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4"/>
    <p:sldMasterId id="2147483648" r:id="rId5"/>
  </p:sldMasterIdLst>
  <p:sldIdLst>
    <p:sldId id="256" r:id="rId6"/>
    <p:sldId id="257" r:id="rId7"/>
    <p:sldId id="258" r:id="rId8"/>
    <p:sldId id="259" r:id="rId9"/>
    <p:sldId id="266" r:id="rId10"/>
    <p:sldId id="269" r:id="rId11"/>
    <p:sldId id="270" r:id="rId12"/>
    <p:sldId id="267" r:id="rId13"/>
    <p:sldId id="268" r:id="rId14"/>
    <p:sldId id="260" r:id="rId15"/>
    <p:sldId id="261" r:id="rId16"/>
    <p:sldId id="262" r:id="rId17"/>
    <p:sldId id="263" r:id="rId18"/>
    <p:sldId id="264" r:id="rId19"/>
    <p:sldId id="265" r:id="rId20"/>
    <p:sldId id="271" r:id="rId21"/>
    <p:sldId id="272" r:id="rId22"/>
    <p:sldId id="273" r:id="rId23"/>
    <p:sldId id="274" r:id="rId24"/>
    <p:sldId id="275" r:id="rId25"/>
    <p:sldId id="276" r:id="rId26"/>
    <p:sldId id="277" r:id="rId27"/>
    <p:sldId id="280" r:id="rId28"/>
    <p:sldId id="278" r:id="rId29"/>
    <p:sldId id="279" r:id="rId30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4997" autoAdjust="0"/>
    <p:restoredTop sz="94660"/>
  </p:normalViewPr>
  <p:slideViewPr>
    <p:cSldViewPr snapToGrid="0">
      <p:cViewPr varScale="1">
        <p:scale>
          <a:sx n="88" d="100"/>
          <a:sy n="88" d="100"/>
        </p:scale>
        <p:origin x="33" y="405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8.xml"/><Relationship Id="rId18" Type="http://schemas.openxmlformats.org/officeDocument/2006/relationships/slide" Target="slides/slide13.xml"/><Relationship Id="rId26" Type="http://schemas.openxmlformats.org/officeDocument/2006/relationships/slide" Target="slides/slide21.xml"/><Relationship Id="rId3" Type="http://schemas.openxmlformats.org/officeDocument/2006/relationships/customXml" Target="../customXml/item3.xml"/><Relationship Id="rId21" Type="http://schemas.openxmlformats.org/officeDocument/2006/relationships/slide" Target="slides/slide16.xml"/><Relationship Id="rId34" Type="http://schemas.openxmlformats.org/officeDocument/2006/relationships/tableStyles" Target="tableStyles.xml"/><Relationship Id="rId7" Type="http://schemas.openxmlformats.org/officeDocument/2006/relationships/slide" Target="slides/slide2.xml"/><Relationship Id="rId12" Type="http://schemas.openxmlformats.org/officeDocument/2006/relationships/slide" Target="slides/slide7.xml"/><Relationship Id="rId17" Type="http://schemas.openxmlformats.org/officeDocument/2006/relationships/slide" Target="slides/slide12.xml"/><Relationship Id="rId25" Type="http://schemas.openxmlformats.org/officeDocument/2006/relationships/slide" Target="slides/slide20.xml"/><Relationship Id="rId33" Type="http://schemas.openxmlformats.org/officeDocument/2006/relationships/theme" Target="theme/theme1.xml"/><Relationship Id="rId2" Type="http://schemas.openxmlformats.org/officeDocument/2006/relationships/customXml" Target="../customXml/item2.xml"/><Relationship Id="rId16" Type="http://schemas.openxmlformats.org/officeDocument/2006/relationships/slide" Target="slides/slide11.xml"/><Relationship Id="rId20" Type="http://schemas.openxmlformats.org/officeDocument/2006/relationships/slide" Target="slides/slide15.xml"/><Relationship Id="rId29" Type="http://schemas.openxmlformats.org/officeDocument/2006/relationships/slide" Target="slides/slide24.xml"/><Relationship Id="rId1" Type="http://schemas.openxmlformats.org/officeDocument/2006/relationships/customXml" Target="../customXml/item1.xml"/><Relationship Id="rId6" Type="http://schemas.openxmlformats.org/officeDocument/2006/relationships/slide" Target="slides/slide1.xml"/><Relationship Id="rId11" Type="http://schemas.openxmlformats.org/officeDocument/2006/relationships/slide" Target="slides/slide6.xml"/><Relationship Id="rId24" Type="http://schemas.openxmlformats.org/officeDocument/2006/relationships/slide" Target="slides/slide19.xml"/><Relationship Id="rId32" Type="http://schemas.openxmlformats.org/officeDocument/2006/relationships/viewProps" Target="viewProps.xml"/><Relationship Id="rId5" Type="http://schemas.openxmlformats.org/officeDocument/2006/relationships/slideMaster" Target="slideMasters/slideMaster2.xml"/><Relationship Id="rId15" Type="http://schemas.openxmlformats.org/officeDocument/2006/relationships/slide" Target="slides/slide10.xml"/><Relationship Id="rId23" Type="http://schemas.openxmlformats.org/officeDocument/2006/relationships/slide" Target="slides/slide18.xml"/><Relationship Id="rId28" Type="http://schemas.openxmlformats.org/officeDocument/2006/relationships/slide" Target="slides/slide23.xml"/><Relationship Id="rId10" Type="http://schemas.openxmlformats.org/officeDocument/2006/relationships/slide" Target="slides/slide5.xml"/><Relationship Id="rId19" Type="http://schemas.openxmlformats.org/officeDocument/2006/relationships/slide" Target="slides/slide14.xml"/><Relationship Id="rId31" Type="http://schemas.openxmlformats.org/officeDocument/2006/relationships/presProps" Target="presProps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4.xml"/><Relationship Id="rId14" Type="http://schemas.openxmlformats.org/officeDocument/2006/relationships/slide" Target="slides/slide9.xml"/><Relationship Id="rId22" Type="http://schemas.openxmlformats.org/officeDocument/2006/relationships/slide" Target="slides/slide17.xml"/><Relationship Id="rId27" Type="http://schemas.openxmlformats.org/officeDocument/2006/relationships/slide" Target="slides/slide22.xml"/><Relationship Id="rId30" Type="http://schemas.openxmlformats.org/officeDocument/2006/relationships/slide" Target="slides/slide25.xml"/><Relationship Id="rId8" Type="http://schemas.openxmlformats.org/officeDocument/2006/relationships/slide" Target="slides/slide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4308F68-4803-44B4-8592-D45E7F5BE683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97B3462F-ECDC-4945-A70E-2385CEC32C84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34947DA-5CD6-46B7-9F77-7DACB120A3C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D4C342E-5C78-4F0A-881C-63A2C5E36F42}" type="datetimeFigureOut">
              <a:rPr lang="en-GB" smtClean="0"/>
              <a:t>23/11/2022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679E5F1-6527-4343-94F6-435145365FA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DA3A6BC-C451-4250-96A5-2F62303CBC0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52B1FE-C55E-497E-9EF2-BF9A348FC41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7902002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8385C21-47F2-454F-98A8-6C6893B88C9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4E82804-DB2F-4AA5-AE02-F18144E7665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E463AD1-6DE9-43A5-82E1-CF76D80B38D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D4C342E-5C78-4F0A-881C-63A2C5E36F42}" type="datetimeFigureOut">
              <a:rPr lang="en-GB" smtClean="0"/>
              <a:t>23/11/2022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EED545D-6751-40BD-84F0-7A7D6E09040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537AFC8-7D4B-46E3-BF0B-D9AF20A6B60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52B1FE-C55E-497E-9EF2-BF9A348FC41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1192297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3D1C420-6819-4957-A773-EBA1C7B3E0E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347C5D95-5AEB-4FB8-83C3-AC25392D030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EDCA2B7-9A52-4100-8318-3B35368BE52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D4C342E-5C78-4F0A-881C-63A2C5E36F42}" type="datetimeFigureOut">
              <a:rPr lang="en-GB" smtClean="0"/>
              <a:t>23/11/2022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28744E8-7CB3-45C9-B517-4DA9A262E9A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5179682-BCF8-4359-985A-EAAF894FB26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52B1FE-C55E-497E-9EF2-BF9A348FC41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4659619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FA2186B-D1B1-47EE-B9F7-E31C057B586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B722004-A317-4228-A227-7D6E73F8ED17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BAADF91E-CCBA-48F1-B5E0-B4033435A69C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6AE7EFBC-E2C8-4F47-BE05-3CDDDBFAE53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D4C342E-5C78-4F0A-881C-63A2C5E36F42}" type="datetimeFigureOut">
              <a:rPr lang="en-GB" smtClean="0"/>
              <a:t>23/11/2022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BC193025-C644-4AE0-877C-32FD2EEBD99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D235FE13-43AF-4947-BBEB-538991AF899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52B1FE-C55E-497E-9EF2-BF9A348FC41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736724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2EC3772-5B71-46E4-AC79-23FC13F9B04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D92E5D8-3FAB-465E-BA56-B3EC89FFF86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9D72C256-41BE-425A-8FEB-34B075F33532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203C22DC-C1C1-4F60-ACEF-13528C417984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4C795BAF-DEE9-46E8-99D0-D9870A271950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645435B7-99BA-4629-A84D-E3303B8B451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D4C342E-5C78-4F0A-881C-63A2C5E36F42}" type="datetimeFigureOut">
              <a:rPr lang="en-GB" smtClean="0"/>
              <a:t>23/11/2022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3C7F8BEC-F084-4DF0-BCF1-8083C0A8010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63FFEC3D-F663-41E4-BDF4-BBBD4952457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52B1FE-C55E-497E-9EF2-BF9A348FC41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4055872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6A9E1AC-DF6A-4CE8-B3CC-10F744DFCEB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B9850FE9-5CBA-4754-A76C-7A0D0D79CBA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D4C342E-5C78-4F0A-881C-63A2C5E36F42}" type="datetimeFigureOut">
              <a:rPr lang="en-GB" smtClean="0"/>
              <a:t>23/11/2022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C75922F7-926D-48F3-A993-6A9F5CF48A5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FCC37DA5-ADDA-4886-950A-A46C9B453B0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52B1FE-C55E-497E-9EF2-BF9A348FC41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3349750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645FC453-3C37-4858-AA62-C5EE98948F6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D4C342E-5C78-4F0A-881C-63A2C5E36F42}" type="datetimeFigureOut">
              <a:rPr lang="en-GB" smtClean="0"/>
              <a:t>23/11/2022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F01FD900-EC11-458C-ACD4-D19E9168825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B9EEFA49-8A98-49E3-80CD-6ED44E82A85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52B1FE-C55E-497E-9EF2-BF9A348FC41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4519243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E0199C2-3ACD-444A-8155-3F975D37877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1FC22E0-BBD4-4E9F-82DB-364A7409442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3C50E566-677E-4C89-BF2C-FEC6A403DB00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543B947E-B34D-4C35-81E3-5D9FDAC19A7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D4C342E-5C78-4F0A-881C-63A2C5E36F42}" type="datetimeFigureOut">
              <a:rPr lang="en-GB" smtClean="0"/>
              <a:t>23/11/2022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2F53BBDD-B196-46B6-9E92-EBC5F49396A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2EC1AD0E-87EB-40E9-8C98-BEBB25714EA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52B1FE-C55E-497E-9EF2-BF9A348FC41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8777590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1C12176-1A0F-4D80-95B6-77BA528EDE2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CA877D88-C609-45AB-A7FA-FF55C0C9B01C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017D752D-C6B1-477C-AF4F-0C98BB151755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7794B677-BAF1-4940-8C6C-848616E89A8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D4C342E-5C78-4F0A-881C-63A2C5E36F42}" type="datetimeFigureOut">
              <a:rPr lang="en-GB" smtClean="0"/>
              <a:t>23/11/2022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B32FAD0E-F5B0-4398-8B0F-E371839EF54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E501D42B-B16B-42C5-81C5-872B627FB6B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52B1FE-C55E-497E-9EF2-BF9A348FC41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0482144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4E87388-A8ED-4466-9F07-19A869F6A32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9E1D6671-34FE-4B91-A8BE-594790CFC129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6571E0F-0953-4C21-827D-1D2B9403724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D4C342E-5C78-4F0A-881C-63A2C5E36F42}" type="datetimeFigureOut">
              <a:rPr lang="en-GB" smtClean="0"/>
              <a:t>23/11/2022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061674E-077E-4FF2-A238-85F1FB3ED92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E0597C0-5ACE-4195-A50A-A140985CB6B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52B1FE-C55E-497E-9EF2-BF9A348FC41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8315530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5ADE5D2C-F691-4A4B-AD57-9714942D98F7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DD35CD1D-E89C-49AD-979B-ECF3BBFBC7C1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09CFC23-4C87-4C4D-8C8D-DFCE01337E8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D4C342E-5C78-4F0A-881C-63A2C5E36F42}" type="datetimeFigureOut">
              <a:rPr lang="en-GB" smtClean="0"/>
              <a:t>23/11/2022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4AC9B44-FD5F-401E-A7C5-7468ADA6BB4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0044F8D-50CF-4A89-894D-F104E966CC5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52B1FE-C55E-497E-9EF2-BF9A348FC41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74064780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DBE3BA5-72F7-40A0-86BC-F387D5DB73F0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1D45E1D7-901D-4BE4-B708-699A0961062B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DA7B85B-C9D2-46E3-B7B2-6E5C020D834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E021DD3-7646-472C-A029-365D81F75274}" type="datetimeFigureOut">
              <a:rPr lang="en-GB" smtClean="0"/>
              <a:t>23/11/2022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0B01020-EC23-4BAF-A4D4-9964876D40E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2BFF07F-C7D8-41F9-ABD3-4BDA13085A7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501D34B-0302-4261-A955-35DC1DB3352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73969085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C0ED6B0-EC11-4A06-B4E8-396C975E923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D1011BA-1F39-40FE-9DFF-E35E6043643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F2DE782-B35A-4614-B276-33019C78687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E021DD3-7646-472C-A029-365D81F75274}" type="datetimeFigureOut">
              <a:rPr lang="en-GB" smtClean="0"/>
              <a:t>23/11/2022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4C5A60F-FEEE-437E-AFC4-56398F19801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5F2C30F-42C1-40B8-B627-963B8B7884C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501D34B-0302-4261-A955-35DC1DB3352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59703390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9C82746-2B08-48BD-8880-B0176712728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4C1163C-5F1C-4E23-BB93-68BFC47BE56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DEC84FC-72A2-4615-A5F9-D6522F8FA56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E021DD3-7646-472C-A029-365D81F75274}" type="datetimeFigureOut">
              <a:rPr lang="en-GB" smtClean="0"/>
              <a:t>23/11/2022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8910203-85F3-4AD6-9FAA-457531FEEAB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BD18903-6260-4D6E-BCD4-E248327EBB3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501D34B-0302-4261-A955-35DC1DB3352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03406700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AEA31B6-282D-4FC9-8AB3-CF747F05FBE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40A2DD1-7E31-47B3-9C93-0E0D659AB609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6CFC476A-CE3A-442E-9D8C-8BA56BAC7994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E3599E5E-49C5-4933-A507-52AA2874446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E021DD3-7646-472C-A029-365D81F75274}" type="datetimeFigureOut">
              <a:rPr lang="en-GB" smtClean="0"/>
              <a:t>23/11/2022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E9F93FD5-3A3F-4EC9-9D94-2F1016B8738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5194D39F-2CE2-4611-9770-DAD0A5F0F25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501D34B-0302-4261-A955-35DC1DB3352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84183765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ED0E66D-C11C-401F-9DFA-AAFE012DC53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06DF2C3E-A0AA-4702-A5CD-3CA43C9D865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9290B1CF-7804-46B0-80F2-9675EA52283C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A5029C99-B82F-4A8D-9FAC-315F9C36115A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8B68C12E-74CA-4B7D-B51C-A7E86FE589B8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623B1C74-964D-416C-9E57-7347F2B9CF1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E021DD3-7646-472C-A029-365D81F75274}" type="datetimeFigureOut">
              <a:rPr lang="en-GB" smtClean="0"/>
              <a:t>23/11/2022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3F0F8EA8-1F9B-4BF5-B284-59062D5CA18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9F1C9F24-3134-423B-A7F0-42FB9D43F3F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501D34B-0302-4261-A955-35DC1DB3352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34483439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738A3E8-7CCA-46AC-A0F0-6EC48171658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7E374577-A688-4912-AAC4-BE6BFF43F71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E021DD3-7646-472C-A029-365D81F75274}" type="datetimeFigureOut">
              <a:rPr lang="en-GB" smtClean="0"/>
              <a:t>23/11/2022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10948DCB-D4F5-48B8-BE21-FDE0C1E984B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BDB593F-8122-43D5-A5EF-BEA7C71AEEA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501D34B-0302-4261-A955-35DC1DB3352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48620082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A5A71506-184F-43A1-A308-36DC6E0A056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E021DD3-7646-472C-A029-365D81F75274}" type="datetimeFigureOut">
              <a:rPr lang="en-GB" smtClean="0"/>
              <a:t>23/11/2022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E4FFF891-7A70-48DD-A5C2-5AD68E0ED9C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F0B53C5A-1B1A-4D55-ACBD-51FB3736396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501D34B-0302-4261-A955-35DC1DB3352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98892914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80FEAB2-A39A-404C-B24C-601DB0447CA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55629C7-FC22-4892-8607-42E310A2FD1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95A43264-C8AC-4804-924C-19C4A56BBE22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5601472-6783-45DB-97E6-E3CDC49F4C2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E021DD3-7646-472C-A029-365D81F75274}" type="datetimeFigureOut">
              <a:rPr lang="en-GB" smtClean="0"/>
              <a:t>23/11/2022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A7EABF71-BD2D-4CA2-8BF4-B607716EBEC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7CFD96F1-E65E-4EAD-886E-78EE3216F3B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501D34B-0302-4261-A955-35DC1DB3352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80438600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4325D0B-411F-4861-BC76-4FD8C307706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DB683891-001A-4B02-9B1A-F2B50C676E31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54348BAD-483F-467C-BD64-27EC69DB0C4F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AA599284-DC79-4532-8F5C-FBEB7C476C2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E021DD3-7646-472C-A029-365D81F75274}" type="datetimeFigureOut">
              <a:rPr lang="en-GB" smtClean="0"/>
              <a:t>23/11/2022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4F693614-2E14-432A-9613-1C174AEFA1C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42BAE3F0-4DD7-485B-9706-3AA82E07FAB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501D34B-0302-4261-A955-35DC1DB3352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39885080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A27DA63-A6D9-4022-92F1-796404BFAF1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CAA8BF79-A3EE-4320-9535-99697F6F6997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CFDEF13-75CE-42F3-AF2C-5EF463B8E63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E021DD3-7646-472C-A029-365D81F75274}" type="datetimeFigureOut">
              <a:rPr lang="en-GB" smtClean="0"/>
              <a:t>23/11/2022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CC84BF8-391D-41C5-82B6-16BAAFF5FDD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D964839-477D-4B7E-BF0C-CE1822C2E96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501D34B-0302-4261-A955-35DC1DB3352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8814351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E11ACC35-D18F-4F8E-B810-F00A064BCD00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F8DF38EA-B24B-4144-B257-5178C870B06F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BC815A3-57BB-498C-B27E-7AF6DB80FC0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E021DD3-7646-472C-A029-365D81F75274}" type="datetimeFigureOut">
              <a:rPr lang="en-GB" smtClean="0"/>
              <a:t>23/11/2022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B504C9E-CB58-40E9-ABCE-C20129082A9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F3104F2-CAF0-47C1-88F0-EA8D2096837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501D34B-0302-4261-A955-35DC1DB3352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7869322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40A7F089-1672-4D90-8B3D-E4DAAE75F68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F0C86C86-CD58-4617-8D79-9A8F7364B984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A32AA12-3C01-4D2B-9967-BC47329B82A5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D4C342E-5C78-4F0A-881C-63A2C5E36F42}" type="datetimeFigureOut">
              <a:rPr lang="en-GB" smtClean="0"/>
              <a:t>23/11/2022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41FB5EE-A90E-4674-82C2-31261169E9E9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B47652C-15B9-41E5-851E-D737D5EA5B6C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D52B1FE-C55E-497E-9EF2-BF9A348FC41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2453863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E39D58CE-5CFE-4E0E-8819-B9C36DA1D1B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F9357342-2CD6-44E5-A36D-88A839A4CE2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433AD1F-08A2-4674-AD28-483625A2E063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E021DD3-7646-472C-A029-365D81F75274}" type="datetimeFigureOut">
              <a:rPr lang="en-GB" smtClean="0"/>
              <a:t>23/11/2022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37141C0-D13B-49AC-990E-7216A108B9B7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0674436-E4FA-4B61-9154-2083C40FA0D2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501D34B-0302-4261-A955-35DC1DB3352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5494487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hyperlink" Target="https://collegedunia.com/exams/the-principle-of-conservation-of-energy-definition-and-formula-physics-articleid-2394" TargetMode="External"/><Relationship Id="rId2" Type="http://schemas.openxmlformats.org/officeDocument/2006/relationships/hyperlink" Target="https://collegedunia.com/exams/heat-engines-efficiency-carnot-engine-types-parts-physics-articleid-813" TargetMode="Externa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hyperlink" Target="https://collegedunia.com/exams/unit-of-temperature-definition-units-and-conversions-physics-articleid-1859" TargetMode="Externa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13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13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hyperlink" Target="http://collegedunia.com/exams/cyclic-process-definition-formula-work-done-sample-question-physics-articleid-628" TargetMode="External"/><Relationship Id="rId1" Type="http://schemas.openxmlformats.org/officeDocument/2006/relationships/slideLayout" Target="../slideLayouts/slideLayout13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13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13.xml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13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EC9A396-1EAF-4DB5-9367-5240D7358AE5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813753"/>
            <a:ext cx="9144000" cy="1655762"/>
          </a:xfrm>
        </p:spPr>
        <p:txBody>
          <a:bodyPr>
            <a:normAutofit/>
          </a:bodyPr>
          <a:lstStyle/>
          <a:p>
            <a:r>
              <a:rPr lang="en-GB" sz="5400" dirty="0"/>
              <a:t>Second Law of Thermodynamics &amp; Carnot Cycle/Efficiency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D96CD3A1-DF6B-4AFB-94D1-3EC78A4F7807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>
            <a:normAutofit/>
          </a:bodyPr>
          <a:lstStyle/>
          <a:p>
            <a:r>
              <a:rPr lang="en-GB" sz="4000" i="1" dirty="0"/>
              <a:t>Rob Goodson &amp; Greg Owen</a:t>
            </a:r>
          </a:p>
        </p:txBody>
      </p:sp>
    </p:spTree>
    <p:extLst>
      <p:ext uri="{BB962C8B-B14F-4D97-AF65-F5344CB8AC3E}">
        <p14:creationId xmlns:p14="http://schemas.microsoft.com/office/powerpoint/2010/main" val="1234379156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873D743-447A-4EA2-AE69-DA777FF5DBC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44767"/>
            <a:ext cx="10515600" cy="732155"/>
          </a:xfrm>
        </p:spPr>
        <p:txBody>
          <a:bodyPr>
            <a:normAutofit/>
          </a:bodyPr>
          <a:lstStyle/>
          <a:p>
            <a:pPr algn="ctr"/>
            <a:r>
              <a:rPr lang="en-GB" sz="4000" dirty="0"/>
              <a:t>Introduction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C22E6E7-2C00-471F-AEBA-579D557B8F7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85750" y="720090"/>
            <a:ext cx="11704320" cy="5806440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2400" dirty="0"/>
              <a:t>When a process or series of processes returns a working fluid to its initial state, a thermodynamic </a:t>
            </a:r>
            <a:r>
              <a:rPr lang="en-GB" sz="2400" i="1" dirty="0"/>
              <a:t>cycle</a:t>
            </a:r>
            <a:r>
              <a:rPr lang="en-GB" sz="2400" dirty="0"/>
              <a:t> has taken place.</a:t>
            </a:r>
          </a:p>
          <a:p>
            <a:pPr marL="0" indent="0">
              <a:buNone/>
            </a:pPr>
            <a:r>
              <a:rPr lang="en-GB" sz="2400" dirty="0"/>
              <a:t>In a cycle the net change in any property must be zero, and on a </a:t>
            </a:r>
            <a:r>
              <a:rPr lang="en-GB" sz="2400" i="1" dirty="0"/>
              <a:t>p/V</a:t>
            </a:r>
            <a:r>
              <a:rPr lang="en-GB" sz="2400" dirty="0"/>
              <a:t> diagram the processes involved must form a closed path; typically 4 processes for a </a:t>
            </a:r>
            <a:r>
              <a:rPr lang="en-GB" sz="2400" i="1" dirty="0"/>
              <a:t>heat engine</a:t>
            </a:r>
            <a:r>
              <a:rPr lang="en-GB" sz="2400" dirty="0"/>
              <a:t>.</a:t>
            </a:r>
          </a:p>
          <a:p>
            <a:pPr marL="0" indent="0">
              <a:buNone/>
            </a:pPr>
            <a:r>
              <a:rPr lang="en-GB" sz="2400" dirty="0"/>
              <a:t>The primary objective of a heat engine is to accept heat transfer and give out a useful work transfer.</a:t>
            </a:r>
          </a:p>
          <a:p>
            <a:pPr marL="0" indent="0">
              <a:buNone/>
            </a:pPr>
            <a:r>
              <a:rPr lang="en-GB" sz="2400" dirty="0"/>
              <a:t>We will firstly consider a heat engine cycle in general terms.</a:t>
            </a:r>
          </a:p>
          <a:p>
            <a:pPr marL="0" indent="0">
              <a:buNone/>
            </a:pPr>
            <a:endParaRPr lang="en-GB" sz="2400" dirty="0"/>
          </a:p>
        </p:txBody>
      </p:sp>
      <p:pic>
        <p:nvPicPr>
          <p:cNvPr id="1026" name="Picture 2" descr="What is the Kelvin Planck statement? - Quora">
            <a:extLst>
              <a:ext uri="{FF2B5EF4-FFF2-40B4-BE49-F238E27FC236}">
                <a16:creationId xmlns:a16="http://schemas.microsoft.com/office/drawing/2014/main" id="{E2212C39-C133-4204-9F6C-B63F37D2D132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7994" y="3623310"/>
            <a:ext cx="4904467" cy="31210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E68EB66D-67F1-41B4-AB8D-9F1C20F08557}"/>
              </a:ext>
            </a:extLst>
          </p:cNvPr>
          <p:cNvSpPr txBox="1"/>
          <p:nvPr/>
        </p:nvSpPr>
        <p:spPr>
          <a:xfrm>
            <a:off x="5542461" y="3571875"/>
            <a:ext cx="6579055" cy="304698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/>
              <a:t>Diagram on left shows heat engine in which the working fluid accepts heat energy Q</a:t>
            </a:r>
            <a:r>
              <a:rPr lang="en-GB" sz="2400" baseline="-25000" dirty="0"/>
              <a:t>1</a:t>
            </a:r>
            <a:r>
              <a:rPr lang="en-GB" sz="2400" dirty="0"/>
              <a:t> from high temp energy source, and provides work transfer W</a:t>
            </a:r>
            <a:r>
              <a:rPr lang="en-GB" sz="2400" baseline="-25000" dirty="0"/>
              <a:t>E</a:t>
            </a:r>
            <a:r>
              <a:rPr lang="en-GB" sz="2400" dirty="0"/>
              <a:t>.</a:t>
            </a:r>
          </a:p>
          <a:p>
            <a:r>
              <a:rPr lang="en-GB" sz="2400" dirty="0"/>
              <a:t>In this </a:t>
            </a:r>
            <a:r>
              <a:rPr lang="en-GB" sz="2400" i="1" dirty="0"/>
              <a:t>ideal</a:t>
            </a:r>
            <a:r>
              <a:rPr lang="en-GB" sz="2400" dirty="0"/>
              <a:t> case W</a:t>
            </a:r>
            <a:r>
              <a:rPr lang="en-GB" sz="2400" baseline="-25000" dirty="0"/>
              <a:t>E</a:t>
            </a:r>
            <a:r>
              <a:rPr lang="en-GB" sz="2400" dirty="0"/>
              <a:t> = Q</a:t>
            </a:r>
            <a:r>
              <a:rPr lang="en-GB" sz="2400" baseline="-25000" dirty="0"/>
              <a:t>1</a:t>
            </a:r>
            <a:r>
              <a:rPr lang="en-GB" sz="2400" dirty="0"/>
              <a:t> but is </a:t>
            </a:r>
            <a:r>
              <a:rPr lang="en-GB" sz="2400" i="1" dirty="0"/>
              <a:t>impossible</a:t>
            </a:r>
            <a:r>
              <a:rPr lang="en-GB" sz="2400" dirty="0"/>
              <a:t> to attain in practice because heat is always transferred to a </a:t>
            </a:r>
            <a:r>
              <a:rPr lang="en-GB" sz="2400" i="1" dirty="0"/>
              <a:t>second energy reservoir at lower temperature</a:t>
            </a:r>
            <a:r>
              <a:rPr lang="en-GB" sz="2400" dirty="0"/>
              <a:t>.</a:t>
            </a:r>
          </a:p>
          <a:p>
            <a:r>
              <a:rPr lang="en-GB" sz="2400" dirty="0"/>
              <a:t>Consider T</a:t>
            </a:r>
            <a:r>
              <a:rPr lang="en-GB" sz="2400" baseline="-25000" dirty="0"/>
              <a:t>2</a:t>
            </a:r>
            <a:r>
              <a:rPr lang="en-GB" sz="2400" dirty="0"/>
              <a:t> as surrounding environment.</a:t>
            </a:r>
          </a:p>
        </p:txBody>
      </p:sp>
    </p:spTree>
    <p:extLst>
      <p:ext uri="{BB962C8B-B14F-4D97-AF65-F5344CB8AC3E}">
        <p14:creationId xmlns:p14="http://schemas.microsoft.com/office/powerpoint/2010/main" val="399981588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3CD1BCD-BAAA-4B15-A7F0-86F461D94E0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239396"/>
            <a:ext cx="10515600" cy="680720"/>
          </a:xfrm>
        </p:spPr>
        <p:txBody>
          <a:bodyPr>
            <a:normAutofit/>
          </a:bodyPr>
          <a:lstStyle/>
          <a:p>
            <a:pPr algn="ctr"/>
            <a:r>
              <a:rPr lang="en-GB" sz="4000" dirty="0"/>
              <a:t>Heat engines &amp; thermal efficiency</a:t>
            </a: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" name="Content Placeholder 2">
                <a:extLst>
                  <a:ext uri="{FF2B5EF4-FFF2-40B4-BE49-F238E27FC236}">
                    <a16:creationId xmlns:a16="http://schemas.microsoft.com/office/drawing/2014/main" id="{EA7CEB94-CC9B-442B-B239-DB43E0C94121}"/>
                  </a:ext>
                </a:extLst>
              </p:cNvPr>
              <p:cNvSpPr>
                <a:spLocks noGrp="1"/>
              </p:cNvSpPr>
              <p:nvPr>
                <p:ph idx="1"/>
              </p:nvPr>
            </p:nvSpPr>
            <p:spPr>
              <a:xfrm>
                <a:off x="198120" y="1011556"/>
                <a:ext cx="11795760" cy="5674994"/>
              </a:xfrm>
            </p:spPr>
            <p:txBody>
              <a:bodyPr>
                <a:normAutofit/>
              </a:bodyPr>
              <a:lstStyle/>
              <a:p>
                <a:pPr marL="0" indent="0">
                  <a:buNone/>
                </a:pPr>
                <a:r>
                  <a:rPr lang="en-GB" sz="2400" dirty="0"/>
                  <a:t>As seen in second diagram, W</a:t>
                </a:r>
                <a:r>
                  <a:rPr lang="en-GB" sz="2400" baseline="-25000" dirty="0"/>
                  <a:t>E</a:t>
                </a:r>
                <a:r>
                  <a:rPr lang="en-GB" sz="2400" dirty="0"/>
                  <a:t> = Q</a:t>
                </a:r>
                <a:r>
                  <a:rPr lang="en-GB" sz="2400" baseline="-25000" dirty="0"/>
                  <a:t>1</a:t>
                </a:r>
                <a:r>
                  <a:rPr lang="en-GB" sz="2400" dirty="0"/>
                  <a:t> – Q</a:t>
                </a:r>
                <a:r>
                  <a:rPr lang="en-GB" sz="2400" baseline="-25000" dirty="0"/>
                  <a:t>2 </a:t>
                </a:r>
                <a:r>
                  <a:rPr lang="en-GB" sz="2400" dirty="0"/>
                  <a:t>which accounts for </a:t>
                </a:r>
                <a:r>
                  <a:rPr lang="en-GB" sz="2400" i="1" dirty="0"/>
                  <a:t>real</a:t>
                </a:r>
                <a:r>
                  <a:rPr lang="en-GB" sz="2400" dirty="0"/>
                  <a:t> case of heat energy loss to surroundings.  This energy balance provides the basis for the </a:t>
                </a:r>
                <a:r>
                  <a:rPr lang="en-GB" sz="2400" i="1" dirty="0"/>
                  <a:t>Second Law of Thermodynamics</a:t>
                </a:r>
                <a:r>
                  <a:rPr lang="en-GB" sz="2400" dirty="0"/>
                  <a:t>.</a:t>
                </a:r>
              </a:p>
              <a:p>
                <a:pPr marL="0" indent="0">
                  <a:buNone/>
                </a:pPr>
                <a:r>
                  <a:rPr lang="en-GB" sz="2400" dirty="0">
                    <a:solidFill>
                      <a:schemeClr val="tx1">
                        <a:lumMod val="65000"/>
                        <a:lumOff val="35000"/>
                      </a:schemeClr>
                    </a:solidFill>
                  </a:rPr>
                  <a:t> </a:t>
                </a:r>
                <a:r>
                  <a:rPr lang="en-GB" sz="2400" i="1" dirty="0">
                    <a:solidFill>
                      <a:schemeClr val="tx1">
                        <a:lumMod val="65000"/>
                        <a:lumOff val="35000"/>
                      </a:schemeClr>
                    </a:solidFill>
                  </a:rPr>
                  <a:t>‘It is impossible for a heat engine to produce work if it exchanges heat energy from a single heat reservoir’.</a:t>
                </a:r>
                <a:endParaRPr lang="en-GB" sz="1600" i="1" dirty="0">
                  <a:solidFill>
                    <a:schemeClr val="tx1">
                      <a:lumMod val="65000"/>
                      <a:lumOff val="35000"/>
                    </a:schemeClr>
                  </a:solidFill>
                </a:endParaRPr>
              </a:p>
              <a:p>
                <a:pPr marL="0" indent="0">
                  <a:buNone/>
                </a:pPr>
                <a:r>
                  <a:rPr lang="en-GB" sz="2400" dirty="0"/>
                  <a:t>Formulation of the second law is predominantly due to </a:t>
                </a:r>
                <a:r>
                  <a:rPr lang="en-GB" sz="2400" i="1" dirty="0" err="1"/>
                  <a:t>Sadi</a:t>
                </a:r>
                <a:r>
                  <a:rPr lang="en-GB" sz="2400" i="1" dirty="0"/>
                  <a:t> Carnot </a:t>
                </a:r>
                <a:r>
                  <a:rPr lang="en-GB" sz="2400" dirty="0"/>
                  <a:t>in the 19</a:t>
                </a:r>
                <a:r>
                  <a:rPr lang="en-GB" sz="2400" baseline="30000" dirty="0"/>
                  <a:t>th</a:t>
                </a:r>
                <a:r>
                  <a:rPr lang="en-GB" sz="2400" dirty="0"/>
                  <a:t> century.</a:t>
                </a:r>
              </a:p>
              <a:p>
                <a:pPr marL="0" indent="0">
                  <a:buNone/>
                </a:pPr>
                <a:r>
                  <a:rPr lang="en-GB" sz="2400" dirty="0"/>
                  <a:t>Thermal efficiency of a heat engine is given by the ratio of amount of work energy provided, to the amount of heat energy supplied.  In simple terms, thermal efficiency is a measure of successful energy conversion.</a:t>
                </a:r>
              </a:p>
              <a:p>
                <a:pPr marL="0" indent="0">
                  <a:buNone/>
                </a:pPr>
                <a:endParaRPr lang="en-GB" sz="100" dirty="0"/>
              </a:p>
              <a:p>
                <a:pPr marL="0" indent="0">
                  <a:buNone/>
                </a:pPr>
                <a:r>
                  <a:rPr lang="en-GB" sz="2400" dirty="0"/>
                  <a:t>Thermal efficiency, 	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en-GB" sz="2400" i="1" smtClean="0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sz="2400" i="1" smtClean="0"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  <m:t>𝜂</m:t>
                        </m:r>
                      </m:e>
                      <m:sub>
                        <m:r>
                          <a:rPr lang="en-GB" sz="2400" b="0" i="1" smtClean="0">
                            <a:latin typeface="Cambria Math" panose="02040503050406030204" pitchFamily="18" charset="0"/>
                          </a:rPr>
                          <m:t>𝑡h</m:t>
                        </m:r>
                      </m:sub>
                    </m:sSub>
                    <m:r>
                      <a:rPr lang="en-GB" sz="2400" b="0" i="1" smtClean="0">
                        <a:latin typeface="Cambria Math" panose="02040503050406030204" pitchFamily="18" charset="0"/>
                      </a:rPr>
                      <m:t>=</m:t>
                    </m:r>
                    <m:f>
                      <m:fPr>
                        <m:ctrlPr>
                          <a:rPr lang="en-GB" sz="2400" b="0" i="1" smtClean="0">
                            <a:latin typeface="Cambria Math" panose="02040503050406030204" pitchFamily="18" charset="0"/>
                          </a:rPr>
                        </m:ctrlPr>
                      </m:fPr>
                      <m:num>
                        <m:r>
                          <a:rPr lang="en-GB" sz="2400" b="0" i="1" smtClean="0">
                            <a:latin typeface="Cambria Math" panose="02040503050406030204" pitchFamily="18" charset="0"/>
                          </a:rPr>
                          <m:t>𝑤𝑜𝑟𝑘</m:t>
                        </m:r>
                        <m:r>
                          <a:rPr lang="en-GB" sz="2400" b="0" i="1" smtClean="0">
                            <a:latin typeface="Cambria Math" panose="02040503050406030204" pitchFamily="18" charset="0"/>
                          </a:rPr>
                          <m:t> </m:t>
                        </m:r>
                        <m:r>
                          <a:rPr lang="en-GB" sz="2400" b="0" i="1" smtClean="0">
                            <a:latin typeface="Cambria Math" panose="02040503050406030204" pitchFamily="18" charset="0"/>
                          </a:rPr>
                          <m:t>𝑡𝑟𝑎𝑛𝑠𝑓𝑒𝑟</m:t>
                        </m:r>
                        <m:r>
                          <a:rPr lang="en-GB" sz="2400" b="0" i="1" smtClean="0">
                            <a:latin typeface="Cambria Math" panose="02040503050406030204" pitchFamily="18" charset="0"/>
                          </a:rPr>
                          <m:t> </m:t>
                        </m:r>
                        <m:r>
                          <a:rPr lang="en-GB" sz="2400" b="0" i="1" smtClean="0">
                            <a:latin typeface="Cambria Math" panose="02040503050406030204" pitchFamily="18" charset="0"/>
                          </a:rPr>
                          <m:t>𝑓𝑟𝑜𝑚</m:t>
                        </m:r>
                        <m:r>
                          <a:rPr lang="en-GB" sz="2400" b="0" i="1" smtClean="0">
                            <a:latin typeface="Cambria Math" panose="02040503050406030204" pitchFamily="18" charset="0"/>
                          </a:rPr>
                          <m:t> </m:t>
                        </m:r>
                        <m:r>
                          <a:rPr lang="en-GB" sz="2400" b="0" i="1" smtClean="0">
                            <a:latin typeface="Cambria Math" panose="02040503050406030204" pitchFamily="18" charset="0"/>
                          </a:rPr>
                          <m:t>𝑒𝑛𝑔𝑖𝑛𝑒</m:t>
                        </m:r>
                      </m:num>
                      <m:den>
                        <m:r>
                          <a:rPr lang="en-GB" sz="2400" b="0" i="1" smtClean="0">
                            <a:latin typeface="Cambria Math" panose="02040503050406030204" pitchFamily="18" charset="0"/>
                          </a:rPr>
                          <m:t>h𝑒𝑎𝑡</m:t>
                        </m:r>
                        <m:r>
                          <a:rPr lang="en-GB" sz="2400" b="0" i="1" smtClean="0">
                            <a:latin typeface="Cambria Math" panose="02040503050406030204" pitchFamily="18" charset="0"/>
                          </a:rPr>
                          <m:t> </m:t>
                        </m:r>
                        <m:r>
                          <a:rPr lang="en-GB" sz="2400" b="0" i="1" smtClean="0">
                            <a:latin typeface="Cambria Math" panose="02040503050406030204" pitchFamily="18" charset="0"/>
                          </a:rPr>
                          <m:t>𝑡𝑟𝑎𝑛𝑠𝑓𝑒𝑟</m:t>
                        </m:r>
                        <m:r>
                          <a:rPr lang="en-GB" sz="2400" b="0" i="1" smtClean="0">
                            <a:latin typeface="Cambria Math" panose="02040503050406030204" pitchFamily="18" charset="0"/>
                          </a:rPr>
                          <m:t> </m:t>
                        </m:r>
                        <m:r>
                          <a:rPr lang="en-GB" sz="2400" b="0" i="1" smtClean="0">
                            <a:latin typeface="Cambria Math" panose="02040503050406030204" pitchFamily="18" charset="0"/>
                          </a:rPr>
                          <m:t>𝑡𝑜</m:t>
                        </m:r>
                        <m:r>
                          <a:rPr lang="en-GB" sz="2400" b="0" i="1" smtClean="0">
                            <a:latin typeface="Cambria Math" panose="02040503050406030204" pitchFamily="18" charset="0"/>
                          </a:rPr>
                          <m:t> </m:t>
                        </m:r>
                        <m:r>
                          <a:rPr lang="en-GB" sz="2400" b="0" i="1" smtClean="0">
                            <a:latin typeface="Cambria Math" panose="02040503050406030204" pitchFamily="18" charset="0"/>
                          </a:rPr>
                          <m:t>𝑒𝑛𝑔𝑖𝑛𝑒</m:t>
                        </m:r>
                      </m:den>
                    </m:f>
                    <m:r>
                      <a:rPr lang="en-GB" sz="2400" b="0" i="1" smtClean="0">
                        <a:latin typeface="Cambria Math" panose="02040503050406030204" pitchFamily="18" charset="0"/>
                      </a:rPr>
                      <m:t>= </m:t>
                    </m:r>
                    <m:f>
                      <m:fPr>
                        <m:ctrlPr>
                          <a:rPr lang="en-GB" sz="2400" b="0" i="1" smtClean="0">
                            <a:latin typeface="Cambria Math" panose="02040503050406030204" pitchFamily="18" charset="0"/>
                          </a:rPr>
                        </m:ctrlPr>
                      </m:fPr>
                      <m:num>
                        <m:sSub>
                          <m:sSubPr>
                            <m:ctrlPr>
                              <a:rPr lang="en-GB" sz="2400" b="0" i="1" smtClean="0">
                                <a:latin typeface="Cambria Math" panose="02040503050406030204" pitchFamily="18" charset="0"/>
                              </a:rPr>
                            </m:ctrlPr>
                          </m:sSubPr>
                          <m:e>
                            <m:r>
                              <a:rPr lang="en-GB" sz="2400" b="0" i="1" smtClean="0">
                                <a:latin typeface="Cambria Math" panose="02040503050406030204" pitchFamily="18" charset="0"/>
                              </a:rPr>
                              <m:t>𝑊</m:t>
                            </m:r>
                          </m:e>
                          <m:sub>
                            <m:r>
                              <a:rPr lang="en-GB" sz="2400" b="0" i="1" smtClean="0">
                                <a:latin typeface="Cambria Math" panose="02040503050406030204" pitchFamily="18" charset="0"/>
                              </a:rPr>
                              <m:t>𝐸</m:t>
                            </m:r>
                          </m:sub>
                        </m:sSub>
                      </m:num>
                      <m:den>
                        <m:sSub>
                          <m:sSubPr>
                            <m:ctrlPr>
                              <a:rPr lang="en-GB" sz="2400" b="0" i="1" smtClean="0">
                                <a:latin typeface="Cambria Math" panose="02040503050406030204" pitchFamily="18" charset="0"/>
                              </a:rPr>
                            </m:ctrlPr>
                          </m:sSubPr>
                          <m:e>
                            <m:r>
                              <a:rPr lang="en-GB" sz="2400" b="0" i="1" smtClean="0">
                                <a:latin typeface="Cambria Math" panose="02040503050406030204" pitchFamily="18" charset="0"/>
                              </a:rPr>
                              <m:t>𝑄</m:t>
                            </m:r>
                          </m:e>
                          <m:sub>
                            <m:r>
                              <a:rPr lang="en-GB" sz="2400" b="0" i="1" smtClean="0">
                                <a:latin typeface="Cambria Math" panose="02040503050406030204" pitchFamily="18" charset="0"/>
                              </a:rPr>
                              <m:t>1</m:t>
                            </m:r>
                          </m:sub>
                        </m:sSub>
                      </m:den>
                    </m:f>
                  </m:oMath>
                </a14:m>
                <a:endParaRPr lang="en-GB" sz="2400" dirty="0"/>
              </a:p>
              <a:p>
                <a:pPr marL="0" indent="0">
                  <a:buNone/>
                </a:pPr>
                <a:endParaRPr lang="en-GB" sz="100" dirty="0"/>
              </a:p>
              <a:p>
                <a:pPr marL="0" indent="0">
                  <a:buNone/>
                </a:pPr>
                <a:r>
                  <a:rPr lang="en-GB" sz="2400" dirty="0"/>
                  <a:t>Hence,		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en-GB" sz="2400" i="1" smtClean="0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sz="2400" i="1" smtClean="0"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  <m:t>𝜂</m:t>
                        </m:r>
                      </m:e>
                      <m:sub>
                        <m:r>
                          <a:rPr lang="en-GB" sz="2400" b="0" i="1" smtClean="0">
                            <a:latin typeface="Cambria Math" panose="02040503050406030204" pitchFamily="18" charset="0"/>
                          </a:rPr>
                          <m:t>𝑡h</m:t>
                        </m:r>
                      </m:sub>
                    </m:sSub>
                    <m:r>
                      <a:rPr lang="en-GB" sz="2400" b="0" i="1" smtClean="0">
                        <a:latin typeface="Cambria Math" panose="02040503050406030204" pitchFamily="18" charset="0"/>
                      </a:rPr>
                      <m:t>= </m:t>
                    </m:r>
                    <m:f>
                      <m:fPr>
                        <m:ctrlPr>
                          <a:rPr lang="en-GB" sz="2400" b="0" i="1" smtClean="0">
                            <a:latin typeface="Cambria Math" panose="02040503050406030204" pitchFamily="18" charset="0"/>
                          </a:rPr>
                        </m:ctrlPr>
                      </m:fPr>
                      <m:num>
                        <m:sSub>
                          <m:sSubPr>
                            <m:ctrlPr>
                              <a:rPr lang="en-GB" sz="2400" b="0" i="1" smtClean="0">
                                <a:latin typeface="Cambria Math" panose="02040503050406030204" pitchFamily="18" charset="0"/>
                              </a:rPr>
                            </m:ctrlPr>
                          </m:sSubPr>
                          <m:e>
                            <m:r>
                              <a:rPr lang="en-GB" sz="2400" b="0" i="1" smtClean="0">
                                <a:latin typeface="Cambria Math" panose="02040503050406030204" pitchFamily="18" charset="0"/>
                              </a:rPr>
                              <m:t>𝑄</m:t>
                            </m:r>
                          </m:e>
                          <m:sub>
                            <m:r>
                              <a:rPr lang="en-GB" sz="2400" b="0" i="1" smtClean="0">
                                <a:latin typeface="Cambria Math" panose="02040503050406030204" pitchFamily="18" charset="0"/>
                              </a:rPr>
                              <m:t>1</m:t>
                            </m:r>
                          </m:sub>
                        </m:sSub>
                        <m:r>
                          <a:rPr lang="en-GB" sz="2400" b="0" i="1" smtClean="0">
                            <a:latin typeface="Cambria Math" panose="02040503050406030204" pitchFamily="18" charset="0"/>
                          </a:rPr>
                          <m:t>−</m:t>
                        </m:r>
                        <m:sSub>
                          <m:sSubPr>
                            <m:ctrlPr>
                              <a:rPr lang="en-GB" sz="2400" b="0" i="1" smtClean="0">
                                <a:latin typeface="Cambria Math" panose="02040503050406030204" pitchFamily="18" charset="0"/>
                              </a:rPr>
                            </m:ctrlPr>
                          </m:sSubPr>
                          <m:e>
                            <m:r>
                              <a:rPr lang="en-GB" sz="2400" b="0" i="1" smtClean="0">
                                <a:latin typeface="Cambria Math" panose="02040503050406030204" pitchFamily="18" charset="0"/>
                              </a:rPr>
                              <m:t>𝑄</m:t>
                            </m:r>
                          </m:e>
                          <m:sub>
                            <m:r>
                              <a:rPr lang="en-GB" sz="2400" b="0" i="1" smtClean="0">
                                <a:latin typeface="Cambria Math" panose="02040503050406030204" pitchFamily="18" charset="0"/>
                              </a:rPr>
                              <m:t>2</m:t>
                            </m:r>
                          </m:sub>
                        </m:sSub>
                      </m:num>
                      <m:den>
                        <m:sSub>
                          <m:sSubPr>
                            <m:ctrlPr>
                              <a:rPr lang="en-GB" sz="2400" b="0" i="1" smtClean="0">
                                <a:latin typeface="Cambria Math" panose="02040503050406030204" pitchFamily="18" charset="0"/>
                              </a:rPr>
                            </m:ctrlPr>
                          </m:sSubPr>
                          <m:e>
                            <m:r>
                              <a:rPr lang="en-GB" sz="2400" b="0" i="1" smtClean="0">
                                <a:latin typeface="Cambria Math" panose="02040503050406030204" pitchFamily="18" charset="0"/>
                              </a:rPr>
                              <m:t>𝑄</m:t>
                            </m:r>
                          </m:e>
                          <m:sub>
                            <m:r>
                              <a:rPr lang="en-GB" sz="2400" b="0" i="1" smtClean="0">
                                <a:latin typeface="Cambria Math" panose="02040503050406030204" pitchFamily="18" charset="0"/>
                              </a:rPr>
                              <m:t>1</m:t>
                            </m:r>
                          </m:sub>
                        </m:sSub>
                      </m:den>
                    </m:f>
                    <m:r>
                      <a:rPr lang="en-GB" sz="2400" b="0" i="1" smtClean="0">
                        <a:latin typeface="Cambria Math" panose="02040503050406030204" pitchFamily="18" charset="0"/>
                      </a:rPr>
                      <m:t>=1−</m:t>
                    </m:r>
                    <m:f>
                      <m:fPr>
                        <m:ctrlPr>
                          <a:rPr lang="en-GB" sz="2400" b="0" i="1" smtClean="0">
                            <a:latin typeface="Cambria Math" panose="02040503050406030204" pitchFamily="18" charset="0"/>
                          </a:rPr>
                        </m:ctrlPr>
                      </m:fPr>
                      <m:num>
                        <m:sSub>
                          <m:sSubPr>
                            <m:ctrlPr>
                              <a:rPr lang="en-GB" sz="2400" b="0" i="1" smtClean="0">
                                <a:latin typeface="Cambria Math" panose="02040503050406030204" pitchFamily="18" charset="0"/>
                              </a:rPr>
                            </m:ctrlPr>
                          </m:sSubPr>
                          <m:e>
                            <m:r>
                              <a:rPr lang="en-GB" sz="2400" b="0" i="1" smtClean="0">
                                <a:latin typeface="Cambria Math" panose="02040503050406030204" pitchFamily="18" charset="0"/>
                              </a:rPr>
                              <m:t>𝑄</m:t>
                            </m:r>
                          </m:e>
                          <m:sub>
                            <m:r>
                              <a:rPr lang="en-GB" sz="2400" b="0" i="1" smtClean="0">
                                <a:latin typeface="Cambria Math" panose="02040503050406030204" pitchFamily="18" charset="0"/>
                              </a:rPr>
                              <m:t>2</m:t>
                            </m:r>
                          </m:sub>
                        </m:sSub>
                      </m:num>
                      <m:den>
                        <m:sSub>
                          <m:sSubPr>
                            <m:ctrlPr>
                              <a:rPr lang="en-GB" sz="2400" b="0" i="1" smtClean="0">
                                <a:latin typeface="Cambria Math" panose="02040503050406030204" pitchFamily="18" charset="0"/>
                              </a:rPr>
                            </m:ctrlPr>
                          </m:sSubPr>
                          <m:e>
                            <m:r>
                              <a:rPr lang="en-GB" sz="2400" b="0" i="1" smtClean="0">
                                <a:latin typeface="Cambria Math" panose="02040503050406030204" pitchFamily="18" charset="0"/>
                              </a:rPr>
                              <m:t>𝑄</m:t>
                            </m:r>
                          </m:e>
                          <m:sub>
                            <m:r>
                              <a:rPr lang="en-GB" sz="2400" b="0" i="1" smtClean="0">
                                <a:latin typeface="Cambria Math" panose="02040503050406030204" pitchFamily="18" charset="0"/>
                              </a:rPr>
                              <m:t>1</m:t>
                            </m:r>
                          </m:sub>
                        </m:sSub>
                      </m:den>
                    </m:f>
                  </m:oMath>
                </a14:m>
                <a:endParaRPr lang="en-GB" sz="2400" dirty="0"/>
              </a:p>
              <a:p>
                <a:pPr marL="0" indent="0">
                  <a:buNone/>
                </a:pPr>
                <a:endParaRPr lang="en-GB" sz="100" dirty="0"/>
              </a:p>
              <a:p>
                <a:pPr marL="0" indent="0">
                  <a:buNone/>
                </a:pPr>
                <a:r>
                  <a:rPr lang="en-GB" sz="2400" dirty="0"/>
                  <a:t>We could therefore state that thermal efficiency </a:t>
                </a:r>
                <a14:m>
                  <m:oMath xmlns:m="http://schemas.openxmlformats.org/officeDocument/2006/math">
                    <m:r>
                      <a:rPr lang="en-GB" sz="2400" b="0" i="1" smtClean="0">
                        <a:latin typeface="Cambria Math" panose="02040503050406030204" pitchFamily="18" charset="0"/>
                      </a:rPr>
                      <m:t>=1−</m:t>
                    </m:r>
                    <m:f>
                      <m:fPr>
                        <m:ctrlPr>
                          <a:rPr lang="en-GB" sz="2400" b="0" i="1" smtClean="0">
                            <a:latin typeface="Cambria Math" panose="02040503050406030204" pitchFamily="18" charset="0"/>
                          </a:rPr>
                        </m:ctrlPr>
                      </m:fPr>
                      <m:num>
                        <m:r>
                          <a:rPr lang="en-GB" sz="2400" b="0" i="1" smtClean="0">
                            <a:latin typeface="Cambria Math" panose="02040503050406030204" pitchFamily="18" charset="0"/>
                          </a:rPr>
                          <m:t>h𝑒𝑎𝑡</m:t>
                        </m:r>
                        <m:r>
                          <a:rPr lang="en-GB" sz="2400" b="0" i="1" smtClean="0">
                            <a:latin typeface="Cambria Math" panose="02040503050406030204" pitchFamily="18" charset="0"/>
                          </a:rPr>
                          <m:t> </m:t>
                        </m:r>
                        <m:r>
                          <a:rPr lang="en-GB" sz="2400" b="0" i="1" smtClean="0">
                            <a:latin typeface="Cambria Math" panose="02040503050406030204" pitchFamily="18" charset="0"/>
                          </a:rPr>
                          <m:t>𝑟𝑒𝑗𝑒𝑐𝑡𝑒𝑑</m:t>
                        </m:r>
                      </m:num>
                      <m:den>
                        <m:r>
                          <a:rPr lang="en-GB" sz="2400" b="0" i="1" smtClean="0">
                            <a:latin typeface="Cambria Math" panose="02040503050406030204" pitchFamily="18" charset="0"/>
                          </a:rPr>
                          <m:t>h𝑒𝑎𝑡</m:t>
                        </m:r>
                        <m:r>
                          <a:rPr lang="en-GB" sz="2400" b="0" i="1" smtClean="0">
                            <a:latin typeface="Cambria Math" panose="02040503050406030204" pitchFamily="18" charset="0"/>
                          </a:rPr>
                          <m:t> </m:t>
                        </m:r>
                        <m:r>
                          <a:rPr lang="en-GB" sz="2400" b="0" i="1" smtClean="0">
                            <a:latin typeface="Cambria Math" panose="02040503050406030204" pitchFamily="18" charset="0"/>
                          </a:rPr>
                          <m:t>𝑠𝑢𝑝𝑝𝑙𝑖𝑒𝑑</m:t>
                        </m:r>
                      </m:den>
                    </m:f>
                  </m:oMath>
                </a14:m>
                <a:endParaRPr lang="en-GB" sz="2400" dirty="0"/>
              </a:p>
            </p:txBody>
          </p:sp>
        </mc:Choice>
        <mc:Fallback xmlns="">
          <p:sp>
            <p:nvSpPr>
              <p:cNvPr id="3" name="Content Placeholder 2">
                <a:extLst>
                  <a:ext uri="{FF2B5EF4-FFF2-40B4-BE49-F238E27FC236}">
                    <a16:creationId xmlns:a16="http://schemas.microsoft.com/office/drawing/2014/main" id="{EA7CEB94-CC9B-442B-B239-DB43E0C94121}"/>
                  </a:ext>
                </a:extLst>
              </p:cNvPr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xfrm>
                <a:off x="198120" y="1011556"/>
                <a:ext cx="11795760" cy="5674994"/>
              </a:xfrm>
              <a:blipFill>
                <a:blip r:embed="rId2"/>
                <a:stretch>
                  <a:fillRect l="-827" t="-1504" r="-568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3446674823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65A89DD-C87D-4AE3-9D69-C29070E3A43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81050" y="102236"/>
            <a:ext cx="10515600" cy="635000"/>
          </a:xfrm>
        </p:spPr>
        <p:txBody>
          <a:bodyPr>
            <a:normAutofit fontScale="90000"/>
          </a:bodyPr>
          <a:lstStyle/>
          <a:p>
            <a:pPr algn="ctr"/>
            <a:r>
              <a:rPr lang="en-GB" sz="4000" i="1" dirty="0"/>
              <a:t>Ideal</a:t>
            </a:r>
            <a:r>
              <a:rPr lang="en-GB" sz="4000" dirty="0"/>
              <a:t> heat engine cycle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597C449-E72E-430E-AFEA-7668788A66B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94309" y="788670"/>
            <a:ext cx="11812905" cy="5869305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2400" dirty="0"/>
              <a:t>In an </a:t>
            </a:r>
            <a:r>
              <a:rPr lang="en-GB" sz="2400" i="1" dirty="0"/>
              <a:t>ideal</a:t>
            </a:r>
            <a:r>
              <a:rPr lang="en-GB" sz="2400" dirty="0"/>
              <a:t> heat engine all processes are considered as </a:t>
            </a:r>
            <a:r>
              <a:rPr lang="en-GB" sz="2400" i="1" dirty="0"/>
              <a:t>reversible</a:t>
            </a:r>
            <a:r>
              <a:rPr lang="en-GB" sz="2400" dirty="0"/>
              <a:t> and there are </a:t>
            </a:r>
            <a:r>
              <a:rPr lang="en-GB" sz="2400" i="1" dirty="0"/>
              <a:t>no losses</a:t>
            </a:r>
            <a:r>
              <a:rPr lang="en-GB" sz="2400" dirty="0"/>
              <a:t>.  Such an engine would be the </a:t>
            </a:r>
            <a:r>
              <a:rPr lang="en-GB" sz="2400" i="1" dirty="0"/>
              <a:t>theoretically</a:t>
            </a:r>
            <a:r>
              <a:rPr lang="en-GB" sz="2400" dirty="0"/>
              <a:t> most efficient device between the chosen temperature limits of the reservoirs.</a:t>
            </a:r>
          </a:p>
          <a:p>
            <a:pPr marL="0" indent="0">
              <a:buNone/>
            </a:pPr>
            <a:r>
              <a:rPr lang="en-GB" sz="2400" dirty="0"/>
              <a:t>This idea is known as </a:t>
            </a:r>
            <a:r>
              <a:rPr lang="en-GB" sz="2400" i="1" dirty="0"/>
              <a:t>Carnot’s Principle </a:t>
            </a:r>
            <a:r>
              <a:rPr lang="en-GB" sz="2400" dirty="0"/>
              <a:t>and the Carnot cycle is shown below;</a:t>
            </a:r>
          </a:p>
          <a:p>
            <a:pPr marL="0" indent="0">
              <a:buNone/>
            </a:pPr>
            <a:endParaRPr lang="en-GB" sz="2400" dirty="0"/>
          </a:p>
        </p:txBody>
      </p:sp>
      <p:pic>
        <p:nvPicPr>
          <p:cNvPr id="2050" name="Picture 2">
            <a:extLst>
              <a:ext uri="{FF2B5EF4-FFF2-40B4-BE49-F238E27FC236}">
                <a16:creationId xmlns:a16="http://schemas.microsoft.com/office/drawing/2014/main" id="{61ED6927-F06A-40D7-8DE8-3F0183E953BA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4787" y="2537459"/>
            <a:ext cx="5095874" cy="382333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903852261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65A89DD-C87D-4AE3-9D69-C29070E3A43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81050" y="102236"/>
            <a:ext cx="10515600" cy="635000"/>
          </a:xfrm>
        </p:spPr>
        <p:txBody>
          <a:bodyPr>
            <a:normAutofit fontScale="90000"/>
          </a:bodyPr>
          <a:lstStyle/>
          <a:p>
            <a:pPr algn="ctr"/>
            <a:r>
              <a:rPr lang="en-GB" sz="4000" i="1" dirty="0"/>
              <a:t>Ideal</a:t>
            </a:r>
            <a:r>
              <a:rPr lang="en-GB" sz="4000" dirty="0"/>
              <a:t> heat engine cycle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597C449-E72E-430E-AFEA-7668788A66B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94309" y="788670"/>
            <a:ext cx="11812905" cy="5869305"/>
          </a:xfrm>
        </p:spPr>
        <p:txBody>
          <a:bodyPr>
            <a:normAutofit/>
          </a:bodyPr>
          <a:lstStyle/>
          <a:p>
            <a:pPr marL="0" indent="0">
              <a:buNone/>
            </a:pPr>
            <a:endParaRPr lang="en-GB" sz="2400" dirty="0"/>
          </a:p>
        </p:txBody>
      </p:sp>
      <p:pic>
        <p:nvPicPr>
          <p:cNvPr id="2050" name="Picture 2">
            <a:extLst>
              <a:ext uri="{FF2B5EF4-FFF2-40B4-BE49-F238E27FC236}">
                <a16:creationId xmlns:a16="http://schemas.microsoft.com/office/drawing/2014/main" id="{61ED6927-F06A-40D7-8DE8-3F0183E953BA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4787" y="2537459"/>
            <a:ext cx="5095874" cy="382333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75F90FB2-2800-47B8-8D2E-94E4294BE935}"/>
              </a:ext>
            </a:extLst>
          </p:cNvPr>
          <p:cNvSpPr txBox="1"/>
          <p:nvPr/>
        </p:nvSpPr>
        <p:spPr>
          <a:xfrm>
            <a:off x="4707501" y="894183"/>
            <a:ext cx="7054216" cy="507831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/>
              <a:t>Consider a piston moving in a cylinder containing a gas, a non-flow cycle involving compression &amp; expansion.</a:t>
            </a:r>
          </a:p>
          <a:p>
            <a:endParaRPr lang="en-GB" sz="2400" dirty="0"/>
          </a:p>
          <a:p>
            <a:r>
              <a:rPr lang="en-GB" dirty="0"/>
              <a:t>AB – isothermal expansion (</a:t>
            </a:r>
            <a:r>
              <a:rPr lang="en-GB" i="1" dirty="0" err="1"/>
              <a:t>pV</a:t>
            </a:r>
            <a:r>
              <a:rPr lang="en-GB" i="1" dirty="0"/>
              <a:t> = C</a:t>
            </a:r>
            <a:r>
              <a:rPr lang="en-GB" dirty="0"/>
              <a:t>); heat energy in, </a:t>
            </a:r>
            <a:r>
              <a:rPr lang="en-GB" i="1" dirty="0">
                <a:solidFill>
                  <a:srgbClr val="FF0000"/>
                </a:solidFill>
              </a:rPr>
              <a:t>Q</a:t>
            </a:r>
            <a:r>
              <a:rPr lang="en-GB" i="1" baseline="-25000" dirty="0">
                <a:solidFill>
                  <a:srgbClr val="FF0000"/>
                </a:solidFill>
              </a:rPr>
              <a:t>1</a:t>
            </a:r>
            <a:r>
              <a:rPr lang="en-GB" dirty="0"/>
              <a:t>. </a:t>
            </a:r>
            <a:r>
              <a:rPr lang="en-GB" dirty="0">
                <a:solidFill>
                  <a:srgbClr val="FF0000"/>
                </a:solidFill>
              </a:rPr>
              <a:t> As the gas does work against the restraining force of the piston it must absorb heat to satisfy conservation of energy.</a:t>
            </a:r>
          </a:p>
          <a:p>
            <a:endParaRPr lang="en-GB" dirty="0"/>
          </a:p>
          <a:p>
            <a:r>
              <a:rPr lang="en-GB" dirty="0"/>
              <a:t>BC – adiabatic expansion (</a:t>
            </a:r>
            <a:r>
              <a:rPr lang="en-GB" i="1" dirty="0" err="1"/>
              <a:t>pV</a:t>
            </a:r>
            <a:r>
              <a:rPr lang="en-GB" i="1" baseline="30000" dirty="0" err="1"/>
              <a:t>γ</a:t>
            </a:r>
            <a:r>
              <a:rPr lang="en-GB" i="1" dirty="0"/>
              <a:t> = C</a:t>
            </a:r>
            <a:r>
              <a:rPr lang="en-GB" dirty="0"/>
              <a:t>);  gas is cooled. </a:t>
            </a:r>
            <a:r>
              <a:rPr lang="en-GB" dirty="0">
                <a:solidFill>
                  <a:srgbClr val="FF0000"/>
                </a:solidFill>
              </a:rPr>
              <a:t>Small increase in volume due to decrease in pressure</a:t>
            </a:r>
          </a:p>
          <a:p>
            <a:endParaRPr lang="en-GB" dirty="0"/>
          </a:p>
          <a:p>
            <a:r>
              <a:rPr lang="en-GB" dirty="0"/>
              <a:t>CD – isothermal compression; heat energy rejected, </a:t>
            </a:r>
            <a:r>
              <a:rPr lang="en-GB" i="1" dirty="0">
                <a:solidFill>
                  <a:srgbClr val="0070C0"/>
                </a:solidFill>
              </a:rPr>
              <a:t>Q</a:t>
            </a:r>
            <a:r>
              <a:rPr lang="en-GB" i="1" baseline="-25000" dirty="0">
                <a:solidFill>
                  <a:srgbClr val="0070C0"/>
                </a:solidFill>
              </a:rPr>
              <a:t>2</a:t>
            </a:r>
            <a:r>
              <a:rPr lang="en-GB" dirty="0"/>
              <a:t>.</a:t>
            </a:r>
            <a:r>
              <a:rPr lang="en-GB" dirty="0">
                <a:solidFill>
                  <a:srgbClr val="00B0F0"/>
                </a:solidFill>
              </a:rPr>
              <a:t> Work is done on the system to decrease the volume and increase the pressure.</a:t>
            </a:r>
          </a:p>
          <a:p>
            <a:endParaRPr lang="en-GB" dirty="0"/>
          </a:p>
          <a:p>
            <a:r>
              <a:rPr lang="en-GB" dirty="0"/>
              <a:t>DA – adiabatic compression; gas heated but no losses. </a:t>
            </a:r>
            <a:r>
              <a:rPr lang="en-GB" dirty="0">
                <a:solidFill>
                  <a:srgbClr val="00B0F0"/>
                </a:solidFill>
              </a:rPr>
              <a:t>Small decrease in volume due to increase in pressure</a:t>
            </a:r>
          </a:p>
          <a:p>
            <a:endParaRPr lang="en-GB" dirty="0"/>
          </a:p>
          <a:p>
            <a:r>
              <a:rPr lang="en-GB" dirty="0"/>
              <a:t>The above cycle is impossible to attain practically.</a:t>
            </a:r>
          </a:p>
        </p:txBody>
      </p:sp>
    </p:spTree>
    <p:extLst>
      <p:ext uri="{BB962C8B-B14F-4D97-AF65-F5344CB8AC3E}">
        <p14:creationId xmlns:p14="http://schemas.microsoft.com/office/powerpoint/2010/main" val="364667903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Box 4">
            <a:extLst>
              <a:ext uri="{FF2B5EF4-FFF2-40B4-BE49-F238E27FC236}">
                <a16:creationId xmlns:a16="http://schemas.microsoft.com/office/drawing/2014/main" id="{A463D2C2-91B6-45ED-BC36-65FF92E74DD0}"/>
              </a:ext>
            </a:extLst>
          </p:cNvPr>
          <p:cNvSpPr txBox="1"/>
          <p:nvPr/>
        </p:nvSpPr>
        <p:spPr>
          <a:xfrm>
            <a:off x="447040" y="345956"/>
            <a:ext cx="11297920" cy="59708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l"/>
            <a:r>
              <a:rPr lang="en-GB" sz="2800" b="1" i="0" dirty="0">
                <a:solidFill>
                  <a:srgbClr val="333333"/>
                </a:solidFill>
                <a:effectLst/>
              </a:rPr>
              <a:t>Isothermal expansion:</a:t>
            </a:r>
            <a:r>
              <a:rPr lang="en-GB" sz="2800" b="0" i="0" dirty="0">
                <a:solidFill>
                  <a:srgbClr val="333333"/>
                </a:solidFill>
                <a:effectLst/>
              </a:rPr>
              <a:t> </a:t>
            </a:r>
          </a:p>
          <a:p>
            <a:pPr algn="l"/>
            <a:r>
              <a:rPr lang="en-GB" sz="2800" b="0" i="0" dirty="0">
                <a:solidFill>
                  <a:srgbClr val="333333"/>
                </a:solidFill>
                <a:effectLst/>
              </a:rPr>
              <a:t>The ideal gas is taken from P</a:t>
            </a:r>
            <a:r>
              <a:rPr lang="en-GB" sz="2800" b="0" i="0" baseline="-25000" dirty="0">
                <a:solidFill>
                  <a:srgbClr val="333333"/>
                </a:solidFill>
                <a:effectLst/>
              </a:rPr>
              <a:t>1</a:t>
            </a:r>
            <a:r>
              <a:rPr lang="en-GB" sz="2800" b="0" i="0" dirty="0">
                <a:solidFill>
                  <a:srgbClr val="333333"/>
                </a:solidFill>
                <a:effectLst/>
              </a:rPr>
              <a:t>, V</a:t>
            </a:r>
            <a:r>
              <a:rPr lang="en-GB" sz="2800" b="0" i="0" baseline="-25000" dirty="0">
                <a:solidFill>
                  <a:srgbClr val="333333"/>
                </a:solidFill>
                <a:effectLst/>
              </a:rPr>
              <a:t>1</a:t>
            </a:r>
            <a:r>
              <a:rPr lang="en-GB" sz="2800" b="0" i="0" dirty="0">
                <a:solidFill>
                  <a:srgbClr val="333333"/>
                </a:solidFill>
                <a:effectLst/>
              </a:rPr>
              <a:t>, T</a:t>
            </a:r>
            <a:r>
              <a:rPr lang="en-GB" sz="2800" b="0" i="0" baseline="-25000" dirty="0">
                <a:solidFill>
                  <a:srgbClr val="333333"/>
                </a:solidFill>
                <a:effectLst/>
              </a:rPr>
              <a:t>1</a:t>
            </a:r>
            <a:r>
              <a:rPr lang="en-GB" sz="2800" b="0" i="0" dirty="0">
                <a:solidFill>
                  <a:srgbClr val="333333"/>
                </a:solidFill>
                <a:effectLst/>
              </a:rPr>
              <a:t> to P</a:t>
            </a:r>
            <a:r>
              <a:rPr lang="en-GB" sz="2800" b="0" i="0" baseline="-25000" dirty="0">
                <a:solidFill>
                  <a:srgbClr val="333333"/>
                </a:solidFill>
                <a:effectLst/>
              </a:rPr>
              <a:t>2</a:t>
            </a:r>
            <a:r>
              <a:rPr lang="en-GB" sz="2800" b="0" i="0" dirty="0">
                <a:solidFill>
                  <a:srgbClr val="333333"/>
                </a:solidFill>
                <a:effectLst/>
              </a:rPr>
              <a:t>, V</a:t>
            </a:r>
            <a:r>
              <a:rPr lang="en-GB" sz="2800" b="0" i="0" baseline="-25000" dirty="0">
                <a:solidFill>
                  <a:srgbClr val="333333"/>
                </a:solidFill>
                <a:effectLst/>
              </a:rPr>
              <a:t>2</a:t>
            </a:r>
            <a:r>
              <a:rPr lang="en-GB" sz="2800" b="0" i="0" dirty="0">
                <a:solidFill>
                  <a:srgbClr val="333333"/>
                </a:solidFill>
                <a:effectLst/>
              </a:rPr>
              <a:t>, T</a:t>
            </a:r>
            <a:r>
              <a:rPr lang="en-GB" sz="2800" b="0" i="0" baseline="-25000" dirty="0">
                <a:solidFill>
                  <a:srgbClr val="333333"/>
                </a:solidFill>
                <a:effectLst/>
              </a:rPr>
              <a:t>2</a:t>
            </a:r>
            <a:r>
              <a:rPr lang="en-GB" sz="2800" b="0" i="0" dirty="0">
                <a:solidFill>
                  <a:srgbClr val="333333"/>
                </a:solidFill>
                <a:effectLst/>
              </a:rPr>
              <a:t>. </a:t>
            </a:r>
          </a:p>
          <a:p>
            <a:pPr algn="l"/>
            <a:endParaRPr lang="en-GB" sz="2800" dirty="0">
              <a:solidFill>
                <a:srgbClr val="333333"/>
              </a:solidFill>
            </a:endParaRPr>
          </a:p>
          <a:p>
            <a:pPr algn="l"/>
            <a:r>
              <a:rPr lang="en-GB" sz="2800" b="0" i="0" dirty="0">
                <a:solidFill>
                  <a:srgbClr val="333333"/>
                </a:solidFill>
                <a:effectLst/>
              </a:rPr>
              <a:t>Q</a:t>
            </a:r>
            <a:r>
              <a:rPr lang="en-GB" sz="2800" b="0" i="0" baseline="-25000" dirty="0">
                <a:solidFill>
                  <a:srgbClr val="333333"/>
                </a:solidFill>
                <a:effectLst/>
              </a:rPr>
              <a:t>1</a:t>
            </a:r>
            <a:r>
              <a:rPr lang="en-GB" sz="2800" b="0" i="0" dirty="0">
                <a:solidFill>
                  <a:srgbClr val="333333"/>
                </a:solidFill>
                <a:effectLst/>
              </a:rPr>
              <a:t> amount of heat is absorbed from the reservoir at temperature T</a:t>
            </a:r>
            <a:r>
              <a:rPr lang="en-GB" sz="2800" b="0" i="0" baseline="-25000" dirty="0">
                <a:solidFill>
                  <a:srgbClr val="333333"/>
                </a:solidFill>
                <a:effectLst/>
              </a:rPr>
              <a:t>1</a:t>
            </a:r>
            <a:r>
              <a:rPr lang="en-GB" sz="2800" b="0" i="0" dirty="0">
                <a:solidFill>
                  <a:srgbClr val="333333"/>
                </a:solidFill>
                <a:effectLst/>
              </a:rPr>
              <a:t>. </a:t>
            </a:r>
          </a:p>
          <a:p>
            <a:pPr algn="l"/>
            <a:endParaRPr lang="en-GB" sz="2800" dirty="0">
              <a:solidFill>
                <a:srgbClr val="333333"/>
              </a:solidFill>
            </a:endParaRPr>
          </a:p>
          <a:p>
            <a:pPr algn="l"/>
            <a:r>
              <a:rPr lang="en-GB" sz="2800" b="0" i="0" dirty="0">
                <a:solidFill>
                  <a:srgbClr val="333333"/>
                </a:solidFill>
                <a:effectLst/>
              </a:rPr>
              <a:t>The gas then expands and is isothermal. </a:t>
            </a:r>
          </a:p>
          <a:p>
            <a:pPr algn="l"/>
            <a:endParaRPr lang="en-GB" sz="2800" dirty="0">
              <a:solidFill>
                <a:srgbClr val="333333"/>
              </a:solidFill>
            </a:endParaRPr>
          </a:p>
          <a:p>
            <a:pPr algn="l"/>
            <a:r>
              <a:rPr lang="en-GB" sz="2800" b="0" i="0" dirty="0">
                <a:solidFill>
                  <a:srgbClr val="333333"/>
                </a:solidFill>
                <a:effectLst/>
              </a:rPr>
              <a:t>The total internal energy change is zero, and the amount of heat absorbed by the gas is equal to the work done by it on the environment.</a:t>
            </a:r>
          </a:p>
          <a:p>
            <a:pPr algn="l"/>
            <a:endParaRPr lang="en-GB" sz="2800" dirty="0">
              <a:solidFill>
                <a:srgbClr val="333333"/>
              </a:solidFill>
            </a:endParaRPr>
          </a:p>
          <a:p>
            <a:pPr algn="l"/>
            <a:br>
              <a:rPr lang="en-GB" sz="2800" b="0" i="0" dirty="0">
                <a:solidFill>
                  <a:srgbClr val="333333"/>
                </a:solidFill>
                <a:effectLst/>
              </a:rPr>
            </a:br>
            <a:r>
              <a:rPr lang="en-GB" sz="2800" b="1" i="0" dirty="0">
                <a:solidFill>
                  <a:srgbClr val="333333"/>
                </a:solidFill>
                <a:effectLst/>
              </a:rPr>
              <a:t>Adiabatic expansion:</a:t>
            </a:r>
            <a:r>
              <a:rPr lang="en-GB" sz="2800" b="0" i="0" dirty="0">
                <a:solidFill>
                  <a:srgbClr val="333333"/>
                </a:solidFill>
                <a:effectLst/>
              </a:rPr>
              <a:t> </a:t>
            </a:r>
          </a:p>
          <a:p>
            <a:r>
              <a:rPr lang="en-GB" sz="2800" b="0" i="0" dirty="0">
                <a:solidFill>
                  <a:srgbClr val="333333"/>
                </a:solidFill>
                <a:effectLst/>
              </a:rPr>
              <a:t>The gas </a:t>
            </a:r>
            <a:r>
              <a:rPr lang="en-GB" sz="2800" dirty="0">
                <a:solidFill>
                  <a:srgbClr val="333333"/>
                </a:solidFill>
              </a:rPr>
              <a:t>adiabatically </a:t>
            </a:r>
            <a:r>
              <a:rPr lang="en-GB" sz="2800" b="0" i="0" dirty="0">
                <a:solidFill>
                  <a:srgbClr val="333333"/>
                </a:solidFill>
                <a:effectLst/>
              </a:rPr>
              <a:t>expands from P</a:t>
            </a:r>
            <a:r>
              <a:rPr lang="en-GB" sz="2800" b="0" i="0" baseline="-25000" dirty="0">
                <a:solidFill>
                  <a:srgbClr val="333333"/>
                </a:solidFill>
                <a:effectLst/>
              </a:rPr>
              <a:t>2</a:t>
            </a:r>
            <a:r>
              <a:rPr lang="en-GB" sz="2800" b="0" i="0" dirty="0">
                <a:solidFill>
                  <a:srgbClr val="333333"/>
                </a:solidFill>
                <a:effectLst/>
              </a:rPr>
              <a:t>, V</a:t>
            </a:r>
            <a:r>
              <a:rPr lang="en-GB" sz="2800" b="0" i="0" baseline="-25000" dirty="0">
                <a:solidFill>
                  <a:srgbClr val="333333"/>
                </a:solidFill>
                <a:effectLst/>
              </a:rPr>
              <a:t>2</a:t>
            </a:r>
            <a:r>
              <a:rPr lang="en-GB" sz="2800" b="0" i="0" dirty="0">
                <a:solidFill>
                  <a:srgbClr val="333333"/>
                </a:solidFill>
                <a:effectLst/>
              </a:rPr>
              <a:t>, T</a:t>
            </a:r>
            <a:r>
              <a:rPr lang="en-GB" sz="2800" b="0" i="0" baseline="-25000" dirty="0">
                <a:solidFill>
                  <a:srgbClr val="333333"/>
                </a:solidFill>
                <a:effectLst/>
              </a:rPr>
              <a:t>1</a:t>
            </a:r>
            <a:r>
              <a:rPr lang="en-GB" sz="2800" b="0" i="0" dirty="0">
                <a:solidFill>
                  <a:srgbClr val="333333"/>
                </a:solidFill>
                <a:effectLst/>
              </a:rPr>
              <a:t> to P</a:t>
            </a:r>
            <a:r>
              <a:rPr lang="en-GB" sz="2800" b="0" i="0" baseline="-25000" dirty="0">
                <a:solidFill>
                  <a:srgbClr val="333333"/>
                </a:solidFill>
                <a:effectLst/>
              </a:rPr>
              <a:t>3</a:t>
            </a:r>
            <a:r>
              <a:rPr lang="en-GB" sz="2800" b="0" i="0" dirty="0">
                <a:solidFill>
                  <a:srgbClr val="333333"/>
                </a:solidFill>
                <a:effectLst/>
              </a:rPr>
              <a:t>, V</a:t>
            </a:r>
            <a:r>
              <a:rPr lang="en-GB" sz="2800" b="0" i="0" baseline="-25000" dirty="0">
                <a:solidFill>
                  <a:srgbClr val="333333"/>
                </a:solidFill>
                <a:effectLst/>
              </a:rPr>
              <a:t>3</a:t>
            </a:r>
            <a:r>
              <a:rPr lang="en-GB" sz="2800" b="0" i="0" dirty="0">
                <a:solidFill>
                  <a:srgbClr val="333333"/>
                </a:solidFill>
                <a:effectLst/>
              </a:rPr>
              <a:t>, T</a:t>
            </a:r>
            <a:r>
              <a:rPr lang="en-GB" sz="2800" b="0" i="0" baseline="-25000" dirty="0">
                <a:solidFill>
                  <a:srgbClr val="333333"/>
                </a:solidFill>
                <a:effectLst/>
              </a:rPr>
              <a:t>2</a:t>
            </a:r>
            <a:r>
              <a:rPr lang="en-GB" sz="2800" b="0" i="0" dirty="0">
                <a:solidFill>
                  <a:srgbClr val="333333"/>
                </a:solidFill>
                <a:effectLst/>
              </a:rPr>
              <a:t>. </a:t>
            </a:r>
          </a:p>
          <a:p>
            <a:pPr algn="l"/>
            <a:endParaRPr lang="en-GB" b="0" i="0" dirty="0">
              <a:solidFill>
                <a:srgbClr val="333333"/>
              </a:solidFill>
              <a:effectLst/>
              <a:latin typeface="Roboto" panose="02000000000000000000" pitchFamily="2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772322269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Box 4">
            <a:extLst>
              <a:ext uri="{FF2B5EF4-FFF2-40B4-BE49-F238E27FC236}">
                <a16:creationId xmlns:a16="http://schemas.microsoft.com/office/drawing/2014/main" id="{A463D2C2-91B6-45ED-BC36-65FF92E74DD0}"/>
              </a:ext>
            </a:extLst>
          </p:cNvPr>
          <p:cNvSpPr txBox="1"/>
          <p:nvPr/>
        </p:nvSpPr>
        <p:spPr>
          <a:xfrm>
            <a:off x="294640" y="203716"/>
            <a:ext cx="11297920" cy="304698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l"/>
            <a:r>
              <a:rPr lang="en-GB" sz="2400" b="1" i="0" dirty="0">
                <a:solidFill>
                  <a:srgbClr val="333333"/>
                </a:solidFill>
                <a:effectLst/>
              </a:rPr>
              <a:t>Isothermal compression:</a:t>
            </a:r>
            <a:r>
              <a:rPr lang="en-GB" sz="2400" b="0" i="0" dirty="0">
                <a:solidFill>
                  <a:srgbClr val="333333"/>
                </a:solidFill>
                <a:effectLst/>
              </a:rPr>
              <a:t> </a:t>
            </a:r>
          </a:p>
          <a:p>
            <a:pPr algn="l"/>
            <a:r>
              <a:rPr lang="en-GB" sz="2400" b="0" i="0" dirty="0">
                <a:solidFill>
                  <a:srgbClr val="333333"/>
                </a:solidFill>
                <a:effectLst/>
              </a:rPr>
              <a:t>The gas is then compressed isothermally from(P</a:t>
            </a:r>
            <a:r>
              <a:rPr lang="en-GB" sz="2400" b="0" i="0" baseline="-25000" dirty="0">
                <a:solidFill>
                  <a:srgbClr val="333333"/>
                </a:solidFill>
                <a:effectLst/>
              </a:rPr>
              <a:t>3</a:t>
            </a:r>
            <a:r>
              <a:rPr lang="en-GB" sz="2400" b="0" i="0" dirty="0">
                <a:solidFill>
                  <a:srgbClr val="333333"/>
                </a:solidFill>
                <a:effectLst/>
              </a:rPr>
              <a:t>, V</a:t>
            </a:r>
            <a:r>
              <a:rPr lang="en-GB" sz="2400" b="0" i="0" baseline="-25000" dirty="0">
                <a:solidFill>
                  <a:srgbClr val="333333"/>
                </a:solidFill>
                <a:effectLst/>
              </a:rPr>
              <a:t>3</a:t>
            </a:r>
            <a:r>
              <a:rPr lang="en-GB" sz="2400" b="0" i="0" dirty="0">
                <a:solidFill>
                  <a:srgbClr val="333333"/>
                </a:solidFill>
                <a:effectLst/>
              </a:rPr>
              <a:t>, T</a:t>
            </a:r>
            <a:r>
              <a:rPr lang="en-GB" sz="2400" b="0" i="0" baseline="-25000" dirty="0">
                <a:solidFill>
                  <a:srgbClr val="333333"/>
                </a:solidFill>
                <a:effectLst/>
              </a:rPr>
              <a:t>2</a:t>
            </a:r>
            <a:r>
              <a:rPr lang="en-GB" sz="2400" b="0" i="0" dirty="0">
                <a:solidFill>
                  <a:srgbClr val="333333"/>
                </a:solidFill>
                <a:effectLst/>
              </a:rPr>
              <a:t>) to (P</a:t>
            </a:r>
            <a:r>
              <a:rPr lang="en-GB" sz="2400" b="0" i="0" baseline="-25000" dirty="0">
                <a:solidFill>
                  <a:srgbClr val="333333"/>
                </a:solidFill>
                <a:effectLst/>
              </a:rPr>
              <a:t>4</a:t>
            </a:r>
            <a:r>
              <a:rPr lang="en-GB" sz="2400" b="0" i="0" dirty="0">
                <a:solidFill>
                  <a:srgbClr val="333333"/>
                </a:solidFill>
                <a:effectLst/>
              </a:rPr>
              <a:t>, V</a:t>
            </a:r>
            <a:r>
              <a:rPr lang="en-GB" sz="2400" b="0" i="0" baseline="-25000" dirty="0">
                <a:solidFill>
                  <a:srgbClr val="333333"/>
                </a:solidFill>
                <a:effectLst/>
              </a:rPr>
              <a:t>4</a:t>
            </a:r>
            <a:r>
              <a:rPr lang="en-GB" sz="2400" b="0" i="0" dirty="0">
                <a:solidFill>
                  <a:srgbClr val="333333"/>
                </a:solidFill>
                <a:effectLst/>
              </a:rPr>
              <a:t>, T</a:t>
            </a:r>
            <a:r>
              <a:rPr lang="en-GB" sz="2400" b="0" i="0" baseline="-25000" dirty="0">
                <a:solidFill>
                  <a:srgbClr val="333333"/>
                </a:solidFill>
                <a:effectLst/>
              </a:rPr>
              <a:t>2</a:t>
            </a:r>
            <a:r>
              <a:rPr lang="en-GB" sz="2400" b="0" i="0" dirty="0">
                <a:solidFill>
                  <a:srgbClr val="333333"/>
                </a:solidFill>
                <a:effectLst/>
              </a:rPr>
              <a:t>).</a:t>
            </a:r>
          </a:p>
          <a:p>
            <a:pPr algn="l"/>
            <a:endParaRPr lang="en-GB" sz="2400" b="0" i="0" dirty="0">
              <a:solidFill>
                <a:srgbClr val="333333"/>
              </a:solidFill>
              <a:effectLst/>
            </a:endParaRPr>
          </a:p>
          <a:p>
            <a:pPr algn="l"/>
            <a:r>
              <a:rPr lang="en-GB" sz="2400" b="0" i="0" dirty="0">
                <a:solidFill>
                  <a:srgbClr val="333333"/>
                </a:solidFill>
                <a:effectLst/>
              </a:rPr>
              <a:t>Here, the work done by the environment on the gas is given by: </a:t>
            </a:r>
            <a:r>
              <a:rPr lang="en-GB" sz="2400" b="1" i="0" dirty="0">
                <a:solidFill>
                  <a:srgbClr val="333333"/>
                </a:solidFill>
                <a:effectLst/>
              </a:rPr>
              <a:t>W</a:t>
            </a:r>
            <a:r>
              <a:rPr lang="en-GB" sz="2400" b="1" i="0" baseline="-25000" dirty="0">
                <a:solidFill>
                  <a:srgbClr val="333333"/>
                </a:solidFill>
                <a:effectLst/>
              </a:rPr>
              <a:t>3</a:t>
            </a:r>
            <a:r>
              <a:rPr lang="en-GB" sz="2400" b="1" i="0" dirty="0">
                <a:solidFill>
                  <a:srgbClr val="333333"/>
                </a:solidFill>
                <a:effectLst/>
              </a:rPr>
              <a:t>→4=μRT</a:t>
            </a:r>
            <a:r>
              <a:rPr lang="en-GB" sz="2400" b="1" i="0" baseline="-25000" dirty="0">
                <a:solidFill>
                  <a:srgbClr val="333333"/>
                </a:solidFill>
                <a:effectLst/>
              </a:rPr>
              <a:t>2</a:t>
            </a:r>
            <a:r>
              <a:rPr lang="en-GB" sz="2400" b="1" i="0" dirty="0">
                <a:solidFill>
                  <a:srgbClr val="333333"/>
                </a:solidFill>
                <a:effectLst/>
              </a:rPr>
              <a:t>ln(v</a:t>
            </a:r>
            <a:r>
              <a:rPr lang="en-GB" sz="2400" b="1" i="0" baseline="-25000" dirty="0">
                <a:solidFill>
                  <a:srgbClr val="333333"/>
                </a:solidFill>
                <a:effectLst/>
              </a:rPr>
              <a:t>3</a:t>
            </a:r>
            <a:r>
              <a:rPr lang="en-GB" sz="2400" b="1" i="0" dirty="0">
                <a:solidFill>
                  <a:srgbClr val="333333"/>
                </a:solidFill>
                <a:effectLst/>
              </a:rPr>
              <a:t>/v</a:t>
            </a:r>
            <a:r>
              <a:rPr lang="en-GB" sz="2400" b="1" i="0" baseline="-25000" dirty="0">
                <a:solidFill>
                  <a:srgbClr val="333333"/>
                </a:solidFill>
                <a:effectLst/>
              </a:rPr>
              <a:t>4</a:t>
            </a:r>
            <a:r>
              <a:rPr lang="en-GB" sz="2400" b="1" i="0" dirty="0">
                <a:solidFill>
                  <a:srgbClr val="333333"/>
                </a:solidFill>
                <a:effectLst/>
              </a:rPr>
              <a:t>)</a:t>
            </a:r>
            <a:endParaRPr lang="en-GB" sz="2400" b="0" i="0" dirty="0">
              <a:solidFill>
                <a:srgbClr val="333333"/>
              </a:solidFill>
              <a:effectLst/>
            </a:endParaRPr>
          </a:p>
          <a:p>
            <a:pPr algn="l"/>
            <a:endParaRPr lang="en-GB" sz="2400" b="1" i="0" dirty="0">
              <a:solidFill>
                <a:srgbClr val="677EB0"/>
              </a:solidFill>
              <a:effectLst/>
            </a:endParaRPr>
          </a:p>
          <a:p>
            <a:pPr algn="l"/>
            <a:r>
              <a:rPr lang="en-GB" sz="2400" b="1" i="0" dirty="0">
                <a:solidFill>
                  <a:srgbClr val="333333"/>
                </a:solidFill>
                <a:effectLst/>
              </a:rPr>
              <a:t>Adiabatic compression:</a:t>
            </a:r>
            <a:r>
              <a:rPr lang="en-GB" sz="2400" b="0" i="0" dirty="0">
                <a:solidFill>
                  <a:srgbClr val="333333"/>
                </a:solidFill>
                <a:effectLst/>
              </a:rPr>
              <a:t> In this step, the gas is compressed adiabatically from(P</a:t>
            </a:r>
            <a:r>
              <a:rPr lang="en-GB" sz="2400" b="0" i="0" baseline="-25000" dirty="0">
                <a:solidFill>
                  <a:srgbClr val="333333"/>
                </a:solidFill>
                <a:effectLst/>
              </a:rPr>
              <a:t>4</a:t>
            </a:r>
            <a:r>
              <a:rPr lang="en-GB" sz="2400" b="0" i="0" dirty="0">
                <a:solidFill>
                  <a:srgbClr val="333333"/>
                </a:solidFill>
                <a:effectLst/>
              </a:rPr>
              <a:t>, V</a:t>
            </a:r>
            <a:r>
              <a:rPr lang="en-GB" sz="2400" b="0" i="0" baseline="-25000" dirty="0">
                <a:solidFill>
                  <a:srgbClr val="333333"/>
                </a:solidFill>
                <a:effectLst/>
              </a:rPr>
              <a:t>4</a:t>
            </a:r>
            <a:r>
              <a:rPr lang="en-GB" sz="2400" b="0" i="0" dirty="0">
                <a:solidFill>
                  <a:srgbClr val="333333"/>
                </a:solidFill>
                <a:effectLst/>
              </a:rPr>
              <a:t>, T</a:t>
            </a:r>
            <a:r>
              <a:rPr lang="en-GB" sz="2400" b="0" i="0" baseline="-25000" dirty="0">
                <a:solidFill>
                  <a:srgbClr val="333333"/>
                </a:solidFill>
                <a:effectLst/>
              </a:rPr>
              <a:t>2</a:t>
            </a:r>
            <a:r>
              <a:rPr lang="en-GB" sz="2400" b="0" i="0" dirty="0">
                <a:solidFill>
                  <a:srgbClr val="333333"/>
                </a:solidFill>
                <a:effectLst/>
              </a:rPr>
              <a:t>) to (P</a:t>
            </a:r>
            <a:r>
              <a:rPr lang="en-GB" sz="2400" b="0" i="0" baseline="-25000" dirty="0">
                <a:solidFill>
                  <a:srgbClr val="333333"/>
                </a:solidFill>
                <a:effectLst/>
              </a:rPr>
              <a:t>1</a:t>
            </a:r>
            <a:r>
              <a:rPr lang="en-GB" sz="2400" b="0" i="0" dirty="0">
                <a:solidFill>
                  <a:srgbClr val="333333"/>
                </a:solidFill>
                <a:effectLst/>
              </a:rPr>
              <a:t>, V</a:t>
            </a:r>
            <a:r>
              <a:rPr lang="en-GB" sz="2400" b="0" i="0" baseline="-25000" dirty="0">
                <a:solidFill>
                  <a:srgbClr val="333333"/>
                </a:solidFill>
                <a:effectLst/>
              </a:rPr>
              <a:t>1</a:t>
            </a:r>
            <a:r>
              <a:rPr lang="en-GB" sz="2400" b="0" i="0" dirty="0">
                <a:solidFill>
                  <a:srgbClr val="333333"/>
                </a:solidFill>
                <a:effectLst/>
              </a:rPr>
              <a:t>, T</a:t>
            </a:r>
            <a:r>
              <a:rPr lang="en-GB" sz="2400" b="0" i="0" baseline="-25000" dirty="0">
                <a:solidFill>
                  <a:srgbClr val="333333"/>
                </a:solidFill>
                <a:effectLst/>
              </a:rPr>
              <a:t>1</a:t>
            </a:r>
            <a:r>
              <a:rPr lang="en-GB" sz="2400" b="0" i="0" dirty="0">
                <a:solidFill>
                  <a:srgbClr val="333333"/>
                </a:solidFill>
                <a:effectLst/>
              </a:rPr>
              <a:t>).</a:t>
            </a:r>
          </a:p>
          <a:p>
            <a:pPr algn="l"/>
            <a:endParaRPr lang="en-GB" sz="2400" b="0" i="0" dirty="0">
              <a:solidFill>
                <a:srgbClr val="333333"/>
              </a:solidFill>
              <a:effectLst/>
            </a:endParaRPr>
          </a:p>
        </p:txBody>
      </p:sp>
    </p:spTree>
    <p:extLst>
      <p:ext uri="{BB962C8B-B14F-4D97-AF65-F5344CB8AC3E}">
        <p14:creationId xmlns:p14="http://schemas.microsoft.com/office/powerpoint/2010/main" val="2349492849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0649A3E-472B-4A7C-BE11-BC99B3DDDD8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Carnot cycle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909910D-8C8A-4A6C-83E2-C1AAE8FE23B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A reversible engine that operates between two temperatures T</a:t>
            </a:r>
            <a:r>
              <a:rPr lang="en-GB" baseline="-25000" dirty="0"/>
              <a:t>1 </a:t>
            </a:r>
            <a:r>
              <a:rPr lang="en-GB" dirty="0"/>
              <a:t>(source) and T</a:t>
            </a:r>
            <a:r>
              <a:rPr lang="en-GB" baseline="-25000" dirty="0"/>
              <a:t>2.</a:t>
            </a:r>
            <a:r>
              <a:rPr lang="en-GB" dirty="0"/>
              <a:t>(sink)</a:t>
            </a:r>
          </a:p>
          <a:p>
            <a:r>
              <a:rPr lang="en-GB" b="0" i="0" dirty="0">
                <a:solidFill>
                  <a:srgbClr val="333333"/>
                </a:solidFill>
                <a:effectLst/>
                <a:latin typeface="din"/>
              </a:rPr>
              <a:t>It gives an estimate of the maximum possible efficiency that a </a:t>
            </a:r>
            <a:r>
              <a:rPr lang="en-GB" b="1" i="0" u="none" strike="noStrike" dirty="0">
                <a:solidFill>
                  <a:srgbClr val="4FB8DD"/>
                </a:solidFill>
                <a:effectLst/>
                <a:latin typeface="din"/>
                <a:hlinkClick r:id="rId2"/>
              </a:rPr>
              <a:t>heat engine</a:t>
            </a:r>
            <a:r>
              <a:rPr lang="en-GB" b="0" i="0" dirty="0">
                <a:solidFill>
                  <a:srgbClr val="333333"/>
                </a:solidFill>
                <a:effectLst/>
                <a:latin typeface="din"/>
              </a:rPr>
              <a:t> can have </a:t>
            </a:r>
          </a:p>
          <a:p>
            <a:r>
              <a:rPr lang="en-GB" b="0" i="0" dirty="0">
                <a:solidFill>
                  <a:srgbClr val="333333"/>
                </a:solidFill>
                <a:effectLst/>
                <a:latin typeface="din"/>
              </a:rPr>
              <a:t>Carnot engine can be found in refrigerators and air conditioners.</a:t>
            </a:r>
          </a:p>
          <a:p>
            <a:r>
              <a:rPr lang="en-GB" b="0" i="0" dirty="0">
                <a:solidFill>
                  <a:srgbClr val="333333"/>
                </a:solidFill>
                <a:effectLst/>
                <a:latin typeface="din"/>
              </a:rPr>
              <a:t>Carnot equation can be used in understanding the working process of heat and internal </a:t>
            </a:r>
            <a:r>
              <a:rPr lang="en-GB" b="1" i="0" u="none" strike="noStrike" dirty="0">
                <a:solidFill>
                  <a:srgbClr val="4FB8DD"/>
                </a:solidFill>
                <a:effectLst/>
                <a:latin typeface="din"/>
                <a:hlinkClick r:id="rId3"/>
              </a:rPr>
              <a:t>energy change</a:t>
            </a:r>
            <a:r>
              <a:rPr lang="en-GB" b="0" i="0" dirty="0">
                <a:solidFill>
                  <a:srgbClr val="333333"/>
                </a:solidFill>
                <a:effectLst/>
                <a:latin typeface="din"/>
              </a:rPr>
              <a:t> in adiabatic as well as isothermal processes.</a:t>
            </a:r>
            <a:r>
              <a:rPr lang="en-GB" baseline="-25000" dirty="0"/>
              <a:t> 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734698981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D411B0C-35E1-4BCF-9D1A-EF7CC9157C2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Carnot theorem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E731725-476A-4506-997F-6A06C93A0C2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algn="l"/>
            <a:r>
              <a:rPr lang="en-GB" b="0" i="0" dirty="0">
                <a:solidFill>
                  <a:srgbClr val="333333"/>
                </a:solidFill>
                <a:effectLst/>
                <a:latin typeface="Roboto" panose="02000000000000000000" pitchFamily="2" charset="0"/>
              </a:rPr>
              <a:t>The Carnot theorem states that ‘</a:t>
            </a:r>
            <a:r>
              <a:rPr lang="en-GB" b="1" i="0" dirty="0">
                <a:solidFill>
                  <a:srgbClr val="333333"/>
                </a:solidFill>
                <a:effectLst/>
                <a:latin typeface="Roboto" panose="02000000000000000000" pitchFamily="2" charset="0"/>
              </a:rPr>
              <a:t>The systems working between the two </a:t>
            </a:r>
            <a:r>
              <a:rPr lang="en-GB" b="1" i="0" u="none" strike="noStrike" dirty="0">
                <a:solidFill>
                  <a:srgbClr val="4FB8DD"/>
                </a:solidFill>
                <a:effectLst/>
                <a:latin typeface="Roboto" panose="02000000000000000000" pitchFamily="2" charset="0"/>
                <a:hlinkClick r:id="rId2"/>
              </a:rPr>
              <a:t>temperatures</a:t>
            </a:r>
            <a:r>
              <a:rPr lang="en-GB" b="1" i="0" dirty="0">
                <a:solidFill>
                  <a:srgbClr val="333333"/>
                </a:solidFill>
                <a:effectLst/>
                <a:latin typeface="Roboto" panose="02000000000000000000" pitchFamily="2" charset="0"/>
              </a:rPr>
              <a:t> T</a:t>
            </a:r>
            <a:r>
              <a:rPr lang="en-GB" b="1" i="0" baseline="-25000" dirty="0">
                <a:solidFill>
                  <a:srgbClr val="333333"/>
                </a:solidFill>
                <a:effectLst/>
                <a:latin typeface="Roboto" panose="02000000000000000000" pitchFamily="2" charset="0"/>
              </a:rPr>
              <a:t>1</a:t>
            </a:r>
            <a:r>
              <a:rPr lang="en-GB" b="1" i="0" dirty="0">
                <a:solidFill>
                  <a:srgbClr val="333333"/>
                </a:solidFill>
                <a:effectLst/>
                <a:latin typeface="Roboto" panose="02000000000000000000" pitchFamily="2" charset="0"/>
              </a:rPr>
              <a:t> (hot reservoir) and T</a:t>
            </a:r>
            <a:r>
              <a:rPr lang="en-GB" b="1" i="0" baseline="-25000" dirty="0">
                <a:solidFill>
                  <a:srgbClr val="333333"/>
                </a:solidFill>
                <a:effectLst/>
                <a:latin typeface="Roboto" panose="02000000000000000000" pitchFamily="2" charset="0"/>
              </a:rPr>
              <a:t>2</a:t>
            </a:r>
            <a:r>
              <a:rPr lang="en-GB" b="1" i="0" dirty="0">
                <a:solidFill>
                  <a:srgbClr val="333333"/>
                </a:solidFill>
                <a:effectLst/>
                <a:latin typeface="Roboto" panose="02000000000000000000" pitchFamily="2" charset="0"/>
              </a:rPr>
              <a:t> (cold reservoir), cannot have more efficiency than the Carnot engine that is working between the same two reservoirs.’</a:t>
            </a:r>
            <a:endParaRPr lang="en-GB" b="0" i="0" dirty="0">
              <a:solidFill>
                <a:srgbClr val="333333"/>
              </a:solidFill>
              <a:effectLst/>
              <a:latin typeface="Roboto" panose="02000000000000000000" pitchFamily="2" charset="0"/>
            </a:endParaRPr>
          </a:p>
          <a:p>
            <a:pPr algn="l"/>
            <a:r>
              <a:rPr lang="en-GB" b="0" i="0" dirty="0">
                <a:solidFill>
                  <a:srgbClr val="333333"/>
                </a:solidFill>
                <a:effectLst/>
                <a:latin typeface="Roboto" panose="02000000000000000000" pitchFamily="2" charset="0"/>
              </a:rPr>
              <a:t>The efficiency of this engine depends on the temperature of the hot and cold reservoirs and is independent of the nature of the working substance.</a:t>
            </a:r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391823887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74ECEE5-02F7-45D7-857D-8EB3BCC9D45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142241"/>
            <a:ext cx="10515600" cy="669290"/>
          </a:xfrm>
        </p:spPr>
        <p:txBody>
          <a:bodyPr>
            <a:normAutofit/>
          </a:bodyPr>
          <a:lstStyle/>
          <a:p>
            <a:pPr algn="ctr"/>
            <a:r>
              <a:rPr lang="en-GB" sz="4000" i="1" dirty="0"/>
              <a:t>Carnot efficiency </a:t>
            </a:r>
            <a:r>
              <a:rPr lang="en-GB" sz="4000" dirty="0"/>
              <a:t>of a heat engine</a:t>
            </a: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" name="Content Placeholder 2">
                <a:extLst>
                  <a:ext uri="{FF2B5EF4-FFF2-40B4-BE49-F238E27FC236}">
                    <a16:creationId xmlns:a16="http://schemas.microsoft.com/office/drawing/2014/main" id="{5E6F0214-FC89-4040-875F-456947BFF830}"/>
                  </a:ext>
                </a:extLst>
              </p:cNvPr>
              <p:cNvSpPr>
                <a:spLocks noGrp="1"/>
              </p:cNvSpPr>
              <p:nvPr>
                <p:ph idx="1"/>
              </p:nvPr>
            </p:nvSpPr>
            <p:spPr>
              <a:xfrm>
                <a:off x="240029" y="857250"/>
                <a:ext cx="11687175" cy="5319713"/>
              </a:xfrm>
            </p:spPr>
            <p:txBody>
              <a:bodyPr>
                <a:normAutofit/>
              </a:bodyPr>
              <a:lstStyle/>
              <a:p>
                <a:pPr marL="0" indent="0">
                  <a:buNone/>
                </a:pPr>
                <a:r>
                  <a:rPr lang="en-GB" sz="2400" dirty="0"/>
                  <a:t>Applying the non-flow energy equation and the equations for work done substituted into the thermal efficiency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en-GB" sz="2400" i="1" smtClean="0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sz="2400" i="1" smtClean="0"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  <m:t>𝜂</m:t>
                        </m:r>
                      </m:e>
                      <m:sub>
                        <m:r>
                          <a:rPr lang="en-GB" sz="2400" b="0" i="1" smtClean="0">
                            <a:latin typeface="Cambria Math" panose="02040503050406030204" pitchFamily="18" charset="0"/>
                          </a:rPr>
                          <m:t>𝑡h</m:t>
                        </m:r>
                      </m:sub>
                    </m:sSub>
                    <m:r>
                      <a:rPr lang="en-GB" sz="2400" b="0" i="1" smtClean="0">
                        <a:latin typeface="Cambria Math" panose="02040503050406030204" pitchFamily="18" charset="0"/>
                      </a:rPr>
                      <m:t> </m:t>
                    </m:r>
                  </m:oMath>
                </a14:m>
                <a:r>
                  <a:rPr lang="en-GB" sz="2400" dirty="0"/>
                  <a:t>relationship previously derived, yields an expression for the Carnot cycle.</a:t>
                </a:r>
              </a:p>
              <a:p>
                <a:pPr marL="0" indent="0">
                  <a:buNone/>
                </a:pPr>
                <a:r>
                  <a:rPr lang="en-GB" sz="2400" dirty="0"/>
                  <a:t>This expression is the </a:t>
                </a:r>
                <a:r>
                  <a:rPr lang="en-GB" sz="2400" i="1" dirty="0"/>
                  <a:t>Carnot efficiency </a:t>
                </a:r>
                <a:r>
                  <a:rPr lang="en-GB" sz="2400" dirty="0"/>
                  <a:t>and is given as;</a:t>
                </a:r>
              </a:p>
              <a:p>
                <a:pPr marL="0" indent="0">
                  <a:buNone/>
                </a:pPr>
                <a:r>
                  <a:rPr lang="en-GB" sz="2400" dirty="0"/>
                  <a:t>				 Carnot efficiency, </a:t>
                </a:r>
                <a14:m>
                  <m:oMath xmlns:m="http://schemas.openxmlformats.org/officeDocument/2006/math">
                    <m:r>
                      <a:rPr lang="en-GB" sz="2400" i="1" smtClean="0">
                        <a:latin typeface="Cambria Math" panose="02040503050406030204" pitchFamily="18" charset="0"/>
                        <a:ea typeface="Cambria Math" panose="02040503050406030204" pitchFamily="18" charset="0"/>
                      </a:rPr>
                      <m:t>𝜂</m:t>
                    </m:r>
                    <m:r>
                      <a:rPr lang="en-GB" sz="2400" b="0" i="1" smtClean="0">
                        <a:latin typeface="Cambria Math" panose="02040503050406030204" pitchFamily="18" charset="0"/>
                        <a:ea typeface="Cambria Math" panose="02040503050406030204" pitchFamily="18" charset="0"/>
                      </a:rPr>
                      <m:t>=1−</m:t>
                    </m:r>
                    <m:f>
                      <m:fPr>
                        <m:ctrlPr>
                          <a:rPr lang="en-GB" sz="2400" b="0" i="1" smtClean="0"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</m:ctrlPr>
                      </m:fPr>
                      <m:num>
                        <m:sSub>
                          <m:sSubPr>
                            <m:ctrlPr>
                              <a:rPr lang="en-GB" sz="2400" b="0" i="1" smtClean="0">
                                <a:latin typeface="Cambria Math" panose="02040503050406030204" pitchFamily="18" charset="0"/>
                                <a:ea typeface="Cambria Math" panose="02040503050406030204" pitchFamily="18" charset="0"/>
                              </a:rPr>
                            </m:ctrlPr>
                          </m:sSubPr>
                          <m:e>
                            <m:r>
                              <a:rPr lang="en-GB" sz="2400" b="0" i="1" smtClean="0">
                                <a:latin typeface="Cambria Math" panose="02040503050406030204" pitchFamily="18" charset="0"/>
                                <a:ea typeface="Cambria Math" panose="02040503050406030204" pitchFamily="18" charset="0"/>
                              </a:rPr>
                              <m:t>𝑇</m:t>
                            </m:r>
                          </m:e>
                          <m:sub>
                            <m:r>
                              <a:rPr lang="en-GB" sz="2400" b="0" i="1" smtClean="0">
                                <a:latin typeface="Cambria Math" panose="02040503050406030204" pitchFamily="18" charset="0"/>
                                <a:ea typeface="Cambria Math" panose="02040503050406030204" pitchFamily="18" charset="0"/>
                              </a:rPr>
                              <m:t>2</m:t>
                            </m:r>
                          </m:sub>
                        </m:sSub>
                      </m:num>
                      <m:den>
                        <m:sSub>
                          <m:sSubPr>
                            <m:ctrlPr>
                              <a:rPr lang="en-GB" sz="2400" b="0" i="1" smtClean="0">
                                <a:latin typeface="Cambria Math" panose="02040503050406030204" pitchFamily="18" charset="0"/>
                                <a:ea typeface="Cambria Math" panose="02040503050406030204" pitchFamily="18" charset="0"/>
                              </a:rPr>
                            </m:ctrlPr>
                          </m:sSubPr>
                          <m:e>
                            <m:r>
                              <a:rPr lang="en-GB" sz="2400" b="0" i="1" smtClean="0">
                                <a:latin typeface="Cambria Math" panose="02040503050406030204" pitchFamily="18" charset="0"/>
                                <a:ea typeface="Cambria Math" panose="02040503050406030204" pitchFamily="18" charset="0"/>
                              </a:rPr>
                              <m:t>𝑇</m:t>
                            </m:r>
                          </m:e>
                          <m:sub>
                            <m:r>
                              <a:rPr lang="en-GB" sz="2400" b="0" i="1" smtClean="0">
                                <a:latin typeface="Cambria Math" panose="02040503050406030204" pitchFamily="18" charset="0"/>
                                <a:ea typeface="Cambria Math" panose="02040503050406030204" pitchFamily="18" charset="0"/>
                              </a:rPr>
                              <m:t>1</m:t>
                            </m:r>
                          </m:sub>
                        </m:sSub>
                      </m:den>
                    </m:f>
                  </m:oMath>
                </a14:m>
                <a:endParaRPr lang="en-GB" sz="2400" dirty="0"/>
              </a:p>
              <a:p>
                <a:pPr marL="0" indent="0">
                  <a:buNone/>
                </a:pPr>
                <a:r>
                  <a:rPr lang="en-GB" sz="2400" dirty="0"/>
                  <a:t>Efficiency of an ideal heat engine is therefore independent of the gas used and only depends on cycle temperatures.  For efficiency to be a maximum, T</a:t>
                </a:r>
                <a:r>
                  <a:rPr lang="en-GB" sz="2400" baseline="-25000" dirty="0"/>
                  <a:t>1 </a:t>
                </a:r>
                <a:r>
                  <a:rPr lang="en-GB" sz="2400" dirty="0"/>
                  <a:t>should be as high as possible, and T</a:t>
                </a:r>
                <a:r>
                  <a:rPr lang="en-GB" sz="2400" baseline="-25000" dirty="0"/>
                  <a:t>2</a:t>
                </a:r>
                <a:r>
                  <a:rPr lang="en-GB" sz="2400" dirty="0"/>
                  <a:t> as low as possible.</a:t>
                </a:r>
              </a:p>
              <a:p>
                <a:pPr marL="0" indent="0">
                  <a:buNone/>
                </a:pPr>
                <a:r>
                  <a:rPr lang="en-GB" sz="2400" dirty="0"/>
                  <a:t>We cannot create the cycle in practice due to reversible processes and heat energy supplied and rejected at constant temperature.</a:t>
                </a:r>
              </a:p>
              <a:p>
                <a:pPr marL="0" indent="0">
                  <a:buNone/>
                </a:pPr>
                <a:r>
                  <a:rPr lang="en-GB" sz="2400" dirty="0"/>
                  <a:t>Carnot efficiency does however provide a means of rating the </a:t>
                </a:r>
                <a:r>
                  <a:rPr lang="en-GB" sz="2400" i="1" dirty="0"/>
                  <a:t>effectiveness of a cycle or power plant </a:t>
                </a:r>
                <a:r>
                  <a:rPr lang="en-GB" sz="2400" dirty="0"/>
                  <a:t>(ideal or not), by allowing us to evaluate a maximum theoretical efficiency based on T</a:t>
                </a:r>
                <a:r>
                  <a:rPr lang="en-GB" sz="2400" baseline="-25000" dirty="0"/>
                  <a:t>2</a:t>
                </a:r>
                <a:r>
                  <a:rPr lang="en-GB" sz="2400" dirty="0"/>
                  <a:t> and T</a:t>
                </a:r>
                <a:r>
                  <a:rPr lang="en-GB" sz="2400" baseline="-25000" dirty="0"/>
                  <a:t>1</a:t>
                </a:r>
                <a:r>
                  <a:rPr lang="en-GB" sz="2400" dirty="0"/>
                  <a:t>.</a:t>
                </a:r>
              </a:p>
            </p:txBody>
          </p:sp>
        </mc:Choice>
        <mc:Fallback xmlns="">
          <p:sp>
            <p:nvSpPr>
              <p:cNvPr id="3" name="Content Placeholder 2">
                <a:extLst>
                  <a:ext uri="{FF2B5EF4-FFF2-40B4-BE49-F238E27FC236}">
                    <a16:creationId xmlns:a16="http://schemas.microsoft.com/office/drawing/2014/main" id="{5E6F0214-FC89-4040-875F-456947BFF830}"/>
                  </a:ext>
                </a:extLst>
              </p:cNvPr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xfrm>
                <a:off x="240029" y="857250"/>
                <a:ext cx="11687175" cy="5319713"/>
              </a:xfrm>
              <a:blipFill>
                <a:blip r:embed="rId2"/>
                <a:stretch>
                  <a:fillRect l="-782" t="-1606" r="-1251" b="-115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1840060490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E062244-35A8-47C8-B4F4-B5D1B32BEF5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96520"/>
            <a:ext cx="10515600" cy="686435"/>
          </a:xfrm>
        </p:spPr>
        <p:txBody>
          <a:bodyPr/>
          <a:lstStyle/>
          <a:p>
            <a:pPr algn="ctr"/>
            <a:r>
              <a:rPr kumimoji="0" lang="en-GB" sz="4000" b="0" i="1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 Light" panose="020F0302020204030204"/>
                <a:ea typeface="+mj-ea"/>
                <a:cs typeface="+mj-cs"/>
              </a:rPr>
              <a:t>Carnot efficiency </a:t>
            </a:r>
            <a:r>
              <a:rPr lang="en-GB" sz="4000" dirty="0">
                <a:solidFill>
                  <a:prstClr val="black"/>
                </a:solidFill>
                <a:latin typeface="Calibri Light" panose="020F0302020204030204"/>
              </a:rPr>
              <a:t>- Example</a:t>
            </a:r>
            <a:endParaRPr lang="en-GB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" name="Content Placeholder 2">
                <a:extLst>
                  <a:ext uri="{FF2B5EF4-FFF2-40B4-BE49-F238E27FC236}">
                    <a16:creationId xmlns:a16="http://schemas.microsoft.com/office/drawing/2014/main" id="{04C4160B-BF4A-41CD-A9D0-D231DA795FA7}"/>
                  </a:ext>
                </a:extLst>
              </p:cNvPr>
              <p:cNvSpPr>
                <a:spLocks noGrp="1"/>
              </p:cNvSpPr>
              <p:nvPr>
                <p:ph idx="1"/>
              </p:nvPr>
            </p:nvSpPr>
            <p:spPr>
              <a:xfrm>
                <a:off x="838200" y="988695"/>
                <a:ext cx="10515600" cy="5394008"/>
              </a:xfrm>
            </p:spPr>
            <p:txBody>
              <a:bodyPr>
                <a:normAutofit/>
              </a:bodyPr>
              <a:lstStyle/>
              <a:p>
                <a:pPr marL="0" indent="0">
                  <a:buNone/>
                </a:pPr>
                <a:r>
                  <a:rPr lang="en-GB" sz="2400" dirty="0"/>
                  <a:t>A diesel engine operates between a maximum cycle temperature of 600 °C and a minimum temperature of 65 °C.  Determine the Carnot efficiency of the plant.</a:t>
                </a:r>
              </a:p>
              <a:p>
                <a:pPr marL="0" indent="0">
                  <a:buNone/>
                </a:pPr>
                <a:endParaRPr lang="en-GB" sz="200" dirty="0"/>
              </a:p>
              <a:p>
                <a:pPr marL="0" indent="0">
                  <a:buNone/>
                </a:pPr>
                <a:r>
                  <a:rPr lang="en-GB" sz="2400" dirty="0"/>
                  <a:t>Knowing, 	 Carnot efficiency, </a:t>
                </a:r>
                <a14:m>
                  <m:oMath xmlns:m="http://schemas.openxmlformats.org/officeDocument/2006/math">
                    <m:r>
                      <a:rPr lang="en-GB" sz="2400" i="1" smtClean="0">
                        <a:latin typeface="Cambria Math" panose="02040503050406030204" pitchFamily="18" charset="0"/>
                        <a:ea typeface="Cambria Math" panose="02040503050406030204" pitchFamily="18" charset="0"/>
                      </a:rPr>
                      <m:t>𝜂</m:t>
                    </m:r>
                    <m:r>
                      <a:rPr lang="en-GB" sz="2400" b="0" i="1" smtClean="0">
                        <a:latin typeface="Cambria Math" panose="02040503050406030204" pitchFamily="18" charset="0"/>
                        <a:ea typeface="Cambria Math" panose="02040503050406030204" pitchFamily="18" charset="0"/>
                      </a:rPr>
                      <m:t>=1−</m:t>
                    </m:r>
                    <m:f>
                      <m:fPr>
                        <m:ctrlPr>
                          <a:rPr lang="en-GB" sz="2400" b="0" i="1" smtClean="0"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</m:ctrlPr>
                      </m:fPr>
                      <m:num>
                        <m:sSub>
                          <m:sSubPr>
                            <m:ctrlPr>
                              <a:rPr lang="en-GB" sz="2400" b="0" i="1" smtClean="0">
                                <a:latin typeface="Cambria Math" panose="02040503050406030204" pitchFamily="18" charset="0"/>
                                <a:ea typeface="Cambria Math" panose="02040503050406030204" pitchFamily="18" charset="0"/>
                              </a:rPr>
                            </m:ctrlPr>
                          </m:sSubPr>
                          <m:e>
                            <m:r>
                              <a:rPr lang="en-GB" sz="2400" b="0" i="1" smtClean="0">
                                <a:latin typeface="Cambria Math" panose="02040503050406030204" pitchFamily="18" charset="0"/>
                                <a:ea typeface="Cambria Math" panose="02040503050406030204" pitchFamily="18" charset="0"/>
                              </a:rPr>
                              <m:t>𝑇</m:t>
                            </m:r>
                          </m:e>
                          <m:sub>
                            <m:r>
                              <a:rPr lang="en-GB" sz="2400" b="0" i="1" smtClean="0">
                                <a:latin typeface="Cambria Math" panose="02040503050406030204" pitchFamily="18" charset="0"/>
                                <a:ea typeface="Cambria Math" panose="02040503050406030204" pitchFamily="18" charset="0"/>
                              </a:rPr>
                              <m:t>2</m:t>
                            </m:r>
                          </m:sub>
                        </m:sSub>
                      </m:num>
                      <m:den>
                        <m:sSub>
                          <m:sSubPr>
                            <m:ctrlPr>
                              <a:rPr lang="en-GB" sz="2400" b="0" i="1" smtClean="0">
                                <a:latin typeface="Cambria Math" panose="02040503050406030204" pitchFamily="18" charset="0"/>
                                <a:ea typeface="Cambria Math" panose="02040503050406030204" pitchFamily="18" charset="0"/>
                              </a:rPr>
                            </m:ctrlPr>
                          </m:sSubPr>
                          <m:e>
                            <m:r>
                              <a:rPr lang="en-GB" sz="2400" b="0" i="1" smtClean="0">
                                <a:latin typeface="Cambria Math" panose="02040503050406030204" pitchFamily="18" charset="0"/>
                                <a:ea typeface="Cambria Math" panose="02040503050406030204" pitchFamily="18" charset="0"/>
                              </a:rPr>
                              <m:t>𝑇</m:t>
                            </m:r>
                          </m:e>
                          <m:sub>
                            <m:r>
                              <a:rPr lang="en-GB" sz="2400" b="0" i="1" smtClean="0">
                                <a:latin typeface="Cambria Math" panose="02040503050406030204" pitchFamily="18" charset="0"/>
                                <a:ea typeface="Cambria Math" panose="02040503050406030204" pitchFamily="18" charset="0"/>
                              </a:rPr>
                              <m:t>1</m:t>
                            </m:r>
                          </m:sub>
                        </m:sSub>
                      </m:den>
                    </m:f>
                  </m:oMath>
                </a14:m>
                <a:endParaRPr lang="en-GB" sz="2400" dirty="0"/>
              </a:p>
              <a:p>
                <a:pPr marL="0" indent="0">
                  <a:buNone/>
                </a:pPr>
                <a:r>
                  <a:rPr lang="en-GB" sz="2400" dirty="0"/>
                  <a:t>where,		 T</a:t>
                </a:r>
                <a:r>
                  <a:rPr lang="en-GB" sz="2400" baseline="-25000" dirty="0"/>
                  <a:t>1</a:t>
                </a:r>
                <a:r>
                  <a:rPr lang="en-GB" sz="2400" dirty="0"/>
                  <a:t> = 600 °C + 273 = 873 K</a:t>
                </a:r>
              </a:p>
              <a:p>
                <a:pPr marL="0" indent="0">
                  <a:buNone/>
                </a:pPr>
                <a:r>
                  <a:rPr lang="en-GB" sz="2400" dirty="0"/>
                  <a:t>and,		T</a:t>
                </a:r>
                <a:r>
                  <a:rPr lang="en-GB" sz="2400" baseline="-25000" dirty="0"/>
                  <a:t>2</a:t>
                </a:r>
                <a:r>
                  <a:rPr lang="en-GB" sz="2400" dirty="0"/>
                  <a:t> = 65 °C + 273 = 338 K</a:t>
                </a:r>
              </a:p>
              <a:p>
                <a:pPr marL="0" indent="0">
                  <a:buNone/>
                </a:pPr>
                <a:endParaRPr lang="en-GB" sz="2400" dirty="0"/>
              </a:p>
              <a:p>
                <a:pPr marL="0" indent="0">
                  <a:buNone/>
                </a:pPr>
                <a:r>
                  <a:rPr lang="en-GB" sz="2400" dirty="0"/>
                  <a:t>Hence,		 Carnot efficiency, </a:t>
                </a:r>
                <a14:m>
                  <m:oMath xmlns:m="http://schemas.openxmlformats.org/officeDocument/2006/math">
                    <m:r>
                      <a:rPr lang="en-GB" sz="2400" i="1" smtClean="0">
                        <a:latin typeface="Cambria Math" panose="02040503050406030204" pitchFamily="18" charset="0"/>
                        <a:ea typeface="Cambria Math" panose="02040503050406030204" pitchFamily="18" charset="0"/>
                      </a:rPr>
                      <m:t>𝜂</m:t>
                    </m:r>
                    <m:r>
                      <a:rPr lang="en-GB" sz="2400" b="0" i="1" smtClean="0">
                        <a:latin typeface="Cambria Math" panose="02040503050406030204" pitchFamily="18" charset="0"/>
                        <a:ea typeface="Cambria Math" panose="02040503050406030204" pitchFamily="18" charset="0"/>
                      </a:rPr>
                      <m:t>=1−</m:t>
                    </m:r>
                    <m:f>
                      <m:fPr>
                        <m:ctrlPr>
                          <a:rPr lang="en-GB" sz="2400" b="0" i="1" smtClean="0"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</m:ctrlPr>
                      </m:fPr>
                      <m:num>
                        <m:sSub>
                          <m:sSubPr>
                            <m:ctrlPr>
                              <a:rPr lang="en-GB" sz="2400" b="0" i="1" smtClean="0">
                                <a:latin typeface="Cambria Math" panose="02040503050406030204" pitchFamily="18" charset="0"/>
                                <a:ea typeface="Cambria Math" panose="02040503050406030204" pitchFamily="18" charset="0"/>
                              </a:rPr>
                            </m:ctrlPr>
                          </m:sSubPr>
                          <m:e>
                            <m:r>
                              <a:rPr lang="en-GB" sz="2400" b="0" i="1" smtClean="0">
                                <a:latin typeface="Cambria Math" panose="02040503050406030204" pitchFamily="18" charset="0"/>
                                <a:ea typeface="Cambria Math" panose="02040503050406030204" pitchFamily="18" charset="0"/>
                              </a:rPr>
                              <m:t>𝑇</m:t>
                            </m:r>
                          </m:e>
                          <m:sub>
                            <m:r>
                              <a:rPr lang="en-GB" sz="2400" b="0" i="1" smtClean="0">
                                <a:latin typeface="Cambria Math" panose="02040503050406030204" pitchFamily="18" charset="0"/>
                                <a:ea typeface="Cambria Math" panose="02040503050406030204" pitchFamily="18" charset="0"/>
                              </a:rPr>
                              <m:t>2</m:t>
                            </m:r>
                          </m:sub>
                        </m:sSub>
                      </m:num>
                      <m:den>
                        <m:sSub>
                          <m:sSubPr>
                            <m:ctrlPr>
                              <a:rPr lang="en-GB" sz="2400" b="0" i="1" smtClean="0">
                                <a:latin typeface="Cambria Math" panose="02040503050406030204" pitchFamily="18" charset="0"/>
                                <a:ea typeface="Cambria Math" panose="02040503050406030204" pitchFamily="18" charset="0"/>
                              </a:rPr>
                            </m:ctrlPr>
                          </m:sSubPr>
                          <m:e>
                            <m:r>
                              <a:rPr lang="en-GB" sz="2400" b="0" i="1" smtClean="0">
                                <a:latin typeface="Cambria Math" panose="02040503050406030204" pitchFamily="18" charset="0"/>
                                <a:ea typeface="Cambria Math" panose="02040503050406030204" pitchFamily="18" charset="0"/>
                              </a:rPr>
                              <m:t>𝑇</m:t>
                            </m:r>
                          </m:e>
                          <m:sub>
                            <m:r>
                              <a:rPr lang="en-GB" sz="2400" b="0" i="1" smtClean="0">
                                <a:latin typeface="Cambria Math" panose="02040503050406030204" pitchFamily="18" charset="0"/>
                                <a:ea typeface="Cambria Math" panose="02040503050406030204" pitchFamily="18" charset="0"/>
                              </a:rPr>
                              <m:t>1</m:t>
                            </m:r>
                          </m:sub>
                        </m:sSub>
                      </m:den>
                    </m:f>
                  </m:oMath>
                </a14:m>
                <a:endParaRPr lang="en-GB" sz="2400" dirty="0"/>
              </a:p>
              <a:p>
                <a:pPr marL="0" indent="0">
                  <a:buNone/>
                </a:pPr>
                <a:r>
                  <a:rPr lang="en-GB" sz="2400" dirty="0"/>
                  <a:t>So,		</a:t>
                </a:r>
                <a:r>
                  <a:rPr lang="en-GB" sz="2400" dirty="0">
                    <a:ea typeface="Cambria Math" panose="02040503050406030204" pitchFamily="18" charset="0"/>
                  </a:rPr>
                  <a:t> </a:t>
                </a:r>
                <a14:m>
                  <m:oMath xmlns:m="http://schemas.openxmlformats.org/officeDocument/2006/math">
                    <m:r>
                      <a:rPr lang="en-GB" sz="2400" i="1" smtClean="0">
                        <a:latin typeface="Cambria Math" panose="02040503050406030204" pitchFamily="18" charset="0"/>
                        <a:ea typeface="Cambria Math" panose="02040503050406030204" pitchFamily="18" charset="0"/>
                      </a:rPr>
                      <m:t>𝜂</m:t>
                    </m:r>
                    <m:r>
                      <a:rPr lang="en-GB" sz="2400" b="0" i="1" smtClean="0">
                        <a:latin typeface="Cambria Math" panose="02040503050406030204" pitchFamily="18" charset="0"/>
                        <a:ea typeface="Cambria Math" panose="02040503050406030204" pitchFamily="18" charset="0"/>
                      </a:rPr>
                      <m:t>=1−</m:t>
                    </m:r>
                    <m:f>
                      <m:fPr>
                        <m:ctrlPr>
                          <a:rPr lang="en-GB" sz="2400" b="0" i="1" smtClean="0"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</m:ctrlPr>
                      </m:fPr>
                      <m:num>
                        <m:r>
                          <a:rPr lang="en-GB" sz="2400" b="0" i="1" smtClean="0"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  <m:t>338</m:t>
                        </m:r>
                      </m:num>
                      <m:den>
                        <m:r>
                          <a:rPr lang="en-GB" sz="2400" b="0" i="1" smtClean="0"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  <m:t>873</m:t>
                        </m:r>
                      </m:den>
                    </m:f>
                  </m:oMath>
                </a14:m>
                <a:r>
                  <a:rPr lang="en-GB" sz="2400" dirty="0"/>
                  <a:t> = 0.613</a:t>
                </a:r>
              </a:p>
              <a:p>
                <a:pPr marL="0" indent="0">
                  <a:buNone/>
                </a:pPr>
                <a:endParaRPr lang="en-GB" sz="2000" dirty="0"/>
              </a:p>
              <a:p>
                <a:pPr marL="0" indent="0">
                  <a:buNone/>
                </a:pPr>
                <a:r>
                  <a:rPr lang="en-GB" sz="2400" dirty="0"/>
                  <a:t>Therefore, Carnot efficiency of the cycle is 61.3%</a:t>
                </a:r>
              </a:p>
            </p:txBody>
          </p:sp>
        </mc:Choice>
        <mc:Fallback xmlns="">
          <p:sp>
            <p:nvSpPr>
              <p:cNvPr id="3" name="Content Placeholder 2">
                <a:extLst>
                  <a:ext uri="{FF2B5EF4-FFF2-40B4-BE49-F238E27FC236}">
                    <a16:creationId xmlns:a16="http://schemas.microsoft.com/office/drawing/2014/main" id="{04C4160B-BF4A-41CD-A9D0-D231DA795FA7}"/>
                  </a:ext>
                </a:extLst>
              </p:cNvPr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xfrm>
                <a:off x="838200" y="988695"/>
                <a:ext cx="10515600" cy="5394008"/>
              </a:xfrm>
              <a:blipFill>
                <a:blip r:embed="rId2"/>
                <a:stretch>
                  <a:fillRect l="-928" t="-1582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p:pic>
        <p:nvPicPr>
          <p:cNvPr id="5" name="Picture 2">
            <a:extLst>
              <a:ext uri="{FF2B5EF4-FFF2-40B4-BE49-F238E27FC236}">
                <a16:creationId xmlns:a16="http://schemas.microsoft.com/office/drawing/2014/main" id="{DFB273D5-B1ED-414D-8683-2BCD63E6E542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166609" y="2175327"/>
            <a:ext cx="4697731" cy="352461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135005275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4D2913B-59DA-4F6E-A517-27B9A8C7690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02261"/>
            <a:ext cx="10515600" cy="646430"/>
          </a:xfrm>
        </p:spPr>
        <p:txBody>
          <a:bodyPr>
            <a:normAutofit/>
          </a:bodyPr>
          <a:lstStyle/>
          <a:p>
            <a:pPr algn="ctr"/>
            <a:r>
              <a:rPr lang="en-GB" sz="4000" dirty="0"/>
              <a:t>Comments on 2</a:t>
            </a:r>
            <a:r>
              <a:rPr lang="en-GB" sz="4000" baseline="30000" dirty="0"/>
              <a:t>nd</a:t>
            </a:r>
            <a:r>
              <a:rPr lang="en-GB" sz="4000" dirty="0"/>
              <a:t> Law of Thermodynamics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FDE6F8F-3E13-4FDD-9C97-DAEB533A873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02919" y="1205866"/>
            <a:ext cx="11212831" cy="5422582"/>
          </a:xfrm>
        </p:spPr>
        <p:txBody>
          <a:bodyPr>
            <a:normAutofit/>
          </a:bodyPr>
          <a:lstStyle/>
          <a:p>
            <a:pPr marL="0" lvl="0" indent="0">
              <a:lnSpc>
                <a:spcPct val="115000"/>
              </a:lnSpc>
              <a:buNone/>
            </a:pPr>
            <a:r>
              <a:rPr lang="en-GB" sz="24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Heat engines must reject heat.  It is not possible to achieve complete conversion of heat to work;  </a:t>
            </a:r>
            <a:r>
              <a:rPr lang="en-GB" sz="2400" i="1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W ≠ Q</a:t>
            </a:r>
            <a:r>
              <a:rPr lang="en-GB" sz="24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.</a:t>
            </a:r>
            <a:endParaRPr lang="en-GB" sz="20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0" lvl="0" indent="0">
              <a:lnSpc>
                <a:spcPct val="115000"/>
              </a:lnSpc>
              <a:buNone/>
            </a:pPr>
            <a:r>
              <a:rPr lang="en-GB" sz="24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Systems in stable equilibrium cannot change without the action of some external agent.</a:t>
            </a:r>
            <a:endParaRPr lang="en-GB" sz="20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0" lvl="0" indent="0">
              <a:lnSpc>
                <a:spcPct val="115000"/>
              </a:lnSpc>
              <a:buNone/>
            </a:pPr>
            <a:r>
              <a:rPr lang="en-GB" sz="24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In all </a:t>
            </a:r>
            <a:r>
              <a:rPr lang="en-GB" sz="2400" i="1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real</a:t>
            </a:r>
            <a:r>
              <a:rPr lang="en-GB" sz="24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(i.e. non-reversible) processes, energy is degraded to a less useful form – see </a:t>
            </a:r>
            <a:r>
              <a:rPr lang="en-GB" sz="2400" i="1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entropy </a:t>
            </a:r>
            <a:r>
              <a:rPr lang="en-GB" sz="24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(s) </a:t>
            </a:r>
            <a:r>
              <a:rPr lang="en-GB" sz="2400" i="1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– </a:t>
            </a:r>
            <a:r>
              <a:rPr lang="en-GB" sz="24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a measure of the randomness or disorder of a system.</a:t>
            </a:r>
            <a:endParaRPr lang="en-GB" sz="20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0" lvl="0" indent="0">
              <a:lnSpc>
                <a:spcPct val="115000"/>
              </a:lnSpc>
              <a:buNone/>
            </a:pPr>
            <a:r>
              <a:rPr lang="en-GB" sz="24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The efficiency of a continuous heating-to-working transformation is limited and the transformation is always associated with the requirement for cooling.</a:t>
            </a:r>
            <a:endParaRPr lang="en-GB" sz="20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0" lvl="0" indent="0">
              <a:lnSpc>
                <a:spcPct val="115000"/>
              </a:lnSpc>
              <a:spcAft>
                <a:spcPts val="1000"/>
              </a:spcAft>
              <a:buNone/>
            </a:pPr>
            <a:r>
              <a:rPr lang="en-GB" sz="24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The actual efficiency of reversible heating-to-working transformations is limited by the temperatures of the higher and lower thermal reservoirs.</a:t>
            </a:r>
            <a:endParaRPr lang="en-GB" sz="20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0" indent="0">
              <a:buNone/>
            </a:pPr>
            <a:endParaRPr lang="en-GB" sz="2400" dirty="0"/>
          </a:p>
        </p:txBody>
      </p:sp>
    </p:spTree>
    <p:extLst>
      <p:ext uri="{BB962C8B-B14F-4D97-AF65-F5344CB8AC3E}">
        <p14:creationId xmlns:p14="http://schemas.microsoft.com/office/powerpoint/2010/main" val="70067980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A2E3D8A-3DF9-49D9-AC35-BA65A9FDD1B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6"/>
            <a:ext cx="10515600" cy="692150"/>
          </a:xfrm>
        </p:spPr>
        <p:txBody>
          <a:bodyPr/>
          <a:lstStyle/>
          <a:p>
            <a:pPr algn="ctr"/>
            <a:r>
              <a:rPr kumimoji="0" lang="en-GB" sz="40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 Light" panose="020F0302020204030204"/>
                <a:ea typeface="+mj-ea"/>
                <a:cs typeface="+mj-cs"/>
              </a:rPr>
              <a:t>Comments on 2</a:t>
            </a:r>
            <a:r>
              <a:rPr kumimoji="0" lang="en-GB" sz="4000" b="0" i="0" u="none" strike="noStrike" kern="1200" cap="none" spc="0" normalizeH="0" baseline="3000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 Light" panose="020F0302020204030204"/>
                <a:ea typeface="+mj-ea"/>
                <a:cs typeface="+mj-cs"/>
              </a:rPr>
              <a:t>nd</a:t>
            </a:r>
            <a:r>
              <a:rPr kumimoji="0" lang="en-GB" sz="40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 Light" panose="020F0302020204030204"/>
                <a:ea typeface="+mj-ea"/>
                <a:cs typeface="+mj-cs"/>
              </a:rPr>
              <a:t> Law of Thermodynamics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5EA4ED9-174B-4F3C-999D-3190F902129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97205" y="1205865"/>
            <a:ext cx="11178540" cy="4971098"/>
          </a:xfrm>
        </p:spPr>
        <p:txBody>
          <a:bodyPr>
            <a:normAutofit/>
          </a:bodyPr>
          <a:lstStyle/>
          <a:p>
            <a:pPr marL="0" lvl="0" indent="0">
              <a:lnSpc>
                <a:spcPct val="115000"/>
              </a:lnSpc>
              <a:buNone/>
            </a:pPr>
            <a:r>
              <a:rPr lang="en-GB" sz="24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Measure of success of conversion of heat-to-work is called </a:t>
            </a:r>
            <a:r>
              <a:rPr lang="en-GB" sz="2400" i="1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thermal efficiency</a:t>
            </a:r>
            <a:r>
              <a:rPr lang="en-GB" sz="24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, which has a maximum possible value,  η = (</a:t>
            </a:r>
            <a:r>
              <a:rPr lang="en-GB" sz="24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T</a:t>
            </a:r>
            <a:r>
              <a:rPr lang="en-GB" sz="2400" baseline="-250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max</a:t>
            </a:r>
            <a:r>
              <a:rPr lang="en-GB" sz="24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– </a:t>
            </a:r>
            <a:r>
              <a:rPr lang="en-GB" sz="24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T</a:t>
            </a:r>
            <a:r>
              <a:rPr lang="en-GB" sz="2400" baseline="-250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min</a:t>
            </a:r>
            <a:r>
              <a:rPr lang="en-GB" sz="2400" baseline="-250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) </a:t>
            </a:r>
            <a:r>
              <a:rPr lang="en-GB" sz="24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/ </a:t>
            </a:r>
            <a:r>
              <a:rPr lang="en-GB" sz="24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T</a:t>
            </a:r>
            <a:r>
              <a:rPr lang="en-GB" sz="2400" baseline="-250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max</a:t>
            </a:r>
            <a:r>
              <a:rPr lang="en-GB" sz="2400" baseline="-250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 </a:t>
            </a:r>
            <a:r>
              <a:rPr lang="en-GB" sz="24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 and is the efficiency of the reversible </a:t>
            </a:r>
            <a:r>
              <a:rPr lang="en-GB" sz="2400" i="1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Carnot cycle</a:t>
            </a:r>
            <a:r>
              <a:rPr lang="en-GB" sz="24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.</a:t>
            </a:r>
            <a:endParaRPr lang="en-GB" sz="20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0" lvl="0" indent="0">
              <a:lnSpc>
                <a:spcPct val="115000"/>
              </a:lnSpc>
              <a:buNone/>
            </a:pPr>
            <a:r>
              <a:rPr lang="en-GB" sz="24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The efficiency of </a:t>
            </a:r>
            <a:r>
              <a:rPr lang="en-GB" sz="2400" i="1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real</a:t>
            </a:r>
            <a:r>
              <a:rPr lang="en-GB" sz="24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, non-reversible heat engines cannot exceed that of a reversible heat engine operating between the same temperature limits.</a:t>
            </a:r>
            <a:endParaRPr lang="en-GB" sz="20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0" lvl="0" indent="0">
              <a:lnSpc>
                <a:spcPct val="115000"/>
              </a:lnSpc>
              <a:buNone/>
            </a:pPr>
            <a:r>
              <a:rPr lang="en-GB" sz="24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Thermal efficiency is improved by increasing </a:t>
            </a:r>
            <a:r>
              <a:rPr lang="en-GB" sz="24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T</a:t>
            </a:r>
            <a:r>
              <a:rPr lang="en-GB" sz="2400" baseline="-250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max</a:t>
            </a:r>
            <a:r>
              <a:rPr lang="en-GB" sz="24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and decreasing </a:t>
            </a:r>
            <a:r>
              <a:rPr lang="en-GB" sz="24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T</a:t>
            </a:r>
            <a:r>
              <a:rPr lang="en-GB" sz="2400" baseline="-250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min</a:t>
            </a:r>
            <a:r>
              <a:rPr lang="en-GB" sz="24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.</a:t>
            </a:r>
            <a:endParaRPr lang="en-GB" sz="20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0" lvl="0" indent="0">
              <a:lnSpc>
                <a:spcPct val="115000"/>
              </a:lnSpc>
              <a:buNone/>
            </a:pPr>
            <a:r>
              <a:rPr lang="en-GB" sz="24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Most losses are caused by friction or heat transfer across a large temperature difference.</a:t>
            </a:r>
            <a:endParaRPr lang="en-GB" sz="20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0" lvl="0" indent="0">
              <a:lnSpc>
                <a:spcPct val="115000"/>
              </a:lnSpc>
              <a:spcAft>
                <a:spcPts val="1000"/>
              </a:spcAft>
              <a:buNone/>
            </a:pPr>
            <a:r>
              <a:rPr lang="en-GB" sz="24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Losses can be quantified by a process efficiency, the most useful being </a:t>
            </a:r>
            <a:r>
              <a:rPr lang="en-GB" sz="2400" i="1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isentropic efficiency</a:t>
            </a:r>
            <a:r>
              <a:rPr lang="en-GB" sz="24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of an adiabatic process.  A</a:t>
            </a:r>
            <a:r>
              <a:rPr lang="en-GB" sz="2400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reversible adiabatic process is </a:t>
            </a:r>
            <a:r>
              <a:rPr lang="en-GB" sz="2400" i="1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isentropic</a:t>
            </a:r>
            <a:r>
              <a:rPr lang="en-GB" sz="2400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, i.e. no change in entropy (see </a:t>
            </a:r>
            <a:r>
              <a:rPr lang="en-GB" sz="2400" i="1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T-s</a:t>
            </a:r>
            <a:r>
              <a:rPr lang="en-GB" sz="2400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diagram).</a:t>
            </a:r>
            <a:endParaRPr lang="en-GB" sz="20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0" indent="0">
              <a:buNone/>
            </a:pPr>
            <a:endParaRPr lang="en-GB" sz="2400" dirty="0"/>
          </a:p>
        </p:txBody>
      </p:sp>
    </p:spTree>
    <p:extLst>
      <p:ext uri="{BB962C8B-B14F-4D97-AF65-F5344CB8AC3E}">
        <p14:creationId xmlns:p14="http://schemas.microsoft.com/office/powerpoint/2010/main" val="1449243574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42E891B-7E06-4E3F-8119-7B05596307B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34962"/>
            <a:ext cx="10515600" cy="692150"/>
          </a:xfrm>
        </p:spPr>
        <p:txBody>
          <a:bodyPr>
            <a:normAutofit/>
          </a:bodyPr>
          <a:lstStyle/>
          <a:p>
            <a:pPr algn="ctr"/>
            <a:r>
              <a:rPr lang="en-GB" sz="4000" dirty="0"/>
              <a:t>Temperature – entropy (</a:t>
            </a:r>
            <a:r>
              <a:rPr lang="en-GB" sz="4000" i="1" dirty="0"/>
              <a:t>T-s</a:t>
            </a:r>
            <a:r>
              <a:rPr lang="en-GB" sz="4000" dirty="0"/>
              <a:t>) diagram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E9B4E28-D28C-4770-8A5A-C797BB23D5B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28625" y="1114425"/>
            <a:ext cx="11372850" cy="5062538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2400" dirty="0"/>
              <a:t>We know a process </a:t>
            </a:r>
            <a:r>
              <a:rPr lang="en-GB" sz="2400" i="1" dirty="0"/>
              <a:t>cannot</a:t>
            </a:r>
            <a:r>
              <a:rPr lang="en-GB" sz="2400" dirty="0"/>
              <a:t> in reality be reversible nor adiabatic, thus it is </a:t>
            </a:r>
            <a:r>
              <a:rPr lang="en-GB" sz="2400" i="1" dirty="0"/>
              <a:t>not possible </a:t>
            </a:r>
            <a:r>
              <a:rPr lang="en-GB" sz="2400" dirty="0"/>
              <a:t>to have a process where there is </a:t>
            </a:r>
            <a:r>
              <a:rPr lang="en-GB" sz="2400" i="1" dirty="0"/>
              <a:t>no change in entropy</a:t>
            </a:r>
            <a:r>
              <a:rPr lang="en-GB" sz="2400" dirty="0"/>
              <a:t>.</a:t>
            </a:r>
          </a:p>
          <a:p>
            <a:pPr marL="0" indent="0">
              <a:buNone/>
            </a:pPr>
            <a:r>
              <a:rPr lang="en-GB" sz="2400" dirty="0"/>
              <a:t>Entropy (s) is always greater after a process has taken place compared to the value at the start of </a:t>
            </a:r>
            <a:r>
              <a:rPr lang="en-GB" sz="2400"/>
              <a:t>the process.</a:t>
            </a:r>
          </a:p>
          <a:p>
            <a:pPr marL="0" indent="0">
              <a:buNone/>
            </a:pPr>
            <a:endParaRPr lang="en-GB" sz="2400" dirty="0"/>
          </a:p>
        </p:txBody>
      </p:sp>
      <p:pic>
        <p:nvPicPr>
          <p:cNvPr id="3074" name="Picture 2" descr="Ch8, Lesson C, Page 4 - Isentropic Efficiency and TS &amp; HS Diagrams">
            <a:extLst>
              <a:ext uri="{FF2B5EF4-FFF2-40B4-BE49-F238E27FC236}">
                <a16:creationId xmlns:a16="http://schemas.microsoft.com/office/drawing/2014/main" id="{3FCB01B4-8F91-4D4D-AC4F-EE69BCA46B92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28625" y="2851785"/>
            <a:ext cx="4821580" cy="367125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7AEC6A21-CDF2-47BA-A111-3E85AF4EFB4A}"/>
              </a:ext>
            </a:extLst>
          </p:cNvPr>
          <p:cNvSpPr txBox="1"/>
          <p:nvPr/>
        </p:nvSpPr>
        <p:spPr>
          <a:xfrm>
            <a:off x="5543550" y="2503170"/>
            <a:ext cx="6320791" cy="427809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/>
              <a:t>The two red contours shown on the T-s diagram represent lines of constant pressure.</a:t>
            </a:r>
          </a:p>
          <a:p>
            <a:endParaRPr lang="en-GB" sz="800" dirty="0"/>
          </a:p>
          <a:p>
            <a:endParaRPr lang="en-GB" sz="200" dirty="0"/>
          </a:p>
          <a:p>
            <a:endParaRPr lang="en-GB" sz="200" dirty="0"/>
          </a:p>
          <a:p>
            <a:r>
              <a:rPr lang="en-GB" sz="2400" dirty="0"/>
              <a:t>Process 1-2s indicates </a:t>
            </a:r>
            <a:r>
              <a:rPr lang="en-GB" sz="2400" i="1" dirty="0"/>
              <a:t>isentropic process </a:t>
            </a:r>
            <a:r>
              <a:rPr lang="en-GB" sz="2400" dirty="0"/>
              <a:t>– no change in entropy (</a:t>
            </a:r>
            <a:r>
              <a:rPr lang="en-GB" sz="2400" i="1" dirty="0"/>
              <a:t>reversible adiabatic </a:t>
            </a:r>
            <a:r>
              <a:rPr lang="en-GB" sz="2400" dirty="0"/>
              <a:t>process).</a:t>
            </a:r>
          </a:p>
          <a:p>
            <a:endParaRPr lang="en-GB" sz="800" dirty="0"/>
          </a:p>
          <a:p>
            <a:endParaRPr lang="en-GB" sz="200" dirty="0"/>
          </a:p>
          <a:p>
            <a:r>
              <a:rPr lang="en-GB" sz="2400" dirty="0"/>
              <a:t>In reality, the process will be given as 1-2</a:t>
            </a:r>
            <a:r>
              <a:rPr lang="en-GB" sz="2400" baseline="-25000" dirty="0"/>
              <a:t>act</a:t>
            </a:r>
            <a:r>
              <a:rPr lang="en-GB" sz="2400" dirty="0"/>
              <a:t> and there will be a consequential increase in entropy.</a:t>
            </a:r>
          </a:p>
          <a:p>
            <a:endParaRPr lang="en-GB" sz="800" dirty="0"/>
          </a:p>
          <a:p>
            <a:endParaRPr lang="en-GB" sz="200" dirty="0"/>
          </a:p>
          <a:p>
            <a:r>
              <a:rPr lang="en-GB" sz="2400" dirty="0"/>
              <a:t>Isentropic efficiency is determined for power plants taking into account the temperature differences between T</a:t>
            </a:r>
            <a:r>
              <a:rPr lang="en-GB" sz="2400" baseline="-25000" dirty="0"/>
              <a:t>1</a:t>
            </a:r>
            <a:r>
              <a:rPr lang="en-GB" sz="2400" dirty="0"/>
              <a:t> and T</a:t>
            </a:r>
            <a:r>
              <a:rPr lang="en-GB" sz="2400" baseline="-25000" dirty="0"/>
              <a:t>2,act</a:t>
            </a:r>
            <a:r>
              <a:rPr lang="en-GB" sz="2400" dirty="0"/>
              <a:t> </a:t>
            </a:r>
            <a:r>
              <a:rPr lang="en-GB" sz="2400" i="1" dirty="0"/>
              <a:t>&amp;</a:t>
            </a:r>
            <a:r>
              <a:rPr lang="en-GB" sz="2400" dirty="0"/>
              <a:t> T</a:t>
            </a:r>
            <a:r>
              <a:rPr lang="en-GB" sz="2400" baseline="-25000" dirty="0"/>
              <a:t>1</a:t>
            </a:r>
            <a:r>
              <a:rPr lang="en-GB" sz="2400" dirty="0"/>
              <a:t> and T</a:t>
            </a:r>
            <a:r>
              <a:rPr lang="en-GB" sz="2400" baseline="-25000" dirty="0"/>
              <a:t>2s</a:t>
            </a:r>
            <a:r>
              <a:rPr lang="en-GB" sz="2400" dirty="0"/>
              <a:t>.</a:t>
            </a:r>
          </a:p>
          <a:p>
            <a:endParaRPr lang="en-GB" sz="2400" dirty="0"/>
          </a:p>
        </p:txBody>
      </p:sp>
    </p:spTree>
    <p:extLst>
      <p:ext uri="{BB962C8B-B14F-4D97-AF65-F5344CB8AC3E}">
        <p14:creationId xmlns:p14="http://schemas.microsoft.com/office/powerpoint/2010/main" val="1002789035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E88DB89-6FB7-45F7-BBD4-1678E2DEACA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140336"/>
            <a:ext cx="10515600" cy="760730"/>
          </a:xfrm>
        </p:spPr>
        <p:txBody>
          <a:bodyPr>
            <a:normAutofit/>
          </a:bodyPr>
          <a:lstStyle/>
          <a:p>
            <a:pPr algn="ctr"/>
            <a:r>
              <a:rPr lang="en-GB" sz="4000" dirty="0"/>
              <a:t>Isentropic efficiency</a:t>
            </a: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" name="Content Placeholder 2">
                <a:extLst>
                  <a:ext uri="{FF2B5EF4-FFF2-40B4-BE49-F238E27FC236}">
                    <a16:creationId xmlns:a16="http://schemas.microsoft.com/office/drawing/2014/main" id="{64126369-9B39-4C5B-8A3A-E95AAFF9D4C6}"/>
                  </a:ext>
                </a:extLst>
              </p:cNvPr>
              <p:cNvSpPr>
                <a:spLocks noGrp="1"/>
              </p:cNvSpPr>
              <p:nvPr>
                <p:ph idx="1"/>
              </p:nvPr>
            </p:nvSpPr>
            <p:spPr>
              <a:xfrm>
                <a:off x="378373" y="1021976"/>
                <a:ext cx="11578590" cy="5469970"/>
              </a:xfrm>
            </p:spPr>
            <p:txBody>
              <a:bodyPr>
                <a:normAutofit/>
              </a:bodyPr>
              <a:lstStyle/>
              <a:p>
                <a:pPr marL="0" indent="0">
                  <a:buNone/>
                </a:pPr>
                <a:r>
                  <a:rPr lang="en-GB" sz="2400" dirty="0"/>
                  <a:t>Consider the following T-s diagram that represents a single expansion process.</a:t>
                </a:r>
              </a:p>
              <a:p>
                <a:pPr marL="0" indent="0">
                  <a:buNone/>
                </a:pPr>
                <a:endParaRPr lang="en-GB" sz="2400" dirty="0"/>
              </a:p>
              <a:p>
                <a:pPr marL="0" indent="0">
                  <a:buNone/>
                </a:pPr>
                <a:endParaRPr lang="en-GB" sz="2400" dirty="0"/>
              </a:p>
              <a:p>
                <a:pPr marL="0" indent="0">
                  <a:buNone/>
                </a:pPr>
                <a:endParaRPr lang="en-GB" sz="2400" dirty="0"/>
              </a:p>
              <a:p>
                <a:pPr marL="0" indent="0">
                  <a:buNone/>
                </a:pPr>
                <a:endParaRPr lang="en-GB" sz="2400" dirty="0"/>
              </a:p>
              <a:p>
                <a:pPr marL="0" indent="0">
                  <a:buNone/>
                </a:pPr>
                <a:endParaRPr lang="en-GB" sz="2400" dirty="0"/>
              </a:p>
              <a:p>
                <a:pPr marL="0" indent="0">
                  <a:buNone/>
                </a:pPr>
                <a:endParaRPr lang="en-GB" sz="2400" dirty="0"/>
              </a:p>
              <a:p>
                <a:pPr marL="0" indent="0">
                  <a:buNone/>
                </a:pPr>
                <a:endParaRPr lang="en-GB" sz="2400" dirty="0"/>
              </a:p>
              <a:p>
                <a:pPr marL="0" indent="0">
                  <a:buNone/>
                </a:pPr>
                <a:r>
                  <a:rPr lang="en-GB" sz="2400" dirty="0"/>
                  <a:t>This expression indicates that if the isentropic temperature drop is known (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en-GB" sz="2400" b="0" i="1" smtClean="0"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sz="2400" b="0" i="1" smtClean="0"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  <m:t>𝑇</m:t>
                        </m:r>
                      </m:e>
                      <m:sub>
                        <m:r>
                          <a:rPr lang="en-GB" sz="2400" b="0" i="1" smtClean="0"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  <m:t>1</m:t>
                        </m:r>
                      </m:sub>
                    </m:sSub>
                    <m:r>
                      <a:rPr lang="en-GB" sz="2400" b="0" i="1" smtClean="0">
                        <a:latin typeface="Cambria Math" panose="02040503050406030204" pitchFamily="18" charset="0"/>
                        <a:ea typeface="Cambria Math" panose="02040503050406030204" pitchFamily="18" charset="0"/>
                      </a:rPr>
                      <m:t>−</m:t>
                    </m:r>
                    <m:sSub>
                      <m:sSubPr>
                        <m:ctrlPr>
                          <a:rPr lang="en-GB" sz="2400" b="0" i="1" smtClean="0"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sz="2400" b="0" i="1" smtClean="0"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  <m:t>𝑇</m:t>
                        </m:r>
                      </m:e>
                      <m:sub>
                        <m:r>
                          <a:rPr lang="en-GB" sz="2400" b="0" i="1" smtClean="0"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  <m:t>2′</m:t>
                        </m:r>
                      </m:sub>
                    </m:sSub>
                  </m:oMath>
                </a14:m>
                <a:r>
                  <a:rPr lang="en-GB" sz="2400" dirty="0"/>
                  <a:t>) , then the actual temperature drop (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en-GB" sz="2400" i="1"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sz="2400" i="1"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  <m:t>𝑇</m:t>
                        </m:r>
                      </m:e>
                      <m:sub>
                        <m:r>
                          <a:rPr lang="en-GB" sz="2400" i="1"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  <m:t>1</m:t>
                        </m:r>
                      </m:sub>
                    </m:sSub>
                    <m:r>
                      <a:rPr lang="en-GB" sz="2400" i="1">
                        <a:latin typeface="Cambria Math" panose="02040503050406030204" pitchFamily="18" charset="0"/>
                        <a:ea typeface="Cambria Math" panose="02040503050406030204" pitchFamily="18" charset="0"/>
                      </a:rPr>
                      <m:t>−</m:t>
                    </m:r>
                    <m:sSub>
                      <m:sSubPr>
                        <m:ctrlPr>
                          <a:rPr lang="en-GB" sz="2400" i="1"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sz="2400" i="1"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  <m:t>𝑇</m:t>
                        </m:r>
                      </m:e>
                      <m:sub>
                        <m:r>
                          <a:rPr lang="en-GB" sz="2400" i="1"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  <m:t>2</m:t>
                        </m:r>
                      </m:sub>
                    </m:sSub>
                  </m:oMath>
                </a14:m>
                <a:r>
                  <a:rPr lang="en-GB" sz="2400" dirty="0"/>
                  <a:t>) can be found by multiplying by the isentropic efficiency value.</a:t>
                </a:r>
              </a:p>
            </p:txBody>
          </p:sp>
        </mc:Choice>
        <mc:Fallback xmlns="">
          <p:sp>
            <p:nvSpPr>
              <p:cNvPr id="3" name="Content Placeholder 2">
                <a:extLst>
                  <a:ext uri="{FF2B5EF4-FFF2-40B4-BE49-F238E27FC236}">
                    <a16:creationId xmlns:a16="http://schemas.microsoft.com/office/drawing/2014/main" id="{64126369-9B39-4C5B-8A3A-E95AAFF9D4C6}"/>
                  </a:ext>
                </a:extLst>
              </p:cNvPr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xfrm>
                <a:off x="378373" y="1021976"/>
                <a:ext cx="11578590" cy="5469970"/>
              </a:xfrm>
              <a:blipFill>
                <a:blip r:embed="rId2"/>
                <a:stretch>
                  <a:fillRect l="-790" t="-1561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p:grpSp>
        <p:nvGrpSpPr>
          <p:cNvPr id="49" name="Group 48">
            <a:extLst>
              <a:ext uri="{FF2B5EF4-FFF2-40B4-BE49-F238E27FC236}">
                <a16:creationId xmlns:a16="http://schemas.microsoft.com/office/drawing/2014/main" id="{46F2CF63-CC8C-4D2B-98B4-FB0CD916D61B}"/>
              </a:ext>
            </a:extLst>
          </p:cNvPr>
          <p:cNvGrpSpPr/>
          <p:nvPr/>
        </p:nvGrpSpPr>
        <p:grpSpPr>
          <a:xfrm>
            <a:off x="-203201" y="365126"/>
            <a:ext cx="5623860" cy="3943786"/>
            <a:chOff x="-278764" y="365126"/>
            <a:chExt cx="5638342" cy="3786455"/>
          </a:xfrm>
        </p:grpSpPr>
        <p:sp>
          <p:nvSpPr>
            <p:cNvPr id="16" name="Arc 15">
              <a:extLst>
                <a:ext uri="{FF2B5EF4-FFF2-40B4-BE49-F238E27FC236}">
                  <a16:creationId xmlns:a16="http://schemas.microsoft.com/office/drawing/2014/main" id="{F67F7A21-7260-4ABF-A6CE-8D2E3742D8CA}"/>
                </a:ext>
              </a:extLst>
            </p:cNvPr>
            <p:cNvSpPr/>
            <p:nvPr/>
          </p:nvSpPr>
          <p:spPr>
            <a:xfrm rot="8316738">
              <a:off x="347526" y="728283"/>
              <a:ext cx="5012052" cy="2354578"/>
            </a:xfrm>
            <a:prstGeom prst="arc">
              <a:avLst>
                <a:gd name="adj1" fmla="val 13844301"/>
                <a:gd name="adj2" fmla="val 20210074"/>
              </a:avLst>
            </a:prstGeom>
          </p:spPr>
          <p:style>
            <a:lnRef idx="2">
              <a:schemeClr val="accent2"/>
            </a:lnRef>
            <a:fillRef idx="0">
              <a:schemeClr val="accent2"/>
            </a:fillRef>
            <a:effectRef idx="1">
              <a:schemeClr val="accent2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grpSp>
          <p:nvGrpSpPr>
            <p:cNvPr id="48" name="Group 47">
              <a:extLst>
                <a:ext uri="{FF2B5EF4-FFF2-40B4-BE49-F238E27FC236}">
                  <a16:creationId xmlns:a16="http://schemas.microsoft.com/office/drawing/2014/main" id="{B147ECC8-673E-4EBE-8D4A-798D5A5C3F29}"/>
                </a:ext>
              </a:extLst>
            </p:cNvPr>
            <p:cNvGrpSpPr/>
            <p:nvPr/>
          </p:nvGrpSpPr>
          <p:grpSpPr>
            <a:xfrm>
              <a:off x="-278764" y="365126"/>
              <a:ext cx="5012052" cy="3786455"/>
              <a:chOff x="-177164" y="278703"/>
              <a:chExt cx="5012052" cy="3786455"/>
            </a:xfrm>
          </p:grpSpPr>
          <p:cxnSp>
            <p:nvCxnSpPr>
              <p:cNvPr id="5" name="Straight Arrow Connector 4">
                <a:extLst>
                  <a:ext uri="{FF2B5EF4-FFF2-40B4-BE49-F238E27FC236}">
                    <a16:creationId xmlns:a16="http://schemas.microsoft.com/office/drawing/2014/main" id="{742CF7EE-D481-4F92-BAE4-B6ED76646653}"/>
                  </a:ext>
                </a:extLst>
              </p:cNvPr>
              <p:cNvCxnSpPr>
                <a:cxnSpLocks/>
              </p:cNvCxnSpPr>
              <p:nvPr/>
            </p:nvCxnSpPr>
            <p:spPr>
              <a:xfrm flipV="1">
                <a:off x="1285875" y="1731645"/>
                <a:ext cx="0" cy="2154555"/>
              </a:xfrm>
              <a:prstGeom prst="straightConnector1">
                <a:avLst/>
              </a:prstGeom>
              <a:ln>
                <a:tailEnd type="triangle"/>
              </a:ln>
            </p:spPr>
            <p:style>
              <a:lnRef idx="2">
                <a:schemeClr val="accent1"/>
              </a:lnRef>
              <a:fillRef idx="0">
                <a:schemeClr val="accent1"/>
              </a:fillRef>
              <a:effectRef idx="1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9" name="Straight Arrow Connector 8">
                <a:extLst>
                  <a:ext uri="{FF2B5EF4-FFF2-40B4-BE49-F238E27FC236}">
                    <a16:creationId xmlns:a16="http://schemas.microsoft.com/office/drawing/2014/main" id="{267CEC55-4AA6-499D-9F37-19AEDE6D1784}"/>
                  </a:ext>
                </a:extLst>
              </p:cNvPr>
              <p:cNvCxnSpPr>
                <a:cxnSpLocks/>
              </p:cNvCxnSpPr>
              <p:nvPr/>
            </p:nvCxnSpPr>
            <p:spPr>
              <a:xfrm flipV="1">
                <a:off x="1285875" y="3886200"/>
                <a:ext cx="3148965" cy="1"/>
              </a:xfrm>
              <a:prstGeom prst="straightConnector1">
                <a:avLst/>
              </a:prstGeom>
              <a:ln>
                <a:tailEnd type="triangle"/>
              </a:ln>
            </p:spPr>
            <p:style>
              <a:lnRef idx="2">
                <a:schemeClr val="accent1"/>
              </a:lnRef>
              <a:fillRef idx="0">
                <a:schemeClr val="accent1"/>
              </a:fillRef>
              <a:effectRef idx="1">
                <a:schemeClr val="accent1"/>
              </a:effectRef>
              <a:fontRef idx="minor">
                <a:schemeClr val="tx1"/>
              </a:fontRef>
            </p:style>
          </p:cxnSp>
          <p:sp>
            <p:nvSpPr>
              <p:cNvPr id="14" name="Arc 13">
                <a:extLst>
                  <a:ext uri="{FF2B5EF4-FFF2-40B4-BE49-F238E27FC236}">
                    <a16:creationId xmlns:a16="http://schemas.microsoft.com/office/drawing/2014/main" id="{A5D601B7-743B-4A48-8963-93CE8916D8EF}"/>
                  </a:ext>
                </a:extLst>
              </p:cNvPr>
              <p:cNvSpPr/>
              <p:nvPr/>
            </p:nvSpPr>
            <p:spPr>
              <a:xfrm rot="8316738">
                <a:off x="-177164" y="278703"/>
                <a:ext cx="5012052" cy="2354578"/>
              </a:xfrm>
              <a:prstGeom prst="arc">
                <a:avLst>
                  <a:gd name="adj1" fmla="val 13844301"/>
                  <a:gd name="adj2" fmla="val 20210074"/>
                </a:avLst>
              </a:prstGeom>
            </p:spPr>
            <p:style>
              <a:lnRef idx="2">
                <a:schemeClr val="accent2"/>
              </a:lnRef>
              <a:fillRef idx="0">
                <a:schemeClr val="accent2"/>
              </a:fillRef>
              <a:effectRef idx="1">
                <a:schemeClr val="accent2"/>
              </a:effectRef>
              <a:fontRef idx="minor">
                <a:schemeClr val="tx1"/>
              </a:fontRef>
            </p:style>
            <p:txBody>
              <a:bodyPr rtlCol="0" anchor="ctr"/>
              <a:lstStyle/>
              <a:p>
                <a:pPr algn="ctr"/>
                <a:endParaRPr lang="en-GB"/>
              </a:p>
            </p:txBody>
          </p:sp>
          <p:cxnSp>
            <p:nvCxnSpPr>
              <p:cNvPr id="18" name="Straight Connector 17">
                <a:extLst>
                  <a:ext uri="{FF2B5EF4-FFF2-40B4-BE49-F238E27FC236}">
                    <a16:creationId xmlns:a16="http://schemas.microsoft.com/office/drawing/2014/main" id="{20964B97-6EFF-4EDF-9DDB-228E492493B2}"/>
                  </a:ext>
                </a:extLst>
              </p:cNvPr>
              <p:cNvCxnSpPr/>
              <p:nvPr/>
            </p:nvCxnSpPr>
            <p:spPr>
              <a:xfrm>
                <a:off x="2686050" y="2664096"/>
                <a:ext cx="0" cy="777240"/>
              </a:xfrm>
              <a:prstGeom prst="line">
                <a:avLst/>
              </a:prstGeom>
              <a:ln w="9525" cap="flat" cmpd="sng" algn="ctr">
                <a:solidFill>
                  <a:schemeClr val="dk1"/>
                </a:solidFill>
                <a:prstDash val="dash"/>
                <a:round/>
                <a:headEnd type="none" w="med" len="med"/>
                <a:tailEnd type="none" w="med" len="med"/>
              </a:ln>
            </p:spPr>
            <p:style>
              <a:lnRef idx="0">
                <a:scrgbClr r="0" g="0" b="0"/>
              </a:lnRef>
              <a:fillRef idx="0">
                <a:scrgbClr r="0" g="0" b="0"/>
              </a:fillRef>
              <a:effectRef idx="0">
                <a:scrgbClr r="0" g="0" b="0"/>
              </a:effectRef>
              <a:fontRef idx="minor">
                <a:schemeClr val="tx1"/>
              </a:fontRef>
            </p:style>
          </p:cxnSp>
          <p:cxnSp>
            <p:nvCxnSpPr>
              <p:cNvPr id="20" name="Straight Connector 19">
                <a:extLst>
                  <a:ext uri="{FF2B5EF4-FFF2-40B4-BE49-F238E27FC236}">
                    <a16:creationId xmlns:a16="http://schemas.microsoft.com/office/drawing/2014/main" id="{FEE12AE4-D6F2-414B-B162-F91BA57828BD}"/>
                  </a:ext>
                </a:extLst>
              </p:cNvPr>
              <p:cNvCxnSpPr/>
              <p:nvPr/>
            </p:nvCxnSpPr>
            <p:spPr>
              <a:xfrm>
                <a:off x="2668905" y="2651760"/>
                <a:ext cx="440055" cy="531495"/>
              </a:xfrm>
              <a:prstGeom prst="line">
                <a:avLst/>
              </a:prstGeom>
            </p:spPr>
            <p:style>
              <a:lnRef idx="2">
                <a:schemeClr val="dk1"/>
              </a:lnRef>
              <a:fillRef idx="0">
                <a:schemeClr val="dk1"/>
              </a:fillRef>
              <a:effectRef idx="1">
                <a:schemeClr val="dk1"/>
              </a:effectRef>
              <a:fontRef idx="minor">
                <a:schemeClr val="tx1"/>
              </a:fontRef>
            </p:style>
          </p:cxnSp>
          <p:sp>
            <p:nvSpPr>
              <p:cNvPr id="22" name="Arrow: Down 21">
                <a:extLst>
                  <a:ext uri="{FF2B5EF4-FFF2-40B4-BE49-F238E27FC236}">
                    <a16:creationId xmlns:a16="http://schemas.microsoft.com/office/drawing/2014/main" id="{C351FFC2-E25C-4C14-A6EC-ED4FA2BC17AA}"/>
                  </a:ext>
                </a:extLst>
              </p:cNvPr>
              <p:cNvSpPr/>
              <p:nvPr/>
            </p:nvSpPr>
            <p:spPr>
              <a:xfrm>
                <a:off x="2620329" y="2790198"/>
                <a:ext cx="131442" cy="337180"/>
              </a:xfrm>
              <a:prstGeom prst="downArrow">
                <a:avLst/>
              </a:prstGeom>
              <a:noFill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GB"/>
              </a:p>
            </p:txBody>
          </p:sp>
          <p:sp>
            <p:nvSpPr>
              <p:cNvPr id="24" name="Arrow: Down 23">
                <a:extLst>
                  <a:ext uri="{FF2B5EF4-FFF2-40B4-BE49-F238E27FC236}">
                    <a16:creationId xmlns:a16="http://schemas.microsoft.com/office/drawing/2014/main" id="{B05EE983-F93D-425F-9CE5-A63F62C14160}"/>
                  </a:ext>
                </a:extLst>
              </p:cNvPr>
              <p:cNvSpPr/>
              <p:nvPr/>
            </p:nvSpPr>
            <p:spPr>
              <a:xfrm rot="19367895">
                <a:off x="2823187" y="2748916"/>
                <a:ext cx="131442" cy="337180"/>
              </a:xfrm>
              <a:prstGeom prst="downArrow">
                <a:avLst/>
              </a:prstGeom>
              <a:noFill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GB"/>
              </a:p>
            </p:txBody>
          </p:sp>
          <p:cxnSp>
            <p:nvCxnSpPr>
              <p:cNvPr id="26" name="Straight Connector 25">
                <a:extLst>
                  <a:ext uri="{FF2B5EF4-FFF2-40B4-BE49-F238E27FC236}">
                    <a16:creationId xmlns:a16="http://schemas.microsoft.com/office/drawing/2014/main" id="{3614D47C-98FD-4B98-A887-30AE0B523C89}"/>
                  </a:ext>
                </a:extLst>
              </p:cNvPr>
              <p:cNvCxnSpPr/>
              <p:nvPr/>
            </p:nvCxnSpPr>
            <p:spPr>
              <a:xfrm flipH="1">
                <a:off x="1285875" y="2651760"/>
                <a:ext cx="1383030" cy="12336"/>
              </a:xfrm>
              <a:prstGeom prst="line">
                <a:avLst/>
              </a:prstGeom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28" name="Straight Connector 27">
                <a:extLst>
                  <a:ext uri="{FF2B5EF4-FFF2-40B4-BE49-F238E27FC236}">
                    <a16:creationId xmlns:a16="http://schemas.microsoft.com/office/drawing/2014/main" id="{BC473620-E313-436D-AC56-F0052A34E718}"/>
                  </a:ext>
                </a:extLst>
              </p:cNvPr>
              <p:cNvCxnSpPr>
                <a:cxnSpLocks/>
              </p:cNvCxnSpPr>
              <p:nvPr/>
            </p:nvCxnSpPr>
            <p:spPr>
              <a:xfrm flipH="1">
                <a:off x="1285875" y="3429650"/>
                <a:ext cx="1383030" cy="12336"/>
              </a:xfrm>
              <a:prstGeom prst="line">
                <a:avLst/>
              </a:prstGeom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30" name="Straight Connector 29">
                <a:extLst>
                  <a:ext uri="{FF2B5EF4-FFF2-40B4-BE49-F238E27FC236}">
                    <a16:creationId xmlns:a16="http://schemas.microsoft.com/office/drawing/2014/main" id="{E1C09E03-3256-4339-B884-D7921302C564}"/>
                  </a:ext>
                </a:extLst>
              </p:cNvPr>
              <p:cNvCxnSpPr>
                <a:cxnSpLocks/>
              </p:cNvCxnSpPr>
              <p:nvPr/>
            </p:nvCxnSpPr>
            <p:spPr>
              <a:xfrm flipH="1" flipV="1">
                <a:off x="1294449" y="3181558"/>
                <a:ext cx="1814511" cy="914"/>
              </a:xfrm>
              <a:prstGeom prst="line">
                <a:avLst/>
              </a:prstGeom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sp>
            <p:nvSpPr>
              <p:cNvPr id="33" name="TextBox 32">
                <a:extLst>
                  <a:ext uri="{FF2B5EF4-FFF2-40B4-BE49-F238E27FC236}">
                    <a16:creationId xmlns:a16="http://schemas.microsoft.com/office/drawing/2014/main" id="{833C9D54-6359-4B7A-865B-B49A294ECAA9}"/>
                  </a:ext>
                </a:extLst>
              </p:cNvPr>
              <p:cNvSpPr txBox="1"/>
              <p:nvPr/>
            </p:nvSpPr>
            <p:spPr>
              <a:xfrm>
                <a:off x="799351" y="2368029"/>
                <a:ext cx="550352" cy="461665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en-GB" sz="2400" dirty="0"/>
                  <a:t>T</a:t>
                </a:r>
                <a:r>
                  <a:rPr lang="en-GB" sz="2400" baseline="-25000" dirty="0"/>
                  <a:t>1</a:t>
                </a:r>
                <a:endParaRPr lang="en-GB" sz="2400" dirty="0"/>
              </a:p>
            </p:txBody>
          </p:sp>
          <p:sp>
            <p:nvSpPr>
              <p:cNvPr id="35" name="TextBox 34">
                <a:extLst>
                  <a:ext uri="{FF2B5EF4-FFF2-40B4-BE49-F238E27FC236}">
                    <a16:creationId xmlns:a16="http://schemas.microsoft.com/office/drawing/2014/main" id="{42D91ECB-DDD5-4E10-A55B-171D2EFA9B21}"/>
                  </a:ext>
                </a:extLst>
              </p:cNvPr>
              <p:cNvSpPr txBox="1"/>
              <p:nvPr/>
            </p:nvSpPr>
            <p:spPr>
              <a:xfrm>
                <a:off x="4515393" y="3603493"/>
                <a:ext cx="314660" cy="461665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en-GB" sz="2400" dirty="0"/>
                  <a:t>s</a:t>
                </a:r>
              </a:p>
            </p:txBody>
          </p:sp>
          <p:sp>
            <p:nvSpPr>
              <p:cNvPr id="37" name="TextBox 36">
                <a:extLst>
                  <a:ext uri="{FF2B5EF4-FFF2-40B4-BE49-F238E27FC236}">
                    <a16:creationId xmlns:a16="http://schemas.microsoft.com/office/drawing/2014/main" id="{EE640966-BB3A-4D62-B8B7-6923D3E9EFEB}"/>
                  </a:ext>
                </a:extLst>
              </p:cNvPr>
              <p:cNvSpPr txBox="1"/>
              <p:nvPr/>
            </p:nvSpPr>
            <p:spPr>
              <a:xfrm>
                <a:off x="885283" y="1500812"/>
                <a:ext cx="314660" cy="461665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en-GB" sz="2400" dirty="0"/>
                  <a:t>T</a:t>
                </a:r>
              </a:p>
            </p:txBody>
          </p:sp>
          <p:sp>
            <p:nvSpPr>
              <p:cNvPr id="39" name="TextBox 38">
                <a:extLst>
                  <a:ext uri="{FF2B5EF4-FFF2-40B4-BE49-F238E27FC236}">
                    <a16:creationId xmlns:a16="http://schemas.microsoft.com/office/drawing/2014/main" id="{23FAC124-8B26-45CC-810B-0C4E0A98A7B1}"/>
                  </a:ext>
                </a:extLst>
              </p:cNvPr>
              <p:cNvSpPr txBox="1"/>
              <p:nvPr/>
            </p:nvSpPr>
            <p:spPr>
              <a:xfrm>
                <a:off x="807130" y="2808379"/>
                <a:ext cx="550352" cy="461665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en-GB" sz="2400" dirty="0"/>
                  <a:t>T</a:t>
                </a:r>
                <a:r>
                  <a:rPr lang="en-GB" sz="2400" baseline="-25000" dirty="0"/>
                  <a:t>2</a:t>
                </a:r>
                <a:endParaRPr lang="en-GB" sz="2400" dirty="0"/>
              </a:p>
            </p:txBody>
          </p:sp>
          <p:sp>
            <p:nvSpPr>
              <p:cNvPr id="41" name="TextBox 40">
                <a:extLst>
                  <a:ext uri="{FF2B5EF4-FFF2-40B4-BE49-F238E27FC236}">
                    <a16:creationId xmlns:a16="http://schemas.microsoft.com/office/drawing/2014/main" id="{5C97CEEE-5627-4CBA-82D8-664E00836874}"/>
                  </a:ext>
                </a:extLst>
              </p:cNvPr>
              <p:cNvSpPr txBox="1"/>
              <p:nvPr/>
            </p:nvSpPr>
            <p:spPr>
              <a:xfrm>
                <a:off x="828043" y="3181558"/>
                <a:ext cx="550352" cy="461665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en-GB" sz="2400" dirty="0"/>
                  <a:t>T</a:t>
                </a:r>
                <a:r>
                  <a:rPr lang="en-GB" sz="2400" baseline="-25000" dirty="0"/>
                  <a:t>2’</a:t>
                </a:r>
                <a:endParaRPr lang="en-GB" sz="2400" dirty="0"/>
              </a:p>
            </p:txBody>
          </p:sp>
          <p:sp>
            <p:nvSpPr>
              <p:cNvPr id="43" name="TextBox 42">
                <a:extLst>
                  <a:ext uri="{FF2B5EF4-FFF2-40B4-BE49-F238E27FC236}">
                    <a16:creationId xmlns:a16="http://schemas.microsoft.com/office/drawing/2014/main" id="{4798FFA5-463E-420C-B7B6-B38AFFD733F6}"/>
                  </a:ext>
                </a:extLst>
              </p:cNvPr>
              <p:cNvSpPr txBox="1"/>
              <p:nvPr/>
            </p:nvSpPr>
            <p:spPr>
              <a:xfrm>
                <a:off x="2511465" y="2134298"/>
                <a:ext cx="314660" cy="461665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en-GB" sz="2400" dirty="0"/>
                  <a:t>1</a:t>
                </a:r>
              </a:p>
            </p:txBody>
          </p:sp>
          <p:sp>
            <p:nvSpPr>
              <p:cNvPr id="45" name="TextBox 44">
                <a:extLst>
                  <a:ext uri="{FF2B5EF4-FFF2-40B4-BE49-F238E27FC236}">
                    <a16:creationId xmlns:a16="http://schemas.microsoft.com/office/drawing/2014/main" id="{8CB8ED19-C5AF-4752-85D6-71BE80680DA2}"/>
                  </a:ext>
                </a:extLst>
              </p:cNvPr>
              <p:cNvSpPr txBox="1"/>
              <p:nvPr/>
            </p:nvSpPr>
            <p:spPr>
              <a:xfrm>
                <a:off x="3186668" y="2967335"/>
                <a:ext cx="314660" cy="461665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en-GB" sz="2400" dirty="0"/>
                  <a:t>2</a:t>
                </a:r>
              </a:p>
            </p:txBody>
          </p:sp>
          <p:sp>
            <p:nvSpPr>
              <p:cNvPr id="47" name="TextBox 46">
                <a:extLst>
                  <a:ext uri="{FF2B5EF4-FFF2-40B4-BE49-F238E27FC236}">
                    <a16:creationId xmlns:a16="http://schemas.microsoft.com/office/drawing/2014/main" id="{841BACF9-1A2D-42A2-A86B-C39D4345B5E3}"/>
                  </a:ext>
                </a:extLst>
              </p:cNvPr>
              <p:cNvSpPr txBox="1"/>
              <p:nvPr/>
            </p:nvSpPr>
            <p:spPr>
              <a:xfrm>
                <a:off x="2548792" y="3426343"/>
                <a:ext cx="440054" cy="461665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en-GB" sz="2400" dirty="0"/>
                  <a:t>2’</a:t>
                </a:r>
              </a:p>
            </p:txBody>
          </p:sp>
        </p:grpSp>
      </p:grpSp>
      <mc:AlternateContent xmlns:mc="http://schemas.openxmlformats.org/markup-compatibility/2006" xmlns:a14="http://schemas.microsoft.com/office/drawing/2010/main">
        <mc:Choice Requires="a14">
          <p:sp>
            <p:nvSpPr>
              <p:cNvPr id="50" name="TextBox 49">
                <a:extLst>
                  <a:ext uri="{FF2B5EF4-FFF2-40B4-BE49-F238E27FC236}">
                    <a16:creationId xmlns:a16="http://schemas.microsoft.com/office/drawing/2014/main" id="{C31A5EE2-0676-49B4-A6FD-727669216D0A}"/>
                  </a:ext>
                </a:extLst>
              </p:cNvPr>
              <p:cNvSpPr txBox="1"/>
              <p:nvPr/>
            </p:nvSpPr>
            <p:spPr>
              <a:xfrm>
                <a:off x="5211864" y="2275427"/>
                <a:ext cx="5372065" cy="1676293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en-GB" sz="2400" dirty="0"/>
                  <a:t>The isentropic efficiency of this process is </a:t>
                </a:r>
              </a:p>
              <a:p>
                <a:r>
                  <a:rPr lang="en-GB" sz="2400" dirty="0"/>
                  <a:t>determined as;</a:t>
                </a:r>
              </a:p>
              <a:p>
                <a:r>
                  <a:rPr lang="en-GB" sz="2400" dirty="0"/>
                  <a:t>		</a:t>
                </a:r>
                <a14:m>
                  <m:oMath xmlns:m="http://schemas.openxmlformats.org/officeDocument/2006/math">
                    <m:r>
                      <a:rPr lang="en-GB" sz="2400" i="1" smtClean="0">
                        <a:latin typeface="Cambria Math" panose="02040503050406030204" pitchFamily="18" charset="0"/>
                        <a:ea typeface="Cambria Math" panose="02040503050406030204" pitchFamily="18" charset="0"/>
                      </a:rPr>
                      <m:t>𝜂</m:t>
                    </m:r>
                    <m:r>
                      <a:rPr lang="en-GB" sz="2400" b="0" i="1" smtClean="0">
                        <a:latin typeface="Cambria Math" panose="02040503050406030204" pitchFamily="18" charset="0"/>
                        <a:ea typeface="Cambria Math" panose="02040503050406030204" pitchFamily="18" charset="0"/>
                      </a:rPr>
                      <m:t>= </m:t>
                    </m:r>
                    <m:f>
                      <m:fPr>
                        <m:ctrlPr>
                          <a:rPr lang="en-GB" sz="2400" b="0" i="1" smtClean="0"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</m:ctrlPr>
                      </m:fPr>
                      <m:num>
                        <m:sSub>
                          <m:sSubPr>
                            <m:ctrlPr>
                              <a:rPr lang="en-GB" sz="2400" b="0" i="1" smtClean="0">
                                <a:latin typeface="Cambria Math" panose="02040503050406030204" pitchFamily="18" charset="0"/>
                                <a:ea typeface="Cambria Math" panose="02040503050406030204" pitchFamily="18" charset="0"/>
                              </a:rPr>
                            </m:ctrlPr>
                          </m:sSubPr>
                          <m:e>
                            <m:r>
                              <a:rPr lang="en-GB" sz="2400" b="0" i="1" smtClean="0">
                                <a:latin typeface="Cambria Math" panose="02040503050406030204" pitchFamily="18" charset="0"/>
                                <a:ea typeface="Cambria Math" panose="02040503050406030204" pitchFamily="18" charset="0"/>
                              </a:rPr>
                              <m:t>𝑇</m:t>
                            </m:r>
                          </m:e>
                          <m:sub>
                            <m:r>
                              <a:rPr lang="en-GB" sz="2400" b="0" i="1" smtClean="0">
                                <a:latin typeface="Cambria Math" panose="02040503050406030204" pitchFamily="18" charset="0"/>
                                <a:ea typeface="Cambria Math" panose="02040503050406030204" pitchFamily="18" charset="0"/>
                              </a:rPr>
                              <m:t>1</m:t>
                            </m:r>
                          </m:sub>
                        </m:sSub>
                        <m:r>
                          <a:rPr lang="en-GB" sz="2400" b="0" i="1" smtClean="0"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  <m:t>−</m:t>
                        </m:r>
                        <m:sSub>
                          <m:sSubPr>
                            <m:ctrlPr>
                              <a:rPr lang="en-GB" sz="2400" b="0" i="1" smtClean="0">
                                <a:latin typeface="Cambria Math" panose="02040503050406030204" pitchFamily="18" charset="0"/>
                                <a:ea typeface="Cambria Math" panose="02040503050406030204" pitchFamily="18" charset="0"/>
                              </a:rPr>
                            </m:ctrlPr>
                          </m:sSubPr>
                          <m:e>
                            <m:r>
                              <a:rPr lang="en-GB" sz="2400" b="0" i="1" smtClean="0">
                                <a:latin typeface="Cambria Math" panose="02040503050406030204" pitchFamily="18" charset="0"/>
                                <a:ea typeface="Cambria Math" panose="02040503050406030204" pitchFamily="18" charset="0"/>
                              </a:rPr>
                              <m:t>𝑇</m:t>
                            </m:r>
                          </m:e>
                          <m:sub>
                            <m:r>
                              <a:rPr lang="en-GB" sz="2400" b="0" i="1" smtClean="0">
                                <a:latin typeface="Cambria Math" panose="02040503050406030204" pitchFamily="18" charset="0"/>
                                <a:ea typeface="Cambria Math" panose="02040503050406030204" pitchFamily="18" charset="0"/>
                              </a:rPr>
                              <m:t>2</m:t>
                            </m:r>
                          </m:sub>
                        </m:sSub>
                      </m:num>
                      <m:den>
                        <m:sSub>
                          <m:sSubPr>
                            <m:ctrlPr>
                              <a:rPr lang="en-GB" sz="2400" i="1">
                                <a:latin typeface="Cambria Math" panose="02040503050406030204" pitchFamily="18" charset="0"/>
                                <a:ea typeface="Cambria Math" panose="02040503050406030204" pitchFamily="18" charset="0"/>
                              </a:rPr>
                            </m:ctrlPr>
                          </m:sSubPr>
                          <m:e>
                            <m:r>
                              <a:rPr lang="en-GB" sz="2400" i="1">
                                <a:latin typeface="Cambria Math" panose="02040503050406030204" pitchFamily="18" charset="0"/>
                                <a:ea typeface="Cambria Math" panose="02040503050406030204" pitchFamily="18" charset="0"/>
                              </a:rPr>
                              <m:t>𝑇</m:t>
                            </m:r>
                          </m:e>
                          <m:sub>
                            <m:r>
                              <a:rPr lang="en-GB" sz="2400" i="1">
                                <a:latin typeface="Cambria Math" panose="02040503050406030204" pitchFamily="18" charset="0"/>
                                <a:ea typeface="Cambria Math" panose="02040503050406030204" pitchFamily="18" charset="0"/>
                              </a:rPr>
                              <m:t>1</m:t>
                            </m:r>
                          </m:sub>
                        </m:sSub>
                        <m:r>
                          <a:rPr lang="en-GB" sz="2400" i="1"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  <m:t>−</m:t>
                        </m:r>
                        <m:sSub>
                          <m:sSubPr>
                            <m:ctrlPr>
                              <a:rPr lang="en-GB" sz="2400" i="1">
                                <a:latin typeface="Cambria Math" panose="02040503050406030204" pitchFamily="18" charset="0"/>
                                <a:ea typeface="Cambria Math" panose="02040503050406030204" pitchFamily="18" charset="0"/>
                              </a:rPr>
                            </m:ctrlPr>
                          </m:sSubPr>
                          <m:e>
                            <m:r>
                              <a:rPr lang="en-GB" sz="2400" i="1">
                                <a:latin typeface="Cambria Math" panose="02040503050406030204" pitchFamily="18" charset="0"/>
                                <a:ea typeface="Cambria Math" panose="02040503050406030204" pitchFamily="18" charset="0"/>
                              </a:rPr>
                              <m:t>𝑇</m:t>
                            </m:r>
                          </m:e>
                          <m:sub>
                            <m:r>
                              <a:rPr lang="en-GB" sz="2400" i="1">
                                <a:latin typeface="Cambria Math" panose="02040503050406030204" pitchFamily="18" charset="0"/>
                                <a:ea typeface="Cambria Math" panose="02040503050406030204" pitchFamily="18" charset="0"/>
                              </a:rPr>
                              <m:t>2</m:t>
                            </m:r>
                          </m:sub>
                        </m:sSub>
                        <m:r>
                          <a:rPr lang="en-GB" sz="2400" b="0" i="1" smtClean="0"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  <m:t>′</m:t>
                        </m:r>
                      </m:den>
                    </m:f>
                    <m:r>
                      <a:rPr lang="en-GB" sz="2400" b="0" i="1" smtClean="0">
                        <a:latin typeface="Cambria Math" panose="02040503050406030204" pitchFamily="18" charset="0"/>
                        <a:ea typeface="Cambria Math" panose="02040503050406030204" pitchFamily="18" charset="0"/>
                      </a:rPr>
                      <m:t> </m:t>
                    </m:r>
                  </m:oMath>
                </a14:m>
                <a:endParaRPr lang="en-GB" sz="2400" b="0" dirty="0">
                  <a:ea typeface="Cambria Math" panose="02040503050406030204" pitchFamily="18" charset="0"/>
                </a:endParaRPr>
              </a:p>
              <a:p>
                <a:endParaRPr lang="en-GB" dirty="0"/>
              </a:p>
            </p:txBody>
          </p:sp>
        </mc:Choice>
        <mc:Fallback xmlns="">
          <p:sp>
            <p:nvSpPr>
              <p:cNvPr id="50" name="TextBox 49">
                <a:extLst>
                  <a:ext uri="{FF2B5EF4-FFF2-40B4-BE49-F238E27FC236}">
                    <a16:creationId xmlns:a16="http://schemas.microsoft.com/office/drawing/2014/main" id="{C31A5EE2-0676-49B4-A6FD-727669216D0A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211864" y="2275427"/>
                <a:ext cx="5372065" cy="1676293"/>
              </a:xfrm>
              <a:prstGeom prst="rect">
                <a:avLst/>
              </a:prstGeom>
              <a:blipFill>
                <a:blip r:embed="rId3"/>
                <a:stretch>
                  <a:fillRect l="-1816" t="-2909" r="-1476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3300165113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0DF1337-B912-4500-9F03-479A8DECB1C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Questions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0784A9B-DA6A-42E7-AE19-DDA952E0B25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514350" indent="-514350">
              <a:buFont typeface="+mj-lt"/>
              <a:buAutoNum type="arabicPeriod"/>
            </a:pPr>
            <a:r>
              <a:rPr lang="en-GB" sz="2400" i="0" dirty="0">
                <a:solidFill>
                  <a:srgbClr val="444444"/>
                </a:solidFill>
                <a:effectLst/>
              </a:rPr>
              <a:t>What is the first step involved in the Carnot Cycle</a:t>
            </a:r>
          </a:p>
          <a:p>
            <a:pPr marL="514350" indent="-514350">
              <a:buFont typeface="+mj-lt"/>
              <a:buAutoNum type="arabicPeriod"/>
            </a:pPr>
            <a:endParaRPr lang="en-GB" sz="2400" i="0" dirty="0">
              <a:solidFill>
                <a:srgbClr val="444444"/>
              </a:solidFill>
              <a:effectLst/>
            </a:endParaRPr>
          </a:p>
          <a:p>
            <a:pPr marL="514350" indent="-514350">
              <a:buFont typeface="+mj-lt"/>
              <a:buAutoNum type="arabicPeriod"/>
            </a:pPr>
            <a:r>
              <a:rPr lang="en-GB" sz="2400" i="0" dirty="0">
                <a:solidFill>
                  <a:srgbClr val="444444"/>
                </a:solidFill>
                <a:effectLst/>
              </a:rPr>
              <a:t>A student says that the efficiency of a heat engine that operates at 127°C source temperature and 27°C is the sink temperature, is 26%</a:t>
            </a:r>
          </a:p>
          <a:p>
            <a:pPr marL="514350" indent="-514350">
              <a:buFont typeface="+mj-lt"/>
              <a:buAutoNum type="arabicPeriod"/>
            </a:pPr>
            <a:endParaRPr lang="en-GB" sz="2400" dirty="0">
              <a:solidFill>
                <a:srgbClr val="444444"/>
              </a:solidFill>
            </a:endParaRPr>
          </a:p>
          <a:p>
            <a:pPr marL="514350" indent="-514350">
              <a:buFont typeface="+mj-lt"/>
              <a:buAutoNum type="arabicPeriod"/>
            </a:pPr>
            <a:r>
              <a:rPr lang="en-GB" sz="2400" i="0" dirty="0">
                <a:solidFill>
                  <a:srgbClr val="444444"/>
                </a:solidFill>
                <a:effectLst/>
              </a:rPr>
              <a:t>What type of process is a Carnot Cyclic Process?</a:t>
            </a:r>
          </a:p>
          <a:p>
            <a:pPr marL="514350" indent="-514350">
              <a:buFont typeface="+mj-lt"/>
              <a:buAutoNum type="arabicPeriod"/>
            </a:pPr>
            <a:endParaRPr lang="en-GB" sz="2400" i="0" dirty="0">
              <a:solidFill>
                <a:srgbClr val="444444"/>
              </a:solidFill>
              <a:effectLst/>
            </a:endParaRPr>
          </a:p>
          <a:p>
            <a:pPr marL="514350" indent="-514350">
              <a:buFont typeface="+mj-lt"/>
              <a:buAutoNum type="arabicPeriod"/>
            </a:pPr>
            <a:r>
              <a:rPr lang="en-GB" sz="2400" i="0" dirty="0">
                <a:solidFill>
                  <a:srgbClr val="444444"/>
                </a:solidFill>
                <a:effectLst/>
              </a:rPr>
              <a:t>What will be the increase in temperature of the source to increase the efficiency of a Carnot engine if the efficiency of it is 50%, and the temperature of the sink is 7?</a:t>
            </a:r>
            <a:endParaRPr lang="en-GB" sz="2400" dirty="0"/>
          </a:p>
        </p:txBody>
      </p:sp>
    </p:spTree>
    <p:extLst>
      <p:ext uri="{BB962C8B-B14F-4D97-AF65-F5344CB8AC3E}">
        <p14:creationId xmlns:p14="http://schemas.microsoft.com/office/powerpoint/2010/main" val="342178281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854797A-A146-4E93-BE1B-549E60AC8C6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56920" y="545465"/>
            <a:ext cx="10515600" cy="4351338"/>
          </a:xfrm>
        </p:spPr>
        <p:txBody>
          <a:bodyPr>
            <a:noAutofit/>
          </a:bodyPr>
          <a:lstStyle/>
          <a:p>
            <a:pPr marL="0" indent="0">
              <a:buNone/>
            </a:pPr>
            <a:r>
              <a:rPr lang="en-GB" sz="2400" dirty="0"/>
              <a:t>5. </a:t>
            </a:r>
            <a:r>
              <a:rPr lang="en-GB" sz="2400" i="0" dirty="0">
                <a:solidFill>
                  <a:srgbClr val="444444"/>
                </a:solidFill>
                <a:effectLst/>
              </a:rPr>
              <a:t>What will be the increase in temperature of the source to increase the efficiency of a Carnot engine if the efficiency of it is 50%, and the temperature of the sink is 7?</a:t>
            </a:r>
          </a:p>
          <a:p>
            <a:pPr marL="0" indent="0">
              <a:buNone/>
            </a:pPr>
            <a:endParaRPr lang="en-GB" sz="2400" dirty="0">
              <a:solidFill>
                <a:srgbClr val="444444"/>
              </a:solidFill>
            </a:endParaRPr>
          </a:p>
          <a:p>
            <a:pPr marL="0" indent="0">
              <a:buNone/>
            </a:pPr>
            <a:r>
              <a:rPr lang="en-GB" sz="2400" dirty="0">
                <a:solidFill>
                  <a:srgbClr val="444444"/>
                </a:solidFill>
              </a:rPr>
              <a:t>6. </a:t>
            </a:r>
            <a:r>
              <a:rPr lang="en-GB" sz="2400" i="0" dirty="0">
                <a:solidFill>
                  <a:srgbClr val="444444"/>
                </a:solidFill>
                <a:effectLst/>
              </a:rPr>
              <a:t>What will be the coefficient of the Carnot refrigerator which is working between 30°C and 0°C?</a:t>
            </a:r>
          </a:p>
          <a:p>
            <a:pPr marL="0" indent="0">
              <a:buNone/>
            </a:pPr>
            <a:endParaRPr lang="en-GB" sz="2400" dirty="0">
              <a:solidFill>
                <a:srgbClr val="444444"/>
              </a:solidFill>
            </a:endParaRPr>
          </a:p>
          <a:p>
            <a:pPr marL="0" indent="0">
              <a:buNone/>
            </a:pPr>
            <a:r>
              <a:rPr lang="en-GB" sz="2400" dirty="0">
                <a:solidFill>
                  <a:srgbClr val="444444"/>
                </a:solidFill>
              </a:rPr>
              <a:t>7. </a:t>
            </a:r>
            <a:r>
              <a:rPr lang="en-GB" sz="2400" i="0" dirty="0">
                <a:solidFill>
                  <a:srgbClr val="444444"/>
                </a:solidFill>
                <a:effectLst/>
              </a:rPr>
              <a:t>A steam engine delivers 5.4 x 10</a:t>
            </a:r>
            <a:r>
              <a:rPr lang="en-GB" sz="2400" i="0" baseline="30000" dirty="0">
                <a:solidFill>
                  <a:srgbClr val="444444"/>
                </a:solidFill>
                <a:effectLst/>
              </a:rPr>
              <a:t>8</a:t>
            </a:r>
            <a:r>
              <a:rPr lang="en-GB" sz="2400" i="0" dirty="0">
                <a:solidFill>
                  <a:srgbClr val="444444"/>
                </a:solidFill>
                <a:effectLst/>
              </a:rPr>
              <a:t> J of work per minute and services 3.6 x 10</a:t>
            </a:r>
            <a:r>
              <a:rPr lang="en-GB" sz="2400" i="0" baseline="30000" dirty="0">
                <a:solidFill>
                  <a:srgbClr val="444444"/>
                </a:solidFill>
                <a:effectLst/>
              </a:rPr>
              <a:t>9</a:t>
            </a:r>
            <a:r>
              <a:rPr lang="en-GB" sz="2400" i="0" dirty="0">
                <a:solidFill>
                  <a:srgbClr val="444444"/>
                </a:solidFill>
                <a:effectLst/>
              </a:rPr>
              <a:t>J of heat per minute from its boiler. What is the efficiency of the engine? How much heat is wasted per minute? </a:t>
            </a:r>
          </a:p>
          <a:p>
            <a:pPr marL="0" indent="0">
              <a:buNone/>
            </a:pPr>
            <a:endParaRPr lang="en-GB" sz="2400" dirty="0">
              <a:solidFill>
                <a:srgbClr val="444444"/>
              </a:solidFill>
            </a:endParaRPr>
          </a:p>
          <a:p>
            <a:pPr marL="0" indent="0">
              <a:buNone/>
            </a:pPr>
            <a:r>
              <a:rPr lang="en-GB" sz="2400" dirty="0">
                <a:solidFill>
                  <a:srgbClr val="444444"/>
                </a:solidFill>
              </a:rPr>
              <a:t>8. </a:t>
            </a:r>
            <a:r>
              <a:rPr lang="en-GB" sz="2400" i="0" dirty="0">
                <a:solidFill>
                  <a:srgbClr val="444444"/>
                </a:solidFill>
                <a:effectLst/>
              </a:rPr>
              <a:t>A perfect Carnot engine utilizes an ideal gas. The temperature of the source is 500 K and that of the sink is 375 K. If the k engine takes 600 Kcal per cycle from the source, then calculate the efficiency of the engine. </a:t>
            </a:r>
            <a:endParaRPr lang="en-GB" sz="2400" dirty="0"/>
          </a:p>
        </p:txBody>
      </p:sp>
    </p:spTree>
    <p:extLst>
      <p:ext uri="{BB962C8B-B14F-4D97-AF65-F5344CB8AC3E}">
        <p14:creationId xmlns:p14="http://schemas.microsoft.com/office/powerpoint/2010/main" val="1079630225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B26E2A4-2D05-4124-814E-07331E65A9C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67080" y="494665"/>
            <a:ext cx="10515600" cy="4351338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2400" dirty="0"/>
              <a:t>9. </a:t>
            </a:r>
            <a:r>
              <a:rPr lang="en-GB" sz="2400" i="0" dirty="0">
                <a:solidFill>
                  <a:srgbClr val="444444"/>
                </a:solidFill>
                <a:effectLst/>
              </a:rPr>
              <a:t>A Carnot engine has the same efficiency when working:</a:t>
            </a:r>
            <a:br>
              <a:rPr lang="en-GB" sz="2400" i="0" dirty="0">
                <a:solidFill>
                  <a:srgbClr val="444444"/>
                </a:solidFill>
                <a:effectLst/>
              </a:rPr>
            </a:br>
            <a:r>
              <a:rPr lang="en-GB" sz="2400" i="0" dirty="0">
                <a:solidFill>
                  <a:srgbClr val="444444"/>
                </a:solidFill>
                <a:effectLst/>
              </a:rPr>
              <a:t>(a) between 100 K and 500 K and</a:t>
            </a:r>
            <a:br>
              <a:rPr lang="en-GB" sz="2400" i="0" dirty="0">
                <a:solidFill>
                  <a:srgbClr val="444444"/>
                </a:solidFill>
                <a:effectLst/>
              </a:rPr>
            </a:br>
            <a:r>
              <a:rPr lang="en-GB" sz="2400" i="0" dirty="0">
                <a:solidFill>
                  <a:srgbClr val="444444"/>
                </a:solidFill>
                <a:effectLst/>
              </a:rPr>
              <a:t>(b) between 180 K and T K.</a:t>
            </a:r>
            <a:br>
              <a:rPr lang="en-GB" sz="2400" i="0" dirty="0">
                <a:solidFill>
                  <a:srgbClr val="444444"/>
                </a:solidFill>
                <a:effectLst/>
              </a:rPr>
            </a:br>
            <a:r>
              <a:rPr lang="en-GB" sz="2400" i="0" dirty="0">
                <a:solidFill>
                  <a:srgbClr val="444444"/>
                </a:solidFill>
                <a:effectLst/>
              </a:rPr>
              <a:t>Calculate the temperature T of the source in case (b)</a:t>
            </a:r>
          </a:p>
          <a:p>
            <a:pPr marL="0" indent="0">
              <a:buNone/>
            </a:pPr>
            <a:endParaRPr lang="en-GB" sz="2400" dirty="0">
              <a:solidFill>
                <a:srgbClr val="444444"/>
              </a:solidFill>
            </a:endParaRPr>
          </a:p>
          <a:p>
            <a:pPr marL="0" indent="0">
              <a:buNone/>
            </a:pPr>
            <a:r>
              <a:rPr lang="en-GB" sz="2400" dirty="0">
                <a:solidFill>
                  <a:srgbClr val="444444"/>
                </a:solidFill>
              </a:rPr>
              <a:t>10. </a:t>
            </a:r>
            <a:r>
              <a:rPr lang="en-GB" sz="2400" i="0" dirty="0">
                <a:solidFill>
                  <a:srgbClr val="444444"/>
                </a:solidFill>
                <a:effectLst/>
              </a:rPr>
              <a:t>A Carnot-type engine is designed to operate between 480 and 300 K. Assuming that the engine actually produces 1.2 K J of mechanical energy per kilo </a:t>
            </a:r>
            <a:r>
              <a:rPr lang="en-GB" sz="2400" i="0" dirty="0" err="1">
                <a:solidFill>
                  <a:srgbClr val="444444"/>
                </a:solidFill>
                <a:effectLst/>
              </a:rPr>
              <a:t>cal</a:t>
            </a:r>
            <a:r>
              <a:rPr lang="en-GB" sz="2400" i="0" dirty="0">
                <a:solidFill>
                  <a:srgbClr val="444444"/>
                </a:solidFill>
                <a:effectLst/>
              </a:rPr>
              <a:t> of heat absorbed, compare the actual efficiency with the theoretical maximum efficiency.</a:t>
            </a:r>
            <a:endParaRPr lang="en-GB" sz="2400" dirty="0"/>
          </a:p>
        </p:txBody>
      </p:sp>
    </p:spTree>
    <p:extLst>
      <p:ext uri="{BB962C8B-B14F-4D97-AF65-F5344CB8AC3E}">
        <p14:creationId xmlns:p14="http://schemas.microsoft.com/office/powerpoint/2010/main" val="3771539118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2378B39-8E11-410D-BE1B-A5089A8E5CF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Answers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199C075-6EED-4450-A079-67DE54CB23A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514350" indent="-514350" algn="l">
              <a:buFont typeface="+mj-lt"/>
              <a:buAutoNum type="arabicPeriod"/>
            </a:pPr>
            <a:r>
              <a:rPr lang="en-GB" i="0" dirty="0">
                <a:solidFill>
                  <a:srgbClr val="333333"/>
                </a:solidFill>
                <a:effectLst/>
              </a:rPr>
              <a:t>Ans. Isothermal Expansion is the first step involved in Carnot Cycle.</a:t>
            </a:r>
          </a:p>
          <a:p>
            <a:pPr marL="0" indent="0" algn="l">
              <a:buNone/>
            </a:pPr>
            <a:r>
              <a:rPr lang="en-GB" i="0" dirty="0">
                <a:solidFill>
                  <a:srgbClr val="333333"/>
                </a:solidFill>
                <a:effectLst/>
              </a:rPr>
              <a:t>The Carnot Cycle consists of 4 operations: Isothermal Expansion, Adiabatic Expansion, Isothermal Compression, and Adiabatic Compression. Among them, the first operation is Isothermal Expansion</a:t>
            </a:r>
          </a:p>
          <a:p>
            <a:pPr marL="0" indent="0">
              <a:buNone/>
            </a:pPr>
            <a:endParaRPr lang="en-GB" dirty="0"/>
          </a:p>
          <a:p>
            <a:pPr algn="l"/>
            <a:r>
              <a:rPr lang="en-GB" dirty="0"/>
              <a:t>2. </a:t>
            </a:r>
            <a:r>
              <a:rPr lang="en-GB" i="0" dirty="0">
                <a:solidFill>
                  <a:srgbClr val="333333"/>
                </a:solidFill>
                <a:effectLst/>
              </a:rPr>
              <a:t>Ans. </a:t>
            </a:r>
            <a:r>
              <a:rPr lang="en-GB" b="0" i="0" dirty="0">
                <a:solidFill>
                  <a:srgbClr val="333333"/>
                </a:solidFill>
                <a:effectLst/>
              </a:rPr>
              <a:t>It is impossible</a:t>
            </a:r>
          </a:p>
          <a:p>
            <a:pPr algn="l"/>
            <a:r>
              <a:rPr lang="el-GR" b="0" i="0" dirty="0">
                <a:solidFill>
                  <a:srgbClr val="333333"/>
                </a:solidFill>
                <a:effectLst/>
              </a:rPr>
              <a:t>η</a:t>
            </a:r>
            <a:r>
              <a:rPr lang="en-GB" b="0" i="0" baseline="-25000" dirty="0">
                <a:solidFill>
                  <a:srgbClr val="333333"/>
                </a:solidFill>
                <a:effectLst/>
              </a:rPr>
              <a:t>max</a:t>
            </a:r>
            <a:r>
              <a:rPr lang="en-GB" b="0" i="0" dirty="0">
                <a:solidFill>
                  <a:srgbClr val="333333"/>
                </a:solidFill>
                <a:effectLst/>
              </a:rPr>
              <a:t>=(1−T</a:t>
            </a:r>
            <a:r>
              <a:rPr lang="en-GB" b="0" i="0" baseline="-25000" dirty="0">
                <a:solidFill>
                  <a:srgbClr val="333333"/>
                </a:solidFill>
                <a:effectLst/>
              </a:rPr>
              <a:t>1</a:t>
            </a:r>
            <a:r>
              <a:rPr lang="en-GB" b="0" i="0" dirty="0">
                <a:solidFill>
                  <a:srgbClr val="333333"/>
                </a:solidFill>
                <a:effectLst/>
              </a:rPr>
              <a:t>)/T</a:t>
            </a:r>
            <a:r>
              <a:rPr lang="en-GB" b="0" i="0" baseline="-25000" dirty="0">
                <a:solidFill>
                  <a:srgbClr val="333333"/>
                </a:solidFill>
                <a:effectLst/>
              </a:rPr>
              <a:t>2 </a:t>
            </a:r>
            <a:r>
              <a:rPr lang="en-GB" b="0" i="0" dirty="0">
                <a:solidFill>
                  <a:srgbClr val="333333"/>
                </a:solidFill>
                <a:effectLst/>
              </a:rPr>
              <a:t>= (1−127+27)/327-273= (1−400)/300 = 25%</a:t>
            </a:r>
          </a:p>
          <a:p>
            <a:pPr algn="l"/>
            <a:r>
              <a:rPr lang="en-GB" b="0" i="0" dirty="0">
                <a:solidFill>
                  <a:srgbClr val="333333"/>
                </a:solidFill>
                <a:effectLst/>
              </a:rPr>
              <a:t>Hence, 26% is impossible.</a:t>
            </a:r>
          </a:p>
          <a:p>
            <a:pPr marL="0" indent="0">
              <a:buNone/>
            </a:pPr>
            <a:endParaRPr lang="en-GB" dirty="0"/>
          </a:p>
          <a:p>
            <a:pPr marL="514350" indent="-514350">
              <a:buFont typeface="+mj-lt"/>
              <a:buAutoNum type="arabicPeriod"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969647148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A8115F3-CCEB-49C7-9232-8E667DCE2E9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728345"/>
            <a:ext cx="10515600" cy="4351338"/>
          </a:xfrm>
        </p:spPr>
        <p:txBody>
          <a:bodyPr>
            <a:noAutofit/>
          </a:bodyPr>
          <a:lstStyle/>
          <a:p>
            <a:pPr marL="0" indent="0">
              <a:buNone/>
            </a:pPr>
            <a:r>
              <a:rPr lang="en-GB" sz="2400" dirty="0"/>
              <a:t>3. </a:t>
            </a:r>
            <a:r>
              <a:rPr lang="en-GB" sz="2400" b="1" i="0" dirty="0">
                <a:solidFill>
                  <a:srgbClr val="333333"/>
                </a:solidFill>
                <a:effectLst/>
              </a:rPr>
              <a:t>Ans. </a:t>
            </a:r>
            <a:r>
              <a:rPr lang="en-GB" sz="2400" b="0" i="0" dirty="0">
                <a:solidFill>
                  <a:srgbClr val="333333"/>
                </a:solidFill>
                <a:effectLst/>
              </a:rPr>
              <a:t>The Carnot </a:t>
            </a:r>
            <a:r>
              <a:rPr lang="en-GB" sz="2400" b="1" i="0" u="none" strike="noStrike" dirty="0">
                <a:solidFill>
                  <a:srgbClr val="4FB8DD"/>
                </a:solidFill>
                <a:effectLst/>
                <a:hlinkClick r:id="rId2"/>
              </a:rPr>
              <a:t>Cyclic Process</a:t>
            </a:r>
            <a:r>
              <a:rPr lang="en-GB" sz="2400" b="0" i="0" dirty="0">
                <a:solidFill>
                  <a:srgbClr val="333333"/>
                </a:solidFill>
                <a:effectLst/>
              </a:rPr>
              <a:t> is a Reversible Cyclic Process.</a:t>
            </a:r>
          </a:p>
          <a:p>
            <a:pPr marL="0" indent="0">
              <a:buNone/>
            </a:pPr>
            <a:endParaRPr lang="en-GB" sz="2400" dirty="0">
              <a:solidFill>
                <a:srgbClr val="333333"/>
              </a:solidFill>
            </a:endParaRPr>
          </a:p>
          <a:p>
            <a:pPr algn="l"/>
            <a:r>
              <a:rPr lang="en-GB" sz="2400" dirty="0">
                <a:solidFill>
                  <a:srgbClr val="333333"/>
                </a:solidFill>
              </a:rPr>
              <a:t>4. </a:t>
            </a:r>
            <a:r>
              <a:rPr lang="fr-FR" sz="2400" b="1" i="0" dirty="0">
                <a:solidFill>
                  <a:srgbClr val="333333"/>
                </a:solidFill>
                <a:effectLst/>
              </a:rPr>
              <a:t>Ans. </a:t>
            </a:r>
            <a:r>
              <a:rPr lang="fr-FR" sz="2400" b="0" i="0" dirty="0">
                <a:solidFill>
                  <a:srgbClr val="333333"/>
                </a:solidFill>
                <a:effectLst/>
              </a:rPr>
              <a:t>n= (T</a:t>
            </a:r>
            <a:r>
              <a:rPr lang="fr-FR" sz="2400" b="0" i="0" baseline="-25000" dirty="0">
                <a:solidFill>
                  <a:srgbClr val="333333"/>
                </a:solidFill>
                <a:effectLst/>
              </a:rPr>
              <a:t>1</a:t>
            </a:r>
            <a:r>
              <a:rPr lang="fr-FR" sz="2400" b="0" i="0" dirty="0">
                <a:solidFill>
                  <a:srgbClr val="333333"/>
                </a:solidFill>
                <a:effectLst/>
              </a:rPr>
              <a:t>−T</a:t>
            </a:r>
            <a:r>
              <a:rPr lang="fr-FR" sz="2400" b="0" i="0" baseline="-25000" dirty="0">
                <a:solidFill>
                  <a:srgbClr val="333333"/>
                </a:solidFill>
                <a:effectLst/>
              </a:rPr>
              <a:t>2</a:t>
            </a:r>
            <a:r>
              <a:rPr lang="fr-FR" sz="2400" b="0" i="0" dirty="0">
                <a:solidFill>
                  <a:srgbClr val="333333"/>
                </a:solidFill>
                <a:effectLst/>
              </a:rPr>
              <a:t>) / T</a:t>
            </a:r>
            <a:r>
              <a:rPr lang="fr-FR" sz="2400" b="0" i="0" baseline="-25000" dirty="0">
                <a:solidFill>
                  <a:srgbClr val="333333"/>
                </a:solidFill>
                <a:effectLst/>
              </a:rPr>
              <a:t>1</a:t>
            </a:r>
            <a:endParaRPr lang="fr-FR" sz="2400" b="0" i="0" dirty="0">
              <a:solidFill>
                <a:srgbClr val="333333"/>
              </a:solidFill>
              <a:effectLst/>
            </a:endParaRPr>
          </a:p>
          <a:p>
            <a:pPr algn="l"/>
            <a:r>
              <a:rPr lang="fr-FR" sz="2400" b="0" i="0" dirty="0">
                <a:solidFill>
                  <a:srgbClr val="333333"/>
                </a:solidFill>
                <a:effectLst/>
              </a:rPr>
              <a:t>=50/ 100</a:t>
            </a:r>
          </a:p>
          <a:p>
            <a:pPr algn="l"/>
            <a:r>
              <a:rPr lang="fr-FR" sz="2400" b="0" i="0" dirty="0">
                <a:solidFill>
                  <a:srgbClr val="333333"/>
                </a:solidFill>
                <a:effectLst/>
              </a:rPr>
              <a:t>=T−260/ T</a:t>
            </a:r>
          </a:p>
          <a:p>
            <a:pPr algn="l"/>
            <a:r>
              <a:rPr lang="fr-FR" sz="2400" b="0" i="0" dirty="0">
                <a:solidFill>
                  <a:srgbClr val="333333"/>
                </a:solidFill>
                <a:effectLst/>
              </a:rPr>
              <a:t>=½</a:t>
            </a:r>
          </a:p>
          <a:p>
            <a:pPr algn="l"/>
            <a:r>
              <a:rPr lang="fr-FR" sz="2400" b="0" i="0" dirty="0">
                <a:solidFill>
                  <a:srgbClr val="333333"/>
                </a:solidFill>
                <a:effectLst/>
              </a:rPr>
              <a:t>=1− (266/T)</a:t>
            </a:r>
          </a:p>
          <a:p>
            <a:pPr algn="l"/>
            <a:r>
              <a:rPr lang="fr-FR" sz="2400" b="0" i="0" dirty="0">
                <a:solidFill>
                  <a:srgbClr val="333333"/>
                </a:solidFill>
                <a:effectLst/>
              </a:rPr>
              <a:t>⇒266/ T = ½</a:t>
            </a:r>
          </a:p>
          <a:p>
            <a:pPr algn="l"/>
            <a:r>
              <a:rPr lang="fr-FR" sz="2400" b="0" i="0" dirty="0">
                <a:solidFill>
                  <a:srgbClr val="333333"/>
                </a:solidFill>
                <a:effectLst/>
              </a:rPr>
              <a:t>T</a:t>
            </a:r>
            <a:r>
              <a:rPr lang="fr-FR" sz="2400" b="0" i="0" baseline="-25000" dirty="0">
                <a:solidFill>
                  <a:srgbClr val="333333"/>
                </a:solidFill>
                <a:effectLst/>
              </a:rPr>
              <a:t>s</a:t>
            </a:r>
            <a:r>
              <a:rPr lang="fr-FR" sz="2400" b="0" i="0" dirty="0">
                <a:solidFill>
                  <a:srgbClr val="333333"/>
                </a:solidFill>
                <a:effectLst/>
              </a:rPr>
              <a:t>= 532K</a:t>
            </a:r>
          </a:p>
          <a:p>
            <a:pPr algn="l"/>
            <a:r>
              <a:rPr lang="fr-FR" sz="2400" b="0" i="0" dirty="0" err="1">
                <a:solidFill>
                  <a:srgbClr val="333333"/>
                </a:solidFill>
                <a:effectLst/>
              </a:rPr>
              <a:t>Now</a:t>
            </a:r>
            <a:r>
              <a:rPr lang="fr-FR" sz="2400" b="0" i="0" dirty="0">
                <a:solidFill>
                  <a:srgbClr val="333333"/>
                </a:solidFill>
                <a:effectLst/>
              </a:rPr>
              <a:t>,</a:t>
            </a:r>
          </a:p>
          <a:p>
            <a:pPr algn="l"/>
            <a:r>
              <a:rPr lang="fr-FR" sz="2400" b="0" i="0" dirty="0" err="1">
                <a:solidFill>
                  <a:srgbClr val="333333"/>
                </a:solidFill>
                <a:effectLst/>
              </a:rPr>
              <a:t>ΔT</a:t>
            </a:r>
            <a:r>
              <a:rPr lang="fr-FR" sz="2400" b="0" i="0" baseline="-25000" dirty="0" err="1">
                <a:solidFill>
                  <a:srgbClr val="333333"/>
                </a:solidFill>
                <a:effectLst/>
              </a:rPr>
              <a:t>source</a:t>
            </a:r>
            <a:r>
              <a:rPr lang="fr-FR" sz="2400" b="0" i="0" dirty="0">
                <a:solidFill>
                  <a:srgbClr val="333333"/>
                </a:solidFill>
                <a:effectLst/>
              </a:rPr>
              <a:t>=866.66−532K</a:t>
            </a:r>
          </a:p>
          <a:p>
            <a:pPr algn="l"/>
            <a:r>
              <a:rPr lang="fr-FR" sz="2400" b="0" i="0" dirty="0" err="1">
                <a:solidFill>
                  <a:srgbClr val="333333"/>
                </a:solidFill>
                <a:effectLst/>
              </a:rPr>
              <a:t>ΔT</a:t>
            </a:r>
            <a:r>
              <a:rPr lang="fr-FR" sz="2400" b="0" i="0" baseline="-25000" dirty="0" err="1">
                <a:solidFill>
                  <a:srgbClr val="333333"/>
                </a:solidFill>
                <a:effectLst/>
              </a:rPr>
              <a:t>source</a:t>
            </a:r>
            <a:r>
              <a:rPr lang="fr-FR" sz="2400" b="0" i="0" dirty="0">
                <a:solidFill>
                  <a:srgbClr val="333333"/>
                </a:solidFill>
                <a:effectLst/>
              </a:rPr>
              <a:t>=354.66</a:t>
            </a:r>
          </a:p>
          <a:p>
            <a:pPr marL="0" indent="0">
              <a:buNone/>
            </a:pPr>
            <a:endParaRPr lang="en-GB" sz="2400" dirty="0"/>
          </a:p>
        </p:txBody>
      </p:sp>
    </p:spTree>
    <p:extLst>
      <p:ext uri="{BB962C8B-B14F-4D97-AF65-F5344CB8AC3E}">
        <p14:creationId xmlns:p14="http://schemas.microsoft.com/office/powerpoint/2010/main" val="3686199247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804C804-3994-4785-B41E-C69273DA596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327785"/>
            <a:ext cx="10515600" cy="4351338"/>
          </a:xfrm>
        </p:spPr>
        <p:txBody>
          <a:bodyPr>
            <a:normAutofit lnSpcReduction="10000"/>
          </a:bodyPr>
          <a:lstStyle/>
          <a:p>
            <a:pPr marL="0" indent="0" algn="l">
              <a:buNone/>
            </a:pPr>
            <a:r>
              <a:rPr lang="en-GB" b="1" i="0" dirty="0">
                <a:solidFill>
                  <a:srgbClr val="333333"/>
                </a:solidFill>
                <a:effectLst/>
              </a:rPr>
              <a:t>5. Ans. </a:t>
            </a:r>
            <a:r>
              <a:rPr lang="en-GB" b="0" i="0" dirty="0">
                <a:solidFill>
                  <a:srgbClr val="333333"/>
                </a:solidFill>
                <a:effectLst/>
              </a:rPr>
              <a:t>Given that</a:t>
            </a:r>
          </a:p>
          <a:p>
            <a:pPr algn="l"/>
            <a:r>
              <a:rPr lang="en-GB" b="0" i="0" dirty="0">
                <a:solidFill>
                  <a:srgbClr val="333333"/>
                </a:solidFill>
                <a:effectLst/>
              </a:rPr>
              <a:t>T</a:t>
            </a:r>
            <a:r>
              <a:rPr lang="en-GB" b="0" i="0" baseline="-25000" dirty="0">
                <a:solidFill>
                  <a:srgbClr val="333333"/>
                </a:solidFill>
                <a:effectLst/>
              </a:rPr>
              <a:t>2</a:t>
            </a:r>
            <a:r>
              <a:rPr lang="en-GB" b="0" i="0" dirty="0">
                <a:solidFill>
                  <a:srgbClr val="333333"/>
                </a:solidFill>
                <a:effectLst/>
              </a:rPr>
              <a:t>=00C=273K</a:t>
            </a:r>
          </a:p>
          <a:p>
            <a:pPr algn="l"/>
            <a:r>
              <a:rPr lang="en-GB" b="0" i="0" dirty="0">
                <a:solidFill>
                  <a:srgbClr val="333333"/>
                </a:solidFill>
                <a:effectLst/>
              </a:rPr>
              <a:t>T</a:t>
            </a:r>
            <a:r>
              <a:rPr lang="en-GB" b="0" i="0" baseline="-25000" dirty="0">
                <a:solidFill>
                  <a:srgbClr val="333333"/>
                </a:solidFill>
                <a:effectLst/>
              </a:rPr>
              <a:t>1</a:t>
            </a:r>
            <a:r>
              <a:rPr lang="en-GB" b="0" i="0" dirty="0">
                <a:solidFill>
                  <a:srgbClr val="333333"/>
                </a:solidFill>
                <a:effectLst/>
              </a:rPr>
              <a:t>=300C=273+30=303K</a:t>
            </a:r>
          </a:p>
          <a:p>
            <a:pPr algn="l"/>
            <a:r>
              <a:rPr lang="en-GB" b="0" i="0" dirty="0">
                <a:solidFill>
                  <a:srgbClr val="333333"/>
                </a:solidFill>
                <a:effectLst/>
              </a:rPr>
              <a:t>Formula to be used:</a:t>
            </a:r>
          </a:p>
          <a:p>
            <a:pPr algn="l"/>
            <a:r>
              <a:rPr lang="en-GB" b="0" i="0" dirty="0">
                <a:solidFill>
                  <a:srgbClr val="333333"/>
                </a:solidFill>
                <a:effectLst/>
              </a:rPr>
              <a:t>β=T</a:t>
            </a:r>
            <a:r>
              <a:rPr lang="en-GB" b="0" i="0" baseline="-25000" dirty="0">
                <a:solidFill>
                  <a:srgbClr val="333333"/>
                </a:solidFill>
                <a:effectLst/>
              </a:rPr>
              <a:t>2</a:t>
            </a:r>
            <a:r>
              <a:rPr lang="en-GB" b="0" i="0" dirty="0">
                <a:solidFill>
                  <a:srgbClr val="333333"/>
                </a:solidFill>
                <a:effectLst/>
              </a:rPr>
              <a:t>/T</a:t>
            </a:r>
            <a:r>
              <a:rPr lang="en-GB" b="0" i="0" baseline="-25000" dirty="0">
                <a:solidFill>
                  <a:srgbClr val="333333"/>
                </a:solidFill>
                <a:effectLst/>
              </a:rPr>
              <a:t>1</a:t>
            </a:r>
            <a:endParaRPr lang="en-GB" b="0" i="0" dirty="0">
              <a:solidFill>
                <a:srgbClr val="333333"/>
              </a:solidFill>
              <a:effectLst/>
            </a:endParaRPr>
          </a:p>
          <a:p>
            <a:pPr algn="l"/>
            <a:r>
              <a:rPr lang="en-GB" b="0" i="0" dirty="0">
                <a:solidFill>
                  <a:srgbClr val="333333"/>
                </a:solidFill>
                <a:effectLst/>
              </a:rPr>
              <a:t>=273/303−273</a:t>
            </a:r>
          </a:p>
          <a:p>
            <a:pPr algn="l"/>
            <a:r>
              <a:rPr lang="en-GB" b="0" i="0" dirty="0">
                <a:solidFill>
                  <a:srgbClr val="333333"/>
                </a:solidFill>
                <a:effectLst/>
              </a:rPr>
              <a:t>=273/30</a:t>
            </a:r>
          </a:p>
          <a:p>
            <a:pPr algn="l"/>
            <a:r>
              <a:rPr lang="en-GB" b="0" i="0" dirty="0">
                <a:solidFill>
                  <a:srgbClr val="333333"/>
                </a:solidFill>
                <a:effectLst/>
              </a:rPr>
              <a:t>=9.1</a:t>
            </a:r>
          </a:p>
          <a:p>
            <a:pPr algn="l"/>
            <a:r>
              <a:rPr lang="en-GB" b="0" i="0" dirty="0">
                <a:solidFill>
                  <a:srgbClr val="333333"/>
                </a:solidFill>
                <a:effectLst/>
              </a:rPr>
              <a:t>∴coefficient of performance(β) of a Carnot refrigerator is 9.1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845361986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Box 4">
            <a:extLst>
              <a:ext uri="{FF2B5EF4-FFF2-40B4-BE49-F238E27FC236}">
                <a16:creationId xmlns:a16="http://schemas.microsoft.com/office/drawing/2014/main" id="{297AC31E-4FBC-4D4F-969F-347B62F291D7}"/>
              </a:ext>
            </a:extLst>
          </p:cNvPr>
          <p:cNvSpPr txBox="1"/>
          <p:nvPr/>
        </p:nvSpPr>
        <p:spPr>
          <a:xfrm>
            <a:off x="995680" y="528320"/>
            <a:ext cx="10414000" cy="369331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l"/>
            <a:r>
              <a:rPr lang="en-GB" b="1" i="0" dirty="0">
                <a:solidFill>
                  <a:srgbClr val="333333"/>
                </a:solidFill>
                <a:effectLst/>
              </a:rPr>
              <a:t>6. Ans. </a:t>
            </a:r>
            <a:r>
              <a:rPr lang="en-GB" b="0" i="0" dirty="0">
                <a:solidFill>
                  <a:srgbClr val="333333"/>
                </a:solidFill>
                <a:effectLst/>
              </a:rPr>
              <a:t>Given that</a:t>
            </a:r>
          </a:p>
          <a:p>
            <a:pPr algn="l"/>
            <a:r>
              <a:rPr lang="en-GB" b="0" i="0" dirty="0">
                <a:solidFill>
                  <a:srgbClr val="333333"/>
                </a:solidFill>
                <a:effectLst/>
              </a:rPr>
              <a:t>T</a:t>
            </a:r>
            <a:r>
              <a:rPr lang="en-GB" b="0" i="0" baseline="-25000" dirty="0">
                <a:solidFill>
                  <a:srgbClr val="333333"/>
                </a:solidFill>
                <a:effectLst/>
              </a:rPr>
              <a:t>2</a:t>
            </a:r>
            <a:r>
              <a:rPr lang="en-GB" b="0" i="0" dirty="0">
                <a:solidFill>
                  <a:srgbClr val="333333"/>
                </a:solidFill>
                <a:effectLst/>
              </a:rPr>
              <a:t>=00C=273K</a:t>
            </a:r>
          </a:p>
          <a:p>
            <a:pPr algn="l"/>
            <a:r>
              <a:rPr lang="en-GB" b="0" i="0" dirty="0">
                <a:solidFill>
                  <a:srgbClr val="333333"/>
                </a:solidFill>
                <a:effectLst/>
              </a:rPr>
              <a:t>T</a:t>
            </a:r>
            <a:r>
              <a:rPr lang="en-GB" b="0" i="0" baseline="-25000" dirty="0">
                <a:solidFill>
                  <a:srgbClr val="333333"/>
                </a:solidFill>
                <a:effectLst/>
              </a:rPr>
              <a:t>1</a:t>
            </a:r>
            <a:r>
              <a:rPr lang="en-GB" b="0" i="0" dirty="0">
                <a:solidFill>
                  <a:srgbClr val="333333"/>
                </a:solidFill>
                <a:effectLst/>
              </a:rPr>
              <a:t>=300C=273+30=303K</a:t>
            </a:r>
          </a:p>
          <a:p>
            <a:pPr algn="l"/>
            <a:r>
              <a:rPr lang="en-GB" b="0" i="0" dirty="0">
                <a:solidFill>
                  <a:srgbClr val="333333"/>
                </a:solidFill>
                <a:effectLst/>
              </a:rPr>
              <a:t>Formula to be used:</a:t>
            </a:r>
          </a:p>
          <a:p>
            <a:pPr algn="l"/>
            <a:r>
              <a:rPr lang="en-GB" b="0" i="0" dirty="0">
                <a:solidFill>
                  <a:srgbClr val="333333"/>
                </a:solidFill>
                <a:effectLst/>
              </a:rPr>
              <a:t>β=T</a:t>
            </a:r>
            <a:r>
              <a:rPr lang="en-GB" b="0" i="0" baseline="-25000" dirty="0">
                <a:solidFill>
                  <a:srgbClr val="333333"/>
                </a:solidFill>
                <a:effectLst/>
              </a:rPr>
              <a:t>2</a:t>
            </a:r>
            <a:r>
              <a:rPr lang="en-GB" b="0" i="0" dirty="0">
                <a:solidFill>
                  <a:srgbClr val="333333"/>
                </a:solidFill>
                <a:effectLst/>
              </a:rPr>
              <a:t>/T</a:t>
            </a:r>
            <a:r>
              <a:rPr lang="en-GB" b="0" i="0" baseline="-25000" dirty="0">
                <a:solidFill>
                  <a:srgbClr val="333333"/>
                </a:solidFill>
                <a:effectLst/>
              </a:rPr>
              <a:t>1</a:t>
            </a:r>
            <a:endParaRPr lang="en-GB" b="0" i="0" dirty="0">
              <a:solidFill>
                <a:srgbClr val="333333"/>
              </a:solidFill>
              <a:effectLst/>
            </a:endParaRPr>
          </a:p>
          <a:p>
            <a:pPr algn="l"/>
            <a:r>
              <a:rPr lang="en-GB" b="0" i="0" dirty="0">
                <a:solidFill>
                  <a:srgbClr val="333333"/>
                </a:solidFill>
                <a:effectLst/>
              </a:rPr>
              <a:t>=273/303−273</a:t>
            </a:r>
          </a:p>
          <a:p>
            <a:pPr algn="l"/>
            <a:r>
              <a:rPr lang="en-GB" b="0" i="0" dirty="0">
                <a:solidFill>
                  <a:srgbClr val="333333"/>
                </a:solidFill>
                <a:effectLst/>
              </a:rPr>
              <a:t>=273/30</a:t>
            </a:r>
          </a:p>
          <a:p>
            <a:pPr algn="l"/>
            <a:r>
              <a:rPr lang="en-GB" b="0" i="0" dirty="0">
                <a:solidFill>
                  <a:srgbClr val="333333"/>
                </a:solidFill>
                <a:effectLst/>
              </a:rPr>
              <a:t>=9.1</a:t>
            </a:r>
          </a:p>
          <a:p>
            <a:pPr algn="l"/>
            <a:r>
              <a:rPr lang="en-GB" b="0" i="0" dirty="0">
                <a:solidFill>
                  <a:srgbClr val="333333"/>
                </a:solidFill>
                <a:effectLst/>
              </a:rPr>
              <a:t>∴coefficient of performance(β) of a Carnot refrigerator is 9.1</a:t>
            </a:r>
          </a:p>
          <a:p>
            <a:pPr algn="l"/>
            <a:endParaRPr lang="en-GB" dirty="0">
              <a:solidFill>
                <a:srgbClr val="333333"/>
              </a:solidFill>
            </a:endParaRPr>
          </a:p>
          <a:p>
            <a:pPr algn="l"/>
            <a:r>
              <a:rPr lang="en-GB" b="0" i="0" dirty="0">
                <a:solidFill>
                  <a:srgbClr val="333333"/>
                </a:solidFill>
                <a:effectLst/>
              </a:rPr>
              <a:t>7.</a:t>
            </a:r>
          </a:p>
          <a:p>
            <a:pPr algn="l"/>
            <a:endParaRPr lang="en-GB" dirty="0">
              <a:solidFill>
                <a:srgbClr val="333333"/>
              </a:solidFill>
            </a:endParaRPr>
          </a:p>
          <a:p>
            <a:pPr algn="l"/>
            <a:endParaRPr lang="en-GB" b="0" i="0" dirty="0">
              <a:solidFill>
                <a:srgbClr val="333333"/>
              </a:solidFill>
              <a:effectLst/>
            </a:endParaRPr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F2D238D5-696E-4324-B82A-8EFA90F3308E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86558" y="3250791"/>
            <a:ext cx="7586435" cy="318048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40457598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755B1680-0CBF-4E2C-81CF-17DBD72A65DE}"/>
              </a:ext>
            </a:extLst>
          </p:cNvPr>
          <p:cNvSpPr txBox="1"/>
          <p:nvPr/>
        </p:nvSpPr>
        <p:spPr>
          <a:xfrm>
            <a:off x="995680" y="528320"/>
            <a:ext cx="10414000" cy="440120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l"/>
            <a:endParaRPr lang="en-GB" sz="2800" dirty="0">
              <a:solidFill>
                <a:srgbClr val="333333"/>
              </a:solidFill>
            </a:endParaRPr>
          </a:p>
          <a:p>
            <a:pPr algn="l"/>
            <a:r>
              <a:rPr lang="en-GB" sz="2800" dirty="0">
                <a:solidFill>
                  <a:srgbClr val="333333"/>
                </a:solidFill>
              </a:rPr>
              <a:t>8</a:t>
            </a:r>
            <a:r>
              <a:rPr lang="en-GB" sz="2800" b="0" i="0" dirty="0">
                <a:solidFill>
                  <a:srgbClr val="333333"/>
                </a:solidFill>
                <a:effectLst/>
              </a:rPr>
              <a:t>. </a:t>
            </a:r>
            <a:r>
              <a:rPr lang="en-GB" sz="2800" b="1" i="0" dirty="0">
                <a:solidFill>
                  <a:srgbClr val="333333"/>
                </a:solidFill>
                <a:effectLst/>
              </a:rPr>
              <a:t>Ans. </a:t>
            </a:r>
            <a:r>
              <a:rPr lang="en-GB" sz="2800" b="0" i="0" dirty="0">
                <a:solidFill>
                  <a:srgbClr val="333333"/>
                </a:solidFill>
                <a:effectLst/>
              </a:rPr>
              <a:t>Given that, T</a:t>
            </a:r>
            <a:r>
              <a:rPr lang="en-GB" sz="2800" b="0" i="0" baseline="-25000" dirty="0">
                <a:solidFill>
                  <a:srgbClr val="333333"/>
                </a:solidFill>
                <a:effectLst/>
              </a:rPr>
              <a:t>1</a:t>
            </a:r>
            <a:r>
              <a:rPr lang="en-GB" sz="2800" b="0" i="0" dirty="0">
                <a:solidFill>
                  <a:srgbClr val="333333"/>
                </a:solidFill>
                <a:effectLst/>
              </a:rPr>
              <a:t> = 500 K</a:t>
            </a:r>
            <a:br>
              <a:rPr lang="en-GB" sz="2800" b="0" i="0" dirty="0">
                <a:solidFill>
                  <a:srgbClr val="333333"/>
                </a:solidFill>
                <a:effectLst/>
              </a:rPr>
            </a:br>
            <a:r>
              <a:rPr lang="en-GB" sz="2800" b="0" i="0" dirty="0">
                <a:solidFill>
                  <a:srgbClr val="333333"/>
                </a:solidFill>
                <a:effectLst/>
              </a:rPr>
              <a:t>T</a:t>
            </a:r>
            <a:r>
              <a:rPr lang="en-GB" sz="2800" b="0" i="0" baseline="-25000" dirty="0">
                <a:solidFill>
                  <a:srgbClr val="333333"/>
                </a:solidFill>
                <a:effectLst/>
              </a:rPr>
              <a:t>2</a:t>
            </a:r>
            <a:r>
              <a:rPr lang="en-GB" sz="2800" b="0" i="0" dirty="0">
                <a:solidFill>
                  <a:srgbClr val="333333"/>
                </a:solidFill>
                <a:effectLst/>
              </a:rPr>
              <a:t> =  375 K</a:t>
            </a:r>
            <a:br>
              <a:rPr lang="en-GB" sz="2800" b="0" i="0" dirty="0">
                <a:solidFill>
                  <a:srgbClr val="333333"/>
                </a:solidFill>
                <a:effectLst/>
              </a:rPr>
            </a:br>
            <a:r>
              <a:rPr lang="en-GB" sz="2800" b="0" i="0" dirty="0">
                <a:solidFill>
                  <a:srgbClr val="333333"/>
                </a:solidFill>
                <a:effectLst/>
              </a:rPr>
              <a:t>Q</a:t>
            </a:r>
            <a:r>
              <a:rPr lang="en-GB" sz="2800" b="0" i="0" baseline="-25000" dirty="0">
                <a:solidFill>
                  <a:srgbClr val="333333"/>
                </a:solidFill>
                <a:effectLst/>
              </a:rPr>
              <a:t>1</a:t>
            </a:r>
            <a:r>
              <a:rPr lang="en-GB" sz="2800" b="0" i="0" dirty="0">
                <a:solidFill>
                  <a:srgbClr val="333333"/>
                </a:solidFill>
                <a:effectLst/>
              </a:rPr>
              <a:t> = heat absorbed per cycle = 600 Kcal</a:t>
            </a:r>
            <a:br>
              <a:rPr lang="en-GB" sz="2800" b="0" i="0" dirty="0">
                <a:solidFill>
                  <a:srgbClr val="333333"/>
                </a:solidFill>
                <a:effectLst/>
              </a:rPr>
            </a:br>
            <a:r>
              <a:rPr lang="en-GB" sz="2800" b="0" i="0" dirty="0">
                <a:solidFill>
                  <a:srgbClr val="333333"/>
                </a:solidFill>
                <a:effectLst/>
              </a:rPr>
              <a:t>Let η = thermal efficiency of the Carnot engine,</a:t>
            </a:r>
            <a:br>
              <a:rPr lang="en-GB" sz="2800" b="0" i="0" dirty="0">
                <a:solidFill>
                  <a:srgbClr val="333333"/>
                </a:solidFill>
                <a:effectLst/>
              </a:rPr>
            </a:br>
            <a:r>
              <a:rPr lang="en-GB" sz="2800" b="0" i="0" dirty="0">
                <a:solidFill>
                  <a:srgbClr val="333333"/>
                </a:solidFill>
                <a:effectLst/>
              </a:rPr>
              <a:t>then η = (T</a:t>
            </a:r>
            <a:r>
              <a:rPr lang="en-GB" sz="2800" b="0" i="0" baseline="-25000" dirty="0">
                <a:solidFill>
                  <a:srgbClr val="333333"/>
                </a:solidFill>
                <a:effectLst/>
              </a:rPr>
              <a:t>1</a:t>
            </a:r>
            <a:r>
              <a:rPr lang="en-GB" sz="2800" b="0" i="0" dirty="0">
                <a:solidFill>
                  <a:srgbClr val="333333"/>
                </a:solidFill>
                <a:effectLst/>
              </a:rPr>
              <a:t>−T</a:t>
            </a:r>
            <a:r>
              <a:rPr lang="en-GB" sz="2800" b="0" i="0" baseline="-25000" dirty="0">
                <a:solidFill>
                  <a:srgbClr val="333333"/>
                </a:solidFill>
                <a:effectLst/>
              </a:rPr>
              <a:t>2 </a:t>
            </a:r>
            <a:r>
              <a:rPr lang="en-GB" sz="2800" b="0" i="0" dirty="0">
                <a:solidFill>
                  <a:srgbClr val="333333"/>
                </a:solidFill>
                <a:effectLst/>
              </a:rPr>
              <a:t>)/T</a:t>
            </a:r>
            <a:r>
              <a:rPr lang="en-GB" sz="2800" b="0" i="0" baseline="-25000" dirty="0">
                <a:solidFill>
                  <a:srgbClr val="333333"/>
                </a:solidFill>
                <a:effectLst/>
              </a:rPr>
              <a:t>1</a:t>
            </a:r>
            <a:endParaRPr lang="en-GB" sz="2800" b="0" i="0" dirty="0">
              <a:solidFill>
                <a:srgbClr val="333333"/>
              </a:solidFill>
              <a:effectLst/>
            </a:endParaRPr>
          </a:p>
          <a:p>
            <a:pPr algn="l"/>
            <a:r>
              <a:rPr lang="en-GB" sz="2800" b="0" i="0" dirty="0">
                <a:solidFill>
                  <a:srgbClr val="333333"/>
                </a:solidFill>
                <a:effectLst/>
              </a:rPr>
              <a:t>= (500−375)/500</a:t>
            </a:r>
            <a:br>
              <a:rPr lang="en-GB" sz="2800" b="0" i="0" dirty="0">
                <a:solidFill>
                  <a:srgbClr val="333333"/>
                </a:solidFill>
                <a:effectLst/>
              </a:rPr>
            </a:br>
            <a:r>
              <a:rPr lang="en-GB" sz="2800" b="0" i="0" dirty="0">
                <a:solidFill>
                  <a:srgbClr val="333333"/>
                </a:solidFill>
                <a:effectLst/>
              </a:rPr>
              <a:t>= 125/500 = 0.25</a:t>
            </a:r>
          </a:p>
          <a:p>
            <a:pPr algn="l"/>
            <a:r>
              <a:rPr lang="en-GB" sz="2800" b="0" i="0" dirty="0">
                <a:solidFill>
                  <a:srgbClr val="333333"/>
                </a:solidFill>
                <a:effectLst/>
              </a:rPr>
              <a:t>∴ η = 0.25 × 100 = 25%</a:t>
            </a:r>
          </a:p>
          <a:p>
            <a:pPr algn="l"/>
            <a:endParaRPr lang="en-GB" sz="2800" b="0" i="0" dirty="0">
              <a:solidFill>
                <a:srgbClr val="333333"/>
              </a:solidFill>
              <a:effectLst/>
            </a:endParaRPr>
          </a:p>
        </p:txBody>
      </p:sp>
    </p:spTree>
    <p:extLst>
      <p:ext uri="{BB962C8B-B14F-4D97-AF65-F5344CB8AC3E}">
        <p14:creationId xmlns:p14="http://schemas.microsoft.com/office/powerpoint/2010/main" val="544742325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5AE3A18-4A21-4A39-BC80-3DE0B944858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82270" y="655478"/>
            <a:ext cx="4585970" cy="5547043"/>
          </a:xfrm>
        </p:spPr>
        <p:txBody>
          <a:bodyPr/>
          <a:lstStyle/>
          <a:p>
            <a:pPr algn="l"/>
            <a:r>
              <a:rPr lang="en-GB" dirty="0"/>
              <a:t>9. </a:t>
            </a:r>
            <a:r>
              <a:rPr lang="en-GB" b="1" i="0" dirty="0">
                <a:solidFill>
                  <a:srgbClr val="333333"/>
                </a:solidFill>
                <a:effectLst/>
              </a:rPr>
              <a:t>Ans. </a:t>
            </a:r>
            <a:r>
              <a:rPr lang="en-GB" b="0" i="0" dirty="0">
                <a:solidFill>
                  <a:srgbClr val="333333"/>
                </a:solidFill>
                <a:effectLst/>
              </a:rPr>
              <a:t>Given that:</a:t>
            </a:r>
            <a:br>
              <a:rPr lang="en-GB" b="0" i="0" dirty="0">
                <a:solidFill>
                  <a:srgbClr val="333333"/>
                </a:solidFill>
                <a:effectLst/>
              </a:rPr>
            </a:br>
            <a:r>
              <a:rPr lang="en-GB" b="0" i="0" dirty="0">
                <a:solidFill>
                  <a:srgbClr val="333333"/>
                </a:solidFill>
                <a:effectLst/>
              </a:rPr>
              <a:t>(a) Temperature of source = T</a:t>
            </a:r>
            <a:r>
              <a:rPr lang="en-GB" b="0" i="0" baseline="-25000" dirty="0">
                <a:solidFill>
                  <a:srgbClr val="333333"/>
                </a:solidFill>
                <a:effectLst/>
              </a:rPr>
              <a:t>1</a:t>
            </a:r>
            <a:r>
              <a:rPr lang="en-GB" b="0" i="0" dirty="0">
                <a:solidFill>
                  <a:srgbClr val="333333"/>
                </a:solidFill>
                <a:effectLst/>
              </a:rPr>
              <a:t> = 500 K</a:t>
            </a:r>
            <a:br>
              <a:rPr lang="en-GB" b="0" i="0" dirty="0">
                <a:solidFill>
                  <a:srgbClr val="333333"/>
                </a:solidFill>
                <a:effectLst/>
              </a:rPr>
            </a:br>
            <a:r>
              <a:rPr lang="en-GB" b="0" i="0" dirty="0">
                <a:solidFill>
                  <a:srgbClr val="333333"/>
                </a:solidFill>
                <a:effectLst/>
              </a:rPr>
              <a:t>Temperature of sink = T</a:t>
            </a:r>
            <a:r>
              <a:rPr lang="en-GB" b="0" i="0" baseline="-25000" dirty="0">
                <a:solidFill>
                  <a:srgbClr val="333333"/>
                </a:solidFill>
                <a:effectLst/>
              </a:rPr>
              <a:t>2</a:t>
            </a:r>
            <a:r>
              <a:rPr lang="en-GB" b="0" i="0" dirty="0">
                <a:solidFill>
                  <a:srgbClr val="333333"/>
                </a:solidFill>
                <a:effectLst/>
              </a:rPr>
              <a:t> = 100 K</a:t>
            </a:r>
          </a:p>
          <a:p>
            <a:pPr algn="l"/>
            <a:r>
              <a:rPr lang="en-GB" b="0" i="0" dirty="0">
                <a:solidFill>
                  <a:srgbClr val="333333"/>
                </a:solidFill>
                <a:effectLst/>
              </a:rPr>
              <a:t>(b) Temperature of source = T’</a:t>
            </a:r>
            <a:r>
              <a:rPr lang="en-GB" b="0" i="0" baseline="-25000" dirty="0">
                <a:solidFill>
                  <a:srgbClr val="333333"/>
                </a:solidFill>
                <a:effectLst/>
              </a:rPr>
              <a:t>1</a:t>
            </a:r>
            <a:r>
              <a:rPr lang="en-GB" b="0" i="0" dirty="0">
                <a:solidFill>
                  <a:srgbClr val="333333"/>
                </a:solidFill>
                <a:effectLst/>
              </a:rPr>
              <a:t> = T K = ?</a:t>
            </a:r>
            <a:br>
              <a:rPr lang="en-GB" b="0" i="0" dirty="0">
                <a:solidFill>
                  <a:srgbClr val="333333"/>
                </a:solidFill>
                <a:effectLst/>
              </a:rPr>
            </a:br>
            <a:r>
              <a:rPr lang="en-GB" b="0" i="0" dirty="0">
                <a:solidFill>
                  <a:srgbClr val="333333"/>
                </a:solidFill>
                <a:effectLst/>
              </a:rPr>
              <a:t>Temperature of sink = T’</a:t>
            </a:r>
            <a:r>
              <a:rPr lang="en-GB" b="0" i="0" baseline="-25000" dirty="0">
                <a:solidFill>
                  <a:srgbClr val="333333"/>
                </a:solidFill>
                <a:effectLst/>
              </a:rPr>
              <a:t>2</a:t>
            </a:r>
            <a:r>
              <a:rPr lang="en-GB" b="0" i="0" dirty="0">
                <a:solidFill>
                  <a:srgbClr val="333333"/>
                </a:solidFill>
                <a:effectLst/>
              </a:rPr>
              <a:t> = 180 K</a:t>
            </a:r>
          </a:p>
          <a:p>
            <a:pPr algn="l"/>
            <a:r>
              <a:rPr lang="en-GB" b="0" i="0" dirty="0">
                <a:solidFill>
                  <a:srgbClr val="333333"/>
                </a:solidFill>
                <a:effectLst/>
              </a:rPr>
              <a:t>Let η and η’ be the efficiency in case (a) and (b) respectively.</a:t>
            </a:r>
            <a:br>
              <a:rPr lang="en-GB" b="0" i="0" dirty="0">
                <a:solidFill>
                  <a:srgbClr val="333333"/>
                </a:solidFill>
                <a:effectLst/>
              </a:rPr>
            </a:br>
            <a:r>
              <a:rPr lang="en-GB" b="0" i="0" dirty="0">
                <a:solidFill>
                  <a:srgbClr val="333333"/>
                </a:solidFill>
                <a:effectLst/>
              </a:rPr>
              <a:t>As Given,  η = η’ </a:t>
            </a:r>
          </a:p>
          <a:p>
            <a:pPr marL="0" indent="0">
              <a:buNone/>
            </a:pPr>
            <a:endParaRPr lang="en-GB" dirty="0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0DC9A32D-AA92-40BD-84AB-6698871F755D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577840" y="909320"/>
            <a:ext cx="6432550" cy="377196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25954263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1">
            <a:extLst>
              <a:ext uri="{FF2B5EF4-FFF2-40B4-BE49-F238E27FC236}">
                <a16:creationId xmlns:a16="http://schemas.microsoft.com/office/drawing/2014/main" id="{D00DABF6-8EA4-47D1-A642-9C6D822B3DD8}"/>
              </a:ext>
            </a:extLst>
          </p:cNvPr>
          <p:cNvSpPr>
            <a:spLocks noChangeArrowheads="1"/>
          </p:cNvSpPr>
          <p:nvPr/>
        </p:nvSpPr>
        <p:spPr bwMode="auto">
          <a:xfrm>
            <a:off x="457200" y="765240"/>
            <a:ext cx="22185650" cy="452431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>
            <a:lvl1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lang="en-US" altLang="en-US" sz="2400" b="1" dirty="0">
                <a:solidFill>
                  <a:srgbClr val="333333"/>
                </a:solidFill>
                <a:latin typeface="+mn-lt"/>
              </a:rPr>
              <a:t>10</a:t>
            </a:r>
            <a:r>
              <a:rPr kumimoji="0" lang="en-US" altLang="en-US" sz="2400" b="1" i="0" u="none" strike="noStrike" cap="none" normalizeH="0" baseline="0" dirty="0">
                <a:ln>
                  <a:noFill/>
                </a:ln>
                <a:solidFill>
                  <a:srgbClr val="333333"/>
                </a:solidFill>
                <a:effectLst/>
                <a:latin typeface="+mn-lt"/>
              </a:rPr>
              <a:t>. Ans. </a:t>
            </a:r>
            <a:r>
              <a:rPr kumimoji="0" lang="en-US" altLang="en-US" sz="2400" b="0" i="0" u="none" strike="noStrike" cap="none" normalizeH="0" baseline="0" dirty="0">
                <a:ln>
                  <a:noFill/>
                </a:ln>
                <a:solidFill>
                  <a:srgbClr val="333333"/>
                </a:solidFill>
                <a:effectLst/>
                <a:latin typeface="+mn-lt"/>
              </a:rPr>
              <a:t>Given that:  T</a:t>
            </a:r>
            <a:r>
              <a:rPr kumimoji="0" lang="en-US" altLang="en-US" sz="2400" b="0" i="0" u="none" strike="noStrike" cap="none" normalizeH="0" baseline="-30000" dirty="0">
                <a:ln>
                  <a:noFill/>
                </a:ln>
                <a:solidFill>
                  <a:srgbClr val="333333"/>
                </a:solidFill>
                <a:effectLst/>
                <a:latin typeface="+mn-lt"/>
              </a:rPr>
              <a:t>1</a:t>
            </a:r>
            <a:r>
              <a:rPr kumimoji="0" lang="en-US" altLang="en-US" sz="2400" b="0" i="0" u="none" strike="noStrike" cap="none" normalizeH="0" baseline="0" dirty="0">
                <a:ln>
                  <a:noFill/>
                </a:ln>
                <a:solidFill>
                  <a:srgbClr val="333333"/>
                </a:solidFill>
                <a:effectLst/>
                <a:latin typeface="+mn-lt"/>
              </a:rPr>
              <a:t> = 480 K</a:t>
            </a:r>
            <a:br>
              <a:rPr kumimoji="0" lang="en-US" altLang="en-US" sz="2400" b="0" i="0" u="none" strike="noStrike" cap="none" normalizeH="0" baseline="0" dirty="0">
                <a:ln>
                  <a:noFill/>
                </a:ln>
                <a:solidFill>
                  <a:srgbClr val="333333"/>
                </a:solidFill>
                <a:effectLst/>
                <a:latin typeface="+mn-lt"/>
              </a:rPr>
            </a:br>
            <a:r>
              <a:rPr kumimoji="0" lang="en-US" altLang="en-US" sz="2400" b="0" i="0" u="none" strike="noStrike" cap="none" normalizeH="0" baseline="0" dirty="0">
                <a:ln>
                  <a:noFill/>
                </a:ln>
                <a:solidFill>
                  <a:srgbClr val="333333"/>
                </a:solidFill>
                <a:effectLst/>
                <a:latin typeface="+mn-lt"/>
              </a:rPr>
              <a:t>T</a:t>
            </a:r>
            <a:r>
              <a:rPr kumimoji="0" lang="en-US" altLang="en-US" sz="2400" b="0" i="0" u="none" strike="noStrike" cap="none" normalizeH="0" baseline="-30000" dirty="0">
                <a:ln>
                  <a:noFill/>
                </a:ln>
                <a:solidFill>
                  <a:srgbClr val="333333"/>
                </a:solidFill>
                <a:effectLst/>
                <a:latin typeface="+mn-lt"/>
              </a:rPr>
              <a:t>2</a:t>
            </a:r>
            <a:r>
              <a:rPr kumimoji="0" lang="en-US" altLang="en-US" sz="2400" b="0" i="0" u="none" strike="noStrike" cap="none" normalizeH="0" baseline="0" dirty="0">
                <a:ln>
                  <a:noFill/>
                </a:ln>
                <a:solidFill>
                  <a:srgbClr val="333333"/>
                </a:solidFill>
                <a:effectLst/>
                <a:latin typeface="+mn-lt"/>
              </a:rPr>
              <a:t> = 300 K</a:t>
            </a:r>
            <a:br>
              <a:rPr kumimoji="0" lang="en-US" altLang="en-US" sz="2400" b="0" i="0" u="none" strike="noStrike" cap="none" normalizeH="0" baseline="0" dirty="0">
                <a:ln>
                  <a:noFill/>
                </a:ln>
                <a:solidFill>
                  <a:srgbClr val="333333"/>
                </a:solidFill>
                <a:effectLst/>
                <a:latin typeface="+mn-lt"/>
              </a:rPr>
            </a:br>
            <a:r>
              <a:rPr kumimoji="0" lang="en-US" altLang="en-US" sz="2400" b="0" i="0" u="none" strike="noStrike" cap="none" normalizeH="0" baseline="0" dirty="0">
                <a:ln>
                  <a:noFill/>
                </a:ln>
                <a:solidFill>
                  <a:srgbClr val="333333"/>
                </a:solidFill>
                <a:effectLst/>
                <a:latin typeface="+mn-lt"/>
              </a:rPr>
              <a:t>W = 1.2 K J</a:t>
            </a:r>
            <a:br>
              <a:rPr kumimoji="0" lang="en-US" altLang="en-US" sz="2400" b="0" i="0" u="none" strike="noStrike" cap="none" normalizeH="0" baseline="0" dirty="0">
                <a:ln>
                  <a:noFill/>
                </a:ln>
                <a:solidFill>
                  <a:srgbClr val="333333"/>
                </a:solidFill>
                <a:effectLst/>
                <a:latin typeface="+mn-lt"/>
              </a:rPr>
            </a:br>
            <a:r>
              <a:rPr kumimoji="0" lang="en-US" altLang="en-US" sz="2400" b="0" i="0" u="none" strike="noStrike" cap="none" normalizeH="0" baseline="0" dirty="0">
                <a:ln>
                  <a:noFill/>
                </a:ln>
                <a:solidFill>
                  <a:srgbClr val="333333"/>
                </a:solidFill>
                <a:effectLst/>
                <a:latin typeface="+mn-lt"/>
              </a:rPr>
              <a:t>Q</a:t>
            </a:r>
            <a:r>
              <a:rPr kumimoji="0" lang="en-US" altLang="en-US" sz="2400" b="0" i="0" u="none" strike="noStrike" cap="none" normalizeH="0" baseline="-30000" dirty="0">
                <a:ln>
                  <a:noFill/>
                </a:ln>
                <a:solidFill>
                  <a:srgbClr val="333333"/>
                </a:solidFill>
                <a:effectLst/>
                <a:latin typeface="+mn-lt"/>
              </a:rPr>
              <a:t>1</a:t>
            </a:r>
            <a:r>
              <a:rPr kumimoji="0" lang="en-US" altLang="en-US" sz="2400" b="0" i="0" u="none" strike="noStrike" cap="none" normalizeH="0" baseline="0" dirty="0">
                <a:ln>
                  <a:noFill/>
                </a:ln>
                <a:solidFill>
                  <a:srgbClr val="333333"/>
                </a:solidFill>
                <a:effectLst/>
                <a:latin typeface="+mn-lt"/>
              </a:rPr>
              <a:t> = heat absorbed =1 K </a:t>
            </a:r>
            <a:r>
              <a:rPr kumimoji="0" lang="en-US" altLang="en-US" sz="2400" b="0" i="0" u="none" strike="noStrike" cap="none" normalizeH="0" baseline="0" dirty="0" err="1">
                <a:ln>
                  <a:noFill/>
                </a:ln>
                <a:solidFill>
                  <a:srgbClr val="333333"/>
                </a:solidFill>
                <a:effectLst/>
                <a:latin typeface="+mn-lt"/>
              </a:rPr>
              <a:t>cal</a:t>
            </a:r>
            <a:r>
              <a:rPr kumimoji="0" lang="en-US" altLang="en-US" sz="2400" b="0" i="0" u="none" strike="noStrike" cap="none" normalizeH="0" baseline="0" dirty="0">
                <a:ln>
                  <a:noFill/>
                </a:ln>
                <a:solidFill>
                  <a:srgbClr val="333333"/>
                </a:solidFill>
                <a:effectLst/>
                <a:latin typeface="+mn-lt"/>
              </a:rPr>
              <a:t> = 4.2 K J</a:t>
            </a:r>
            <a:endParaRPr kumimoji="0" lang="en-US" altLang="en-US" sz="24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+mn-lt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2400" b="0" i="0" u="none" strike="noStrike" cap="none" normalizeH="0" baseline="0" dirty="0">
                <a:ln>
                  <a:noFill/>
                </a:ln>
                <a:solidFill>
                  <a:srgbClr val="333333"/>
                </a:solidFill>
                <a:effectLst/>
                <a:latin typeface="+mn-lt"/>
              </a:rPr>
              <a:t>If </a:t>
            </a:r>
            <a:r>
              <a:rPr kumimoji="0" lang="en-US" altLang="en-US" sz="2400" b="0" i="0" u="none" strike="noStrike" cap="none" normalizeH="0" baseline="0" dirty="0" err="1">
                <a:ln>
                  <a:noFill/>
                </a:ln>
                <a:solidFill>
                  <a:srgbClr val="333333"/>
                </a:solidFill>
                <a:effectLst/>
                <a:latin typeface="+mn-lt"/>
              </a:rPr>
              <a:t>ηa</a:t>
            </a:r>
            <a:r>
              <a:rPr kumimoji="0" lang="en-US" altLang="en-US" sz="2400" b="0" i="0" u="none" strike="noStrike" cap="none" normalizeH="0" baseline="0" dirty="0">
                <a:ln>
                  <a:noFill/>
                </a:ln>
                <a:solidFill>
                  <a:srgbClr val="333333"/>
                </a:solidFill>
                <a:effectLst/>
                <a:latin typeface="+mn-lt"/>
              </a:rPr>
              <a:t> be its actual efficiency, then</a:t>
            </a:r>
            <a:br>
              <a:rPr kumimoji="0" lang="en-US" altLang="en-US" sz="2400" b="0" i="0" u="none" strike="noStrike" cap="none" normalizeH="0" baseline="0" dirty="0">
                <a:ln>
                  <a:noFill/>
                </a:ln>
                <a:solidFill>
                  <a:srgbClr val="333333"/>
                </a:solidFill>
                <a:effectLst/>
                <a:latin typeface="+mn-lt"/>
              </a:rPr>
            </a:br>
            <a:r>
              <a:rPr kumimoji="0" lang="en-US" altLang="en-US" sz="2400" b="0" i="0" u="none" strike="noStrike" cap="none" normalizeH="0" baseline="0" dirty="0" err="1">
                <a:ln>
                  <a:noFill/>
                </a:ln>
                <a:solidFill>
                  <a:srgbClr val="333333"/>
                </a:solidFill>
                <a:effectLst/>
                <a:latin typeface="+mn-lt"/>
              </a:rPr>
              <a:t>η</a:t>
            </a:r>
            <a:r>
              <a:rPr kumimoji="0" lang="en-US" altLang="en-US" sz="2400" b="0" i="0" u="none" strike="noStrike" cap="none" normalizeH="0" baseline="-30000" dirty="0" err="1">
                <a:ln>
                  <a:noFill/>
                </a:ln>
                <a:solidFill>
                  <a:srgbClr val="333333"/>
                </a:solidFill>
                <a:effectLst/>
                <a:latin typeface="+mn-lt"/>
              </a:rPr>
              <a:t>a</a:t>
            </a:r>
            <a:r>
              <a:rPr kumimoji="0" lang="en-US" altLang="en-US" sz="2400" b="0" i="0" u="none" strike="noStrike" cap="none" normalizeH="0" baseline="0" dirty="0">
                <a:ln>
                  <a:noFill/>
                </a:ln>
                <a:solidFill>
                  <a:srgbClr val="333333"/>
                </a:solidFill>
                <a:effectLst/>
                <a:latin typeface="+mn-lt"/>
              </a:rPr>
              <a:t> % =  Energy output / Energy input  × 100</a:t>
            </a:r>
            <a:br>
              <a:rPr kumimoji="0" lang="en-US" altLang="en-US" sz="2400" b="0" i="0" u="none" strike="noStrike" cap="none" normalizeH="0" baseline="0" dirty="0">
                <a:ln>
                  <a:noFill/>
                </a:ln>
                <a:solidFill>
                  <a:srgbClr val="333333"/>
                </a:solidFill>
                <a:effectLst/>
                <a:latin typeface="+mn-lt"/>
              </a:rPr>
            </a:br>
            <a:r>
              <a:rPr kumimoji="0" lang="en-US" altLang="en-US" sz="2400" b="0" i="0" u="none" strike="noStrike" cap="none" normalizeH="0" baseline="0" dirty="0">
                <a:ln>
                  <a:noFill/>
                </a:ln>
                <a:solidFill>
                  <a:srgbClr val="333333"/>
                </a:solidFill>
                <a:effectLst/>
                <a:latin typeface="+mn-lt"/>
              </a:rPr>
              <a:t>= W/Q1 × 100</a:t>
            </a:r>
            <a:br>
              <a:rPr kumimoji="0" lang="en-US" altLang="en-US" sz="2400" b="0" i="0" u="none" strike="noStrike" cap="none" normalizeH="0" baseline="0" dirty="0">
                <a:ln>
                  <a:noFill/>
                </a:ln>
                <a:solidFill>
                  <a:srgbClr val="333333"/>
                </a:solidFill>
                <a:effectLst/>
                <a:latin typeface="+mn-lt"/>
              </a:rPr>
            </a:br>
            <a:r>
              <a:rPr kumimoji="0" lang="en-US" altLang="en-US" sz="2400" b="0" i="0" u="none" strike="noStrike" cap="none" normalizeH="0" baseline="0" dirty="0">
                <a:ln>
                  <a:noFill/>
                </a:ln>
                <a:solidFill>
                  <a:srgbClr val="333333"/>
                </a:solidFill>
                <a:effectLst/>
                <a:latin typeface="+mn-lt"/>
              </a:rPr>
              <a:t>= 1.2/4.2 × 100</a:t>
            </a:r>
            <a:endParaRPr kumimoji="0" lang="en-US" altLang="en-US" sz="24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+mn-lt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2400" b="0" i="0" u="none" strike="noStrike" cap="none" normalizeH="0" baseline="0" dirty="0">
                <a:ln>
                  <a:noFill/>
                </a:ln>
                <a:solidFill>
                  <a:srgbClr val="333333"/>
                </a:solidFill>
                <a:effectLst/>
                <a:latin typeface="+mn-lt"/>
              </a:rPr>
              <a:t>= 28.57%</a:t>
            </a:r>
            <a:endParaRPr kumimoji="0" lang="en-US" altLang="en-US" sz="24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+mn-lt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2400" b="0" i="0" u="none" strike="noStrike" cap="none" normalizeH="0" baseline="0" dirty="0">
                <a:ln>
                  <a:noFill/>
                </a:ln>
                <a:solidFill>
                  <a:srgbClr val="333333"/>
                </a:solidFill>
                <a:effectLst/>
                <a:latin typeface="+mn-lt"/>
              </a:rPr>
              <a:t>Also, let </a:t>
            </a:r>
            <a:r>
              <a:rPr kumimoji="0" lang="en-US" altLang="en-US" sz="2400" b="0" i="0" u="none" strike="noStrike" cap="none" normalizeH="0" baseline="0" dirty="0" err="1">
                <a:ln>
                  <a:noFill/>
                </a:ln>
                <a:solidFill>
                  <a:srgbClr val="333333"/>
                </a:solidFill>
                <a:effectLst/>
                <a:latin typeface="+mn-lt"/>
              </a:rPr>
              <a:t>ηm</a:t>
            </a:r>
            <a:r>
              <a:rPr kumimoji="0" lang="en-US" altLang="en-US" sz="2400" b="0" i="0" u="none" strike="noStrike" cap="none" normalizeH="0" baseline="0" dirty="0">
                <a:ln>
                  <a:noFill/>
                </a:ln>
                <a:solidFill>
                  <a:srgbClr val="333333"/>
                </a:solidFill>
                <a:effectLst/>
                <a:latin typeface="+mn-lt"/>
              </a:rPr>
              <a:t> be its maximum theoretical efficiency,</a:t>
            </a:r>
            <a:endParaRPr kumimoji="0" lang="en-US" altLang="en-US" sz="24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+mn-lt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2400" b="1" i="0" u="none" strike="noStrike" cap="none" normalizeH="0" baseline="0" dirty="0">
                <a:ln>
                  <a:noFill/>
                </a:ln>
                <a:solidFill>
                  <a:srgbClr val="333333"/>
                </a:solidFill>
                <a:effectLst/>
                <a:latin typeface="+mn-lt"/>
              </a:rPr>
              <a:t>              </a:t>
            </a:r>
            <a:endParaRPr kumimoji="0" lang="en-US" altLang="en-US" sz="24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+mn-lt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2400" b="0" i="0" u="none" strike="noStrike" cap="none" normalizeH="0" baseline="0" dirty="0">
                <a:ln>
                  <a:noFill/>
                </a:ln>
                <a:solidFill>
                  <a:srgbClr val="333333"/>
                </a:solidFill>
                <a:effectLst/>
                <a:latin typeface="+mn-lt"/>
              </a:rPr>
              <a:t>That is, </a:t>
            </a:r>
            <a:r>
              <a:rPr kumimoji="0" lang="en-US" altLang="en-US" sz="2400" b="0" i="0" u="none" strike="noStrike" cap="none" normalizeH="0" baseline="0" dirty="0" err="1">
                <a:ln>
                  <a:noFill/>
                </a:ln>
                <a:solidFill>
                  <a:srgbClr val="333333"/>
                </a:solidFill>
                <a:effectLst/>
                <a:latin typeface="+mn-lt"/>
              </a:rPr>
              <a:t>η</a:t>
            </a:r>
            <a:r>
              <a:rPr kumimoji="0" lang="en-US" altLang="en-US" sz="2400" b="0" i="0" u="none" strike="noStrike" cap="none" normalizeH="0" baseline="-30000" dirty="0" err="1">
                <a:ln>
                  <a:noFill/>
                </a:ln>
                <a:solidFill>
                  <a:srgbClr val="333333"/>
                </a:solidFill>
                <a:effectLst/>
                <a:latin typeface="+mn-lt"/>
              </a:rPr>
              <a:t>a</a:t>
            </a:r>
            <a:r>
              <a:rPr kumimoji="0" lang="en-US" altLang="en-US" sz="2400" b="0" i="0" u="none" strike="noStrike" cap="none" normalizeH="0" baseline="-30000" dirty="0">
                <a:ln>
                  <a:noFill/>
                </a:ln>
                <a:solidFill>
                  <a:srgbClr val="333333"/>
                </a:solidFill>
                <a:effectLst/>
                <a:latin typeface="+mn-lt"/>
              </a:rPr>
              <a:t> </a:t>
            </a:r>
            <a:r>
              <a:rPr kumimoji="0" lang="en-US" altLang="en-US" sz="2400" b="0" i="0" u="none" strike="noStrike" cap="none" normalizeH="0" baseline="0" dirty="0">
                <a:ln>
                  <a:noFill/>
                </a:ln>
                <a:solidFill>
                  <a:srgbClr val="333333"/>
                </a:solidFill>
                <a:effectLst/>
                <a:latin typeface="+mn-lt"/>
              </a:rPr>
              <a:t>is nearly 3/4</a:t>
            </a:r>
            <a:r>
              <a:rPr kumimoji="0" lang="en-US" altLang="en-US" sz="2400" b="0" i="0" u="none" strike="noStrike" cap="none" normalizeH="0" baseline="30000" dirty="0">
                <a:ln>
                  <a:noFill/>
                </a:ln>
                <a:solidFill>
                  <a:srgbClr val="333333"/>
                </a:solidFill>
                <a:effectLst/>
                <a:latin typeface="+mn-lt"/>
              </a:rPr>
              <a:t>th</a:t>
            </a:r>
            <a:r>
              <a:rPr kumimoji="0" lang="en-US" altLang="en-US" sz="2400" b="0" i="0" u="none" strike="noStrike" cap="none" normalizeH="0" baseline="0" dirty="0">
                <a:ln>
                  <a:noFill/>
                </a:ln>
                <a:solidFill>
                  <a:srgbClr val="333333"/>
                </a:solidFill>
                <a:effectLst/>
                <a:latin typeface="+mn-lt"/>
              </a:rPr>
              <a:t> of </a:t>
            </a:r>
            <a:r>
              <a:rPr kumimoji="0" lang="en-US" altLang="en-US" sz="2400" b="0" i="0" u="none" strike="noStrike" cap="none" normalizeH="0" baseline="0" dirty="0" err="1">
                <a:ln>
                  <a:noFill/>
                </a:ln>
                <a:solidFill>
                  <a:srgbClr val="333333"/>
                </a:solidFill>
                <a:effectLst/>
                <a:latin typeface="+mn-lt"/>
              </a:rPr>
              <a:t>ηm</a:t>
            </a:r>
            <a:r>
              <a:rPr kumimoji="0" lang="en-US" altLang="en-US" sz="2400" b="0" i="0" u="none" strike="noStrike" cap="none" normalizeH="0" baseline="0" dirty="0">
                <a:ln>
                  <a:noFill/>
                </a:ln>
                <a:solidFill>
                  <a:srgbClr val="333333"/>
                </a:solidFill>
                <a:effectLst/>
                <a:latin typeface="+mn-lt"/>
              </a:rPr>
              <a:t>.</a:t>
            </a:r>
            <a:endParaRPr kumimoji="0" lang="en-US" altLang="en-US" sz="24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+mn-lt"/>
            </a:endParaRPr>
          </a:p>
        </p:txBody>
      </p:sp>
      <p:pic>
        <p:nvPicPr>
          <p:cNvPr id="1026" name="Picture 2" descr="carnot engine">
            <a:extLst>
              <a:ext uri="{FF2B5EF4-FFF2-40B4-BE49-F238E27FC236}">
                <a16:creationId xmlns:a16="http://schemas.microsoft.com/office/drawing/2014/main" id="{A0678EF3-9744-4261-AC83-E5D41D674937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440680" y="765240"/>
            <a:ext cx="5273261" cy="237706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494906483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9721045DC57FBA49B782DCACB56400ED" ma:contentTypeVersion="13" ma:contentTypeDescription="Create a new document." ma:contentTypeScope="" ma:versionID="78da21335ac73294ce66cdb4a04ad245">
  <xsd:schema xmlns:xsd="http://www.w3.org/2001/XMLSchema" xmlns:xs="http://www.w3.org/2001/XMLSchema" xmlns:p="http://schemas.microsoft.com/office/2006/metadata/properties" xmlns:ns2="9b086a34-6752-49db-9176-964efce43f64" xmlns:ns3="2ce4962f-c10c-4377-8fd2-85655f6b43c7" targetNamespace="http://schemas.microsoft.com/office/2006/metadata/properties" ma:root="true" ma:fieldsID="328ca4e13dab63e868bcf3ab1a273227" ns2:_="" ns3:_="">
    <xsd:import namespace="9b086a34-6752-49db-9176-964efce43f64"/>
    <xsd:import namespace="2ce4962f-c10c-4377-8fd2-85655f6b43c7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2:MediaServiceOCR" minOccurs="0"/>
                <xsd:element ref="ns2:MediaServiceGenerationTime" minOccurs="0"/>
                <xsd:element ref="ns2:MediaServiceEventHashCode" minOccurs="0"/>
                <xsd:element ref="ns2:MediaServiceDateTaken" minOccurs="0"/>
                <xsd:element ref="ns2:MediaServiceAutoKeyPoints" minOccurs="0"/>
                <xsd:element ref="ns2:MediaServiceKeyPoints" minOccurs="0"/>
                <xsd:element ref="ns2:MediaLengthInSeconds" minOccurs="0"/>
                <xsd:element ref="ns2:lcf76f155ced4ddcb4097134ff3c332f" minOccurs="0"/>
                <xsd:element ref="ns3:TaxCatchAll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9b086a34-6752-49db-9176-964efce43f64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OCR" ma:index="10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ServiceGenerationTime" ma:index="11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2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DateTaken" ma:index="13" nillable="true" ma:displayName="MediaServiceDateTaken" ma:hidden="true" ma:internalName="MediaServiceDateTaken" ma:readOnly="true">
      <xsd:simpleType>
        <xsd:restriction base="dms:Text"/>
      </xsd:simpleType>
    </xsd:element>
    <xsd:element name="MediaServiceAutoKeyPoints" ma:index="14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5" nillable="true" ma:displayName="KeyPoints" ma:internalName="MediaServiceKeyPoints" ma:readOnly="true">
      <xsd:simpleType>
        <xsd:restriction base="dms:Note">
          <xsd:maxLength value="255"/>
        </xsd:restriction>
      </xsd:simpleType>
    </xsd:element>
    <xsd:element name="MediaLengthInSeconds" ma:index="16" nillable="true" ma:displayName="MediaLengthInSeconds" ma:hidden="true" ma:internalName="MediaLengthInSeconds" ma:readOnly="true">
      <xsd:simpleType>
        <xsd:restriction base="dms:Unknown"/>
      </xsd:simpleType>
    </xsd:element>
    <xsd:element name="lcf76f155ced4ddcb4097134ff3c332f" ma:index="18" nillable="true" ma:taxonomy="true" ma:internalName="lcf76f155ced4ddcb4097134ff3c332f" ma:taxonomyFieldName="MediaServiceImageTags" ma:displayName="Image Tags" ma:readOnly="false" ma:fieldId="{5cf76f15-5ced-4ddc-b409-7134ff3c332f}" ma:taxonomyMulti="true" ma:sspId="e570377e-a101-46e2-9596-058a9a36ea24" ma:termSetId="09814cd3-568e-fe90-9814-8d621ff8fb84" ma:anchorId="fba54fb3-c3e1-fe81-a776-ca4b69148c4d" ma:open="true" ma:isKeyword="false">
      <xsd:complexType>
        <xsd:sequence>
          <xsd:element ref="pc:Terms" minOccurs="0" maxOccurs="1"/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2ce4962f-c10c-4377-8fd2-85655f6b43c7" elementFormDefault="qualified">
    <xsd:import namespace="http://schemas.microsoft.com/office/2006/documentManagement/types"/>
    <xsd:import namespace="http://schemas.microsoft.com/office/infopath/2007/PartnerControls"/>
    <xsd:element name="TaxCatchAll" ma:index="19" nillable="true" ma:displayName="Taxonomy Catch All Column" ma:hidden="true" ma:list="{3ff8390a-e54d-4b89-9b32-f4e8544ef4b4}" ma:internalName="TaxCatchAll" ma:showField="CatchAllData" ma:web="2ce4962f-c10c-4377-8fd2-85655f6b43c7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TaxCatchAll xmlns="2ce4962f-c10c-4377-8fd2-85655f6b43c7" xsi:nil="true"/>
    <lcf76f155ced4ddcb4097134ff3c332f xmlns="9b086a34-6752-49db-9176-964efce43f64">
      <Terms xmlns="http://schemas.microsoft.com/office/infopath/2007/PartnerControls"/>
    </lcf76f155ced4ddcb4097134ff3c332f>
  </documentManagement>
</p:properties>
</file>

<file path=customXml/item3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Props1.xml><?xml version="1.0" encoding="utf-8"?>
<ds:datastoreItem xmlns:ds="http://schemas.openxmlformats.org/officeDocument/2006/customXml" ds:itemID="{53EDBE89-7642-4A0E-B67B-01F53E0820BE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9b086a34-6752-49db-9176-964efce43f64"/>
    <ds:schemaRef ds:uri="2ce4962f-c10c-4377-8fd2-85655f6b43c7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2.xml><?xml version="1.0" encoding="utf-8"?>
<ds:datastoreItem xmlns:ds="http://schemas.openxmlformats.org/officeDocument/2006/customXml" ds:itemID="{7A17AE6B-D32B-4D14-A2E7-9FDDDCEE7BCA}">
  <ds:schemaRefs>
    <ds:schemaRef ds:uri="http://schemas.microsoft.com/office/2006/metadata/properties"/>
    <ds:schemaRef ds:uri="http://schemas.microsoft.com/office/infopath/2007/PartnerControls"/>
    <ds:schemaRef ds:uri="2ce4962f-c10c-4377-8fd2-85655f6b43c7"/>
    <ds:schemaRef ds:uri="9b086a34-6752-49db-9176-964efce43f64"/>
  </ds:schemaRefs>
</ds:datastoreItem>
</file>

<file path=customXml/itemProps3.xml><?xml version="1.0" encoding="utf-8"?>
<ds:datastoreItem xmlns:ds="http://schemas.openxmlformats.org/officeDocument/2006/customXml" ds:itemID="{F0206BA5-DBCF-475C-8447-6A77CFDD90B9}">
  <ds:schemaRefs>
    <ds:schemaRef ds:uri="http://schemas.microsoft.com/sharepoint/v3/contenttype/form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2355</Words>
  <Application>Microsoft Office PowerPoint</Application>
  <PresentationFormat>Widescreen</PresentationFormat>
  <Paragraphs>196</Paragraphs>
  <Slides>25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2</vt:i4>
      </vt:variant>
      <vt:variant>
        <vt:lpstr>Slide Titles</vt:lpstr>
      </vt:variant>
      <vt:variant>
        <vt:i4>25</vt:i4>
      </vt:variant>
    </vt:vector>
  </HeadingPairs>
  <TitlesOfParts>
    <vt:vector size="33" baseType="lpstr">
      <vt:lpstr>din</vt:lpstr>
      <vt:lpstr>Arial</vt:lpstr>
      <vt:lpstr>Calibri</vt:lpstr>
      <vt:lpstr>Calibri Light</vt:lpstr>
      <vt:lpstr>Cambria Math</vt:lpstr>
      <vt:lpstr>Roboto</vt:lpstr>
      <vt:lpstr>Office Theme</vt:lpstr>
      <vt:lpstr>Office Theme</vt:lpstr>
      <vt:lpstr>Second Law of Thermodynamics &amp; Carnot Cycle/Efficiency</vt:lpstr>
      <vt:lpstr>Introduction</vt:lpstr>
      <vt:lpstr>Heat engines &amp; thermal efficiency</vt:lpstr>
      <vt:lpstr>Ideal heat engine cycle</vt:lpstr>
      <vt:lpstr>Ideal heat engine cycle</vt:lpstr>
      <vt:lpstr>PowerPoint Presentation</vt:lpstr>
      <vt:lpstr>PowerPoint Presentation</vt:lpstr>
      <vt:lpstr>Carnot cycle</vt:lpstr>
      <vt:lpstr>Carnot theorem</vt:lpstr>
      <vt:lpstr>Carnot efficiency of a heat engine</vt:lpstr>
      <vt:lpstr>Carnot efficiency - Example</vt:lpstr>
      <vt:lpstr>Comments on 2nd Law of Thermodynamics</vt:lpstr>
      <vt:lpstr>Comments on 2nd Law of Thermodynamics</vt:lpstr>
      <vt:lpstr>Temperature – entropy (T-s) diagram</vt:lpstr>
      <vt:lpstr>Isentropic efficiency</vt:lpstr>
      <vt:lpstr>Questions</vt:lpstr>
      <vt:lpstr>PowerPoint Presentation</vt:lpstr>
      <vt:lpstr>PowerPoint Presentation</vt:lpstr>
      <vt:lpstr>Answers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Second Law of Thermodynamics &amp; Carnot Cycle/Efficency</dc:title>
  <dc:creator>Robert Goodson</dc:creator>
  <cp:lastModifiedBy>Nigel Davies (ISA)</cp:lastModifiedBy>
  <cp:revision>47</cp:revision>
  <dcterms:created xsi:type="dcterms:W3CDTF">2020-10-19T10:44:53Z</dcterms:created>
  <dcterms:modified xsi:type="dcterms:W3CDTF">2022-11-23T11:20:43Z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0x0101009721045DC57FBA49B782DCACB56400ED</vt:lpwstr>
  </property>
  <property fmtid="{D5CDD505-2E9C-101B-9397-08002B2CF9AE}" pid="3" name="MediaServiceImageTags">
    <vt:lpwstr/>
  </property>
</Properties>
</file>