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5407" autoAdjust="0"/>
  </p:normalViewPr>
  <p:slideViewPr>
    <p:cSldViewPr snapToGrid="0" snapToObjects="1">
      <p:cViewPr varScale="1">
        <p:scale>
          <a:sx n="86" d="100"/>
          <a:sy n="86" d="100"/>
        </p:scale>
        <p:origin x="70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4878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This presentation describes the negotiation process that should take place between GreenTech Solutions, a UK-based renewable energy company, and Shenzhen Smart Energy in China regarding a technology joint venture. I will evaluate the possible impact of various communication practices, power relationships and expectations on an agreement on smart energy storage. It is argued that cultural sensitivity opens opportunities, yet cannot substitute for clear ownership rights, fair governance and practical controls. I will strive to present a deal that will be commercially appealing to both partners and will be practical once the negotiation phase is completed. The agreement must safeguard the investment of both firms whilst the firms learn through one another. I will differentiate evidence and suggested defences and question assumptions where appropriate. My conclusion will be conditional, not an automatic recommendation to sign.</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will explain first the reason why the two businesses can gain by cooperating with one another, and what they lose. I will then take into consideration communication differences, hierarchy, trust and speed of negotiation. Then I will evaluate reasons behind the success and failure of joint ventures as opposed to believing that cultural awareness alone is a guarantee of success. Hofstede's model will be of some help, though I will question its generalising tendency. Lastly, I will suggest some useful pre-negotiation steps, agreement writing, and post-launch. These steps will include decision authority, intellectual property, conflict resolution and accountability. In the process, I will identify a real strength and a potential weakness and how this would impact this particular smart-storage partnership. It is not a list of national traits but is a decision that the directors can implement.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GreenTech seeks a long-term contract to manufacture smart energy storage systems for the European and Asian markets. Its advantage was to take the UK market know-how and merge it with smart storage that Shenzhen had. The actual assets of the two firms are, however, not highlighted, and therefore this is a proposed strategic advantage and not a fact of the company. Its drawback was that the exchange of technical know-how would result in uneven dependence. In a 200 Chinese joint ventures study, Jin and Wang (2021) uncovered that cultural distance and control asymmetry undermined the advantages of complementary resources. Tse et al. (2024) also analysed the influence of the changing institutions in China on knowledge sharing and property-rights risks. Their negative assessment was that Complementarity does not work when there is an imbalance of control rights. The general consensus was to negotiate IP ownership and governance prior to complete technology transfer. A consensus on technical specifications and permission to access data would diminish this exposure as soon as possible.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Hall (1976) identifies high-context communication, where meaning frequently relies on relationships and context, with low-context communication, where meaning is relied on more in explicit words. During this proposed negotiation, GreenTech can demand an immediate ruling on software access as the Shenzhen team first talks to senior colleagues. Its strength was that indirect dialogue can save relationships in times of disagreement. Its flaw was that polite or provisional answers may be confused with approval. Bartosik-</a:t>
            </a:r>
            <a:r>
              <a:rPr lang="en-GB" sz="1200" kern="1200" dirty="0" err="1">
                <a:solidFill>
                  <a:schemeClr val="tx1"/>
                </a:solidFill>
                <a:effectLst/>
                <a:latin typeface="+mn-lt"/>
                <a:ea typeface="+mn-ea"/>
                <a:cs typeface="+mn-cs"/>
              </a:rPr>
              <a:t>Purgat</a:t>
            </a:r>
            <a:r>
              <a:rPr lang="en-GB" sz="1200" kern="1200" dirty="0">
                <a:solidFill>
                  <a:schemeClr val="tx1"/>
                </a:solidFill>
                <a:effectLst/>
                <a:latin typeface="+mn-lt"/>
                <a:ea typeface="+mn-ea"/>
                <a:cs typeface="+mn-cs"/>
              </a:rPr>
              <a:t> and Rakowska (2025) highlight cross-cultural differences in </a:t>
            </a:r>
            <a:r>
              <a:rPr lang="en-GB" sz="1200" kern="1200" dirty="0" err="1">
                <a:solidFill>
                  <a:schemeClr val="tx1"/>
                </a:solidFill>
                <a:effectLst/>
                <a:latin typeface="+mn-lt"/>
                <a:ea typeface="+mn-ea"/>
                <a:cs typeface="+mn-cs"/>
              </a:rPr>
              <a:t>B2B</a:t>
            </a:r>
            <a:r>
              <a:rPr lang="en-GB" sz="1200" kern="1200" dirty="0">
                <a:solidFill>
                  <a:schemeClr val="tx1"/>
                </a:solidFill>
                <a:effectLst/>
                <a:latin typeface="+mn-lt"/>
                <a:ea typeface="+mn-ea"/>
                <a:cs typeface="+mn-cs"/>
              </a:rPr>
              <a:t> communication, whereas </a:t>
            </a:r>
            <a:r>
              <a:rPr lang="en-GB" sz="1200" kern="1200" dirty="0" err="1">
                <a:solidFill>
                  <a:schemeClr val="tx1"/>
                </a:solidFill>
                <a:effectLst/>
                <a:latin typeface="+mn-lt"/>
                <a:ea typeface="+mn-ea"/>
                <a:cs typeface="+mn-cs"/>
              </a:rPr>
              <a:t>Ogliastri</a:t>
            </a:r>
            <a:r>
              <a:rPr lang="en-GB" sz="1200" kern="1200" dirty="0">
                <a:solidFill>
                  <a:schemeClr val="tx1"/>
                </a:solidFill>
                <a:effectLst/>
                <a:latin typeface="+mn-lt"/>
                <a:ea typeface="+mn-ea"/>
                <a:cs typeface="+mn-cs"/>
              </a:rPr>
              <a:t> et al. (2023) highlight varied relationships and fact-oriented patterns of negotiation in various countries. It was critically criticised that National culture is a guide, not a prediction. The solution was to approve the decision-makers and put all agreed terms in writing. For example, the minutes must differentiate between an idea being discussed and an approved licence commitment by the two boards.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Guanxi deals with networks of relationships and reciprocity; </a:t>
            </a:r>
            <a:r>
              <a:rPr lang="en-GB" sz="1200" kern="1200" dirty="0" err="1">
                <a:solidFill>
                  <a:schemeClr val="tx1"/>
                </a:solidFill>
                <a:effectLst/>
                <a:latin typeface="+mn-lt"/>
                <a:ea typeface="+mn-ea"/>
                <a:cs typeface="+mn-cs"/>
              </a:rPr>
              <a:t>mianzi</a:t>
            </a:r>
            <a:r>
              <a:rPr lang="en-GB" sz="1200" kern="1200" dirty="0">
                <a:solidFill>
                  <a:schemeClr val="tx1"/>
                </a:solidFill>
                <a:effectLst/>
                <a:latin typeface="+mn-lt"/>
                <a:ea typeface="+mn-ea"/>
                <a:cs typeface="+mn-cs"/>
              </a:rPr>
              <a:t> deals with face, respect and social status. GreenTech must not embarrass an executive by publicly declining a proposal before colleagues, but still express disagreement. Its strength was that Guanxi could help to sustain trust and minimise opportunism. This benefit is supported by research conducted by </a:t>
            </a:r>
            <a:r>
              <a:rPr lang="en-GB" sz="1200" kern="1200" dirty="0" err="1">
                <a:solidFill>
                  <a:schemeClr val="tx1"/>
                </a:solidFill>
                <a:effectLst/>
                <a:latin typeface="+mn-lt"/>
                <a:ea typeface="+mn-ea"/>
                <a:cs typeface="+mn-cs"/>
              </a:rPr>
              <a:t>Abosag</a:t>
            </a:r>
            <a:r>
              <a:rPr lang="en-GB" sz="1200" kern="1200" dirty="0">
                <a:solidFill>
                  <a:schemeClr val="tx1"/>
                </a:solidFill>
                <a:effectLst/>
                <a:latin typeface="+mn-lt"/>
                <a:ea typeface="+mn-ea"/>
                <a:cs typeface="+mn-cs"/>
              </a:rPr>
              <a:t> et al. (2021) on Chinese business relationships, though their context was American suppliers in place of this UK collaboration. Its fault was that too much personal dependence may undermine accountability. Han et al. (2021) insist that Chinese supply-chain relationships may be based on the principles of trust and informed scepticism. The critical judgement it made was that Trust and formal safeguards ought to co-exist. Stepped in to establish relationships and record concessions and boundaries. Establish personal pathways of escalation of unresolved problems. The partners are expected to have a common decision log, dates, identified owners and an agreed anti-bribery policy.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milestones in the collaboration of R&amp;D, complementary skills and fair control were shared. For example, both companies may mutually agree on battery-testing requirements, share the engineering tasks and examine every technical step. Failure was Ambiguous IP rights, unequal authority and conflicting priorities. According to Li (2023), the origin of cultural friction is the interaction between various organisations and not merely the difference in scores between countries. </a:t>
            </a:r>
            <a:r>
              <a:rPr lang="en-GB" sz="1200" kern="1200" dirty="0" err="1">
                <a:solidFill>
                  <a:schemeClr val="tx1"/>
                </a:solidFill>
                <a:effectLst/>
                <a:latin typeface="+mn-lt"/>
                <a:ea typeface="+mn-ea"/>
                <a:cs typeface="+mn-cs"/>
              </a:rPr>
              <a:t>Konara</a:t>
            </a:r>
            <a:r>
              <a:rPr lang="en-GB" sz="1200" kern="1200" dirty="0">
                <a:solidFill>
                  <a:schemeClr val="tx1"/>
                </a:solidFill>
                <a:effectLst/>
                <a:latin typeface="+mn-lt"/>
                <a:ea typeface="+mn-ea"/>
                <a:cs typeface="+mn-cs"/>
              </a:rPr>
              <a:t> and Mohr (2023) analysed that a local partner can serve as a cultural intermediary in an international joint venture. Its strength was that a Chinese partner is able to mediate local expectations and routines. Its flaw was that the bridging of cultures cannot be used to replace bad governance. I can consider that GreenTech should enter into the full joint venture subject to a successful pilot and a signed governance schedule. When the performance of prototypes is challenged, independent testing must resolve the matter before more investment is made by either partner.</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multicultural UK team is supposed to track down senior Chinese decision makers, make respectful introductions and raise tough objections behind the scenes. It was strong because the private feedback preserves dignity and working relationships. It was weak because it can hide undecided commitments by not engaging in open conflict. In Chinese multinationals, Deng et al. (2024) found that the breach of communication expectations played a crucial role in the explanation of conflict rather than national cultural distance. </a:t>
            </a:r>
            <a:r>
              <a:rPr lang="en-GB" sz="1200" kern="1200" dirty="0" err="1">
                <a:solidFill>
                  <a:schemeClr val="tx1"/>
                </a:solidFill>
                <a:effectLst/>
                <a:latin typeface="+mn-lt"/>
                <a:ea typeface="+mn-ea"/>
                <a:cs typeface="+mn-cs"/>
              </a:rPr>
              <a:t>Agyere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Ajeakoh</a:t>
            </a:r>
            <a:r>
              <a:rPr lang="en-GB" sz="1200" kern="1200" dirty="0">
                <a:solidFill>
                  <a:schemeClr val="tx1"/>
                </a:solidFill>
                <a:effectLst/>
                <a:latin typeface="+mn-lt"/>
                <a:ea typeface="+mn-ea"/>
                <a:cs typeface="+mn-cs"/>
              </a:rPr>
              <a:t> et al. (2025) found that cultural intelligence did influence preferences in negotiations in a sample from Shandong, but the executives of Shenzhen cannot be expected to act the same way. The labels it critically judged were not as important as Actual communication expectations. The measures to be taken were the use of bilingual summaries, personal objections and written sign-off. These behaviours should be practised by both parties. This strikes a balance between relationship protection and a recorded premise of project decisions and subsequent accountability.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Hofstede et. al. (2010) have given a six-dimension cultural model, which is an effective starting hypothesis, but not a judgment of individual executives. The power distance means that Chinese teams might place more emphasis on senior approval. Individualism emphasises that negotiators in the UK might demand more evident individual responsibility. Long-term orientation was regarding agreeing on minimum payback and R&amp;D investment horizons. In this deal, the UK director cannot be confident that an eager project manager has ultimate authority or that the two companies determine the reasonable period of returns in the same way. Schoen (2021) found that research on negotiation is dependent on individualism and has conflicting reports. The strength of the model is preparation; the weakness is stereotyping. One of the limits is that averages of countries should not be transformed into personal stereotypes. These initial cultural hypotheses would be more useful and reliable with the actual negotiating team interview.</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other Hofstede dimensions relate to achievement orientation, uncertainty avoidance and indulgence. Its Success was that both companies can focus on delivery and business outcomes. Uncertainty: It should be clarified in the Contract terms that approval of project changes is required. Indulgence was that Social preferences are less decisive than those of fairness in governance. This prevents an exaggeration of the UK-China differences that might not be factors of commercial bargaining. Schoen (2022) states that allegedly universal principles of negotiation may not apply in other cultures. Closer to UK business with China, Tian et al. (2026) found that procedural fairness aided in supporting trust and knowledge transfer in a Chinese-owned British business. Structured reflection is a major strength of the model; its drawback is poor predictive accuracy. Its critical judgement was examined to evaluate cultural assumptions in terms of observed behaviour. Before altering their negotiation strategy, both firms ought to compare certain meeting behaviours and commercial incentives.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GreenTech ought to prepare a joint-venture negotiation charter before travelling. 1. Authenticate the powers of each party and their non-negotiable interests. This is to determine the approval of licensing, investment and joint development. 2. Establish a bilingual team and separate technical and legal counsel. According to </a:t>
            </a:r>
            <a:r>
              <a:rPr lang="en-GB" sz="1200" kern="1200" dirty="0" err="1">
                <a:solidFill>
                  <a:schemeClr val="tx1"/>
                </a:solidFill>
                <a:effectLst/>
                <a:latin typeface="+mn-lt"/>
                <a:ea typeface="+mn-ea"/>
                <a:cs typeface="+mn-cs"/>
              </a:rPr>
              <a:t>Skhiri</a:t>
            </a:r>
            <a:r>
              <a:rPr lang="en-GB" sz="1200" kern="1200" dirty="0">
                <a:solidFill>
                  <a:schemeClr val="tx1"/>
                </a:solidFill>
                <a:effectLst/>
                <a:latin typeface="+mn-lt"/>
                <a:ea typeface="+mn-ea"/>
                <a:cs typeface="+mn-cs"/>
              </a:rPr>
              <a:t> et al. (2025), cultural intelligence enhances the management of intercultural </a:t>
            </a:r>
            <a:r>
              <a:rPr lang="en-GB" sz="1200" kern="1200" dirty="0" err="1">
                <a:solidFill>
                  <a:schemeClr val="tx1"/>
                </a:solidFill>
                <a:effectLst/>
                <a:latin typeface="+mn-lt"/>
                <a:ea typeface="+mn-ea"/>
                <a:cs typeface="+mn-cs"/>
              </a:rPr>
              <a:t>B2B</a:t>
            </a:r>
            <a:r>
              <a:rPr lang="en-GB" sz="1200" kern="1200" dirty="0">
                <a:solidFill>
                  <a:schemeClr val="tx1"/>
                </a:solidFill>
                <a:effectLst/>
                <a:latin typeface="+mn-lt"/>
                <a:ea typeface="+mn-ea"/>
                <a:cs typeface="+mn-cs"/>
              </a:rPr>
              <a:t> negotiations, but training is not able to resolve conflicting financial interests. 3. Establish a sense of trust by conducting meetings without giving false promises of early access. Liu et al. (2025) note the advantages and challenges of the cross-cultural and cross-language actions of employees. 4. Set mutual goals, compromises and a written issues book. The strength of control is preparation, which is controlled; the weakness is slower opening discussions. Each disputed item will have a named owner and a deadline to help avoid indefinite consultation and confusion.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negotiating, the offered deal should transform the cultural knowledge into binding protection. Governance was on the verge of forging a collective steering committee with a vetoed approval issues. Both boards must consent to material modifications to investment, access to technology or market coverage. IP was Separate background IP, jointly developed IP and licence terms. Cui et al. (2022) highlight the reasoning behind the necessity of firm-level intellectual-property strategy to be within the legal framework; without proper rights, cooperation may suffer. Delivery: Stage-gated pilot with safety and quality tests signed jointly. According to Zhao et al. (2025), there is a tension between knowledge creation and knowledge protection in Sino-foreign R&amp;D linkages. Controversies were over Bilingual minutes, deadlines, and exit conditions. The strength can be gauged as accountability; the weakness can be gauged as cost and slowness in approval. High-value technology warrants such a trade-off. Before the next stage is approved by both partners, independent technical review could be carried out to verify the results.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suggested joint venture provides a plausible chance to merge commercial and technical advantages, yet the negotiations should not mix a good relationship with a secure agreement. Negotiation is enhanced by cultural awareness, which is not a guarantee. The most important opportunity is the complementary smart-storage development. Exposure to IP, ambiguous authority and concealed discord are the primary threats. GreenTech must thus be ready to either postpone or rebuff the transaction in case ownership, decision rights, or dispute arrangements are ambiguous. Only trust, fair rules, gradual delivery and definite rights should be used. Signing a joint venture is not the success, but development of a partnership that both parties can manage in the future. Evidence of performance must be clear to determine whether the pilot will proceed, pause or shut down without trying any more.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73736" cy="6858000"/>
          </a:xfrm>
          <a:prstGeom prst="rect">
            <a:avLst/>
          </a:prstGeom>
          <a:solidFill>
            <a:srgbClr val="0A766D"/>
          </a:solidFill>
          <a:ln w="12700">
            <a:solidFill>
              <a:srgbClr val="0A766D">
                <a:alpha val="0"/>
              </a:srgbClr>
            </a:solidFill>
            <a:prstDash val="solid"/>
          </a:ln>
        </p:spPr>
      </p:sp>
      <p:sp>
        <p:nvSpPr>
          <p:cNvPr id="3" name="Shape 1"/>
          <p:cNvSpPr/>
          <p:nvPr/>
        </p:nvSpPr>
        <p:spPr>
          <a:xfrm>
            <a:off x="777240" y="1097280"/>
            <a:ext cx="10607040" cy="82296"/>
          </a:xfrm>
          <a:prstGeom prst="rect">
            <a:avLst/>
          </a:prstGeom>
          <a:solidFill>
            <a:srgbClr val="0A766D"/>
          </a:solidFill>
          <a:ln w="12700">
            <a:solidFill>
              <a:srgbClr val="0A766D">
                <a:alpha val="0"/>
              </a:srgbClr>
            </a:solidFill>
            <a:prstDash val="solid"/>
          </a:ln>
        </p:spPr>
      </p:sp>
      <p:sp>
        <p:nvSpPr>
          <p:cNvPr id="4" name="Text 2"/>
          <p:cNvSpPr/>
          <p:nvPr/>
        </p:nvSpPr>
        <p:spPr>
          <a:xfrm>
            <a:off x="768096" y="1490472"/>
            <a:ext cx="10515600" cy="1508760"/>
          </a:xfrm>
          <a:prstGeom prst="rect">
            <a:avLst/>
          </a:prstGeom>
          <a:noFill/>
          <a:ln/>
        </p:spPr>
        <p:txBody>
          <a:bodyPr wrap="square" lIns="0" tIns="0" rIns="0" bIns="0" rtlCol="0" anchor="ctr"/>
          <a:lstStyle/>
          <a:p>
            <a:pPr marL="0" indent="0">
              <a:buNone/>
            </a:pPr>
            <a:r>
              <a:rPr lang="en-US" sz="4500" b="1" dirty="0">
                <a:solidFill>
                  <a:srgbClr val="17314A"/>
                </a:solidFill>
                <a:latin typeface="Aptos Display" pitchFamily="34" charset="0"/>
                <a:ea typeface="Aptos Display" pitchFamily="34" charset="-122"/>
                <a:cs typeface="Aptos Display" pitchFamily="34" charset="-120"/>
              </a:rPr>
              <a:t>CROSS-CULTURAL NEGOTIATIONS</a:t>
            </a:r>
            <a:endParaRPr lang="en-US" sz="4500" dirty="0"/>
          </a:p>
        </p:txBody>
      </p:sp>
      <p:sp>
        <p:nvSpPr>
          <p:cNvPr id="5" name="Text 3"/>
          <p:cNvSpPr/>
          <p:nvPr/>
        </p:nvSpPr>
        <p:spPr>
          <a:xfrm>
            <a:off x="777240" y="3218688"/>
            <a:ext cx="10698480" cy="512064"/>
          </a:xfrm>
          <a:prstGeom prst="rect">
            <a:avLst/>
          </a:prstGeom>
          <a:noFill/>
          <a:ln/>
        </p:spPr>
        <p:txBody>
          <a:bodyPr wrap="square" lIns="0" tIns="0" rIns="0" bIns="0" rtlCol="0" anchor="ctr"/>
          <a:lstStyle/>
          <a:p>
            <a:pPr marL="0" indent="0">
              <a:buNone/>
            </a:pPr>
            <a:r>
              <a:rPr lang="en-US" sz="2200" dirty="0">
                <a:solidFill>
                  <a:srgbClr val="263746"/>
                </a:solidFill>
              </a:rPr>
              <a:t>Securing a UK–China smart energy-storage joint venture</a:t>
            </a:r>
            <a:endParaRPr lang="en-US" sz="2200" dirty="0"/>
          </a:p>
        </p:txBody>
      </p:sp>
      <p:sp>
        <p:nvSpPr>
          <p:cNvPr id="6" name="Text 4"/>
          <p:cNvSpPr/>
          <p:nvPr/>
        </p:nvSpPr>
        <p:spPr>
          <a:xfrm>
            <a:off x="786384" y="4069080"/>
            <a:ext cx="10424160" cy="274320"/>
          </a:xfrm>
          <a:prstGeom prst="rect">
            <a:avLst/>
          </a:prstGeom>
          <a:noFill/>
          <a:ln/>
        </p:spPr>
        <p:txBody>
          <a:bodyPr wrap="square" lIns="0" tIns="0" rIns="0" bIns="0" rtlCol="0" anchor="ctr"/>
          <a:lstStyle/>
          <a:p>
            <a:pPr marL="0" indent="0">
              <a:buNone/>
            </a:pPr>
            <a:r>
              <a:rPr lang="en-US" sz="1850" b="1" dirty="0">
                <a:solidFill>
                  <a:srgbClr val="0A766D"/>
                </a:solidFill>
              </a:rPr>
              <a:t>GreenTech Solutions Ltd.  ×  Shenzhen Smart Energy Co.</a:t>
            </a:r>
            <a:endParaRPr lang="en-US" sz="1850" dirty="0"/>
          </a:p>
        </p:txBody>
      </p:sp>
      <p:sp>
        <p:nvSpPr>
          <p:cNvPr id="7" name="Text 5"/>
          <p:cNvSpPr/>
          <p:nvPr/>
        </p:nvSpPr>
        <p:spPr>
          <a:xfrm>
            <a:off x="786384" y="4864608"/>
            <a:ext cx="10332720" cy="658368"/>
          </a:xfrm>
          <a:prstGeom prst="rect">
            <a:avLst/>
          </a:prstGeom>
          <a:noFill/>
          <a:ln/>
        </p:spPr>
        <p:txBody>
          <a:bodyPr wrap="square" lIns="0" tIns="0" rIns="0" bIns="0" rtlCol="0" anchor="ctr"/>
          <a:lstStyle/>
          <a:p>
            <a:pPr marL="0" indent="0">
              <a:buNone/>
            </a:pPr>
            <a:r>
              <a:rPr lang="en-US" sz="1600" dirty="0">
                <a:solidFill>
                  <a:srgbClr val="62717E"/>
                </a:solidFill>
              </a:rPr>
              <a:t>BA (Hons) Business Management | LCBB6023</a:t>
            </a:r>
            <a:endParaRPr lang="en-US" sz="1600" dirty="0"/>
          </a:p>
          <a:p>
            <a:pPr marL="0" indent="0">
              <a:buNone/>
            </a:pPr>
            <a:r>
              <a:rPr lang="en-US" sz="1600" dirty="0">
                <a:solidFill>
                  <a:srgbClr val="62717E"/>
                </a:solidFill>
              </a:rPr>
              <a:t>Student name: </a:t>
            </a:r>
            <a:r>
              <a:rPr lang="ro-RO" sz="1600" dirty="0">
                <a:solidFill>
                  <a:srgbClr val="62717E"/>
                </a:solidFill>
              </a:rPr>
              <a:t>Eugen Roca</a:t>
            </a:r>
            <a:r>
              <a:rPr lang="en-US" sz="1600" dirty="0">
                <a:solidFill>
                  <a:srgbClr val="62717E"/>
                </a:solidFill>
              </a:rPr>
              <a:t>__________________   Student ID: </a:t>
            </a:r>
            <a:r>
              <a:rPr lang="ro-RO" sz="1600">
                <a:solidFill>
                  <a:srgbClr val="62717E"/>
                </a:solidFill>
              </a:rPr>
              <a:t>2311590</a:t>
            </a:r>
            <a:r>
              <a:rPr lang="en-US" sz="1600">
                <a:solidFill>
                  <a:srgbClr val="62717E"/>
                </a:solidFill>
              </a:rPr>
              <a:t>__________________</a:t>
            </a:r>
            <a:endParaRPr lang="en-US" sz="1600" dirty="0"/>
          </a:p>
        </p:txBody>
      </p:sp>
      <p:sp>
        <p:nvSpPr>
          <p:cNvPr id="8" name="Text 6"/>
          <p:cNvSpPr/>
          <p:nvPr/>
        </p:nvSpPr>
        <p:spPr>
          <a:xfrm>
            <a:off x="11055096" y="6510528"/>
            <a:ext cx="457200" cy="182880"/>
          </a:xfrm>
          <a:prstGeom prst="rect">
            <a:avLst/>
          </a:prstGeom>
          <a:noFill/>
          <a:ln/>
        </p:spPr>
        <p:txBody>
          <a:bodyPr wrap="square" lIns="0" tIns="0" rIns="0" bIns="0" rtlCol="0" anchor="ctr"/>
          <a:lstStyle/>
          <a:p>
            <a:pPr marL="0" indent="0" algn="r">
              <a:buNone/>
            </a:pPr>
            <a:r>
              <a:rPr lang="en-US" sz="1050" dirty="0">
                <a:solidFill>
                  <a:srgbClr val="62717E"/>
                </a:solidFill>
              </a:rPr>
              <a:t>01</a:t>
            </a:r>
            <a:endParaRPr lang="en-US" sz="10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Main content / Agenda of the presentation</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02</a:t>
            </a:r>
            <a:endParaRPr lang="en-US" sz="1050" dirty="0"/>
          </a:p>
        </p:txBody>
      </p:sp>
      <p:sp>
        <p:nvSpPr>
          <p:cNvPr id="8" name="Shape 6"/>
          <p:cNvSpPr/>
          <p:nvPr/>
        </p:nvSpPr>
        <p:spPr>
          <a:xfrm>
            <a:off x="603504" y="1682496"/>
            <a:ext cx="10963656" cy="749808"/>
          </a:xfrm>
          <a:prstGeom prst="roundRect">
            <a:avLst>
              <a:gd name="adj" fmla="val 12195"/>
            </a:avLst>
          </a:prstGeom>
          <a:solidFill>
            <a:srgbClr val="EAF2F1"/>
          </a:solidFill>
          <a:ln w="12700">
            <a:solidFill>
              <a:srgbClr val="EAF2F1">
                <a:alpha val="0"/>
              </a:srgbClr>
            </a:solidFill>
            <a:prstDash val="solid"/>
          </a:ln>
        </p:spPr>
      </p:sp>
      <p:sp>
        <p:nvSpPr>
          <p:cNvPr id="9" name="Shape 7"/>
          <p:cNvSpPr/>
          <p:nvPr/>
        </p:nvSpPr>
        <p:spPr>
          <a:xfrm>
            <a:off x="603504" y="1682496"/>
            <a:ext cx="86868" cy="749808"/>
          </a:xfrm>
          <a:prstGeom prst="rect">
            <a:avLst/>
          </a:prstGeom>
          <a:solidFill>
            <a:srgbClr val="0A766D"/>
          </a:solidFill>
          <a:ln w="12700">
            <a:solidFill>
              <a:srgbClr val="0A766D">
                <a:alpha val="0"/>
              </a:srgbClr>
            </a:solidFill>
            <a:prstDash val="solid"/>
          </a:ln>
        </p:spPr>
      </p:sp>
      <p:sp>
        <p:nvSpPr>
          <p:cNvPr id="10" name="Text 8"/>
          <p:cNvSpPr/>
          <p:nvPr/>
        </p:nvSpPr>
        <p:spPr>
          <a:xfrm>
            <a:off x="877824" y="1773936"/>
            <a:ext cx="10442448" cy="585216"/>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1. Joint venture context and commercial risks</a:t>
            </a:r>
            <a:endParaRPr lang="en-US" sz="2200" dirty="0"/>
          </a:p>
        </p:txBody>
      </p:sp>
      <p:sp>
        <p:nvSpPr>
          <p:cNvPr id="11" name="Shape 9"/>
          <p:cNvSpPr/>
          <p:nvPr/>
        </p:nvSpPr>
        <p:spPr>
          <a:xfrm>
            <a:off x="603504" y="2551176"/>
            <a:ext cx="10963656" cy="749808"/>
          </a:xfrm>
          <a:prstGeom prst="roundRect">
            <a:avLst>
              <a:gd name="adj" fmla="val 12195"/>
            </a:avLst>
          </a:prstGeom>
          <a:solidFill>
            <a:srgbClr val="F5F8F9"/>
          </a:solidFill>
          <a:ln w="12700">
            <a:solidFill>
              <a:srgbClr val="F5F8F9">
                <a:alpha val="0"/>
              </a:srgbClr>
            </a:solidFill>
            <a:prstDash val="solid"/>
          </a:ln>
        </p:spPr>
      </p:sp>
      <p:sp>
        <p:nvSpPr>
          <p:cNvPr id="12" name="Shape 10"/>
          <p:cNvSpPr/>
          <p:nvPr/>
        </p:nvSpPr>
        <p:spPr>
          <a:xfrm>
            <a:off x="603504" y="2551176"/>
            <a:ext cx="86868" cy="749808"/>
          </a:xfrm>
          <a:prstGeom prst="rect">
            <a:avLst/>
          </a:prstGeom>
          <a:solidFill>
            <a:srgbClr val="0A766D"/>
          </a:solidFill>
          <a:ln w="12700">
            <a:solidFill>
              <a:srgbClr val="0A766D">
                <a:alpha val="0"/>
              </a:srgbClr>
            </a:solidFill>
            <a:prstDash val="solid"/>
          </a:ln>
        </p:spPr>
      </p:sp>
      <p:sp>
        <p:nvSpPr>
          <p:cNvPr id="13" name="Text 11"/>
          <p:cNvSpPr/>
          <p:nvPr/>
        </p:nvSpPr>
        <p:spPr>
          <a:xfrm>
            <a:off x="877824" y="2642616"/>
            <a:ext cx="10442448" cy="585216"/>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2. Chinese culture and UK comparisons</a:t>
            </a:r>
            <a:endParaRPr lang="en-US" sz="2200" dirty="0"/>
          </a:p>
        </p:txBody>
      </p:sp>
      <p:sp>
        <p:nvSpPr>
          <p:cNvPr id="14" name="Shape 12"/>
          <p:cNvSpPr/>
          <p:nvPr/>
        </p:nvSpPr>
        <p:spPr>
          <a:xfrm>
            <a:off x="603504" y="3419856"/>
            <a:ext cx="10963656" cy="749808"/>
          </a:xfrm>
          <a:prstGeom prst="roundRect">
            <a:avLst>
              <a:gd name="adj" fmla="val 12195"/>
            </a:avLst>
          </a:prstGeom>
          <a:solidFill>
            <a:srgbClr val="EAF2F1"/>
          </a:solidFill>
          <a:ln w="12700">
            <a:solidFill>
              <a:srgbClr val="EAF2F1">
                <a:alpha val="0"/>
              </a:srgbClr>
            </a:solidFill>
            <a:prstDash val="solid"/>
          </a:ln>
        </p:spPr>
      </p:sp>
      <p:sp>
        <p:nvSpPr>
          <p:cNvPr id="15" name="Shape 13"/>
          <p:cNvSpPr/>
          <p:nvPr/>
        </p:nvSpPr>
        <p:spPr>
          <a:xfrm>
            <a:off x="603504" y="3419856"/>
            <a:ext cx="86868" cy="749808"/>
          </a:xfrm>
          <a:prstGeom prst="rect">
            <a:avLst/>
          </a:prstGeom>
          <a:solidFill>
            <a:srgbClr val="0A766D"/>
          </a:solidFill>
          <a:ln w="12700">
            <a:solidFill>
              <a:srgbClr val="0A766D">
                <a:alpha val="0"/>
              </a:srgbClr>
            </a:solidFill>
            <a:prstDash val="solid"/>
          </a:ln>
        </p:spPr>
      </p:sp>
      <p:sp>
        <p:nvSpPr>
          <p:cNvPr id="16" name="Text 14"/>
          <p:cNvSpPr/>
          <p:nvPr/>
        </p:nvSpPr>
        <p:spPr>
          <a:xfrm>
            <a:off x="877824" y="3511296"/>
            <a:ext cx="10442448" cy="585216"/>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3. Success factors and cultural sensitivity</a:t>
            </a:r>
            <a:endParaRPr lang="en-US" sz="2200" dirty="0"/>
          </a:p>
        </p:txBody>
      </p:sp>
      <p:sp>
        <p:nvSpPr>
          <p:cNvPr id="17" name="Shape 15"/>
          <p:cNvSpPr/>
          <p:nvPr/>
        </p:nvSpPr>
        <p:spPr>
          <a:xfrm>
            <a:off x="603504" y="4288536"/>
            <a:ext cx="10963656" cy="749808"/>
          </a:xfrm>
          <a:prstGeom prst="roundRect">
            <a:avLst>
              <a:gd name="adj" fmla="val 12195"/>
            </a:avLst>
          </a:prstGeom>
          <a:solidFill>
            <a:srgbClr val="F5F8F9"/>
          </a:solidFill>
          <a:ln w="12700">
            <a:solidFill>
              <a:srgbClr val="F5F8F9">
                <a:alpha val="0"/>
              </a:srgbClr>
            </a:solidFill>
            <a:prstDash val="solid"/>
          </a:ln>
        </p:spPr>
      </p:sp>
      <p:sp>
        <p:nvSpPr>
          <p:cNvPr id="18" name="Shape 16"/>
          <p:cNvSpPr/>
          <p:nvPr/>
        </p:nvSpPr>
        <p:spPr>
          <a:xfrm>
            <a:off x="603504" y="4288536"/>
            <a:ext cx="86868" cy="749808"/>
          </a:xfrm>
          <a:prstGeom prst="rect">
            <a:avLst/>
          </a:prstGeom>
          <a:solidFill>
            <a:srgbClr val="0A766D"/>
          </a:solidFill>
          <a:ln w="12700">
            <a:solidFill>
              <a:srgbClr val="0A766D">
                <a:alpha val="0"/>
              </a:srgbClr>
            </a:solidFill>
            <a:prstDash val="solid"/>
          </a:ln>
        </p:spPr>
      </p:sp>
      <p:sp>
        <p:nvSpPr>
          <p:cNvPr id="19" name="Text 17"/>
          <p:cNvSpPr/>
          <p:nvPr/>
        </p:nvSpPr>
        <p:spPr>
          <a:xfrm>
            <a:off x="877824" y="4379976"/>
            <a:ext cx="10442448" cy="585216"/>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4</a:t>
            </a:r>
            <a:r>
              <a:rPr lang="en-US" sz="2200">
                <a:latin typeface="Aptos" pitchFamily="34" charset="0"/>
                <a:ea typeface="Aptos" pitchFamily="34" charset="-122"/>
                <a:cs typeface="Aptos" pitchFamily="34" charset="-120"/>
              </a:rPr>
              <a:t>. Hofstede’s </a:t>
            </a:r>
            <a:r>
              <a:rPr lang="en-US" sz="2200" dirty="0">
                <a:latin typeface="Aptos" pitchFamily="34" charset="0"/>
                <a:ea typeface="Aptos" pitchFamily="34" charset="-122"/>
                <a:cs typeface="Aptos" pitchFamily="34" charset="-120"/>
              </a:rPr>
              <a:t>dimensions and their limits</a:t>
            </a:r>
            <a:endParaRPr lang="en-US" sz="2200" dirty="0"/>
          </a:p>
        </p:txBody>
      </p:sp>
      <p:sp>
        <p:nvSpPr>
          <p:cNvPr id="20" name="Shape 18"/>
          <p:cNvSpPr/>
          <p:nvPr/>
        </p:nvSpPr>
        <p:spPr>
          <a:xfrm>
            <a:off x="603504" y="5157216"/>
            <a:ext cx="10963656" cy="749808"/>
          </a:xfrm>
          <a:prstGeom prst="roundRect">
            <a:avLst>
              <a:gd name="adj" fmla="val 12195"/>
            </a:avLst>
          </a:prstGeom>
          <a:solidFill>
            <a:srgbClr val="EAF2F1"/>
          </a:solidFill>
          <a:ln w="12700">
            <a:solidFill>
              <a:srgbClr val="EAF2F1">
                <a:alpha val="0"/>
              </a:srgbClr>
            </a:solidFill>
            <a:prstDash val="solid"/>
          </a:ln>
        </p:spPr>
      </p:sp>
      <p:sp>
        <p:nvSpPr>
          <p:cNvPr id="21" name="Shape 19"/>
          <p:cNvSpPr/>
          <p:nvPr/>
        </p:nvSpPr>
        <p:spPr>
          <a:xfrm>
            <a:off x="603504" y="5157216"/>
            <a:ext cx="86868" cy="749808"/>
          </a:xfrm>
          <a:prstGeom prst="rect">
            <a:avLst/>
          </a:prstGeom>
          <a:solidFill>
            <a:srgbClr val="0A766D"/>
          </a:solidFill>
          <a:ln w="12700">
            <a:solidFill>
              <a:srgbClr val="0A766D">
                <a:alpha val="0"/>
              </a:srgbClr>
            </a:solidFill>
            <a:prstDash val="solid"/>
          </a:ln>
        </p:spPr>
      </p:sp>
      <p:sp>
        <p:nvSpPr>
          <p:cNvPr id="22" name="Text 20"/>
          <p:cNvSpPr/>
          <p:nvPr/>
        </p:nvSpPr>
        <p:spPr>
          <a:xfrm>
            <a:off x="877824" y="5248656"/>
            <a:ext cx="10442448" cy="585216"/>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5. Before-and-after negotiation recommendations</a:t>
            </a:r>
            <a:endParaRPr lang="en-US" sz="2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Introduction to the context</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03</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Strength: Combine UK market knowledge </a:t>
            </a:r>
            <a:r>
              <a:rPr lang="en-US" sz="2200">
                <a:latin typeface="Aptos" pitchFamily="34" charset="0"/>
                <a:ea typeface="Aptos" pitchFamily="34" charset="-122"/>
                <a:cs typeface="Aptos" pitchFamily="34" charset="-120"/>
              </a:rPr>
              <a:t>with Shenzhen’s </a:t>
            </a:r>
            <a:r>
              <a:rPr lang="en-US" sz="2200" dirty="0">
                <a:latin typeface="Aptos" pitchFamily="34" charset="0"/>
                <a:ea typeface="Aptos" pitchFamily="34" charset="-122"/>
                <a:cs typeface="Aptos" pitchFamily="34" charset="-120"/>
              </a:rPr>
              <a:t>smart-storage capabilities.</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Weakness: Sharing technical know-how could create unequal dependence.</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Critical judgement: Complementarity fails when control rights are unbalanced (Jin and Wang, 2021).</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Decision: Negotiate IP ownership and governance before full technology transfer (Tse et al., 2024).</a:t>
            </a:r>
            <a:endParaRPr lang="en-US" sz="2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Introduce the Chinese culture</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04</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Hall (1976):  </a:t>
            </a:r>
            <a:r>
              <a:rPr sz="2200">
                <a:latin typeface="Aptos"/>
              </a:rPr>
              <a:t>UK negotiators often favour direct, low-context offers; Chinese counterparts may rely more on indirect, high-context cues.</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Case example:  </a:t>
            </a:r>
            <a:r>
              <a:rPr sz="2200">
                <a:latin typeface="Aptos"/>
              </a:rPr>
              <a:t>GreenTech requests battery-software access. Shenzhen’s “we will consider it” must not be recorded as licence approval.</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Strength and weakness:  </a:t>
            </a:r>
            <a:r>
              <a:rPr sz="2200">
                <a:latin typeface="Aptos"/>
              </a:rPr>
              <a:t>Indirect disagreement may save face; UK directness improves clarity but could appear confrontational.</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Critical response:  </a:t>
            </a:r>
            <a:r>
              <a:rPr sz="2200">
                <a:latin typeface="Aptos"/>
              </a:rPr>
              <a:t>Check decision authority privately; record agreed, pending and rejected terms in bilingual minutes (Bartosik-Purgat and Rakowska, 2025).</a:t>
            </a:r>
            <a:endParaRPr lang="en-US" sz="2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Introduce the Chinese culture</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05</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Strength: Guanxi can support trust and reduce opportunism.</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Weakness: Excessive personal dependence can weaken accountability.</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Critical judgement: Trust and formal safeguards should coexist (</a:t>
            </a:r>
            <a:r>
              <a:rPr lang="en-US" sz="2200" dirty="0" err="1">
                <a:latin typeface="Aptos" pitchFamily="34" charset="0"/>
                <a:ea typeface="Aptos" pitchFamily="34" charset="-122"/>
                <a:cs typeface="Aptos" pitchFamily="34" charset="-120"/>
              </a:rPr>
              <a:t>Abosag</a:t>
            </a:r>
            <a:r>
              <a:rPr lang="en-US" sz="2200" dirty="0">
                <a:latin typeface="Aptos" pitchFamily="34" charset="0"/>
                <a:ea typeface="Aptos" pitchFamily="34" charset="-122"/>
                <a:cs typeface="Aptos" pitchFamily="34" charset="-120"/>
              </a:rPr>
              <a:t> et al., 2021) .</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Action: Build relationships, then document concessions and limits (Han et al., 2021).</a:t>
            </a:r>
            <a:endParaRPr lang="en-US" sz="2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Success and failure factors of joint ventures</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06</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Success: Shared R&amp;D milestones, complementary skills and fair control.</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Failure: Ambiguous IP rights, unequal authority and conflicting priorities.</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Strength: A Chinese partner can bridge local expectations and routines (Li, 2023).</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Weakness: Cultural bridging cannot compensate for poor governance (</a:t>
            </a:r>
            <a:r>
              <a:rPr lang="en-US" sz="2200" dirty="0" err="1">
                <a:latin typeface="Aptos" pitchFamily="34" charset="0"/>
                <a:ea typeface="Aptos" pitchFamily="34" charset="-122"/>
                <a:cs typeface="Aptos" pitchFamily="34" charset="-120"/>
              </a:rPr>
              <a:t>Konara</a:t>
            </a:r>
            <a:r>
              <a:rPr lang="en-US" sz="2200" dirty="0">
                <a:latin typeface="Aptos" pitchFamily="34" charset="0"/>
                <a:ea typeface="Aptos" pitchFamily="34" charset="-122"/>
                <a:cs typeface="Aptos" pitchFamily="34" charset="-120"/>
              </a:rPr>
              <a:t> and Mohr, 2023).</a:t>
            </a:r>
            <a:endParaRPr lang="en-US" sz="2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Cultural sensitivity in China / The differences from the UK</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07</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dirty="0">
                <a:latin typeface="Aptos"/>
              </a:rPr>
              <a:t>Hierarchy:  </a:t>
            </a:r>
            <a:r>
              <a:rPr sz="2200" dirty="0">
                <a:latin typeface="Aptos"/>
              </a:rPr>
              <a:t>GreenTech must not mistake Shenzhen’s technical manager’s support for board approval; confirm who can </a:t>
            </a:r>
            <a:r>
              <a:rPr sz="2200" dirty="0" err="1">
                <a:latin typeface="Aptos"/>
              </a:rPr>
              <a:t>authorise</a:t>
            </a:r>
            <a:r>
              <a:rPr sz="2200" dirty="0">
                <a:latin typeface="Aptos"/>
              </a:rPr>
              <a:t> software access.</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dirty="0">
                <a:latin typeface="Aptos"/>
              </a:rPr>
              <a:t>Face-saving:  </a:t>
            </a:r>
            <a:r>
              <a:rPr sz="2200" dirty="0">
                <a:latin typeface="Aptos"/>
              </a:rPr>
              <a:t>Raise a battery safety-test failure privately. Respect protects trust, but avoiding direct feedback can leave risks unresolved.</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dirty="0">
                <a:latin typeface="Aptos"/>
              </a:rPr>
              <a:t>Time:  </a:t>
            </a:r>
            <a:r>
              <a:rPr sz="2200" dirty="0">
                <a:latin typeface="Aptos"/>
              </a:rPr>
              <a:t>Allow relationship-building, but jointly approve dated R&amp;D and prototype milestones so consultation does not create delay.</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Conflict resolution:  </a:t>
            </a:r>
            <a:r>
              <a:rPr sz="2200">
                <a:latin typeface="Aptos"/>
              </a:rPr>
              <a:t>Discuss IP disputes discreetly, then record objections, decision owners and escalation dates in bilingual minutes (Deng et al., 2024).</a:t>
            </a:r>
            <a:endParaRPr lang="en-US" sz="2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Hofstede cultural Dimensions: UK and China</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08</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dirty="0">
                <a:latin typeface="Aptos"/>
              </a:rPr>
              <a:t>Power distance | UK 35 / China 80:  </a:t>
            </a:r>
            <a:r>
              <a:rPr sz="2200" dirty="0">
                <a:latin typeface="Aptos"/>
              </a:rPr>
              <a:t>Shenzhen may need senior </a:t>
            </a:r>
            <a:r>
              <a:rPr sz="2200" dirty="0" err="1">
                <a:latin typeface="Aptos"/>
              </a:rPr>
              <a:t>authorisation</a:t>
            </a:r>
            <a:r>
              <a:rPr sz="2200" dirty="0">
                <a:latin typeface="Aptos"/>
              </a:rPr>
              <a:t>; GreenTech should verify formal rights before negotiating IP access.</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Individualism | UK 76 / China 43:  </a:t>
            </a:r>
            <a:r>
              <a:rPr sz="2200">
                <a:latin typeface="Aptos"/>
              </a:rPr>
              <a:t>Name individual leads, but allow group consultation before either party makes a binding commitment.</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Long-term orientation | UK 60 / China 77:  </a:t>
            </a:r>
            <a:r>
              <a:rPr sz="2200">
                <a:latin typeface="Aptos"/>
              </a:rPr>
              <a:t>Agree R&amp;D funding, pilot stages and payback horizons explicitly, rather than assuming shared timing.</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Strength and limitation:  </a:t>
            </a:r>
            <a:r>
              <a:rPr sz="2200">
                <a:latin typeface="Aptos"/>
              </a:rPr>
              <a:t>National scores guide questions, not personal predictions; check real authority and conduct (Schoen, 2021).</a:t>
            </a:r>
            <a:endParaRPr lang="en-US" sz="2200" dirty="0"/>
          </a:p>
        </p:txBody>
      </p:sp>
      <p:sp>
        <p:nvSpPr>
          <p:cNvPr id="20" name="TextBox 19"/>
          <p:cNvSpPr txBox="1"/>
          <p:nvPr/>
        </p:nvSpPr>
        <p:spPr>
          <a:xfrm>
            <a:off x="740664" y="5998464"/>
            <a:ext cx="10561320" cy="301752"/>
          </a:xfrm>
          <a:prstGeom prst="rect">
            <a:avLst/>
          </a:prstGeom>
          <a:noFill/>
        </p:spPr>
        <p:txBody>
          <a:bodyPr wrap="square" lIns="18288" tIns="0">
            <a:spAutoFit/>
          </a:bodyPr>
          <a:lstStyle/>
          <a:p>
            <a:r>
              <a:rPr sz="1130" i="1">
                <a:solidFill>
                  <a:srgbClr val="5B696E"/>
                </a:solidFill>
                <a:latin typeface="Aptos"/>
              </a:rPr>
              <a:t>Scores: The Culture Factor, Country Comparison Tool (accessed 16 Oct 2026). National averages, not individual diagnoses.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Hofstede cultural Dimensions: UK and China</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09</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Achievement | UK 66 / China 66:  </a:t>
            </a:r>
            <a:r>
              <a:rPr sz="2200">
                <a:latin typeface="Aptos"/>
              </a:rPr>
              <a:t>A shared performance focus supports joint prototype KPIs; equal scores do not guarantee aligned interests.</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Uncertainty avoidance | UK 35 / China 30:  </a:t>
            </a:r>
            <a:r>
              <a:rPr sz="2200">
                <a:latin typeface="Aptos"/>
              </a:rPr>
              <a:t>Both may tolerate flexibility, but unapproved design changes still risk scope creep; require change control.</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Indulgence | UK 69 / China 24:  </a:t>
            </a:r>
            <a:r>
              <a:rPr sz="2200">
                <a:latin typeface="Aptos"/>
              </a:rPr>
              <a:t>Social expectations may differ; neither leisure norms nor etiquette should determine IP or voting rights.</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Critical governance:  </a:t>
            </a:r>
            <a:r>
              <a:rPr sz="2200">
                <a:latin typeface="Aptos"/>
              </a:rPr>
              <a:t>Use written decision logs, joint safety stage-gates and formal change approval; test actual behaviour (Schoen, 2022).</a:t>
            </a:r>
            <a:endParaRPr lang="en-US" sz="2200" dirty="0"/>
          </a:p>
        </p:txBody>
      </p:sp>
      <p:sp>
        <p:nvSpPr>
          <p:cNvPr id="20" name="TextBox 19"/>
          <p:cNvSpPr txBox="1"/>
          <p:nvPr/>
        </p:nvSpPr>
        <p:spPr>
          <a:xfrm>
            <a:off x="740664" y="5998464"/>
            <a:ext cx="10561320" cy="301752"/>
          </a:xfrm>
          <a:prstGeom prst="rect">
            <a:avLst/>
          </a:prstGeom>
          <a:noFill/>
        </p:spPr>
        <p:txBody>
          <a:bodyPr wrap="square" lIns="18288" tIns="0">
            <a:spAutoFit/>
          </a:bodyPr>
          <a:lstStyle/>
          <a:p>
            <a:r>
              <a:rPr sz="1130" i="1">
                <a:solidFill>
                  <a:srgbClr val="5B696E"/>
                </a:solidFill>
                <a:latin typeface="Aptos"/>
              </a:rPr>
              <a:t>Scores: The Culture Factor, Country Comparison Tool (accessed 16 Oct 2026). National averages, not individual diagnoses.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Recommendations</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10</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Cultural intelligence:  </a:t>
            </a:r>
            <a:r>
              <a:rPr sz="2200">
                <a:latin typeface="Aptos"/>
              </a:rPr>
              <a:t>Practise checking indirect objections and senior-approval cues (Skhiri et al., 2025); this reduces confusion, not IP conflicts.</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Mutual business benefit:  </a:t>
            </a:r>
            <a:r>
              <a:rPr sz="2200">
                <a:latin typeface="Aptos"/>
              </a:rPr>
              <a:t>GreenTech seeks co-developed storage technology; Shenzhen seeks wider market routes. Verify contributions and agree shared returns.</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Negotiation team:  </a:t>
            </a:r>
            <a:r>
              <a:rPr sz="2200">
                <a:latin typeface="Aptos"/>
              </a:rPr>
              <a:t>Use bilingual leads, independent IP counsel and engineers from both firms; fairer scrutiny is worth some slower preparation.</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36576" tIns="18288" rIns="36576" bIns="0" rtlCol="0" anchor="ctr"/>
          <a:lstStyle/>
          <a:p>
            <a:pPr marL="0" indent="0" algn="l">
              <a:lnSpc>
                <a:spcPct val="102000"/>
              </a:lnSpc>
              <a:spcBef>
                <a:spcPts val="0"/>
              </a:spcBef>
              <a:spcAft>
                <a:spcPts val="0"/>
              </a:spcAft>
              <a:buNone/>
            </a:pPr>
            <a:r>
              <a:rPr sz="2200" b="1">
                <a:latin typeface="Aptos"/>
              </a:rPr>
              <a:t>Win-win terms:  </a:t>
            </a:r>
            <a:r>
              <a:rPr sz="2200">
                <a:latin typeface="Aptos"/>
              </a:rPr>
              <a:t>Offer staged prototype tests, reciprocal licences and a written issues register; neither firm grants full access prematurely (Liu et al., 2025).</a:t>
            </a:r>
            <a:endParaRPr lang="en-US" sz="2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Recommendations</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11</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Governance: Joint steering committee with reserved approval matters.</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IP: Separate background IP, jointly developed IP and licence terms.</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Delivery: Stage-gated pilot with jointly signed safety and quality tests (Cui et al., 2022).</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Disputes: Bilingual minutes, escalation deadlines and exit provisions.</a:t>
            </a:r>
            <a:endParaRPr lang="en-US" sz="2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Conclusion</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12</a:t>
            </a:r>
            <a:endParaRPr lang="en-US" sz="1050" dirty="0"/>
          </a:p>
        </p:txBody>
      </p:sp>
      <p:sp>
        <p:nvSpPr>
          <p:cNvPr id="8" name="Shape 6"/>
          <p:cNvSpPr/>
          <p:nvPr/>
        </p:nvSpPr>
        <p:spPr>
          <a:xfrm>
            <a:off x="603504" y="1783080"/>
            <a:ext cx="10963656" cy="868680"/>
          </a:xfrm>
          <a:prstGeom prst="roundRect">
            <a:avLst>
              <a:gd name="adj" fmla="val 10526"/>
            </a:avLst>
          </a:prstGeom>
          <a:solidFill>
            <a:srgbClr val="EAF2F1"/>
          </a:solidFill>
          <a:ln w="12700">
            <a:solidFill>
              <a:srgbClr val="EAF2F1">
                <a:alpha val="0"/>
              </a:srgbClr>
            </a:solidFill>
            <a:prstDash val="solid"/>
          </a:ln>
        </p:spPr>
      </p:sp>
      <p:sp>
        <p:nvSpPr>
          <p:cNvPr id="9" name="Shape 7"/>
          <p:cNvSpPr/>
          <p:nvPr/>
        </p:nvSpPr>
        <p:spPr>
          <a:xfrm>
            <a:off x="603504" y="1783080"/>
            <a:ext cx="86868" cy="868680"/>
          </a:xfrm>
          <a:prstGeom prst="rect">
            <a:avLst/>
          </a:prstGeom>
          <a:solidFill>
            <a:srgbClr val="0A766D"/>
          </a:solidFill>
          <a:ln w="12700">
            <a:solidFill>
              <a:srgbClr val="0A766D">
                <a:alpha val="0"/>
              </a:srgbClr>
            </a:solidFill>
            <a:prstDash val="solid"/>
          </a:ln>
        </p:spPr>
      </p:sp>
      <p:sp>
        <p:nvSpPr>
          <p:cNvPr id="10" name="Text 8"/>
          <p:cNvSpPr/>
          <p:nvPr/>
        </p:nvSpPr>
        <p:spPr>
          <a:xfrm>
            <a:off x="877824" y="1874520"/>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Cultural awareness improves negotiation but does not secure a deal.</a:t>
            </a:r>
            <a:endParaRPr lang="en-US" sz="2200" dirty="0"/>
          </a:p>
        </p:txBody>
      </p:sp>
      <p:sp>
        <p:nvSpPr>
          <p:cNvPr id="11" name="Shape 9"/>
          <p:cNvSpPr/>
          <p:nvPr/>
        </p:nvSpPr>
        <p:spPr>
          <a:xfrm>
            <a:off x="603504" y="2825496"/>
            <a:ext cx="10963656" cy="868680"/>
          </a:xfrm>
          <a:prstGeom prst="roundRect">
            <a:avLst>
              <a:gd name="adj" fmla="val 10526"/>
            </a:avLst>
          </a:prstGeom>
          <a:solidFill>
            <a:srgbClr val="F5F8F9"/>
          </a:solidFill>
          <a:ln w="12700">
            <a:solidFill>
              <a:srgbClr val="F5F8F9">
                <a:alpha val="0"/>
              </a:srgbClr>
            </a:solidFill>
            <a:prstDash val="solid"/>
          </a:ln>
        </p:spPr>
      </p:sp>
      <p:sp>
        <p:nvSpPr>
          <p:cNvPr id="12" name="Shape 10"/>
          <p:cNvSpPr/>
          <p:nvPr/>
        </p:nvSpPr>
        <p:spPr>
          <a:xfrm>
            <a:off x="603504" y="2825496"/>
            <a:ext cx="86868" cy="868680"/>
          </a:xfrm>
          <a:prstGeom prst="rect">
            <a:avLst/>
          </a:prstGeom>
          <a:solidFill>
            <a:srgbClr val="0A766D"/>
          </a:solidFill>
          <a:ln w="12700">
            <a:solidFill>
              <a:srgbClr val="0A766D">
                <a:alpha val="0"/>
              </a:srgbClr>
            </a:solidFill>
            <a:prstDash val="solid"/>
          </a:ln>
        </p:spPr>
      </p:sp>
      <p:sp>
        <p:nvSpPr>
          <p:cNvPr id="13" name="Text 11"/>
          <p:cNvSpPr/>
          <p:nvPr/>
        </p:nvSpPr>
        <p:spPr>
          <a:xfrm>
            <a:off x="877824" y="2916936"/>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The key opportunity is complementary smart-storage development.</a:t>
            </a:r>
            <a:endParaRPr lang="en-US" sz="2200" dirty="0"/>
          </a:p>
        </p:txBody>
      </p:sp>
      <p:sp>
        <p:nvSpPr>
          <p:cNvPr id="14" name="Shape 12"/>
          <p:cNvSpPr/>
          <p:nvPr/>
        </p:nvSpPr>
        <p:spPr>
          <a:xfrm>
            <a:off x="603504" y="3867912"/>
            <a:ext cx="10963656" cy="868680"/>
          </a:xfrm>
          <a:prstGeom prst="roundRect">
            <a:avLst>
              <a:gd name="adj" fmla="val 10526"/>
            </a:avLst>
          </a:prstGeom>
          <a:solidFill>
            <a:srgbClr val="EAF2F1"/>
          </a:solidFill>
          <a:ln w="12700">
            <a:solidFill>
              <a:srgbClr val="EAF2F1">
                <a:alpha val="0"/>
              </a:srgbClr>
            </a:solidFill>
            <a:prstDash val="solid"/>
          </a:ln>
        </p:spPr>
      </p:sp>
      <p:sp>
        <p:nvSpPr>
          <p:cNvPr id="15" name="Shape 13"/>
          <p:cNvSpPr/>
          <p:nvPr/>
        </p:nvSpPr>
        <p:spPr>
          <a:xfrm>
            <a:off x="603504" y="3867912"/>
            <a:ext cx="86868" cy="868680"/>
          </a:xfrm>
          <a:prstGeom prst="rect">
            <a:avLst/>
          </a:prstGeom>
          <a:solidFill>
            <a:srgbClr val="0A766D"/>
          </a:solidFill>
          <a:ln w="12700">
            <a:solidFill>
              <a:srgbClr val="0A766D">
                <a:alpha val="0"/>
              </a:srgbClr>
            </a:solidFill>
            <a:prstDash val="solid"/>
          </a:ln>
        </p:spPr>
      </p:sp>
      <p:sp>
        <p:nvSpPr>
          <p:cNvPr id="16" name="Text 14"/>
          <p:cNvSpPr/>
          <p:nvPr/>
        </p:nvSpPr>
        <p:spPr>
          <a:xfrm>
            <a:off x="877824" y="3959352"/>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The main threats are IP exposure, unclear authority and hidden disagreement.</a:t>
            </a:r>
            <a:endParaRPr lang="en-US" sz="2200" dirty="0"/>
          </a:p>
        </p:txBody>
      </p:sp>
      <p:sp>
        <p:nvSpPr>
          <p:cNvPr id="17" name="Shape 15"/>
          <p:cNvSpPr/>
          <p:nvPr/>
        </p:nvSpPr>
        <p:spPr>
          <a:xfrm>
            <a:off x="603504" y="4910328"/>
            <a:ext cx="10963656" cy="868680"/>
          </a:xfrm>
          <a:prstGeom prst="roundRect">
            <a:avLst>
              <a:gd name="adj" fmla="val 10526"/>
            </a:avLst>
          </a:prstGeom>
          <a:solidFill>
            <a:srgbClr val="F5F8F9"/>
          </a:solidFill>
          <a:ln w="12700">
            <a:solidFill>
              <a:srgbClr val="F5F8F9">
                <a:alpha val="0"/>
              </a:srgbClr>
            </a:solidFill>
            <a:prstDash val="solid"/>
          </a:ln>
        </p:spPr>
      </p:sp>
      <p:sp>
        <p:nvSpPr>
          <p:cNvPr id="18" name="Shape 16"/>
          <p:cNvSpPr/>
          <p:nvPr/>
        </p:nvSpPr>
        <p:spPr>
          <a:xfrm>
            <a:off x="603504" y="4910328"/>
            <a:ext cx="86868" cy="868680"/>
          </a:xfrm>
          <a:prstGeom prst="rect">
            <a:avLst/>
          </a:prstGeom>
          <a:solidFill>
            <a:srgbClr val="0A766D"/>
          </a:solidFill>
          <a:ln w="12700">
            <a:solidFill>
              <a:srgbClr val="0A766D">
                <a:alpha val="0"/>
              </a:srgbClr>
            </a:solidFill>
            <a:prstDash val="solid"/>
          </a:ln>
        </p:spPr>
      </p:sp>
      <p:sp>
        <p:nvSpPr>
          <p:cNvPr id="19" name="Text 17"/>
          <p:cNvSpPr/>
          <p:nvPr/>
        </p:nvSpPr>
        <p:spPr>
          <a:xfrm>
            <a:off x="877824" y="5001768"/>
            <a:ext cx="10442448" cy="704088"/>
          </a:xfrm>
          <a:prstGeom prst="rect">
            <a:avLst/>
          </a:prstGeom>
          <a:noFill/>
          <a:ln/>
        </p:spPr>
        <p:txBody>
          <a:bodyPr wrap="square" lIns="508" tIns="508" rIns="508" bIns="508" rtlCol="0" anchor="ctr"/>
          <a:lstStyle/>
          <a:p>
            <a:pPr marL="0" indent="0">
              <a:buNone/>
            </a:pPr>
            <a:r>
              <a:rPr lang="en-US" sz="2200" dirty="0">
                <a:latin typeface="Aptos" pitchFamily="34" charset="0"/>
                <a:ea typeface="Aptos" pitchFamily="34" charset="-122"/>
                <a:cs typeface="Aptos" pitchFamily="34" charset="-120"/>
              </a:rPr>
              <a:t>Proceed only with trust, fair governance, staged delivery and clear rights.</a:t>
            </a:r>
            <a:endParaRPr lang="en-US" sz="2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References</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13</a:t>
            </a:r>
            <a:endParaRPr lang="en-US" sz="1050" dirty="0"/>
          </a:p>
        </p:txBody>
      </p:sp>
      <p:sp>
        <p:nvSpPr>
          <p:cNvPr id="8" name="Shape 6"/>
          <p:cNvSpPr/>
          <p:nvPr/>
        </p:nvSpPr>
        <p:spPr>
          <a:xfrm>
            <a:off x="640080" y="1600200"/>
            <a:ext cx="5266944" cy="704088"/>
          </a:xfrm>
          <a:prstGeom prst="roundRect">
            <a:avLst>
              <a:gd name="adj" fmla="val 9091"/>
            </a:avLst>
          </a:prstGeom>
          <a:solidFill>
            <a:srgbClr val="F5F8F9"/>
          </a:solidFill>
          <a:ln w="12700">
            <a:solidFill>
              <a:srgbClr val="F5F8F9">
                <a:alpha val="0"/>
              </a:srgbClr>
            </a:solidFill>
            <a:prstDash val="solid"/>
          </a:ln>
        </p:spPr>
      </p:sp>
      <p:sp>
        <p:nvSpPr>
          <p:cNvPr id="9" name="Text 7"/>
          <p:cNvSpPr/>
          <p:nvPr/>
        </p:nvSpPr>
        <p:spPr>
          <a:xfrm>
            <a:off x="731520" y="165049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Abosag, I., Yen, D.A., Barnes, B.R. and Gadalla, E. (2021) Rethinking guanxi and performance: Understanding the dark side of Sino–U.S. business relationships, International Business Review, 30(4), 101775.</a:t>
            </a:r>
            <a:endParaRPr lang="en-US" sz="1200" dirty="0"/>
          </a:p>
        </p:txBody>
      </p:sp>
      <p:sp>
        <p:nvSpPr>
          <p:cNvPr id="10" name="Shape 8"/>
          <p:cNvSpPr/>
          <p:nvPr/>
        </p:nvSpPr>
        <p:spPr>
          <a:xfrm>
            <a:off x="640080" y="2423160"/>
            <a:ext cx="5266944" cy="704088"/>
          </a:xfrm>
          <a:prstGeom prst="roundRect">
            <a:avLst>
              <a:gd name="adj" fmla="val 9091"/>
            </a:avLst>
          </a:prstGeom>
          <a:solidFill>
            <a:srgbClr val="F5F8F9"/>
          </a:solidFill>
          <a:ln w="12700">
            <a:solidFill>
              <a:srgbClr val="F5F8F9">
                <a:alpha val="0"/>
              </a:srgbClr>
            </a:solidFill>
            <a:prstDash val="solid"/>
          </a:ln>
        </p:spPr>
      </p:sp>
      <p:sp>
        <p:nvSpPr>
          <p:cNvPr id="11" name="Text 9"/>
          <p:cNvSpPr/>
          <p:nvPr/>
        </p:nvSpPr>
        <p:spPr>
          <a:xfrm>
            <a:off x="731520" y="247345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Agyere Ajeakoh, C., Yesilada, F. and Nuhu Ahmed, J. (2025) Cross-cultural negotiation styles in Shandong province, China: The role of cultural and emotional intelligence, Future Business Journal, 11, article 181.</a:t>
            </a:r>
            <a:endParaRPr lang="en-US" sz="1200" dirty="0"/>
          </a:p>
        </p:txBody>
      </p:sp>
      <p:sp>
        <p:nvSpPr>
          <p:cNvPr id="12" name="Shape 10"/>
          <p:cNvSpPr/>
          <p:nvPr/>
        </p:nvSpPr>
        <p:spPr>
          <a:xfrm>
            <a:off x="640080" y="3246120"/>
            <a:ext cx="5266944" cy="704088"/>
          </a:xfrm>
          <a:prstGeom prst="roundRect">
            <a:avLst>
              <a:gd name="adj" fmla="val 9091"/>
            </a:avLst>
          </a:prstGeom>
          <a:solidFill>
            <a:srgbClr val="F5F8F9"/>
          </a:solidFill>
          <a:ln w="12700">
            <a:solidFill>
              <a:srgbClr val="F5F8F9">
                <a:alpha val="0"/>
              </a:srgbClr>
            </a:solidFill>
            <a:prstDash val="solid"/>
          </a:ln>
        </p:spPr>
      </p:sp>
      <p:sp>
        <p:nvSpPr>
          <p:cNvPr id="13" name="Text 11"/>
          <p:cNvSpPr/>
          <p:nvPr/>
        </p:nvSpPr>
        <p:spPr>
          <a:xfrm>
            <a:off x="731520" y="329641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Bartosik-Purgat, M. and Rakowska, W. (2025) Cross-cultural business-to-business communication: The experiences of Polish companies with the Chinese and Americans, International Journal of Emerging Markets, 20(13), pp. 74–95.</a:t>
            </a:r>
            <a:endParaRPr lang="en-US" sz="1200" dirty="0"/>
          </a:p>
        </p:txBody>
      </p:sp>
      <p:sp>
        <p:nvSpPr>
          <p:cNvPr id="14" name="Shape 12"/>
          <p:cNvSpPr/>
          <p:nvPr/>
        </p:nvSpPr>
        <p:spPr>
          <a:xfrm>
            <a:off x="640080" y="4069080"/>
            <a:ext cx="5266944" cy="704088"/>
          </a:xfrm>
          <a:prstGeom prst="roundRect">
            <a:avLst>
              <a:gd name="adj" fmla="val 9091"/>
            </a:avLst>
          </a:prstGeom>
          <a:solidFill>
            <a:srgbClr val="F5F8F9"/>
          </a:solidFill>
          <a:ln w="12700">
            <a:solidFill>
              <a:srgbClr val="F5F8F9">
                <a:alpha val="0"/>
              </a:srgbClr>
            </a:solidFill>
            <a:prstDash val="solid"/>
          </a:ln>
        </p:spPr>
      </p:sp>
      <p:sp>
        <p:nvSpPr>
          <p:cNvPr id="15" name="Text 13"/>
          <p:cNvSpPr/>
          <p:nvPr/>
        </p:nvSpPr>
        <p:spPr>
          <a:xfrm>
            <a:off x="731520" y="411937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Cui, V., Narula, R., Minbaeva, D. and Vertinsky, I. (2022) Towards integrating country- and firm-level perspectives on intellectual property rights, Journal of International Business Studies, 53(9), pp. 1880–1894. </a:t>
            </a:r>
            <a:endParaRPr lang="en-US" sz="1200" dirty="0"/>
          </a:p>
        </p:txBody>
      </p:sp>
      <p:sp>
        <p:nvSpPr>
          <p:cNvPr id="16" name="Shape 14"/>
          <p:cNvSpPr/>
          <p:nvPr/>
        </p:nvSpPr>
        <p:spPr>
          <a:xfrm>
            <a:off x="640080" y="4892040"/>
            <a:ext cx="5266944" cy="704088"/>
          </a:xfrm>
          <a:prstGeom prst="roundRect">
            <a:avLst>
              <a:gd name="adj" fmla="val 9091"/>
            </a:avLst>
          </a:prstGeom>
          <a:solidFill>
            <a:srgbClr val="F5F8F9"/>
          </a:solidFill>
          <a:ln w="12700">
            <a:solidFill>
              <a:srgbClr val="F5F8F9">
                <a:alpha val="0"/>
              </a:srgbClr>
            </a:solidFill>
            <a:prstDash val="solid"/>
          </a:ln>
        </p:spPr>
      </p:sp>
      <p:sp>
        <p:nvSpPr>
          <p:cNvPr id="17" name="Text 15"/>
          <p:cNvSpPr/>
          <p:nvPr/>
        </p:nvSpPr>
        <p:spPr>
          <a:xfrm>
            <a:off x="731520" y="4942332"/>
            <a:ext cx="526694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Deng, Y., Yan, X., Chen, M.-K., Nadeem, M.U. and Kulich, S.J. (2024) Does culture matter? Re-examining cultural distance, conflict, and socio-cultural adaptation in MNCs in southwestern China, International Journal of Intercultural Relations, 103, 102077.</a:t>
            </a:r>
            <a:endParaRPr lang="en-US" sz="1200" dirty="0"/>
          </a:p>
        </p:txBody>
      </p:sp>
      <p:sp>
        <p:nvSpPr>
          <p:cNvPr id="18" name="Shape 16"/>
          <p:cNvSpPr/>
          <p:nvPr/>
        </p:nvSpPr>
        <p:spPr>
          <a:xfrm>
            <a:off x="6254496" y="1600200"/>
            <a:ext cx="5266944" cy="704088"/>
          </a:xfrm>
          <a:prstGeom prst="roundRect">
            <a:avLst>
              <a:gd name="adj" fmla="val 9091"/>
            </a:avLst>
          </a:prstGeom>
          <a:solidFill>
            <a:srgbClr val="F5F8F9"/>
          </a:solidFill>
          <a:ln w="12700">
            <a:solidFill>
              <a:srgbClr val="F5F8F9">
                <a:alpha val="0"/>
              </a:srgbClr>
            </a:solidFill>
            <a:prstDash val="solid"/>
          </a:ln>
        </p:spPr>
      </p:sp>
      <p:sp>
        <p:nvSpPr>
          <p:cNvPr id="19" name="Text 17"/>
          <p:cNvSpPr/>
          <p:nvPr/>
        </p:nvSpPr>
        <p:spPr>
          <a:xfrm>
            <a:off x="6345936" y="165049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Hall, E.T. (1976) Beyond Culture. New York: Anchor Books.</a:t>
            </a:r>
            <a:endParaRPr lang="en-US" sz="1200" dirty="0"/>
          </a:p>
        </p:txBody>
      </p:sp>
      <p:sp>
        <p:nvSpPr>
          <p:cNvPr id="20" name="Shape 18"/>
          <p:cNvSpPr/>
          <p:nvPr/>
        </p:nvSpPr>
        <p:spPr>
          <a:xfrm>
            <a:off x="6254496" y="2423160"/>
            <a:ext cx="5266944" cy="704088"/>
          </a:xfrm>
          <a:prstGeom prst="roundRect">
            <a:avLst>
              <a:gd name="adj" fmla="val 9091"/>
            </a:avLst>
          </a:prstGeom>
          <a:solidFill>
            <a:srgbClr val="F5F8F9"/>
          </a:solidFill>
          <a:ln w="12700">
            <a:solidFill>
              <a:srgbClr val="F5F8F9">
                <a:alpha val="0"/>
              </a:srgbClr>
            </a:solidFill>
            <a:prstDash val="solid"/>
          </a:ln>
        </p:spPr>
      </p:sp>
      <p:sp>
        <p:nvSpPr>
          <p:cNvPr id="21" name="Text 19"/>
          <p:cNvSpPr/>
          <p:nvPr/>
        </p:nvSpPr>
        <p:spPr>
          <a:xfrm>
            <a:off x="6345936" y="247345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Han, W., Huang, Y., Hughes, M. and Zhang, M. (2021) The trade-off between trust and distrust in supply chain collaboration, Industrial Marketing Management, 98, pp. 93–104. </a:t>
            </a:r>
            <a:endParaRPr lang="en-US" sz="1200" dirty="0"/>
          </a:p>
        </p:txBody>
      </p:sp>
      <p:sp>
        <p:nvSpPr>
          <p:cNvPr id="22" name="Shape 20"/>
          <p:cNvSpPr/>
          <p:nvPr/>
        </p:nvSpPr>
        <p:spPr>
          <a:xfrm>
            <a:off x="6254496" y="3246120"/>
            <a:ext cx="5266944" cy="704088"/>
          </a:xfrm>
          <a:prstGeom prst="roundRect">
            <a:avLst>
              <a:gd name="adj" fmla="val 9091"/>
            </a:avLst>
          </a:prstGeom>
          <a:solidFill>
            <a:srgbClr val="F5F8F9"/>
          </a:solidFill>
          <a:ln w="12700">
            <a:solidFill>
              <a:srgbClr val="F5F8F9">
                <a:alpha val="0"/>
              </a:srgbClr>
            </a:solidFill>
            <a:prstDash val="solid"/>
          </a:ln>
        </p:spPr>
      </p:sp>
      <p:sp>
        <p:nvSpPr>
          <p:cNvPr id="23" name="Text 21"/>
          <p:cNvSpPr/>
          <p:nvPr/>
        </p:nvSpPr>
        <p:spPr>
          <a:xfrm>
            <a:off x="6345936" y="329641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Hofstede, G., Hofstede, G.J. and Minkov, M. (2010) Cultures and Organizations: Software of the Mind. 3rd edn. New York: McGraw-Hill.</a:t>
            </a:r>
            <a:endParaRPr lang="en-US" sz="1200" dirty="0"/>
          </a:p>
        </p:txBody>
      </p:sp>
      <p:sp>
        <p:nvSpPr>
          <p:cNvPr id="24" name="Shape 22"/>
          <p:cNvSpPr/>
          <p:nvPr/>
        </p:nvSpPr>
        <p:spPr>
          <a:xfrm>
            <a:off x="6254496" y="4069080"/>
            <a:ext cx="5266944" cy="704088"/>
          </a:xfrm>
          <a:prstGeom prst="roundRect">
            <a:avLst>
              <a:gd name="adj" fmla="val 9091"/>
            </a:avLst>
          </a:prstGeom>
          <a:solidFill>
            <a:srgbClr val="F5F8F9"/>
          </a:solidFill>
          <a:ln w="12700">
            <a:solidFill>
              <a:srgbClr val="F5F8F9">
                <a:alpha val="0"/>
              </a:srgbClr>
            </a:solidFill>
            <a:prstDash val="solid"/>
          </a:ln>
        </p:spPr>
      </p:sp>
      <p:sp>
        <p:nvSpPr>
          <p:cNvPr id="25" name="Text 23"/>
          <p:cNvSpPr/>
          <p:nvPr/>
        </p:nvSpPr>
        <p:spPr>
          <a:xfrm>
            <a:off x="6345936" y="411937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Jin, J.L. and Wang, L. (2021) Resource complementarity, partner differences, and international joint venture performance, Journal of Business Research, 130, pp. 232–246. </a:t>
            </a:r>
            <a:endParaRPr lang="en-US" sz="1200" dirty="0"/>
          </a:p>
        </p:txBody>
      </p:sp>
      <p:sp>
        <p:nvSpPr>
          <p:cNvPr id="26" name="Shape 24"/>
          <p:cNvSpPr/>
          <p:nvPr/>
        </p:nvSpPr>
        <p:spPr>
          <a:xfrm>
            <a:off x="6254496" y="4892040"/>
            <a:ext cx="5266944" cy="704088"/>
          </a:xfrm>
          <a:prstGeom prst="roundRect">
            <a:avLst>
              <a:gd name="adj" fmla="val 9091"/>
            </a:avLst>
          </a:prstGeom>
          <a:solidFill>
            <a:srgbClr val="F5F8F9"/>
          </a:solidFill>
          <a:ln w="12700">
            <a:solidFill>
              <a:srgbClr val="F5F8F9">
                <a:alpha val="0"/>
              </a:srgbClr>
            </a:solidFill>
            <a:prstDash val="solid"/>
          </a:ln>
        </p:spPr>
      </p:sp>
      <p:sp>
        <p:nvSpPr>
          <p:cNvPr id="27" name="Text 25"/>
          <p:cNvSpPr/>
          <p:nvPr/>
        </p:nvSpPr>
        <p:spPr>
          <a:xfrm>
            <a:off x="6345936" y="494233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Konara, P. and Mohr, A. (2023) Cultural bridging and the performance of international joint ventures, International Business Review, 32(4), 102109. </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64592" cy="6858000"/>
          </a:xfrm>
          <a:prstGeom prst="rect">
            <a:avLst/>
          </a:prstGeom>
          <a:solidFill>
            <a:srgbClr val="0A766D"/>
          </a:solidFill>
          <a:ln w="12700">
            <a:solidFill>
              <a:srgbClr val="0A766D">
                <a:alpha val="0"/>
              </a:srgbClr>
            </a:solidFill>
            <a:prstDash val="solid"/>
          </a:ln>
        </p:spPr>
      </p:sp>
      <p:sp>
        <p:nvSpPr>
          <p:cNvPr id="3" name="Text 1"/>
          <p:cNvSpPr/>
          <p:nvPr/>
        </p:nvSpPr>
        <p:spPr>
          <a:xfrm>
            <a:off x="576072" y="448056"/>
            <a:ext cx="10972800" cy="457200"/>
          </a:xfrm>
          <a:prstGeom prst="rect">
            <a:avLst/>
          </a:prstGeom>
          <a:noFill/>
          <a:ln/>
        </p:spPr>
        <p:txBody>
          <a:bodyPr wrap="square" lIns="0" tIns="0" rIns="0" bIns="0" rtlCol="0" anchor="ctr"/>
          <a:lstStyle/>
          <a:p>
            <a:pPr marL="0" indent="0">
              <a:buNone/>
            </a:pPr>
            <a:r>
              <a:rPr lang="en-US" sz="3200" b="1" dirty="0">
                <a:solidFill>
                  <a:srgbClr val="17314A"/>
                </a:solidFill>
                <a:latin typeface="Aptos Display" pitchFamily="34" charset="0"/>
                <a:ea typeface="Aptos Display" pitchFamily="34" charset="-122"/>
                <a:cs typeface="Aptos Display" pitchFamily="34" charset="-120"/>
              </a:rPr>
              <a:t>References</a:t>
            </a:r>
            <a:endParaRPr lang="en-US" sz="3200" dirty="0"/>
          </a:p>
        </p:txBody>
      </p:sp>
      <p:sp>
        <p:nvSpPr>
          <p:cNvPr id="5" name="Shape 3"/>
          <p:cNvSpPr/>
          <p:nvPr/>
        </p:nvSpPr>
        <p:spPr>
          <a:xfrm>
            <a:off x="576072" y="1417320"/>
            <a:ext cx="11018520" cy="24689"/>
          </a:xfrm>
          <a:prstGeom prst="rect">
            <a:avLst/>
          </a:prstGeom>
          <a:solidFill>
            <a:srgbClr val="0A766D"/>
          </a:solidFill>
          <a:ln w="12700">
            <a:solidFill>
              <a:srgbClr val="0A766D">
                <a:alpha val="0"/>
              </a:srgbClr>
            </a:solidFill>
            <a:prstDash val="solid"/>
          </a:ln>
        </p:spPr>
      </p:sp>
      <p:sp>
        <p:nvSpPr>
          <p:cNvPr id="7" name="Text 5"/>
          <p:cNvSpPr/>
          <p:nvPr/>
        </p:nvSpPr>
        <p:spPr>
          <a:xfrm>
            <a:off x="11064240" y="6510528"/>
            <a:ext cx="475488" cy="182880"/>
          </a:xfrm>
          <a:prstGeom prst="rect">
            <a:avLst/>
          </a:prstGeom>
          <a:noFill/>
          <a:ln/>
        </p:spPr>
        <p:txBody>
          <a:bodyPr wrap="square" lIns="0" tIns="0" rIns="0" bIns="0" rtlCol="0" anchor="ctr"/>
          <a:lstStyle/>
          <a:p>
            <a:pPr marL="0" indent="0" algn="r">
              <a:buNone/>
            </a:pPr>
            <a:r>
              <a:rPr lang="en-US" sz="1050" dirty="0">
                <a:solidFill>
                  <a:srgbClr val="62717E"/>
                </a:solidFill>
              </a:rPr>
              <a:t>14</a:t>
            </a:r>
            <a:endParaRPr lang="en-US" sz="1050" dirty="0"/>
          </a:p>
        </p:txBody>
      </p:sp>
      <p:sp>
        <p:nvSpPr>
          <p:cNvPr id="8" name="Shape 6"/>
          <p:cNvSpPr/>
          <p:nvPr/>
        </p:nvSpPr>
        <p:spPr>
          <a:xfrm>
            <a:off x="640080" y="1600200"/>
            <a:ext cx="5266944" cy="704088"/>
          </a:xfrm>
          <a:prstGeom prst="roundRect">
            <a:avLst>
              <a:gd name="adj" fmla="val 9091"/>
            </a:avLst>
          </a:prstGeom>
          <a:solidFill>
            <a:srgbClr val="F5F8F9"/>
          </a:solidFill>
          <a:ln w="12700">
            <a:solidFill>
              <a:srgbClr val="F5F8F9">
                <a:alpha val="0"/>
              </a:srgbClr>
            </a:solidFill>
            <a:prstDash val="solid"/>
          </a:ln>
        </p:spPr>
      </p:sp>
      <p:sp>
        <p:nvSpPr>
          <p:cNvPr id="9" name="Text 7"/>
          <p:cNvSpPr/>
          <p:nvPr/>
        </p:nvSpPr>
        <p:spPr>
          <a:xfrm>
            <a:off x="731520" y="165049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Li, C. (2023) Cultural friction in international joint ventures: Whose cultural distance affects market reactions?, Journal of Management, 49(7), pp. 2288–2317. </a:t>
            </a:r>
            <a:endParaRPr lang="en-US" sz="1200" dirty="0"/>
          </a:p>
        </p:txBody>
      </p:sp>
      <p:sp>
        <p:nvSpPr>
          <p:cNvPr id="10" name="Shape 8"/>
          <p:cNvSpPr/>
          <p:nvPr/>
        </p:nvSpPr>
        <p:spPr>
          <a:xfrm>
            <a:off x="640080" y="2423160"/>
            <a:ext cx="5266944" cy="704088"/>
          </a:xfrm>
          <a:prstGeom prst="roundRect">
            <a:avLst>
              <a:gd name="adj" fmla="val 9091"/>
            </a:avLst>
          </a:prstGeom>
          <a:solidFill>
            <a:srgbClr val="F5F8F9"/>
          </a:solidFill>
          <a:ln w="12700">
            <a:solidFill>
              <a:srgbClr val="F5F8F9">
                <a:alpha val="0"/>
              </a:srgbClr>
            </a:solidFill>
            <a:prstDash val="solid"/>
          </a:ln>
        </p:spPr>
      </p:sp>
      <p:sp>
        <p:nvSpPr>
          <p:cNvPr id="11" name="Text 9"/>
          <p:cNvSpPr/>
          <p:nvPr/>
        </p:nvSpPr>
        <p:spPr>
          <a:xfrm>
            <a:off x="731520" y="247345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Liu, T., Sekiguchi, T., Qin, J. and Shen, Y.X. (2025) Expatriates’ boundary-spanning: Double-edged effects in multinational enterprises, Journal of International Business Studies, 56, pp. 260–272.</a:t>
            </a:r>
            <a:endParaRPr lang="en-US" sz="1200" dirty="0"/>
          </a:p>
        </p:txBody>
      </p:sp>
      <p:sp>
        <p:nvSpPr>
          <p:cNvPr id="12" name="Shape 10"/>
          <p:cNvSpPr/>
          <p:nvPr/>
        </p:nvSpPr>
        <p:spPr>
          <a:xfrm>
            <a:off x="640080" y="3246120"/>
            <a:ext cx="5266944" cy="704088"/>
          </a:xfrm>
          <a:prstGeom prst="roundRect">
            <a:avLst>
              <a:gd name="adj" fmla="val 9091"/>
            </a:avLst>
          </a:prstGeom>
          <a:solidFill>
            <a:srgbClr val="F5F8F9"/>
          </a:solidFill>
          <a:ln w="12700">
            <a:solidFill>
              <a:srgbClr val="F5F8F9">
                <a:alpha val="0"/>
              </a:srgbClr>
            </a:solidFill>
            <a:prstDash val="solid"/>
          </a:ln>
        </p:spPr>
      </p:sp>
      <p:sp>
        <p:nvSpPr>
          <p:cNvPr id="13" name="Text 11"/>
          <p:cNvSpPr/>
          <p:nvPr/>
        </p:nvSpPr>
        <p:spPr>
          <a:xfrm>
            <a:off x="731520" y="329641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Ogliastri, E., Quintanilla, C. and Benetti, S. (2023) International negotiation prototypes: The impact of culture, Journal of Business Research, 159, 113712. </a:t>
            </a:r>
            <a:endParaRPr lang="en-US" sz="1200" dirty="0"/>
          </a:p>
        </p:txBody>
      </p:sp>
      <p:sp>
        <p:nvSpPr>
          <p:cNvPr id="14" name="Shape 12"/>
          <p:cNvSpPr/>
          <p:nvPr/>
        </p:nvSpPr>
        <p:spPr>
          <a:xfrm>
            <a:off x="640080" y="4069080"/>
            <a:ext cx="5266944" cy="704088"/>
          </a:xfrm>
          <a:prstGeom prst="roundRect">
            <a:avLst>
              <a:gd name="adj" fmla="val 9091"/>
            </a:avLst>
          </a:prstGeom>
          <a:solidFill>
            <a:srgbClr val="F5F8F9"/>
          </a:solidFill>
          <a:ln w="12700">
            <a:solidFill>
              <a:srgbClr val="F5F8F9">
                <a:alpha val="0"/>
              </a:srgbClr>
            </a:solidFill>
            <a:prstDash val="solid"/>
          </a:ln>
        </p:spPr>
      </p:sp>
      <p:sp>
        <p:nvSpPr>
          <p:cNvPr id="15" name="Text 13"/>
          <p:cNvSpPr/>
          <p:nvPr/>
        </p:nvSpPr>
        <p:spPr>
          <a:xfrm>
            <a:off x="731520" y="411937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Schoen, R. (2021) Lacking pluralism? A critical review of the use of cultural dimensions in negotiation research, Management Review Quarterly, 71, pp. 393–432. </a:t>
            </a:r>
            <a:endParaRPr lang="en-US" sz="1200" dirty="0"/>
          </a:p>
        </p:txBody>
      </p:sp>
      <p:sp>
        <p:nvSpPr>
          <p:cNvPr id="16" name="Shape 14"/>
          <p:cNvSpPr/>
          <p:nvPr/>
        </p:nvSpPr>
        <p:spPr>
          <a:xfrm>
            <a:off x="640080" y="4892040"/>
            <a:ext cx="5266944" cy="704088"/>
          </a:xfrm>
          <a:prstGeom prst="roundRect">
            <a:avLst>
              <a:gd name="adj" fmla="val 9091"/>
            </a:avLst>
          </a:prstGeom>
          <a:solidFill>
            <a:srgbClr val="F5F8F9"/>
          </a:solidFill>
          <a:ln w="12700">
            <a:solidFill>
              <a:srgbClr val="F5F8F9">
                <a:alpha val="0"/>
              </a:srgbClr>
            </a:solidFill>
            <a:prstDash val="solid"/>
          </a:ln>
        </p:spPr>
      </p:sp>
      <p:sp>
        <p:nvSpPr>
          <p:cNvPr id="17" name="Text 15"/>
          <p:cNvSpPr/>
          <p:nvPr/>
        </p:nvSpPr>
        <p:spPr>
          <a:xfrm>
            <a:off x="731520" y="494233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Schoen, R. (2022) Getting to Yes in the cross-cultural-context: “One size doesn’t fit all”: A critical review of principled negotiations across borders, International Journal of Conflict Management, 33(1), pp. 22–46. </a:t>
            </a:r>
            <a:endParaRPr lang="en-US" sz="1200" dirty="0"/>
          </a:p>
        </p:txBody>
      </p:sp>
      <p:sp>
        <p:nvSpPr>
          <p:cNvPr id="18" name="Shape 16"/>
          <p:cNvSpPr/>
          <p:nvPr/>
        </p:nvSpPr>
        <p:spPr>
          <a:xfrm>
            <a:off x="6254496" y="1600200"/>
            <a:ext cx="5266944" cy="704088"/>
          </a:xfrm>
          <a:prstGeom prst="roundRect">
            <a:avLst>
              <a:gd name="adj" fmla="val 9091"/>
            </a:avLst>
          </a:prstGeom>
          <a:solidFill>
            <a:srgbClr val="F5F8F9"/>
          </a:solidFill>
          <a:ln w="12700">
            <a:solidFill>
              <a:srgbClr val="F5F8F9">
                <a:alpha val="0"/>
              </a:srgbClr>
            </a:solidFill>
            <a:prstDash val="solid"/>
          </a:ln>
        </p:spPr>
      </p:sp>
      <p:sp>
        <p:nvSpPr>
          <p:cNvPr id="19" name="Text 17"/>
          <p:cNvSpPr/>
          <p:nvPr/>
        </p:nvSpPr>
        <p:spPr>
          <a:xfrm>
            <a:off x="6345936" y="165049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Skhiri, S., Zaiem, I., Sobaih, A.E. and Edrees, H. (2025) Cultural intelligence in international B2B negotiations: An exploratory study on the role of intercultural competencies, Journal of Intercultural Communication, 25(3), pp. 36–48.</a:t>
            </a:r>
            <a:endParaRPr lang="en-US" sz="1200" dirty="0"/>
          </a:p>
        </p:txBody>
      </p:sp>
      <p:sp>
        <p:nvSpPr>
          <p:cNvPr id="20" name="Shape 18"/>
          <p:cNvSpPr/>
          <p:nvPr/>
        </p:nvSpPr>
        <p:spPr>
          <a:xfrm>
            <a:off x="6254496" y="2423160"/>
            <a:ext cx="5266944" cy="704088"/>
          </a:xfrm>
          <a:prstGeom prst="roundRect">
            <a:avLst>
              <a:gd name="adj" fmla="val 9091"/>
            </a:avLst>
          </a:prstGeom>
          <a:solidFill>
            <a:srgbClr val="F5F8F9"/>
          </a:solidFill>
          <a:ln w="12700">
            <a:solidFill>
              <a:srgbClr val="F5F8F9">
                <a:alpha val="0"/>
              </a:srgbClr>
            </a:solidFill>
            <a:prstDash val="solid"/>
          </a:ln>
        </p:spPr>
      </p:sp>
      <p:sp>
        <p:nvSpPr>
          <p:cNvPr id="21" name="Text 19"/>
          <p:cNvSpPr/>
          <p:nvPr/>
        </p:nvSpPr>
        <p:spPr>
          <a:xfrm>
            <a:off x="6345936" y="2473452"/>
            <a:ext cx="526694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Tian, A.Y., Ahammad, M.F., Tarba, S., Sarala, R.M., Arslan, A. and Junni, P. (2026) The role played by trust in reverse knowledge transfer: The case of a Chinese acquisition in the UK, Multinational Business Review, 34(1), pp. 116–140. </a:t>
            </a:r>
            <a:endParaRPr lang="en-US" sz="1200" dirty="0"/>
          </a:p>
        </p:txBody>
      </p:sp>
      <p:sp>
        <p:nvSpPr>
          <p:cNvPr id="22" name="Shape 20"/>
          <p:cNvSpPr/>
          <p:nvPr/>
        </p:nvSpPr>
        <p:spPr>
          <a:xfrm>
            <a:off x="6254496" y="3246120"/>
            <a:ext cx="5266944" cy="704088"/>
          </a:xfrm>
          <a:prstGeom prst="roundRect">
            <a:avLst>
              <a:gd name="adj" fmla="val 9091"/>
            </a:avLst>
          </a:prstGeom>
          <a:solidFill>
            <a:srgbClr val="F5F8F9"/>
          </a:solidFill>
          <a:ln w="12700">
            <a:solidFill>
              <a:srgbClr val="F5F8F9">
                <a:alpha val="0"/>
              </a:srgbClr>
            </a:solidFill>
            <a:prstDash val="solid"/>
          </a:ln>
        </p:spPr>
      </p:sp>
      <p:sp>
        <p:nvSpPr>
          <p:cNvPr id="23" name="Text 21"/>
          <p:cNvSpPr/>
          <p:nvPr/>
        </p:nvSpPr>
        <p:spPr>
          <a:xfrm>
            <a:off x="6345936" y="329641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Tse, C.H., Meyer, K.E., Pan, Y. and Chi, T. (2024) Evolution of MNE strategies amid China’s changing institutions: A thematic review, Journal of International Business Studies, 55, pp. 657–675.</a:t>
            </a:r>
            <a:endParaRPr lang="en-US" sz="1200" dirty="0"/>
          </a:p>
        </p:txBody>
      </p:sp>
      <p:sp>
        <p:nvSpPr>
          <p:cNvPr id="24" name="Shape 22"/>
          <p:cNvSpPr/>
          <p:nvPr/>
        </p:nvSpPr>
        <p:spPr>
          <a:xfrm>
            <a:off x="6254496" y="4069080"/>
            <a:ext cx="5266944" cy="704088"/>
          </a:xfrm>
          <a:prstGeom prst="roundRect">
            <a:avLst>
              <a:gd name="adj" fmla="val 9091"/>
            </a:avLst>
          </a:prstGeom>
          <a:solidFill>
            <a:srgbClr val="F5F8F9"/>
          </a:solidFill>
          <a:ln w="12700">
            <a:solidFill>
              <a:srgbClr val="F5F8F9">
                <a:alpha val="0"/>
              </a:srgbClr>
            </a:solidFill>
            <a:prstDash val="solid"/>
          </a:ln>
        </p:spPr>
      </p:sp>
      <p:sp>
        <p:nvSpPr>
          <p:cNvPr id="25" name="Text 23"/>
          <p:cNvSpPr/>
          <p:nvPr/>
        </p:nvSpPr>
        <p:spPr>
          <a:xfrm>
            <a:off x="6345936" y="4119372"/>
            <a:ext cx="5129784" cy="594360"/>
          </a:xfrm>
          <a:prstGeom prst="rect">
            <a:avLst/>
          </a:prstGeom>
          <a:noFill/>
          <a:ln/>
        </p:spPr>
        <p:txBody>
          <a:bodyPr wrap="square" lIns="127" tIns="127" rIns="127" bIns="127" rtlCol="0" anchor="t"/>
          <a:lstStyle/>
          <a:p>
            <a:pPr marL="0" indent="0">
              <a:buNone/>
            </a:pPr>
            <a:r>
              <a:rPr lang="en-US" sz="1200" dirty="0">
                <a:latin typeface="Aptos" pitchFamily="34" charset="0"/>
                <a:ea typeface="Aptos" pitchFamily="34" charset="-122"/>
                <a:cs typeface="Aptos" pitchFamily="34" charset="-120"/>
              </a:rPr>
              <a:t>Zhao, Y., Xie, Z. and Li, P.P. (2025) The impact of China’s national technology agenda on </a:t>
            </a:r>
            <a:r>
              <a:rPr lang="en-US" sz="1200" dirty="0" err="1">
                <a:latin typeface="Aptos" pitchFamily="34" charset="0"/>
                <a:ea typeface="Aptos" pitchFamily="34" charset="-122"/>
                <a:cs typeface="Aptos" pitchFamily="34" charset="-120"/>
              </a:rPr>
              <a:t>MNEs</a:t>
            </a:r>
            <a:r>
              <a:rPr lang="en-US" sz="1200" dirty="0">
                <a:latin typeface="Aptos" pitchFamily="34" charset="0"/>
                <a:ea typeface="Aptos" pitchFamily="34" charset="-122"/>
                <a:cs typeface="Aptos" pitchFamily="34" charset="-120"/>
              </a:rPr>
              <a:t>’ strategies with Sino-foreign R&amp;D linkages, Asia Pacific Journal of Management, advance online publication. </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3804</Words>
  <Application>Microsoft Office PowerPoint</Application>
  <PresentationFormat>Widescreen</PresentationFormat>
  <Paragraphs>124</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Eugen Roca</cp:lastModifiedBy>
  <cp:revision>2</cp:revision>
  <dcterms:created xsi:type="dcterms:W3CDTF">2026-10-16T05:42:04Z</dcterms:created>
  <dcterms:modified xsi:type="dcterms:W3CDTF">2026-10-26T19:35:18Z</dcterms:modified>
</cp:coreProperties>
</file>