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8288000" cy="10287000"/>
  <p:notesSz cx="6858000" cy="9144000"/>
  <p:embeddedFontLst>
    <p:embeddedFont>
      <p:font typeface="Calibri" panose="020F0502020204030204" pitchFamily="34" charset="0"/>
      <p:regular r:id="rId15"/>
      <p:bold r:id="rId16"/>
      <p:italic r:id="rId17"/>
      <p:boldItalic r:id="rId18"/>
    </p:embeddedFont>
    <p:embeddedFont>
      <p:font typeface="Lato Bold" panose="020B0604020202020204" charset="0"/>
      <p:regular r:id="rId19"/>
    </p:embeddedFont>
    <p:embeddedFont>
      <p:font typeface="League Spartan" panose="020B0604020202020204" charset="0"/>
      <p:regular r:id="rId20"/>
    </p:embeddedFont>
    <p:embeddedFont>
      <p:font typeface="Poppins" panose="00000500000000000000" pitchFamily="2" charset="0"/>
      <p:regular r:id="rId21"/>
      <p:bold r:id="rId22"/>
      <p:italic r:id="rId23"/>
      <p:boldItalic r:id="rId24"/>
    </p:embeddedFont>
    <p:embeddedFont>
      <p:font typeface="Poppins Bold" panose="00000800000000000000" charset="0"/>
      <p:regular r:id="rId25"/>
    </p:embeddedFont>
    <p:embeddedFont>
      <p:font typeface="Poppins Italics" panose="020B0604020202020204" charset="0"/>
      <p:regular r:id="rId26"/>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varScale="1">
        <p:scale>
          <a:sx n="70" d="100"/>
          <a:sy n="70" d="100"/>
        </p:scale>
        <p:origin x="774" y="12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4.fntdata"/><Relationship Id="rId26" Type="http://schemas.openxmlformats.org/officeDocument/2006/relationships/font" Target="fonts/font12.fntdata"/><Relationship Id="rId3" Type="http://schemas.openxmlformats.org/officeDocument/2006/relationships/slide" Target="slides/slide2.xml"/><Relationship Id="rId21" Type="http://schemas.openxmlformats.org/officeDocument/2006/relationships/font" Target="fonts/font7.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3.fntdata"/><Relationship Id="rId25" Type="http://schemas.openxmlformats.org/officeDocument/2006/relationships/font" Target="fonts/font11.fntdata"/><Relationship Id="rId2" Type="http://schemas.openxmlformats.org/officeDocument/2006/relationships/slide" Target="slides/slide1.xml"/><Relationship Id="rId16" Type="http://schemas.openxmlformats.org/officeDocument/2006/relationships/font" Target="fonts/font2.fntdata"/><Relationship Id="rId20" Type="http://schemas.openxmlformats.org/officeDocument/2006/relationships/font" Target="fonts/font6.fntdata"/><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10.fntdata"/><Relationship Id="rId5" Type="http://schemas.openxmlformats.org/officeDocument/2006/relationships/slide" Target="slides/slide4.xml"/><Relationship Id="rId15" Type="http://schemas.openxmlformats.org/officeDocument/2006/relationships/font" Target="fonts/font1.fntdata"/><Relationship Id="rId23" Type="http://schemas.openxmlformats.org/officeDocument/2006/relationships/font" Target="fonts/font9.fntdata"/><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font" Target="fonts/font5.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8.fntdata"/><Relationship Id="rId27" Type="http://schemas.openxmlformats.org/officeDocument/2006/relationships/presProps" Target="presProps.xml"/><Relationship Id="rId30"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11/22/2023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11/22/2023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11/22/2023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11/22/2023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11/22/2023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11/22/2023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11/22/2023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11/22/2023</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7.xml"/><Relationship Id="rId5" Type="http://schemas.openxmlformats.org/officeDocument/2006/relationships/image" Target="../media/image6.jpeg"/><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3.jpeg"/><Relationship Id="rId1" Type="http://schemas.openxmlformats.org/officeDocument/2006/relationships/slideLayout" Target="../slideLayouts/slideLayout7.xml"/><Relationship Id="rId5" Type="http://schemas.openxmlformats.org/officeDocument/2006/relationships/image" Target="../media/image10.svg"/><Relationship Id="rId4" Type="http://schemas.openxmlformats.org/officeDocument/2006/relationships/image" Target="../media/image9.png"/></Relationships>
</file>

<file path=ppt/slides/_rels/slide5.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3.jpeg"/><Relationship Id="rId1" Type="http://schemas.openxmlformats.org/officeDocument/2006/relationships/slideLayout" Target="../slideLayouts/slideLayout7.xml"/><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jpeg"/></Relationships>
</file>

<file path=ppt/slides/_rels/slide6.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3.jpeg"/><Relationship Id="rId1" Type="http://schemas.openxmlformats.org/officeDocument/2006/relationships/slideLayout" Target="../slideLayouts/slideLayout7.xml"/><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6.jpeg"/></Relationships>
</file>

<file path=ppt/slides/_rels/slide7.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alphaModFix amt="41000"/>
            </a:blip>
            <a:stretch>
              <a:fillRect l="-20312" r="-20312"/>
            </a:stretch>
          </a:blipFill>
        </p:spPr>
        <p:txBody>
          <a:bodyPr/>
          <a:lstStyle/>
          <a:p>
            <a:endParaRPr lang="en-GB"/>
          </a:p>
        </p:txBody>
      </p:sp>
      <p:grpSp>
        <p:nvGrpSpPr>
          <p:cNvPr id="3" name="Group 3"/>
          <p:cNvGrpSpPr/>
          <p:nvPr/>
        </p:nvGrpSpPr>
        <p:grpSpPr>
          <a:xfrm>
            <a:off x="0" y="0"/>
            <a:ext cx="3086100" cy="10287000"/>
            <a:chOff x="0" y="0"/>
            <a:chExt cx="812800" cy="2709333"/>
          </a:xfrm>
        </p:grpSpPr>
        <p:sp>
          <p:nvSpPr>
            <p:cNvPr id="4" name="Freeform 4"/>
            <p:cNvSpPr/>
            <p:nvPr/>
          </p:nvSpPr>
          <p:spPr>
            <a:xfrm>
              <a:off x="0" y="0"/>
              <a:ext cx="812800" cy="2709333"/>
            </a:xfrm>
            <a:custGeom>
              <a:avLst/>
              <a:gdLst/>
              <a:ahLst/>
              <a:cxnLst/>
              <a:rect l="l" t="t" r="r" b="b"/>
              <a:pathLst>
                <a:path w="812800" h="2709333">
                  <a:moveTo>
                    <a:pt x="0" y="0"/>
                  </a:moveTo>
                  <a:lnTo>
                    <a:pt x="812800" y="0"/>
                  </a:lnTo>
                  <a:lnTo>
                    <a:pt x="812800" y="2709333"/>
                  </a:lnTo>
                  <a:lnTo>
                    <a:pt x="0" y="2709333"/>
                  </a:lnTo>
                  <a:close/>
                </a:path>
              </a:pathLst>
            </a:custGeom>
            <a:solidFill>
              <a:srgbClr val="593C8F"/>
            </a:solidFill>
          </p:spPr>
          <p:txBody>
            <a:bodyPr/>
            <a:lstStyle/>
            <a:p>
              <a:endParaRPr lang="en-GB"/>
            </a:p>
          </p:txBody>
        </p:sp>
        <p:sp>
          <p:nvSpPr>
            <p:cNvPr id="5" name="TextBox 5"/>
            <p:cNvSpPr txBox="1"/>
            <p:nvPr/>
          </p:nvSpPr>
          <p:spPr>
            <a:xfrm>
              <a:off x="0" y="-47625"/>
              <a:ext cx="812800" cy="2756958"/>
            </a:xfrm>
            <a:prstGeom prst="rect">
              <a:avLst/>
            </a:prstGeom>
          </p:spPr>
          <p:txBody>
            <a:bodyPr lIns="50800" tIns="50800" rIns="50800" bIns="50800" rtlCol="0" anchor="ctr"/>
            <a:lstStyle/>
            <a:p>
              <a:pPr algn="ctr">
                <a:lnSpc>
                  <a:spcPts val="2659"/>
                </a:lnSpc>
              </a:pPr>
              <a:endParaRPr/>
            </a:p>
          </p:txBody>
        </p:sp>
      </p:grpSp>
      <p:sp>
        <p:nvSpPr>
          <p:cNvPr id="6" name="TextBox 6"/>
          <p:cNvSpPr txBox="1"/>
          <p:nvPr/>
        </p:nvSpPr>
        <p:spPr>
          <a:xfrm>
            <a:off x="3648362" y="3090258"/>
            <a:ext cx="11905880" cy="1131094"/>
          </a:xfrm>
          <a:prstGeom prst="rect">
            <a:avLst/>
          </a:prstGeom>
        </p:spPr>
        <p:txBody>
          <a:bodyPr lIns="0" tIns="0" rIns="0" bIns="0" rtlCol="0" anchor="t">
            <a:spAutoFit/>
          </a:bodyPr>
          <a:lstStyle/>
          <a:p>
            <a:pPr>
              <a:lnSpc>
                <a:spcPts val="9274"/>
              </a:lnSpc>
              <a:spcBef>
                <a:spcPct val="0"/>
              </a:spcBef>
            </a:pPr>
            <a:r>
              <a:rPr lang="en-US" sz="6624">
                <a:solidFill>
                  <a:srgbClr val="000000"/>
                </a:solidFill>
                <a:latin typeface="Lato Bold"/>
              </a:rPr>
              <a:t>IMPACT OF TECHNOLOGY </a:t>
            </a:r>
          </a:p>
        </p:txBody>
      </p:sp>
      <p:sp>
        <p:nvSpPr>
          <p:cNvPr id="7" name="TextBox 7"/>
          <p:cNvSpPr txBox="1"/>
          <p:nvPr/>
        </p:nvSpPr>
        <p:spPr>
          <a:xfrm>
            <a:off x="3648322" y="4288027"/>
            <a:ext cx="10991397" cy="2770344"/>
          </a:xfrm>
          <a:prstGeom prst="rect">
            <a:avLst/>
          </a:prstGeom>
        </p:spPr>
        <p:txBody>
          <a:bodyPr lIns="0" tIns="0" rIns="0" bIns="0" rtlCol="0" anchor="t">
            <a:spAutoFit/>
          </a:bodyPr>
          <a:lstStyle/>
          <a:p>
            <a:pPr>
              <a:lnSpc>
                <a:spcPts val="11103"/>
              </a:lnSpc>
              <a:spcBef>
                <a:spcPct val="0"/>
              </a:spcBef>
            </a:pPr>
            <a:r>
              <a:rPr lang="en-US" sz="7931">
                <a:solidFill>
                  <a:srgbClr val="593C8F"/>
                </a:solidFill>
                <a:latin typeface="League Spartan"/>
              </a:rPr>
              <a:t>ON LEARNING AND DEVELOPMENT</a:t>
            </a:r>
          </a:p>
        </p:txBody>
      </p:sp>
      <p:sp>
        <p:nvSpPr>
          <p:cNvPr id="8" name="AutoShape 8"/>
          <p:cNvSpPr/>
          <p:nvPr/>
        </p:nvSpPr>
        <p:spPr>
          <a:xfrm flipV="1">
            <a:off x="3648402" y="7077422"/>
            <a:ext cx="9687995" cy="20505"/>
          </a:xfrm>
          <a:prstGeom prst="line">
            <a:avLst/>
          </a:prstGeom>
          <a:ln w="38100" cap="flat">
            <a:solidFill>
              <a:srgbClr val="000000"/>
            </a:solidFill>
            <a:prstDash val="solid"/>
            <a:headEnd type="none" w="sm" len="sm"/>
            <a:tailEnd type="none" w="sm" len="sm"/>
          </a:ln>
        </p:spPr>
        <p:txBody>
          <a:bodyPr/>
          <a:lstStyle/>
          <a:p>
            <a:endParaRPr lang="en-GB"/>
          </a:p>
        </p:txBody>
      </p:sp>
      <p:sp>
        <p:nvSpPr>
          <p:cNvPr id="9" name="Freeform 9"/>
          <p:cNvSpPr/>
          <p:nvPr/>
        </p:nvSpPr>
        <p:spPr>
          <a:xfrm>
            <a:off x="13336437" y="259538"/>
            <a:ext cx="5485308" cy="1926739"/>
          </a:xfrm>
          <a:custGeom>
            <a:avLst/>
            <a:gdLst/>
            <a:ahLst/>
            <a:cxnLst/>
            <a:rect l="l" t="t" r="r" b="b"/>
            <a:pathLst>
              <a:path w="5485308" h="1926739">
                <a:moveTo>
                  <a:pt x="0" y="0"/>
                </a:moveTo>
                <a:lnTo>
                  <a:pt x="5485308" y="0"/>
                </a:lnTo>
                <a:lnTo>
                  <a:pt x="5485308" y="1926739"/>
                </a:lnTo>
                <a:lnTo>
                  <a:pt x="0" y="1926739"/>
                </a:lnTo>
                <a:lnTo>
                  <a:pt x="0" y="0"/>
                </a:lnTo>
                <a:close/>
              </a:path>
            </a:pathLst>
          </a:custGeom>
          <a:blipFill>
            <a:blip r:embed="rId3"/>
            <a:stretch>
              <a:fillRect/>
            </a:stretch>
          </a:blipFill>
        </p:spPr>
        <p:txBody>
          <a:bodyPr/>
          <a:lstStyle/>
          <a:p>
            <a:endParaRPr lang="en-GB"/>
          </a:p>
        </p:txBody>
      </p:sp>
      <p:sp>
        <p:nvSpPr>
          <p:cNvPr id="10" name="TextBox 10"/>
          <p:cNvSpPr txBox="1"/>
          <p:nvPr/>
        </p:nvSpPr>
        <p:spPr>
          <a:xfrm>
            <a:off x="3648362" y="7200882"/>
            <a:ext cx="8093634" cy="2664960"/>
          </a:xfrm>
          <a:prstGeom prst="rect">
            <a:avLst/>
          </a:prstGeom>
        </p:spPr>
        <p:txBody>
          <a:bodyPr lIns="0" tIns="0" rIns="0" bIns="0" rtlCol="0" anchor="t">
            <a:spAutoFit/>
          </a:bodyPr>
          <a:lstStyle/>
          <a:p>
            <a:pPr>
              <a:lnSpc>
                <a:spcPts val="4154"/>
              </a:lnSpc>
            </a:pPr>
            <a:r>
              <a:rPr lang="en-US" sz="2967" dirty="0">
                <a:solidFill>
                  <a:srgbClr val="000000"/>
                </a:solidFill>
                <a:latin typeface="Poppins"/>
              </a:rPr>
              <a:t>Lecturer: Dr Laila Maazouz</a:t>
            </a:r>
          </a:p>
          <a:p>
            <a:pPr>
              <a:lnSpc>
                <a:spcPts val="4154"/>
              </a:lnSpc>
            </a:pPr>
            <a:r>
              <a:rPr lang="en-US" sz="2967" dirty="0">
                <a:solidFill>
                  <a:srgbClr val="000000"/>
                </a:solidFill>
                <a:latin typeface="Poppins"/>
              </a:rPr>
              <a:t>Student: Cristian Stoleru </a:t>
            </a:r>
          </a:p>
          <a:p>
            <a:pPr>
              <a:lnSpc>
                <a:spcPts val="4154"/>
              </a:lnSpc>
            </a:pPr>
            <a:r>
              <a:rPr lang="en-US" sz="2967" dirty="0">
                <a:solidFill>
                  <a:srgbClr val="000000"/>
                </a:solidFill>
                <a:latin typeface="Poppins"/>
              </a:rPr>
              <a:t>Date: 23/11/2023</a:t>
            </a:r>
          </a:p>
          <a:p>
            <a:pPr>
              <a:lnSpc>
                <a:spcPts val="4154"/>
              </a:lnSpc>
            </a:pPr>
            <a:r>
              <a:rPr lang="en-US" sz="2967" dirty="0">
                <a:solidFill>
                  <a:srgbClr val="000000"/>
                </a:solidFill>
                <a:latin typeface="Poppins"/>
              </a:rPr>
              <a:t>Module/Code: </a:t>
            </a:r>
            <a:r>
              <a:rPr lang="en-US" sz="2800" dirty="0">
                <a:solidFill>
                  <a:srgbClr val="000000"/>
                </a:solidFill>
                <a:latin typeface="Poppins"/>
              </a:rPr>
              <a:t>Managing People/LCBB5004</a:t>
            </a:r>
          </a:p>
          <a:p>
            <a:pPr>
              <a:lnSpc>
                <a:spcPts val="4154"/>
              </a:lnSpc>
              <a:spcBef>
                <a:spcPct val="0"/>
              </a:spcBef>
            </a:pPr>
            <a:endParaRPr lang="en-US" sz="2967" dirty="0">
              <a:solidFill>
                <a:srgbClr val="000000"/>
              </a:solidFill>
              <a:latin typeface="Poppins"/>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alphaModFix amt="30000"/>
            </a:blip>
            <a:stretch>
              <a:fillRect l="-20312" r="-20312"/>
            </a:stretch>
          </a:blipFill>
        </p:spPr>
        <p:txBody>
          <a:bodyPr/>
          <a:lstStyle/>
          <a:p>
            <a:endParaRPr lang="en-GB"/>
          </a:p>
        </p:txBody>
      </p:sp>
      <p:grpSp>
        <p:nvGrpSpPr>
          <p:cNvPr id="3" name="Group 3"/>
          <p:cNvGrpSpPr/>
          <p:nvPr/>
        </p:nvGrpSpPr>
        <p:grpSpPr>
          <a:xfrm>
            <a:off x="15201900" y="0"/>
            <a:ext cx="3086100" cy="10287000"/>
            <a:chOff x="0" y="0"/>
            <a:chExt cx="812800" cy="2709333"/>
          </a:xfrm>
        </p:grpSpPr>
        <p:sp>
          <p:nvSpPr>
            <p:cNvPr id="4" name="Freeform 4"/>
            <p:cNvSpPr/>
            <p:nvPr/>
          </p:nvSpPr>
          <p:spPr>
            <a:xfrm>
              <a:off x="0" y="0"/>
              <a:ext cx="812800" cy="2709333"/>
            </a:xfrm>
            <a:custGeom>
              <a:avLst/>
              <a:gdLst/>
              <a:ahLst/>
              <a:cxnLst/>
              <a:rect l="l" t="t" r="r" b="b"/>
              <a:pathLst>
                <a:path w="812800" h="2709333">
                  <a:moveTo>
                    <a:pt x="0" y="0"/>
                  </a:moveTo>
                  <a:lnTo>
                    <a:pt x="812800" y="0"/>
                  </a:lnTo>
                  <a:lnTo>
                    <a:pt x="812800" y="2709333"/>
                  </a:lnTo>
                  <a:lnTo>
                    <a:pt x="0" y="2709333"/>
                  </a:lnTo>
                  <a:close/>
                </a:path>
              </a:pathLst>
            </a:custGeom>
            <a:solidFill>
              <a:srgbClr val="593C8F"/>
            </a:solidFill>
          </p:spPr>
          <p:txBody>
            <a:bodyPr/>
            <a:lstStyle/>
            <a:p>
              <a:endParaRPr lang="en-GB"/>
            </a:p>
          </p:txBody>
        </p:sp>
        <p:sp>
          <p:nvSpPr>
            <p:cNvPr id="5" name="TextBox 5"/>
            <p:cNvSpPr txBox="1"/>
            <p:nvPr/>
          </p:nvSpPr>
          <p:spPr>
            <a:xfrm>
              <a:off x="0" y="-47625"/>
              <a:ext cx="812800" cy="2756958"/>
            </a:xfrm>
            <a:prstGeom prst="rect">
              <a:avLst/>
            </a:prstGeom>
          </p:spPr>
          <p:txBody>
            <a:bodyPr lIns="50800" tIns="50800" rIns="50800" bIns="50800" rtlCol="0" anchor="ctr"/>
            <a:lstStyle/>
            <a:p>
              <a:pPr algn="ctr">
                <a:lnSpc>
                  <a:spcPts val="2659"/>
                </a:lnSpc>
              </a:pPr>
              <a:endParaRPr/>
            </a:p>
          </p:txBody>
        </p:sp>
      </p:grpSp>
      <p:grpSp>
        <p:nvGrpSpPr>
          <p:cNvPr id="6" name="Group 6"/>
          <p:cNvGrpSpPr>
            <a:grpSpLocks noChangeAspect="1"/>
          </p:cNvGrpSpPr>
          <p:nvPr/>
        </p:nvGrpSpPr>
        <p:grpSpPr>
          <a:xfrm>
            <a:off x="12711240" y="-120968"/>
            <a:ext cx="2466847" cy="10528935"/>
            <a:chOff x="0" y="0"/>
            <a:chExt cx="786130" cy="3355340"/>
          </a:xfrm>
        </p:grpSpPr>
        <p:sp>
          <p:nvSpPr>
            <p:cNvPr id="7" name="Freeform 7"/>
            <p:cNvSpPr/>
            <p:nvPr/>
          </p:nvSpPr>
          <p:spPr>
            <a:xfrm>
              <a:off x="0" y="0"/>
              <a:ext cx="786130" cy="3355340"/>
            </a:xfrm>
            <a:custGeom>
              <a:avLst/>
              <a:gdLst/>
              <a:ahLst/>
              <a:cxnLst/>
              <a:rect l="l" t="t" r="r" b="b"/>
              <a:pathLst>
                <a:path w="786130" h="3355340">
                  <a:moveTo>
                    <a:pt x="0" y="0"/>
                  </a:moveTo>
                  <a:lnTo>
                    <a:pt x="786130" y="0"/>
                  </a:lnTo>
                  <a:lnTo>
                    <a:pt x="786130" y="3355340"/>
                  </a:lnTo>
                  <a:lnTo>
                    <a:pt x="0" y="3355340"/>
                  </a:lnTo>
                  <a:close/>
                </a:path>
              </a:pathLst>
            </a:custGeom>
            <a:blipFill>
              <a:blip r:embed="rId3"/>
              <a:stretch>
                <a:fillRect l="-270013" r="-270013"/>
              </a:stretch>
            </a:blipFill>
          </p:spPr>
          <p:txBody>
            <a:bodyPr/>
            <a:lstStyle/>
            <a:p>
              <a:endParaRPr lang="en-GB"/>
            </a:p>
          </p:txBody>
        </p:sp>
      </p:grpSp>
      <p:grpSp>
        <p:nvGrpSpPr>
          <p:cNvPr id="8" name="Group 8"/>
          <p:cNvGrpSpPr>
            <a:grpSpLocks noChangeAspect="1"/>
          </p:cNvGrpSpPr>
          <p:nvPr/>
        </p:nvGrpSpPr>
        <p:grpSpPr>
          <a:xfrm>
            <a:off x="10220580" y="-120968"/>
            <a:ext cx="2466847" cy="10528935"/>
            <a:chOff x="0" y="0"/>
            <a:chExt cx="786130" cy="3355340"/>
          </a:xfrm>
        </p:grpSpPr>
        <p:sp>
          <p:nvSpPr>
            <p:cNvPr id="9" name="Freeform 9"/>
            <p:cNvSpPr/>
            <p:nvPr/>
          </p:nvSpPr>
          <p:spPr>
            <a:xfrm>
              <a:off x="0" y="0"/>
              <a:ext cx="786130" cy="3355340"/>
            </a:xfrm>
            <a:custGeom>
              <a:avLst/>
              <a:gdLst/>
              <a:ahLst/>
              <a:cxnLst/>
              <a:rect l="l" t="t" r="r" b="b"/>
              <a:pathLst>
                <a:path w="786130" h="3355340">
                  <a:moveTo>
                    <a:pt x="0" y="0"/>
                  </a:moveTo>
                  <a:lnTo>
                    <a:pt x="786130" y="0"/>
                  </a:lnTo>
                  <a:lnTo>
                    <a:pt x="786130" y="3355340"/>
                  </a:lnTo>
                  <a:lnTo>
                    <a:pt x="0" y="3355340"/>
                  </a:lnTo>
                  <a:close/>
                </a:path>
              </a:pathLst>
            </a:custGeom>
            <a:blipFill>
              <a:blip r:embed="rId4"/>
              <a:stretch>
                <a:fillRect l="-270113" r="-270113"/>
              </a:stretch>
            </a:blipFill>
          </p:spPr>
          <p:txBody>
            <a:bodyPr/>
            <a:lstStyle/>
            <a:p>
              <a:endParaRPr lang="en-GB"/>
            </a:p>
          </p:txBody>
        </p:sp>
      </p:grpSp>
      <p:grpSp>
        <p:nvGrpSpPr>
          <p:cNvPr id="10" name="Group 10"/>
          <p:cNvGrpSpPr>
            <a:grpSpLocks noChangeAspect="1"/>
          </p:cNvGrpSpPr>
          <p:nvPr/>
        </p:nvGrpSpPr>
        <p:grpSpPr>
          <a:xfrm>
            <a:off x="7706108" y="-120968"/>
            <a:ext cx="2466847" cy="10528935"/>
            <a:chOff x="0" y="0"/>
            <a:chExt cx="786130" cy="3355340"/>
          </a:xfrm>
        </p:grpSpPr>
        <p:sp>
          <p:nvSpPr>
            <p:cNvPr id="11" name="Freeform 11"/>
            <p:cNvSpPr/>
            <p:nvPr/>
          </p:nvSpPr>
          <p:spPr>
            <a:xfrm>
              <a:off x="0" y="0"/>
              <a:ext cx="786130" cy="3355340"/>
            </a:xfrm>
            <a:custGeom>
              <a:avLst/>
              <a:gdLst/>
              <a:ahLst/>
              <a:cxnLst/>
              <a:rect l="l" t="t" r="r" b="b"/>
              <a:pathLst>
                <a:path w="786130" h="3355340">
                  <a:moveTo>
                    <a:pt x="0" y="0"/>
                  </a:moveTo>
                  <a:lnTo>
                    <a:pt x="786130" y="0"/>
                  </a:lnTo>
                  <a:lnTo>
                    <a:pt x="786130" y="3355340"/>
                  </a:lnTo>
                  <a:lnTo>
                    <a:pt x="0" y="3355340"/>
                  </a:lnTo>
                  <a:close/>
                </a:path>
              </a:pathLst>
            </a:custGeom>
            <a:blipFill>
              <a:blip r:embed="rId5"/>
              <a:stretch>
                <a:fillRect l="-270113" r="-270113"/>
              </a:stretch>
            </a:blipFill>
          </p:spPr>
          <p:txBody>
            <a:bodyPr/>
            <a:lstStyle/>
            <a:p>
              <a:endParaRPr lang="en-GB"/>
            </a:p>
          </p:txBody>
        </p:sp>
      </p:grpSp>
      <p:sp>
        <p:nvSpPr>
          <p:cNvPr id="12" name="TextBox 12"/>
          <p:cNvSpPr txBox="1"/>
          <p:nvPr/>
        </p:nvSpPr>
        <p:spPr>
          <a:xfrm>
            <a:off x="1027649" y="372079"/>
            <a:ext cx="6121638" cy="813225"/>
          </a:xfrm>
          <a:prstGeom prst="rect">
            <a:avLst/>
          </a:prstGeom>
        </p:spPr>
        <p:txBody>
          <a:bodyPr lIns="0" tIns="0" rIns="0" bIns="0" rtlCol="0" anchor="t">
            <a:spAutoFit/>
          </a:bodyPr>
          <a:lstStyle/>
          <a:p>
            <a:pPr>
              <a:lnSpc>
                <a:spcPts val="6522"/>
              </a:lnSpc>
              <a:spcBef>
                <a:spcPct val="0"/>
              </a:spcBef>
            </a:pPr>
            <a:r>
              <a:rPr lang="en-US" sz="4659">
                <a:solidFill>
                  <a:srgbClr val="000000"/>
                </a:solidFill>
                <a:latin typeface="Lato Bold"/>
              </a:rPr>
              <a:t>LEARNING AND </a:t>
            </a:r>
          </a:p>
        </p:txBody>
      </p:sp>
      <p:sp>
        <p:nvSpPr>
          <p:cNvPr id="13" name="TextBox 13"/>
          <p:cNvSpPr txBox="1"/>
          <p:nvPr/>
        </p:nvSpPr>
        <p:spPr>
          <a:xfrm>
            <a:off x="1030400" y="1347121"/>
            <a:ext cx="4637766" cy="1292777"/>
          </a:xfrm>
          <a:prstGeom prst="rect">
            <a:avLst/>
          </a:prstGeom>
        </p:spPr>
        <p:txBody>
          <a:bodyPr lIns="0" tIns="0" rIns="0" bIns="0" rtlCol="0" anchor="t">
            <a:spAutoFit/>
          </a:bodyPr>
          <a:lstStyle/>
          <a:p>
            <a:pPr>
              <a:lnSpc>
                <a:spcPts val="5209"/>
              </a:lnSpc>
              <a:spcBef>
                <a:spcPct val="0"/>
              </a:spcBef>
            </a:pPr>
            <a:r>
              <a:rPr lang="en-US" sz="3721">
                <a:solidFill>
                  <a:srgbClr val="593C8F"/>
                </a:solidFill>
                <a:latin typeface="League Spartan"/>
              </a:rPr>
              <a:t>DEVELOPMENT IN THE DIGITAL AGE</a:t>
            </a:r>
          </a:p>
        </p:txBody>
      </p:sp>
      <p:sp>
        <p:nvSpPr>
          <p:cNvPr id="14" name="TextBox 14"/>
          <p:cNvSpPr txBox="1"/>
          <p:nvPr/>
        </p:nvSpPr>
        <p:spPr>
          <a:xfrm>
            <a:off x="1030400" y="3243712"/>
            <a:ext cx="6121638" cy="3207738"/>
          </a:xfrm>
          <a:prstGeom prst="rect">
            <a:avLst/>
          </a:prstGeom>
        </p:spPr>
        <p:txBody>
          <a:bodyPr lIns="0" tIns="0" rIns="0" bIns="0" rtlCol="0" anchor="t">
            <a:spAutoFit/>
          </a:bodyPr>
          <a:lstStyle/>
          <a:p>
            <a:pPr algn="just">
              <a:lnSpc>
                <a:spcPts val="3568"/>
              </a:lnSpc>
              <a:spcBef>
                <a:spcPct val="0"/>
              </a:spcBef>
            </a:pPr>
            <a:r>
              <a:rPr lang="en-US" sz="2548" dirty="0">
                <a:solidFill>
                  <a:srgbClr val="000000"/>
                </a:solidFill>
                <a:latin typeface="Poppins"/>
              </a:rPr>
              <a:t>The evolution of learning methodologies in the digital era has reshaped how knowledge is acquired and applied in professional settings. Technology stands at the forefront, driving this transformation and redefining the learning landscape.</a:t>
            </a:r>
          </a:p>
        </p:txBody>
      </p:sp>
      <p:sp>
        <p:nvSpPr>
          <p:cNvPr id="15" name="AutoShape 15"/>
          <p:cNvSpPr/>
          <p:nvPr/>
        </p:nvSpPr>
        <p:spPr>
          <a:xfrm>
            <a:off x="1030400" y="2755892"/>
            <a:ext cx="3361889" cy="0"/>
          </a:xfrm>
          <a:prstGeom prst="line">
            <a:avLst/>
          </a:prstGeom>
          <a:ln w="47625" cap="flat">
            <a:solidFill>
              <a:srgbClr val="000000"/>
            </a:solidFill>
            <a:prstDash val="solid"/>
            <a:headEnd type="none" w="sm" len="sm"/>
            <a:tailEnd type="none" w="sm" len="sm"/>
          </a:ln>
        </p:spPr>
        <p:txBody>
          <a:bodyPr/>
          <a:lstStyle/>
          <a:p>
            <a:endParaRPr lang="en-GB"/>
          </a:p>
        </p:txBody>
      </p:sp>
      <p:sp>
        <p:nvSpPr>
          <p:cNvPr id="16" name="TextBox 16"/>
          <p:cNvSpPr txBox="1"/>
          <p:nvPr/>
        </p:nvSpPr>
        <p:spPr>
          <a:xfrm>
            <a:off x="1030400" y="6852907"/>
            <a:ext cx="6121638" cy="2746073"/>
          </a:xfrm>
          <a:prstGeom prst="rect">
            <a:avLst/>
          </a:prstGeom>
        </p:spPr>
        <p:txBody>
          <a:bodyPr lIns="0" tIns="0" rIns="0" bIns="0" rtlCol="0" anchor="t">
            <a:spAutoFit/>
          </a:bodyPr>
          <a:lstStyle/>
          <a:p>
            <a:pPr algn="just">
              <a:lnSpc>
                <a:spcPts val="3568"/>
              </a:lnSpc>
              <a:spcBef>
                <a:spcPct val="0"/>
              </a:spcBef>
            </a:pPr>
            <a:r>
              <a:rPr lang="en-US" sz="2548" dirty="0">
                <a:solidFill>
                  <a:srgbClr val="000000"/>
                </a:solidFill>
                <a:latin typeface="Poppins"/>
              </a:rPr>
              <a:t>Modern learning embraces accessibility, flexibility, and customization, enabling individuals to engage with educational content tailored to their preferences and needs.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0"/>
            <a:ext cx="9499600" cy="10287000"/>
            <a:chOff x="0" y="0"/>
            <a:chExt cx="2501952" cy="2709333"/>
          </a:xfrm>
        </p:grpSpPr>
        <p:sp>
          <p:nvSpPr>
            <p:cNvPr id="3" name="Freeform 3"/>
            <p:cNvSpPr/>
            <p:nvPr/>
          </p:nvSpPr>
          <p:spPr>
            <a:xfrm>
              <a:off x="0" y="0"/>
              <a:ext cx="2501952" cy="2709333"/>
            </a:xfrm>
            <a:custGeom>
              <a:avLst/>
              <a:gdLst/>
              <a:ahLst/>
              <a:cxnLst/>
              <a:rect l="l" t="t" r="r" b="b"/>
              <a:pathLst>
                <a:path w="2501952" h="2709333">
                  <a:moveTo>
                    <a:pt x="0" y="0"/>
                  </a:moveTo>
                  <a:lnTo>
                    <a:pt x="2501952" y="0"/>
                  </a:lnTo>
                  <a:lnTo>
                    <a:pt x="2501952" y="2709333"/>
                  </a:lnTo>
                  <a:lnTo>
                    <a:pt x="0" y="2709333"/>
                  </a:lnTo>
                  <a:close/>
                </a:path>
              </a:pathLst>
            </a:custGeom>
            <a:solidFill>
              <a:srgbClr val="593C8F"/>
            </a:solidFill>
          </p:spPr>
          <p:txBody>
            <a:bodyPr/>
            <a:lstStyle/>
            <a:p>
              <a:endParaRPr lang="en-GB"/>
            </a:p>
          </p:txBody>
        </p:sp>
        <p:sp>
          <p:nvSpPr>
            <p:cNvPr id="4" name="TextBox 4"/>
            <p:cNvSpPr txBox="1"/>
            <p:nvPr/>
          </p:nvSpPr>
          <p:spPr>
            <a:xfrm>
              <a:off x="0" y="-47625"/>
              <a:ext cx="2501952" cy="2756958"/>
            </a:xfrm>
            <a:prstGeom prst="rect">
              <a:avLst/>
            </a:prstGeom>
          </p:spPr>
          <p:txBody>
            <a:bodyPr lIns="50800" tIns="50800" rIns="50800" bIns="50800" rtlCol="0" anchor="ctr"/>
            <a:lstStyle/>
            <a:p>
              <a:pPr algn="ctr">
                <a:lnSpc>
                  <a:spcPts val="2659"/>
                </a:lnSpc>
              </a:pPr>
              <a:endParaRPr/>
            </a:p>
          </p:txBody>
        </p:sp>
      </p:grpSp>
      <p:sp>
        <p:nvSpPr>
          <p:cNvPr id="5" name="TextBox 5"/>
          <p:cNvSpPr txBox="1"/>
          <p:nvPr/>
        </p:nvSpPr>
        <p:spPr>
          <a:xfrm>
            <a:off x="1028720" y="1880156"/>
            <a:ext cx="8115280" cy="1499939"/>
          </a:xfrm>
          <a:prstGeom prst="rect">
            <a:avLst/>
          </a:prstGeom>
        </p:spPr>
        <p:txBody>
          <a:bodyPr lIns="0" tIns="0" rIns="0" bIns="0" rtlCol="0" anchor="t">
            <a:spAutoFit/>
          </a:bodyPr>
          <a:lstStyle/>
          <a:p>
            <a:pPr>
              <a:lnSpc>
                <a:spcPts val="6018"/>
              </a:lnSpc>
              <a:spcBef>
                <a:spcPct val="0"/>
              </a:spcBef>
            </a:pPr>
            <a:r>
              <a:rPr lang="en-US" sz="4298">
                <a:solidFill>
                  <a:srgbClr val="FFFFFF"/>
                </a:solidFill>
                <a:latin typeface="League Spartan"/>
              </a:rPr>
              <a:t>ON TRAINING AND DEVELOPMENT</a:t>
            </a:r>
          </a:p>
        </p:txBody>
      </p:sp>
      <p:sp>
        <p:nvSpPr>
          <p:cNvPr id="6" name="AutoShape 6"/>
          <p:cNvSpPr/>
          <p:nvPr/>
        </p:nvSpPr>
        <p:spPr>
          <a:xfrm flipV="1">
            <a:off x="1028763" y="3341994"/>
            <a:ext cx="5761990" cy="19050"/>
          </a:xfrm>
          <a:prstGeom prst="line">
            <a:avLst/>
          </a:prstGeom>
          <a:ln w="38100" cap="flat">
            <a:solidFill>
              <a:srgbClr val="FFFFFF"/>
            </a:solidFill>
            <a:prstDash val="solid"/>
            <a:headEnd type="none" w="sm" len="sm"/>
            <a:tailEnd type="none" w="sm" len="sm"/>
          </a:ln>
        </p:spPr>
        <p:txBody>
          <a:bodyPr/>
          <a:lstStyle/>
          <a:p>
            <a:endParaRPr lang="en-GB"/>
          </a:p>
        </p:txBody>
      </p:sp>
      <p:grpSp>
        <p:nvGrpSpPr>
          <p:cNvPr id="7" name="Group 7"/>
          <p:cNvGrpSpPr>
            <a:grpSpLocks noChangeAspect="1"/>
          </p:cNvGrpSpPr>
          <p:nvPr/>
        </p:nvGrpSpPr>
        <p:grpSpPr>
          <a:xfrm>
            <a:off x="8583333" y="1209088"/>
            <a:ext cx="7618923" cy="7868824"/>
            <a:chOff x="0" y="0"/>
            <a:chExt cx="6350000" cy="6558280"/>
          </a:xfrm>
        </p:grpSpPr>
        <p:sp>
          <p:nvSpPr>
            <p:cNvPr id="8" name="Freeform 8"/>
            <p:cNvSpPr/>
            <p:nvPr/>
          </p:nvSpPr>
          <p:spPr>
            <a:xfrm>
              <a:off x="74930" y="74930"/>
              <a:ext cx="6200140" cy="6408420"/>
            </a:xfrm>
            <a:custGeom>
              <a:avLst/>
              <a:gdLst/>
              <a:ahLst/>
              <a:cxnLst/>
              <a:rect l="l" t="t" r="r" b="b"/>
              <a:pathLst>
                <a:path w="6200140" h="6408420">
                  <a:moveTo>
                    <a:pt x="6200140" y="5351780"/>
                  </a:moveTo>
                  <a:cubicBezTo>
                    <a:pt x="6200140" y="5935980"/>
                    <a:pt x="5726430" y="6408420"/>
                    <a:pt x="5143500" y="6408420"/>
                  </a:cubicBezTo>
                  <a:lnTo>
                    <a:pt x="1056640" y="6408420"/>
                  </a:lnTo>
                  <a:cubicBezTo>
                    <a:pt x="472440" y="6408420"/>
                    <a:pt x="0" y="5934710"/>
                    <a:pt x="0" y="5351780"/>
                  </a:cubicBezTo>
                  <a:lnTo>
                    <a:pt x="0" y="1056640"/>
                  </a:lnTo>
                  <a:cubicBezTo>
                    <a:pt x="0" y="472440"/>
                    <a:pt x="473710" y="0"/>
                    <a:pt x="1056640" y="0"/>
                  </a:cubicBezTo>
                  <a:lnTo>
                    <a:pt x="5143500" y="0"/>
                  </a:lnTo>
                  <a:cubicBezTo>
                    <a:pt x="5727700" y="0"/>
                    <a:pt x="6200140" y="473710"/>
                    <a:pt x="6200140" y="1056640"/>
                  </a:cubicBezTo>
                  <a:lnTo>
                    <a:pt x="6200140" y="5351780"/>
                  </a:lnTo>
                  <a:close/>
                </a:path>
              </a:pathLst>
            </a:custGeom>
            <a:blipFill>
              <a:blip r:embed="rId2"/>
              <a:stretch>
                <a:fillRect l="-75664" r="-75664"/>
              </a:stretch>
            </a:blipFill>
          </p:spPr>
          <p:txBody>
            <a:bodyPr/>
            <a:lstStyle/>
            <a:p>
              <a:endParaRPr lang="en-GB"/>
            </a:p>
          </p:txBody>
        </p:sp>
        <p:sp>
          <p:nvSpPr>
            <p:cNvPr id="9" name="Freeform 9"/>
            <p:cNvSpPr/>
            <p:nvPr/>
          </p:nvSpPr>
          <p:spPr>
            <a:xfrm>
              <a:off x="0" y="0"/>
              <a:ext cx="6350000" cy="6558280"/>
            </a:xfrm>
            <a:custGeom>
              <a:avLst/>
              <a:gdLst/>
              <a:ahLst/>
              <a:cxnLst/>
              <a:rect l="l" t="t" r="r" b="b"/>
              <a:pathLst>
                <a:path w="6350000" h="6558280">
                  <a:moveTo>
                    <a:pt x="5218430" y="6558280"/>
                  </a:moveTo>
                  <a:lnTo>
                    <a:pt x="1131570" y="6558280"/>
                  </a:lnTo>
                  <a:cubicBezTo>
                    <a:pt x="508000" y="6558280"/>
                    <a:pt x="0" y="6050280"/>
                    <a:pt x="0" y="5426710"/>
                  </a:cubicBezTo>
                  <a:lnTo>
                    <a:pt x="0" y="1131570"/>
                  </a:lnTo>
                  <a:cubicBezTo>
                    <a:pt x="0" y="508000"/>
                    <a:pt x="508000" y="0"/>
                    <a:pt x="1131570" y="0"/>
                  </a:cubicBezTo>
                  <a:lnTo>
                    <a:pt x="5218430" y="0"/>
                  </a:lnTo>
                  <a:cubicBezTo>
                    <a:pt x="5842000" y="0"/>
                    <a:pt x="6350000" y="508000"/>
                    <a:pt x="6350000" y="1131570"/>
                  </a:cubicBezTo>
                  <a:lnTo>
                    <a:pt x="6350000" y="5425440"/>
                  </a:lnTo>
                  <a:cubicBezTo>
                    <a:pt x="6350000" y="6050280"/>
                    <a:pt x="5842000" y="6558280"/>
                    <a:pt x="5218430" y="6558280"/>
                  </a:cubicBezTo>
                  <a:close/>
                  <a:moveTo>
                    <a:pt x="1131570" y="149860"/>
                  </a:moveTo>
                  <a:cubicBezTo>
                    <a:pt x="590550" y="149860"/>
                    <a:pt x="149860" y="590550"/>
                    <a:pt x="149860" y="1131570"/>
                  </a:cubicBezTo>
                  <a:lnTo>
                    <a:pt x="149860" y="5425440"/>
                  </a:lnTo>
                  <a:cubicBezTo>
                    <a:pt x="149860" y="5966460"/>
                    <a:pt x="590550" y="6407150"/>
                    <a:pt x="1131570" y="6407150"/>
                  </a:cubicBezTo>
                  <a:lnTo>
                    <a:pt x="5218430" y="6407150"/>
                  </a:lnTo>
                  <a:cubicBezTo>
                    <a:pt x="5759450" y="6407150"/>
                    <a:pt x="6200140" y="5966460"/>
                    <a:pt x="6200140" y="5425440"/>
                  </a:cubicBezTo>
                  <a:lnTo>
                    <a:pt x="6200140" y="1131570"/>
                  </a:lnTo>
                  <a:cubicBezTo>
                    <a:pt x="6200140" y="590550"/>
                    <a:pt x="5759450" y="149860"/>
                    <a:pt x="5218430" y="149860"/>
                  </a:cubicBezTo>
                  <a:lnTo>
                    <a:pt x="1131570" y="149860"/>
                  </a:lnTo>
                  <a:close/>
                </a:path>
              </a:pathLst>
            </a:custGeom>
            <a:solidFill>
              <a:srgbClr val="D2D2D2"/>
            </a:solidFill>
          </p:spPr>
          <p:txBody>
            <a:bodyPr/>
            <a:lstStyle/>
            <a:p>
              <a:endParaRPr lang="en-GB"/>
            </a:p>
          </p:txBody>
        </p:sp>
      </p:grpSp>
      <p:sp>
        <p:nvSpPr>
          <p:cNvPr id="10" name="TextBox 10"/>
          <p:cNvSpPr txBox="1"/>
          <p:nvPr/>
        </p:nvSpPr>
        <p:spPr>
          <a:xfrm>
            <a:off x="1028700" y="1132888"/>
            <a:ext cx="6417963" cy="628046"/>
          </a:xfrm>
          <a:prstGeom prst="rect">
            <a:avLst/>
          </a:prstGeom>
        </p:spPr>
        <p:txBody>
          <a:bodyPr lIns="0" tIns="0" rIns="0" bIns="0" rtlCol="0" anchor="t">
            <a:spAutoFit/>
          </a:bodyPr>
          <a:lstStyle/>
          <a:p>
            <a:pPr>
              <a:lnSpc>
                <a:spcPts val="5080"/>
              </a:lnSpc>
              <a:spcBef>
                <a:spcPct val="0"/>
              </a:spcBef>
            </a:pPr>
            <a:r>
              <a:rPr lang="en-US" sz="3629">
                <a:solidFill>
                  <a:srgbClr val="FFFFFF"/>
                </a:solidFill>
                <a:latin typeface="Lato Bold"/>
              </a:rPr>
              <a:t>TECHNOLOGY'S IMPACT </a:t>
            </a:r>
          </a:p>
        </p:txBody>
      </p:sp>
      <p:sp>
        <p:nvSpPr>
          <p:cNvPr id="11" name="TextBox 11"/>
          <p:cNvSpPr txBox="1"/>
          <p:nvPr/>
        </p:nvSpPr>
        <p:spPr>
          <a:xfrm>
            <a:off x="1028700" y="3751527"/>
            <a:ext cx="6598100" cy="2865558"/>
          </a:xfrm>
          <a:prstGeom prst="rect">
            <a:avLst/>
          </a:prstGeom>
        </p:spPr>
        <p:txBody>
          <a:bodyPr lIns="0" tIns="0" rIns="0" bIns="0" rtlCol="0" anchor="t">
            <a:spAutoFit/>
          </a:bodyPr>
          <a:lstStyle/>
          <a:p>
            <a:pPr algn="just">
              <a:lnSpc>
                <a:spcPts val="3230"/>
              </a:lnSpc>
              <a:spcBef>
                <a:spcPct val="0"/>
              </a:spcBef>
            </a:pPr>
            <a:r>
              <a:rPr lang="en-US" sz="2307" dirty="0">
                <a:solidFill>
                  <a:srgbClr val="FFFFFF"/>
                </a:solidFill>
                <a:latin typeface="Poppins"/>
              </a:rPr>
              <a:t>Technology has fundamentally altered traditional training and development approaches, enabling diverse learning experiences. It facilitates seamless access to resources, promotes interactive learning, and offers adaptive platforms catering to individual learning styles.</a:t>
            </a:r>
          </a:p>
        </p:txBody>
      </p:sp>
      <p:sp>
        <p:nvSpPr>
          <p:cNvPr id="12" name="TextBox 12"/>
          <p:cNvSpPr txBox="1"/>
          <p:nvPr/>
        </p:nvSpPr>
        <p:spPr>
          <a:xfrm>
            <a:off x="1028700" y="7169535"/>
            <a:ext cx="6161584" cy="2940870"/>
          </a:xfrm>
          <a:prstGeom prst="rect">
            <a:avLst/>
          </a:prstGeom>
        </p:spPr>
        <p:txBody>
          <a:bodyPr lIns="0" tIns="0" rIns="0" bIns="0" rtlCol="0" anchor="t">
            <a:spAutoFit/>
          </a:bodyPr>
          <a:lstStyle/>
          <a:p>
            <a:pPr algn="just">
              <a:lnSpc>
                <a:spcPts val="3288"/>
              </a:lnSpc>
              <a:spcBef>
                <a:spcPct val="0"/>
              </a:spcBef>
            </a:pPr>
            <a:r>
              <a:rPr lang="en-US" sz="2348" dirty="0">
                <a:solidFill>
                  <a:srgbClr val="FFFFFF"/>
                </a:solidFill>
                <a:latin typeface="Poppins"/>
              </a:rPr>
              <a:t>The integration of technology fosters learning that transcends physical boundaries. It provides accessible resources anytime, anywhere, fostering flexibility crucial for accommodating varied learner preferences (Ensminger, 2008).</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alphaModFix amt="30000"/>
            </a:blip>
            <a:stretch>
              <a:fillRect l="-20312" r="-20312"/>
            </a:stretch>
          </a:blipFill>
        </p:spPr>
        <p:txBody>
          <a:bodyPr/>
          <a:lstStyle/>
          <a:p>
            <a:endParaRPr lang="en-GB"/>
          </a:p>
        </p:txBody>
      </p:sp>
      <p:sp>
        <p:nvSpPr>
          <p:cNvPr id="3" name="AutoShape 3"/>
          <p:cNvSpPr/>
          <p:nvPr/>
        </p:nvSpPr>
        <p:spPr>
          <a:xfrm>
            <a:off x="4187609" y="2542074"/>
            <a:ext cx="2618740" cy="0"/>
          </a:xfrm>
          <a:prstGeom prst="line">
            <a:avLst/>
          </a:prstGeom>
          <a:ln w="38100" cap="flat">
            <a:solidFill>
              <a:srgbClr val="000000"/>
            </a:solidFill>
            <a:prstDash val="solid"/>
            <a:headEnd type="none" w="sm" len="sm"/>
            <a:tailEnd type="none" w="sm" len="sm"/>
          </a:ln>
        </p:spPr>
        <p:txBody>
          <a:bodyPr/>
          <a:lstStyle/>
          <a:p>
            <a:endParaRPr lang="en-GB"/>
          </a:p>
        </p:txBody>
      </p:sp>
      <p:grpSp>
        <p:nvGrpSpPr>
          <p:cNvPr id="4" name="Group 4"/>
          <p:cNvGrpSpPr/>
          <p:nvPr/>
        </p:nvGrpSpPr>
        <p:grpSpPr>
          <a:xfrm>
            <a:off x="0" y="0"/>
            <a:ext cx="3086100" cy="10287000"/>
            <a:chOff x="0" y="0"/>
            <a:chExt cx="812800" cy="2709333"/>
          </a:xfrm>
        </p:grpSpPr>
        <p:sp>
          <p:nvSpPr>
            <p:cNvPr id="5" name="Freeform 5"/>
            <p:cNvSpPr/>
            <p:nvPr/>
          </p:nvSpPr>
          <p:spPr>
            <a:xfrm>
              <a:off x="0" y="0"/>
              <a:ext cx="812800" cy="2709333"/>
            </a:xfrm>
            <a:custGeom>
              <a:avLst/>
              <a:gdLst/>
              <a:ahLst/>
              <a:cxnLst/>
              <a:rect l="l" t="t" r="r" b="b"/>
              <a:pathLst>
                <a:path w="812800" h="2709333">
                  <a:moveTo>
                    <a:pt x="0" y="0"/>
                  </a:moveTo>
                  <a:lnTo>
                    <a:pt x="812800" y="0"/>
                  </a:lnTo>
                  <a:lnTo>
                    <a:pt x="812800" y="2709333"/>
                  </a:lnTo>
                  <a:lnTo>
                    <a:pt x="0" y="2709333"/>
                  </a:lnTo>
                  <a:close/>
                </a:path>
              </a:pathLst>
            </a:custGeom>
            <a:solidFill>
              <a:srgbClr val="593C8F"/>
            </a:solidFill>
          </p:spPr>
          <p:txBody>
            <a:bodyPr/>
            <a:lstStyle/>
            <a:p>
              <a:endParaRPr lang="en-GB"/>
            </a:p>
          </p:txBody>
        </p:sp>
        <p:sp>
          <p:nvSpPr>
            <p:cNvPr id="6" name="TextBox 6"/>
            <p:cNvSpPr txBox="1"/>
            <p:nvPr/>
          </p:nvSpPr>
          <p:spPr>
            <a:xfrm>
              <a:off x="0" y="-47625"/>
              <a:ext cx="812800" cy="2756958"/>
            </a:xfrm>
            <a:prstGeom prst="rect">
              <a:avLst/>
            </a:prstGeom>
          </p:spPr>
          <p:txBody>
            <a:bodyPr lIns="50800" tIns="50800" rIns="50800" bIns="50800" rtlCol="0" anchor="ctr"/>
            <a:lstStyle/>
            <a:p>
              <a:pPr algn="ctr">
                <a:lnSpc>
                  <a:spcPts val="2659"/>
                </a:lnSpc>
              </a:pPr>
              <a:endParaRPr/>
            </a:p>
          </p:txBody>
        </p:sp>
      </p:grpSp>
      <p:grpSp>
        <p:nvGrpSpPr>
          <p:cNvPr id="7" name="Group 7"/>
          <p:cNvGrpSpPr>
            <a:grpSpLocks noChangeAspect="1"/>
          </p:cNvGrpSpPr>
          <p:nvPr/>
        </p:nvGrpSpPr>
        <p:grpSpPr>
          <a:xfrm>
            <a:off x="11037253" y="1116529"/>
            <a:ext cx="5993196" cy="8053941"/>
            <a:chOff x="0" y="0"/>
            <a:chExt cx="3663950" cy="4923790"/>
          </a:xfrm>
        </p:grpSpPr>
        <p:sp>
          <p:nvSpPr>
            <p:cNvPr id="8" name="Freeform 8"/>
            <p:cNvSpPr/>
            <p:nvPr/>
          </p:nvSpPr>
          <p:spPr>
            <a:xfrm>
              <a:off x="31750" y="31750"/>
              <a:ext cx="3600450" cy="4859020"/>
            </a:xfrm>
            <a:custGeom>
              <a:avLst/>
              <a:gdLst/>
              <a:ahLst/>
              <a:cxnLst/>
              <a:rect l="l" t="t" r="r" b="b"/>
              <a:pathLst>
                <a:path w="3600450" h="4859020">
                  <a:moveTo>
                    <a:pt x="3600450" y="4499610"/>
                  </a:moveTo>
                  <a:cubicBezTo>
                    <a:pt x="3600450" y="4699000"/>
                    <a:pt x="3439160" y="4859020"/>
                    <a:pt x="3241040" y="4859020"/>
                  </a:cubicBezTo>
                  <a:lnTo>
                    <a:pt x="359410" y="4859020"/>
                  </a:lnTo>
                  <a:cubicBezTo>
                    <a:pt x="160020" y="4859020"/>
                    <a:pt x="0" y="4697730"/>
                    <a:pt x="0" y="4499610"/>
                  </a:cubicBezTo>
                  <a:lnTo>
                    <a:pt x="0" y="359410"/>
                  </a:lnTo>
                  <a:cubicBezTo>
                    <a:pt x="0" y="160020"/>
                    <a:pt x="161290" y="0"/>
                    <a:pt x="359410" y="0"/>
                  </a:cubicBezTo>
                  <a:lnTo>
                    <a:pt x="3239770" y="0"/>
                  </a:lnTo>
                  <a:cubicBezTo>
                    <a:pt x="3439160" y="0"/>
                    <a:pt x="3599180" y="161290"/>
                    <a:pt x="3599180" y="359410"/>
                  </a:cubicBezTo>
                  <a:lnTo>
                    <a:pt x="3600450" y="4499610"/>
                  </a:lnTo>
                  <a:close/>
                </a:path>
              </a:pathLst>
            </a:custGeom>
            <a:blipFill>
              <a:blip r:embed="rId3"/>
              <a:stretch>
                <a:fillRect t="-5504" b="-5504"/>
              </a:stretch>
            </a:blipFill>
          </p:spPr>
          <p:txBody>
            <a:bodyPr/>
            <a:lstStyle/>
            <a:p>
              <a:endParaRPr lang="en-GB"/>
            </a:p>
          </p:txBody>
        </p:sp>
        <p:sp>
          <p:nvSpPr>
            <p:cNvPr id="9" name="Freeform 9"/>
            <p:cNvSpPr/>
            <p:nvPr/>
          </p:nvSpPr>
          <p:spPr>
            <a:xfrm>
              <a:off x="0" y="0"/>
              <a:ext cx="3663950" cy="4923790"/>
            </a:xfrm>
            <a:custGeom>
              <a:avLst/>
              <a:gdLst/>
              <a:ahLst/>
              <a:cxnLst/>
              <a:rect l="l" t="t" r="r" b="b"/>
              <a:pathLst>
                <a:path w="3663950" h="4923790">
                  <a:moveTo>
                    <a:pt x="3271520" y="4923790"/>
                  </a:moveTo>
                  <a:lnTo>
                    <a:pt x="391160" y="4923790"/>
                  </a:lnTo>
                  <a:cubicBezTo>
                    <a:pt x="175260" y="4923790"/>
                    <a:pt x="0" y="4748530"/>
                    <a:pt x="0" y="4532630"/>
                  </a:cubicBezTo>
                  <a:lnTo>
                    <a:pt x="0" y="392430"/>
                  </a:lnTo>
                  <a:cubicBezTo>
                    <a:pt x="0" y="175260"/>
                    <a:pt x="175260" y="0"/>
                    <a:pt x="391160" y="0"/>
                  </a:cubicBezTo>
                  <a:lnTo>
                    <a:pt x="3271520" y="0"/>
                  </a:lnTo>
                  <a:cubicBezTo>
                    <a:pt x="3487420" y="0"/>
                    <a:pt x="3662680" y="175260"/>
                    <a:pt x="3662680" y="391160"/>
                  </a:cubicBezTo>
                  <a:lnTo>
                    <a:pt x="3662680" y="4531360"/>
                  </a:lnTo>
                  <a:cubicBezTo>
                    <a:pt x="3663950" y="4747260"/>
                    <a:pt x="3487420" y="4923790"/>
                    <a:pt x="3271520" y="4923790"/>
                  </a:cubicBezTo>
                  <a:close/>
                  <a:moveTo>
                    <a:pt x="391160" y="63500"/>
                  </a:moveTo>
                  <a:cubicBezTo>
                    <a:pt x="210820" y="63500"/>
                    <a:pt x="63500" y="210820"/>
                    <a:pt x="63500" y="391160"/>
                  </a:cubicBezTo>
                  <a:lnTo>
                    <a:pt x="63500" y="4531360"/>
                  </a:lnTo>
                  <a:cubicBezTo>
                    <a:pt x="63500" y="4712970"/>
                    <a:pt x="210820" y="4859020"/>
                    <a:pt x="391160" y="4859020"/>
                  </a:cubicBezTo>
                  <a:lnTo>
                    <a:pt x="3271520" y="4859020"/>
                  </a:lnTo>
                  <a:cubicBezTo>
                    <a:pt x="3453130" y="4859020"/>
                    <a:pt x="3599180" y="4711700"/>
                    <a:pt x="3599180" y="4531360"/>
                  </a:cubicBezTo>
                  <a:lnTo>
                    <a:pt x="3599180" y="391160"/>
                  </a:lnTo>
                  <a:cubicBezTo>
                    <a:pt x="3599180" y="209550"/>
                    <a:pt x="3451860" y="63500"/>
                    <a:pt x="3271520" y="63500"/>
                  </a:cubicBezTo>
                  <a:lnTo>
                    <a:pt x="391160" y="63500"/>
                  </a:lnTo>
                  <a:close/>
                </a:path>
              </a:pathLst>
            </a:custGeom>
            <a:solidFill>
              <a:srgbClr val="000000"/>
            </a:solidFill>
          </p:spPr>
          <p:txBody>
            <a:bodyPr/>
            <a:lstStyle/>
            <a:p>
              <a:endParaRPr lang="en-GB"/>
            </a:p>
          </p:txBody>
        </p:sp>
      </p:grpSp>
      <p:sp>
        <p:nvSpPr>
          <p:cNvPr id="10" name="Freeform 10"/>
          <p:cNvSpPr/>
          <p:nvPr/>
        </p:nvSpPr>
        <p:spPr>
          <a:xfrm>
            <a:off x="4189304" y="8617964"/>
            <a:ext cx="2087283" cy="521821"/>
          </a:xfrm>
          <a:custGeom>
            <a:avLst/>
            <a:gdLst/>
            <a:ahLst/>
            <a:cxnLst/>
            <a:rect l="l" t="t" r="r" b="b"/>
            <a:pathLst>
              <a:path w="2087283" h="521821">
                <a:moveTo>
                  <a:pt x="0" y="0"/>
                </a:moveTo>
                <a:lnTo>
                  <a:pt x="2087283" y="0"/>
                </a:lnTo>
                <a:lnTo>
                  <a:pt x="2087283" y="521821"/>
                </a:lnTo>
                <a:lnTo>
                  <a:pt x="0" y="521821"/>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1" name="TextBox 11"/>
          <p:cNvSpPr txBox="1"/>
          <p:nvPr/>
        </p:nvSpPr>
        <p:spPr>
          <a:xfrm>
            <a:off x="3910505" y="261384"/>
            <a:ext cx="6302342" cy="2261639"/>
          </a:xfrm>
          <a:prstGeom prst="rect">
            <a:avLst/>
          </a:prstGeom>
        </p:spPr>
        <p:txBody>
          <a:bodyPr lIns="0" tIns="0" rIns="0" bIns="0" rtlCol="0" anchor="t">
            <a:spAutoFit/>
          </a:bodyPr>
          <a:lstStyle/>
          <a:p>
            <a:pPr>
              <a:lnSpc>
                <a:spcPts val="6018"/>
              </a:lnSpc>
              <a:spcBef>
                <a:spcPct val="0"/>
              </a:spcBef>
            </a:pPr>
            <a:r>
              <a:rPr lang="en-US" sz="4298">
                <a:solidFill>
                  <a:srgbClr val="593C8F"/>
                </a:solidFill>
                <a:latin typeface="League Spartan"/>
              </a:rPr>
              <a:t>SIGNIFICANCE OF TECHNOLOGY IN TRAINING</a:t>
            </a:r>
          </a:p>
        </p:txBody>
      </p:sp>
      <p:sp>
        <p:nvSpPr>
          <p:cNvPr id="12" name="TextBox 12"/>
          <p:cNvSpPr txBox="1"/>
          <p:nvPr/>
        </p:nvSpPr>
        <p:spPr>
          <a:xfrm>
            <a:off x="3910505" y="2745292"/>
            <a:ext cx="6302342" cy="2865595"/>
          </a:xfrm>
          <a:prstGeom prst="rect">
            <a:avLst/>
          </a:prstGeom>
        </p:spPr>
        <p:txBody>
          <a:bodyPr lIns="0" tIns="0" rIns="0" bIns="0" rtlCol="0" anchor="t">
            <a:spAutoFit/>
          </a:bodyPr>
          <a:lstStyle/>
          <a:p>
            <a:pPr algn="just">
              <a:lnSpc>
                <a:spcPts val="3228"/>
              </a:lnSpc>
              <a:spcBef>
                <a:spcPct val="0"/>
              </a:spcBef>
            </a:pPr>
            <a:r>
              <a:rPr lang="en-US" sz="2306" dirty="0">
                <a:solidFill>
                  <a:srgbClr val="000000"/>
                </a:solidFill>
                <a:latin typeface="Poppins"/>
              </a:rPr>
              <a:t>Technology plays a vital role in modern training methods, revolutionizing skill acquisition by offering dynamic, real-time learning experiences. Its significance lies in facilitating continuous learning and skill enhancement, aligning with evolving industry demands (Hyder, 2021).</a:t>
            </a:r>
          </a:p>
        </p:txBody>
      </p:sp>
      <p:sp>
        <p:nvSpPr>
          <p:cNvPr id="13" name="TextBox 13"/>
          <p:cNvSpPr txBox="1"/>
          <p:nvPr/>
        </p:nvSpPr>
        <p:spPr>
          <a:xfrm>
            <a:off x="3933977" y="5819945"/>
            <a:ext cx="6122254" cy="2593467"/>
          </a:xfrm>
          <a:prstGeom prst="rect">
            <a:avLst/>
          </a:prstGeom>
        </p:spPr>
        <p:txBody>
          <a:bodyPr lIns="0" tIns="0" rIns="0" bIns="0" rtlCol="0" anchor="t">
            <a:spAutoFit/>
          </a:bodyPr>
          <a:lstStyle/>
          <a:p>
            <a:pPr algn="just">
              <a:lnSpc>
                <a:spcPts val="3368"/>
              </a:lnSpc>
              <a:spcBef>
                <a:spcPct val="0"/>
              </a:spcBef>
            </a:pPr>
            <a:r>
              <a:rPr lang="en-US" sz="2406" dirty="0">
                <a:solidFill>
                  <a:srgbClr val="000000"/>
                </a:solidFill>
                <a:latin typeface="Poppins"/>
              </a:rPr>
              <a:t>Technology enables adaptable training strategies that can be scaled to accommodate organizational growth. It promotes agility in skill development, crucial in navigating rapidly changing work environments.</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alphaModFix amt="30000"/>
            </a:blip>
            <a:stretch>
              <a:fillRect l="-20312" r="-20312"/>
            </a:stretch>
          </a:blipFill>
        </p:spPr>
        <p:txBody>
          <a:bodyPr/>
          <a:lstStyle/>
          <a:p>
            <a:endParaRPr lang="en-GB"/>
          </a:p>
        </p:txBody>
      </p:sp>
      <p:grpSp>
        <p:nvGrpSpPr>
          <p:cNvPr id="3" name="Group 3"/>
          <p:cNvGrpSpPr/>
          <p:nvPr/>
        </p:nvGrpSpPr>
        <p:grpSpPr>
          <a:xfrm rot="5400000">
            <a:off x="9120188" y="-3840163"/>
            <a:ext cx="47625" cy="18288000"/>
            <a:chOff x="0" y="0"/>
            <a:chExt cx="12543" cy="4816593"/>
          </a:xfrm>
        </p:grpSpPr>
        <p:sp>
          <p:nvSpPr>
            <p:cNvPr id="4" name="Freeform 4"/>
            <p:cNvSpPr/>
            <p:nvPr/>
          </p:nvSpPr>
          <p:spPr>
            <a:xfrm>
              <a:off x="0" y="0"/>
              <a:ext cx="12543" cy="4816592"/>
            </a:xfrm>
            <a:custGeom>
              <a:avLst/>
              <a:gdLst/>
              <a:ahLst/>
              <a:cxnLst/>
              <a:rect l="l" t="t" r="r" b="b"/>
              <a:pathLst>
                <a:path w="12543" h="4816592">
                  <a:moveTo>
                    <a:pt x="0" y="0"/>
                  </a:moveTo>
                  <a:lnTo>
                    <a:pt x="12543" y="0"/>
                  </a:lnTo>
                  <a:lnTo>
                    <a:pt x="12543" y="4816592"/>
                  </a:lnTo>
                  <a:lnTo>
                    <a:pt x="0" y="4816592"/>
                  </a:lnTo>
                  <a:close/>
                </a:path>
              </a:pathLst>
            </a:custGeom>
            <a:solidFill>
              <a:srgbClr val="593C8F"/>
            </a:solidFill>
          </p:spPr>
          <p:txBody>
            <a:bodyPr/>
            <a:lstStyle/>
            <a:p>
              <a:endParaRPr lang="en-GB"/>
            </a:p>
          </p:txBody>
        </p:sp>
        <p:sp>
          <p:nvSpPr>
            <p:cNvPr id="5" name="TextBox 5"/>
            <p:cNvSpPr txBox="1"/>
            <p:nvPr/>
          </p:nvSpPr>
          <p:spPr>
            <a:xfrm>
              <a:off x="0" y="-47625"/>
              <a:ext cx="12543" cy="4864218"/>
            </a:xfrm>
            <a:prstGeom prst="rect">
              <a:avLst/>
            </a:prstGeom>
          </p:spPr>
          <p:txBody>
            <a:bodyPr lIns="50800" tIns="50800" rIns="50800" bIns="50800" rtlCol="0" anchor="ctr"/>
            <a:lstStyle/>
            <a:p>
              <a:pPr algn="ctr">
                <a:lnSpc>
                  <a:spcPts val="2659"/>
                </a:lnSpc>
              </a:pPr>
              <a:endParaRPr/>
            </a:p>
          </p:txBody>
        </p:sp>
      </p:grpSp>
      <p:sp>
        <p:nvSpPr>
          <p:cNvPr id="6" name="TextBox 6"/>
          <p:cNvSpPr txBox="1"/>
          <p:nvPr/>
        </p:nvSpPr>
        <p:spPr>
          <a:xfrm>
            <a:off x="711277" y="966533"/>
            <a:ext cx="4957463" cy="738238"/>
          </a:xfrm>
          <a:prstGeom prst="rect">
            <a:avLst/>
          </a:prstGeom>
        </p:spPr>
        <p:txBody>
          <a:bodyPr lIns="0" tIns="0" rIns="0" bIns="0" rtlCol="0" anchor="t">
            <a:spAutoFit/>
          </a:bodyPr>
          <a:lstStyle/>
          <a:p>
            <a:pPr>
              <a:lnSpc>
                <a:spcPts val="6018"/>
              </a:lnSpc>
              <a:spcBef>
                <a:spcPct val="0"/>
              </a:spcBef>
            </a:pPr>
            <a:r>
              <a:rPr lang="en-US" sz="4298">
                <a:solidFill>
                  <a:srgbClr val="593C8F"/>
                </a:solidFill>
                <a:latin typeface="League Spartan"/>
              </a:rPr>
              <a:t>FOR EMPLOYEES</a:t>
            </a:r>
          </a:p>
        </p:txBody>
      </p:sp>
      <p:sp>
        <p:nvSpPr>
          <p:cNvPr id="7" name="AutoShape 7"/>
          <p:cNvSpPr/>
          <p:nvPr/>
        </p:nvSpPr>
        <p:spPr>
          <a:xfrm>
            <a:off x="795809" y="1723821"/>
            <a:ext cx="2618740" cy="0"/>
          </a:xfrm>
          <a:prstGeom prst="line">
            <a:avLst/>
          </a:prstGeom>
          <a:ln w="38100" cap="flat">
            <a:solidFill>
              <a:srgbClr val="000000"/>
            </a:solidFill>
            <a:prstDash val="solid"/>
            <a:headEnd type="none" w="sm" len="sm"/>
            <a:tailEnd type="none" w="sm" len="sm"/>
          </a:ln>
        </p:spPr>
        <p:txBody>
          <a:bodyPr/>
          <a:lstStyle/>
          <a:p>
            <a:endParaRPr lang="en-GB"/>
          </a:p>
        </p:txBody>
      </p:sp>
      <p:grpSp>
        <p:nvGrpSpPr>
          <p:cNvPr id="8" name="Group 8"/>
          <p:cNvGrpSpPr>
            <a:grpSpLocks noChangeAspect="1"/>
          </p:cNvGrpSpPr>
          <p:nvPr/>
        </p:nvGrpSpPr>
        <p:grpSpPr>
          <a:xfrm>
            <a:off x="9144000" y="1064888"/>
            <a:ext cx="6850188" cy="3853183"/>
            <a:chOff x="0" y="0"/>
            <a:chExt cx="11289030" cy="6350000"/>
          </a:xfrm>
        </p:grpSpPr>
        <p:sp>
          <p:nvSpPr>
            <p:cNvPr id="9" name="Freeform 9"/>
            <p:cNvSpPr/>
            <p:nvPr/>
          </p:nvSpPr>
          <p:spPr>
            <a:xfrm>
              <a:off x="0" y="0"/>
              <a:ext cx="11287761" cy="6350000"/>
            </a:xfrm>
            <a:custGeom>
              <a:avLst/>
              <a:gdLst/>
              <a:ahLst/>
              <a:cxnLst/>
              <a:rect l="l" t="t" r="r" b="b"/>
              <a:pathLst>
                <a:path w="11287761" h="6350000">
                  <a:moveTo>
                    <a:pt x="0" y="5824220"/>
                  </a:moveTo>
                  <a:lnTo>
                    <a:pt x="0" y="525780"/>
                  </a:lnTo>
                  <a:cubicBezTo>
                    <a:pt x="0" y="234950"/>
                    <a:pt x="234950" y="0"/>
                    <a:pt x="525780" y="0"/>
                  </a:cubicBezTo>
                  <a:lnTo>
                    <a:pt x="10761980" y="0"/>
                  </a:lnTo>
                  <a:cubicBezTo>
                    <a:pt x="11052811" y="0"/>
                    <a:pt x="11287761" y="234950"/>
                    <a:pt x="11287761" y="525780"/>
                  </a:cubicBezTo>
                  <a:lnTo>
                    <a:pt x="11287761" y="5822950"/>
                  </a:lnTo>
                  <a:cubicBezTo>
                    <a:pt x="11287761" y="6113780"/>
                    <a:pt x="11052811" y="6348730"/>
                    <a:pt x="10761980" y="6348730"/>
                  </a:cubicBezTo>
                  <a:lnTo>
                    <a:pt x="525780" y="6348730"/>
                  </a:lnTo>
                  <a:cubicBezTo>
                    <a:pt x="236220" y="6350000"/>
                    <a:pt x="0" y="6115050"/>
                    <a:pt x="0" y="5824220"/>
                  </a:cubicBezTo>
                  <a:cubicBezTo>
                    <a:pt x="0" y="5824220"/>
                    <a:pt x="0" y="5824220"/>
                    <a:pt x="0" y="5824220"/>
                  </a:cubicBezTo>
                  <a:close/>
                </a:path>
              </a:pathLst>
            </a:custGeom>
            <a:blipFill>
              <a:blip r:embed="rId3"/>
              <a:stretch>
                <a:fillRect t="-9228" b="-9228"/>
              </a:stretch>
            </a:blipFill>
          </p:spPr>
          <p:txBody>
            <a:bodyPr/>
            <a:lstStyle/>
            <a:p>
              <a:endParaRPr lang="en-GB"/>
            </a:p>
          </p:txBody>
        </p:sp>
      </p:grpSp>
      <p:grpSp>
        <p:nvGrpSpPr>
          <p:cNvPr id="10" name="Group 10"/>
          <p:cNvGrpSpPr>
            <a:grpSpLocks noChangeAspect="1"/>
          </p:cNvGrpSpPr>
          <p:nvPr/>
        </p:nvGrpSpPr>
        <p:grpSpPr>
          <a:xfrm>
            <a:off x="1028700" y="5889625"/>
            <a:ext cx="6850188" cy="3853183"/>
            <a:chOff x="0" y="0"/>
            <a:chExt cx="11289030" cy="6350000"/>
          </a:xfrm>
        </p:grpSpPr>
        <p:sp>
          <p:nvSpPr>
            <p:cNvPr id="11" name="Freeform 11"/>
            <p:cNvSpPr/>
            <p:nvPr/>
          </p:nvSpPr>
          <p:spPr>
            <a:xfrm>
              <a:off x="0" y="0"/>
              <a:ext cx="11287761" cy="6350000"/>
            </a:xfrm>
            <a:custGeom>
              <a:avLst/>
              <a:gdLst/>
              <a:ahLst/>
              <a:cxnLst/>
              <a:rect l="l" t="t" r="r" b="b"/>
              <a:pathLst>
                <a:path w="11287761" h="6350000">
                  <a:moveTo>
                    <a:pt x="0" y="5824220"/>
                  </a:moveTo>
                  <a:lnTo>
                    <a:pt x="0" y="525780"/>
                  </a:lnTo>
                  <a:cubicBezTo>
                    <a:pt x="0" y="234950"/>
                    <a:pt x="234950" y="0"/>
                    <a:pt x="525780" y="0"/>
                  </a:cubicBezTo>
                  <a:lnTo>
                    <a:pt x="10761980" y="0"/>
                  </a:lnTo>
                  <a:cubicBezTo>
                    <a:pt x="11052811" y="0"/>
                    <a:pt x="11287761" y="234950"/>
                    <a:pt x="11287761" y="525780"/>
                  </a:cubicBezTo>
                  <a:lnTo>
                    <a:pt x="11287761" y="5822950"/>
                  </a:lnTo>
                  <a:cubicBezTo>
                    <a:pt x="11287761" y="6113780"/>
                    <a:pt x="11052811" y="6348730"/>
                    <a:pt x="10761980" y="6348730"/>
                  </a:cubicBezTo>
                  <a:lnTo>
                    <a:pt x="525780" y="6348730"/>
                  </a:lnTo>
                  <a:cubicBezTo>
                    <a:pt x="236220" y="6350000"/>
                    <a:pt x="0" y="6115050"/>
                    <a:pt x="0" y="5824220"/>
                  </a:cubicBezTo>
                  <a:cubicBezTo>
                    <a:pt x="0" y="5824220"/>
                    <a:pt x="0" y="5824220"/>
                    <a:pt x="0" y="5824220"/>
                  </a:cubicBezTo>
                  <a:close/>
                </a:path>
              </a:pathLst>
            </a:custGeom>
            <a:blipFill>
              <a:blip r:embed="rId4"/>
              <a:stretch>
                <a:fillRect t="-9228" b="-9228"/>
              </a:stretch>
            </a:blipFill>
          </p:spPr>
          <p:txBody>
            <a:bodyPr/>
            <a:lstStyle/>
            <a:p>
              <a:endParaRPr lang="en-GB"/>
            </a:p>
          </p:txBody>
        </p:sp>
      </p:grpSp>
      <p:sp>
        <p:nvSpPr>
          <p:cNvPr id="12" name="Freeform 12"/>
          <p:cNvSpPr/>
          <p:nvPr/>
        </p:nvSpPr>
        <p:spPr>
          <a:xfrm>
            <a:off x="8234491" y="6338433"/>
            <a:ext cx="392717" cy="1565177"/>
          </a:xfrm>
          <a:custGeom>
            <a:avLst/>
            <a:gdLst/>
            <a:ahLst/>
            <a:cxnLst/>
            <a:rect l="l" t="t" r="r" b="b"/>
            <a:pathLst>
              <a:path w="392717" h="1565177">
                <a:moveTo>
                  <a:pt x="0" y="0"/>
                </a:moveTo>
                <a:lnTo>
                  <a:pt x="392718" y="0"/>
                </a:lnTo>
                <a:lnTo>
                  <a:pt x="392718" y="1565177"/>
                </a:lnTo>
                <a:lnTo>
                  <a:pt x="0" y="1565177"/>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3" name="Freeform 13"/>
          <p:cNvSpPr/>
          <p:nvPr/>
        </p:nvSpPr>
        <p:spPr>
          <a:xfrm>
            <a:off x="1384774" y="2208891"/>
            <a:ext cx="392717" cy="1565177"/>
          </a:xfrm>
          <a:custGeom>
            <a:avLst/>
            <a:gdLst/>
            <a:ahLst/>
            <a:cxnLst/>
            <a:rect l="l" t="t" r="r" b="b"/>
            <a:pathLst>
              <a:path w="392717" h="1565177">
                <a:moveTo>
                  <a:pt x="0" y="0"/>
                </a:moveTo>
                <a:lnTo>
                  <a:pt x="392718" y="0"/>
                </a:lnTo>
                <a:lnTo>
                  <a:pt x="392718" y="1565177"/>
                </a:lnTo>
                <a:lnTo>
                  <a:pt x="0" y="1565177"/>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4" name="TextBox 14"/>
          <p:cNvSpPr txBox="1"/>
          <p:nvPr/>
        </p:nvSpPr>
        <p:spPr>
          <a:xfrm>
            <a:off x="711277" y="390525"/>
            <a:ext cx="3255770" cy="628046"/>
          </a:xfrm>
          <a:prstGeom prst="rect">
            <a:avLst/>
          </a:prstGeom>
        </p:spPr>
        <p:txBody>
          <a:bodyPr lIns="0" tIns="0" rIns="0" bIns="0" rtlCol="0" anchor="t">
            <a:spAutoFit/>
          </a:bodyPr>
          <a:lstStyle/>
          <a:p>
            <a:pPr>
              <a:lnSpc>
                <a:spcPts val="5080"/>
              </a:lnSpc>
              <a:spcBef>
                <a:spcPct val="0"/>
              </a:spcBef>
            </a:pPr>
            <a:r>
              <a:rPr lang="en-US" sz="3629">
                <a:solidFill>
                  <a:srgbClr val="000000"/>
                </a:solidFill>
                <a:latin typeface="Lato Bold"/>
              </a:rPr>
              <a:t>ADVANTAGES </a:t>
            </a:r>
          </a:p>
        </p:txBody>
      </p:sp>
      <p:sp>
        <p:nvSpPr>
          <p:cNvPr id="15" name="TextBox 15"/>
          <p:cNvSpPr txBox="1"/>
          <p:nvPr/>
        </p:nvSpPr>
        <p:spPr>
          <a:xfrm>
            <a:off x="2159546" y="2084667"/>
            <a:ext cx="5548130" cy="906813"/>
          </a:xfrm>
          <a:prstGeom prst="rect">
            <a:avLst/>
          </a:prstGeom>
        </p:spPr>
        <p:txBody>
          <a:bodyPr lIns="0" tIns="0" rIns="0" bIns="0" rtlCol="0" anchor="t">
            <a:spAutoFit/>
          </a:bodyPr>
          <a:lstStyle/>
          <a:p>
            <a:pPr>
              <a:lnSpc>
                <a:spcPts val="3568"/>
              </a:lnSpc>
              <a:spcBef>
                <a:spcPct val="0"/>
              </a:spcBef>
            </a:pPr>
            <a:r>
              <a:rPr lang="en-US" sz="2548">
                <a:solidFill>
                  <a:srgbClr val="000000"/>
                </a:solidFill>
                <a:latin typeface="Poppins Bold"/>
              </a:rPr>
              <a:t>Enhanced Learning Engagement and Retention:</a:t>
            </a:r>
          </a:p>
        </p:txBody>
      </p:sp>
      <p:sp>
        <p:nvSpPr>
          <p:cNvPr id="16" name="TextBox 16"/>
          <p:cNvSpPr txBox="1"/>
          <p:nvPr/>
        </p:nvSpPr>
        <p:spPr>
          <a:xfrm>
            <a:off x="2159546" y="3041536"/>
            <a:ext cx="5719342" cy="1841786"/>
          </a:xfrm>
          <a:prstGeom prst="rect">
            <a:avLst/>
          </a:prstGeom>
        </p:spPr>
        <p:txBody>
          <a:bodyPr lIns="0" tIns="0" rIns="0" bIns="0" rtlCol="0" anchor="t">
            <a:spAutoFit/>
          </a:bodyPr>
          <a:lstStyle/>
          <a:p>
            <a:pPr algn="just">
              <a:lnSpc>
                <a:spcPts val="2935"/>
              </a:lnSpc>
              <a:spcBef>
                <a:spcPct val="0"/>
              </a:spcBef>
            </a:pPr>
            <a:r>
              <a:rPr lang="en-US" sz="2096" dirty="0">
                <a:solidFill>
                  <a:srgbClr val="000000"/>
                </a:solidFill>
                <a:latin typeface="Poppins"/>
              </a:rPr>
              <a:t>Technology-based training fosters higher engagement through interactive modules and gamified learning. It enhances information retention by catering to diverse learning preferences.</a:t>
            </a:r>
          </a:p>
        </p:txBody>
      </p:sp>
      <p:sp>
        <p:nvSpPr>
          <p:cNvPr id="17" name="TextBox 17"/>
          <p:cNvSpPr txBox="1"/>
          <p:nvPr/>
        </p:nvSpPr>
        <p:spPr>
          <a:xfrm>
            <a:off x="8982812" y="6126909"/>
            <a:ext cx="6067631" cy="994112"/>
          </a:xfrm>
          <a:prstGeom prst="rect">
            <a:avLst/>
          </a:prstGeom>
        </p:spPr>
        <p:txBody>
          <a:bodyPr lIns="0" tIns="0" rIns="0" bIns="0" rtlCol="0" anchor="t">
            <a:spAutoFit/>
          </a:bodyPr>
          <a:lstStyle/>
          <a:p>
            <a:pPr>
              <a:lnSpc>
                <a:spcPts val="3902"/>
              </a:lnSpc>
              <a:spcBef>
                <a:spcPct val="0"/>
              </a:spcBef>
            </a:pPr>
            <a:r>
              <a:rPr lang="en-US" sz="2787">
                <a:solidFill>
                  <a:srgbClr val="000000"/>
                </a:solidFill>
                <a:latin typeface="Poppins Bold"/>
              </a:rPr>
              <a:t>Personalized Learning Experience:</a:t>
            </a:r>
          </a:p>
        </p:txBody>
      </p:sp>
      <p:sp>
        <p:nvSpPr>
          <p:cNvPr id="18" name="TextBox 18"/>
          <p:cNvSpPr txBox="1"/>
          <p:nvPr/>
        </p:nvSpPr>
        <p:spPr>
          <a:xfrm>
            <a:off x="8982812" y="7324872"/>
            <a:ext cx="6529175" cy="2157001"/>
          </a:xfrm>
          <a:prstGeom prst="rect">
            <a:avLst/>
          </a:prstGeom>
        </p:spPr>
        <p:txBody>
          <a:bodyPr lIns="0" tIns="0" rIns="0" bIns="0" rtlCol="0" anchor="t">
            <a:spAutoFit/>
          </a:bodyPr>
          <a:lstStyle/>
          <a:p>
            <a:pPr algn="just">
              <a:lnSpc>
                <a:spcPts val="3351"/>
              </a:lnSpc>
              <a:spcBef>
                <a:spcPct val="0"/>
              </a:spcBef>
            </a:pPr>
            <a:r>
              <a:rPr lang="en-US" sz="2393" dirty="0">
                <a:solidFill>
                  <a:srgbClr val="000000"/>
                </a:solidFill>
                <a:latin typeface="Poppins"/>
              </a:rPr>
              <a:t>Employees benefit from personalized learning paths tailored to their roles, allowing the progress at their own speed and focus on areas that need improvement.</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alphaModFix amt="30000"/>
            </a:blip>
            <a:stretch>
              <a:fillRect l="-20312" r="-20312"/>
            </a:stretch>
          </a:blipFill>
        </p:spPr>
        <p:txBody>
          <a:bodyPr/>
          <a:lstStyle/>
          <a:p>
            <a:endParaRPr lang="en-GB"/>
          </a:p>
        </p:txBody>
      </p:sp>
      <p:grpSp>
        <p:nvGrpSpPr>
          <p:cNvPr id="3" name="Group 3"/>
          <p:cNvGrpSpPr/>
          <p:nvPr/>
        </p:nvGrpSpPr>
        <p:grpSpPr>
          <a:xfrm rot="5400000">
            <a:off x="9120188" y="-3840163"/>
            <a:ext cx="47625" cy="18288000"/>
            <a:chOff x="0" y="0"/>
            <a:chExt cx="12543" cy="4816593"/>
          </a:xfrm>
        </p:grpSpPr>
        <p:sp>
          <p:nvSpPr>
            <p:cNvPr id="4" name="Freeform 4"/>
            <p:cNvSpPr/>
            <p:nvPr/>
          </p:nvSpPr>
          <p:spPr>
            <a:xfrm>
              <a:off x="0" y="0"/>
              <a:ext cx="12543" cy="4816592"/>
            </a:xfrm>
            <a:custGeom>
              <a:avLst/>
              <a:gdLst/>
              <a:ahLst/>
              <a:cxnLst/>
              <a:rect l="l" t="t" r="r" b="b"/>
              <a:pathLst>
                <a:path w="12543" h="4816592">
                  <a:moveTo>
                    <a:pt x="0" y="0"/>
                  </a:moveTo>
                  <a:lnTo>
                    <a:pt x="12543" y="0"/>
                  </a:lnTo>
                  <a:lnTo>
                    <a:pt x="12543" y="4816592"/>
                  </a:lnTo>
                  <a:lnTo>
                    <a:pt x="0" y="4816592"/>
                  </a:lnTo>
                  <a:close/>
                </a:path>
              </a:pathLst>
            </a:custGeom>
            <a:solidFill>
              <a:srgbClr val="593C8F"/>
            </a:solidFill>
          </p:spPr>
          <p:txBody>
            <a:bodyPr/>
            <a:lstStyle/>
            <a:p>
              <a:endParaRPr lang="en-GB"/>
            </a:p>
          </p:txBody>
        </p:sp>
        <p:sp>
          <p:nvSpPr>
            <p:cNvPr id="5" name="TextBox 5"/>
            <p:cNvSpPr txBox="1"/>
            <p:nvPr/>
          </p:nvSpPr>
          <p:spPr>
            <a:xfrm>
              <a:off x="0" y="-47625"/>
              <a:ext cx="12543" cy="4864218"/>
            </a:xfrm>
            <a:prstGeom prst="rect">
              <a:avLst/>
            </a:prstGeom>
          </p:spPr>
          <p:txBody>
            <a:bodyPr lIns="50800" tIns="50800" rIns="50800" bIns="50800" rtlCol="0" anchor="ctr"/>
            <a:lstStyle/>
            <a:p>
              <a:pPr algn="ctr">
                <a:lnSpc>
                  <a:spcPts val="2659"/>
                </a:lnSpc>
              </a:pPr>
              <a:endParaRPr/>
            </a:p>
          </p:txBody>
        </p:sp>
      </p:grpSp>
      <p:sp>
        <p:nvSpPr>
          <p:cNvPr id="6" name="TextBox 6"/>
          <p:cNvSpPr txBox="1"/>
          <p:nvPr/>
        </p:nvSpPr>
        <p:spPr>
          <a:xfrm>
            <a:off x="711277" y="966533"/>
            <a:ext cx="4957463" cy="738238"/>
          </a:xfrm>
          <a:prstGeom prst="rect">
            <a:avLst/>
          </a:prstGeom>
        </p:spPr>
        <p:txBody>
          <a:bodyPr lIns="0" tIns="0" rIns="0" bIns="0" rtlCol="0" anchor="t">
            <a:spAutoFit/>
          </a:bodyPr>
          <a:lstStyle/>
          <a:p>
            <a:pPr>
              <a:lnSpc>
                <a:spcPts val="6018"/>
              </a:lnSpc>
              <a:spcBef>
                <a:spcPct val="0"/>
              </a:spcBef>
            </a:pPr>
            <a:r>
              <a:rPr lang="en-US" sz="4298">
                <a:solidFill>
                  <a:srgbClr val="593C8F"/>
                </a:solidFill>
                <a:latin typeface="League Spartan"/>
              </a:rPr>
              <a:t>FOR EMPLOYEES</a:t>
            </a:r>
          </a:p>
        </p:txBody>
      </p:sp>
      <p:sp>
        <p:nvSpPr>
          <p:cNvPr id="7" name="AutoShape 7"/>
          <p:cNvSpPr/>
          <p:nvPr/>
        </p:nvSpPr>
        <p:spPr>
          <a:xfrm>
            <a:off x="795809" y="1723821"/>
            <a:ext cx="2618740" cy="0"/>
          </a:xfrm>
          <a:prstGeom prst="line">
            <a:avLst/>
          </a:prstGeom>
          <a:ln w="38100" cap="flat">
            <a:solidFill>
              <a:srgbClr val="000000"/>
            </a:solidFill>
            <a:prstDash val="solid"/>
            <a:headEnd type="none" w="sm" len="sm"/>
            <a:tailEnd type="none" w="sm" len="sm"/>
          </a:ln>
        </p:spPr>
        <p:txBody>
          <a:bodyPr/>
          <a:lstStyle/>
          <a:p>
            <a:endParaRPr lang="en-GB"/>
          </a:p>
        </p:txBody>
      </p:sp>
      <p:grpSp>
        <p:nvGrpSpPr>
          <p:cNvPr id="8" name="Group 8"/>
          <p:cNvGrpSpPr>
            <a:grpSpLocks noChangeAspect="1"/>
          </p:cNvGrpSpPr>
          <p:nvPr/>
        </p:nvGrpSpPr>
        <p:grpSpPr>
          <a:xfrm>
            <a:off x="9144000" y="1064888"/>
            <a:ext cx="6850188" cy="3853183"/>
            <a:chOff x="0" y="0"/>
            <a:chExt cx="11289030" cy="6350000"/>
          </a:xfrm>
        </p:grpSpPr>
        <p:sp>
          <p:nvSpPr>
            <p:cNvPr id="9" name="Freeform 9"/>
            <p:cNvSpPr/>
            <p:nvPr/>
          </p:nvSpPr>
          <p:spPr>
            <a:xfrm>
              <a:off x="0" y="0"/>
              <a:ext cx="11287761" cy="6350000"/>
            </a:xfrm>
            <a:custGeom>
              <a:avLst/>
              <a:gdLst/>
              <a:ahLst/>
              <a:cxnLst/>
              <a:rect l="l" t="t" r="r" b="b"/>
              <a:pathLst>
                <a:path w="11287761" h="6350000">
                  <a:moveTo>
                    <a:pt x="0" y="5824220"/>
                  </a:moveTo>
                  <a:lnTo>
                    <a:pt x="0" y="525780"/>
                  </a:lnTo>
                  <a:cubicBezTo>
                    <a:pt x="0" y="234950"/>
                    <a:pt x="234950" y="0"/>
                    <a:pt x="525780" y="0"/>
                  </a:cubicBezTo>
                  <a:lnTo>
                    <a:pt x="10761980" y="0"/>
                  </a:lnTo>
                  <a:cubicBezTo>
                    <a:pt x="11052811" y="0"/>
                    <a:pt x="11287761" y="234950"/>
                    <a:pt x="11287761" y="525780"/>
                  </a:cubicBezTo>
                  <a:lnTo>
                    <a:pt x="11287761" y="5822950"/>
                  </a:lnTo>
                  <a:cubicBezTo>
                    <a:pt x="11287761" y="6113780"/>
                    <a:pt x="11052811" y="6348730"/>
                    <a:pt x="10761980" y="6348730"/>
                  </a:cubicBezTo>
                  <a:lnTo>
                    <a:pt x="525780" y="6348730"/>
                  </a:lnTo>
                  <a:cubicBezTo>
                    <a:pt x="236220" y="6350000"/>
                    <a:pt x="0" y="6115050"/>
                    <a:pt x="0" y="5824220"/>
                  </a:cubicBezTo>
                  <a:cubicBezTo>
                    <a:pt x="0" y="5824220"/>
                    <a:pt x="0" y="5824220"/>
                    <a:pt x="0" y="5824220"/>
                  </a:cubicBezTo>
                  <a:close/>
                </a:path>
              </a:pathLst>
            </a:custGeom>
            <a:blipFill>
              <a:blip r:embed="rId3"/>
              <a:stretch>
                <a:fillRect t="-16673" b="-16673"/>
              </a:stretch>
            </a:blipFill>
          </p:spPr>
          <p:txBody>
            <a:bodyPr/>
            <a:lstStyle/>
            <a:p>
              <a:endParaRPr lang="en-GB"/>
            </a:p>
          </p:txBody>
        </p:sp>
      </p:grpSp>
      <p:grpSp>
        <p:nvGrpSpPr>
          <p:cNvPr id="10" name="Group 10"/>
          <p:cNvGrpSpPr>
            <a:grpSpLocks noChangeAspect="1"/>
          </p:cNvGrpSpPr>
          <p:nvPr/>
        </p:nvGrpSpPr>
        <p:grpSpPr>
          <a:xfrm>
            <a:off x="1028700" y="5889625"/>
            <a:ext cx="6850188" cy="3853183"/>
            <a:chOff x="0" y="0"/>
            <a:chExt cx="11289030" cy="6350000"/>
          </a:xfrm>
        </p:grpSpPr>
        <p:sp>
          <p:nvSpPr>
            <p:cNvPr id="11" name="Freeform 11"/>
            <p:cNvSpPr/>
            <p:nvPr/>
          </p:nvSpPr>
          <p:spPr>
            <a:xfrm>
              <a:off x="0" y="0"/>
              <a:ext cx="11287761" cy="6350000"/>
            </a:xfrm>
            <a:custGeom>
              <a:avLst/>
              <a:gdLst/>
              <a:ahLst/>
              <a:cxnLst/>
              <a:rect l="l" t="t" r="r" b="b"/>
              <a:pathLst>
                <a:path w="11287761" h="6350000">
                  <a:moveTo>
                    <a:pt x="0" y="5824220"/>
                  </a:moveTo>
                  <a:lnTo>
                    <a:pt x="0" y="525780"/>
                  </a:lnTo>
                  <a:cubicBezTo>
                    <a:pt x="0" y="234950"/>
                    <a:pt x="234950" y="0"/>
                    <a:pt x="525780" y="0"/>
                  </a:cubicBezTo>
                  <a:lnTo>
                    <a:pt x="10761980" y="0"/>
                  </a:lnTo>
                  <a:cubicBezTo>
                    <a:pt x="11052811" y="0"/>
                    <a:pt x="11287761" y="234950"/>
                    <a:pt x="11287761" y="525780"/>
                  </a:cubicBezTo>
                  <a:lnTo>
                    <a:pt x="11287761" y="5822950"/>
                  </a:lnTo>
                  <a:cubicBezTo>
                    <a:pt x="11287761" y="6113780"/>
                    <a:pt x="11052811" y="6348730"/>
                    <a:pt x="10761980" y="6348730"/>
                  </a:cubicBezTo>
                  <a:lnTo>
                    <a:pt x="525780" y="6348730"/>
                  </a:lnTo>
                  <a:cubicBezTo>
                    <a:pt x="236220" y="6350000"/>
                    <a:pt x="0" y="6115050"/>
                    <a:pt x="0" y="5824220"/>
                  </a:cubicBezTo>
                  <a:cubicBezTo>
                    <a:pt x="0" y="5824220"/>
                    <a:pt x="0" y="5824220"/>
                    <a:pt x="0" y="5824220"/>
                  </a:cubicBezTo>
                  <a:close/>
                </a:path>
              </a:pathLst>
            </a:custGeom>
            <a:blipFill>
              <a:blip r:embed="rId4"/>
              <a:stretch>
                <a:fillRect t="-11561" b="-11561"/>
              </a:stretch>
            </a:blipFill>
          </p:spPr>
          <p:txBody>
            <a:bodyPr/>
            <a:lstStyle/>
            <a:p>
              <a:endParaRPr lang="en-GB"/>
            </a:p>
          </p:txBody>
        </p:sp>
      </p:grpSp>
      <p:sp>
        <p:nvSpPr>
          <p:cNvPr id="12" name="Freeform 12"/>
          <p:cNvSpPr/>
          <p:nvPr/>
        </p:nvSpPr>
        <p:spPr>
          <a:xfrm>
            <a:off x="8234491" y="6338433"/>
            <a:ext cx="392717" cy="1565177"/>
          </a:xfrm>
          <a:custGeom>
            <a:avLst/>
            <a:gdLst/>
            <a:ahLst/>
            <a:cxnLst/>
            <a:rect l="l" t="t" r="r" b="b"/>
            <a:pathLst>
              <a:path w="392717" h="1565177">
                <a:moveTo>
                  <a:pt x="0" y="0"/>
                </a:moveTo>
                <a:lnTo>
                  <a:pt x="392718" y="0"/>
                </a:lnTo>
                <a:lnTo>
                  <a:pt x="392718" y="1565177"/>
                </a:lnTo>
                <a:lnTo>
                  <a:pt x="0" y="1565177"/>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3" name="Freeform 13"/>
          <p:cNvSpPr/>
          <p:nvPr/>
        </p:nvSpPr>
        <p:spPr>
          <a:xfrm>
            <a:off x="1384774" y="2208891"/>
            <a:ext cx="392717" cy="1565177"/>
          </a:xfrm>
          <a:custGeom>
            <a:avLst/>
            <a:gdLst/>
            <a:ahLst/>
            <a:cxnLst/>
            <a:rect l="l" t="t" r="r" b="b"/>
            <a:pathLst>
              <a:path w="392717" h="1565177">
                <a:moveTo>
                  <a:pt x="0" y="0"/>
                </a:moveTo>
                <a:lnTo>
                  <a:pt x="392718" y="0"/>
                </a:lnTo>
                <a:lnTo>
                  <a:pt x="392718" y="1565177"/>
                </a:lnTo>
                <a:lnTo>
                  <a:pt x="0" y="1565177"/>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4" name="TextBox 14"/>
          <p:cNvSpPr txBox="1"/>
          <p:nvPr/>
        </p:nvSpPr>
        <p:spPr>
          <a:xfrm>
            <a:off x="711277" y="390525"/>
            <a:ext cx="3255770" cy="628046"/>
          </a:xfrm>
          <a:prstGeom prst="rect">
            <a:avLst/>
          </a:prstGeom>
        </p:spPr>
        <p:txBody>
          <a:bodyPr lIns="0" tIns="0" rIns="0" bIns="0" rtlCol="0" anchor="t">
            <a:spAutoFit/>
          </a:bodyPr>
          <a:lstStyle/>
          <a:p>
            <a:pPr>
              <a:lnSpc>
                <a:spcPts val="5080"/>
              </a:lnSpc>
              <a:spcBef>
                <a:spcPct val="0"/>
              </a:spcBef>
            </a:pPr>
            <a:r>
              <a:rPr lang="en-US" sz="3629">
                <a:solidFill>
                  <a:srgbClr val="000000"/>
                </a:solidFill>
                <a:latin typeface="Lato Bold"/>
              </a:rPr>
              <a:t>ADVANTAGES </a:t>
            </a:r>
          </a:p>
        </p:txBody>
      </p:sp>
      <p:sp>
        <p:nvSpPr>
          <p:cNvPr id="15" name="TextBox 15"/>
          <p:cNvSpPr txBox="1"/>
          <p:nvPr/>
        </p:nvSpPr>
        <p:spPr>
          <a:xfrm>
            <a:off x="2159546" y="2084667"/>
            <a:ext cx="5548130" cy="906813"/>
          </a:xfrm>
          <a:prstGeom prst="rect">
            <a:avLst/>
          </a:prstGeom>
        </p:spPr>
        <p:txBody>
          <a:bodyPr lIns="0" tIns="0" rIns="0" bIns="0" rtlCol="0" anchor="t">
            <a:spAutoFit/>
          </a:bodyPr>
          <a:lstStyle/>
          <a:p>
            <a:pPr>
              <a:lnSpc>
                <a:spcPts val="3568"/>
              </a:lnSpc>
              <a:spcBef>
                <a:spcPct val="0"/>
              </a:spcBef>
            </a:pPr>
            <a:r>
              <a:rPr lang="en-US" sz="2548">
                <a:solidFill>
                  <a:srgbClr val="000000"/>
                </a:solidFill>
                <a:latin typeface="Poppins Bold"/>
              </a:rPr>
              <a:t>Improved Workforce Performance:</a:t>
            </a:r>
          </a:p>
        </p:txBody>
      </p:sp>
      <p:sp>
        <p:nvSpPr>
          <p:cNvPr id="16" name="TextBox 16"/>
          <p:cNvSpPr txBox="1"/>
          <p:nvPr/>
        </p:nvSpPr>
        <p:spPr>
          <a:xfrm>
            <a:off x="2159546" y="3041536"/>
            <a:ext cx="5719342" cy="2232736"/>
          </a:xfrm>
          <a:prstGeom prst="rect">
            <a:avLst/>
          </a:prstGeom>
        </p:spPr>
        <p:txBody>
          <a:bodyPr lIns="0" tIns="0" rIns="0" bIns="0" rtlCol="0" anchor="t">
            <a:spAutoFit/>
          </a:bodyPr>
          <a:lstStyle/>
          <a:p>
            <a:pPr algn="just">
              <a:lnSpc>
                <a:spcPts val="2935"/>
              </a:lnSpc>
              <a:spcBef>
                <a:spcPct val="0"/>
              </a:spcBef>
            </a:pPr>
            <a:r>
              <a:rPr lang="en-US" sz="2096" dirty="0">
                <a:solidFill>
                  <a:srgbClr val="000000"/>
                </a:solidFill>
                <a:latin typeface="Poppins"/>
              </a:rPr>
              <a:t>Technology-driven training contributes to improved employee performance by equipping them with up-to-date skills and knowledge, resulting in higher productivity and efficiency (</a:t>
            </a:r>
            <a:r>
              <a:rPr lang="en-US" sz="2096" dirty="0">
                <a:solidFill>
                  <a:srgbClr val="000000"/>
                </a:solidFill>
                <a:latin typeface="Poppins Italics"/>
              </a:rPr>
              <a:t>Efficiency and Productivity of Higher Education, </a:t>
            </a:r>
            <a:r>
              <a:rPr lang="en-US" sz="2096" dirty="0" err="1">
                <a:solidFill>
                  <a:srgbClr val="000000"/>
                </a:solidFill>
                <a:latin typeface="Poppins"/>
              </a:rPr>
              <a:t>nd</a:t>
            </a:r>
            <a:r>
              <a:rPr lang="en-US" sz="2096" dirty="0">
                <a:solidFill>
                  <a:srgbClr val="000000"/>
                </a:solidFill>
                <a:latin typeface="Poppins"/>
              </a:rPr>
              <a:t>).</a:t>
            </a:r>
          </a:p>
        </p:txBody>
      </p:sp>
      <p:sp>
        <p:nvSpPr>
          <p:cNvPr id="17" name="TextBox 17"/>
          <p:cNvSpPr txBox="1"/>
          <p:nvPr/>
        </p:nvSpPr>
        <p:spPr>
          <a:xfrm>
            <a:off x="8982812" y="6126909"/>
            <a:ext cx="6067631" cy="504519"/>
          </a:xfrm>
          <a:prstGeom prst="rect">
            <a:avLst/>
          </a:prstGeom>
        </p:spPr>
        <p:txBody>
          <a:bodyPr lIns="0" tIns="0" rIns="0" bIns="0" rtlCol="0" anchor="t">
            <a:spAutoFit/>
          </a:bodyPr>
          <a:lstStyle/>
          <a:p>
            <a:pPr>
              <a:lnSpc>
                <a:spcPts val="3902"/>
              </a:lnSpc>
              <a:spcBef>
                <a:spcPct val="0"/>
              </a:spcBef>
            </a:pPr>
            <a:r>
              <a:rPr lang="en-US" sz="2787">
                <a:solidFill>
                  <a:srgbClr val="000000"/>
                </a:solidFill>
                <a:latin typeface="Poppins Bold"/>
              </a:rPr>
              <a:t>Cost-Efficient Training Solutions:</a:t>
            </a:r>
          </a:p>
        </p:txBody>
      </p:sp>
      <p:sp>
        <p:nvSpPr>
          <p:cNvPr id="18" name="TextBox 18"/>
          <p:cNvSpPr txBox="1"/>
          <p:nvPr/>
        </p:nvSpPr>
        <p:spPr>
          <a:xfrm>
            <a:off x="9144000" y="6758607"/>
            <a:ext cx="6529175" cy="2157001"/>
          </a:xfrm>
          <a:prstGeom prst="rect">
            <a:avLst/>
          </a:prstGeom>
        </p:spPr>
        <p:txBody>
          <a:bodyPr lIns="0" tIns="0" rIns="0" bIns="0" rtlCol="0" anchor="t">
            <a:spAutoFit/>
          </a:bodyPr>
          <a:lstStyle/>
          <a:p>
            <a:pPr algn="just">
              <a:lnSpc>
                <a:spcPts val="3351"/>
              </a:lnSpc>
              <a:spcBef>
                <a:spcPct val="0"/>
              </a:spcBef>
            </a:pPr>
            <a:r>
              <a:rPr lang="en-US" sz="2393" dirty="0">
                <a:solidFill>
                  <a:srgbClr val="000000"/>
                </a:solidFill>
                <a:latin typeface="Poppins"/>
              </a:rPr>
              <a:t>Employers benefit from cost-effective training solutions facilitated by technology, reducing expenses related to traditional training methods (Gardner, 1984).</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alphaModFix amt="30000"/>
            </a:blip>
            <a:stretch>
              <a:fillRect l="-20312" r="-20312"/>
            </a:stretch>
          </a:blipFill>
        </p:spPr>
        <p:txBody>
          <a:bodyPr/>
          <a:lstStyle/>
          <a:p>
            <a:endParaRPr lang="en-GB"/>
          </a:p>
        </p:txBody>
      </p:sp>
      <p:sp>
        <p:nvSpPr>
          <p:cNvPr id="3" name="AutoShape 3"/>
          <p:cNvSpPr/>
          <p:nvPr/>
        </p:nvSpPr>
        <p:spPr>
          <a:xfrm flipV="1">
            <a:off x="1029771" y="2704946"/>
            <a:ext cx="3254698" cy="19050"/>
          </a:xfrm>
          <a:prstGeom prst="line">
            <a:avLst/>
          </a:prstGeom>
          <a:ln w="38100" cap="flat">
            <a:solidFill>
              <a:srgbClr val="000000"/>
            </a:solidFill>
            <a:prstDash val="solid"/>
            <a:headEnd type="none" w="sm" len="sm"/>
            <a:tailEnd type="none" w="sm" len="sm"/>
          </a:ln>
        </p:spPr>
        <p:txBody>
          <a:bodyPr/>
          <a:lstStyle/>
          <a:p>
            <a:endParaRPr lang="en-GB"/>
          </a:p>
        </p:txBody>
      </p:sp>
      <p:grpSp>
        <p:nvGrpSpPr>
          <p:cNvPr id="4" name="Group 4"/>
          <p:cNvGrpSpPr/>
          <p:nvPr/>
        </p:nvGrpSpPr>
        <p:grpSpPr>
          <a:xfrm>
            <a:off x="772231" y="3191150"/>
            <a:ext cx="823694" cy="452595"/>
            <a:chOff x="0" y="0"/>
            <a:chExt cx="216940" cy="119202"/>
          </a:xfrm>
        </p:grpSpPr>
        <p:sp>
          <p:nvSpPr>
            <p:cNvPr id="5" name="Freeform 5"/>
            <p:cNvSpPr/>
            <p:nvPr/>
          </p:nvSpPr>
          <p:spPr>
            <a:xfrm>
              <a:off x="0" y="0"/>
              <a:ext cx="216940" cy="119202"/>
            </a:xfrm>
            <a:custGeom>
              <a:avLst/>
              <a:gdLst/>
              <a:ahLst/>
              <a:cxnLst/>
              <a:rect l="l" t="t" r="r" b="b"/>
              <a:pathLst>
                <a:path w="216940" h="119202">
                  <a:moveTo>
                    <a:pt x="0" y="0"/>
                  </a:moveTo>
                  <a:lnTo>
                    <a:pt x="216940" y="0"/>
                  </a:lnTo>
                  <a:lnTo>
                    <a:pt x="216940" y="119202"/>
                  </a:lnTo>
                  <a:lnTo>
                    <a:pt x="0" y="119202"/>
                  </a:lnTo>
                  <a:close/>
                </a:path>
              </a:pathLst>
            </a:custGeom>
            <a:solidFill>
              <a:srgbClr val="000000"/>
            </a:solidFill>
          </p:spPr>
          <p:txBody>
            <a:bodyPr/>
            <a:lstStyle/>
            <a:p>
              <a:endParaRPr lang="en-GB"/>
            </a:p>
          </p:txBody>
        </p:sp>
        <p:sp>
          <p:nvSpPr>
            <p:cNvPr id="6" name="TextBox 6"/>
            <p:cNvSpPr txBox="1"/>
            <p:nvPr/>
          </p:nvSpPr>
          <p:spPr>
            <a:xfrm>
              <a:off x="0" y="-47625"/>
              <a:ext cx="216940" cy="166827"/>
            </a:xfrm>
            <a:prstGeom prst="rect">
              <a:avLst/>
            </a:prstGeom>
          </p:spPr>
          <p:txBody>
            <a:bodyPr lIns="50800" tIns="50800" rIns="50800" bIns="50800" rtlCol="0" anchor="ctr"/>
            <a:lstStyle/>
            <a:p>
              <a:pPr algn="ctr">
                <a:lnSpc>
                  <a:spcPts val="2659"/>
                </a:lnSpc>
              </a:pPr>
              <a:endParaRPr/>
            </a:p>
          </p:txBody>
        </p:sp>
      </p:grpSp>
      <p:grpSp>
        <p:nvGrpSpPr>
          <p:cNvPr id="7" name="Group 7"/>
          <p:cNvGrpSpPr/>
          <p:nvPr/>
        </p:nvGrpSpPr>
        <p:grpSpPr>
          <a:xfrm>
            <a:off x="15201900" y="0"/>
            <a:ext cx="3086100" cy="10287000"/>
            <a:chOff x="0" y="0"/>
            <a:chExt cx="812800" cy="2709333"/>
          </a:xfrm>
        </p:grpSpPr>
        <p:sp>
          <p:nvSpPr>
            <p:cNvPr id="8" name="Freeform 8"/>
            <p:cNvSpPr/>
            <p:nvPr/>
          </p:nvSpPr>
          <p:spPr>
            <a:xfrm>
              <a:off x="0" y="0"/>
              <a:ext cx="812800" cy="2709333"/>
            </a:xfrm>
            <a:custGeom>
              <a:avLst/>
              <a:gdLst/>
              <a:ahLst/>
              <a:cxnLst/>
              <a:rect l="l" t="t" r="r" b="b"/>
              <a:pathLst>
                <a:path w="812800" h="2709333">
                  <a:moveTo>
                    <a:pt x="0" y="0"/>
                  </a:moveTo>
                  <a:lnTo>
                    <a:pt x="812800" y="0"/>
                  </a:lnTo>
                  <a:lnTo>
                    <a:pt x="812800" y="2709333"/>
                  </a:lnTo>
                  <a:lnTo>
                    <a:pt x="0" y="2709333"/>
                  </a:lnTo>
                  <a:close/>
                </a:path>
              </a:pathLst>
            </a:custGeom>
            <a:solidFill>
              <a:srgbClr val="593C8F"/>
            </a:solidFill>
          </p:spPr>
          <p:txBody>
            <a:bodyPr/>
            <a:lstStyle/>
            <a:p>
              <a:endParaRPr lang="en-GB"/>
            </a:p>
          </p:txBody>
        </p:sp>
        <p:sp>
          <p:nvSpPr>
            <p:cNvPr id="9" name="TextBox 9"/>
            <p:cNvSpPr txBox="1"/>
            <p:nvPr/>
          </p:nvSpPr>
          <p:spPr>
            <a:xfrm>
              <a:off x="0" y="-47625"/>
              <a:ext cx="812800" cy="2756958"/>
            </a:xfrm>
            <a:prstGeom prst="rect">
              <a:avLst/>
            </a:prstGeom>
          </p:spPr>
          <p:txBody>
            <a:bodyPr lIns="50800" tIns="50800" rIns="50800" bIns="50800" rtlCol="0" anchor="ctr"/>
            <a:lstStyle/>
            <a:p>
              <a:pPr algn="ctr">
                <a:lnSpc>
                  <a:spcPts val="2659"/>
                </a:lnSpc>
              </a:pPr>
              <a:endParaRPr/>
            </a:p>
          </p:txBody>
        </p:sp>
      </p:grpSp>
      <p:grpSp>
        <p:nvGrpSpPr>
          <p:cNvPr id="10" name="Group 10"/>
          <p:cNvGrpSpPr>
            <a:grpSpLocks noChangeAspect="1"/>
          </p:cNvGrpSpPr>
          <p:nvPr/>
        </p:nvGrpSpPr>
        <p:grpSpPr>
          <a:xfrm>
            <a:off x="9493250" y="956528"/>
            <a:ext cx="6289724" cy="8373944"/>
            <a:chOff x="0" y="0"/>
            <a:chExt cx="3663950" cy="4878070"/>
          </a:xfrm>
        </p:grpSpPr>
        <p:sp>
          <p:nvSpPr>
            <p:cNvPr id="11" name="Freeform 11"/>
            <p:cNvSpPr/>
            <p:nvPr/>
          </p:nvSpPr>
          <p:spPr>
            <a:xfrm>
              <a:off x="31750" y="31750"/>
              <a:ext cx="3600450" cy="4814570"/>
            </a:xfrm>
            <a:custGeom>
              <a:avLst/>
              <a:gdLst/>
              <a:ahLst/>
              <a:cxnLst/>
              <a:rect l="l" t="t" r="r" b="b"/>
              <a:pathLst>
                <a:path w="3600450" h="4814570">
                  <a:moveTo>
                    <a:pt x="0" y="0"/>
                  </a:moveTo>
                  <a:lnTo>
                    <a:pt x="3600450" y="0"/>
                  </a:lnTo>
                  <a:lnTo>
                    <a:pt x="3600450" y="4814570"/>
                  </a:lnTo>
                  <a:lnTo>
                    <a:pt x="0" y="4814570"/>
                  </a:lnTo>
                  <a:close/>
                </a:path>
              </a:pathLst>
            </a:custGeom>
            <a:blipFill>
              <a:blip r:embed="rId3"/>
              <a:stretch>
                <a:fillRect l="-50353" r="-50353"/>
              </a:stretch>
            </a:blipFill>
          </p:spPr>
          <p:txBody>
            <a:bodyPr/>
            <a:lstStyle/>
            <a:p>
              <a:endParaRPr lang="en-GB"/>
            </a:p>
          </p:txBody>
        </p:sp>
        <p:sp>
          <p:nvSpPr>
            <p:cNvPr id="12" name="Freeform 12"/>
            <p:cNvSpPr/>
            <p:nvPr/>
          </p:nvSpPr>
          <p:spPr>
            <a:xfrm>
              <a:off x="0" y="0"/>
              <a:ext cx="3663950" cy="4878070"/>
            </a:xfrm>
            <a:custGeom>
              <a:avLst/>
              <a:gdLst/>
              <a:ahLst/>
              <a:cxnLst/>
              <a:rect l="l" t="t" r="r" b="b"/>
              <a:pathLst>
                <a:path w="3663950" h="4878070">
                  <a:moveTo>
                    <a:pt x="3663950" y="4878070"/>
                  </a:moveTo>
                  <a:lnTo>
                    <a:pt x="0" y="4878070"/>
                  </a:lnTo>
                  <a:lnTo>
                    <a:pt x="0" y="0"/>
                  </a:lnTo>
                  <a:lnTo>
                    <a:pt x="3663950" y="0"/>
                  </a:lnTo>
                  <a:lnTo>
                    <a:pt x="3663950" y="4878070"/>
                  </a:lnTo>
                  <a:close/>
                  <a:moveTo>
                    <a:pt x="63500" y="4814570"/>
                  </a:moveTo>
                  <a:lnTo>
                    <a:pt x="3600450" y="4814570"/>
                  </a:lnTo>
                  <a:lnTo>
                    <a:pt x="3600450" y="63500"/>
                  </a:lnTo>
                  <a:lnTo>
                    <a:pt x="63500" y="63500"/>
                  </a:lnTo>
                  <a:lnTo>
                    <a:pt x="63500" y="4814570"/>
                  </a:lnTo>
                  <a:close/>
                </a:path>
              </a:pathLst>
            </a:custGeom>
            <a:solidFill>
              <a:srgbClr val="000000"/>
            </a:solidFill>
          </p:spPr>
          <p:txBody>
            <a:bodyPr/>
            <a:lstStyle/>
            <a:p>
              <a:endParaRPr lang="en-GB"/>
            </a:p>
          </p:txBody>
        </p:sp>
      </p:grpSp>
      <p:grpSp>
        <p:nvGrpSpPr>
          <p:cNvPr id="13" name="Group 13"/>
          <p:cNvGrpSpPr/>
          <p:nvPr/>
        </p:nvGrpSpPr>
        <p:grpSpPr>
          <a:xfrm rot="60000">
            <a:off x="772168" y="5316699"/>
            <a:ext cx="823694" cy="445441"/>
            <a:chOff x="0" y="0"/>
            <a:chExt cx="216940" cy="117318"/>
          </a:xfrm>
        </p:grpSpPr>
        <p:sp>
          <p:nvSpPr>
            <p:cNvPr id="14" name="Freeform 14"/>
            <p:cNvSpPr/>
            <p:nvPr/>
          </p:nvSpPr>
          <p:spPr>
            <a:xfrm>
              <a:off x="0" y="0"/>
              <a:ext cx="216940" cy="117318"/>
            </a:xfrm>
            <a:custGeom>
              <a:avLst/>
              <a:gdLst/>
              <a:ahLst/>
              <a:cxnLst/>
              <a:rect l="l" t="t" r="r" b="b"/>
              <a:pathLst>
                <a:path w="216940" h="117318">
                  <a:moveTo>
                    <a:pt x="0" y="0"/>
                  </a:moveTo>
                  <a:lnTo>
                    <a:pt x="216940" y="0"/>
                  </a:lnTo>
                  <a:lnTo>
                    <a:pt x="216940" y="117318"/>
                  </a:lnTo>
                  <a:lnTo>
                    <a:pt x="0" y="117318"/>
                  </a:lnTo>
                  <a:close/>
                </a:path>
              </a:pathLst>
            </a:custGeom>
            <a:solidFill>
              <a:srgbClr val="000000"/>
            </a:solidFill>
          </p:spPr>
          <p:txBody>
            <a:bodyPr/>
            <a:lstStyle/>
            <a:p>
              <a:endParaRPr lang="en-GB"/>
            </a:p>
          </p:txBody>
        </p:sp>
        <p:sp>
          <p:nvSpPr>
            <p:cNvPr id="15" name="TextBox 15"/>
            <p:cNvSpPr txBox="1"/>
            <p:nvPr/>
          </p:nvSpPr>
          <p:spPr>
            <a:xfrm>
              <a:off x="0" y="-47625"/>
              <a:ext cx="216940" cy="164943"/>
            </a:xfrm>
            <a:prstGeom prst="rect">
              <a:avLst/>
            </a:prstGeom>
          </p:spPr>
          <p:txBody>
            <a:bodyPr lIns="50800" tIns="50800" rIns="50800" bIns="50800" rtlCol="0" anchor="ctr"/>
            <a:lstStyle/>
            <a:p>
              <a:pPr algn="ctr">
                <a:lnSpc>
                  <a:spcPts val="2659"/>
                </a:lnSpc>
              </a:pPr>
              <a:endParaRPr/>
            </a:p>
          </p:txBody>
        </p:sp>
      </p:grpSp>
      <p:grpSp>
        <p:nvGrpSpPr>
          <p:cNvPr id="16" name="Group 16"/>
          <p:cNvGrpSpPr/>
          <p:nvPr/>
        </p:nvGrpSpPr>
        <p:grpSpPr>
          <a:xfrm rot="60000">
            <a:off x="772168" y="7437314"/>
            <a:ext cx="823694" cy="445441"/>
            <a:chOff x="0" y="0"/>
            <a:chExt cx="216940" cy="117318"/>
          </a:xfrm>
        </p:grpSpPr>
        <p:sp>
          <p:nvSpPr>
            <p:cNvPr id="17" name="Freeform 17"/>
            <p:cNvSpPr/>
            <p:nvPr/>
          </p:nvSpPr>
          <p:spPr>
            <a:xfrm>
              <a:off x="0" y="0"/>
              <a:ext cx="216940" cy="117318"/>
            </a:xfrm>
            <a:custGeom>
              <a:avLst/>
              <a:gdLst/>
              <a:ahLst/>
              <a:cxnLst/>
              <a:rect l="l" t="t" r="r" b="b"/>
              <a:pathLst>
                <a:path w="216940" h="117318">
                  <a:moveTo>
                    <a:pt x="0" y="0"/>
                  </a:moveTo>
                  <a:lnTo>
                    <a:pt x="216940" y="0"/>
                  </a:lnTo>
                  <a:lnTo>
                    <a:pt x="216940" y="117318"/>
                  </a:lnTo>
                  <a:lnTo>
                    <a:pt x="0" y="117318"/>
                  </a:lnTo>
                  <a:close/>
                </a:path>
              </a:pathLst>
            </a:custGeom>
            <a:solidFill>
              <a:srgbClr val="000000"/>
            </a:solidFill>
          </p:spPr>
          <p:txBody>
            <a:bodyPr/>
            <a:lstStyle/>
            <a:p>
              <a:endParaRPr lang="en-GB"/>
            </a:p>
          </p:txBody>
        </p:sp>
        <p:sp>
          <p:nvSpPr>
            <p:cNvPr id="18" name="TextBox 18"/>
            <p:cNvSpPr txBox="1"/>
            <p:nvPr/>
          </p:nvSpPr>
          <p:spPr>
            <a:xfrm>
              <a:off x="0" y="-47625"/>
              <a:ext cx="216940" cy="164943"/>
            </a:xfrm>
            <a:prstGeom prst="rect">
              <a:avLst/>
            </a:prstGeom>
          </p:spPr>
          <p:txBody>
            <a:bodyPr lIns="50800" tIns="50800" rIns="50800" bIns="50800" rtlCol="0" anchor="ctr"/>
            <a:lstStyle/>
            <a:p>
              <a:pPr algn="ctr">
                <a:lnSpc>
                  <a:spcPts val="2659"/>
                </a:lnSpc>
              </a:pPr>
              <a:endParaRPr/>
            </a:p>
          </p:txBody>
        </p:sp>
      </p:grpSp>
      <p:sp>
        <p:nvSpPr>
          <p:cNvPr id="19" name="TextBox 19"/>
          <p:cNvSpPr txBox="1"/>
          <p:nvPr/>
        </p:nvSpPr>
        <p:spPr>
          <a:xfrm>
            <a:off x="1028700" y="1513871"/>
            <a:ext cx="6957285" cy="1128005"/>
          </a:xfrm>
          <a:prstGeom prst="rect">
            <a:avLst/>
          </a:prstGeom>
        </p:spPr>
        <p:txBody>
          <a:bodyPr lIns="0" tIns="0" rIns="0" bIns="0" rtlCol="0" anchor="t">
            <a:spAutoFit/>
          </a:bodyPr>
          <a:lstStyle/>
          <a:p>
            <a:pPr>
              <a:lnSpc>
                <a:spcPts val="4501"/>
              </a:lnSpc>
              <a:spcBef>
                <a:spcPct val="0"/>
              </a:spcBef>
            </a:pPr>
            <a:r>
              <a:rPr lang="en-US" sz="3215">
                <a:solidFill>
                  <a:srgbClr val="593C8F"/>
                </a:solidFill>
                <a:latin typeface="League Spartan"/>
              </a:rPr>
              <a:t>IMPLEMENTING TECHNOLOGY-DRIVEN TRAINING</a:t>
            </a:r>
          </a:p>
        </p:txBody>
      </p:sp>
      <p:sp>
        <p:nvSpPr>
          <p:cNvPr id="20" name="TextBox 20"/>
          <p:cNvSpPr txBox="1"/>
          <p:nvPr/>
        </p:nvSpPr>
        <p:spPr>
          <a:xfrm>
            <a:off x="1028700" y="625211"/>
            <a:ext cx="4671432" cy="721253"/>
          </a:xfrm>
          <a:prstGeom prst="rect">
            <a:avLst/>
          </a:prstGeom>
        </p:spPr>
        <p:txBody>
          <a:bodyPr lIns="0" tIns="0" rIns="0" bIns="0" rtlCol="0" anchor="t">
            <a:spAutoFit/>
          </a:bodyPr>
          <a:lstStyle/>
          <a:p>
            <a:pPr>
              <a:lnSpc>
                <a:spcPts val="5920"/>
              </a:lnSpc>
              <a:spcBef>
                <a:spcPct val="0"/>
              </a:spcBef>
            </a:pPr>
            <a:r>
              <a:rPr lang="en-US" sz="4229">
                <a:solidFill>
                  <a:srgbClr val="000000"/>
                </a:solidFill>
                <a:latin typeface="Lato Bold"/>
              </a:rPr>
              <a:t>CHALLENGES IN </a:t>
            </a:r>
          </a:p>
        </p:txBody>
      </p:sp>
      <p:sp>
        <p:nvSpPr>
          <p:cNvPr id="21" name="TextBox 21"/>
          <p:cNvSpPr txBox="1"/>
          <p:nvPr/>
        </p:nvSpPr>
        <p:spPr>
          <a:xfrm>
            <a:off x="1852394" y="3134000"/>
            <a:ext cx="5744744" cy="1828325"/>
          </a:xfrm>
          <a:prstGeom prst="rect">
            <a:avLst/>
          </a:prstGeom>
        </p:spPr>
        <p:txBody>
          <a:bodyPr lIns="0" tIns="0" rIns="0" bIns="0" rtlCol="0" anchor="t">
            <a:spAutoFit/>
          </a:bodyPr>
          <a:lstStyle/>
          <a:p>
            <a:pPr algn="just">
              <a:lnSpc>
                <a:spcPts val="2948"/>
              </a:lnSpc>
              <a:spcBef>
                <a:spcPct val="0"/>
              </a:spcBef>
            </a:pPr>
            <a:r>
              <a:rPr lang="en-US" sz="2106" dirty="0">
                <a:solidFill>
                  <a:srgbClr val="000000"/>
                </a:solidFill>
                <a:latin typeface="Poppins"/>
              </a:rPr>
              <a:t>Managing ongoing maintenance costs and ensuring sustainability in technology-based training initiatives to prevent outdated systems and content (Droar, 1986).</a:t>
            </a:r>
          </a:p>
        </p:txBody>
      </p:sp>
      <p:sp>
        <p:nvSpPr>
          <p:cNvPr id="22" name="TextBox 22"/>
          <p:cNvSpPr txBox="1"/>
          <p:nvPr/>
        </p:nvSpPr>
        <p:spPr>
          <a:xfrm>
            <a:off x="1852394" y="5252395"/>
            <a:ext cx="5744744" cy="1463390"/>
          </a:xfrm>
          <a:prstGeom prst="rect">
            <a:avLst/>
          </a:prstGeom>
        </p:spPr>
        <p:txBody>
          <a:bodyPr lIns="0" tIns="0" rIns="0" bIns="0" rtlCol="0" anchor="t">
            <a:spAutoFit/>
          </a:bodyPr>
          <a:lstStyle/>
          <a:p>
            <a:pPr algn="just">
              <a:lnSpc>
                <a:spcPts val="2948"/>
              </a:lnSpc>
              <a:spcBef>
                <a:spcPct val="0"/>
              </a:spcBef>
            </a:pPr>
            <a:r>
              <a:rPr lang="en-US" sz="2106" dirty="0">
                <a:solidFill>
                  <a:srgbClr val="000000"/>
                </a:solidFill>
                <a:latin typeface="Poppins"/>
              </a:rPr>
              <a:t>Overcoming compatibility issues when integrating new training technology with the organization's current systems and infrastructure (MORENTSOVA, 2023).</a:t>
            </a:r>
          </a:p>
        </p:txBody>
      </p:sp>
      <p:sp>
        <p:nvSpPr>
          <p:cNvPr id="23" name="TextBox 23"/>
          <p:cNvSpPr txBox="1"/>
          <p:nvPr/>
        </p:nvSpPr>
        <p:spPr>
          <a:xfrm>
            <a:off x="1852394" y="7373010"/>
            <a:ext cx="5744744" cy="1828325"/>
          </a:xfrm>
          <a:prstGeom prst="rect">
            <a:avLst/>
          </a:prstGeom>
        </p:spPr>
        <p:txBody>
          <a:bodyPr lIns="0" tIns="0" rIns="0" bIns="0" rtlCol="0" anchor="t">
            <a:spAutoFit/>
          </a:bodyPr>
          <a:lstStyle/>
          <a:p>
            <a:pPr algn="just">
              <a:lnSpc>
                <a:spcPts val="2948"/>
              </a:lnSpc>
              <a:spcBef>
                <a:spcPct val="0"/>
              </a:spcBef>
            </a:pPr>
            <a:r>
              <a:rPr lang="en-US" sz="2106" dirty="0">
                <a:solidFill>
                  <a:srgbClr val="000000"/>
                </a:solidFill>
                <a:latin typeface="Poppins"/>
              </a:rPr>
              <a:t>Addressing disparities in access to technology and ensuring similar access to training resources for all employees, no matter their technological background or resources.</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alphaModFix amt="30000"/>
            </a:blip>
            <a:stretch>
              <a:fillRect l="-20312" r="-20312"/>
            </a:stretch>
          </a:blipFill>
        </p:spPr>
        <p:txBody>
          <a:bodyPr/>
          <a:lstStyle/>
          <a:p>
            <a:endParaRPr lang="en-GB"/>
          </a:p>
        </p:txBody>
      </p:sp>
      <p:grpSp>
        <p:nvGrpSpPr>
          <p:cNvPr id="3" name="Group 3"/>
          <p:cNvGrpSpPr/>
          <p:nvPr/>
        </p:nvGrpSpPr>
        <p:grpSpPr>
          <a:xfrm>
            <a:off x="-514350" y="-72172"/>
            <a:ext cx="3086100" cy="10287000"/>
            <a:chOff x="0" y="0"/>
            <a:chExt cx="812800" cy="2709333"/>
          </a:xfrm>
        </p:grpSpPr>
        <p:sp>
          <p:nvSpPr>
            <p:cNvPr id="4" name="Freeform 4"/>
            <p:cNvSpPr/>
            <p:nvPr/>
          </p:nvSpPr>
          <p:spPr>
            <a:xfrm>
              <a:off x="0" y="0"/>
              <a:ext cx="812800" cy="2709333"/>
            </a:xfrm>
            <a:custGeom>
              <a:avLst/>
              <a:gdLst/>
              <a:ahLst/>
              <a:cxnLst/>
              <a:rect l="l" t="t" r="r" b="b"/>
              <a:pathLst>
                <a:path w="812800" h="2709333">
                  <a:moveTo>
                    <a:pt x="0" y="0"/>
                  </a:moveTo>
                  <a:lnTo>
                    <a:pt x="812800" y="0"/>
                  </a:lnTo>
                  <a:lnTo>
                    <a:pt x="812800" y="2709333"/>
                  </a:lnTo>
                  <a:lnTo>
                    <a:pt x="0" y="2709333"/>
                  </a:lnTo>
                  <a:close/>
                </a:path>
              </a:pathLst>
            </a:custGeom>
            <a:solidFill>
              <a:srgbClr val="593C8F"/>
            </a:solidFill>
          </p:spPr>
          <p:txBody>
            <a:bodyPr/>
            <a:lstStyle/>
            <a:p>
              <a:endParaRPr lang="en-GB"/>
            </a:p>
          </p:txBody>
        </p:sp>
        <p:sp>
          <p:nvSpPr>
            <p:cNvPr id="5" name="TextBox 5"/>
            <p:cNvSpPr txBox="1"/>
            <p:nvPr/>
          </p:nvSpPr>
          <p:spPr>
            <a:xfrm>
              <a:off x="0" y="-47625"/>
              <a:ext cx="812800" cy="2756958"/>
            </a:xfrm>
            <a:prstGeom prst="rect">
              <a:avLst/>
            </a:prstGeom>
          </p:spPr>
          <p:txBody>
            <a:bodyPr lIns="50800" tIns="50800" rIns="50800" bIns="50800" rtlCol="0" anchor="ctr"/>
            <a:lstStyle/>
            <a:p>
              <a:pPr algn="ctr">
                <a:lnSpc>
                  <a:spcPts val="2659"/>
                </a:lnSpc>
              </a:pPr>
              <a:endParaRPr/>
            </a:p>
          </p:txBody>
        </p:sp>
      </p:grpSp>
      <p:grpSp>
        <p:nvGrpSpPr>
          <p:cNvPr id="6" name="Group 6"/>
          <p:cNvGrpSpPr>
            <a:grpSpLocks noChangeAspect="1"/>
          </p:cNvGrpSpPr>
          <p:nvPr/>
        </p:nvGrpSpPr>
        <p:grpSpPr>
          <a:xfrm>
            <a:off x="480199" y="884356"/>
            <a:ext cx="6289724" cy="8373944"/>
            <a:chOff x="0" y="0"/>
            <a:chExt cx="3663950" cy="4878070"/>
          </a:xfrm>
        </p:grpSpPr>
        <p:sp>
          <p:nvSpPr>
            <p:cNvPr id="7" name="Freeform 7"/>
            <p:cNvSpPr/>
            <p:nvPr/>
          </p:nvSpPr>
          <p:spPr>
            <a:xfrm>
              <a:off x="31750" y="31750"/>
              <a:ext cx="3600450" cy="4814570"/>
            </a:xfrm>
            <a:custGeom>
              <a:avLst/>
              <a:gdLst/>
              <a:ahLst/>
              <a:cxnLst/>
              <a:rect l="l" t="t" r="r" b="b"/>
              <a:pathLst>
                <a:path w="3600450" h="4814570">
                  <a:moveTo>
                    <a:pt x="0" y="0"/>
                  </a:moveTo>
                  <a:lnTo>
                    <a:pt x="3600450" y="0"/>
                  </a:lnTo>
                  <a:lnTo>
                    <a:pt x="3600450" y="4814570"/>
                  </a:lnTo>
                  <a:lnTo>
                    <a:pt x="0" y="4814570"/>
                  </a:lnTo>
                  <a:close/>
                </a:path>
              </a:pathLst>
            </a:custGeom>
            <a:blipFill>
              <a:blip r:embed="rId3"/>
              <a:stretch>
                <a:fillRect l="-50353" r="-50353"/>
              </a:stretch>
            </a:blipFill>
          </p:spPr>
          <p:txBody>
            <a:bodyPr/>
            <a:lstStyle/>
            <a:p>
              <a:endParaRPr lang="en-GB"/>
            </a:p>
          </p:txBody>
        </p:sp>
        <p:sp>
          <p:nvSpPr>
            <p:cNvPr id="8" name="Freeform 8"/>
            <p:cNvSpPr/>
            <p:nvPr/>
          </p:nvSpPr>
          <p:spPr>
            <a:xfrm>
              <a:off x="0" y="0"/>
              <a:ext cx="3663950" cy="4878070"/>
            </a:xfrm>
            <a:custGeom>
              <a:avLst/>
              <a:gdLst/>
              <a:ahLst/>
              <a:cxnLst/>
              <a:rect l="l" t="t" r="r" b="b"/>
              <a:pathLst>
                <a:path w="3663950" h="4878070">
                  <a:moveTo>
                    <a:pt x="3663950" y="4878070"/>
                  </a:moveTo>
                  <a:lnTo>
                    <a:pt x="0" y="4878070"/>
                  </a:lnTo>
                  <a:lnTo>
                    <a:pt x="0" y="0"/>
                  </a:lnTo>
                  <a:lnTo>
                    <a:pt x="3663950" y="0"/>
                  </a:lnTo>
                  <a:lnTo>
                    <a:pt x="3663950" y="4878070"/>
                  </a:lnTo>
                  <a:close/>
                  <a:moveTo>
                    <a:pt x="63500" y="4814570"/>
                  </a:moveTo>
                  <a:lnTo>
                    <a:pt x="3600450" y="4814570"/>
                  </a:lnTo>
                  <a:lnTo>
                    <a:pt x="3600450" y="63500"/>
                  </a:lnTo>
                  <a:lnTo>
                    <a:pt x="63500" y="63500"/>
                  </a:lnTo>
                  <a:lnTo>
                    <a:pt x="63500" y="4814570"/>
                  </a:lnTo>
                  <a:close/>
                </a:path>
              </a:pathLst>
            </a:custGeom>
            <a:solidFill>
              <a:srgbClr val="000000"/>
            </a:solidFill>
          </p:spPr>
          <p:txBody>
            <a:bodyPr/>
            <a:lstStyle/>
            <a:p>
              <a:endParaRPr lang="en-GB"/>
            </a:p>
          </p:txBody>
        </p:sp>
      </p:grpSp>
      <p:sp>
        <p:nvSpPr>
          <p:cNvPr id="9" name="TextBox 9"/>
          <p:cNvSpPr txBox="1"/>
          <p:nvPr/>
        </p:nvSpPr>
        <p:spPr>
          <a:xfrm>
            <a:off x="7817575" y="1831635"/>
            <a:ext cx="8544066" cy="556505"/>
          </a:xfrm>
          <a:prstGeom prst="rect">
            <a:avLst/>
          </a:prstGeom>
        </p:spPr>
        <p:txBody>
          <a:bodyPr lIns="0" tIns="0" rIns="0" bIns="0" rtlCol="0" anchor="t">
            <a:spAutoFit/>
          </a:bodyPr>
          <a:lstStyle/>
          <a:p>
            <a:pPr>
              <a:lnSpc>
                <a:spcPts val="4501"/>
              </a:lnSpc>
              <a:spcBef>
                <a:spcPct val="0"/>
              </a:spcBef>
            </a:pPr>
            <a:r>
              <a:rPr lang="en-US" sz="3215">
                <a:solidFill>
                  <a:srgbClr val="593C8F"/>
                </a:solidFill>
                <a:latin typeface="League Spartan"/>
              </a:rPr>
              <a:t>OVERCOME TRAINING CHALLENGES</a:t>
            </a:r>
          </a:p>
        </p:txBody>
      </p:sp>
      <p:sp>
        <p:nvSpPr>
          <p:cNvPr id="10" name="AutoShape 10"/>
          <p:cNvSpPr/>
          <p:nvPr/>
        </p:nvSpPr>
        <p:spPr>
          <a:xfrm flipV="1">
            <a:off x="7813862" y="2407190"/>
            <a:ext cx="3254698" cy="19050"/>
          </a:xfrm>
          <a:prstGeom prst="line">
            <a:avLst/>
          </a:prstGeom>
          <a:ln w="38100" cap="flat">
            <a:solidFill>
              <a:srgbClr val="000000"/>
            </a:solidFill>
            <a:prstDash val="solid"/>
            <a:headEnd type="none" w="sm" len="sm"/>
            <a:tailEnd type="none" w="sm" len="sm"/>
          </a:ln>
        </p:spPr>
        <p:txBody>
          <a:bodyPr/>
          <a:lstStyle/>
          <a:p>
            <a:endParaRPr lang="en-GB"/>
          </a:p>
        </p:txBody>
      </p:sp>
      <p:grpSp>
        <p:nvGrpSpPr>
          <p:cNvPr id="11" name="Group 11"/>
          <p:cNvGrpSpPr/>
          <p:nvPr/>
        </p:nvGrpSpPr>
        <p:grpSpPr>
          <a:xfrm>
            <a:off x="7401903" y="3508913"/>
            <a:ext cx="823694" cy="452595"/>
            <a:chOff x="0" y="0"/>
            <a:chExt cx="216940" cy="119202"/>
          </a:xfrm>
        </p:grpSpPr>
        <p:sp>
          <p:nvSpPr>
            <p:cNvPr id="12" name="Freeform 12"/>
            <p:cNvSpPr/>
            <p:nvPr/>
          </p:nvSpPr>
          <p:spPr>
            <a:xfrm>
              <a:off x="0" y="0"/>
              <a:ext cx="216940" cy="119202"/>
            </a:xfrm>
            <a:custGeom>
              <a:avLst/>
              <a:gdLst/>
              <a:ahLst/>
              <a:cxnLst/>
              <a:rect l="l" t="t" r="r" b="b"/>
              <a:pathLst>
                <a:path w="216940" h="119202">
                  <a:moveTo>
                    <a:pt x="0" y="0"/>
                  </a:moveTo>
                  <a:lnTo>
                    <a:pt x="216940" y="0"/>
                  </a:lnTo>
                  <a:lnTo>
                    <a:pt x="216940" y="119202"/>
                  </a:lnTo>
                  <a:lnTo>
                    <a:pt x="0" y="119202"/>
                  </a:lnTo>
                  <a:close/>
                </a:path>
              </a:pathLst>
            </a:custGeom>
            <a:solidFill>
              <a:srgbClr val="000000"/>
            </a:solidFill>
          </p:spPr>
          <p:txBody>
            <a:bodyPr/>
            <a:lstStyle/>
            <a:p>
              <a:endParaRPr lang="en-GB"/>
            </a:p>
          </p:txBody>
        </p:sp>
        <p:sp>
          <p:nvSpPr>
            <p:cNvPr id="13" name="TextBox 13"/>
            <p:cNvSpPr txBox="1"/>
            <p:nvPr/>
          </p:nvSpPr>
          <p:spPr>
            <a:xfrm>
              <a:off x="0" y="-47625"/>
              <a:ext cx="216940" cy="166827"/>
            </a:xfrm>
            <a:prstGeom prst="rect">
              <a:avLst/>
            </a:prstGeom>
          </p:spPr>
          <p:txBody>
            <a:bodyPr lIns="50800" tIns="50800" rIns="50800" bIns="50800" rtlCol="0" anchor="ctr"/>
            <a:lstStyle/>
            <a:p>
              <a:pPr algn="ctr">
                <a:lnSpc>
                  <a:spcPts val="2659"/>
                </a:lnSpc>
              </a:pPr>
              <a:endParaRPr/>
            </a:p>
          </p:txBody>
        </p:sp>
      </p:grpSp>
      <p:grpSp>
        <p:nvGrpSpPr>
          <p:cNvPr id="14" name="Group 14"/>
          <p:cNvGrpSpPr/>
          <p:nvPr/>
        </p:nvGrpSpPr>
        <p:grpSpPr>
          <a:xfrm rot="60000">
            <a:off x="7405727" y="5150654"/>
            <a:ext cx="823694" cy="445441"/>
            <a:chOff x="0" y="0"/>
            <a:chExt cx="216940" cy="117318"/>
          </a:xfrm>
        </p:grpSpPr>
        <p:sp>
          <p:nvSpPr>
            <p:cNvPr id="15" name="Freeform 15"/>
            <p:cNvSpPr/>
            <p:nvPr/>
          </p:nvSpPr>
          <p:spPr>
            <a:xfrm>
              <a:off x="0" y="0"/>
              <a:ext cx="216940" cy="117318"/>
            </a:xfrm>
            <a:custGeom>
              <a:avLst/>
              <a:gdLst/>
              <a:ahLst/>
              <a:cxnLst/>
              <a:rect l="l" t="t" r="r" b="b"/>
              <a:pathLst>
                <a:path w="216940" h="117318">
                  <a:moveTo>
                    <a:pt x="0" y="0"/>
                  </a:moveTo>
                  <a:lnTo>
                    <a:pt x="216940" y="0"/>
                  </a:lnTo>
                  <a:lnTo>
                    <a:pt x="216940" y="117318"/>
                  </a:lnTo>
                  <a:lnTo>
                    <a:pt x="0" y="117318"/>
                  </a:lnTo>
                  <a:close/>
                </a:path>
              </a:pathLst>
            </a:custGeom>
            <a:solidFill>
              <a:srgbClr val="000000"/>
            </a:solidFill>
          </p:spPr>
          <p:txBody>
            <a:bodyPr/>
            <a:lstStyle/>
            <a:p>
              <a:endParaRPr lang="en-GB"/>
            </a:p>
          </p:txBody>
        </p:sp>
        <p:sp>
          <p:nvSpPr>
            <p:cNvPr id="16" name="TextBox 16"/>
            <p:cNvSpPr txBox="1"/>
            <p:nvPr/>
          </p:nvSpPr>
          <p:spPr>
            <a:xfrm>
              <a:off x="0" y="-47625"/>
              <a:ext cx="216940" cy="164943"/>
            </a:xfrm>
            <a:prstGeom prst="rect">
              <a:avLst/>
            </a:prstGeom>
          </p:spPr>
          <p:txBody>
            <a:bodyPr lIns="50800" tIns="50800" rIns="50800" bIns="50800" rtlCol="0" anchor="ctr"/>
            <a:lstStyle/>
            <a:p>
              <a:pPr algn="ctr">
                <a:lnSpc>
                  <a:spcPts val="2659"/>
                </a:lnSpc>
              </a:pPr>
              <a:endParaRPr/>
            </a:p>
          </p:txBody>
        </p:sp>
      </p:grpSp>
      <p:grpSp>
        <p:nvGrpSpPr>
          <p:cNvPr id="17" name="Group 17"/>
          <p:cNvGrpSpPr/>
          <p:nvPr/>
        </p:nvGrpSpPr>
        <p:grpSpPr>
          <a:xfrm rot="60000">
            <a:off x="7405727" y="6630411"/>
            <a:ext cx="823694" cy="445441"/>
            <a:chOff x="0" y="0"/>
            <a:chExt cx="216940" cy="117318"/>
          </a:xfrm>
        </p:grpSpPr>
        <p:sp>
          <p:nvSpPr>
            <p:cNvPr id="18" name="Freeform 18"/>
            <p:cNvSpPr/>
            <p:nvPr/>
          </p:nvSpPr>
          <p:spPr>
            <a:xfrm>
              <a:off x="0" y="0"/>
              <a:ext cx="216940" cy="117318"/>
            </a:xfrm>
            <a:custGeom>
              <a:avLst/>
              <a:gdLst/>
              <a:ahLst/>
              <a:cxnLst/>
              <a:rect l="l" t="t" r="r" b="b"/>
              <a:pathLst>
                <a:path w="216940" h="117318">
                  <a:moveTo>
                    <a:pt x="0" y="0"/>
                  </a:moveTo>
                  <a:lnTo>
                    <a:pt x="216940" y="0"/>
                  </a:lnTo>
                  <a:lnTo>
                    <a:pt x="216940" y="117318"/>
                  </a:lnTo>
                  <a:lnTo>
                    <a:pt x="0" y="117318"/>
                  </a:lnTo>
                  <a:close/>
                </a:path>
              </a:pathLst>
            </a:custGeom>
            <a:solidFill>
              <a:srgbClr val="000000"/>
            </a:solidFill>
          </p:spPr>
          <p:txBody>
            <a:bodyPr/>
            <a:lstStyle/>
            <a:p>
              <a:endParaRPr lang="en-GB"/>
            </a:p>
          </p:txBody>
        </p:sp>
        <p:sp>
          <p:nvSpPr>
            <p:cNvPr id="19" name="TextBox 19"/>
            <p:cNvSpPr txBox="1"/>
            <p:nvPr/>
          </p:nvSpPr>
          <p:spPr>
            <a:xfrm>
              <a:off x="0" y="-47625"/>
              <a:ext cx="216940" cy="164943"/>
            </a:xfrm>
            <a:prstGeom prst="rect">
              <a:avLst/>
            </a:prstGeom>
          </p:spPr>
          <p:txBody>
            <a:bodyPr lIns="50800" tIns="50800" rIns="50800" bIns="50800" rtlCol="0" anchor="ctr"/>
            <a:lstStyle/>
            <a:p>
              <a:pPr algn="ctr">
                <a:lnSpc>
                  <a:spcPts val="2659"/>
                </a:lnSpc>
              </a:pPr>
              <a:endParaRPr/>
            </a:p>
          </p:txBody>
        </p:sp>
      </p:grpSp>
      <p:grpSp>
        <p:nvGrpSpPr>
          <p:cNvPr id="20" name="Group 20"/>
          <p:cNvGrpSpPr/>
          <p:nvPr/>
        </p:nvGrpSpPr>
        <p:grpSpPr>
          <a:xfrm rot="60000">
            <a:off x="7405727" y="8221181"/>
            <a:ext cx="823694" cy="445441"/>
            <a:chOff x="0" y="0"/>
            <a:chExt cx="216940" cy="117318"/>
          </a:xfrm>
        </p:grpSpPr>
        <p:sp>
          <p:nvSpPr>
            <p:cNvPr id="21" name="Freeform 21"/>
            <p:cNvSpPr/>
            <p:nvPr/>
          </p:nvSpPr>
          <p:spPr>
            <a:xfrm>
              <a:off x="0" y="0"/>
              <a:ext cx="216940" cy="117318"/>
            </a:xfrm>
            <a:custGeom>
              <a:avLst/>
              <a:gdLst/>
              <a:ahLst/>
              <a:cxnLst/>
              <a:rect l="l" t="t" r="r" b="b"/>
              <a:pathLst>
                <a:path w="216940" h="117318">
                  <a:moveTo>
                    <a:pt x="0" y="0"/>
                  </a:moveTo>
                  <a:lnTo>
                    <a:pt x="216940" y="0"/>
                  </a:lnTo>
                  <a:lnTo>
                    <a:pt x="216940" y="117318"/>
                  </a:lnTo>
                  <a:lnTo>
                    <a:pt x="0" y="117318"/>
                  </a:lnTo>
                  <a:close/>
                </a:path>
              </a:pathLst>
            </a:custGeom>
            <a:solidFill>
              <a:srgbClr val="000000"/>
            </a:solidFill>
          </p:spPr>
          <p:txBody>
            <a:bodyPr/>
            <a:lstStyle/>
            <a:p>
              <a:endParaRPr lang="en-GB"/>
            </a:p>
          </p:txBody>
        </p:sp>
        <p:sp>
          <p:nvSpPr>
            <p:cNvPr id="22" name="TextBox 22"/>
            <p:cNvSpPr txBox="1"/>
            <p:nvPr/>
          </p:nvSpPr>
          <p:spPr>
            <a:xfrm>
              <a:off x="0" y="-47625"/>
              <a:ext cx="216940" cy="164943"/>
            </a:xfrm>
            <a:prstGeom prst="rect">
              <a:avLst/>
            </a:prstGeom>
          </p:spPr>
          <p:txBody>
            <a:bodyPr lIns="50800" tIns="50800" rIns="50800" bIns="50800" rtlCol="0" anchor="ctr"/>
            <a:lstStyle/>
            <a:p>
              <a:pPr algn="ctr">
                <a:lnSpc>
                  <a:spcPts val="2659"/>
                </a:lnSpc>
              </a:pPr>
              <a:endParaRPr/>
            </a:p>
          </p:txBody>
        </p:sp>
      </p:grpSp>
      <p:sp>
        <p:nvSpPr>
          <p:cNvPr id="23" name="TextBox 23"/>
          <p:cNvSpPr txBox="1"/>
          <p:nvPr/>
        </p:nvSpPr>
        <p:spPr>
          <a:xfrm>
            <a:off x="7813750" y="942975"/>
            <a:ext cx="4671432" cy="721253"/>
          </a:xfrm>
          <a:prstGeom prst="rect">
            <a:avLst/>
          </a:prstGeom>
        </p:spPr>
        <p:txBody>
          <a:bodyPr lIns="0" tIns="0" rIns="0" bIns="0" rtlCol="0" anchor="t">
            <a:spAutoFit/>
          </a:bodyPr>
          <a:lstStyle/>
          <a:p>
            <a:pPr>
              <a:lnSpc>
                <a:spcPts val="5920"/>
              </a:lnSpc>
              <a:spcBef>
                <a:spcPct val="0"/>
              </a:spcBef>
            </a:pPr>
            <a:r>
              <a:rPr lang="en-US" sz="4229">
                <a:solidFill>
                  <a:srgbClr val="000000"/>
                </a:solidFill>
                <a:latin typeface="Lato Bold"/>
              </a:rPr>
              <a:t>STRATEGIES TO</a:t>
            </a:r>
          </a:p>
        </p:txBody>
      </p:sp>
      <p:sp>
        <p:nvSpPr>
          <p:cNvPr id="24" name="TextBox 24"/>
          <p:cNvSpPr txBox="1"/>
          <p:nvPr/>
        </p:nvSpPr>
        <p:spPr>
          <a:xfrm>
            <a:off x="8552850" y="3112040"/>
            <a:ext cx="8706450" cy="1670714"/>
          </a:xfrm>
          <a:prstGeom prst="rect">
            <a:avLst/>
          </a:prstGeom>
        </p:spPr>
        <p:txBody>
          <a:bodyPr lIns="0" tIns="0" rIns="0" bIns="0" rtlCol="0" anchor="t">
            <a:spAutoFit/>
          </a:bodyPr>
          <a:lstStyle/>
          <a:p>
            <a:pPr algn="just">
              <a:lnSpc>
                <a:spcPts val="3266"/>
              </a:lnSpc>
              <a:spcBef>
                <a:spcPct val="0"/>
              </a:spcBef>
            </a:pPr>
            <a:r>
              <a:rPr lang="en-US" sz="2333" dirty="0">
                <a:solidFill>
                  <a:srgbClr val="000000"/>
                </a:solidFill>
                <a:latin typeface="Poppins"/>
              </a:rPr>
              <a:t>Offering diverse access options such as offline resources, subsidies for internet access, or tailored learning paths for varied technological backgrounds. (Glick &amp; Davidson, 2012)</a:t>
            </a:r>
          </a:p>
        </p:txBody>
      </p:sp>
      <p:sp>
        <p:nvSpPr>
          <p:cNvPr id="25" name="TextBox 25"/>
          <p:cNvSpPr txBox="1"/>
          <p:nvPr/>
        </p:nvSpPr>
        <p:spPr>
          <a:xfrm>
            <a:off x="8577866" y="4749547"/>
            <a:ext cx="8742594" cy="1354881"/>
          </a:xfrm>
          <a:prstGeom prst="rect">
            <a:avLst/>
          </a:prstGeom>
        </p:spPr>
        <p:txBody>
          <a:bodyPr lIns="0" tIns="0" rIns="0" bIns="0" rtlCol="0" anchor="t">
            <a:spAutoFit/>
          </a:bodyPr>
          <a:lstStyle/>
          <a:p>
            <a:pPr algn="just">
              <a:lnSpc>
                <a:spcPts val="3546"/>
              </a:lnSpc>
              <a:spcBef>
                <a:spcPct val="0"/>
              </a:spcBef>
            </a:pPr>
            <a:r>
              <a:rPr lang="en-US" sz="2533" dirty="0">
                <a:solidFill>
                  <a:srgbClr val="000000"/>
                </a:solidFill>
                <a:latin typeface="Poppins"/>
              </a:rPr>
              <a:t>Conducting thorough compatibility tests before integrating new technology, ensuring seamless integration with existing systems.</a:t>
            </a:r>
          </a:p>
        </p:txBody>
      </p:sp>
      <p:sp>
        <p:nvSpPr>
          <p:cNvPr id="26" name="TextBox 26"/>
          <p:cNvSpPr txBox="1"/>
          <p:nvPr/>
        </p:nvSpPr>
        <p:spPr>
          <a:xfrm>
            <a:off x="8552850" y="6280151"/>
            <a:ext cx="8444064" cy="1354881"/>
          </a:xfrm>
          <a:prstGeom prst="rect">
            <a:avLst/>
          </a:prstGeom>
        </p:spPr>
        <p:txBody>
          <a:bodyPr lIns="0" tIns="0" rIns="0" bIns="0" rtlCol="0" anchor="t">
            <a:spAutoFit/>
          </a:bodyPr>
          <a:lstStyle/>
          <a:p>
            <a:pPr algn="just">
              <a:lnSpc>
                <a:spcPts val="3546"/>
              </a:lnSpc>
              <a:spcBef>
                <a:spcPct val="0"/>
              </a:spcBef>
            </a:pPr>
            <a:r>
              <a:rPr lang="en-US" sz="2533" dirty="0">
                <a:solidFill>
                  <a:srgbClr val="000000"/>
                </a:solidFill>
                <a:latin typeface="Poppins"/>
              </a:rPr>
              <a:t>Allocating budgets for ongoing maintenance and periodic updates to sustain technology-based training initiatives.</a:t>
            </a:r>
          </a:p>
        </p:txBody>
      </p:sp>
      <p:sp>
        <p:nvSpPr>
          <p:cNvPr id="27" name="TextBox 27"/>
          <p:cNvSpPr txBox="1"/>
          <p:nvPr/>
        </p:nvSpPr>
        <p:spPr>
          <a:xfrm>
            <a:off x="8552850" y="7966773"/>
            <a:ext cx="8444064" cy="1802556"/>
          </a:xfrm>
          <a:prstGeom prst="rect">
            <a:avLst/>
          </a:prstGeom>
        </p:spPr>
        <p:txBody>
          <a:bodyPr lIns="0" tIns="0" rIns="0" bIns="0" rtlCol="0" anchor="t">
            <a:spAutoFit/>
          </a:bodyPr>
          <a:lstStyle/>
          <a:p>
            <a:pPr algn="just">
              <a:lnSpc>
                <a:spcPts val="3546"/>
              </a:lnSpc>
              <a:spcBef>
                <a:spcPct val="0"/>
              </a:spcBef>
            </a:pPr>
            <a:r>
              <a:rPr lang="en-US" sz="2533" dirty="0">
                <a:solidFill>
                  <a:srgbClr val="000000"/>
                </a:solidFill>
                <a:latin typeface="Poppins"/>
              </a:rPr>
              <a:t> Implementing change management programs and involving employees in the transition process to reduce resistance and foster engagement (Wick, 2014).</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30707"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alphaModFix amt="30000"/>
            </a:blip>
            <a:stretch>
              <a:fillRect l="-20312" r="-20312"/>
            </a:stretch>
          </a:blipFill>
        </p:spPr>
        <p:txBody>
          <a:bodyPr/>
          <a:lstStyle/>
          <a:p>
            <a:endParaRPr lang="en-GB"/>
          </a:p>
        </p:txBody>
      </p:sp>
      <p:grpSp>
        <p:nvGrpSpPr>
          <p:cNvPr id="3" name="Group 3"/>
          <p:cNvGrpSpPr/>
          <p:nvPr/>
        </p:nvGrpSpPr>
        <p:grpSpPr>
          <a:xfrm>
            <a:off x="1028700" y="4184799"/>
            <a:ext cx="16230600" cy="3104136"/>
            <a:chOff x="0" y="0"/>
            <a:chExt cx="4274726" cy="817550"/>
          </a:xfrm>
        </p:grpSpPr>
        <p:sp>
          <p:nvSpPr>
            <p:cNvPr id="4" name="Freeform 4"/>
            <p:cNvSpPr/>
            <p:nvPr/>
          </p:nvSpPr>
          <p:spPr>
            <a:xfrm>
              <a:off x="0" y="0"/>
              <a:ext cx="4274726" cy="817550"/>
            </a:xfrm>
            <a:custGeom>
              <a:avLst/>
              <a:gdLst/>
              <a:ahLst/>
              <a:cxnLst/>
              <a:rect l="l" t="t" r="r" b="b"/>
              <a:pathLst>
                <a:path w="4274726" h="817550">
                  <a:moveTo>
                    <a:pt x="0" y="0"/>
                  </a:moveTo>
                  <a:lnTo>
                    <a:pt x="4274726" y="0"/>
                  </a:lnTo>
                  <a:lnTo>
                    <a:pt x="4274726" y="817550"/>
                  </a:lnTo>
                  <a:lnTo>
                    <a:pt x="0" y="817550"/>
                  </a:lnTo>
                  <a:close/>
                </a:path>
              </a:pathLst>
            </a:custGeom>
            <a:solidFill>
              <a:srgbClr val="593C8F"/>
            </a:solidFill>
          </p:spPr>
          <p:txBody>
            <a:bodyPr/>
            <a:lstStyle/>
            <a:p>
              <a:endParaRPr lang="en-GB"/>
            </a:p>
          </p:txBody>
        </p:sp>
        <p:sp>
          <p:nvSpPr>
            <p:cNvPr id="5" name="TextBox 5"/>
            <p:cNvSpPr txBox="1"/>
            <p:nvPr/>
          </p:nvSpPr>
          <p:spPr>
            <a:xfrm>
              <a:off x="0" y="-47625"/>
              <a:ext cx="4274726" cy="865175"/>
            </a:xfrm>
            <a:prstGeom prst="rect">
              <a:avLst/>
            </a:prstGeom>
          </p:spPr>
          <p:txBody>
            <a:bodyPr lIns="50800" tIns="50800" rIns="50800" bIns="50800" rtlCol="0" anchor="ctr"/>
            <a:lstStyle/>
            <a:p>
              <a:pPr algn="ctr">
                <a:lnSpc>
                  <a:spcPts val="2659"/>
                </a:lnSpc>
              </a:pPr>
              <a:endParaRPr/>
            </a:p>
          </p:txBody>
        </p:sp>
      </p:grpSp>
      <p:sp>
        <p:nvSpPr>
          <p:cNvPr id="6" name="TextBox 6"/>
          <p:cNvSpPr txBox="1"/>
          <p:nvPr/>
        </p:nvSpPr>
        <p:spPr>
          <a:xfrm>
            <a:off x="4831710" y="947288"/>
            <a:ext cx="8821436" cy="488800"/>
          </a:xfrm>
          <a:prstGeom prst="rect">
            <a:avLst/>
          </a:prstGeom>
        </p:spPr>
        <p:txBody>
          <a:bodyPr lIns="0" tIns="0" rIns="0" bIns="0" rtlCol="0" anchor="t">
            <a:spAutoFit/>
          </a:bodyPr>
          <a:lstStyle/>
          <a:p>
            <a:pPr marL="621990" lvl="1" indent="-310995" algn="ctr">
              <a:lnSpc>
                <a:spcPts val="4033"/>
              </a:lnSpc>
              <a:spcBef>
                <a:spcPct val="0"/>
              </a:spcBef>
              <a:buFont typeface="Arial"/>
              <a:buChar char="•"/>
            </a:pPr>
            <a:r>
              <a:rPr lang="en-US" sz="2880" dirty="0">
                <a:solidFill>
                  <a:srgbClr val="593C8F"/>
                </a:solidFill>
                <a:latin typeface="League Spartan"/>
              </a:rPr>
              <a:t>SKILL ENHANCEMENT</a:t>
            </a:r>
          </a:p>
        </p:txBody>
      </p:sp>
      <p:sp>
        <p:nvSpPr>
          <p:cNvPr id="7" name="Freeform 7"/>
          <p:cNvSpPr/>
          <p:nvPr/>
        </p:nvSpPr>
        <p:spPr>
          <a:xfrm>
            <a:off x="3128102" y="5247154"/>
            <a:ext cx="12028731" cy="4785221"/>
          </a:xfrm>
          <a:custGeom>
            <a:avLst/>
            <a:gdLst/>
            <a:ahLst/>
            <a:cxnLst/>
            <a:rect l="l" t="t" r="r" b="b"/>
            <a:pathLst>
              <a:path w="12028731" h="4785221">
                <a:moveTo>
                  <a:pt x="0" y="0"/>
                </a:moveTo>
                <a:lnTo>
                  <a:pt x="12028731" y="0"/>
                </a:lnTo>
                <a:lnTo>
                  <a:pt x="12028731" y="4785221"/>
                </a:lnTo>
                <a:lnTo>
                  <a:pt x="0" y="4785221"/>
                </a:lnTo>
                <a:lnTo>
                  <a:pt x="0" y="0"/>
                </a:lnTo>
                <a:close/>
              </a:path>
            </a:pathLst>
          </a:custGeom>
          <a:blipFill>
            <a:blip r:embed="rId3"/>
            <a:stretch>
              <a:fillRect t="-3032" b="-3032"/>
            </a:stretch>
          </a:blipFill>
        </p:spPr>
        <p:txBody>
          <a:bodyPr/>
          <a:lstStyle/>
          <a:p>
            <a:endParaRPr lang="en-GB"/>
          </a:p>
        </p:txBody>
      </p:sp>
      <p:sp>
        <p:nvSpPr>
          <p:cNvPr id="8" name="TextBox 8"/>
          <p:cNvSpPr txBox="1"/>
          <p:nvPr/>
        </p:nvSpPr>
        <p:spPr>
          <a:xfrm>
            <a:off x="7332011" y="-85725"/>
            <a:ext cx="3620913" cy="692952"/>
          </a:xfrm>
          <a:prstGeom prst="rect">
            <a:avLst/>
          </a:prstGeom>
        </p:spPr>
        <p:txBody>
          <a:bodyPr lIns="0" tIns="0" rIns="0" bIns="0" rtlCol="0" anchor="t">
            <a:spAutoFit/>
          </a:bodyPr>
          <a:lstStyle/>
          <a:p>
            <a:pPr algn="ctr">
              <a:lnSpc>
                <a:spcPts val="5650"/>
              </a:lnSpc>
              <a:spcBef>
                <a:spcPct val="0"/>
              </a:spcBef>
            </a:pPr>
            <a:r>
              <a:rPr lang="en-US" sz="4036">
                <a:solidFill>
                  <a:srgbClr val="000000"/>
                </a:solidFill>
                <a:latin typeface="Lato Bold"/>
              </a:rPr>
              <a:t>CASE STUDIES:</a:t>
            </a:r>
          </a:p>
        </p:txBody>
      </p:sp>
      <p:sp>
        <p:nvSpPr>
          <p:cNvPr id="9" name="TextBox 9"/>
          <p:cNvSpPr txBox="1"/>
          <p:nvPr/>
        </p:nvSpPr>
        <p:spPr>
          <a:xfrm>
            <a:off x="4828117" y="1751153"/>
            <a:ext cx="8628701" cy="1023175"/>
          </a:xfrm>
          <a:prstGeom prst="rect">
            <a:avLst/>
          </a:prstGeom>
        </p:spPr>
        <p:txBody>
          <a:bodyPr lIns="0" tIns="0" rIns="0" bIns="0" rtlCol="0" anchor="t">
            <a:spAutoFit/>
          </a:bodyPr>
          <a:lstStyle/>
          <a:p>
            <a:pPr algn="ctr">
              <a:lnSpc>
                <a:spcPts val="3979"/>
              </a:lnSpc>
            </a:pPr>
            <a:r>
              <a:rPr lang="en-US" sz="2842">
                <a:solidFill>
                  <a:srgbClr val="000000"/>
                </a:solidFill>
                <a:latin typeface="Poppins Bold"/>
              </a:rPr>
              <a:t>Facebook's Engineer Development Program</a:t>
            </a:r>
          </a:p>
          <a:p>
            <a:pPr algn="ctr">
              <a:lnSpc>
                <a:spcPts val="3979"/>
              </a:lnSpc>
              <a:spcBef>
                <a:spcPct val="0"/>
              </a:spcBef>
            </a:pPr>
            <a:endParaRPr lang="en-US" sz="2842">
              <a:solidFill>
                <a:srgbClr val="000000"/>
              </a:solidFill>
              <a:latin typeface="Poppins Bold"/>
            </a:endParaRPr>
          </a:p>
        </p:txBody>
      </p:sp>
      <p:sp>
        <p:nvSpPr>
          <p:cNvPr id="10" name="TextBox 10"/>
          <p:cNvSpPr txBox="1"/>
          <p:nvPr/>
        </p:nvSpPr>
        <p:spPr>
          <a:xfrm>
            <a:off x="813781" y="2517153"/>
            <a:ext cx="16188551" cy="1755775"/>
          </a:xfrm>
          <a:prstGeom prst="rect">
            <a:avLst/>
          </a:prstGeom>
        </p:spPr>
        <p:txBody>
          <a:bodyPr lIns="0" tIns="0" rIns="0" bIns="0" rtlCol="0" anchor="t">
            <a:spAutoFit/>
          </a:bodyPr>
          <a:lstStyle/>
          <a:p>
            <a:pPr algn="ctr">
              <a:lnSpc>
                <a:spcPts val="3499"/>
              </a:lnSpc>
              <a:spcBef>
                <a:spcPct val="0"/>
              </a:spcBef>
            </a:pPr>
            <a:r>
              <a:rPr lang="en-US" sz="2499" dirty="0">
                <a:solidFill>
                  <a:srgbClr val="000000"/>
                </a:solidFill>
                <a:latin typeface="Poppins"/>
              </a:rPr>
              <a:t>Facebook's program offers tailored training paths for engineers, focusing on specialized skills such as software development or machine learning. Employers benefit from a highly skilled workforce with targeted expertise, leading to improved product development and innovation(Baldwin &amp; Hemingway).</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alphaModFix amt="30000"/>
            </a:blip>
            <a:stretch>
              <a:fillRect l="-20312" r="-20312"/>
            </a:stretch>
          </a:blipFill>
        </p:spPr>
        <p:txBody>
          <a:bodyPr/>
          <a:lstStyle/>
          <a:p>
            <a:endParaRPr lang="en-GB"/>
          </a:p>
        </p:txBody>
      </p:sp>
      <p:grpSp>
        <p:nvGrpSpPr>
          <p:cNvPr id="3" name="Group 3"/>
          <p:cNvGrpSpPr/>
          <p:nvPr/>
        </p:nvGrpSpPr>
        <p:grpSpPr>
          <a:xfrm>
            <a:off x="1028700" y="4184799"/>
            <a:ext cx="16230600" cy="3104136"/>
            <a:chOff x="0" y="0"/>
            <a:chExt cx="4274726" cy="817550"/>
          </a:xfrm>
        </p:grpSpPr>
        <p:sp>
          <p:nvSpPr>
            <p:cNvPr id="4" name="Freeform 4"/>
            <p:cNvSpPr/>
            <p:nvPr/>
          </p:nvSpPr>
          <p:spPr>
            <a:xfrm>
              <a:off x="0" y="0"/>
              <a:ext cx="4274726" cy="817550"/>
            </a:xfrm>
            <a:custGeom>
              <a:avLst/>
              <a:gdLst/>
              <a:ahLst/>
              <a:cxnLst/>
              <a:rect l="l" t="t" r="r" b="b"/>
              <a:pathLst>
                <a:path w="4274726" h="817550">
                  <a:moveTo>
                    <a:pt x="0" y="0"/>
                  </a:moveTo>
                  <a:lnTo>
                    <a:pt x="4274726" y="0"/>
                  </a:lnTo>
                  <a:lnTo>
                    <a:pt x="4274726" y="817550"/>
                  </a:lnTo>
                  <a:lnTo>
                    <a:pt x="0" y="817550"/>
                  </a:lnTo>
                  <a:close/>
                </a:path>
              </a:pathLst>
            </a:custGeom>
            <a:solidFill>
              <a:srgbClr val="593C8F"/>
            </a:solidFill>
          </p:spPr>
          <p:txBody>
            <a:bodyPr/>
            <a:lstStyle/>
            <a:p>
              <a:endParaRPr lang="en-GB"/>
            </a:p>
          </p:txBody>
        </p:sp>
        <p:sp>
          <p:nvSpPr>
            <p:cNvPr id="5" name="TextBox 5"/>
            <p:cNvSpPr txBox="1"/>
            <p:nvPr/>
          </p:nvSpPr>
          <p:spPr>
            <a:xfrm>
              <a:off x="0" y="-47625"/>
              <a:ext cx="4274726" cy="865175"/>
            </a:xfrm>
            <a:prstGeom prst="rect">
              <a:avLst/>
            </a:prstGeom>
          </p:spPr>
          <p:txBody>
            <a:bodyPr lIns="50800" tIns="50800" rIns="50800" bIns="50800" rtlCol="0" anchor="ctr"/>
            <a:lstStyle/>
            <a:p>
              <a:pPr algn="ctr">
                <a:lnSpc>
                  <a:spcPts val="2659"/>
                </a:lnSpc>
              </a:pPr>
              <a:endParaRPr/>
            </a:p>
          </p:txBody>
        </p:sp>
      </p:grpSp>
      <p:sp>
        <p:nvSpPr>
          <p:cNvPr id="6" name="Freeform 6"/>
          <p:cNvSpPr/>
          <p:nvPr/>
        </p:nvSpPr>
        <p:spPr>
          <a:xfrm>
            <a:off x="2931481" y="5546739"/>
            <a:ext cx="12361322" cy="4274368"/>
          </a:xfrm>
          <a:custGeom>
            <a:avLst/>
            <a:gdLst/>
            <a:ahLst/>
            <a:cxnLst/>
            <a:rect l="l" t="t" r="r" b="b"/>
            <a:pathLst>
              <a:path w="12361322" h="4274368">
                <a:moveTo>
                  <a:pt x="0" y="0"/>
                </a:moveTo>
                <a:lnTo>
                  <a:pt x="12361322" y="0"/>
                </a:lnTo>
                <a:lnTo>
                  <a:pt x="12361322" y="4274368"/>
                </a:lnTo>
                <a:lnTo>
                  <a:pt x="0" y="4274368"/>
                </a:lnTo>
                <a:lnTo>
                  <a:pt x="0" y="0"/>
                </a:lnTo>
                <a:close/>
              </a:path>
            </a:pathLst>
          </a:custGeom>
          <a:blipFill>
            <a:blip r:embed="rId3"/>
            <a:stretch>
              <a:fillRect t="-17604" b="-34223"/>
            </a:stretch>
          </a:blipFill>
        </p:spPr>
        <p:txBody>
          <a:bodyPr/>
          <a:lstStyle/>
          <a:p>
            <a:endParaRPr lang="en-GB"/>
          </a:p>
        </p:txBody>
      </p:sp>
      <p:sp>
        <p:nvSpPr>
          <p:cNvPr id="7" name="TextBox 7"/>
          <p:cNvSpPr txBox="1"/>
          <p:nvPr/>
        </p:nvSpPr>
        <p:spPr>
          <a:xfrm>
            <a:off x="4831586" y="1109213"/>
            <a:ext cx="10458746" cy="488800"/>
          </a:xfrm>
          <a:prstGeom prst="rect">
            <a:avLst/>
          </a:prstGeom>
        </p:spPr>
        <p:txBody>
          <a:bodyPr lIns="0" tIns="0" rIns="0" bIns="0" rtlCol="0" anchor="t">
            <a:spAutoFit/>
          </a:bodyPr>
          <a:lstStyle/>
          <a:p>
            <a:pPr algn="ctr">
              <a:lnSpc>
                <a:spcPts val="4033"/>
              </a:lnSpc>
              <a:spcBef>
                <a:spcPct val="0"/>
              </a:spcBef>
            </a:pPr>
            <a:r>
              <a:rPr lang="en-US" sz="2880" dirty="0">
                <a:solidFill>
                  <a:srgbClr val="593C8F"/>
                </a:solidFill>
                <a:latin typeface="League Spartan"/>
              </a:rPr>
              <a:t>2. INNOVATION AND PRODUCTIVITY ENHANCEMENT</a:t>
            </a:r>
          </a:p>
        </p:txBody>
      </p:sp>
      <p:sp>
        <p:nvSpPr>
          <p:cNvPr id="8" name="TextBox 8"/>
          <p:cNvSpPr txBox="1"/>
          <p:nvPr/>
        </p:nvSpPr>
        <p:spPr>
          <a:xfrm>
            <a:off x="7333543" y="234537"/>
            <a:ext cx="3620913" cy="692952"/>
          </a:xfrm>
          <a:prstGeom prst="rect">
            <a:avLst/>
          </a:prstGeom>
        </p:spPr>
        <p:txBody>
          <a:bodyPr lIns="0" tIns="0" rIns="0" bIns="0" rtlCol="0" anchor="t">
            <a:spAutoFit/>
          </a:bodyPr>
          <a:lstStyle/>
          <a:p>
            <a:pPr algn="ctr">
              <a:lnSpc>
                <a:spcPts val="5650"/>
              </a:lnSpc>
              <a:spcBef>
                <a:spcPct val="0"/>
              </a:spcBef>
            </a:pPr>
            <a:r>
              <a:rPr lang="en-US" sz="4036">
                <a:solidFill>
                  <a:srgbClr val="000000"/>
                </a:solidFill>
                <a:latin typeface="Lato Bold"/>
              </a:rPr>
              <a:t>CASE STUDIES:</a:t>
            </a:r>
          </a:p>
        </p:txBody>
      </p:sp>
      <p:sp>
        <p:nvSpPr>
          <p:cNvPr id="9" name="TextBox 9"/>
          <p:cNvSpPr txBox="1"/>
          <p:nvPr/>
        </p:nvSpPr>
        <p:spPr>
          <a:xfrm>
            <a:off x="4828117" y="1751153"/>
            <a:ext cx="8628701" cy="518350"/>
          </a:xfrm>
          <a:prstGeom prst="rect">
            <a:avLst/>
          </a:prstGeom>
        </p:spPr>
        <p:txBody>
          <a:bodyPr lIns="0" tIns="0" rIns="0" bIns="0" rtlCol="0" anchor="t">
            <a:spAutoFit/>
          </a:bodyPr>
          <a:lstStyle/>
          <a:p>
            <a:pPr algn="ctr">
              <a:lnSpc>
                <a:spcPts val="3979"/>
              </a:lnSpc>
              <a:spcBef>
                <a:spcPct val="0"/>
              </a:spcBef>
            </a:pPr>
            <a:r>
              <a:rPr lang="en-US" sz="2842">
                <a:solidFill>
                  <a:srgbClr val="000000"/>
                </a:solidFill>
                <a:latin typeface="Poppins Bold"/>
              </a:rPr>
              <a:t>Apple's Internal Training Initiatives</a:t>
            </a:r>
          </a:p>
        </p:txBody>
      </p:sp>
      <p:sp>
        <p:nvSpPr>
          <p:cNvPr id="10" name="TextBox 10"/>
          <p:cNvSpPr txBox="1"/>
          <p:nvPr/>
        </p:nvSpPr>
        <p:spPr>
          <a:xfrm>
            <a:off x="1285668" y="2517153"/>
            <a:ext cx="15716664" cy="1372236"/>
          </a:xfrm>
          <a:prstGeom prst="rect">
            <a:avLst/>
          </a:prstGeom>
        </p:spPr>
        <p:txBody>
          <a:bodyPr lIns="0" tIns="0" rIns="0" bIns="0" rtlCol="0" anchor="t">
            <a:spAutoFit/>
          </a:bodyPr>
          <a:lstStyle/>
          <a:p>
            <a:pPr algn="ctr">
              <a:lnSpc>
                <a:spcPts val="3639"/>
              </a:lnSpc>
              <a:spcBef>
                <a:spcPct val="0"/>
              </a:spcBef>
            </a:pPr>
            <a:r>
              <a:rPr lang="en-US" sz="2599">
                <a:solidFill>
                  <a:srgbClr val="000000"/>
                </a:solidFill>
                <a:latin typeface="Poppins"/>
              </a:rPr>
              <a:t>Apple invests in internal training programs focused on innovation and product knowledge for its employees. This fosters a culture of innovation, resulting in a workforce that continuously generates new ideas and contributes to productivity and competitiveness (Chen, 2014).</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alphaModFix amt="30000"/>
            </a:blip>
            <a:stretch>
              <a:fillRect l="-20312" r="-20312"/>
            </a:stretch>
          </a:blipFill>
        </p:spPr>
        <p:txBody>
          <a:bodyPr/>
          <a:lstStyle/>
          <a:p>
            <a:endParaRPr lang="en-GB"/>
          </a:p>
        </p:txBody>
      </p:sp>
      <p:grpSp>
        <p:nvGrpSpPr>
          <p:cNvPr id="3" name="Group 3"/>
          <p:cNvGrpSpPr/>
          <p:nvPr/>
        </p:nvGrpSpPr>
        <p:grpSpPr>
          <a:xfrm>
            <a:off x="-929633" y="4184799"/>
            <a:ext cx="20218049" cy="3104136"/>
            <a:chOff x="0" y="0"/>
            <a:chExt cx="5324918" cy="817550"/>
          </a:xfrm>
        </p:grpSpPr>
        <p:sp>
          <p:nvSpPr>
            <p:cNvPr id="4" name="Freeform 4"/>
            <p:cNvSpPr/>
            <p:nvPr/>
          </p:nvSpPr>
          <p:spPr>
            <a:xfrm>
              <a:off x="0" y="0"/>
              <a:ext cx="5324918" cy="817550"/>
            </a:xfrm>
            <a:custGeom>
              <a:avLst/>
              <a:gdLst/>
              <a:ahLst/>
              <a:cxnLst/>
              <a:rect l="l" t="t" r="r" b="b"/>
              <a:pathLst>
                <a:path w="5324918" h="817550">
                  <a:moveTo>
                    <a:pt x="0" y="0"/>
                  </a:moveTo>
                  <a:lnTo>
                    <a:pt x="5324918" y="0"/>
                  </a:lnTo>
                  <a:lnTo>
                    <a:pt x="5324918" y="817550"/>
                  </a:lnTo>
                  <a:lnTo>
                    <a:pt x="0" y="817550"/>
                  </a:lnTo>
                  <a:close/>
                </a:path>
              </a:pathLst>
            </a:custGeom>
            <a:solidFill>
              <a:srgbClr val="593C8F"/>
            </a:solidFill>
          </p:spPr>
          <p:txBody>
            <a:bodyPr/>
            <a:lstStyle/>
            <a:p>
              <a:endParaRPr lang="en-GB"/>
            </a:p>
          </p:txBody>
        </p:sp>
        <p:sp>
          <p:nvSpPr>
            <p:cNvPr id="5" name="TextBox 5"/>
            <p:cNvSpPr txBox="1"/>
            <p:nvPr/>
          </p:nvSpPr>
          <p:spPr>
            <a:xfrm>
              <a:off x="0" y="-47625"/>
              <a:ext cx="5324918" cy="865175"/>
            </a:xfrm>
            <a:prstGeom prst="rect">
              <a:avLst/>
            </a:prstGeom>
          </p:spPr>
          <p:txBody>
            <a:bodyPr lIns="50800" tIns="50800" rIns="50800" bIns="50800" rtlCol="0" anchor="ctr"/>
            <a:lstStyle/>
            <a:p>
              <a:pPr algn="ctr">
                <a:lnSpc>
                  <a:spcPts val="2659"/>
                </a:lnSpc>
              </a:pPr>
              <a:endParaRPr/>
            </a:p>
          </p:txBody>
        </p:sp>
      </p:grpSp>
      <p:sp>
        <p:nvSpPr>
          <p:cNvPr id="6" name="Freeform 6"/>
          <p:cNvSpPr/>
          <p:nvPr/>
        </p:nvSpPr>
        <p:spPr>
          <a:xfrm>
            <a:off x="2660774" y="4184799"/>
            <a:ext cx="13011287" cy="5676931"/>
          </a:xfrm>
          <a:custGeom>
            <a:avLst/>
            <a:gdLst/>
            <a:ahLst/>
            <a:cxnLst/>
            <a:rect l="l" t="t" r="r" b="b"/>
            <a:pathLst>
              <a:path w="13011287" h="5676931">
                <a:moveTo>
                  <a:pt x="0" y="0"/>
                </a:moveTo>
                <a:lnTo>
                  <a:pt x="13011287" y="0"/>
                </a:lnTo>
                <a:lnTo>
                  <a:pt x="13011287" y="5676931"/>
                </a:lnTo>
                <a:lnTo>
                  <a:pt x="0" y="5676931"/>
                </a:lnTo>
                <a:lnTo>
                  <a:pt x="0" y="0"/>
                </a:lnTo>
                <a:close/>
              </a:path>
            </a:pathLst>
          </a:custGeom>
          <a:blipFill>
            <a:blip r:embed="rId3"/>
            <a:stretch>
              <a:fillRect t="-2775" b="-2775"/>
            </a:stretch>
          </a:blipFill>
        </p:spPr>
        <p:txBody>
          <a:bodyPr/>
          <a:lstStyle/>
          <a:p>
            <a:endParaRPr lang="en-GB"/>
          </a:p>
        </p:txBody>
      </p:sp>
      <p:sp>
        <p:nvSpPr>
          <p:cNvPr id="7" name="TextBox 7"/>
          <p:cNvSpPr txBox="1"/>
          <p:nvPr/>
        </p:nvSpPr>
        <p:spPr>
          <a:xfrm rot="60000">
            <a:off x="3915126" y="1105853"/>
            <a:ext cx="10458746" cy="495520"/>
          </a:xfrm>
          <a:prstGeom prst="rect">
            <a:avLst/>
          </a:prstGeom>
        </p:spPr>
        <p:txBody>
          <a:bodyPr lIns="0" tIns="0" rIns="0" bIns="0" rtlCol="0" anchor="t">
            <a:spAutoFit/>
          </a:bodyPr>
          <a:lstStyle/>
          <a:p>
            <a:pPr algn="ctr">
              <a:lnSpc>
                <a:spcPts val="4033"/>
              </a:lnSpc>
              <a:spcBef>
                <a:spcPct val="0"/>
              </a:spcBef>
            </a:pPr>
            <a:r>
              <a:rPr lang="en-US" sz="2880" dirty="0">
                <a:solidFill>
                  <a:srgbClr val="593C8F"/>
                </a:solidFill>
                <a:latin typeface="League Spartan"/>
              </a:rPr>
              <a:t>3. AVIATION SKILLS</a:t>
            </a:r>
          </a:p>
        </p:txBody>
      </p:sp>
      <p:sp>
        <p:nvSpPr>
          <p:cNvPr id="8" name="TextBox 8"/>
          <p:cNvSpPr txBox="1"/>
          <p:nvPr/>
        </p:nvSpPr>
        <p:spPr>
          <a:xfrm>
            <a:off x="7333543" y="234537"/>
            <a:ext cx="3620913" cy="692952"/>
          </a:xfrm>
          <a:prstGeom prst="rect">
            <a:avLst/>
          </a:prstGeom>
        </p:spPr>
        <p:txBody>
          <a:bodyPr lIns="0" tIns="0" rIns="0" bIns="0" rtlCol="0" anchor="t">
            <a:spAutoFit/>
          </a:bodyPr>
          <a:lstStyle/>
          <a:p>
            <a:pPr algn="ctr">
              <a:lnSpc>
                <a:spcPts val="5650"/>
              </a:lnSpc>
              <a:spcBef>
                <a:spcPct val="0"/>
              </a:spcBef>
            </a:pPr>
            <a:r>
              <a:rPr lang="en-US" sz="4036">
                <a:solidFill>
                  <a:srgbClr val="000000"/>
                </a:solidFill>
                <a:latin typeface="Lato Bold"/>
              </a:rPr>
              <a:t>CASE STUDIES:</a:t>
            </a:r>
          </a:p>
        </p:txBody>
      </p:sp>
      <p:sp>
        <p:nvSpPr>
          <p:cNvPr id="9" name="TextBox 9"/>
          <p:cNvSpPr txBox="1"/>
          <p:nvPr/>
        </p:nvSpPr>
        <p:spPr>
          <a:xfrm>
            <a:off x="4828117" y="1770203"/>
            <a:ext cx="8628701" cy="416750"/>
          </a:xfrm>
          <a:prstGeom prst="rect">
            <a:avLst/>
          </a:prstGeom>
        </p:spPr>
        <p:txBody>
          <a:bodyPr lIns="0" tIns="0" rIns="0" bIns="0" rtlCol="0" anchor="t">
            <a:spAutoFit/>
          </a:bodyPr>
          <a:lstStyle/>
          <a:p>
            <a:pPr algn="ctr">
              <a:lnSpc>
                <a:spcPts val="3279"/>
              </a:lnSpc>
              <a:spcBef>
                <a:spcPct val="0"/>
              </a:spcBef>
            </a:pPr>
            <a:r>
              <a:rPr lang="en-US" sz="2342">
                <a:solidFill>
                  <a:srgbClr val="000000"/>
                </a:solidFill>
                <a:latin typeface="Poppins Bold"/>
              </a:rPr>
              <a:t>British Airways' Flight Training Simulator Program</a:t>
            </a:r>
          </a:p>
        </p:txBody>
      </p:sp>
      <p:sp>
        <p:nvSpPr>
          <p:cNvPr id="10" name="TextBox 10"/>
          <p:cNvSpPr txBox="1"/>
          <p:nvPr/>
        </p:nvSpPr>
        <p:spPr>
          <a:xfrm>
            <a:off x="1285668" y="2517153"/>
            <a:ext cx="15716664" cy="915036"/>
          </a:xfrm>
          <a:prstGeom prst="rect">
            <a:avLst/>
          </a:prstGeom>
        </p:spPr>
        <p:txBody>
          <a:bodyPr lIns="0" tIns="0" rIns="0" bIns="0" rtlCol="0" anchor="t">
            <a:spAutoFit/>
          </a:bodyPr>
          <a:lstStyle/>
          <a:p>
            <a:pPr algn="ctr">
              <a:lnSpc>
                <a:spcPts val="3639"/>
              </a:lnSpc>
              <a:spcBef>
                <a:spcPct val="0"/>
              </a:spcBef>
            </a:pPr>
            <a:r>
              <a:rPr lang="en-US" sz="2599">
                <a:solidFill>
                  <a:srgbClr val="000000"/>
                </a:solidFill>
                <a:latin typeface="Poppins"/>
              </a:rPr>
              <a:t>British Airways employs flight training simulators for pilot training. This ensures a highly skilled workforce capable of handling complex aviation scenarios(Larsen, 1996) .</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alphaModFix amt="30000"/>
            </a:blip>
            <a:stretch>
              <a:fillRect l="-20312" r="-20312"/>
            </a:stretch>
          </a:blipFill>
        </p:spPr>
        <p:txBody>
          <a:bodyPr/>
          <a:lstStyle/>
          <a:p>
            <a:endParaRPr lang="en-GB"/>
          </a:p>
        </p:txBody>
      </p:sp>
      <p:grpSp>
        <p:nvGrpSpPr>
          <p:cNvPr id="3" name="Group 3"/>
          <p:cNvGrpSpPr/>
          <p:nvPr/>
        </p:nvGrpSpPr>
        <p:grpSpPr>
          <a:xfrm>
            <a:off x="-929633" y="4184799"/>
            <a:ext cx="20218049" cy="3104136"/>
            <a:chOff x="0" y="0"/>
            <a:chExt cx="5324918" cy="817550"/>
          </a:xfrm>
        </p:grpSpPr>
        <p:sp>
          <p:nvSpPr>
            <p:cNvPr id="4" name="Freeform 4"/>
            <p:cNvSpPr/>
            <p:nvPr/>
          </p:nvSpPr>
          <p:spPr>
            <a:xfrm>
              <a:off x="0" y="0"/>
              <a:ext cx="5324918" cy="817550"/>
            </a:xfrm>
            <a:custGeom>
              <a:avLst/>
              <a:gdLst/>
              <a:ahLst/>
              <a:cxnLst/>
              <a:rect l="l" t="t" r="r" b="b"/>
              <a:pathLst>
                <a:path w="5324918" h="817550">
                  <a:moveTo>
                    <a:pt x="0" y="0"/>
                  </a:moveTo>
                  <a:lnTo>
                    <a:pt x="5324918" y="0"/>
                  </a:lnTo>
                  <a:lnTo>
                    <a:pt x="5324918" y="817550"/>
                  </a:lnTo>
                  <a:lnTo>
                    <a:pt x="0" y="817550"/>
                  </a:lnTo>
                  <a:close/>
                </a:path>
              </a:pathLst>
            </a:custGeom>
            <a:solidFill>
              <a:srgbClr val="593C8F"/>
            </a:solidFill>
          </p:spPr>
          <p:txBody>
            <a:bodyPr/>
            <a:lstStyle/>
            <a:p>
              <a:endParaRPr lang="en-GB"/>
            </a:p>
          </p:txBody>
        </p:sp>
        <p:sp>
          <p:nvSpPr>
            <p:cNvPr id="5" name="TextBox 5"/>
            <p:cNvSpPr txBox="1"/>
            <p:nvPr/>
          </p:nvSpPr>
          <p:spPr>
            <a:xfrm>
              <a:off x="0" y="-47625"/>
              <a:ext cx="5324918" cy="865175"/>
            </a:xfrm>
            <a:prstGeom prst="rect">
              <a:avLst/>
            </a:prstGeom>
          </p:spPr>
          <p:txBody>
            <a:bodyPr lIns="50800" tIns="50800" rIns="50800" bIns="50800" rtlCol="0" anchor="ctr"/>
            <a:lstStyle/>
            <a:p>
              <a:pPr algn="ctr">
                <a:lnSpc>
                  <a:spcPts val="2659"/>
                </a:lnSpc>
              </a:pPr>
              <a:endParaRPr/>
            </a:p>
          </p:txBody>
        </p:sp>
      </p:grpSp>
      <p:sp>
        <p:nvSpPr>
          <p:cNvPr id="6" name="Freeform 6"/>
          <p:cNvSpPr/>
          <p:nvPr/>
        </p:nvSpPr>
        <p:spPr>
          <a:xfrm>
            <a:off x="1999076" y="4695218"/>
            <a:ext cx="15003256" cy="5187434"/>
          </a:xfrm>
          <a:custGeom>
            <a:avLst/>
            <a:gdLst/>
            <a:ahLst/>
            <a:cxnLst/>
            <a:rect l="l" t="t" r="r" b="b"/>
            <a:pathLst>
              <a:path w="15003256" h="5187434">
                <a:moveTo>
                  <a:pt x="0" y="0"/>
                </a:moveTo>
                <a:lnTo>
                  <a:pt x="15003256" y="0"/>
                </a:lnTo>
                <a:lnTo>
                  <a:pt x="15003256" y="5187434"/>
                </a:lnTo>
                <a:lnTo>
                  <a:pt x="0" y="5187434"/>
                </a:lnTo>
                <a:lnTo>
                  <a:pt x="0" y="0"/>
                </a:lnTo>
                <a:close/>
              </a:path>
            </a:pathLst>
          </a:custGeom>
          <a:blipFill>
            <a:blip r:embed="rId3"/>
            <a:stretch>
              <a:fillRect t="-11038" b="-11038"/>
            </a:stretch>
          </a:blipFill>
        </p:spPr>
        <p:txBody>
          <a:bodyPr/>
          <a:lstStyle/>
          <a:p>
            <a:endParaRPr lang="en-GB"/>
          </a:p>
        </p:txBody>
      </p:sp>
      <p:sp>
        <p:nvSpPr>
          <p:cNvPr id="7" name="TextBox 7"/>
          <p:cNvSpPr txBox="1"/>
          <p:nvPr/>
        </p:nvSpPr>
        <p:spPr>
          <a:xfrm rot="60000">
            <a:off x="3915126" y="1109213"/>
            <a:ext cx="10458746" cy="488800"/>
          </a:xfrm>
          <a:prstGeom prst="rect">
            <a:avLst/>
          </a:prstGeom>
        </p:spPr>
        <p:txBody>
          <a:bodyPr lIns="0" tIns="0" rIns="0" bIns="0" rtlCol="0" anchor="t">
            <a:spAutoFit/>
          </a:bodyPr>
          <a:lstStyle/>
          <a:p>
            <a:pPr algn="ctr">
              <a:lnSpc>
                <a:spcPts val="4033"/>
              </a:lnSpc>
              <a:spcBef>
                <a:spcPct val="0"/>
              </a:spcBef>
            </a:pPr>
            <a:r>
              <a:rPr lang="en-US" sz="2880">
                <a:solidFill>
                  <a:srgbClr val="593C8F"/>
                </a:solidFill>
                <a:latin typeface="League Spartan"/>
              </a:rPr>
              <a:t>4. </a:t>
            </a:r>
            <a:r>
              <a:rPr lang="en-US" sz="2880">
                <a:solidFill>
                  <a:srgbClr val="593C8F"/>
                </a:solidFill>
                <a:latin typeface="League Spartan Semi-Bold"/>
              </a:rPr>
              <a:t>RETAIL AND LEADERSHIP TRAINING</a:t>
            </a:r>
          </a:p>
        </p:txBody>
      </p:sp>
      <p:sp>
        <p:nvSpPr>
          <p:cNvPr id="8" name="TextBox 8"/>
          <p:cNvSpPr txBox="1"/>
          <p:nvPr/>
        </p:nvSpPr>
        <p:spPr>
          <a:xfrm>
            <a:off x="7333543" y="234537"/>
            <a:ext cx="3620913" cy="692952"/>
          </a:xfrm>
          <a:prstGeom prst="rect">
            <a:avLst/>
          </a:prstGeom>
        </p:spPr>
        <p:txBody>
          <a:bodyPr lIns="0" tIns="0" rIns="0" bIns="0" rtlCol="0" anchor="t">
            <a:spAutoFit/>
          </a:bodyPr>
          <a:lstStyle/>
          <a:p>
            <a:pPr algn="ctr">
              <a:lnSpc>
                <a:spcPts val="5650"/>
              </a:lnSpc>
              <a:spcBef>
                <a:spcPct val="0"/>
              </a:spcBef>
            </a:pPr>
            <a:r>
              <a:rPr lang="en-US" sz="4036">
                <a:solidFill>
                  <a:srgbClr val="000000"/>
                </a:solidFill>
                <a:latin typeface="Lato Bold"/>
              </a:rPr>
              <a:t>CASE STUDIES:</a:t>
            </a:r>
          </a:p>
        </p:txBody>
      </p:sp>
      <p:sp>
        <p:nvSpPr>
          <p:cNvPr id="9" name="TextBox 9"/>
          <p:cNvSpPr txBox="1"/>
          <p:nvPr/>
        </p:nvSpPr>
        <p:spPr>
          <a:xfrm>
            <a:off x="4828117" y="1770203"/>
            <a:ext cx="8628701" cy="416750"/>
          </a:xfrm>
          <a:prstGeom prst="rect">
            <a:avLst/>
          </a:prstGeom>
        </p:spPr>
        <p:txBody>
          <a:bodyPr lIns="0" tIns="0" rIns="0" bIns="0" rtlCol="0" anchor="t">
            <a:spAutoFit/>
          </a:bodyPr>
          <a:lstStyle/>
          <a:p>
            <a:pPr algn="ctr">
              <a:lnSpc>
                <a:spcPts val="3279"/>
              </a:lnSpc>
              <a:spcBef>
                <a:spcPct val="0"/>
              </a:spcBef>
            </a:pPr>
            <a:r>
              <a:rPr lang="en-US" sz="2342">
                <a:solidFill>
                  <a:srgbClr val="000000"/>
                </a:solidFill>
                <a:latin typeface="Poppins Bold"/>
              </a:rPr>
              <a:t>Tesco's Online Learning Hub</a:t>
            </a:r>
          </a:p>
        </p:txBody>
      </p:sp>
      <p:sp>
        <p:nvSpPr>
          <p:cNvPr id="10" name="TextBox 10"/>
          <p:cNvSpPr txBox="1"/>
          <p:nvPr/>
        </p:nvSpPr>
        <p:spPr>
          <a:xfrm>
            <a:off x="1285668" y="2517153"/>
            <a:ext cx="15716664" cy="915036"/>
          </a:xfrm>
          <a:prstGeom prst="rect">
            <a:avLst/>
          </a:prstGeom>
        </p:spPr>
        <p:txBody>
          <a:bodyPr lIns="0" tIns="0" rIns="0" bIns="0" rtlCol="0" anchor="t">
            <a:spAutoFit/>
          </a:bodyPr>
          <a:lstStyle/>
          <a:p>
            <a:pPr algn="ctr">
              <a:lnSpc>
                <a:spcPts val="3639"/>
              </a:lnSpc>
              <a:spcBef>
                <a:spcPct val="0"/>
              </a:spcBef>
            </a:pPr>
            <a:r>
              <a:rPr lang="en-US" sz="2599">
                <a:solidFill>
                  <a:srgbClr val="000000"/>
                </a:solidFill>
                <a:latin typeface="Poppins"/>
              </a:rPr>
              <a:t>Tesco's online learning hub provides training in retail and leadership skills. Employers benefit from a skilled workforce capable of adapting to changing retail dynamics (2010).</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7333543" y="244062"/>
            <a:ext cx="4493905" cy="615028"/>
          </a:xfrm>
          <a:prstGeom prst="rect">
            <a:avLst/>
          </a:prstGeom>
        </p:spPr>
        <p:txBody>
          <a:bodyPr lIns="0" tIns="0" rIns="0" bIns="0" rtlCol="0" anchor="t">
            <a:spAutoFit/>
          </a:bodyPr>
          <a:lstStyle/>
          <a:p>
            <a:pPr algn="ctr">
              <a:lnSpc>
                <a:spcPts val="4950"/>
              </a:lnSpc>
              <a:spcBef>
                <a:spcPct val="0"/>
              </a:spcBef>
            </a:pPr>
            <a:r>
              <a:rPr lang="en-US" sz="3536">
                <a:solidFill>
                  <a:srgbClr val="000000"/>
                </a:solidFill>
                <a:latin typeface="Lato Bold"/>
              </a:rPr>
              <a:t>REFERENCES  LIST</a:t>
            </a:r>
          </a:p>
        </p:txBody>
      </p:sp>
      <p:sp>
        <p:nvSpPr>
          <p:cNvPr id="3" name="TextBox 3"/>
          <p:cNvSpPr txBox="1"/>
          <p:nvPr/>
        </p:nvSpPr>
        <p:spPr>
          <a:xfrm>
            <a:off x="693689" y="933450"/>
            <a:ext cx="17344225" cy="8385556"/>
          </a:xfrm>
          <a:prstGeom prst="rect">
            <a:avLst/>
          </a:prstGeom>
        </p:spPr>
        <p:txBody>
          <a:bodyPr lIns="0" tIns="0" rIns="0" bIns="0" rtlCol="0" anchor="t">
            <a:spAutoFit/>
          </a:bodyPr>
          <a:lstStyle/>
          <a:p>
            <a:pPr>
              <a:lnSpc>
                <a:spcPts val="3001"/>
              </a:lnSpc>
            </a:pPr>
            <a:r>
              <a:rPr lang="en-US" sz="1899" dirty="0">
                <a:solidFill>
                  <a:srgbClr val="000000"/>
                </a:solidFill>
                <a:latin typeface="Poppins"/>
              </a:rPr>
              <a:t>- Baldwin, T. and Hemingway, M. (no date) ‘Engineer Development and mentor program’, 2010 Annual Conference &amp;amp;amp; Exposition Proceedings [Preprint]. doi:10.18260/1-2--16860. </a:t>
            </a:r>
          </a:p>
          <a:p>
            <a:pPr>
              <a:lnSpc>
                <a:spcPts val="3001"/>
              </a:lnSpc>
            </a:pPr>
            <a:r>
              <a:rPr lang="en-US" sz="1899" dirty="0">
                <a:solidFill>
                  <a:srgbClr val="000000"/>
                </a:solidFill>
                <a:latin typeface="Poppins"/>
              </a:rPr>
              <a:t>- Chen, B.X. (2014) Simplifying the bull: How Picasso helps to teach Apple’s style, The New York Times. Available at: https://www.nytimes.com/2014/08/11/technology/-inside-apples-internal-training-program-.html (Accessed: 19 November 2023). </a:t>
            </a:r>
          </a:p>
          <a:p>
            <a:pPr>
              <a:lnSpc>
                <a:spcPts val="3001"/>
              </a:lnSpc>
            </a:pPr>
            <a:r>
              <a:rPr lang="en-US" sz="1899" dirty="0">
                <a:solidFill>
                  <a:srgbClr val="000000"/>
                </a:solidFill>
                <a:latin typeface="Poppins"/>
              </a:rPr>
              <a:t>- Droar, T. (1986) ‘Managing technology-based training development projects’, Technology-Based Training, pp. 23–39. doi:10.1016/b978-0-08-034097-5.50007-0. </a:t>
            </a:r>
          </a:p>
          <a:p>
            <a:pPr>
              <a:lnSpc>
                <a:spcPts val="3001"/>
              </a:lnSpc>
            </a:pPr>
            <a:r>
              <a:rPr lang="en-US" sz="1899" dirty="0">
                <a:solidFill>
                  <a:srgbClr val="000000"/>
                </a:solidFill>
                <a:latin typeface="Poppins"/>
              </a:rPr>
              <a:t>- Ensminger, D.C. (2008) ‘Facilitating Technology Integration’, Encyclopedia of Information Technology Curriculum Integration, pp. 332–339. doi:10.4018/978-1-59904-881-9.ch055. </a:t>
            </a:r>
          </a:p>
          <a:p>
            <a:pPr>
              <a:lnSpc>
                <a:spcPts val="3001"/>
              </a:lnSpc>
            </a:pPr>
            <a:r>
              <a:rPr lang="en-US" sz="1899" dirty="0">
                <a:solidFill>
                  <a:srgbClr val="000000"/>
                </a:solidFill>
                <a:latin typeface="Poppins"/>
              </a:rPr>
              <a:t>- Gardner, P. (1984) Computer based training cost-benefit model [Preprint]. doi:10.2172/5243919. </a:t>
            </a:r>
          </a:p>
          <a:p>
            <a:pPr>
              <a:lnSpc>
                <a:spcPts val="3001"/>
              </a:lnSpc>
            </a:pPr>
            <a:r>
              <a:rPr lang="en-US" sz="1899" dirty="0">
                <a:solidFill>
                  <a:srgbClr val="000000"/>
                </a:solidFill>
                <a:latin typeface="Poppins"/>
              </a:rPr>
              <a:t>- Glick, D. and Davidson, T. (2012) ‘Four types of interaction to overcome challenges of E-Learning Solutions’, Educational Stages and Interactive Learning, pp. 407–426. doi:10.4018/978-1-4666-0137-6.ch022. </a:t>
            </a:r>
          </a:p>
          <a:p>
            <a:pPr>
              <a:lnSpc>
                <a:spcPts val="3001"/>
              </a:lnSpc>
            </a:pPr>
            <a:r>
              <a:rPr lang="en-US" sz="1899" dirty="0">
                <a:solidFill>
                  <a:srgbClr val="000000"/>
                </a:solidFill>
                <a:latin typeface="Poppins"/>
              </a:rPr>
              <a:t>- Hyder, S. (2021) How technology is transforming workplace training in 2021, Forbes. Available at: https://www.forbes.com/sites/shamahyder/2021/05/18/how-technology-is-transforming-workplace-training-in-2021/ (Accessed: 20 November 2023). </a:t>
            </a:r>
          </a:p>
          <a:p>
            <a:pPr>
              <a:lnSpc>
                <a:spcPts val="3001"/>
              </a:lnSpc>
            </a:pPr>
            <a:r>
              <a:rPr lang="en-US" sz="1899" dirty="0">
                <a:solidFill>
                  <a:srgbClr val="000000"/>
                </a:solidFill>
                <a:latin typeface="Poppins"/>
              </a:rPr>
              <a:t>- Larsen, W.E. (1996) ‘Flight training and Flight Simulator Technology’, SAE Technical Paper Series [Preprint]. doi:10.4271/965628. </a:t>
            </a:r>
          </a:p>
          <a:p>
            <a:pPr>
              <a:lnSpc>
                <a:spcPts val="3001"/>
              </a:lnSpc>
            </a:pPr>
            <a:r>
              <a:rPr lang="en-US" sz="1899" dirty="0">
                <a:solidFill>
                  <a:srgbClr val="000000"/>
                </a:solidFill>
                <a:latin typeface="Poppins"/>
              </a:rPr>
              <a:t>- MORENTSOVA, A. (2023) ‘Organization of practical training of linguistic students for professional activities’, Humanities science current issues, 2(61), pp. 285–290. doi:10.24919/2308-4863/61-2-47. </a:t>
            </a:r>
          </a:p>
          <a:p>
            <a:pPr>
              <a:lnSpc>
                <a:spcPts val="3001"/>
              </a:lnSpc>
            </a:pPr>
            <a:r>
              <a:rPr lang="en-US" sz="1899" dirty="0">
                <a:solidFill>
                  <a:srgbClr val="000000"/>
                </a:solidFill>
                <a:latin typeface="Poppins"/>
              </a:rPr>
              <a:t>- Wick, JeannetteY. (2014) ‘Implementing change: Involving employees to improve outcomes’, The Consultant Pharmacist, 29(11), pp. 716–721. doi:10.4140/tcp.n.2014.716. </a:t>
            </a:r>
          </a:p>
          <a:p>
            <a:pPr>
              <a:lnSpc>
                <a:spcPts val="3001"/>
              </a:lnSpc>
            </a:pPr>
            <a:r>
              <a:rPr lang="en-US" sz="1899" dirty="0">
                <a:solidFill>
                  <a:srgbClr val="000000"/>
                </a:solidFill>
                <a:latin typeface="Poppins"/>
              </a:rPr>
              <a:t>- ‘Efficiency and Productivity of Higher Education’ (no date) Knowledge, Diversity and Performance in European Higher Education, pp. 231–232. doi:10.4337/9781783472000.00015. </a:t>
            </a:r>
          </a:p>
          <a:p>
            <a:pPr>
              <a:lnSpc>
                <a:spcPts val="3001"/>
              </a:lnSpc>
            </a:pPr>
            <a:r>
              <a:rPr lang="en-US" sz="1899" dirty="0">
                <a:solidFill>
                  <a:srgbClr val="000000"/>
                </a:solidFill>
                <a:latin typeface="Poppins"/>
              </a:rPr>
              <a:t>- ‘Tesco develops New Learning Portal’ (2010) Industrial and Commercial Training, 42(6). doi:10.1108/ict.2010.03742fab.007. </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17</TotalTime>
  <Words>1144</Words>
  <Application>Microsoft Office PowerPoint</Application>
  <PresentationFormat>Custom</PresentationFormat>
  <Paragraphs>69</Paragraphs>
  <Slides>13</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13</vt:i4>
      </vt:variant>
    </vt:vector>
  </HeadingPairs>
  <TitlesOfParts>
    <vt:vector size="22" baseType="lpstr">
      <vt:lpstr>Calibri</vt:lpstr>
      <vt:lpstr>Arial</vt:lpstr>
      <vt:lpstr>League Spartan</vt:lpstr>
      <vt:lpstr>Poppins</vt:lpstr>
      <vt:lpstr>Lato Bold</vt:lpstr>
      <vt:lpstr>League Spartan Semi-Bold</vt:lpstr>
      <vt:lpstr>Poppins Italics</vt:lpstr>
      <vt:lpstr>Poppins Bold</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Purple &amp;  white business profile presentation</dc:title>
  <cp:lastModifiedBy>Cristian Stoleru (2215119)</cp:lastModifiedBy>
  <cp:revision>4</cp:revision>
  <dcterms:created xsi:type="dcterms:W3CDTF">2006-08-16T00:00:00Z</dcterms:created>
  <dcterms:modified xsi:type="dcterms:W3CDTF">2023-11-22T09:33:40Z</dcterms:modified>
  <dc:identifier>DAF0yuu4_tM</dc:identifier>
</cp:coreProperties>
</file>