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0"/>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55047" autoAdjust="0"/>
  </p:normalViewPr>
  <p:slideViewPr>
    <p:cSldViewPr snapToGrid="0">
      <p:cViewPr varScale="1">
        <p:scale>
          <a:sx n="63" d="100"/>
          <a:sy n="63" d="100"/>
        </p:scale>
        <p:origin x="77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70FA57-2B3F-4D3C-B422-F562AA5FAA73}" type="datetimeFigureOut">
              <a:rPr lang="en-GB" smtClean="0"/>
              <a:t>06/02/2017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846E35-C28A-4F45-A860-D2821D1FCD88}" type="slidenum">
              <a:rPr lang="en-GB" smtClean="0"/>
              <a:t>‹#›</a:t>
            </a:fld>
            <a:endParaRPr lang="en-GB"/>
          </a:p>
        </p:txBody>
      </p:sp>
    </p:spTree>
    <p:extLst>
      <p:ext uri="{BB962C8B-B14F-4D97-AF65-F5344CB8AC3E}">
        <p14:creationId xmlns:p14="http://schemas.microsoft.com/office/powerpoint/2010/main" val="1616061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2</a:t>
            </a:fld>
            <a:endParaRPr lang="en-GB"/>
          </a:p>
        </p:txBody>
      </p:sp>
    </p:spTree>
    <p:extLst>
      <p:ext uri="{BB962C8B-B14F-4D97-AF65-F5344CB8AC3E}">
        <p14:creationId xmlns:p14="http://schemas.microsoft.com/office/powerpoint/2010/main" val="1513445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3</a:t>
            </a:fld>
            <a:endParaRPr lang="en-GB"/>
          </a:p>
        </p:txBody>
      </p:sp>
    </p:spTree>
    <p:extLst>
      <p:ext uri="{BB962C8B-B14F-4D97-AF65-F5344CB8AC3E}">
        <p14:creationId xmlns:p14="http://schemas.microsoft.com/office/powerpoint/2010/main" val="3424255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45846E35-C28A-4F45-A860-D2821D1FCD88}" type="slidenum">
              <a:rPr lang="en-GB" smtClean="0"/>
              <a:t>4</a:t>
            </a:fld>
            <a:endParaRPr lang="en-GB"/>
          </a:p>
        </p:txBody>
      </p:sp>
    </p:spTree>
    <p:extLst>
      <p:ext uri="{BB962C8B-B14F-4D97-AF65-F5344CB8AC3E}">
        <p14:creationId xmlns:p14="http://schemas.microsoft.com/office/powerpoint/2010/main" val="3859333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5</a:t>
            </a:fld>
            <a:endParaRPr lang="en-GB"/>
          </a:p>
        </p:txBody>
      </p:sp>
    </p:spTree>
    <p:extLst>
      <p:ext uri="{BB962C8B-B14F-4D97-AF65-F5344CB8AC3E}">
        <p14:creationId xmlns:p14="http://schemas.microsoft.com/office/powerpoint/2010/main" val="3082385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6</a:t>
            </a:fld>
            <a:endParaRPr lang="en-GB"/>
          </a:p>
        </p:txBody>
      </p:sp>
    </p:spTree>
    <p:extLst>
      <p:ext uri="{BB962C8B-B14F-4D97-AF65-F5344CB8AC3E}">
        <p14:creationId xmlns:p14="http://schemas.microsoft.com/office/powerpoint/2010/main" val="3049913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7</a:t>
            </a:fld>
            <a:endParaRPr lang="en-GB"/>
          </a:p>
        </p:txBody>
      </p:sp>
    </p:spTree>
    <p:extLst>
      <p:ext uri="{BB962C8B-B14F-4D97-AF65-F5344CB8AC3E}">
        <p14:creationId xmlns:p14="http://schemas.microsoft.com/office/powerpoint/2010/main" val="3998006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8</a:t>
            </a:fld>
            <a:endParaRPr lang="en-GB"/>
          </a:p>
        </p:txBody>
      </p:sp>
    </p:spTree>
    <p:extLst>
      <p:ext uri="{BB962C8B-B14F-4D97-AF65-F5344CB8AC3E}">
        <p14:creationId xmlns:p14="http://schemas.microsoft.com/office/powerpoint/2010/main" val="2295882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9</a:t>
            </a:fld>
            <a:endParaRPr lang="en-GB"/>
          </a:p>
        </p:txBody>
      </p:sp>
    </p:spTree>
    <p:extLst>
      <p:ext uri="{BB962C8B-B14F-4D97-AF65-F5344CB8AC3E}">
        <p14:creationId xmlns:p14="http://schemas.microsoft.com/office/powerpoint/2010/main" val="36925998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10</a:t>
            </a:fld>
            <a:endParaRPr lang="en-GB"/>
          </a:p>
        </p:txBody>
      </p:sp>
    </p:spTree>
    <p:extLst>
      <p:ext uri="{BB962C8B-B14F-4D97-AF65-F5344CB8AC3E}">
        <p14:creationId xmlns:p14="http://schemas.microsoft.com/office/powerpoint/2010/main" val="2301406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45846E35-C28A-4F45-A860-D2821D1FCD88}" type="slidenum">
              <a:rPr lang="en-GB" smtClean="0"/>
              <a:t>12</a:t>
            </a:fld>
            <a:endParaRPr lang="en-GB"/>
          </a:p>
        </p:txBody>
      </p:sp>
    </p:spTree>
    <p:extLst>
      <p:ext uri="{BB962C8B-B14F-4D97-AF65-F5344CB8AC3E}">
        <p14:creationId xmlns:p14="http://schemas.microsoft.com/office/powerpoint/2010/main" val="6137322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13</a:t>
            </a:fld>
            <a:endParaRPr lang="en-GB"/>
          </a:p>
        </p:txBody>
      </p:sp>
    </p:spTree>
    <p:extLst>
      <p:ext uri="{BB962C8B-B14F-4D97-AF65-F5344CB8AC3E}">
        <p14:creationId xmlns:p14="http://schemas.microsoft.com/office/powerpoint/2010/main" val="2524822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14</a:t>
            </a:fld>
            <a:endParaRPr lang="en-GB"/>
          </a:p>
        </p:txBody>
      </p:sp>
    </p:spTree>
    <p:extLst>
      <p:ext uri="{BB962C8B-B14F-4D97-AF65-F5344CB8AC3E}">
        <p14:creationId xmlns:p14="http://schemas.microsoft.com/office/powerpoint/2010/main" val="1889582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15</a:t>
            </a:fld>
            <a:endParaRPr lang="en-GB"/>
          </a:p>
        </p:txBody>
      </p:sp>
    </p:spTree>
    <p:extLst>
      <p:ext uri="{BB962C8B-B14F-4D97-AF65-F5344CB8AC3E}">
        <p14:creationId xmlns:p14="http://schemas.microsoft.com/office/powerpoint/2010/main" val="19622354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16</a:t>
            </a:fld>
            <a:endParaRPr lang="en-GB"/>
          </a:p>
        </p:txBody>
      </p:sp>
    </p:spTree>
    <p:extLst>
      <p:ext uri="{BB962C8B-B14F-4D97-AF65-F5344CB8AC3E}">
        <p14:creationId xmlns:p14="http://schemas.microsoft.com/office/powerpoint/2010/main" val="19499413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17</a:t>
            </a:fld>
            <a:endParaRPr lang="en-GB"/>
          </a:p>
        </p:txBody>
      </p:sp>
    </p:spTree>
    <p:extLst>
      <p:ext uri="{BB962C8B-B14F-4D97-AF65-F5344CB8AC3E}">
        <p14:creationId xmlns:p14="http://schemas.microsoft.com/office/powerpoint/2010/main" val="29873587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18</a:t>
            </a:fld>
            <a:endParaRPr lang="en-GB"/>
          </a:p>
        </p:txBody>
      </p:sp>
    </p:spTree>
    <p:extLst>
      <p:ext uri="{BB962C8B-B14F-4D97-AF65-F5344CB8AC3E}">
        <p14:creationId xmlns:p14="http://schemas.microsoft.com/office/powerpoint/2010/main" val="1322620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691ACA73-B6AD-4C6B-9BF9-B49292591459}" type="datetimeFigureOut">
              <a:rPr lang="en-GB" smtClean="0"/>
              <a:t>03/02/2017</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CC31F80E-76DB-4C9C-AE1D-A4AE7B3A1C52}"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48493542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1ACA73-B6AD-4C6B-9BF9-B49292591459}"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1622323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691ACA73-B6AD-4C6B-9BF9-B49292591459}" type="datetimeFigureOut">
              <a:rPr lang="en-GB" smtClean="0"/>
              <a:t>06/02/2017</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CC31F80E-76DB-4C9C-AE1D-A4AE7B3A1C52}"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87238177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1ACA73-B6AD-4C6B-9BF9-B49292591459}" type="datetimeFigureOut">
              <a:rPr lang="en-GB" smtClean="0"/>
              <a:t>06/02/2017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1848779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91ACA73-B6AD-4C6B-9BF9-B49292591459}" type="datetimeFigureOut">
              <a:rPr lang="en-GB" smtClean="0"/>
              <a:t>06/02/2017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1574860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91ACA73-B6AD-4C6B-9BF9-B49292591459}" type="datetimeFigureOut">
              <a:rPr lang="en-GB" smtClean="0"/>
              <a:t>06/02/2017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184603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1ACA73-B6AD-4C6B-9BF9-B49292591459}" type="datetimeFigureOut">
              <a:rPr lang="en-GB" smtClean="0"/>
              <a:t>06/02/2017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3767606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91ACA73-B6AD-4C6B-9BF9-B49292591459}" type="datetimeFigureOut">
              <a:rPr lang="en-GB" smtClean="0"/>
              <a:t>06/02/2017</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C31F80E-76DB-4C9C-AE1D-A4AE7B3A1C52}"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95947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91ACA73-B6AD-4C6B-9BF9-B49292591459}" type="datetimeFigureOut">
              <a:rPr lang="en-GB" smtClean="0"/>
              <a:t>06/02/2017</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C31F80E-76DB-4C9C-AE1D-A4AE7B3A1C52}"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57307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1ACA73-B6AD-4C6B-9BF9-B49292591459}"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649263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1ACA73-B6AD-4C6B-9BF9-B49292591459}"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3055260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91ACA73-B6AD-4C6B-9BF9-B49292591459}" type="datetimeFigureOut">
              <a:rPr lang="en-GB" smtClean="0"/>
              <a:t>03/02/2017</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CC31F80E-76DB-4C9C-AE1D-A4AE7B3A1C52}"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9308536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1368">
          <p15:clr>
            <a:srgbClr val="F26B43"/>
          </p15:clr>
        </p15:guide>
        <p15:guide id="4294967295" orient="horz" pos="1440">
          <p15:clr>
            <a:srgbClr val="F26B43"/>
          </p15:clr>
        </p15:guide>
        <p15:guide id="4294967295" orient="horz" pos="3696">
          <p15:clr>
            <a:srgbClr val="F26B43"/>
          </p15:clr>
        </p15:guide>
        <p15:guide id="4294967295" orient="horz" pos="432">
          <p15:clr>
            <a:srgbClr val="F26B43"/>
          </p15:clr>
        </p15:guide>
        <p15:guide id="4294967295" orient="horz" pos="1512">
          <p15:clr>
            <a:srgbClr val="F26B43"/>
          </p15:clr>
        </p15:guide>
        <p15:guide id="4294967295" pos="6912">
          <p15:clr>
            <a:srgbClr val="F26B43"/>
          </p15:clr>
        </p15:guide>
        <p15:guide id="4294967295" pos="936">
          <p15:clr>
            <a:srgbClr val="F26B43"/>
          </p15:clr>
        </p15:guide>
        <p15:guide id="4294967295"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Madness</a:t>
            </a:r>
            <a:br>
              <a:rPr lang="en-GB" dirty="0" smtClean="0"/>
            </a:br>
            <a:r>
              <a:rPr lang="en-GB" dirty="0" smtClean="0"/>
              <a:t>16-19</a:t>
            </a:r>
            <a:r>
              <a:rPr lang="en-GB" baseline="30000" dirty="0" smtClean="0"/>
              <a:t>th</a:t>
            </a:r>
            <a:r>
              <a:rPr lang="en-GB" dirty="0" smtClean="0"/>
              <a:t> Century</a:t>
            </a:r>
            <a:endParaRPr lang="en-GB" dirty="0"/>
          </a:p>
        </p:txBody>
      </p:sp>
      <p:sp>
        <p:nvSpPr>
          <p:cNvPr id="3" name="Subtitle 2"/>
          <p:cNvSpPr>
            <a:spLocks noGrp="1"/>
          </p:cNvSpPr>
          <p:nvPr>
            <p:ph type="subTitle" idx="1"/>
          </p:nvPr>
        </p:nvSpPr>
        <p:spPr/>
        <p:txBody>
          <a:bodyPr>
            <a:normAutofit/>
          </a:bodyPr>
          <a:lstStyle/>
          <a:p>
            <a:r>
              <a:rPr lang="en-GB" dirty="0" smtClean="0"/>
              <a:t>Changes of Perception of Madness and Disease.</a:t>
            </a:r>
          </a:p>
        </p:txBody>
      </p:sp>
    </p:spTree>
    <p:extLst>
      <p:ext uri="{BB962C8B-B14F-4D97-AF65-F5344CB8AC3E}">
        <p14:creationId xmlns:p14="http://schemas.microsoft.com/office/powerpoint/2010/main" val="3699068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Madness and Disease</a:t>
            </a:r>
            <a:endParaRPr lang="en-GB" dirty="0"/>
          </a:p>
        </p:txBody>
      </p:sp>
      <p:sp>
        <p:nvSpPr>
          <p:cNvPr id="3" name="Content Placeholder 2"/>
          <p:cNvSpPr>
            <a:spLocks noGrp="1"/>
          </p:cNvSpPr>
          <p:nvPr>
            <p:ph idx="1"/>
          </p:nvPr>
        </p:nvSpPr>
        <p:spPr/>
        <p:txBody>
          <a:bodyPr>
            <a:normAutofit/>
          </a:bodyPr>
          <a:lstStyle/>
          <a:p>
            <a:r>
              <a:rPr lang="en-GB" dirty="0" smtClean="0"/>
              <a:t>Historical construction of meaning.</a:t>
            </a:r>
          </a:p>
          <a:p>
            <a:r>
              <a:rPr lang="en-GB" dirty="0" smtClean="0"/>
              <a:t>Is “madness a phenomenon of civilisation”? – Foucault</a:t>
            </a:r>
          </a:p>
          <a:p>
            <a:r>
              <a:rPr lang="en-GB" dirty="0" smtClean="0"/>
              <a:t>There is a point in history when madness starts to be seen as a disease.</a:t>
            </a:r>
          </a:p>
          <a:p>
            <a:r>
              <a:rPr lang="en-GB" dirty="0" smtClean="0"/>
              <a:t>Can disease be politicized?</a:t>
            </a:r>
          </a:p>
          <a:p>
            <a:r>
              <a:rPr lang="en-GB" dirty="0" smtClean="0"/>
              <a:t>Foucault suggests that there are three periods in the separation between madness and reason: </a:t>
            </a:r>
            <a:r>
              <a:rPr lang="en-GB" i="1" dirty="0" smtClean="0"/>
              <a:t>Renaissance</a:t>
            </a:r>
            <a:r>
              <a:rPr lang="en-GB" dirty="0" smtClean="0"/>
              <a:t>, </a:t>
            </a:r>
            <a:r>
              <a:rPr lang="en-GB" i="1" dirty="0" smtClean="0"/>
              <a:t>The Classical Age </a:t>
            </a:r>
            <a:r>
              <a:rPr lang="en-GB" dirty="0" smtClean="0"/>
              <a:t>and the </a:t>
            </a:r>
            <a:r>
              <a:rPr lang="en-GB" i="1" dirty="0" smtClean="0"/>
              <a:t>Modern experience of Madness</a:t>
            </a:r>
          </a:p>
          <a:p>
            <a:pPr marL="0" indent="0">
              <a:buNone/>
            </a:pPr>
            <a:endParaRPr lang="en-GB" dirty="0"/>
          </a:p>
        </p:txBody>
      </p:sp>
    </p:spTree>
    <p:extLst>
      <p:ext uri="{BB962C8B-B14F-4D97-AF65-F5344CB8AC3E}">
        <p14:creationId xmlns:p14="http://schemas.microsoft.com/office/powerpoint/2010/main" val="2688245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little context…</a:t>
            </a:r>
            <a:endParaRPr lang="en-GB" dirty="0"/>
          </a:p>
        </p:txBody>
      </p:sp>
      <p:sp>
        <p:nvSpPr>
          <p:cNvPr id="3" name="Content Placeholder 2"/>
          <p:cNvSpPr>
            <a:spLocks noGrp="1"/>
          </p:cNvSpPr>
          <p:nvPr>
            <p:ph idx="1"/>
          </p:nvPr>
        </p:nvSpPr>
        <p:spPr/>
        <p:txBody>
          <a:bodyPr/>
          <a:lstStyle/>
          <a:p>
            <a:r>
              <a:rPr lang="en-GB" dirty="0" smtClean="0"/>
              <a:t>Suffocation of the Mother</a:t>
            </a:r>
          </a:p>
          <a:p>
            <a:r>
              <a:rPr lang="en-GB" dirty="0" smtClean="0"/>
              <a:t>Discussion</a:t>
            </a:r>
            <a:endParaRPr lang="en-GB" dirty="0"/>
          </a:p>
        </p:txBody>
      </p:sp>
    </p:spTree>
    <p:extLst>
      <p:ext uri="{BB962C8B-B14F-4D97-AF65-F5344CB8AC3E}">
        <p14:creationId xmlns:p14="http://schemas.microsoft.com/office/powerpoint/2010/main" val="2906247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Understanding</a:t>
            </a:r>
            <a:endParaRPr lang="en-GB" dirty="0"/>
          </a:p>
        </p:txBody>
      </p:sp>
      <p:sp>
        <p:nvSpPr>
          <p:cNvPr id="3" name="Content Placeholder 2"/>
          <p:cNvSpPr>
            <a:spLocks noGrp="1"/>
          </p:cNvSpPr>
          <p:nvPr>
            <p:ph sz="half" idx="1"/>
          </p:nvPr>
        </p:nvSpPr>
        <p:spPr/>
        <p:txBody>
          <a:bodyPr>
            <a:normAutofit/>
          </a:bodyPr>
          <a:lstStyle/>
          <a:p>
            <a:r>
              <a:rPr lang="en-GB" dirty="0" smtClean="0"/>
              <a:t>For centuries there was very little change in the understanding of the source of disease.</a:t>
            </a:r>
          </a:p>
          <a:p>
            <a:r>
              <a:rPr lang="en-GB" dirty="0" smtClean="0"/>
              <a:t>The Soma and the Psyche</a:t>
            </a:r>
          </a:p>
          <a:p>
            <a:r>
              <a:rPr lang="en-GB" dirty="0" smtClean="0"/>
              <a:t>Women were different!</a:t>
            </a:r>
          </a:p>
          <a:p>
            <a:pPr lvl="1"/>
            <a:r>
              <a:rPr lang="en-GB" dirty="0" smtClean="0"/>
              <a:t>Hippocrates states: “the womb is the origin of all diseases”</a:t>
            </a:r>
          </a:p>
          <a:p>
            <a:r>
              <a:rPr lang="en-GB" dirty="0" smtClean="0"/>
              <a:t>There were notions that the womb wanders about the abdomen, stirring up all kinds of trouble!</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01525" y="1447800"/>
            <a:ext cx="3445090" cy="4434839"/>
          </a:xfrm>
        </p:spPr>
      </p:pic>
    </p:spTree>
    <p:extLst>
      <p:ext uri="{BB962C8B-B14F-4D97-AF65-F5344CB8AC3E}">
        <p14:creationId xmlns:p14="http://schemas.microsoft.com/office/powerpoint/2010/main" val="1341744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Hysteria and Gender</a:t>
            </a:r>
            <a:endParaRPr lang="en-GB" dirty="0"/>
          </a:p>
        </p:txBody>
      </p:sp>
      <p:sp>
        <p:nvSpPr>
          <p:cNvPr id="6" name="Content Placeholder 5"/>
          <p:cNvSpPr>
            <a:spLocks noGrp="1"/>
          </p:cNvSpPr>
          <p:nvPr>
            <p:ph sz="half" idx="1"/>
          </p:nvPr>
        </p:nvSpPr>
        <p:spPr/>
        <p:txBody>
          <a:bodyPr/>
          <a:lstStyle/>
          <a:p>
            <a:r>
              <a:rPr lang="en-GB" dirty="0" smtClean="0"/>
              <a:t>Tradition that linked hysteria to gender</a:t>
            </a:r>
          </a:p>
          <a:p>
            <a:r>
              <a:rPr lang="en-GB" dirty="0" smtClean="0"/>
              <a:t>This tradition was used as inspiration in the court case of Mary Glover and Elizabeth Jackson.</a:t>
            </a:r>
          </a:p>
          <a:p>
            <a:r>
              <a:rPr lang="en-GB" dirty="0" smtClean="0"/>
              <a:t>Edward Jorden</a:t>
            </a:r>
            <a:endParaRPr lang="en-GB" dirty="0"/>
          </a:p>
        </p:txBody>
      </p:sp>
      <p:pic>
        <p:nvPicPr>
          <p:cNvPr id="8" name="Content Placeholder 7"/>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036358" y="858203"/>
            <a:ext cx="3434625" cy="53187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866063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Mary’s case</a:t>
            </a:r>
            <a:endParaRPr lang="en-GB" dirty="0"/>
          </a:p>
        </p:txBody>
      </p:sp>
      <p:sp>
        <p:nvSpPr>
          <p:cNvPr id="5" name="Content Placeholder 4"/>
          <p:cNvSpPr>
            <a:spLocks noGrp="1"/>
          </p:cNvSpPr>
          <p:nvPr>
            <p:ph idx="1"/>
          </p:nvPr>
        </p:nvSpPr>
        <p:spPr/>
        <p:txBody>
          <a:bodyPr>
            <a:normAutofit/>
          </a:bodyPr>
          <a:lstStyle/>
          <a:p>
            <a:r>
              <a:rPr lang="en-GB" dirty="0" smtClean="0"/>
              <a:t>Mary displayed particular behaviours that we will observe again and again over the course of this disease, hysteria:</a:t>
            </a:r>
          </a:p>
          <a:p>
            <a:pPr lvl="1"/>
            <a:r>
              <a:rPr lang="en-GB" dirty="0" smtClean="0"/>
              <a:t>Loss of speech and sight</a:t>
            </a:r>
          </a:p>
          <a:p>
            <a:pPr lvl="1"/>
            <a:r>
              <a:rPr lang="en-GB" dirty="0" smtClean="0"/>
              <a:t>Inability to swallow</a:t>
            </a:r>
          </a:p>
          <a:p>
            <a:pPr lvl="1"/>
            <a:r>
              <a:rPr lang="en-GB" dirty="0" smtClean="0"/>
              <a:t>Paralyses of hands, arms, lets</a:t>
            </a:r>
          </a:p>
          <a:p>
            <a:pPr lvl="1"/>
            <a:r>
              <a:rPr lang="en-GB" dirty="0" smtClean="0"/>
              <a:t>Strange swelling of abdomen</a:t>
            </a:r>
          </a:p>
          <a:p>
            <a:pPr lvl="1"/>
            <a:endParaRPr lang="en-GB" dirty="0"/>
          </a:p>
          <a:p>
            <a:r>
              <a:rPr lang="en-GB" dirty="0" smtClean="0"/>
              <a:t>It is also interesting to note that many would wonder if she was faking her symptoms.</a:t>
            </a:r>
            <a:endParaRPr lang="en-GB" dirty="0"/>
          </a:p>
        </p:txBody>
      </p:sp>
    </p:spTree>
    <p:extLst>
      <p:ext uri="{BB962C8B-B14F-4D97-AF65-F5344CB8AC3E}">
        <p14:creationId xmlns:p14="http://schemas.microsoft.com/office/powerpoint/2010/main" val="780468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 the nervous complaint</a:t>
            </a:r>
            <a:endParaRPr lang="en-GB" dirty="0"/>
          </a:p>
        </p:txBody>
      </p:sp>
      <p:sp>
        <p:nvSpPr>
          <p:cNvPr id="3" name="Content Placeholder 2"/>
          <p:cNvSpPr>
            <a:spLocks noGrp="1"/>
          </p:cNvSpPr>
          <p:nvPr>
            <p:ph idx="1"/>
          </p:nvPr>
        </p:nvSpPr>
        <p:spPr/>
        <p:txBody>
          <a:bodyPr/>
          <a:lstStyle/>
          <a:p>
            <a:r>
              <a:rPr lang="en-GB" dirty="0" smtClean="0"/>
              <a:t>In the last third of the 17</a:t>
            </a:r>
            <a:r>
              <a:rPr lang="en-GB" baseline="30000" dirty="0" smtClean="0"/>
              <a:t>th</a:t>
            </a:r>
            <a:r>
              <a:rPr lang="en-GB" dirty="0" smtClean="0"/>
              <a:t> century Hysteria began to be viewed as a nervous complaint.</a:t>
            </a:r>
          </a:p>
          <a:p>
            <a:r>
              <a:rPr lang="en-GB" dirty="0" smtClean="0"/>
              <a:t>Thomas Willis: Departure from the view of hysteria that had lasted millennia</a:t>
            </a:r>
          </a:p>
          <a:p>
            <a:endParaRPr lang="en-GB" dirty="0" smtClean="0"/>
          </a:p>
        </p:txBody>
      </p:sp>
    </p:spTree>
    <p:extLst>
      <p:ext uri="{BB962C8B-B14F-4D97-AF65-F5344CB8AC3E}">
        <p14:creationId xmlns:p14="http://schemas.microsoft.com/office/powerpoint/2010/main" val="3819818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49680" y="1661160"/>
            <a:ext cx="10759440" cy="4801314"/>
          </a:xfrm>
          <a:prstGeom prst="rect">
            <a:avLst/>
          </a:prstGeom>
        </p:spPr>
        <p:txBody>
          <a:bodyPr wrap="square">
            <a:spAutoFit/>
          </a:bodyPr>
          <a:lstStyle/>
          <a:p>
            <a:r>
              <a:rPr lang="en-GB" sz="2400" dirty="0" smtClean="0">
                <a:latin typeface="Arial" panose="020B0604020202020204" pitchFamily="34" charset="0"/>
                <a:cs typeface="Arial" panose="020B0604020202020204" pitchFamily="34" charset="0"/>
              </a:rPr>
              <a:t>A motion in the bottom of the belly, and an </a:t>
            </a:r>
            <a:r>
              <a:rPr lang="en-GB" sz="2400" dirty="0" err="1" smtClean="0">
                <a:latin typeface="Arial" panose="020B0604020202020204" pitchFamily="34" charset="0"/>
                <a:cs typeface="Arial" panose="020B0604020202020204" pitchFamily="34" charset="0"/>
              </a:rPr>
              <a:t>ascention</a:t>
            </a:r>
            <a:r>
              <a:rPr lang="en-GB" sz="2400" dirty="0" smtClean="0">
                <a:latin typeface="Arial" panose="020B0604020202020204" pitchFamily="34" charset="0"/>
                <a:cs typeface="Arial" panose="020B0604020202020204" pitchFamily="34" charset="0"/>
              </a:rPr>
              <a:t> of the same, as it were a certain round thing, then a belching, or a striving to vomit, a distention, and murmur of the hypochondria, with a breaking forth of blasts of </a:t>
            </a:r>
            <a:r>
              <a:rPr lang="en-GB" sz="2400" dirty="0" err="1" smtClean="0">
                <a:latin typeface="Arial" panose="020B0604020202020204" pitchFamily="34" charset="0"/>
                <a:cs typeface="Arial" panose="020B0604020202020204" pitchFamily="34" charset="0"/>
              </a:rPr>
              <a:t>winde</a:t>
            </a:r>
            <a:r>
              <a:rPr lang="en-GB" sz="2400" dirty="0" smtClean="0">
                <a:latin typeface="Arial" panose="020B0604020202020204" pitchFamily="34" charset="0"/>
                <a:cs typeface="Arial" panose="020B0604020202020204" pitchFamily="34" charset="0"/>
              </a:rPr>
              <a:t>, an </a:t>
            </a:r>
            <a:r>
              <a:rPr lang="en-GB" sz="2400" dirty="0" err="1" smtClean="0">
                <a:latin typeface="Arial" panose="020B0604020202020204" pitchFamily="34" charset="0"/>
                <a:cs typeface="Arial" panose="020B0604020202020204" pitchFamily="34" charset="0"/>
              </a:rPr>
              <a:t>unequall</a:t>
            </a:r>
            <a:r>
              <a:rPr lang="en-GB" sz="2400" dirty="0" smtClean="0">
                <a:latin typeface="Arial" panose="020B0604020202020204" pitchFamily="34" charset="0"/>
                <a:cs typeface="Arial" panose="020B0604020202020204" pitchFamily="34" charset="0"/>
              </a:rPr>
              <a:t> breathing and very much hindered, a </a:t>
            </a:r>
            <a:r>
              <a:rPr lang="en-GB" sz="2400" dirty="0" err="1" smtClean="0">
                <a:latin typeface="Arial" panose="020B0604020202020204" pitchFamily="34" charset="0"/>
                <a:cs typeface="Arial" panose="020B0604020202020204" pitchFamily="34" charset="0"/>
              </a:rPr>
              <a:t>choaking</a:t>
            </a:r>
            <a:r>
              <a:rPr lang="en-GB" sz="2400" dirty="0" smtClean="0">
                <a:latin typeface="Arial" panose="020B0604020202020204" pitchFamily="34" charset="0"/>
                <a:cs typeface="Arial" panose="020B0604020202020204" pitchFamily="34" charset="0"/>
              </a:rPr>
              <a:t> in the throat, a vertigo, an inversion, or rolling about of the eyes, oftentimes laughing, or weeping, absurd talking, sometimes want of speech, and motionless, with an obscure or no pulse, and </a:t>
            </a:r>
            <a:r>
              <a:rPr lang="en-GB" sz="2400" dirty="0" err="1" smtClean="0">
                <a:latin typeface="Arial" panose="020B0604020202020204" pitchFamily="34" charset="0"/>
                <a:cs typeface="Arial" panose="020B0604020202020204" pitchFamily="34" charset="0"/>
              </a:rPr>
              <a:t>deadish</a:t>
            </a:r>
            <a:r>
              <a:rPr lang="en-GB" sz="2400" dirty="0" smtClean="0">
                <a:latin typeface="Arial" panose="020B0604020202020204" pitchFamily="34" charset="0"/>
                <a:cs typeface="Arial" panose="020B0604020202020204" pitchFamily="34" charset="0"/>
              </a:rPr>
              <a:t> aspect, sometimes Convulsive motions, in the face and Limbs, and sometimes in the whole body, are excited: but universal Convulsions rarely happen, and not unless this disease be in the very worst state … I have observed these Symptoms in maids before ripe age [puberty], also in old women after their flowers have left them; yea, sometimes the same </a:t>
            </a:r>
            <a:r>
              <a:rPr lang="en-GB" sz="2400" dirty="0" err="1" smtClean="0">
                <a:latin typeface="Arial" panose="020B0604020202020204" pitchFamily="34" charset="0"/>
                <a:cs typeface="Arial" panose="020B0604020202020204" pitchFamily="34" charset="0"/>
              </a:rPr>
              <a:t>kinde</a:t>
            </a:r>
            <a:r>
              <a:rPr lang="en-GB" sz="2400" dirty="0" smtClean="0">
                <a:latin typeface="Arial" panose="020B0604020202020204" pitchFamily="34" charset="0"/>
                <a:cs typeface="Arial" panose="020B0604020202020204" pitchFamily="34" charset="0"/>
              </a:rPr>
              <a:t> of Passions infest men …4</a:t>
            </a:r>
          </a:p>
          <a:p>
            <a:endParaRPr lang="en-GB" dirty="0" smtClean="0"/>
          </a:p>
        </p:txBody>
      </p:sp>
    </p:spTree>
    <p:extLst>
      <p:ext uri="{BB962C8B-B14F-4D97-AF65-F5344CB8AC3E}">
        <p14:creationId xmlns:p14="http://schemas.microsoft.com/office/powerpoint/2010/main" val="3338016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88720" y="1874520"/>
            <a:ext cx="10866120" cy="2585323"/>
          </a:xfrm>
          <a:prstGeom prst="rect">
            <a:avLst/>
          </a:prstGeom>
        </p:spPr>
        <p:txBody>
          <a:bodyPr wrap="square">
            <a:spAutoFit/>
          </a:bodyPr>
          <a:lstStyle/>
          <a:p>
            <a:r>
              <a:rPr lang="en-GB" sz="2400" dirty="0" smtClean="0">
                <a:latin typeface="Arial" panose="020B0604020202020204" pitchFamily="34" charset="0"/>
                <a:cs typeface="Arial" panose="020B0604020202020204" pitchFamily="34" charset="0"/>
              </a:rPr>
              <a:t>The former opinion, although it plead antiquity, seems the less probable, for that the body of the womb is of so small a bulk, in virgins, and </a:t>
            </a:r>
            <a:r>
              <a:rPr lang="en-GB" sz="2400" dirty="0" err="1" smtClean="0">
                <a:latin typeface="Arial" panose="020B0604020202020204" pitchFamily="34" charset="0"/>
                <a:cs typeface="Arial" panose="020B0604020202020204" pitchFamily="34" charset="0"/>
              </a:rPr>
              <a:t>widdows</a:t>
            </a:r>
            <a:r>
              <a:rPr lang="en-GB" sz="2400" dirty="0" smtClean="0">
                <a:latin typeface="Arial" panose="020B0604020202020204" pitchFamily="34" charset="0"/>
                <a:cs typeface="Arial" panose="020B0604020202020204" pitchFamily="34" charset="0"/>
              </a:rPr>
              <a:t>, and is so strictly </a:t>
            </a:r>
            <a:r>
              <a:rPr lang="en-GB" sz="2400" dirty="0" err="1" smtClean="0">
                <a:latin typeface="Arial" panose="020B0604020202020204" pitchFamily="34" charset="0"/>
                <a:cs typeface="Arial" panose="020B0604020202020204" pitchFamily="34" charset="0"/>
              </a:rPr>
              <a:t>tyed</a:t>
            </a:r>
            <a:r>
              <a:rPr lang="en-GB" sz="2400" dirty="0" smtClean="0">
                <a:latin typeface="Arial" panose="020B0604020202020204" pitchFamily="34" charset="0"/>
                <a:cs typeface="Arial" panose="020B0604020202020204" pitchFamily="34" charset="0"/>
              </a:rPr>
              <a:t> by the neighbouring parts round about, that it cannot of it self be moved, or ascend from its place, nor could its motion be felt, if there were any: as to that vulgar opinion, or Reason taken from the vapours, we have often rejected it as wholly vain, and light …6</a:t>
            </a:r>
          </a:p>
          <a:p>
            <a:endParaRPr lang="en-GB" dirty="0" smtClean="0"/>
          </a:p>
        </p:txBody>
      </p:sp>
    </p:spTree>
    <p:extLst>
      <p:ext uri="{BB962C8B-B14F-4D97-AF65-F5344CB8AC3E}">
        <p14:creationId xmlns:p14="http://schemas.microsoft.com/office/powerpoint/2010/main" val="860307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and Nervousness</a:t>
            </a:r>
            <a:endParaRPr lang="en-GB" dirty="0"/>
          </a:p>
        </p:txBody>
      </p:sp>
      <p:sp>
        <p:nvSpPr>
          <p:cNvPr id="3" name="Content Placeholder 2"/>
          <p:cNvSpPr>
            <a:spLocks noGrp="1"/>
          </p:cNvSpPr>
          <p:nvPr>
            <p:ph idx="1"/>
          </p:nvPr>
        </p:nvSpPr>
        <p:spPr/>
        <p:txBody>
          <a:bodyPr/>
          <a:lstStyle/>
          <a:p>
            <a:r>
              <a:rPr lang="en-GB" dirty="0" smtClean="0"/>
              <a:t>Links between hysteria and hypochondria</a:t>
            </a:r>
          </a:p>
          <a:p>
            <a:r>
              <a:rPr lang="en-GB" dirty="0" smtClean="0"/>
              <a:t>Two lines of development for hysteria and hypochondria</a:t>
            </a:r>
          </a:p>
          <a:p>
            <a:r>
              <a:rPr lang="en-GB" dirty="0" smtClean="0"/>
              <a:t>Physicians of the classical period tried to discover the qualities peculiar to hysteria and hypochondria, but could never quite define them.</a:t>
            </a:r>
            <a:endParaRPr lang="en-GB" dirty="0"/>
          </a:p>
        </p:txBody>
      </p:sp>
    </p:spTree>
    <p:extLst>
      <p:ext uri="{BB962C8B-B14F-4D97-AF65-F5344CB8AC3E}">
        <p14:creationId xmlns:p14="http://schemas.microsoft.com/office/powerpoint/2010/main" val="3027129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and Hypochondria</a:t>
            </a:r>
            <a:endParaRPr lang="en-GB" dirty="0"/>
          </a:p>
        </p:txBody>
      </p:sp>
      <p:sp>
        <p:nvSpPr>
          <p:cNvPr id="3" name="Content Placeholder 2"/>
          <p:cNvSpPr>
            <a:spLocks noGrp="1"/>
          </p:cNvSpPr>
          <p:nvPr>
            <p:ph idx="1"/>
          </p:nvPr>
        </p:nvSpPr>
        <p:spPr/>
        <p:txBody>
          <a:bodyPr>
            <a:normAutofit lnSpcReduction="10000"/>
          </a:bodyPr>
          <a:lstStyle/>
          <a:p>
            <a:r>
              <a:rPr lang="en-GB" dirty="0" smtClean="0"/>
              <a:t>Treatment ranged from:</a:t>
            </a:r>
          </a:p>
          <a:p>
            <a:pPr lvl="1"/>
            <a:r>
              <a:rPr lang="en-GB" dirty="0" smtClean="0"/>
              <a:t>Nicholas Robinson’s advocacy of “the most violent Vomits, the strongest purging Medicines, and large Bleeding…often repeated” (Governor of Bedlam)</a:t>
            </a:r>
          </a:p>
          <a:p>
            <a:pPr lvl="1"/>
            <a:r>
              <a:rPr lang="en-GB" dirty="0" smtClean="0"/>
              <a:t>Sir Richard Blackmore suggested that the patient should be composed and strengthened, and perhaps calmed with opium. He felt that violent medications and treatments will only serve to weaken and diminish the patient. (William III’s and Queen Anne’s personal physician)</a:t>
            </a:r>
          </a:p>
          <a:p>
            <a:pPr lvl="1"/>
            <a:endParaRPr lang="en-GB" dirty="0"/>
          </a:p>
          <a:p>
            <a:r>
              <a:rPr lang="en-GB" dirty="0" smtClean="0"/>
              <a:t>Patients wanted to know that their illness was real and were keen for it to be seen as so. They were desperate for reassurance that their pain and suffering were real, like other forms of illness.</a:t>
            </a:r>
            <a:endParaRPr lang="en-GB" dirty="0"/>
          </a:p>
        </p:txBody>
      </p:sp>
    </p:spTree>
    <p:extLst>
      <p:ext uri="{BB962C8B-B14F-4D97-AF65-F5344CB8AC3E}">
        <p14:creationId xmlns:p14="http://schemas.microsoft.com/office/powerpoint/2010/main" val="855910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English Malady</a:t>
            </a:r>
            <a:endParaRPr lang="en-GB" dirty="0"/>
          </a:p>
        </p:txBody>
      </p:sp>
      <p:sp>
        <p:nvSpPr>
          <p:cNvPr id="3" name="Content Placeholder 2"/>
          <p:cNvSpPr>
            <a:spLocks noGrp="1"/>
          </p:cNvSpPr>
          <p:nvPr>
            <p:ph sz="half" idx="1"/>
          </p:nvPr>
        </p:nvSpPr>
        <p:spPr/>
        <p:txBody>
          <a:bodyPr>
            <a:normAutofit/>
          </a:bodyPr>
          <a:lstStyle/>
          <a:p>
            <a:r>
              <a:rPr lang="en-GB" dirty="0" smtClean="0"/>
              <a:t>George Cheyne (Scottish Physician)</a:t>
            </a:r>
          </a:p>
          <a:p>
            <a:r>
              <a:rPr lang="en-GB" dirty="0" smtClean="0"/>
              <a:t>Prone to bouts of depression and nervous temperament.</a:t>
            </a:r>
          </a:p>
          <a:p>
            <a:r>
              <a:rPr lang="en-GB" dirty="0" smtClean="0"/>
              <a:t>Sympathetic to the needs of the hysteric and hypochondriac</a:t>
            </a:r>
          </a:p>
          <a:p>
            <a:r>
              <a:rPr lang="en-GB" dirty="0" smtClean="0"/>
              <a:t>Catherine Walpole</a:t>
            </a:r>
          </a:p>
          <a:p>
            <a:r>
              <a:rPr lang="en-GB" dirty="0" smtClean="0"/>
              <a:t>Became a successful physician and expanded his practice.</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212704" y="1112520"/>
            <a:ext cx="3608721" cy="5064443"/>
          </a:xfrm>
        </p:spPr>
      </p:pic>
    </p:spTree>
    <p:extLst>
      <p:ext uri="{BB962C8B-B14F-4D97-AF65-F5344CB8AC3E}">
        <p14:creationId xmlns:p14="http://schemas.microsoft.com/office/powerpoint/2010/main" val="937501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English Malady (</a:t>
            </a:r>
            <a:r>
              <a:rPr lang="en-GB" dirty="0"/>
              <a:t>n</a:t>
            </a:r>
            <a:r>
              <a:rPr lang="en-GB" dirty="0" smtClean="0"/>
              <a:t>ervous disorders)</a:t>
            </a:r>
            <a:endParaRPr lang="en-GB" dirty="0"/>
          </a:p>
        </p:txBody>
      </p:sp>
      <p:sp>
        <p:nvSpPr>
          <p:cNvPr id="5" name="Content Placeholder 4"/>
          <p:cNvSpPr>
            <a:spLocks noGrp="1"/>
          </p:cNvSpPr>
          <p:nvPr>
            <p:ph idx="1"/>
          </p:nvPr>
        </p:nvSpPr>
        <p:spPr/>
        <p:txBody>
          <a:bodyPr>
            <a:normAutofit/>
          </a:bodyPr>
          <a:lstStyle/>
          <a:p>
            <a:r>
              <a:rPr lang="en-GB" i="1" dirty="0" smtClean="0"/>
              <a:t>The English Malady (1733) </a:t>
            </a:r>
            <a:r>
              <a:rPr lang="en-GB" dirty="0" smtClean="0"/>
              <a:t>proclaimed that “nervous disorders…A Class and Set of Distempers, with atrocious and frightful Symptoms, scarce known to our Ancestors” were responsible for “almost one third of the Complaints” of the age.</a:t>
            </a:r>
          </a:p>
          <a:p>
            <a:r>
              <a:rPr lang="en-GB" dirty="0" smtClean="0"/>
              <a:t>They were a commonplace – or at least, he hastened to add, were a commonplace among “the People of Condition in England”</a:t>
            </a:r>
          </a:p>
          <a:p>
            <a:r>
              <a:rPr lang="en-GB" dirty="0" smtClean="0"/>
              <a:t>The more refined an individual was, the more chance they would succumb to the hysterics or related nervous states.</a:t>
            </a:r>
          </a:p>
          <a:p>
            <a:r>
              <a:rPr lang="en-GB" dirty="0" smtClean="0"/>
              <a:t>Hysteria and other nervous diseases were diseases of civilized people.</a:t>
            </a:r>
            <a:endParaRPr lang="en-GB" dirty="0"/>
          </a:p>
        </p:txBody>
      </p:sp>
    </p:spTree>
    <p:extLst>
      <p:ext uri="{BB962C8B-B14F-4D97-AF65-F5344CB8AC3E}">
        <p14:creationId xmlns:p14="http://schemas.microsoft.com/office/powerpoint/2010/main" val="1072951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203960" y="2345690"/>
            <a:ext cx="10515600" cy="1325563"/>
          </a:xfrm>
        </p:spPr>
        <p:txBody>
          <a:bodyPr>
            <a:normAutofit fontScale="90000"/>
          </a:bodyPr>
          <a:lstStyle/>
          <a:p>
            <a:r>
              <a:rPr lang="en-GB" dirty="0" smtClean="0"/>
              <a:t>Why do you think the upper ranks of society were keen to embrace these nervous diseases?</a:t>
            </a:r>
            <a:endParaRPr lang="en-GB" dirty="0"/>
          </a:p>
        </p:txBody>
      </p:sp>
    </p:spTree>
    <p:extLst>
      <p:ext uri="{BB962C8B-B14F-4D97-AF65-F5344CB8AC3E}">
        <p14:creationId xmlns:p14="http://schemas.microsoft.com/office/powerpoint/2010/main" val="3725995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Fashion of Hysteria</a:t>
            </a:r>
            <a:endParaRPr lang="en-GB" dirty="0"/>
          </a:p>
        </p:txBody>
      </p:sp>
      <p:sp>
        <p:nvSpPr>
          <p:cNvPr id="3" name="Content Placeholder 2"/>
          <p:cNvSpPr>
            <a:spLocks noGrp="1"/>
          </p:cNvSpPr>
          <p:nvPr>
            <p:ph idx="1"/>
          </p:nvPr>
        </p:nvSpPr>
        <p:spPr/>
        <p:txBody>
          <a:bodyPr>
            <a:normAutofit/>
          </a:bodyPr>
          <a:lstStyle/>
          <a:p>
            <a:r>
              <a:rPr lang="en-GB" dirty="0" smtClean="0"/>
              <a:t>Contemporary novels</a:t>
            </a:r>
          </a:p>
          <a:p>
            <a:r>
              <a:rPr lang="en-GB" dirty="0" smtClean="0"/>
              <a:t>Drama </a:t>
            </a:r>
          </a:p>
          <a:p>
            <a:r>
              <a:rPr lang="en-GB" dirty="0" smtClean="0"/>
              <a:t>Poetry</a:t>
            </a:r>
          </a:p>
          <a:p>
            <a:endParaRPr lang="en-GB" dirty="0"/>
          </a:p>
          <a:p>
            <a:r>
              <a:rPr lang="en-GB" dirty="0" smtClean="0"/>
              <a:t>David Hume</a:t>
            </a:r>
          </a:p>
          <a:p>
            <a:endParaRPr lang="en-GB" dirty="0"/>
          </a:p>
          <a:p>
            <a:r>
              <a:rPr lang="en-GB" dirty="0" smtClean="0"/>
              <a:t>Not all were for this fashion: Dr Samuel Johnson, Jonathan Swift</a:t>
            </a:r>
            <a:endParaRPr lang="en-GB" dirty="0"/>
          </a:p>
        </p:txBody>
      </p:sp>
    </p:spTree>
    <p:extLst>
      <p:ext uri="{BB962C8B-B14F-4D97-AF65-F5344CB8AC3E}">
        <p14:creationId xmlns:p14="http://schemas.microsoft.com/office/powerpoint/2010/main" val="18461016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Nervous Disease</a:t>
            </a:r>
            <a:endParaRPr lang="en-GB" dirty="0"/>
          </a:p>
        </p:txBody>
      </p:sp>
      <p:sp>
        <p:nvSpPr>
          <p:cNvPr id="3" name="Content Placeholder 2"/>
          <p:cNvSpPr>
            <a:spLocks noGrp="1"/>
          </p:cNvSpPr>
          <p:nvPr>
            <p:ph idx="1"/>
          </p:nvPr>
        </p:nvSpPr>
        <p:spPr/>
        <p:txBody>
          <a:bodyPr/>
          <a:lstStyle/>
          <a:p>
            <a:r>
              <a:rPr lang="en-GB" dirty="0" smtClean="0"/>
              <a:t>The new ideas that hysteria was a disorder of the nerves made it easier to extend the hysteria diagnosis to males.</a:t>
            </a:r>
          </a:p>
          <a:p>
            <a:r>
              <a:rPr lang="en-GB" dirty="0" smtClean="0"/>
              <a:t>Both Willis and Sydenham had witnessed hysteria in men.</a:t>
            </a:r>
          </a:p>
          <a:p>
            <a:r>
              <a:rPr lang="en-GB" dirty="0" smtClean="0"/>
              <a:t>Treatment for hysteria, the nervous disease.</a:t>
            </a:r>
          </a:p>
          <a:p>
            <a:r>
              <a:rPr lang="en-GB" dirty="0" smtClean="0"/>
              <a:t>Mesmer…who claimed to have discovered a new active principle that works at controlling the body.</a:t>
            </a:r>
            <a:endParaRPr lang="en-GB" dirty="0"/>
          </a:p>
        </p:txBody>
      </p:sp>
    </p:spTree>
    <p:extLst>
      <p:ext uri="{BB962C8B-B14F-4D97-AF65-F5344CB8AC3E}">
        <p14:creationId xmlns:p14="http://schemas.microsoft.com/office/powerpoint/2010/main" val="2421975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Mesmer </a:t>
            </a:r>
            <a:endParaRPr lang="en-GB" dirty="0"/>
          </a:p>
        </p:txBody>
      </p:sp>
      <p:sp>
        <p:nvSpPr>
          <p:cNvPr id="3" name="Content Placeholder 2"/>
          <p:cNvSpPr>
            <a:spLocks noGrp="1"/>
          </p:cNvSpPr>
          <p:nvPr>
            <p:ph idx="1"/>
          </p:nvPr>
        </p:nvSpPr>
        <p:spPr/>
        <p:txBody>
          <a:bodyPr/>
          <a:lstStyle/>
          <a:p>
            <a:r>
              <a:rPr lang="en-GB" dirty="0" smtClean="0"/>
              <a:t>Seen as the “Father of Hypnosis”</a:t>
            </a:r>
          </a:p>
          <a:p>
            <a:r>
              <a:rPr lang="en-GB" dirty="0" smtClean="0"/>
              <a:t>Controversy surrounds Mesmer, who was personally investigated by King Louis XVI of France, 1784</a:t>
            </a:r>
          </a:p>
          <a:p>
            <a:r>
              <a:rPr lang="en-GB" dirty="0" smtClean="0"/>
              <a:t>Tumultuous career</a:t>
            </a:r>
          </a:p>
          <a:p>
            <a:r>
              <a:rPr lang="en-GB" dirty="0" smtClean="0"/>
              <a:t>Animal Magnetism</a:t>
            </a:r>
            <a:endParaRPr lang="en-GB" dirty="0"/>
          </a:p>
        </p:txBody>
      </p:sp>
    </p:spTree>
    <p:extLst>
      <p:ext uri="{BB962C8B-B14F-4D97-AF65-F5344CB8AC3E}">
        <p14:creationId xmlns:p14="http://schemas.microsoft.com/office/powerpoint/2010/main" val="399038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Construction of Meaning</a:t>
            </a:r>
            <a:endParaRPr lang="en-GB" dirty="0"/>
          </a:p>
        </p:txBody>
      </p:sp>
      <p:sp>
        <p:nvSpPr>
          <p:cNvPr id="3" name="Content Placeholder 2"/>
          <p:cNvSpPr>
            <a:spLocks noGrp="1"/>
          </p:cNvSpPr>
          <p:nvPr>
            <p:ph idx="1"/>
          </p:nvPr>
        </p:nvSpPr>
        <p:spPr/>
        <p:txBody>
          <a:bodyPr/>
          <a:lstStyle/>
          <a:p>
            <a:r>
              <a:rPr lang="en-GB" dirty="0" smtClean="0"/>
              <a:t>Questions</a:t>
            </a:r>
            <a:endParaRPr lang="en-GB" dirty="0"/>
          </a:p>
        </p:txBody>
      </p:sp>
    </p:spTree>
    <p:extLst>
      <p:ext uri="{BB962C8B-B14F-4D97-AF65-F5344CB8AC3E}">
        <p14:creationId xmlns:p14="http://schemas.microsoft.com/office/powerpoint/2010/main" val="330724876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3</TotalTime>
  <Words>993</Words>
  <Application>Microsoft Office PowerPoint</Application>
  <PresentationFormat>Widescreen</PresentationFormat>
  <Paragraphs>92</Paragraphs>
  <Slides>18</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Franklin Gothic Book</vt:lpstr>
      <vt:lpstr>Crop</vt:lpstr>
      <vt:lpstr>Madness 16-19th Century</vt:lpstr>
      <vt:lpstr>Madness and Disease</vt:lpstr>
      <vt:lpstr>A little context…</vt:lpstr>
      <vt:lpstr>Cultural Understanding</vt:lpstr>
      <vt:lpstr>Hysteria and Gender</vt:lpstr>
      <vt:lpstr>Mary’s case</vt:lpstr>
      <vt:lpstr>Hysteria – the nervous complaint</vt:lpstr>
      <vt:lpstr>PowerPoint Presentation</vt:lpstr>
      <vt:lpstr>PowerPoint Presentation</vt:lpstr>
      <vt:lpstr>Hysteria and Nervousness</vt:lpstr>
      <vt:lpstr>Hysteria and Hypochondria</vt:lpstr>
      <vt:lpstr>An English Malady</vt:lpstr>
      <vt:lpstr>The English Malady (nervous disorders)</vt:lpstr>
      <vt:lpstr>Why do you think the upper ranks of society were keen to embrace these nervous diseases?</vt:lpstr>
      <vt:lpstr>The Fashion of Hysteria</vt:lpstr>
      <vt:lpstr>Nervous Disease</vt:lpstr>
      <vt:lpstr>Mesmer </vt:lpstr>
      <vt:lpstr>Historical Construction of Meaning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Madness 16-19th Century</dc:title>
  <dc:creator>Catherine Slade</dc:creator>
  <cp:lastModifiedBy>Catherine Slade</cp:lastModifiedBy>
  <cp:revision>2</cp:revision>
  <dcterms:created xsi:type="dcterms:W3CDTF">2017-02-06T16:07:16Z</dcterms:created>
  <dcterms:modified xsi:type="dcterms:W3CDTF">2017-02-06T16:11:11Z</dcterms:modified>
</cp:coreProperties>
</file>