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314" r:id="rId5"/>
    <p:sldId id="333" r:id="rId6"/>
    <p:sldId id="332" r:id="rId7"/>
    <p:sldId id="331" r:id="rId8"/>
    <p:sldId id="396" r:id="rId9"/>
    <p:sldId id="356" r:id="rId10"/>
    <p:sldId id="340" r:id="rId11"/>
    <p:sldId id="341" r:id="rId12"/>
    <p:sldId id="367" r:id="rId13"/>
    <p:sldId id="357" r:id="rId14"/>
    <p:sldId id="343" r:id="rId15"/>
    <p:sldId id="348" r:id="rId16"/>
    <p:sldId id="344" r:id="rId17"/>
    <p:sldId id="345" r:id="rId18"/>
    <p:sldId id="375" r:id="rId19"/>
    <p:sldId id="376" r:id="rId20"/>
    <p:sldId id="349" r:id="rId21"/>
    <p:sldId id="346" r:id="rId22"/>
    <p:sldId id="347" r:id="rId23"/>
    <p:sldId id="402" r:id="rId24"/>
    <p:sldId id="401" r:id="rId25"/>
    <p:sldId id="350" r:id="rId26"/>
    <p:sldId id="403" r:id="rId27"/>
    <p:sldId id="398" r:id="rId28"/>
    <p:sldId id="377" r:id="rId29"/>
    <p:sldId id="351" r:id="rId30"/>
    <p:sldId id="400" r:id="rId31"/>
    <p:sldId id="352" r:id="rId32"/>
    <p:sldId id="358" r:id="rId33"/>
    <p:sldId id="353" r:id="rId34"/>
    <p:sldId id="379" r:id="rId35"/>
    <p:sldId id="365" r:id="rId36"/>
    <p:sldId id="366" r:id="rId37"/>
    <p:sldId id="378" r:id="rId38"/>
    <p:sldId id="399" r:id="rId39"/>
    <p:sldId id="369" r:id="rId40"/>
    <p:sldId id="371" r:id="rId41"/>
    <p:sldId id="380" r:id="rId42"/>
    <p:sldId id="382" r:id="rId43"/>
    <p:sldId id="373" r:id="rId44"/>
    <p:sldId id="383" r:id="rId45"/>
    <p:sldId id="387" r:id="rId46"/>
    <p:sldId id="391" r:id="rId47"/>
    <p:sldId id="388" r:id="rId48"/>
    <p:sldId id="389" r:id="rId49"/>
    <p:sldId id="390" r:id="rId50"/>
    <p:sldId id="395" r:id="rId51"/>
    <p:sldId id="397" r:id="rId52"/>
    <p:sldId id="374" r:id="rId5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3"/>
            <p14:sldId id="332"/>
            <p14:sldId id="331"/>
            <p14:sldId id="396"/>
            <p14:sldId id="356"/>
            <p14:sldId id="340"/>
            <p14:sldId id="341"/>
            <p14:sldId id="367"/>
            <p14:sldId id="357"/>
            <p14:sldId id="343"/>
            <p14:sldId id="348"/>
            <p14:sldId id="344"/>
            <p14:sldId id="345"/>
            <p14:sldId id="375"/>
            <p14:sldId id="376"/>
            <p14:sldId id="349"/>
            <p14:sldId id="346"/>
            <p14:sldId id="347"/>
            <p14:sldId id="402"/>
            <p14:sldId id="401"/>
            <p14:sldId id="350"/>
            <p14:sldId id="403"/>
            <p14:sldId id="398"/>
            <p14:sldId id="377"/>
            <p14:sldId id="351"/>
            <p14:sldId id="400"/>
            <p14:sldId id="352"/>
            <p14:sldId id="358"/>
            <p14:sldId id="353"/>
            <p14:sldId id="379"/>
            <p14:sldId id="365"/>
            <p14:sldId id="366"/>
            <p14:sldId id="378"/>
            <p14:sldId id="399"/>
            <p14:sldId id="369"/>
            <p14:sldId id="371"/>
            <p14:sldId id="380"/>
            <p14:sldId id="382"/>
            <p14:sldId id="373"/>
            <p14:sldId id="383"/>
            <p14:sldId id="387"/>
            <p14:sldId id="391"/>
            <p14:sldId id="388"/>
            <p14:sldId id="389"/>
            <p14:sldId id="390"/>
            <p14:sldId id="395"/>
            <p14:sldId id="397"/>
            <p14:sldId id="37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10" autoAdjust="0"/>
    <p:restoredTop sz="86336" autoAdjust="0"/>
  </p:normalViewPr>
  <p:slideViewPr>
    <p:cSldViewPr>
      <p:cViewPr varScale="1">
        <p:scale>
          <a:sx n="98" d="100"/>
          <a:sy n="98" d="100"/>
        </p:scale>
        <p:origin x="1938" y="45"/>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29/03/2019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29/03/2019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bletchleypark.org.u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en.wikipedia.org/wiki/Fairy" TargetMode="External"/><Relationship Id="rId3" Type="http://schemas.openxmlformats.org/officeDocument/2006/relationships/hyperlink" Target="https://en.wikipedia.org/wiki/List_of_Scottish_novelists" TargetMode="External"/><Relationship Id="rId7" Type="http://schemas.openxmlformats.org/officeDocument/2006/relationships/hyperlink" Target="https://en.wikipedia.org/wiki/Lost_Boys_(Peter_Pan)"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en.wikipedia.org/wiki/Neverland" TargetMode="External"/><Relationship Id="rId11" Type="http://schemas.openxmlformats.org/officeDocument/2006/relationships/hyperlink" Target="https://en.wikipedia.org/wiki/Native_Americans_in_the_United_States" TargetMode="External"/><Relationship Id="rId5" Type="http://schemas.openxmlformats.org/officeDocument/2006/relationships/hyperlink" Target="https://en.wikipedia.org/wiki/Puer_aeternus" TargetMode="External"/><Relationship Id="rId10" Type="http://schemas.openxmlformats.org/officeDocument/2006/relationships/hyperlink" Target="https://en.wikipedia.org/wiki/Mermaid" TargetMode="External"/><Relationship Id="rId4" Type="http://schemas.openxmlformats.org/officeDocument/2006/relationships/hyperlink" Target="https://en.wikipedia.org/wiki/J._M._Barrie" TargetMode="External"/><Relationship Id="rId9" Type="http://schemas.openxmlformats.org/officeDocument/2006/relationships/hyperlink" Target="https://en.wikipedia.org/wiki/Piracy"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onderopolis.org/wonder/who-invented-play-dough"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3200183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685730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757719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627894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Until then…candles and oil (oil lamps) were the only forms of providing light.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633636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form of communication …</a:t>
            </a:r>
          </a:p>
          <a:p>
            <a:r>
              <a:rPr lang="en-GB" dirty="0" smtClean="0"/>
              <a:t>Now Mobile phones</a:t>
            </a:r>
          </a:p>
          <a:p>
            <a:r>
              <a:rPr lang="en-GB" dirty="0" smtClean="0"/>
              <a:t>Face time</a:t>
            </a:r>
          </a:p>
          <a:p>
            <a:r>
              <a:rPr lang="en-GB" dirty="0" smtClean="0"/>
              <a:t>Skype….</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262804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1861</a:t>
            </a:r>
            <a:r>
              <a:rPr lang="en-GB" dirty="0"/>
              <a:t> Crapper set himself up as a sanitary engineer, with his own brass foundry and workshops in nearby Marlborough Road. </a:t>
            </a:r>
          </a:p>
          <a:p>
            <a:r>
              <a:rPr lang="en-GB" dirty="0"/>
              <a:t>The flushing toilet was invented by John Harington in </a:t>
            </a:r>
            <a:r>
              <a:rPr lang="en-GB" b="1" dirty="0"/>
              <a:t>1596</a:t>
            </a:r>
            <a:r>
              <a:rPr lang="en-GB" dirty="0"/>
              <a:t>.</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1132252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significant was this invention to the physical health and well-being of future generations.</a:t>
            </a:r>
          </a:p>
          <a:p>
            <a:r>
              <a:rPr lang="en-GB" dirty="0" smtClean="0"/>
              <a:t>Sport</a:t>
            </a:r>
          </a:p>
          <a:p>
            <a:r>
              <a:rPr lang="en-GB" dirty="0" smtClean="0"/>
              <a:t>Do you remember your first bike – stabilizers?</a:t>
            </a:r>
          </a:p>
          <a:p>
            <a:endParaRPr lang="en-GB" dirty="0" smtClean="0"/>
          </a:p>
          <a:p>
            <a:r>
              <a:rPr lang="en-GB" dirty="0" smtClean="0"/>
              <a:t>Now we have Velodromes</a:t>
            </a:r>
          </a:p>
          <a:p>
            <a:r>
              <a:rPr lang="en-GB" dirty="0" smtClean="0"/>
              <a:t>Tour de France </a:t>
            </a:r>
            <a:r>
              <a:rPr lang="en-GB" dirty="0" err="1" smtClean="0"/>
              <a:t>etc</a:t>
            </a:r>
            <a:r>
              <a:rPr lang="en-GB" dirty="0" smtClean="0"/>
              <a:t> </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3608317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Marie Curie</a:t>
            </a:r>
            <a:r>
              <a:rPr lang="en-GB" dirty="0"/>
              <a:t> is one of the most </a:t>
            </a:r>
            <a:r>
              <a:rPr lang="en-GB" b="1" dirty="0"/>
              <a:t>famous</a:t>
            </a:r>
            <a:r>
              <a:rPr lang="en-GB" dirty="0"/>
              <a:t> scientists that ever lived. Her contributions such as the discovery of Radium and other key elements help us out every day, especially when getting an x-ray. </a:t>
            </a:r>
          </a:p>
          <a:p>
            <a:endParaRPr lang="en-GB" dirty="0"/>
          </a:p>
          <a:p>
            <a:r>
              <a:rPr lang="en-GB" u="sng" dirty="0"/>
              <a:t>The Curie's research was crucial in the development of x-rays in surgery. During World War One Curie helped to equip ambulances with x-ray equipment</a:t>
            </a:r>
            <a:endParaRPr lang="en-GB" dirty="0"/>
          </a:p>
          <a:p>
            <a:endParaRPr lang="en-GB" dirty="0"/>
          </a:p>
          <a:p>
            <a:r>
              <a:rPr lang="en-GB" dirty="0"/>
              <a:t>Radioactivity</a:t>
            </a:r>
          </a:p>
          <a:p>
            <a:r>
              <a:rPr lang="en-GB" dirty="0"/>
              <a:t>Cancer </a:t>
            </a:r>
            <a:r>
              <a:rPr lang="en-GB" dirty="0" err="1"/>
              <a:t>treatement</a:t>
            </a:r>
            <a:r>
              <a:rPr lang="en-GB" dirty="0"/>
              <a:t> today</a:t>
            </a:r>
          </a:p>
          <a:p>
            <a:r>
              <a:rPr lang="en-GB" dirty="0"/>
              <a:t>The Marie Curie Charity</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3287348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Charles Babbage was an English polymath. A mathematician, philosopher, inventor and mechanical engineer, Babbage originated the concept of a digital programmable computer.</a:t>
            </a:r>
          </a:p>
          <a:p>
            <a:endParaRPr lang="en-GB" dirty="0"/>
          </a:p>
          <a:p>
            <a:pPr defTabSz="910102">
              <a:defRPr/>
            </a:pPr>
            <a:r>
              <a:rPr lang="en-GB" b="1" dirty="0"/>
              <a:t>Father of computing</a:t>
            </a:r>
            <a:r>
              <a:rPr lang="en-GB" dirty="0"/>
              <a:t>. Charles </a:t>
            </a:r>
            <a:r>
              <a:rPr lang="en-GB" b="1" dirty="0"/>
              <a:t>Babbage</a:t>
            </a:r>
            <a:r>
              <a:rPr lang="en-GB" dirty="0"/>
              <a:t> was </a:t>
            </a:r>
            <a:r>
              <a:rPr lang="en-GB" b="1" dirty="0"/>
              <a:t>considered</a:t>
            </a:r>
            <a:r>
              <a:rPr lang="en-GB" dirty="0"/>
              <a:t> to be the </a:t>
            </a:r>
            <a:r>
              <a:rPr lang="en-GB" b="1" dirty="0"/>
              <a:t>father of computing</a:t>
            </a:r>
            <a:r>
              <a:rPr lang="en-GB" dirty="0"/>
              <a:t> after his invention and concept of the Analytical Engine in 1837. The Analytical Engine contained an Arithmetic Logic Unit (ALU), basic flow control, and integrated memory; hailed as the first general-purpose </a:t>
            </a:r>
            <a:r>
              <a:rPr lang="en-GB" b="1" dirty="0"/>
              <a:t>computer</a:t>
            </a:r>
            <a:r>
              <a:rPr lang="en-GB" dirty="0"/>
              <a:t> concept.</a:t>
            </a:r>
          </a:p>
          <a:p>
            <a:pPr defTabSz="910102">
              <a:defRPr/>
            </a:pPr>
            <a:endParaRPr lang="en-GB" dirty="0"/>
          </a:p>
          <a:p>
            <a:pPr defTabSz="910102">
              <a:defRPr/>
            </a:pPr>
            <a:r>
              <a:rPr lang="en-GB" dirty="0"/>
              <a:t>Alan Turing – The Imitation Game – The Enigma</a:t>
            </a:r>
          </a:p>
          <a:p>
            <a:pPr defTabSz="910102">
              <a:defRPr/>
            </a:pPr>
            <a:r>
              <a:rPr lang="en-GB" dirty="0" smtClean="0"/>
              <a:t>The British also needed mathematicians to crack the German Navy’s Enigma code. Turing worked in the British top-secret </a:t>
            </a:r>
            <a:r>
              <a:rPr lang="en-GB" i="1" dirty="0" smtClean="0"/>
              <a:t>Government Code and Cipher School</a:t>
            </a:r>
            <a:r>
              <a:rPr lang="en-GB" dirty="0" smtClean="0"/>
              <a:t> at </a:t>
            </a:r>
            <a:r>
              <a:rPr lang="en-GB" dirty="0" smtClean="0">
                <a:hlinkClick r:id="rId3"/>
              </a:rPr>
              <a:t>Bletchley Park</a:t>
            </a:r>
            <a:r>
              <a:rPr lang="en-GB" dirty="0" smtClean="0"/>
              <a:t>. There code-breaking became an industrial process; 12,000 people worked three shifts 24/7. Although the Polish had cracked Enigma before the war, the Nazis had made the Enigma machines more complicated. Turing designed an electromechanical machine, called the Bombe, that searched through the permutations, and by the end of the war the British were able to read all daily German Naval Enigma traffic. It has been reported that Eisenhower said the contribution of Turing and others at Bletchley shortened the war by as much as two years, saving millions of lives.</a:t>
            </a:r>
            <a:endParaRPr lang="en-GB" dirty="0"/>
          </a:p>
          <a:p>
            <a:pPr defTabSz="910102">
              <a:defRPr/>
            </a:pPr>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16708665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History</a:t>
            </a:r>
            <a:r>
              <a:rPr lang="en-GB" dirty="0"/>
              <a:t> of </a:t>
            </a:r>
            <a:r>
              <a:rPr lang="en-GB" b="1" dirty="0"/>
              <a:t>the Computer Mouse</a:t>
            </a:r>
            <a:r>
              <a:rPr lang="en-GB" dirty="0"/>
              <a:t>. ... The </a:t>
            </a:r>
            <a:r>
              <a:rPr lang="en-GB" b="1" dirty="0"/>
              <a:t>mouse</a:t>
            </a:r>
            <a:r>
              <a:rPr lang="en-GB" dirty="0"/>
              <a:t> was invented by Douglas </a:t>
            </a:r>
            <a:r>
              <a:rPr lang="en-GB" dirty="0" err="1"/>
              <a:t>Engelbart</a:t>
            </a:r>
            <a:r>
              <a:rPr lang="en-GB" dirty="0"/>
              <a:t> in 1964 and consisted of a wooden shell, circuit board and two metal wheels that came into contact with the surface it was being used on.</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2919238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 Paul Jobs was an American entrepreneur and business magnate. He was the chairman, chief executive officer, and a co-founder of Apple </a:t>
            </a:r>
            <a:r>
              <a:rPr lang="en-GB" dirty="0" err="1"/>
              <a:t>Inc</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4940432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Born in 1984, </a:t>
            </a:r>
            <a:r>
              <a:rPr lang="en-GB" b="1" dirty="0"/>
              <a:t>Mark Zuckerberg</a:t>
            </a:r>
            <a:r>
              <a:rPr lang="en-GB" dirty="0"/>
              <a:t> co-founded the social-networking website </a:t>
            </a:r>
            <a:r>
              <a:rPr lang="en-GB" b="1" dirty="0"/>
              <a:t>Facebook</a:t>
            </a:r>
            <a:r>
              <a:rPr lang="en-GB" dirty="0"/>
              <a:t> out of his college dorm room. He left Harvard to concentrate on the site, the user base of which has grown to more than 2 billion people, making </a:t>
            </a:r>
            <a:r>
              <a:rPr lang="en-GB" b="1" dirty="0"/>
              <a:t>Zuckerberg</a:t>
            </a:r>
            <a:r>
              <a:rPr lang="en-GB" dirty="0"/>
              <a:t> a billionaire.</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333584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690261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would these fall into a category of being seen as entrepreneurs?</a:t>
            </a:r>
          </a:p>
          <a:p>
            <a:r>
              <a:rPr lang="en-GB" dirty="0" smtClean="0"/>
              <a:t>Did their brand make changes to the lives of children – did the invention of characters by these authors lead to </a:t>
            </a:r>
            <a:r>
              <a:rPr lang="en-GB" dirty="0" err="1" smtClean="0"/>
              <a:t>luctritive</a:t>
            </a:r>
            <a:r>
              <a:rPr lang="en-GB" dirty="0" smtClean="0"/>
              <a:t> commercial enterprises?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2100247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rPr>
              <a:t>Peter Pan</a:t>
            </a:r>
            <a:r>
              <a:rPr lang="en-GB" dirty="0" smtClean="0">
                <a:effectLst/>
              </a:rPr>
              <a:t> is a fictional character created by </a:t>
            </a:r>
            <a:r>
              <a:rPr lang="en-GB" dirty="0" smtClean="0">
                <a:effectLst/>
                <a:hlinkClick r:id="rId3" tooltip="List of Scottish novelists"/>
              </a:rPr>
              <a:t>Scottish novelist</a:t>
            </a:r>
            <a:r>
              <a:rPr lang="en-GB" dirty="0" smtClean="0">
                <a:effectLst/>
              </a:rPr>
              <a:t> and playwright </a:t>
            </a:r>
            <a:r>
              <a:rPr lang="en-GB" dirty="0" smtClean="0">
                <a:effectLst/>
                <a:hlinkClick r:id="rId4" tooltip="J. M. Barrie"/>
              </a:rPr>
              <a:t>J. M. Barrie</a:t>
            </a:r>
            <a:r>
              <a:rPr lang="en-GB" dirty="0" smtClean="0">
                <a:effectLst/>
              </a:rPr>
              <a:t>. A free-spirited and mischievous young boy who can fly and </a:t>
            </a:r>
            <a:r>
              <a:rPr lang="en-GB" dirty="0" smtClean="0">
                <a:effectLst/>
                <a:hlinkClick r:id="rId5" tooltip="Puer aeternus"/>
              </a:rPr>
              <a:t>never grows up</a:t>
            </a:r>
            <a:r>
              <a:rPr lang="en-GB" dirty="0" smtClean="0">
                <a:effectLst/>
              </a:rPr>
              <a:t>, Peter Pan spends his never-ending childhood having adventures on the mythical island of </a:t>
            </a:r>
            <a:r>
              <a:rPr lang="en-GB" dirty="0" err="1" smtClean="0">
                <a:effectLst/>
                <a:hlinkClick r:id="rId6" tooltip="Neverland"/>
              </a:rPr>
              <a:t>Neverland</a:t>
            </a:r>
            <a:r>
              <a:rPr lang="en-GB" dirty="0" smtClean="0">
                <a:effectLst/>
              </a:rPr>
              <a:t> as the leader of the </a:t>
            </a:r>
            <a:r>
              <a:rPr lang="en-GB" dirty="0" smtClean="0">
                <a:effectLst/>
                <a:hlinkClick r:id="rId7" tooltip="Lost Boys (Peter Pan)"/>
              </a:rPr>
              <a:t>Lost Boys</a:t>
            </a:r>
            <a:r>
              <a:rPr lang="en-GB" dirty="0" smtClean="0">
                <a:effectLst/>
              </a:rPr>
              <a:t>, interacting with </a:t>
            </a:r>
            <a:r>
              <a:rPr lang="en-GB" dirty="0" smtClean="0">
                <a:effectLst/>
                <a:hlinkClick r:id="rId8" tooltip="Fairy"/>
              </a:rPr>
              <a:t>fairies</a:t>
            </a:r>
            <a:r>
              <a:rPr lang="en-GB" dirty="0" smtClean="0">
                <a:effectLst/>
              </a:rPr>
              <a:t>, </a:t>
            </a:r>
            <a:r>
              <a:rPr lang="en-GB" dirty="0" smtClean="0">
                <a:effectLst/>
                <a:hlinkClick r:id="rId9" tooltip="Piracy"/>
              </a:rPr>
              <a:t>pirates</a:t>
            </a:r>
            <a:r>
              <a:rPr lang="en-GB" dirty="0" smtClean="0">
                <a:effectLst/>
              </a:rPr>
              <a:t>, </a:t>
            </a:r>
            <a:r>
              <a:rPr lang="en-GB" dirty="0" smtClean="0">
                <a:effectLst/>
                <a:hlinkClick r:id="rId10" tooltip="Mermaid"/>
              </a:rPr>
              <a:t>mermaids</a:t>
            </a:r>
            <a:r>
              <a:rPr lang="en-GB" dirty="0" smtClean="0">
                <a:effectLst/>
              </a:rPr>
              <a:t>, </a:t>
            </a:r>
            <a:r>
              <a:rPr lang="en-GB" dirty="0" smtClean="0">
                <a:effectLst/>
                <a:hlinkClick r:id="rId11" tooltip="Native Americans in the United States"/>
              </a:rPr>
              <a:t>Native Americans</a:t>
            </a:r>
            <a:r>
              <a:rPr lang="en-GB" dirty="0" smtClean="0">
                <a:effectLst/>
              </a:rPr>
              <a:t>, and occasionally ordinary children from the world outside </a:t>
            </a:r>
            <a:r>
              <a:rPr lang="en-GB" dirty="0" err="1" smtClean="0">
                <a:effectLst/>
              </a:rPr>
              <a:t>Neverland</a:t>
            </a:r>
            <a:r>
              <a:rPr lang="en-GB" dirty="0" smtClean="0">
                <a:effectLst/>
              </a:rPr>
              <a:t>.</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3859507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Winnie-the-Pooh is the first volume of stories about Winnie-the-Pooh, written by A. A. Milne and illustrated by E. H. Shepard. It is followed by The House at Pooh Corner.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21924896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Noddy</a:t>
            </a:r>
            <a:r>
              <a:rPr lang="en-GB" dirty="0" smtClean="0"/>
              <a:t> - 1949</a:t>
            </a:r>
          </a:p>
          <a:p>
            <a:r>
              <a:rPr lang="en-GB" dirty="0" smtClean="0"/>
              <a:t>Famous Five</a:t>
            </a:r>
          </a:p>
          <a:p>
            <a:r>
              <a:rPr lang="en-GB" dirty="0" smtClean="0"/>
              <a:t>Secret Seven</a:t>
            </a:r>
          </a:p>
          <a:p>
            <a:r>
              <a:rPr lang="en-GB" dirty="0" smtClean="0"/>
              <a:t>Mallory Towers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697220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Sali</a:t>
            </a:r>
            <a:r>
              <a:rPr lang="en-GB" dirty="0" smtClean="0"/>
              <a:t> Mali is 50 years old next year!!!!!!</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5054348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15556057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dirty="0"/>
              <a:t>The </a:t>
            </a:r>
            <a:r>
              <a:rPr lang="en-GB" b="1" dirty="0" err="1"/>
              <a:t>Gruffalo</a:t>
            </a:r>
            <a:r>
              <a:rPr lang="en-GB" b="1" dirty="0"/>
              <a:t> – 1999</a:t>
            </a:r>
          </a:p>
          <a:p>
            <a:r>
              <a:rPr lang="en-GB" b="1" dirty="0"/>
              <a:t>Room on the Broom 2001</a:t>
            </a:r>
          </a:p>
          <a:p>
            <a:r>
              <a:rPr lang="en-GB" b="1" dirty="0"/>
              <a:t>The Highway Rat 2011</a:t>
            </a:r>
          </a:p>
          <a:p>
            <a:endParaRPr lang="en-GB" dirty="0"/>
          </a:p>
          <a:p>
            <a:r>
              <a:rPr lang="en-GB" dirty="0"/>
              <a:t>Perhaps best-known for his collaborations with Julia Donaldson, including the modern classic The </a:t>
            </a:r>
            <a:r>
              <a:rPr lang="en-GB" dirty="0" err="1"/>
              <a:t>Gruffalo</a:t>
            </a:r>
            <a:r>
              <a:rPr lang="en-GB" dirty="0"/>
              <a:t>, which has sold over </a:t>
            </a:r>
            <a:r>
              <a:rPr lang="en-GB" b="1" dirty="0"/>
              <a:t>13.5 million copies</a:t>
            </a:r>
            <a:r>
              <a:rPr lang="en-GB" dirty="0"/>
              <a:t> worldwide and been translated into over 60 languages.</a:t>
            </a:r>
          </a:p>
          <a:p>
            <a:endParaRPr lang="en-GB" dirty="0"/>
          </a:p>
          <a:p>
            <a:r>
              <a:rPr lang="en-GB" b="1" dirty="0" smtClean="0"/>
              <a:t>Julia Donaldson makes record £10m sales five years in a row </a:t>
            </a:r>
          </a:p>
          <a:p>
            <a:r>
              <a:rPr lang="en-GB" dirty="0" smtClean="0"/>
              <a:t>The author of The </a:t>
            </a:r>
            <a:r>
              <a:rPr lang="en-GB" dirty="0" err="1" smtClean="0"/>
              <a:t>Gruffalo</a:t>
            </a:r>
            <a:r>
              <a:rPr lang="en-GB" dirty="0" smtClean="0"/>
              <a:t> earned more than JK Rowling and Dan Brown in UK, making her the fourth biggest-selling writer in British history</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41955651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10213917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3725108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memories do you have from your own childhood?</a:t>
            </a:r>
          </a:p>
          <a:p>
            <a:r>
              <a:rPr lang="en-GB" dirty="0" smtClean="0"/>
              <a:t>What did you most enjoy playing with??</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508276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
            </a:r>
            <a:r>
              <a:rPr lang="en-GB" dirty="0" smtClean="0">
                <a:hlinkClick r:id="rId3"/>
              </a:rPr>
              <a:t>invention</a:t>
            </a:r>
            <a:r>
              <a:rPr lang="en-GB" dirty="0" smtClean="0"/>
              <a:t> of play </a:t>
            </a:r>
            <a:r>
              <a:rPr lang="en-GB" dirty="0" smtClean="0">
                <a:hlinkClick r:id="rId3"/>
              </a:rPr>
              <a:t>dough</a:t>
            </a:r>
            <a:r>
              <a:rPr lang="en-GB" dirty="0" smtClean="0"/>
              <a:t> was actually a </a:t>
            </a:r>
            <a:r>
              <a:rPr lang="en-GB" dirty="0" smtClean="0">
                <a:hlinkClick r:id="rId3"/>
              </a:rPr>
              <a:t>fortunate</a:t>
            </a:r>
            <a:r>
              <a:rPr lang="en-GB" dirty="0" smtClean="0"/>
              <a:t> </a:t>
            </a:r>
            <a:r>
              <a:rPr lang="en-GB" dirty="0" smtClean="0">
                <a:hlinkClick r:id="rId3"/>
              </a:rPr>
              <a:t>accident</a:t>
            </a:r>
            <a:r>
              <a:rPr lang="en-GB" dirty="0" smtClean="0"/>
              <a:t>. Way back in the 1930s, Noah </a:t>
            </a:r>
            <a:r>
              <a:rPr lang="en-GB" dirty="0" err="1" smtClean="0"/>
              <a:t>McVicker</a:t>
            </a:r>
            <a:r>
              <a:rPr lang="en-GB" dirty="0" smtClean="0"/>
              <a:t> created a substance that looked like </a:t>
            </a:r>
            <a:r>
              <a:rPr lang="en-GB" dirty="0" smtClean="0">
                <a:hlinkClick r:id="rId3"/>
              </a:rPr>
              <a:t>putty</a:t>
            </a:r>
            <a:r>
              <a:rPr lang="en-GB" dirty="0" smtClean="0"/>
              <a:t> out of flour, water, salt, </a:t>
            </a:r>
            <a:r>
              <a:rPr lang="en-GB" dirty="0" smtClean="0">
                <a:hlinkClick r:id="rId3"/>
              </a:rPr>
              <a:t>boric acid</a:t>
            </a:r>
            <a:r>
              <a:rPr lang="en-GB" dirty="0" smtClean="0"/>
              <a:t> and </a:t>
            </a:r>
            <a:r>
              <a:rPr lang="en-GB" dirty="0" smtClean="0">
                <a:hlinkClick r:id="rId3"/>
              </a:rPr>
              <a:t>mineral</a:t>
            </a:r>
            <a:r>
              <a:rPr lang="en-GB" dirty="0" smtClean="0"/>
              <a:t> oil. His family's soap company — </a:t>
            </a:r>
            <a:r>
              <a:rPr lang="en-GB" dirty="0" err="1" smtClean="0"/>
              <a:t>Kutol</a:t>
            </a:r>
            <a:r>
              <a:rPr lang="en-GB" dirty="0" smtClean="0"/>
              <a:t> Products — in Cincinnati, Ohio, marketed his creation as </a:t>
            </a:r>
            <a:r>
              <a:rPr lang="en-GB" dirty="0" smtClean="0">
                <a:hlinkClick r:id="rId3"/>
              </a:rPr>
              <a:t>wallpaper</a:t>
            </a:r>
            <a:r>
              <a:rPr lang="en-GB" dirty="0" smtClean="0"/>
              <a:t> cleaner!</a:t>
            </a:r>
          </a:p>
          <a:p>
            <a:r>
              <a:rPr lang="en-GB" dirty="0" err="1" smtClean="0"/>
              <a:t>McVicker's</a:t>
            </a:r>
            <a:r>
              <a:rPr lang="en-GB" dirty="0" smtClean="0"/>
              <a:t> special </a:t>
            </a:r>
            <a:r>
              <a:rPr lang="en-GB" dirty="0" smtClean="0">
                <a:hlinkClick r:id="rId3"/>
              </a:rPr>
              <a:t>putty</a:t>
            </a:r>
            <a:r>
              <a:rPr lang="en-GB" dirty="0" smtClean="0"/>
              <a:t>-like substance was an excellent </a:t>
            </a:r>
            <a:r>
              <a:rPr lang="en-GB" dirty="0" smtClean="0">
                <a:hlinkClick r:id="rId3"/>
              </a:rPr>
              <a:t>wallpaper</a:t>
            </a:r>
            <a:r>
              <a:rPr lang="en-GB" dirty="0" smtClean="0"/>
              <a:t> cleaner, because it didn't contain any </a:t>
            </a:r>
            <a:r>
              <a:rPr lang="en-GB" dirty="0" smtClean="0">
                <a:hlinkClick r:id="rId3"/>
              </a:rPr>
              <a:t>toxic</a:t>
            </a:r>
            <a:r>
              <a:rPr lang="en-GB" dirty="0" smtClean="0"/>
              <a:t> chemicals, could be reused and would not stain the </a:t>
            </a:r>
            <a:r>
              <a:rPr lang="en-GB" dirty="0" smtClean="0">
                <a:hlinkClick r:id="rId3"/>
              </a:rPr>
              <a:t>wallpaper</a:t>
            </a:r>
            <a:r>
              <a:rPr lang="en-GB" dirty="0" smtClean="0"/>
              <a:t>. Eventually, teachers learned that the </a:t>
            </a:r>
            <a:r>
              <a:rPr lang="en-GB" dirty="0" smtClean="0">
                <a:hlinkClick r:id="rId3"/>
              </a:rPr>
              <a:t>wallpaper</a:t>
            </a:r>
            <a:r>
              <a:rPr lang="en-GB" dirty="0" smtClean="0"/>
              <a:t> cleaner could be used as a </a:t>
            </a:r>
            <a:r>
              <a:rPr lang="en-GB" dirty="0" err="1" smtClean="0">
                <a:hlinkClick r:id="rId3"/>
              </a:rPr>
              <a:t>modeling</a:t>
            </a:r>
            <a:r>
              <a:rPr lang="en-GB" dirty="0" smtClean="0"/>
              <a:t> </a:t>
            </a:r>
            <a:r>
              <a:rPr lang="en-GB" dirty="0" smtClean="0">
                <a:hlinkClick r:id="rId3"/>
              </a:rPr>
              <a:t>compound</a:t>
            </a:r>
            <a:r>
              <a:rPr lang="en-GB" dirty="0" smtClean="0"/>
              <a:t> to make art and craft projects at school.</a:t>
            </a:r>
          </a:p>
          <a:p>
            <a:r>
              <a:rPr lang="en-GB" dirty="0" smtClean="0"/>
              <a:t>It wasn't until after World War II that Noah </a:t>
            </a:r>
            <a:r>
              <a:rPr lang="en-GB" dirty="0" err="1" smtClean="0"/>
              <a:t>McVicker's</a:t>
            </a:r>
            <a:r>
              <a:rPr lang="en-GB" dirty="0" smtClean="0"/>
              <a:t> nephew, Joseph </a:t>
            </a:r>
            <a:r>
              <a:rPr lang="en-GB" dirty="0" err="1" smtClean="0"/>
              <a:t>McVicker</a:t>
            </a:r>
            <a:r>
              <a:rPr lang="en-GB" dirty="0" smtClean="0"/>
              <a:t>, joined the company and learned that their </a:t>
            </a:r>
            <a:r>
              <a:rPr lang="en-GB" dirty="0" smtClean="0">
                <a:hlinkClick r:id="rId3"/>
              </a:rPr>
              <a:t>wallpaper</a:t>
            </a:r>
            <a:r>
              <a:rPr lang="en-GB" dirty="0" smtClean="0"/>
              <a:t> cleaner was being used for arts and crafts in schools. Joseph thought it would be a good idea to give the product a new name — Play-</a:t>
            </a:r>
            <a:r>
              <a:rPr lang="en-GB" dirty="0" err="1" smtClean="0"/>
              <a:t>Doh</a:t>
            </a:r>
            <a:r>
              <a:rPr lang="en-GB" baseline="30000" dirty="0" smtClean="0"/>
              <a:t>®</a:t>
            </a:r>
            <a:r>
              <a:rPr lang="en-GB" dirty="0" smtClean="0"/>
              <a:t> — and </a:t>
            </a:r>
            <a:r>
              <a:rPr lang="en-GB" dirty="0" smtClean="0">
                <a:hlinkClick r:id="rId3"/>
              </a:rPr>
              <a:t>market</a:t>
            </a:r>
            <a:r>
              <a:rPr lang="en-GB" dirty="0" smtClean="0"/>
              <a:t> it to schools, teachers and department stores.</a:t>
            </a:r>
          </a:p>
          <a:p>
            <a:r>
              <a:rPr lang="en-GB" dirty="0" smtClean="0"/>
              <a:t>The new product was an immediate success. In 1956, the </a:t>
            </a:r>
            <a:r>
              <a:rPr lang="en-GB" dirty="0" err="1" smtClean="0"/>
              <a:t>McVickers</a:t>
            </a:r>
            <a:r>
              <a:rPr lang="en-GB" dirty="0" smtClean="0"/>
              <a:t> started the Rainbow Crafts Company to make and sell Play-</a:t>
            </a:r>
            <a:r>
              <a:rPr lang="en-GB" dirty="0" err="1" smtClean="0"/>
              <a:t>Doh</a:t>
            </a:r>
            <a:r>
              <a:rPr lang="en-GB" baseline="30000" dirty="0" smtClean="0"/>
              <a:t>®</a:t>
            </a:r>
            <a:r>
              <a:rPr lang="en-GB" dirty="0" smtClean="0"/>
              <a:t>. Macy's in New York and Marshall Field's in Chicago began selling the product. The new company also began to </a:t>
            </a:r>
            <a:r>
              <a:rPr lang="en-GB" dirty="0" smtClean="0">
                <a:hlinkClick r:id="rId3"/>
              </a:rPr>
              <a:t>advertise</a:t>
            </a:r>
            <a:r>
              <a:rPr lang="en-GB" dirty="0" smtClean="0"/>
              <a:t> the product on popular children's television shows, such as </a:t>
            </a:r>
            <a:r>
              <a:rPr lang="en-GB" i="1" dirty="0" smtClean="0"/>
              <a:t>Captain Kangaroo</a:t>
            </a:r>
            <a:r>
              <a:rPr lang="en-GB" dirty="0" smtClean="0"/>
              <a:t>. Within one year, its sales had already reached almost $3 million!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1743847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Fuzzy Felt was invented by Lois Allan of the UK during the Second World War. Lois was helping the war effort by cutting felt gaskets for tanks and other military vehicles, when she discovered the entertainment potential of the felt offcuts! So, what amounted to little more than a bunch of cheap cut-offs has become an iconic toy of our time.</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29800947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Lego Group got its start in the carpentry workshop of </a:t>
            </a:r>
            <a:r>
              <a:rPr lang="en-GB" b="1" dirty="0"/>
              <a:t>Ole Kirk Christiansen</a:t>
            </a:r>
            <a:r>
              <a:rPr lang="en-GB" dirty="0"/>
              <a:t>. He started making wooden toys in 1932. He began calling his company “Lego" in 1934, based upon the Danish phrase </a:t>
            </a:r>
            <a:r>
              <a:rPr lang="en-GB" b="1" dirty="0"/>
              <a:t>leg </a:t>
            </a:r>
            <a:r>
              <a:rPr lang="en-GB" b="1" dirty="0" err="1"/>
              <a:t>godt</a:t>
            </a:r>
            <a:r>
              <a:rPr lang="en-GB" dirty="0"/>
              <a:t>, which means “play well." The Lego Group began making its famous plastic interlocking blocks in </a:t>
            </a:r>
            <a:r>
              <a:rPr lang="en-GB" b="1" dirty="0"/>
              <a:t>1949.</a:t>
            </a:r>
            <a:endParaRPr lang="en-GB" b="1"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20030099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29</a:t>
            </a:fld>
            <a:endParaRPr lang="en-GB"/>
          </a:p>
        </p:txBody>
      </p:sp>
    </p:spTree>
    <p:extLst>
      <p:ext uri="{BB962C8B-B14F-4D97-AF65-F5344CB8AC3E}">
        <p14:creationId xmlns:p14="http://schemas.microsoft.com/office/powerpoint/2010/main" val="25137469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endParaRPr lang="en-GB" dirty="0">
              <a:solidFill>
                <a:srgbClr val="FF0000"/>
              </a:solidFill>
            </a:endParaRPr>
          </a:p>
          <a:p>
            <a:r>
              <a:rPr lang="en-GB" dirty="0" smtClean="0"/>
              <a:t>Maria Montessori</a:t>
            </a:r>
          </a:p>
          <a:p>
            <a:r>
              <a:rPr lang="en-GB" dirty="0" smtClean="0"/>
              <a:t>Froebel</a:t>
            </a:r>
          </a:p>
          <a:p>
            <a:endParaRPr lang="en-GB" dirty="0"/>
          </a:p>
          <a:p>
            <a:r>
              <a:rPr lang="en-GB" dirty="0"/>
              <a:t>Robert Owen (1771-1858), </a:t>
            </a:r>
            <a:r>
              <a:rPr lang="en-GB" b="1" dirty="0"/>
              <a:t>British</a:t>
            </a:r>
            <a:r>
              <a:rPr lang="en-GB" dirty="0"/>
              <a:t> socialist, was born at Newtown, Montgomeryshire, Wales. He began to influence social thought in 1799, when he acquired at New Lanark, Scotland, the cotton mills which he made famous.</a:t>
            </a:r>
          </a:p>
          <a:p>
            <a:r>
              <a:rPr lang="en-GB" dirty="0" smtClean="0">
                <a:effectLst/>
              </a:rPr>
              <a:t>Robert Owen believed that education had an important part to play in the formation of character and he had very advanced ideas on the way such education should be provided. He believed that there was more to education than teaching the 3R's, and natural history, music, dancing and games became an important part of school life. In New Lanark schools he pioneered new methods of teaching, involving the use of pictures, maps, and charts. </a:t>
            </a:r>
            <a:r>
              <a:rPr lang="en-GB" b="1" dirty="0" smtClean="0">
                <a:effectLst/>
              </a:rPr>
              <a:t>He thought that education should be natural and spontaneous, but most of all enjoyable. </a:t>
            </a:r>
          </a:p>
          <a:p>
            <a:r>
              <a:rPr lang="en-GB" dirty="0" smtClean="0">
                <a:effectLst/>
              </a:rPr>
              <a:t>By 1809 Robert Owen had prepared his plans for building new schools, but he was unable to begin until 1813 because of the objections raised by his partners. Later with the support of more sympathetic partners he was able to build his Institute for the Formation of Character (opened in 1816). This imposing building was not only used as a school for the young, but also for evening lectures and concerts for the workers - the first attempt at introducing adult education to the working classes. </a:t>
            </a:r>
          </a:p>
          <a:p>
            <a:r>
              <a:rPr lang="en-GB" b="1" dirty="0" smtClean="0">
                <a:effectLst/>
              </a:rPr>
              <a:t>Robert Owen was the great pioneer of the Infants school.</a:t>
            </a:r>
            <a:r>
              <a:rPr lang="en-GB" dirty="0" smtClean="0">
                <a:effectLst/>
              </a:rPr>
              <a:t> </a:t>
            </a:r>
            <a:r>
              <a:rPr lang="en-GB" b="1" dirty="0" smtClean="0">
                <a:effectLst/>
              </a:rPr>
              <a:t>At New Lanark the school was open to very young children, and in many ways was similar to a pre-school playgroup as formal education did not begin until the children were six years old. </a:t>
            </a:r>
          </a:p>
          <a:p>
            <a:endParaRPr lang="en-GB" b="1" dirty="0"/>
          </a:p>
          <a:p>
            <a:endParaRPr lang="en-GB" dirty="0" smtClean="0"/>
          </a:p>
          <a:p>
            <a:endParaRPr lang="en-GB" dirty="0" smtClean="0"/>
          </a:p>
          <a:p>
            <a:r>
              <a:rPr lang="en-GB" dirty="0" smtClean="0"/>
              <a:t>Loris </a:t>
            </a:r>
            <a:r>
              <a:rPr lang="en-GB" dirty="0" err="1" smtClean="0"/>
              <a:t>Malaguzzi</a:t>
            </a:r>
            <a:r>
              <a:rPr lang="en-GB" dirty="0" smtClean="0"/>
              <a:t> – Reggio Emilia 1945</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30</a:t>
            </a:fld>
            <a:endParaRPr lang="en-GB"/>
          </a:p>
        </p:txBody>
      </p:sp>
    </p:spTree>
    <p:extLst>
      <p:ext uri="{BB962C8B-B14F-4D97-AF65-F5344CB8AC3E}">
        <p14:creationId xmlns:p14="http://schemas.microsoft.com/office/powerpoint/2010/main" val="25270261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solidFill>
                  <a:srgbClr val="FF0000"/>
                </a:solidFill>
              </a:rPr>
              <a:t>In</a:t>
            </a:r>
            <a:r>
              <a:rPr lang="en-GB" dirty="0"/>
              <a:t> </a:t>
            </a:r>
            <a:r>
              <a:rPr lang="en-GB" b="1" dirty="0"/>
              <a:t>1837</a:t>
            </a:r>
            <a:r>
              <a:rPr lang="en-GB" dirty="0"/>
              <a:t> Friedrich Froebel founded his own school and called it "kindergarten," or the children's garden.</a:t>
            </a:r>
            <a:endParaRPr lang="en-GB" dirty="0" smtClean="0"/>
          </a:p>
          <a:p>
            <a:endParaRPr lang="en-GB" dirty="0" smtClean="0"/>
          </a:p>
          <a:p>
            <a:r>
              <a:rPr lang="en-GB" dirty="0" smtClean="0"/>
              <a:t>Gifts and Occupations – Natural materials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31</a:t>
            </a:fld>
            <a:endParaRPr lang="en-GB"/>
          </a:p>
        </p:txBody>
      </p:sp>
    </p:spTree>
    <p:extLst>
      <p:ext uri="{BB962C8B-B14F-4D97-AF65-F5344CB8AC3E}">
        <p14:creationId xmlns:p14="http://schemas.microsoft.com/office/powerpoint/2010/main" val="17848775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Set up the First Open Air Nursery in Deptford in London – now visited by thousands from across the world.</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32</a:t>
            </a:fld>
            <a:endParaRPr lang="en-GB"/>
          </a:p>
        </p:txBody>
      </p:sp>
    </p:spTree>
    <p:extLst>
      <p:ext uri="{BB962C8B-B14F-4D97-AF65-F5344CB8AC3E}">
        <p14:creationId xmlns:p14="http://schemas.microsoft.com/office/powerpoint/2010/main" val="23888277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Italian Doctor who focussed on the importance of the health, well-being and education of Italy’s most deprived children in Naples.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629563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Maria Montessori introduced the concept of small furniture, small resources.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34</a:t>
            </a:fld>
            <a:endParaRPr lang="en-GB"/>
          </a:p>
        </p:txBody>
      </p:sp>
    </p:spTree>
    <p:extLst>
      <p:ext uri="{BB962C8B-B14F-4D97-AF65-F5344CB8AC3E}">
        <p14:creationId xmlns:p14="http://schemas.microsoft.com/office/powerpoint/2010/main" val="12195272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Elinor </a:t>
            </a:r>
            <a:r>
              <a:rPr lang="en-GB" dirty="0" err="1"/>
              <a:t>Goldschmied</a:t>
            </a:r>
            <a:r>
              <a:rPr lang="en-GB" dirty="0"/>
              <a:t> died in 2009 at the age of 98. She was born in rural Gloucestershire and went on to study mental health at the London School of Economics. During the war, she worked with refugee and evacuated children, and after the war helped to transform the day nurseries and orphanages of Milan, Italy.</a:t>
            </a:r>
          </a:p>
          <a:p>
            <a:r>
              <a:rPr lang="en-GB" dirty="0"/>
              <a:t>In the UK, her last full-time job was as principal education social worker for the Inner London Education Authority, but arguably her greatest contributions to early years practice came after her retirement when she continued to work as a consultant to childcare services in England, Scotland, Italy and Spain.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35</a:t>
            </a:fld>
            <a:endParaRPr lang="en-GB"/>
          </a:p>
        </p:txBody>
      </p:sp>
    </p:spTree>
    <p:extLst>
      <p:ext uri="{BB962C8B-B14F-4D97-AF65-F5344CB8AC3E}">
        <p14:creationId xmlns:p14="http://schemas.microsoft.com/office/powerpoint/2010/main" val="20386513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hangingPunct="1"/>
            <a:r>
              <a:rPr lang="en-GB" i="1" dirty="0"/>
              <a:t>Every single one of the 100 billion lives who have walked the face of this earth is unique and unrepeatable. To be born at all is a miracle, so what are you going to do with your life?</a:t>
            </a:r>
            <a:endParaRPr lang="en-GB" dirty="0"/>
          </a:p>
          <a:p>
            <a:pPr fontAlgn="auto" hangingPunct="1"/>
            <a:r>
              <a:rPr lang="en-GB" i="1" dirty="0"/>
              <a:t>Human communities depend upon a diversity of talent, not a singular conception of ability. And at the heart of the challenge is to reconstitute our sense of ability and intelligence.</a:t>
            </a:r>
            <a:endParaRPr lang="en-GB" dirty="0"/>
          </a:p>
          <a:p>
            <a:pPr fontAlgn="auto" hangingPunct="1"/>
            <a:r>
              <a:rPr lang="en-GB" i="1" dirty="0"/>
              <a:t>We stigmatize mistakes. And we’re now running national educational systems where mistakes are the worst thing you can make — and the result is that we are educating people out of their creative capacities.</a:t>
            </a:r>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36</a:t>
            </a:fld>
            <a:endParaRPr lang="en-GB"/>
          </a:p>
        </p:txBody>
      </p:sp>
    </p:spTree>
    <p:extLst>
      <p:ext uri="{BB962C8B-B14F-4D97-AF65-F5344CB8AC3E}">
        <p14:creationId xmlns:p14="http://schemas.microsoft.com/office/powerpoint/2010/main" val="5720044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17379619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8768059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9724696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40681277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11996267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Autocratic</a:t>
            </a:r>
          </a:p>
          <a:p>
            <a:r>
              <a:rPr lang="en-GB" dirty="0" smtClean="0"/>
              <a:t>Democratic</a:t>
            </a:r>
          </a:p>
          <a:p>
            <a:r>
              <a:rPr lang="en-GB" dirty="0" smtClean="0"/>
              <a:t>Laissez-faire</a:t>
            </a:r>
          </a:p>
          <a:p>
            <a:endParaRPr lang="en-GB" dirty="0" smtClean="0"/>
          </a:p>
          <a:p>
            <a:r>
              <a:rPr lang="en-GB" dirty="0" smtClean="0"/>
              <a:t>Transformational</a:t>
            </a:r>
          </a:p>
          <a:p>
            <a:r>
              <a:rPr lang="en-GB" dirty="0" smtClean="0"/>
              <a:t>Distributive </a:t>
            </a:r>
          </a:p>
          <a:p>
            <a:r>
              <a:rPr lang="en-GB" dirty="0" smtClean="0"/>
              <a:t>Reflective</a:t>
            </a:r>
          </a:p>
          <a:p>
            <a:r>
              <a:rPr lang="en-GB" dirty="0" smtClean="0"/>
              <a:t>Pedagogical</a:t>
            </a:r>
          </a:p>
          <a:p>
            <a:r>
              <a:rPr lang="en-GB" dirty="0" smtClean="0"/>
              <a:t>Transactional</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14087107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Work in groups to list the qualities, characteristics and personality traits </a:t>
            </a:r>
          </a:p>
          <a:p>
            <a:r>
              <a:rPr lang="en-GB" dirty="0" smtClean="0"/>
              <a:t>that you think are important to create an environment which promotes:</a:t>
            </a:r>
          </a:p>
          <a:p>
            <a:r>
              <a:rPr lang="en-GB" dirty="0" smtClean="0"/>
              <a:t>Creativity</a:t>
            </a:r>
          </a:p>
          <a:p>
            <a:r>
              <a:rPr lang="en-GB" dirty="0" smtClean="0"/>
              <a:t>Imagination</a:t>
            </a:r>
          </a:p>
          <a:p>
            <a:r>
              <a:rPr lang="en-GB" dirty="0" smtClean="0"/>
              <a:t>Innovation</a:t>
            </a:r>
          </a:p>
          <a:p>
            <a:endParaRPr lang="en-GB" dirty="0" smtClean="0"/>
          </a:p>
          <a:p>
            <a:r>
              <a:rPr lang="en-GB" dirty="0" smtClean="0"/>
              <a:t>Children who think outside the box</a:t>
            </a:r>
          </a:p>
          <a:p>
            <a:r>
              <a:rPr lang="en-GB" dirty="0" err="1" smtClean="0"/>
              <a:t>Practitoners</a:t>
            </a:r>
            <a:r>
              <a:rPr lang="en-GB" dirty="0" smtClean="0"/>
              <a:t> who think outside the box!!!!</a:t>
            </a:r>
          </a:p>
          <a:p>
            <a:r>
              <a:rPr lang="en-GB" dirty="0" smtClean="0"/>
              <a:t> </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43</a:t>
            </a:fld>
            <a:endParaRPr lang="en-GB"/>
          </a:p>
        </p:txBody>
      </p:sp>
    </p:spTree>
    <p:extLst>
      <p:ext uri="{BB962C8B-B14F-4D97-AF65-F5344CB8AC3E}">
        <p14:creationId xmlns:p14="http://schemas.microsoft.com/office/powerpoint/2010/main" val="418376161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students to think about their own experiences as children…</a:t>
            </a:r>
          </a:p>
          <a:p>
            <a:endParaRPr lang="en-GB" dirty="0" smtClean="0"/>
          </a:p>
          <a:p>
            <a:r>
              <a:rPr lang="en-GB" dirty="0" smtClean="0"/>
              <a:t>Are they still creative – what made them use imagination?</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44</a:t>
            </a:fld>
            <a:endParaRPr lang="en-GB"/>
          </a:p>
        </p:txBody>
      </p:sp>
    </p:spTree>
    <p:extLst>
      <p:ext uri="{BB962C8B-B14F-4D97-AF65-F5344CB8AC3E}">
        <p14:creationId xmlns:p14="http://schemas.microsoft.com/office/powerpoint/2010/main" val="31161381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Ken Robinson</a:t>
            </a:r>
          </a:p>
          <a:p>
            <a:endParaRPr lang="en-GB" dirty="0" smtClean="0"/>
          </a:p>
          <a:p>
            <a:r>
              <a:rPr lang="en-GB" dirty="0" smtClean="0"/>
              <a:t>What are you drawing?</a:t>
            </a:r>
          </a:p>
          <a:p>
            <a:r>
              <a:rPr lang="en-GB" dirty="0" smtClean="0"/>
              <a:t>God…</a:t>
            </a:r>
          </a:p>
          <a:p>
            <a:r>
              <a:rPr lang="en-GB" dirty="0" smtClean="0"/>
              <a:t>But you don’t know what God looks like…</a:t>
            </a:r>
          </a:p>
          <a:p>
            <a:r>
              <a:rPr lang="en-GB" dirty="0" smtClean="0"/>
              <a:t>You will in a minute!</a:t>
            </a:r>
          </a:p>
          <a:p>
            <a:endParaRPr lang="en-GB" dirty="0" smtClean="0"/>
          </a:p>
          <a:p>
            <a:r>
              <a:rPr lang="en-GB" dirty="0" smtClean="0"/>
              <a:t>Foundation Phase – Training session</a:t>
            </a:r>
          </a:p>
          <a:p>
            <a:r>
              <a:rPr lang="en-GB" dirty="0" smtClean="0"/>
              <a:t>The Boy and the Flower</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45</a:t>
            </a:fld>
            <a:endParaRPr lang="en-GB"/>
          </a:p>
        </p:txBody>
      </p:sp>
    </p:spTree>
    <p:extLst>
      <p:ext uri="{BB962C8B-B14F-4D97-AF65-F5344CB8AC3E}">
        <p14:creationId xmlns:p14="http://schemas.microsoft.com/office/powerpoint/2010/main" val="2522773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46</a:t>
            </a:fld>
            <a:endParaRPr lang="en-GB"/>
          </a:p>
        </p:txBody>
      </p:sp>
    </p:spTree>
    <p:extLst>
      <p:ext uri="{BB962C8B-B14F-4D97-AF65-F5344CB8AC3E}">
        <p14:creationId xmlns:p14="http://schemas.microsoft.com/office/powerpoint/2010/main" val="93151924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47</a:t>
            </a:fld>
            <a:endParaRPr lang="en-GB"/>
          </a:p>
        </p:txBody>
      </p:sp>
    </p:spTree>
    <p:extLst>
      <p:ext uri="{BB962C8B-B14F-4D97-AF65-F5344CB8AC3E}">
        <p14:creationId xmlns:p14="http://schemas.microsoft.com/office/powerpoint/2010/main" val="13163732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48</a:t>
            </a:fld>
            <a:endParaRPr lang="en-GB"/>
          </a:p>
        </p:txBody>
      </p:sp>
    </p:spTree>
    <p:extLst>
      <p:ext uri="{BB962C8B-B14F-4D97-AF65-F5344CB8AC3E}">
        <p14:creationId xmlns:p14="http://schemas.microsoft.com/office/powerpoint/2010/main" val="35083681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49</a:t>
            </a:fld>
            <a:endParaRPr lang="en-GB"/>
          </a:p>
        </p:txBody>
      </p:sp>
    </p:spTree>
    <p:extLst>
      <p:ext uri="{BB962C8B-B14F-4D97-AF65-F5344CB8AC3E}">
        <p14:creationId xmlns:p14="http://schemas.microsoft.com/office/powerpoint/2010/main" val="13578339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8.jpg"/></Relationships>
</file>

<file path=ppt/slides/_rels/slide22.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9.jpeg"/><Relationship Id="rId7" Type="http://schemas.openxmlformats.org/officeDocument/2006/relationships/image" Target="../media/image33.jp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32.jpg"/><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37.jpg"/><Relationship Id="rId4" Type="http://schemas.openxmlformats.org/officeDocument/2006/relationships/image" Target="../media/image36.jpg"/></Relationships>
</file>

<file path=ppt/slides/_rels/slide2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40.png"/><Relationship Id="rId4" Type="http://schemas.openxmlformats.org/officeDocument/2006/relationships/image" Target="../media/image3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44.jpg"/></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46.jpeg"/></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png"/></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3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55.jpeg"/></Relationships>
</file>

<file path=ppt/slides/_rels/slide3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58.jpe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60.jpeg"/></Relationships>
</file>

<file path=ppt/slides/_rels/slide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iG9CE55wbtY"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err="1" smtClean="0">
                <a:solidFill>
                  <a:schemeClr val="bg1"/>
                </a:solidFill>
                <a:latin typeface="Arial" panose="020B0604020202020204" pitchFamily="34" charset="0"/>
                <a:cs typeface="Arial" panose="020B0604020202020204" pitchFamily="34" charset="0"/>
              </a:rPr>
              <a:t>Darlith</a:t>
            </a:r>
            <a:r>
              <a:rPr lang="en-GB" b="1" dirty="0" smtClean="0">
                <a:solidFill>
                  <a:schemeClr val="bg1"/>
                </a:solidFill>
                <a:latin typeface="Arial" panose="020B0604020202020204" pitchFamily="34" charset="0"/>
                <a:cs typeface="Arial" panose="020B0604020202020204" pitchFamily="34" charset="0"/>
              </a:rPr>
              <a:t>/Lecture </a:t>
            </a:r>
            <a:r>
              <a:rPr lang="en-GB" b="1" dirty="0" smtClean="0">
                <a:solidFill>
                  <a:schemeClr val="bg1"/>
                </a:solidFill>
                <a:latin typeface="Arial" panose="020B0604020202020204" pitchFamily="34" charset="0"/>
                <a:cs typeface="Arial" panose="020B0604020202020204" pitchFamily="34" charset="0"/>
              </a:rPr>
              <a:t>2</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259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Cyflogadwyedd</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fontScale="92500" lnSpcReduction="10000"/>
          </a:bodyPr>
          <a:lstStyle/>
          <a:p>
            <a:r>
              <a:rPr lang="en-GB" dirty="0" err="1" smtClean="0"/>
              <a:t>Cyfrifoldeb</a:t>
            </a:r>
            <a:r>
              <a:rPr lang="en-GB" dirty="0" smtClean="0"/>
              <a:t> ac </a:t>
            </a:r>
            <a:r>
              <a:rPr lang="en-GB" dirty="0" err="1" smtClean="0"/>
              <a:t>ymwybyddiaeth</a:t>
            </a:r>
            <a:r>
              <a:rPr lang="en-GB" dirty="0" smtClean="0"/>
              <a:t> </a:t>
            </a:r>
            <a:r>
              <a:rPr lang="en-GB" dirty="0" err="1" smtClean="0"/>
              <a:t>personol</a:t>
            </a:r>
            <a:endParaRPr lang="en-GB" dirty="0" smtClean="0"/>
          </a:p>
          <a:p>
            <a:r>
              <a:rPr lang="en-GB" dirty="0" err="1" smtClean="0"/>
              <a:t>Dyfeisgarwch</a:t>
            </a:r>
            <a:endParaRPr lang="en-GB" dirty="0" smtClean="0"/>
          </a:p>
          <a:p>
            <a:r>
              <a:rPr lang="en-GB" dirty="0" err="1" smtClean="0"/>
              <a:t>Cymhelliant</a:t>
            </a:r>
            <a:endParaRPr lang="en-GB" dirty="0" smtClean="0"/>
          </a:p>
          <a:p>
            <a:r>
              <a:rPr lang="en-GB" dirty="0" err="1" smtClean="0"/>
              <a:t>Dychymyg</a:t>
            </a:r>
            <a:endParaRPr lang="en-GB" dirty="0" smtClean="0"/>
          </a:p>
          <a:p>
            <a:r>
              <a:rPr lang="en-GB" dirty="0" err="1" smtClean="0"/>
              <a:t>Creadigedd</a:t>
            </a:r>
            <a:endParaRPr lang="en-GB" dirty="0" smtClean="0"/>
          </a:p>
          <a:p>
            <a:r>
              <a:rPr lang="en-GB" dirty="0" err="1" smtClean="0"/>
              <a:t>Hyblygrwydd</a:t>
            </a:r>
            <a:endParaRPr lang="en-GB" dirty="0" smtClean="0"/>
          </a:p>
          <a:p>
            <a:r>
              <a:rPr lang="en-GB" dirty="0" err="1" smtClean="0"/>
              <a:t>Datrys</a:t>
            </a:r>
            <a:r>
              <a:rPr lang="en-GB" dirty="0" smtClean="0"/>
              <a:t> </a:t>
            </a:r>
            <a:r>
              <a:rPr lang="en-GB" dirty="0" err="1" smtClean="0"/>
              <a:t>problemau</a:t>
            </a:r>
            <a:endParaRPr lang="en-GB" dirty="0"/>
          </a:p>
        </p:txBody>
      </p:sp>
      <p:sp>
        <p:nvSpPr>
          <p:cNvPr id="5" name="Content Placeholder 4"/>
          <p:cNvSpPr>
            <a:spLocks noGrp="1"/>
          </p:cNvSpPr>
          <p:nvPr>
            <p:ph sz="half" idx="2"/>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Personal responsibility and awareness</a:t>
            </a:r>
            <a:endParaRPr lang="en-US" altLang="en-US"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Innovation</a:t>
            </a:r>
          </a:p>
          <a:p>
            <a:r>
              <a:rPr lang="en-GB" dirty="0" smtClean="0">
                <a:latin typeface="Arial" panose="020B0604020202020204" pitchFamily="34" charset="0"/>
                <a:cs typeface="Arial" panose="020B0604020202020204" pitchFamily="34" charset="0"/>
              </a:rPr>
              <a:t>Motivation</a:t>
            </a:r>
          </a:p>
          <a:p>
            <a:r>
              <a:rPr lang="en-GB" dirty="0" smtClean="0">
                <a:latin typeface="Arial" panose="020B0604020202020204" pitchFamily="34" charset="0"/>
                <a:cs typeface="Arial" panose="020B0604020202020204" pitchFamily="34" charset="0"/>
              </a:rPr>
              <a:t>Imagination</a:t>
            </a:r>
          </a:p>
          <a:p>
            <a:r>
              <a:rPr lang="en-GB" dirty="0" smtClean="0">
                <a:latin typeface="Arial" panose="020B0604020202020204" pitchFamily="34" charset="0"/>
                <a:cs typeface="Arial" panose="020B0604020202020204" pitchFamily="34" charset="0"/>
              </a:rPr>
              <a:t>Creativity</a:t>
            </a:r>
          </a:p>
          <a:p>
            <a:r>
              <a:rPr lang="en-GB" dirty="0" smtClean="0">
                <a:latin typeface="Arial" panose="020B0604020202020204" pitchFamily="34" charset="0"/>
                <a:cs typeface="Arial" panose="020B0604020202020204" pitchFamily="34" charset="0"/>
              </a:rPr>
              <a:t>Flexibility</a:t>
            </a:r>
          </a:p>
          <a:p>
            <a:r>
              <a:rPr lang="en-GB" dirty="0" smtClean="0">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Deilliannau</a:t>
            </a:r>
            <a:r>
              <a:rPr lang="en-GB" dirty="0" smtClean="0"/>
              <a:t> </a:t>
            </a:r>
            <a:r>
              <a:rPr lang="en-GB" dirty="0" err="1" smtClean="0"/>
              <a:t>Dysgu</a:t>
            </a:r>
            <a:endParaRPr lang="en-GB" dirty="0"/>
          </a:p>
        </p:txBody>
      </p:sp>
      <p:sp>
        <p:nvSpPr>
          <p:cNvPr id="5" name="Content Placeholder 4"/>
          <p:cNvSpPr>
            <a:spLocks noGrp="1"/>
          </p:cNvSpPr>
          <p:nvPr>
            <p:ph idx="1"/>
          </p:nvPr>
        </p:nvSpPr>
        <p:spPr/>
        <p:txBody>
          <a:bodyPr>
            <a:normAutofit fontScale="70000" lnSpcReduction="2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
            </a:r>
            <a:r>
              <a:rPr lang="cy-GB" b="1" dirty="0"/>
              <a:t>athroniaeth meithrin a chynnal partneriaethau llwyddiannus </a:t>
            </a:r>
            <a:r>
              <a:rPr lang="cy-GB" dirty="0"/>
              <a:t>gyda </a:t>
            </a:r>
            <a:r>
              <a:rPr lang="cy-GB" dirty="0" err="1"/>
              <a:t>rhanddeiliaid</a:t>
            </a:r>
            <a:r>
              <a:rPr lang="cy-GB" dirty="0"/>
              <a:t> ac asiantaethau allanol; </a:t>
            </a:r>
            <a:endParaRPr lang="en-GB" dirty="0"/>
          </a:p>
          <a:p>
            <a:pPr lvl="0"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r>
              <a:rPr lang="cy-GB" dirty="0"/>
              <a:t>trefnu eu gwybodaeth a’r hyn y maent wedi’i ddysgu drwy ddefnyddio amrywiaeth o adnoddau gwybodaeth, a chyflwyno’u gwaith ar y lefel briodol. </a:t>
            </a:r>
            <a:endParaRPr lang="en-GB" dirty="0"/>
          </a:p>
          <a:p>
            <a:endParaRPr lang="en-GB" dirty="0"/>
          </a:p>
        </p:txBody>
      </p:sp>
    </p:spTree>
    <p:extLst>
      <p:ext uri="{BB962C8B-B14F-4D97-AF65-F5344CB8AC3E}">
        <p14:creationId xmlns:p14="http://schemas.microsoft.com/office/powerpoint/2010/main" val="31981924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70000" lnSpcReduction="200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p>
          <a:p>
            <a:pPr lvl="0" hangingPunct="0"/>
            <a:r>
              <a:rPr lang="en-GB" dirty="0"/>
              <a:t>critically analyse methods and approaches to </a:t>
            </a:r>
            <a:r>
              <a:rPr lang="en-GB" b="1" dirty="0"/>
              <a:t>business and marketing plans, financial analysis, budget forecasts, risk management and  strategic planning</a:t>
            </a:r>
            <a:r>
              <a:rPr lang="en-GB" dirty="0"/>
              <a:t> within early years settings;</a:t>
            </a:r>
          </a:p>
          <a:p>
            <a:pPr lvl="0" hangingPunct="0"/>
            <a:r>
              <a:rPr lang="en-GB" dirty="0"/>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3343489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dirty="0" err="1" smtClean="0"/>
              <a:t>Adborth</a:t>
            </a:r>
            <a:r>
              <a:rPr lang="en-GB" dirty="0" smtClean="0"/>
              <a:t> </a:t>
            </a:r>
            <a:r>
              <a:rPr lang="en-GB" dirty="0" err="1" smtClean="0"/>
              <a:t>Tasg</a:t>
            </a:r>
            <a:r>
              <a:rPr lang="en-GB" dirty="0" smtClean="0"/>
              <a:t/>
            </a:r>
            <a:br>
              <a:rPr lang="en-GB" dirty="0" smtClean="0"/>
            </a:br>
            <a:r>
              <a:rPr lang="en-GB" dirty="0" smtClean="0"/>
              <a:t>Task Feedback</a:t>
            </a:r>
            <a:endParaRPr lang="en-GB" dirty="0"/>
          </a:p>
        </p:txBody>
      </p:sp>
      <p:sp>
        <p:nvSpPr>
          <p:cNvPr id="3" name="Content Placeholder 2"/>
          <p:cNvSpPr>
            <a:spLocks noGrp="1"/>
          </p:cNvSpPr>
          <p:nvPr>
            <p:ph sz="half" idx="1"/>
          </p:nvPr>
        </p:nvSpPr>
        <p:spPr/>
        <p:txBody>
          <a:bodyPr/>
          <a:lstStyle/>
          <a:p>
            <a:r>
              <a:rPr lang="en-GB" dirty="0" err="1" smtClean="0"/>
              <a:t>Ar</a:t>
            </a:r>
            <a:r>
              <a:rPr lang="en-GB" dirty="0" smtClean="0"/>
              <a:t> </a:t>
            </a:r>
            <a:r>
              <a:rPr lang="en-GB" dirty="0" err="1" smtClean="0"/>
              <a:t>eich</a:t>
            </a:r>
            <a:r>
              <a:rPr lang="en-GB" dirty="0" smtClean="0"/>
              <a:t> </a:t>
            </a:r>
            <a:r>
              <a:rPr lang="en-GB" dirty="0" err="1" smtClean="0"/>
              <a:t>byrddau</a:t>
            </a:r>
            <a:r>
              <a:rPr lang="en-GB" dirty="0" smtClean="0"/>
              <a:t>/</a:t>
            </a:r>
            <a:r>
              <a:rPr lang="en-GB" dirty="0" err="1" smtClean="0"/>
              <a:t>yn</a:t>
            </a:r>
            <a:r>
              <a:rPr lang="en-GB" dirty="0" smtClean="0"/>
              <a:t> </a:t>
            </a:r>
            <a:r>
              <a:rPr lang="en-GB" dirty="0" err="1" smtClean="0"/>
              <a:t>eich</a:t>
            </a:r>
            <a:r>
              <a:rPr lang="en-GB" dirty="0" smtClean="0"/>
              <a:t> </a:t>
            </a:r>
            <a:r>
              <a:rPr lang="en-GB" dirty="0" err="1" smtClean="0"/>
              <a:t>grwpiau</a:t>
            </a:r>
            <a:r>
              <a:rPr lang="en-GB" dirty="0" smtClean="0"/>
              <a:t>…</a:t>
            </a:r>
            <a:r>
              <a:rPr lang="en-GB" dirty="0" err="1" smtClean="0"/>
              <a:t>rhestrwch</a:t>
            </a:r>
            <a:r>
              <a:rPr lang="en-GB" dirty="0" smtClean="0"/>
              <a:t> y </a:t>
            </a:r>
            <a:r>
              <a:rPr lang="en-GB" dirty="0" err="1" smtClean="0"/>
              <a:t>ddyfeisgareddau</a:t>
            </a:r>
            <a:r>
              <a:rPr lang="en-GB" dirty="0" smtClean="0"/>
              <a:t> </a:t>
            </a:r>
            <a:r>
              <a:rPr lang="en-GB" dirty="0" err="1" smtClean="0"/>
              <a:t>mwyaf</a:t>
            </a:r>
            <a:r>
              <a:rPr lang="en-GB" dirty="0" smtClean="0"/>
              <a:t> </a:t>
            </a:r>
            <a:r>
              <a:rPr lang="en-GB" dirty="0" err="1" smtClean="0"/>
              <a:t>enwog</a:t>
            </a:r>
            <a:r>
              <a:rPr lang="en-GB" dirty="0" smtClean="0"/>
              <a:t> </a:t>
            </a:r>
            <a:r>
              <a:rPr lang="en-GB" dirty="0" err="1" smtClean="0"/>
              <a:t>i</a:t>
            </a:r>
            <a:r>
              <a:rPr lang="en-GB" dirty="0" smtClean="0"/>
              <a:t> </a:t>
            </a:r>
            <a:r>
              <a:rPr lang="en-GB" dirty="0" err="1" smtClean="0"/>
              <a:t>chi’n</a:t>
            </a:r>
            <a:r>
              <a:rPr lang="en-GB" dirty="0" smtClean="0"/>
              <a:t> </a:t>
            </a:r>
            <a:r>
              <a:rPr lang="en-GB" dirty="0" err="1" smtClean="0"/>
              <a:t>credu</a:t>
            </a:r>
            <a:r>
              <a:rPr lang="en-GB" dirty="0" smtClean="0"/>
              <a:t> </a:t>
            </a:r>
            <a:r>
              <a:rPr lang="en-GB" dirty="0" err="1" smtClean="0"/>
              <a:t>sydd</a:t>
            </a:r>
            <a:r>
              <a:rPr lang="en-GB" dirty="0" smtClean="0"/>
              <a:t> </a:t>
            </a:r>
            <a:r>
              <a:rPr lang="en-GB" dirty="0" err="1" smtClean="0"/>
              <a:t>wedi</a:t>
            </a:r>
            <a:r>
              <a:rPr lang="en-GB" dirty="0" smtClean="0"/>
              <a:t> </a:t>
            </a:r>
            <a:r>
              <a:rPr lang="en-GB" dirty="0" err="1" smtClean="0"/>
              <a:t>newid</a:t>
            </a:r>
            <a:r>
              <a:rPr lang="en-GB" dirty="0" smtClean="0"/>
              <a:t> y </a:t>
            </a:r>
            <a:r>
              <a:rPr lang="en-GB" dirty="0" err="1" smtClean="0"/>
              <a:t>ffordd</a:t>
            </a:r>
            <a:r>
              <a:rPr lang="en-GB" dirty="0" smtClean="0"/>
              <a:t> </a:t>
            </a:r>
            <a:r>
              <a:rPr lang="en-GB" dirty="0" err="1" smtClean="0"/>
              <a:t>i</a:t>
            </a:r>
            <a:r>
              <a:rPr lang="en-GB" dirty="0" smtClean="0"/>
              <a:t> </a:t>
            </a:r>
            <a:r>
              <a:rPr lang="en-GB" dirty="0" err="1" smtClean="0"/>
              <a:t>ni’n</a:t>
            </a:r>
            <a:r>
              <a:rPr lang="en-GB" dirty="0" smtClean="0"/>
              <a:t> </a:t>
            </a:r>
            <a:r>
              <a:rPr lang="en-GB" dirty="0" err="1" smtClean="0"/>
              <a:t>byw</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In tables/groups…list the most famous inventions that you believe have changed the way we live…</a:t>
            </a:r>
            <a:endParaRPr lang="en-GB" dirty="0"/>
          </a:p>
        </p:txBody>
      </p:sp>
    </p:spTree>
    <p:extLst>
      <p:ext uri="{BB962C8B-B14F-4D97-AF65-F5344CB8AC3E}">
        <p14:creationId xmlns:p14="http://schemas.microsoft.com/office/powerpoint/2010/main" val="13236161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Dyfeisiadau</a:t>
            </a:r>
            <a:r>
              <a:rPr lang="en-GB" dirty="0"/>
              <a:t> </a:t>
            </a:r>
            <a:r>
              <a:rPr lang="en-GB" dirty="0" err="1"/>
              <a:t>cynnar</a:t>
            </a:r>
            <a:r>
              <a:rPr lang="en-GB" dirty="0"/>
              <a:t/>
            </a:r>
            <a:br>
              <a:rPr lang="en-GB" dirty="0"/>
            </a:br>
            <a:r>
              <a:rPr lang="en-GB" dirty="0"/>
              <a:t>Early Inventions</a:t>
            </a:r>
          </a:p>
        </p:txBody>
      </p:sp>
      <p:sp>
        <p:nvSpPr>
          <p:cNvPr id="4" name="Content Placeholder 3"/>
          <p:cNvSpPr>
            <a:spLocks noGrp="1"/>
          </p:cNvSpPr>
          <p:nvPr>
            <p:ph sz="half" idx="2"/>
          </p:nvPr>
        </p:nvSpPr>
        <p:spPr/>
        <p:txBody>
          <a:bodyPr/>
          <a:lstStyle/>
          <a:p>
            <a:r>
              <a:rPr lang="en-GB" dirty="0" smtClean="0"/>
              <a:t>Thomas Edison</a:t>
            </a:r>
          </a:p>
          <a:p>
            <a:endParaRPr lang="en-GB" dirty="0"/>
          </a:p>
          <a:p>
            <a:endParaRPr lang="en-GB" dirty="0"/>
          </a:p>
        </p:txBody>
      </p:sp>
      <p:pic>
        <p:nvPicPr>
          <p:cNvPr id="5" name="Picture 2" descr="G:\EAEE6004 Leadership and Entrepreneurship\Thomas_Edison2.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918145" y="1600200"/>
            <a:ext cx="3116709" cy="398938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EAEE6004 Leadership and Entrepreneurship\Bulb.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258524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7840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Dyfeisiadau</a:t>
            </a:r>
            <a:r>
              <a:rPr lang="en-GB" dirty="0" smtClean="0"/>
              <a:t> </a:t>
            </a:r>
            <a:r>
              <a:rPr lang="en-GB" dirty="0" err="1" smtClean="0"/>
              <a:t>cynnar</a:t>
            </a:r>
            <a:r>
              <a:rPr lang="en-GB" dirty="0" smtClean="0"/>
              <a:t/>
            </a:r>
            <a:br>
              <a:rPr lang="en-GB" dirty="0" smtClean="0"/>
            </a:br>
            <a:r>
              <a:rPr lang="en-GB" dirty="0" smtClean="0"/>
              <a:t>Early Inventions</a:t>
            </a:r>
            <a:endParaRPr lang="en-GB" dirty="0"/>
          </a:p>
        </p:txBody>
      </p:sp>
      <p:sp>
        <p:nvSpPr>
          <p:cNvPr id="4" name="Content Placeholder 3"/>
          <p:cNvSpPr>
            <a:spLocks noGrp="1"/>
          </p:cNvSpPr>
          <p:nvPr>
            <p:ph sz="half" idx="2"/>
          </p:nvPr>
        </p:nvSpPr>
        <p:spPr/>
        <p:txBody>
          <a:bodyPr/>
          <a:lstStyle/>
          <a:p>
            <a:pPr marL="0" indent="0">
              <a:buNone/>
            </a:pPr>
            <a:r>
              <a:rPr lang="en-GB" dirty="0" smtClean="0"/>
              <a:t>Graham Bell – 1876</a:t>
            </a:r>
          </a:p>
          <a:p>
            <a:pPr marL="0" indent="0">
              <a:buNone/>
            </a:pPr>
            <a:endParaRPr lang="en-GB" dirty="0" smtClean="0"/>
          </a:p>
          <a:p>
            <a:pPr marL="0" indent="0">
              <a:buNone/>
            </a:pPr>
            <a:endParaRPr lang="en-GB" dirty="0"/>
          </a:p>
        </p:txBody>
      </p:sp>
      <p:pic>
        <p:nvPicPr>
          <p:cNvPr id="6146" name="Picture 2" descr="G:\EAEE6004 Leadership and Entrepreneurship\Alexander_Graham_Bell3.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512" y="1484785"/>
            <a:ext cx="4392487" cy="396957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G:\EAEE6004 Leadership and Entrepreneurship\1896_telephon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2132855"/>
            <a:ext cx="3888432" cy="3456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1863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Dyfeisiadau</a:t>
            </a:r>
            <a:r>
              <a:rPr lang="en-GB" dirty="0" smtClean="0"/>
              <a:t> </a:t>
            </a:r>
            <a:r>
              <a:rPr lang="en-GB" dirty="0" err="1" smtClean="0"/>
              <a:t>cynnar</a:t>
            </a:r>
            <a:r>
              <a:rPr lang="en-GB" dirty="0" smtClean="0"/>
              <a:t/>
            </a:r>
            <a:br>
              <a:rPr lang="en-GB" dirty="0" smtClean="0"/>
            </a:br>
            <a:r>
              <a:rPr lang="en-GB" dirty="0" smtClean="0"/>
              <a:t>Early Inventions</a:t>
            </a:r>
            <a:endParaRPr lang="en-GB" dirty="0"/>
          </a:p>
        </p:txBody>
      </p:sp>
      <p:sp>
        <p:nvSpPr>
          <p:cNvPr id="4" name="Content Placeholder 3"/>
          <p:cNvSpPr>
            <a:spLocks noGrp="1"/>
          </p:cNvSpPr>
          <p:nvPr>
            <p:ph sz="half" idx="2"/>
          </p:nvPr>
        </p:nvSpPr>
        <p:spPr>
          <a:xfrm>
            <a:off x="4648200" y="1412776"/>
            <a:ext cx="4038600" cy="4176465"/>
          </a:xfrm>
        </p:spPr>
        <p:txBody>
          <a:bodyPr/>
          <a:lstStyle/>
          <a:p>
            <a:r>
              <a:rPr lang="en-GB" dirty="0" smtClean="0"/>
              <a:t>Thomas Crapper</a:t>
            </a:r>
          </a:p>
          <a:p>
            <a:endParaRPr lang="en-GB" dirty="0"/>
          </a:p>
        </p:txBody>
      </p:sp>
      <p:pic>
        <p:nvPicPr>
          <p:cNvPr id="7170" name="Picture 2" descr="G:\EAEE6004 Leadership and Entrepreneurship\1200px-Thomas_Crapper.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1484784"/>
            <a:ext cx="4019534" cy="398938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G:\EAEE6004 Leadership and Entrepreneurship\toile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916832"/>
            <a:ext cx="2808312"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1863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7410" name="Picture 2" descr="G:\EAEE6004 Leadership and Entrepreneurship\6004 Reading List\M.A.Cherry - The Tricycl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8712968"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376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latin typeface="Arial" panose="020B0604020202020204" pitchFamily="34" charset="0"/>
                <a:cs typeface="Arial" panose="020B0604020202020204" pitchFamily="34" charset="0"/>
              </a:rPr>
              <a:t>Marie Curie</a:t>
            </a:r>
            <a:endParaRPr lang="en-GB" sz="6000" b="1" dirty="0">
              <a:latin typeface="Arial" panose="020B0604020202020204" pitchFamily="34" charset="0"/>
              <a:cs typeface="Arial" panose="020B0604020202020204" pitchFamily="34" charset="0"/>
            </a:endParaRPr>
          </a:p>
        </p:txBody>
      </p:sp>
      <p:pic>
        <p:nvPicPr>
          <p:cNvPr id="8194" name="Picture 2" descr="G:\EAEE6004 Leadership and Entrepreneurship\Marie-Curie1-e143524271690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40020" y="1600200"/>
            <a:ext cx="5863959"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5317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Dyfeisiadau</a:t>
            </a:r>
            <a:r>
              <a:rPr lang="en-GB" dirty="0" smtClean="0"/>
              <a:t> </a:t>
            </a:r>
            <a:r>
              <a:rPr lang="en-GB" dirty="0" err="1" smtClean="0"/>
              <a:t>cynnar</a:t>
            </a:r>
            <a:r>
              <a:rPr lang="en-GB" dirty="0" smtClean="0"/>
              <a:t/>
            </a:r>
            <a:br>
              <a:rPr lang="en-GB" dirty="0" smtClean="0"/>
            </a:br>
            <a:r>
              <a:rPr lang="en-GB" dirty="0" smtClean="0"/>
              <a:t>Early Inventions</a:t>
            </a:r>
            <a:endParaRPr lang="en-GB" dirty="0"/>
          </a:p>
        </p:txBody>
      </p:sp>
      <p:pic>
        <p:nvPicPr>
          <p:cNvPr id="5122" name="Picture 2" descr="G:\EAEE6004 Leadership and Entrepreneurship\Babbage v Turing.jpg"/>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90788" y="1600200"/>
            <a:ext cx="696242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1863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 </a:t>
            </a:r>
            <a:r>
              <a:rPr lang="en-GB" dirty="0" err="1" smtClean="0"/>
              <a:t>lygoden</a:t>
            </a:r>
            <a:r>
              <a:rPr lang="en-GB" dirty="0" smtClean="0"/>
              <a:t>…</a:t>
            </a:r>
            <a:br>
              <a:rPr lang="en-GB" dirty="0" smtClean="0"/>
            </a:br>
            <a:r>
              <a:rPr lang="en-GB" dirty="0" smtClean="0"/>
              <a:t>The mouse…</a:t>
            </a:r>
            <a:endParaRPr lang="en-GB" dirty="0"/>
          </a:p>
        </p:txBody>
      </p:sp>
      <p:pic>
        <p:nvPicPr>
          <p:cNvPr id="7170" name="Picture 2" descr="G:\EAEE6004 Leadership and Entrepreneurship\firstmouse_2608476k.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860032" y="1556792"/>
            <a:ext cx="4038600" cy="2306924"/>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descr="G:\EAEE6004 Leadership and Entrepreneurship\mouse-for-compu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088" y="3861048"/>
            <a:ext cx="3168352" cy="172819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G:\EAEE6004 Leadership and Entrepreneurship\Douglas-Engelbart-computer mouse.jpg"/>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107504" y="1700808"/>
            <a:ext cx="5040560"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08770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t>Pwysigrwydd</a:t>
            </a:r>
            <a:r>
              <a:rPr lang="en-GB" sz="3200" dirty="0" smtClean="0"/>
              <a:t> </a:t>
            </a:r>
            <a:r>
              <a:rPr lang="en-GB" sz="3200" dirty="0" err="1" smtClean="0"/>
              <a:t>dychymyg</a:t>
            </a:r>
            <a:r>
              <a:rPr lang="en-GB" sz="3200" dirty="0" smtClean="0"/>
              <a:t> a </a:t>
            </a:r>
            <a:r>
              <a:rPr lang="en-GB" sz="3200" dirty="0" err="1" smtClean="0"/>
              <a:t>chreadigedd</a:t>
            </a:r>
            <a:r>
              <a:rPr lang="en-GB" sz="3200" dirty="0" smtClean="0"/>
              <a:t>…</a:t>
            </a:r>
            <a:br>
              <a:rPr lang="en-GB" sz="3200" dirty="0" smtClean="0"/>
            </a:br>
            <a:r>
              <a:rPr lang="en-GB" sz="3200" dirty="0" smtClean="0"/>
              <a:t>Importance of imagination and creativity…</a:t>
            </a:r>
            <a:endParaRPr lang="en-GB" sz="3200" dirty="0"/>
          </a:p>
        </p:txBody>
      </p:sp>
      <p:pic>
        <p:nvPicPr>
          <p:cNvPr id="1026" name="Picture 2" descr="G:\EAEE6004 Leadership and Entrepreneurship\Steve Jobs.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98240" y="1600200"/>
            <a:ext cx="5947520"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8794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t>Pwysigrwydd</a:t>
            </a:r>
            <a:r>
              <a:rPr lang="en-GB" sz="3200" dirty="0" smtClean="0"/>
              <a:t> </a:t>
            </a:r>
            <a:r>
              <a:rPr lang="en-GB" sz="3200" dirty="0" err="1" smtClean="0"/>
              <a:t>dychymyg</a:t>
            </a:r>
            <a:r>
              <a:rPr lang="en-GB" sz="3200" dirty="0" smtClean="0"/>
              <a:t> a </a:t>
            </a:r>
            <a:r>
              <a:rPr lang="en-GB" sz="3200" dirty="0" err="1" smtClean="0"/>
              <a:t>chreadigedd</a:t>
            </a:r>
            <a:r>
              <a:rPr lang="en-GB" sz="3200" dirty="0" smtClean="0"/>
              <a:t>…</a:t>
            </a:r>
            <a:br>
              <a:rPr lang="en-GB" sz="3200" dirty="0" smtClean="0"/>
            </a:br>
            <a:r>
              <a:rPr lang="en-GB" sz="3200" dirty="0" smtClean="0"/>
              <a:t>Importance of imagination and creativity…</a:t>
            </a:r>
            <a:endParaRPr lang="en-GB" sz="3200" dirty="0"/>
          </a:p>
        </p:txBody>
      </p:sp>
      <p:pic>
        <p:nvPicPr>
          <p:cNvPr id="3074" name="Picture 2" descr="G:\EAEE6004 Leadership and Entrepreneurship\Mark Zuccerborg.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95536" y="1556792"/>
            <a:ext cx="4032448" cy="41044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G:\EAEE6004 Leadership and Entrepreneurship\facebook-logo.p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72806" y="1340768"/>
            <a:ext cx="4291682" cy="4248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4095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Content Placeholder 5"/>
          <p:cNvSpPr>
            <a:spLocks noGrp="1"/>
          </p:cNvSpPr>
          <p:nvPr>
            <p:ph idx="1"/>
          </p:nvPr>
        </p:nvSpPr>
        <p:spPr>
          <a:xfrm>
            <a:off x="457200" y="1124744"/>
            <a:ext cx="8229600" cy="4392489"/>
          </a:xfrm>
        </p:spPr>
        <p:txBody>
          <a:bodyPr>
            <a:normAutofit/>
          </a:bodyPr>
          <a:lstStyle/>
          <a:p>
            <a:pPr marL="0" indent="0" algn="ctr">
              <a:buNone/>
            </a:pPr>
            <a:r>
              <a:rPr lang="en-GB" sz="6600" b="1" dirty="0" smtClean="0">
                <a:latin typeface="Arial" panose="020B0604020202020204" pitchFamily="34" charset="0"/>
                <a:cs typeface="Arial" panose="020B0604020202020204" pitchFamily="34" charset="0"/>
              </a:rPr>
              <a:t>Beth am </a:t>
            </a:r>
            <a:r>
              <a:rPr lang="en-GB" sz="6600" b="1" dirty="0" err="1" smtClean="0">
                <a:latin typeface="Arial" panose="020B0604020202020204" pitchFamily="34" charset="0"/>
                <a:cs typeface="Arial" panose="020B0604020202020204" pitchFamily="34" charset="0"/>
              </a:rPr>
              <a:t>blant</a:t>
            </a:r>
            <a:r>
              <a:rPr lang="en-GB" sz="6600" b="1" dirty="0" smtClean="0">
                <a:latin typeface="Arial" panose="020B0604020202020204" pitchFamily="34" charset="0"/>
                <a:cs typeface="Arial" panose="020B0604020202020204" pitchFamily="34" charset="0"/>
              </a:rPr>
              <a:t>?</a:t>
            </a:r>
          </a:p>
          <a:p>
            <a:pPr marL="0" indent="0" algn="ctr">
              <a:buNone/>
            </a:pPr>
            <a:r>
              <a:rPr lang="en-GB" sz="6600" b="1" dirty="0" smtClean="0">
                <a:latin typeface="Arial" panose="020B0604020202020204" pitchFamily="34" charset="0"/>
                <a:cs typeface="Arial" panose="020B0604020202020204" pitchFamily="34" charset="0"/>
              </a:rPr>
              <a:t>What about children?</a:t>
            </a:r>
            <a:endParaRPr lang="en-GB" sz="6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36830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800" b="1" dirty="0" err="1" smtClean="0"/>
              <a:t>Tasg</a:t>
            </a:r>
            <a:r>
              <a:rPr lang="en-GB" sz="4800" b="1" dirty="0" smtClean="0"/>
              <a:t/>
            </a:r>
            <a:br>
              <a:rPr lang="en-GB" sz="4800" b="1" dirty="0" smtClean="0"/>
            </a:br>
            <a:r>
              <a:rPr lang="en-GB" sz="4800" b="1" dirty="0" smtClean="0"/>
              <a:t>Task</a:t>
            </a:r>
            <a:endParaRPr lang="en-GB" sz="4800" b="1" dirty="0"/>
          </a:p>
        </p:txBody>
      </p:sp>
      <p:sp>
        <p:nvSpPr>
          <p:cNvPr id="3" name="Content Placeholder 2"/>
          <p:cNvSpPr>
            <a:spLocks noGrp="1"/>
          </p:cNvSpPr>
          <p:nvPr>
            <p:ph sz="half" idx="1"/>
          </p:nvPr>
        </p:nvSpPr>
        <p:spPr>
          <a:xfrm>
            <a:off x="457200" y="1124744"/>
            <a:ext cx="4038600" cy="4464497"/>
          </a:xfrm>
        </p:spPr>
        <p:txBody>
          <a:bodyPr/>
          <a:lstStyle/>
          <a:p>
            <a:endParaRPr lang="en-GB" dirty="0" smtClean="0"/>
          </a:p>
          <a:p>
            <a:pPr marL="0" indent="0">
              <a:buNone/>
            </a:pPr>
            <a:r>
              <a:rPr lang="en-GB" sz="5400" dirty="0" err="1" smtClean="0"/>
              <a:t>Rhestrwch</a:t>
            </a:r>
            <a:r>
              <a:rPr lang="en-GB" sz="5400" dirty="0" smtClean="0"/>
              <a:t> </a:t>
            </a:r>
            <a:r>
              <a:rPr lang="en-GB" sz="5400" dirty="0" err="1" smtClean="0"/>
              <a:t>awduron</a:t>
            </a:r>
            <a:r>
              <a:rPr lang="en-GB" sz="5400" dirty="0" smtClean="0"/>
              <a:t> </a:t>
            </a:r>
            <a:r>
              <a:rPr lang="en-GB" sz="5400" dirty="0" err="1" smtClean="0"/>
              <a:t>enwog</a:t>
            </a:r>
            <a:r>
              <a:rPr lang="en-GB" sz="5400" dirty="0" smtClean="0"/>
              <a:t> </a:t>
            </a:r>
            <a:r>
              <a:rPr lang="en-GB" sz="5400" dirty="0" err="1" smtClean="0"/>
              <a:t>i</a:t>
            </a:r>
            <a:r>
              <a:rPr lang="en-GB" sz="5400" dirty="0" smtClean="0"/>
              <a:t> </a:t>
            </a:r>
            <a:r>
              <a:rPr lang="en-GB" sz="5400" dirty="0" err="1" smtClean="0"/>
              <a:t>blant</a:t>
            </a:r>
            <a:endParaRPr lang="en-GB" sz="5400" dirty="0" smtClean="0"/>
          </a:p>
        </p:txBody>
      </p:sp>
      <p:sp>
        <p:nvSpPr>
          <p:cNvPr id="5" name="Content Placeholder 4"/>
          <p:cNvSpPr>
            <a:spLocks noGrp="1"/>
          </p:cNvSpPr>
          <p:nvPr>
            <p:ph sz="half" idx="2"/>
          </p:nvPr>
        </p:nvSpPr>
        <p:spPr/>
        <p:txBody>
          <a:bodyPr/>
          <a:lstStyle/>
          <a:p>
            <a:pPr marL="0" indent="0">
              <a:buNone/>
            </a:pPr>
            <a:r>
              <a:rPr lang="en-GB" sz="6000" dirty="0"/>
              <a:t>List famous children’s authors</a:t>
            </a:r>
          </a:p>
          <a:p>
            <a:endParaRPr lang="en-GB" dirty="0"/>
          </a:p>
        </p:txBody>
      </p:sp>
    </p:spTree>
    <p:extLst>
      <p:ext uri="{BB962C8B-B14F-4D97-AF65-F5344CB8AC3E}">
        <p14:creationId xmlns:p14="http://schemas.microsoft.com/office/powerpoint/2010/main" val="12662020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J.M.Barrie</a:t>
            </a:r>
            <a:r>
              <a:rPr lang="en-GB" b="1" dirty="0" smtClean="0"/>
              <a:t/>
            </a:r>
            <a:br>
              <a:rPr lang="en-GB" b="1" dirty="0" smtClean="0"/>
            </a:br>
            <a:r>
              <a:rPr lang="en-GB" b="1" dirty="0" smtClean="0"/>
              <a:t>1904</a:t>
            </a:r>
            <a:endParaRPr lang="en-GB" b="1" dirty="0"/>
          </a:p>
        </p:txBody>
      </p:sp>
      <p:pic>
        <p:nvPicPr>
          <p:cNvPr id="10242" name="Picture 2" descr="G:\EAEE6004 Leadership and Entrepreneurship\6004 Reading List\J.M Barrie - Peter Pan.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1520" y="1484784"/>
            <a:ext cx="4176464" cy="4104804"/>
          </a:xfrm>
          <a:prstGeom prst="rect">
            <a:avLst/>
          </a:prstGeom>
          <a:noFill/>
          <a:extLst>
            <a:ext uri="{909E8E84-426E-40DD-AFC4-6F175D3DCCD1}">
              <a14:hiddenFill xmlns:a14="http://schemas.microsoft.com/office/drawing/2010/main">
                <a:solidFill>
                  <a:srgbClr val="FFFFFF"/>
                </a:solidFill>
              </a14:hiddenFill>
            </a:ext>
          </a:extLst>
        </p:spPr>
      </p:pic>
      <p:pic>
        <p:nvPicPr>
          <p:cNvPr id="23554" name="Picture 2" descr="G:\EAEE6004 Leadership and Entrepreneurship\peterpan__span.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44008" y="3356992"/>
            <a:ext cx="4038600" cy="2187575"/>
          </a:xfrm>
          <a:prstGeom prst="rect">
            <a:avLst/>
          </a:prstGeom>
          <a:noFill/>
          <a:extLst>
            <a:ext uri="{909E8E84-426E-40DD-AFC4-6F175D3DCCD1}">
              <a14:hiddenFill xmlns:a14="http://schemas.microsoft.com/office/drawing/2010/main">
                <a:solidFill>
                  <a:srgbClr val="FFFFFF"/>
                </a:solidFill>
              </a14:hiddenFill>
            </a:ext>
          </a:extLst>
        </p:spPr>
      </p:pic>
      <p:pic>
        <p:nvPicPr>
          <p:cNvPr id="23555" name="Picture 3" descr="G:\EAEE6004 Leadership and Entrepreneurship\0aced4545033004600e7f6e02930ad2f.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8" y="116632"/>
            <a:ext cx="2592288" cy="3206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8220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smtClean="0">
                <a:latin typeface="Arial" panose="020B0604020202020204" pitchFamily="34" charset="0"/>
                <a:cs typeface="Arial" panose="020B0604020202020204" pitchFamily="34" charset="0"/>
              </a:rPr>
              <a:t/>
            </a:r>
            <a:br>
              <a:rPr lang="en-GB" sz="4000" b="1" dirty="0" smtClean="0">
                <a:latin typeface="Arial" panose="020B0604020202020204" pitchFamily="34" charset="0"/>
                <a:cs typeface="Arial" panose="020B0604020202020204" pitchFamily="34" charset="0"/>
              </a:rPr>
            </a:br>
            <a:r>
              <a:rPr lang="en-GB" sz="4000" b="1" dirty="0" smtClean="0">
                <a:latin typeface="Arial" panose="020B0604020202020204" pitchFamily="34" charset="0"/>
                <a:cs typeface="Arial" panose="020B0604020202020204" pitchFamily="34" charset="0"/>
              </a:rPr>
              <a:t>A. A. Milne</a:t>
            </a:r>
            <a:br>
              <a:rPr lang="en-GB" sz="4000" b="1" dirty="0" smtClean="0">
                <a:latin typeface="Arial" panose="020B0604020202020204" pitchFamily="34" charset="0"/>
                <a:cs typeface="Arial" panose="020B0604020202020204" pitchFamily="34" charset="0"/>
              </a:rPr>
            </a:br>
            <a:r>
              <a:rPr lang="en-GB" sz="4000" b="1" dirty="0" smtClean="0">
                <a:latin typeface="Arial" panose="020B0604020202020204" pitchFamily="34" charset="0"/>
                <a:cs typeface="Arial" panose="020B0604020202020204" pitchFamily="34" charset="0"/>
              </a:rPr>
              <a:t>1926</a:t>
            </a:r>
            <a:br>
              <a:rPr lang="en-GB" sz="4000" b="1" dirty="0" smtClean="0">
                <a:latin typeface="Arial" panose="020B0604020202020204" pitchFamily="34" charset="0"/>
                <a:cs typeface="Arial" panose="020B0604020202020204" pitchFamily="34" charset="0"/>
              </a:rPr>
            </a:br>
            <a:endParaRPr lang="en-GB" sz="4000" b="1" dirty="0">
              <a:latin typeface="Arial" panose="020B0604020202020204" pitchFamily="34" charset="0"/>
              <a:cs typeface="Arial" panose="020B0604020202020204" pitchFamily="34" charset="0"/>
            </a:endParaRPr>
          </a:p>
        </p:txBody>
      </p:sp>
      <p:pic>
        <p:nvPicPr>
          <p:cNvPr id="8194" name="Picture 2" descr="G:\EAEE6004 Leadership and Entrepreneurship\6004 Reading List\A.A.Milne Winnie the Pooh.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32971" y="1600200"/>
            <a:ext cx="2887057" cy="3989388"/>
          </a:xfrm>
          <a:prstGeom prst="rect">
            <a:avLst/>
          </a:prstGeom>
          <a:noFill/>
          <a:extLst>
            <a:ext uri="{909E8E84-426E-40DD-AFC4-6F175D3DCCD1}">
              <a14:hiddenFill xmlns:a14="http://schemas.microsoft.com/office/drawing/2010/main">
                <a:solidFill>
                  <a:srgbClr val="FFFFFF"/>
                </a:solidFill>
              </a14:hiddenFill>
            </a:ext>
          </a:extLst>
        </p:spPr>
      </p:pic>
      <p:pic>
        <p:nvPicPr>
          <p:cNvPr id="24578" name="Picture 2" descr="G:\EAEE6004 Leadership and Entrepreneurship\Winnie the pooh.p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572000" y="1628800"/>
            <a:ext cx="4104456"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4095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latin typeface="Arial" panose="020B0604020202020204" pitchFamily="34" charset="0"/>
                <a:cs typeface="Arial" panose="020B0604020202020204" pitchFamily="34" charset="0"/>
              </a:rPr>
              <a:t>Enid </a:t>
            </a:r>
            <a:r>
              <a:rPr lang="en-GB" sz="5400" b="1" dirty="0" err="1" smtClean="0">
                <a:latin typeface="Arial" panose="020B0604020202020204" pitchFamily="34" charset="0"/>
                <a:cs typeface="Arial" panose="020B0604020202020204" pitchFamily="34" charset="0"/>
              </a:rPr>
              <a:t>Blyton</a:t>
            </a:r>
            <a:endParaRPr lang="en-GB" sz="5400" b="1" dirty="0">
              <a:latin typeface="Arial" panose="020B0604020202020204" pitchFamily="34" charset="0"/>
              <a:cs typeface="Arial" panose="020B0604020202020204" pitchFamily="34" charset="0"/>
            </a:endParaRPr>
          </a:p>
        </p:txBody>
      </p:sp>
      <p:pic>
        <p:nvPicPr>
          <p:cNvPr id="9218" name="Picture 2" descr="G:\EAEE6004 Leadership and Entrepreneurship\6004 Reading List\Enid Blyton.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1520" y="1412776"/>
            <a:ext cx="4320480" cy="417646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G:\EAEE6004 Leadership and Entrepreneurship\Noddy.jpg"/>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4644008" y="1196752"/>
            <a:ext cx="4320480"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4095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Mary </a:t>
            </a:r>
            <a:r>
              <a:rPr lang="en-GB" b="1" dirty="0" err="1" smtClean="0"/>
              <a:t>Vaghan</a:t>
            </a:r>
            <a:r>
              <a:rPr lang="en-GB" b="1" dirty="0" smtClean="0"/>
              <a:t> Jones</a:t>
            </a:r>
            <a:br>
              <a:rPr lang="en-GB" b="1" dirty="0" smtClean="0"/>
            </a:br>
            <a:r>
              <a:rPr lang="en-GB" b="1" dirty="0" err="1" smtClean="0"/>
              <a:t>Sali</a:t>
            </a:r>
            <a:r>
              <a:rPr lang="en-GB" b="1" dirty="0" smtClean="0"/>
              <a:t> Mali</a:t>
            </a:r>
            <a:endParaRPr lang="en-GB" b="1" dirty="0"/>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55576" y="1577388"/>
            <a:ext cx="2880320" cy="3951799"/>
          </a:xfrm>
        </p:spPr>
      </p:pic>
      <p:pic>
        <p:nvPicPr>
          <p:cNvPr id="5" name="Content Placeholder 4"/>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672806" y="1600200"/>
            <a:ext cx="3989388" cy="3989388"/>
          </a:xfrm>
        </p:spPr>
      </p:pic>
    </p:spTree>
    <p:extLst>
      <p:ext uri="{BB962C8B-B14F-4D97-AF65-F5344CB8AC3E}">
        <p14:creationId xmlns:p14="http://schemas.microsoft.com/office/powerpoint/2010/main" val="685779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Michael Rosen</a:t>
            </a:r>
            <a:br>
              <a:rPr lang="en-GB" b="1" dirty="0" smtClean="0"/>
            </a:br>
            <a:r>
              <a:rPr lang="en-GB" sz="2700" b="1" dirty="0" err="1" smtClean="0"/>
              <a:t>Rydyn</a:t>
            </a:r>
            <a:r>
              <a:rPr lang="en-GB" sz="2700" b="1" dirty="0" smtClean="0"/>
              <a:t> </a:t>
            </a:r>
            <a:r>
              <a:rPr lang="en-GB" sz="2700" b="1" dirty="0" err="1" smtClean="0"/>
              <a:t>ni’n</a:t>
            </a:r>
            <a:r>
              <a:rPr lang="en-GB" sz="2700" b="1" dirty="0" smtClean="0"/>
              <a:t> </a:t>
            </a:r>
            <a:r>
              <a:rPr lang="en-GB" sz="2700" b="1" dirty="0" err="1" smtClean="0"/>
              <a:t>mynd</a:t>
            </a:r>
            <a:r>
              <a:rPr lang="en-GB" sz="2700" b="1" dirty="0" smtClean="0"/>
              <a:t> </a:t>
            </a:r>
            <a:r>
              <a:rPr lang="en-GB" sz="2700" b="1" dirty="0" err="1" smtClean="0"/>
              <a:t>i</a:t>
            </a:r>
            <a:r>
              <a:rPr lang="en-GB" sz="2700" b="1" dirty="0" smtClean="0"/>
              <a:t> </a:t>
            </a:r>
            <a:r>
              <a:rPr lang="en-GB" sz="2700" b="1" dirty="0" err="1" smtClean="0"/>
              <a:t>hela</a:t>
            </a:r>
            <a:r>
              <a:rPr lang="en-GB" sz="2700" b="1" dirty="0" smtClean="0"/>
              <a:t> </a:t>
            </a:r>
            <a:r>
              <a:rPr lang="en-GB" sz="2700" b="1" dirty="0" err="1" smtClean="0"/>
              <a:t>arth</a:t>
            </a:r>
            <a:r>
              <a:rPr lang="en-GB" sz="2700" b="1" dirty="0" smtClean="0"/>
              <a:t> –                                                  We’re Going on a Bear Hunt</a:t>
            </a:r>
            <a:endParaRPr lang="en-GB" sz="2700" b="1" dirty="0"/>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9512" y="1844824"/>
            <a:ext cx="4038600" cy="3667048"/>
          </a:xfrm>
        </p:spPr>
      </p:pic>
      <p:pic>
        <p:nvPicPr>
          <p:cNvPr id="5" name="Content Placeholder 4"/>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315505" y="1484784"/>
            <a:ext cx="4860032" cy="3917030"/>
          </a:xfrm>
        </p:spPr>
      </p:pic>
    </p:spTree>
    <p:extLst>
      <p:ext uri="{BB962C8B-B14F-4D97-AF65-F5344CB8AC3E}">
        <p14:creationId xmlns:p14="http://schemas.microsoft.com/office/powerpoint/2010/main" val="33733870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90500"/>
          </a:xfrm>
        </p:spPr>
        <p:txBody>
          <a:bodyPr>
            <a:normAutofit fontScale="90000"/>
          </a:bodyPr>
          <a:lstStyle/>
          <a:p>
            <a:r>
              <a:rPr lang="en-GB" b="1" dirty="0" smtClean="0">
                <a:latin typeface="Arial" panose="020B0604020202020204" pitchFamily="34" charset="0"/>
                <a:cs typeface="Arial" panose="020B0604020202020204" pitchFamily="34" charset="0"/>
              </a:rPr>
              <a:t>Julia Donaldson</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946399" y="980728"/>
            <a:ext cx="3417317" cy="4680521"/>
          </a:xfrm>
        </p:spPr>
        <p:txBody>
          <a:bodyPr>
            <a:normAutofit/>
          </a:bodyPr>
          <a:lstStyle/>
          <a:p>
            <a:r>
              <a:rPr lang="en-GB" sz="2000" dirty="0" smtClean="0"/>
              <a:t>Y </a:t>
            </a:r>
            <a:r>
              <a:rPr lang="en-GB" sz="2000" dirty="0" err="1" smtClean="0"/>
              <a:t>Gryffalo</a:t>
            </a:r>
            <a:r>
              <a:rPr lang="en-GB" sz="2000" dirty="0" smtClean="0"/>
              <a:t>/The Gruffalo</a:t>
            </a:r>
          </a:p>
          <a:p>
            <a:r>
              <a:rPr lang="en-GB" sz="2000" dirty="0" smtClean="0"/>
              <a:t>The </a:t>
            </a:r>
            <a:r>
              <a:rPr lang="en-GB" sz="2000" dirty="0" err="1" smtClean="0"/>
              <a:t>Gruffalo’s</a:t>
            </a:r>
            <a:r>
              <a:rPr lang="en-GB" sz="2000" dirty="0" smtClean="0"/>
              <a:t> Child</a:t>
            </a:r>
          </a:p>
          <a:p>
            <a:r>
              <a:rPr lang="en-GB" sz="2000" dirty="0" smtClean="0"/>
              <a:t>Room on the Broom</a:t>
            </a:r>
          </a:p>
          <a:p>
            <a:r>
              <a:rPr lang="en-GB" sz="2000" dirty="0" smtClean="0"/>
              <a:t>Stickman</a:t>
            </a:r>
          </a:p>
          <a:p>
            <a:r>
              <a:rPr lang="en-GB" sz="2000" dirty="0" smtClean="0"/>
              <a:t>The Highway Rat</a:t>
            </a:r>
            <a:endParaRPr lang="en-GB" sz="2000" dirty="0"/>
          </a:p>
        </p:txBody>
      </p:sp>
      <p:pic>
        <p:nvPicPr>
          <p:cNvPr id="11266" name="Picture 2" descr="G:\EAEE6004 Leadership and Entrepreneurship\6004 Reading List\Julia Donaldson.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17174" y="991515"/>
            <a:ext cx="4176464" cy="432048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G:\EAEE6004 Leadership and Entrepreneurship\The gruffal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67383" y="2924944"/>
            <a:ext cx="4388786" cy="2548707"/>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G:\EAEE6004 Leadership and Entrepreneurship\Rrom on the broom.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28384" y="3553"/>
            <a:ext cx="1027784" cy="20770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56058" y="5110380"/>
            <a:ext cx="6264696" cy="1709936"/>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504" y="5110380"/>
            <a:ext cx="2857500" cy="1630988"/>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3192" y="89578"/>
            <a:ext cx="1638300" cy="1905000"/>
          </a:xfrm>
          <a:prstGeom prst="rect">
            <a:avLst/>
          </a:prstGeom>
        </p:spPr>
      </p:pic>
    </p:spTree>
    <p:extLst>
      <p:ext uri="{BB962C8B-B14F-4D97-AF65-F5344CB8AC3E}">
        <p14:creationId xmlns:p14="http://schemas.microsoft.com/office/powerpoint/2010/main" val="18931349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Dan Jones</a:t>
            </a:r>
            <a:br>
              <a:rPr lang="en-GB" b="1" dirty="0" smtClean="0"/>
            </a:br>
            <a:r>
              <a:rPr lang="en-GB" b="1" dirty="0" smtClean="0"/>
              <a:t>Sam </a:t>
            </a:r>
            <a:r>
              <a:rPr lang="en-GB" b="1" dirty="0" err="1" smtClean="0"/>
              <a:t>Tân</a:t>
            </a:r>
            <a:r>
              <a:rPr lang="en-GB" b="1" dirty="0" smtClean="0"/>
              <a:t> – Fireman Sam</a:t>
            </a:r>
            <a:endParaRPr lang="en-GB" b="1" dirty="0"/>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131840" y="1416814"/>
            <a:ext cx="5760640" cy="2551783"/>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131840" y="4005064"/>
            <a:ext cx="5760640" cy="2736304"/>
          </a:xfr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9512" y="1484784"/>
            <a:ext cx="2736304" cy="4967626"/>
          </a:xfrm>
          <a:prstGeom prst="rect">
            <a:avLst/>
          </a:prstGeom>
        </p:spPr>
      </p:pic>
    </p:spTree>
    <p:extLst>
      <p:ext uri="{BB962C8B-B14F-4D97-AF65-F5344CB8AC3E}">
        <p14:creationId xmlns:p14="http://schemas.microsoft.com/office/powerpoint/2010/main" val="39032565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Neil Griffiths </a:t>
            </a:r>
            <a:br>
              <a:rPr lang="en-GB" b="1" dirty="0" smtClean="0"/>
            </a:br>
            <a:r>
              <a:rPr lang="en-GB" b="1" dirty="0" err="1" smtClean="0"/>
              <a:t>Sachau</a:t>
            </a:r>
            <a:r>
              <a:rPr lang="en-GB" b="1" dirty="0" smtClean="0"/>
              <a:t> </a:t>
            </a:r>
            <a:r>
              <a:rPr lang="en-GB" b="1" dirty="0" err="1" smtClean="0"/>
              <a:t>Stori</a:t>
            </a:r>
            <a:r>
              <a:rPr lang="en-GB" b="1" dirty="0" smtClean="0"/>
              <a:t> – Story Sacks</a:t>
            </a:r>
            <a:br>
              <a:rPr lang="en-GB" b="1" dirty="0" smtClean="0"/>
            </a:br>
            <a:endParaRPr lang="en-GB" b="1" dirty="0"/>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79512" y="1196752"/>
            <a:ext cx="4320479" cy="5400600"/>
          </a:xfrm>
        </p:spPr>
      </p:pic>
      <p:pic>
        <p:nvPicPr>
          <p:cNvPr id="6" name="Content Placeholder 5"/>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499991" y="2708920"/>
            <a:ext cx="4644009" cy="4032448"/>
          </a:xfr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64088" y="1350209"/>
            <a:ext cx="2781300" cy="923925"/>
          </a:xfrm>
          <a:prstGeom prst="rect">
            <a:avLst/>
          </a:prstGeom>
        </p:spPr>
      </p:pic>
    </p:spTree>
    <p:extLst>
      <p:ext uri="{BB962C8B-B14F-4D97-AF65-F5344CB8AC3E}">
        <p14:creationId xmlns:p14="http://schemas.microsoft.com/office/powerpoint/2010/main" val="41836505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b="1" dirty="0" err="1" smtClean="0"/>
              <a:t>Tasg</a:t>
            </a:r>
            <a:r>
              <a:rPr lang="en-GB" sz="4800" b="1" dirty="0" smtClean="0"/>
              <a:t/>
            </a:r>
            <a:br>
              <a:rPr lang="en-GB" sz="4800" b="1" dirty="0" smtClean="0"/>
            </a:br>
            <a:r>
              <a:rPr lang="en-GB" sz="4800" b="1" dirty="0" smtClean="0"/>
              <a:t>Task</a:t>
            </a:r>
            <a:endParaRPr lang="en-GB" sz="4800" b="1" dirty="0"/>
          </a:p>
        </p:txBody>
      </p:sp>
      <p:sp>
        <p:nvSpPr>
          <p:cNvPr id="3" name="Content Placeholder 2"/>
          <p:cNvSpPr>
            <a:spLocks noGrp="1"/>
          </p:cNvSpPr>
          <p:nvPr>
            <p:ph sz="half" idx="1"/>
          </p:nvPr>
        </p:nvSpPr>
        <p:spPr/>
        <p:txBody>
          <a:bodyPr>
            <a:normAutofit/>
          </a:bodyPr>
          <a:lstStyle/>
          <a:p>
            <a:pPr marL="0" indent="0">
              <a:buNone/>
            </a:pPr>
            <a:r>
              <a:rPr lang="en-GB" sz="5400" dirty="0" smtClean="0"/>
              <a:t>Beth am </a:t>
            </a:r>
            <a:r>
              <a:rPr lang="en-GB" sz="5400" dirty="0" err="1" smtClean="0"/>
              <a:t>teganau</a:t>
            </a:r>
            <a:r>
              <a:rPr lang="en-GB" sz="5400" dirty="0" smtClean="0"/>
              <a:t> </a:t>
            </a:r>
            <a:r>
              <a:rPr lang="en-GB" sz="5400" dirty="0" err="1" smtClean="0"/>
              <a:t>neu</a:t>
            </a:r>
            <a:r>
              <a:rPr lang="en-GB" sz="5400" dirty="0" smtClean="0"/>
              <a:t> </a:t>
            </a:r>
            <a:r>
              <a:rPr lang="en-GB" sz="5400" dirty="0" err="1" smtClean="0"/>
              <a:t>adnoddau</a:t>
            </a:r>
            <a:r>
              <a:rPr lang="en-GB" sz="5400" dirty="0" smtClean="0"/>
              <a:t> </a:t>
            </a:r>
            <a:r>
              <a:rPr lang="en-GB" sz="5400" dirty="0" err="1" smtClean="0"/>
              <a:t>chwarae</a:t>
            </a:r>
            <a:r>
              <a:rPr lang="en-GB" sz="5400" dirty="0" smtClean="0"/>
              <a:t>?</a:t>
            </a:r>
            <a:endParaRPr lang="en-GB" sz="5400" dirty="0"/>
          </a:p>
        </p:txBody>
      </p:sp>
      <p:sp>
        <p:nvSpPr>
          <p:cNvPr id="4" name="Content Placeholder 3"/>
          <p:cNvSpPr>
            <a:spLocks noGrp="1"/>
          </p:cNvSpPr>
          <p:nvPr>
            <p:ph sz="half" idx="2"/>
          </p:nvPr>
        </p:nvSpPr>
        <p:spPr/>
        <p:txBody>
          <a:bodyPr>
            <a:normAutofit/>
          </a:bodyPr>
          <a:lstStyle/>
          <a:p>
            <a:pPr marL="0" indent="0">
              <a:buNone/>
            </a:pPr>
            <a:r>
              <a:rPr lang="en-GB" sz="6000" dirty="0" smtClean="0"/>
              <a:t>What about toys or play resources?</a:t>
            </a:r>
            <a:endParaRPr lang="en-GB" sz="6000" dirty="0"/>
          </a:p>
        </p:txBody>
      </p:sp>
    </p:spTree>
    <p:extLst>
      <p:ext uri="{BB962C8B-B14F-4D97-AF65-F5344CB8AC3E}">
        <p14:creationId xmlns:p14="http://schemas.microsoft.com/office/powerpoint/2010/main" val="21341410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Noah </a:t>
            </a:r>
            <a:r>
              <a:rPr lang="en-GB" b="1" dirty="0" err="1" smtClean="0">
                <a:latin typeface="Arial" panose="020B0604020202020204" pitchFamily="34" charset="0"/>
                <a:cs typeface="Arial" panose="020B0604020202020204" pitchFamily="34" charset="0"/>
              </a:rPr>
              <a:t>McVicker</a:t>
            </a:r>
            <a:r>
              <a:rPr lang="en-GB" b="1" dirty="0" smtClean="0">
                <a:latin typeface="Arial" panose="020B0604020202020204" pitchFamily="34" charset="0"/>
                <a:cs typeface="Arial" panose="020B0604020202020204" pitchFamily="34" charset="0"/>
              </a:rPr>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1930</a:t>
            </a:r>
            <a:endParaRPr lang="en-GB" b="1" dirty="0">
              <a:latin typeface="Arial" panose="020B0604020202020204" pitchFamily="34" charset="0"/>
              <a:cs typeface="Arial" panose="020B0604020202020204" pitchFamily="34" charset="0"/>
            </a:endParaRPr>
          </a:p>
        </p:txBody>
      </p:sp>
      <p:pic>
        <p:nvPicPr>
          <p:cNvPr id="1026" name="Picture 2" descr="G:\EAEE6004 Leadership and Entrepreneurship\6004 Reading List\Noah McVicker - Play Doh.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95536" y="1600200"/>
            <a:ext cx="4032448" cy="398938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G:\EAEE6004 Leadership and Entrepreneurship\play-doh_0.p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99246" y="1626640"/>
            <a:ext cx="3936508" cy="3936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434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Lois Allen 1946</a:t>
            </a:r>
            <a:br>
              <a:rPr lang="en-GB" b="1" dirty="0" smtClean="0"/>
            </a:br>
            <a:r>
              <a:rPr lang="en-GB" b="1" dirty="0" smtClean="0"/>
              <a:t>Fuzzy Felt</a:t>
            </a:r>
            <a:endParaRPr lang="en-GB" b="1" dirty="0"/>
          </a:p>
        </p:txBody>
      </p:sp>
      <p:pic>
        <p:nvPicPr>
          <p:cNvPr id="6" name="Content Placeholder 5"/>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395536" y="1484784"/>
            <a:ext cx="4032447" cy="4104804"/>
          </a:xfrm>
        </p:spPr>
      </p:pic>
      <p:pic>
        <p:nvPicPr>
          <p:cNvPr id="7" name="Content Placeholder 6"/>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716016" y="1484784"/>
            <a:ext cx="4182616" cy="4104804"/>
          </a:xfrm>
        </p:spPr>
      </p:pic>
    </p:spTree>
    <p:extLst>
      <p:ext uri="{BB962C8B-B14F-4D97-AF65-F5344CB8AC3E}">
        <p14:creationId xmlns:p14="http://schemas.microsoft.com/office/powerpoint/2010/main" val="324425796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Ole Kirk </a:t>
            </a:r>
            <a:r>
              <a:rPr lang="en-GB" b="1" dirty="0" smtClean="0">
                <a:latin typeface="Arial" panose="020B0604020202020204" pitchFamily="34" charset="0"/>
                <a:cs typeface="Arial" panose="020B0604020202020204" pitchFamily="34" charset="0"/>
              </a:rPr>
              <a:t>Christiansen</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1949</a:t>
            </a:r>
            <a:endParaRPr lang="en-GB" dirty="0">
              <a:latin typeface="Arial" panose="020B0604020202020204" pitchFamily="34" charset="0"/>
              <a:cs typeface="Arial" panose="020B0604020202020204" pitchFamily="34" charset="0"/>
            </a:endParaRPr>
          </a:p>
        </p:txBody>
      </p:sp>
      <p:pic>
        <p:nvPicPr>
          <p:cNvPr id="9218" name="Picture 2" descr="G:\EAEE6004 Leadership and Entrepreneurship\Lego.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16016" y="1772816"/>
            <a:ext cx="4320480" cy="360039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G:\EAEE6004 Leadership and Entrepreneurship\6004 Reading List\Ole Kirk Kristiansen 1957.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07504" y="1484784"/>
            <a:ext cx="4464496" cy="4104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26105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smtClean="0"/>
              <a:t>Denys Fisher </a:t>
            </a:r>
            <a:br>
              <a:rPr lang="en-GB" b="1" dirty="0" smtClean="0"/>
            </a:br>
            <a:r>
              <a:rPr lang="en-GB" b="1" dirty="0" smtClean="0"/>
              <a:t>1960</a:t>
            </a:r>
            <a:endParaRPr lang="en-GB" b="1" dirty="0"/>
          </a:p>
        </p:txBody>
      </p:sp>
      <p:pic>
        <p:nvPicPr>
          <p:cNvPr id="10242" name="Picture 2" descr="G:\EAEE6004 Leadership and Entrepreneurship\6004 Reading List\Vintage-Stickle-Bricks-Denys-Fisher-1960s-Patent-Pending-_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5536" y="1484784"/>
            <a:ext cx="7992888" cy="4032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77030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smtClean="0"/>
              <a:t/>
            </a:r>
            <a:br>
              <a:rPr lang="en-GB" dirty="0" smtClean="0"/>
            </a:br>
            <a:r>
              <a:rPr lang="en-GB" b="1" dirty="0" err="1" smtClean="0"/>
              <a:t>Arloeswyr</a:t>
            </a:r>
            <a:r>
              <a:rPr lang="en-GB" b="1" dirty="0" smtClean="0"/>
              <a:t/>
            </a:r>
            <a:br>
              <a:rPr lang="en-GB" b="1" dirty="0" smtClean="0"/>
            </a:br>
            <a:r>
              <a:rPr lang="en-GB" b="1" dirty="0" smtClean="0"/>
              <a:t>Pioneers</a:t>
            </a:r>
            <a:br>
              <a:rPr lang="en-GB" b="1" dirty="0" smtClean="0"/>
            </a:br>
            <a:endParaRPr lang="en-GB" b="1" dirty="0"/>
          </a:p>
        </p:txBody>
      </p:sp>
      <p:pic>
        <p:nvPicPr>
          <p:cNvPr id="25602" name="Picture 2" descr="G:\EAEE6004 Leadership and Entrepreneurship\Malaguz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3566" y="4176396"/>
            <a:ext cx="2868910" cy="2520280"/>
          </a:xfrm>
          <a:prstGeom prst="rect">
            <a:avLst/>
          </a:prstGeom>
          <a:noFill/>
          <a:extLst>
            <a:ext uri="{909E8E84-426E-40DD-AFC4-6F175D3DCCD1}">
              <a14:hiddenFill xmlns:a14="http://schemas.microsoft.com/office/drawing/2010/main">
                <a:solidFill>
                  <a:srgbClr val="FFFFFF"/>
                </a:solidFill>
              </a14:hiddenFill>
            </a:ext>
          </a:extLst>
        </p:spPr>
      </p:pic>
      <p:pic>
        <p:nvPicPr>
          <p:cNvPr id="25603" name="Picture 3" descr="G:\EAEE6004 Leadership and Entrepreneurship\Portrait_of_Robert_Owen.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75401" y="124002"/>
            <a:ext cx="3387075" cy="4032448"/>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G:\EAEE6004 Leadership and Entrepreneurship\maria-montessori-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1436001"/>
            <a:ext cx="3273139" cy="2727616"/>
          </a:xfrm>
          <a:prstGeom prst="rect">
            <a:avLst/>
          </a:prstGeom>
          <a:noFill/>
          <a:extLst>
            <a:ext uri="{909E8E84-426E-40DD-AFC4-6F175D3DCCD1}">
              <a14:hiddenFill xmlns:a14="http://schemas.microsoft.com/office/drawing/2010/main">
                <a:solidFill>
                  <a:srgbClr val="FFFFFF"/>
                </a:solidFill>
              </a14:hiddenFill>
            </a:ext>
          </a:extLst>
        </p:spPr>
      </p:pic>
      <p:pic>
        <p:nvPicPr>
          <p:cNvPr id="25605" name="Picture 5" descr="C:\Users\s.saer\Pictures\Friedrich_Wilhelm_August_Fröbel.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7290" y="1844824"/>
            <a:ext cx="2808312" cy="359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0197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Froebel’s Kindergarten and Gifts</a:t>
            </a:r>
            <a:endParaRPr lang="en-GB" dirty="0"/>
          </a:p>
        </p:txBody>
      </p:sp>
      <p:pic>
        <p:nvPicPr>
          <p:cNvPr id="28674" name="Picture 2" descr="G:\EAEE6004 Leadership and Entrepreneurship\froebel-1.p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499992" y="1340768"/>
            <a:ext cx="4421634" cy="4248820"/>
          </a:xfrm>
          <a:prstGeom prst="rect">
            <a:avLst/>
          </a:prstGeom>
          <a:noFill/>
          <a:extLst>
            <a:ext uri="{909E8E84-426E-40DD-AFC4-6F175D3DCCD1}">
              <a14:hiddenFill xmlns:a14="http://schemas.microsoft.com/office/drawing/2010/main">
                <a:solidFill>
                  <a:srgbClr val="FFFFFF"/>
                </a:solidFill>
              </a14:hiddenFill>
            </a:ext>
          </a:extLst>
        </p:spPr>
      </p:pic>
      <p:pic>
        <p:nvPicPr>
          <p:cNvPr id="28675" name="Picture 3" descr="G:\EAEE6004 Leadership and Entrepreneurship\Kindergarten_Class.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79512" y="1484784"/>
            <a:ext cx="4464496"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4697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McMillan Sisters</a:t>
            </a:r>
            <a:endParaRPr lang="en-GB" b="1" dirty="0"/>
          </a:p>
        </p:txBody>
      </p:sp>
      <p:pic>
        <p:nvPicPr>
          <p:cNvPr id="26626" name="Picture 2" descr="G:\EAEE6004 Leadership and Entrepreneurship\margaret-mcmillan-65a58414-2fdb-46db-9ab0-4b928c19195-resize-750.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009" y="1340768"/>
            <a:ext cx="4644008" cy="4032448"/>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descr="G:\EAEE6004 Leadership and Entrepreneurship\rachel-mcmillan-nursery-school2423-460x306.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499992" y="1484784"/>
            <a:ext cx="4464496" cy="403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8528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Maria Montessori</a:t>
            </a:r>
            <a:endParaRPr lang="en-GB" b="1"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6386" name="Picture 2" descr="G:\EAEE6004 Leadership and Entrepreneurship\6004 Reading List\Maria Montessor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96752"/>
            <a:ext cx="820891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525872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 </a:t>
            </a:r>
            <a:r>
              <a:rPr lang="en-GB" dirty="0" err="1" smtClean="0"/>
              <a:t>syniad</a:t>
            </a:r>
            <a:r>
              <a:rPr lang="en-GB" dirty="0" smtClean="0"/>
              <a:t> o ‘</a:t>
            </a:r>
            <a:r>
              <a:rPr lang="en-GB" dirty="0" err="1" smtClean="0"/>
              <a:t>bach</a:t>
            </a:r>
            <a:r>
              <a:rPr lang="en-GB" dirty="0" smtClean="0"/>
              <a:t>’</a:t>
            </a:r>
            <a:br>
              <a:rPr lang="en-GB" dirty="0" smtClean="0"/>
            </a:br>
            <a:r>
              <a:rPr lang="en-GB" dirty="0" smtClean="0"/>
              <a:t>The concept of ‘small’</a:t>
            </a:r>
            <a:endParaRPr lang="en-GB" dirty="0"/>
          </a:p>
        </p:txBody>
      </p:sp>
      <p:pic>
        <p:nvPicPr>
          <p:cNvPr id="27650" name="Picture 2" descr="G:\EAEE6004 Leadership and Entrepreneurship\waypoint-montessori-practical-life-texas.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512" y="1772816"/>
            <a:ext cx="4316288" cy="3528392"/>
          </a:xfrm>
          <a:prstGeom prst="rect">
            <a:avLst/>
          </a:prstGeom>
          <a:noFill/>
          <a:extLst>
            <a:ext uri="{909E8E84-426E-40DD-AFC4-6F175D3DCCD1}">
              <a14:hiddenFill xmlns:a14="http://schemas.microsoft.com/office/drawing/2010/main">
                <a:solidFill>
                  <a:srgbClr val="FFFFFF"/>
                </a:solidFill>
              </a14:hiddenFill>
            </a:ext>
          </a:extLst>
        </p:spPr>
      </p:pic>
      <p:pic>
        <p:nvPicPr>
          <p:cNvPr id="27651" name="Picture 3" descr="G:\EAEE6004 Leadership and Entrepreneurship\image4.jpg"/>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4648200" y="1772816"/>
            <a:ext cx="4316288"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2810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Eleanor </a:t>
            </a:r>
            <a:r>
              <a:rPr lang="en-GB" dirty="0" err="1" smtClean="0"/>
              <a:t>Goldschmied</a:t>
            </a:r>
            <a:r>
              <a:rPr lang="en-GB" dirty="0" smtClean="0"/>
              <a:t/>
            </a:r>
            <a:br>
              <a:rPr lang="en-GB" dirty="0" smtClean="0"/>
            </a:br>
            <a:r>
              <a:rPr lang="en-GB" dirty="0" err="1" smtClean="0"/>
              <a:t>Basgedi</a:t>
            </a:r>
            <a:r>
              <a:rPr lang="en-GB" dirty="0" smtClean="0"/>
              <a:t> </a:t>
            </a:r>
            <a:r>
              <a:rPr lang="en-GB" dirty="0" err="1" smtClean="0"/>
              <a:t>Trysor</a:t>
            </a:r>
            <a:r>
              <a:rPr lang="en-GB" dirty="0" smtClean="0"/>
              <a:t> - Treasure Baskets </a:t>
            </a:r>
            <a:endParaRPr lang="en-GB" dirty="0"/>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7504" y="1556792"/>
            <a:ext cx="4032448" cy="4032448"/>
          </a:xfrm>
        </p:spPr>
      </p:pic>
      <p:pic>
        <p:nvPicPr>
          <p:cNvPr id="6" name="Content Placeholder 5"/>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211960" y="1556792"/>
            <a:ext cx="4830688" cy="3960440"/>
          </a:xfrm>
        </p:spPr>
      </p:pic>
    </p:spTree>
    <p:extLst>
      <p:ext uri="{BB962C8B-B14F-4D97-AF65-F5344CB8AC3E}">
        <p14:creationId xmlns:p14="http://schemas.microsoft.com/office/powerpoint/2010/main" val="91741673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Sir Ken Robinson</a:t>
            </a:r>
            <a:endParaRPr lang="en-GB" dirty="0"/>
          </a:p>
        </p:txBody>
      </p:sp>
      <p:pic>
        <p:nvPicPr>
          <p:cNvPr id="19458" name="Picture 2" descr="G:\EAEE6004 Leadership and Entrepreneurship\6004 Reading List\ken-creativity.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1412776"/>
            <a:ext cx="8496944"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5843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31746" name="Picture 2" descr="C:\Users\s.saer\Pictures\Sir-Ken-Robinson-quote-If-youre-not-prepared-to-be-wrong-youll-never-come-up-with-anything-origin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60648"/>
            <a:ext cx="8784976" cy="5328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1269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2770" name="Picture 2" descr="C:\Users\s.saer\Pictures\Sir-Ken-Robinson-quote-2-Imagination-is-the-source-of-all-human-achievement.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3" y="116632"/>
            <a:ext cx="8753670"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01723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4818" name="Picture 2" descr="C:\Users\s.saer\Pictures\b01e456dcccc274ea19e45f0c7ed5013.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504" y="116632"/>
            <a:ext cx="8928992" cy="554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7825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9698" name="Picture 2" descr="C:\Users\s.saer\Pictures\imagination-quote-sir-ken-robinson-759x500.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504" y="116632"/>
            <a:ext cx="8814606" cy="554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27507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Do schools kill creativity? </a:t>
            </a:r>
            <a:r>
              <a:rPr lang="en-GB" b="1" dirty="0" smtClean="0"/>
              <a:t>                     Sir </a:t>
            </a:r>
            <a:r>
              <a:rPr lang="en-GB" b="1" dirty="0"/>
              <a:t>Ken Robinson</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www.youtube.com/watch?v=iG9CE55wbtY</a:t>
            </a:r>
            <a:endParaRPr lang="en-GB" dirty="0" smtClean="0"/>
          </a:p>
          <a:p>
            <a:endParaRPr lang="en-GB" dirty="0"/>
          </a:p>
        </p:txBody>
      </p:sp>
    </p:spTree>
    <p:extLst>
      <p:ext uri="{BB962C8B-B14F-4D97-AF65-F5344CB8AC3E}">
        <p14:creationId xmlns:p14="http://schemas.microsoft.com/office/powerpoint/2010/main" val="7595286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Arddulliau</a:t>
            </a:r>
            <a:r>
              <a:rPr lang="en-GB" dirty="0" smtClean="0"/>
              <a:t> </a:t>
            </a:r>
            <a:r>
              <a:rPr lang="en-GB" dirty="0" err="1" smtClean="0"/>
              <a:t>arweinyddiaeth</a:t>
            </a:r>
            <a:r>
              <a:rPr lang="en-GB" dirty="0" smtClean="0"/>
              <a:t> </a:t>
            </a:r>
            <a:r>
              <a:rPr lang="en-GB" dirty="0" err="1" smtClean="0"/>
              <a:t>effeithiol</a:t>
            </a:r>
            <a:r>
              <a:rPr lang="en-GB" dirty="0" smtClean="0"/>
              <a:t/>
            </a:r>
            <a:br>
              <a:rPr lang="en-GB" dirty="0" smtClean="0"/>
            </a:br>
            <a:r>
              <a:rPr lang="en-GB" dirty="0" smtClean="0"/>
              <a:t>Effective leadership styles</a:t>
            </a:r>
            <a:endParaRPr lang="en-GB" dirty="0"/>
          </a:p>
        </p:txBody>
      </p:sp>
      <p:sp>
        <p:nvSpPr>
          <p:cNvPr id="3" name="Content Placeholder 2"/>
          <p:cNvSpPr>
            <a:spLocks noGrp="1"/>
          </p:cNvSpPr>
          <p:nvPr>
            <p:ph sz="half" idx="1"/>
          </p:nvPr>
        </p:nvSpPr>
        <p:spPr/>
        <p:txBody>
          <a:bodyPr/>
          <a:lstStyle/>
          <a:p>
            <a:r>
              <a:rPr lang="en-GB" dirty="0" err="1" smtClean="0"/>
              <a:t>Gadewch</a:t>
            </a:r>
            <a:r>
              <a:rPr lang="en-GB" dirty="0" smtClean="0"/>
              <a:t> </a:t>
            </a:r>
            <a:r>
              <a:rPr lang="en-GB" dirty="0" err="1" smtClean="0"/>
              <a:t>i</a:t>
            </a:r>
            <a:r>
              <a:rPr lang="en-GB" dirty="0" smtClean="0"/>
              <a:t> </a:t>
            </a:r>
            <a:r>
              <a:rPr lang="en-GB" dirty="0" err="1" smtClean="0"/>
              <a:t>ni</a:t>
            </a:r>
            <a:r>
              <a:rPr lang="en-GB" dirty="0" smtClean="0"/>
              <a:t> </a:t>
            </a:r>
            <a:r>
              <a:rPr lang="en-GB" dirty="0" err="1" smtClean="0"/>
              <a:t>ystyried</a:t>
            </a:r>
            <a:r>
              <a:rPr lang="en-GB" dirty="0" smtClean="0"/>
              <a:t> </a:t>
            </a:r>
            <a:r>
              <a:rPr lang="en-GB" dirty="0" err="1" smtClean="0"/>
              <a:t>rhai</a:t>
            </a:r>
            <a:r>
              <a:rPr lang="en-GB" dirty="0" smtClean="0"/>
              <a:t> </a:t>
            </a:r>
            <a:r>
              <a:rPr lang="en-GB" dirty="0" err="1" smtClean="0"/>
              <a:t>o’r</a:t>
            </a:r>
            <a:r>
              <a:rPr lang="en-GB" dirty="0" smtClean="0"/>
              <a:t> </a:t>
            </a:r>
            <a:r>
              <a:rPr lang="en-GB" dirty="0" err="1" smtClean="0"/>
              <a:t>arddulliau</a:t>
            </a:r>
            <a:r>
              <a:rPr lang="en-GB" dirty="0" smtClean="0"/>
              <a:t> </a:t>
            </a:r>
            <a:r>
              <a:rPr lang="en-GB" dirty="0" err="1" smtClean="0"/>
              <a:t>arwain</a:t>
            </a:r>
            <a:r>
              <a:rPr lang="en-GB" dirty="0" smtClean="0"/>
              <a:t> </a:t>
            </a:r>
            <a:r>
              <a:rPr lang="en-GB" dirty="0" err="1" smtClean="0"/>
              <a:t>yn</a:t>
            </a:r>
            <a:r>
              <a:rPr lang="en-GB" dirty="0" smtClean="0"/>
              <a:t> </a:t>
            </a:r>
            <a:r>
              <a:rPr lang="en-GB" dirty="0" err="1" smtClean="0"/>
              <a:t>eich</a:t>
            </a:r>
            <a:r>
              <a:rPr lang="en-GB" dirty="0" smtClean="0"/>
              <a:t> </a:t>
            </a:r>
            <a:r>
              <a:rPr lang="en-GB" dirty="0" err="1" smtClean="0"/>
              <a:t>modiwl</a:t>
            </a:r>
            <a:r>
              <a:rPr lang="en-GB" dirty="0" smtClean="0"/>
              <a:t> </a:t>
            </a:r>
            <a:r>
              <a:rPr lang="en-GB" dirty="0" err="1" smtClean="0"/>
              <a:t>gyntaf</a:t>
            </a:r>
            <a:r>
              <a:rPr lang="en-GB" dirty="0" smtClean="0"/>
              <a:t> </a:t>
            </a:r>
            <a:r>
              <a:rPr lang="en-GB" dirty="0" err="1" smtClean="0"/>
              <a:t>yn</a:t>
            </a:r>
            <a:r>
              <a:rPr lang="en-GB" dirty="0" smtClean="0"/>
              <a:t> </a:t>
            </a:r>
            <a:r>
              <a:rPr lang="en-GB" dirty="0" err="1" smtClean="0"/>
              <a:t>Lefel</a:t>
            </a:r>
            <a:r>
              <a:rPr lang="en-GB" dirty="0" smtClean="0"/>
              <a:t> 6…</a:t>
            </a:r>
            <a:endParaRPr lang="en-GB" dirty="0"/>
          </a:p>
        </p:txBody>
      </p:sp>
      <p:sp>
        <p:nvSpPr>
          <p:cNvPr id="4" name="Content Placeholder 3"/>
          <p:cNvSpPr>
            <a:spLocks noGrp="1"/>
          </p:cNvSpPr>
          <p:nvPr>
            <p:ph sz="half" idx="2"/>
          </p:nvPr>
        </p:nvSpPr>
        <p:spPr/>
        <p:txBody>
          <a:bodyPr/>
          <a:lstStyle/>
          <a:p>
            <a:r>
              <a:rPr lang="en-GB" dirty="0" smtClean="0"/>
              <a:t>Let’s consider some of the leadership styles that we covered in your first Level 6 module…</a:t>
            </a:r>
            <a:endParaRPr lang="en-GB" dirty="0"/>
          </a:p>
        </p:txBody>
      </p:sp>
    </p:spTree>
    <p:extLst>
      <p:ext uri="{BB962C8B-B14F-4D97-AF65-F5344CB8AC3E}">
        <p14:creationId xmlns:p14="http://schemas.microsoft.com/office/powerpoint/2010/main" val="275537438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err="1" smtClean="0"/>
              <a:t>Rhinweddau</a:t>
            </a:r>
            <a:r>
              <a:rPr lang="en-GB" sz="4000" dirty="0" smtClean="0"/>
              <a:t> </a:t>
            </a:r>
            <a:r>
              <a:rPr lang="en-GB" sz="4000" dirty="0" err="1" smtClean="0"/>
              <a:t>arweinyddiaeth</a:t>
            </a:r>
            <a:r>
              <a:rPr lang="en-GB" sz="4000" dirty="0" smtClean="0"/>
              <a:t/>
            </a:r>
            <a:br>
              <a:rPr lang="en-GB" sz="4000" dirty="0" smtClean="0"/>
            </a:br>
            <a:r>
              <a:rPr lang="en-GB" sz="4000" dirty="0" smtClean="0"/>
              <a:t>Leadership qualities</a:t>
            </a:r>
            <a:endParaRPr lang="en-GB" sz="4000" dirty="0"/>
          </a:p>
        </p:txBody>
      </p:sp>
      <p:sp>
        <p:nvSpPr>
          <p:cNvPr id="3" name="Content Placeholder 2"/>
          <p:cNvSpPr>
            <a:spLocks noGrp="1"/>
          </p:cNvSpPr>
          <p:nvPr>
            <p:ph sz="half" idx="1"/>
          </p:nvPr>
        </p:nvSpPr>
        <p:spPr/>
        <p:txBody>
          <a:bodyPr>
            <a:normAutofit/>
          </a:bodyPr>
          <a:lstStyle/>
          <a:p>
            <a:pPr marL="0" indent="0">
              <a:buNone/>
            </a:pPr>
            <a:r>
              <a:rPr lang="en-GB" dirty="0" err="1"/>
              <a:t>Moyles</a:t>
            </a:r>
            <a:r>
              <a:rPr lang="en-GB" dirty="0"/>
              <a:t> (2006)</a:t>
            </a:r>
          </a:p>
          <a:p>
            <a:pPr marL="0" indent="0">
              <a:buNone/>
            </a:pPr>
            <a:r>
              <a:rPr lang="en-GB" b="1" dirty="0" err="1" smtClean="0"/>
              <a:t>Pedwar</a:t>
            </a:r>
            <a:r>
              <a:rPr lang="en-GB" b="1" dirty="0" smtClean="0"/>
              <a:t> </a:t>
            </a:r>
            <a:r>
              <a:rPr lang="en-GB" b="1" dirty="0" err="1" smtClean="0"/>
              <a:t>cangen</a:t>
            </a:r>
            <a:r>
              <a:rPr lang="en-GB" b="1" dirty="0" smtClean="0"/>
              <a:t>…</a:t>
            </a:r>
            <a:endParaRPr lang="en-GB" b="1" dirty="0"/>
          </a:p>
          <a:p>
            <a:r>
              <a:rPr lang="en-GB" dirty="0" err="1" smtClean="0"/>
              <a:t>Rhinweddau</a:t>
            </a:r>
            <a:r>
              <a:rPr lang="en-GB" dirty="0" smtClean="0"/>
              <a:t> </a:t>
            </a:r>
            <a:r>
              <a:rPr lang="en-GB" dirty="0" err="1" smtClean="0"/>
              <a:t>arweinyddiaeth</a:t>
            </a:r>
            <a:endParaRPr lang="en-GB" dirty="0" smtClean="0"/>
          </a:p>
          <a:p>
            <a:r>
              <a:rPr lang="en-GB" dirty="0" err="1" smtClean="0"/>
              <a:t>Sgiliau</a:t>
            </a:r>
            <a:r>
              <a:rPr lang="en-GB" dirty="0" smtClean="0"/>
              <a:t> </a:t>
            </a:r>
            <a:r>
              <a:rPr lang="en-GB" dirty="0" err="1" smtClean="0"/>
              <a:t>rheoli</a:t>
            </a:r>
            <a:endParaRPr lang="en-GB" dirty="0"/>
          </a:p>
          <a:p>
            <a:r>
              <a:rPr lang="en-GB" dirty="0" err="1" smtClean="0"/>
              <a:t>Priodoleddau</a:t>
            </a:r>
            <a:r>
              <a:rPr lang="en-GB" dirty="0" smtClean="0"/>
              <a:t> </a:t>
            </a:r>
            <a:r>
              <a:rPr lang="en-GB" dirty="0" err="1" smtClean="0"/>
              <a:t>proffesiynol</a:t>
            </a:r>
            <a:endParaRPr lang="en-GB" dirty="0"/>
          </a:p>
          <a:p>
            <a:r>
              <a:rPr lang="en-GB" dirty="0" err="1" smtClean="0"/>
              <a:t>Nodweddion</a:t>
            </a:r>
            <a:r>
              <a:rPr lang="en-GB" dirty="0" smtClean="0"/>
              <a:t> </a:t>
            </a:r>
            <a:r>
              <a:rPr lang="en-GB" dirty="0" err="1" smtClean="0"/>
              <a:t>personol</a:t>
            </a:r>
            <a:r>
              <a:rPr lang="en-GB" dirty="0" smtClean="0"/>
              <a:t>  </a:t>
            </a:r>
            <a:endParaRPr lang="en-GB" dirty="0"/>
          </a:p>
          <a:p>
            <a:endParaRPr lang="en-GB" dirty="0"/>
          </a:p>
        </p:txBody>
      </p:sp>
      <p:sp>
        <p:nvSpPr>
          <p:cNvPr id="4" name="Content Placeholder 3"/>
          <p:cNvSpPr>
            <a:spLocks noGrp="1"/>
          </p:cNvSpPr>
          <p:nvPr>
            <p:ph sz="half" idx="2"/>
          </p:nvPr>
        </p:nvSpPr>
        <p:spPr/>
        <p:txBody>
          <a:bodyPr>
            <a:normAutofit/>
          </a:bodyPr>
          <a:lstStyle/>
          <a:p>
            <a:pPr marL="0" indent="0">
              <a:buNone/>
            </a:pPr>
            <a:r>
              <a:rPr lang="en-GB" dirty="0" err="1" smtClean="0"/>
              <a:t>Moyles</a:t>
            </a:r>
            <a:r>
              <a:rPr lang="en-GB" dirty="0" smtClean="0"/>
              <a:t> (2006)</a:t>
            </a:r>
          </a:p>
          <a:p>
            <a:pPr marL="0" indent="0">
              <a:buNone/>
            </a:pPr>
            <a:r>
              <a:rPr lang="en-GB" b="1" dirty="0" smtClean="0"/>
              <a:t>Four branches…</a:t>
            </a:r>
          </a:p>
          <a:p>
            <a:r>
              <a:rPr lang="en-GB" dirty="0" smtClean="0"/>
              <a:t>Leadership qualities</a:t>
            </a:r>
          </a:p>
          <a:p>
            <a:r>
              <a:rPr lang="en-GB" dirty="0" smtClean="0"/>
              <a:t>Management skills</a:t>
            </a:r>
          </a:p>
          <a:p>
            <a:r>
              <a:rPr lang="en-GB" dirty="0" smtClean="0"/>
              <a:t>Professional attributes</a:t>
            </a:r>
          </a:p>
          <a:p>
            <a:r>
              <a:rPr lang="en-GB" dirty="0" smtClean="0"/>
              <a:t>Personal characteristics  </a:t>
            </a:r>
            <a:endParaRPr lang="en-GB" dirty="0"/>
          </a:p>
        </p:txBody>
      </p:sp>
    </p:spTree>
    <p:extLst>
      <p:ext uri="{BB962C8B-B14F-4D97-AF65-F5344CB8AC3E}">
        <p14:creationId xmlns:p14="http://schemas.microsoft.com/office/powerpoint/2010/main" val="175041441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100" b="1" dirty="0" err="1" smtClean="0"/>
              <a:t>Arddulliau</a:t>
            </a:r>
            <a:r>
              <a:rPr lang="en-GB" sz="3100" b="1" dirty="0" smtClean="0"/>
              <a:t> a </a:t>
            </a:r>
            <a:r>
              <a:rPr lang="en-GB" sz="3100" b="1" dirty="0" err="1" smtClean="0"/>
              <a:t>nodweddion</a:t>
            </a:r>
            <a:r>
              <a:rPr lang="en-GB" sz="3100" b="1" dirty="0" smtClean="0"/>
              <a:t> </a:t>
            </a:r>
            <a:r>
              <a:rPr lang="en-GB" sz="3100" b="1" dirty="0" err="1" smtClean="0"/>
              <a:t>sydd</a:t>
            </a:r>
            <a:r>
              <a:rPr lang="en-GB" sz="3100" b="1" dirty="0" smtClean="0"/>
              <a:t> </a:t>
            </a:r>
            <a:r>
              <a:rPr lang="en-GB" sz="3100" b="1" dirty="0" err="1" smtClean="0"/>
              <a:t>yn</a:t>
            </a:r>
            <a:r>
              <a:rPr lang="en-GB" sz="3100" b="1" dirty="0" smtClean="0"/>
              <a:t>                           </a:t>
            </a:r>
            <a:r>
              <a:rPr lang="en-GB" sz="3100" b="1" dirty="0" err="1" smtClean="0"/>
              <a:t>annog</a:t>
            </a:r>
            <a:r>
              <a:rPr lang="en-GB" sz="3100" b="1" dirty="0" smtClean="0"/>
              <a:t> a </a:t>
            </a:r>
            <a:r>
              <a:rPr lang="en-GB" sz="3100" b="1" dirty="0" err="1" smtClean="0"/>
              <a:t>galluogi</a:t>
            </a:r>
            <a:r>
              <a:rPr lang="en-GB" sz="3100" b="1" dirty="0" smtClean="0"/>
              <a:t/>
            </a:r>
            <a:br>
              <a:rPr lang="en-GB" sz="3100" b="1" dirty="0" smtClean="0"/>
            </a:br>
            <a:r>
              <a:rPr lang="en-GB" sz="3100" b="1" dirty="0" smtClean="0"/>
              <a:t>Styles </a:t>
            </a:r>
            <a:r>
              <a:rPr lang="en-GB" sz="3100" b="1" dirty="0"/>
              <a:t>and attributes which will </a:t>
            </a:r>
            <a:r>
              <a:rPr lang="en-GB" sz="3100" b="1" dirty="0" smtClean="0"/>
              <a:t>                         encourage and empower </a:t>
            </a:r>
            <a:r>
              <a:rPr lang="en-GB" sz="3100" b="1" dirty="0"/>
              <a:t/>
            </a:r>
            <a:br>
              <a:rPr lang="en-GB" sz="3100" b="1" dirty="0"/>
            </a:br>
            <a:endParaRPr lang="en-GB" sz="3100" b="1" dirty="0"/>
          </a:p>
        </p:txBody>
      </p:sp>
      <p:sp>
        <p:nvSpPr>
          <p:cNvPr id="4" name="Content Placeholder 3"/>
          <p:cNvSpPr>
            <a:spLocks noGrp="1"/>
          </p:cNvSpPr>
          <p:nvPr>
            <p:ph sz="half" idx="1"/>
          </p:nvPr>
        </p:nvSpPr>
        <p:spPr>
          <a:xfrm>
            <a:off x="457200" y="2060847"/>
            <a:ext cx="4038600" cy="3528394"/>
          </a:xfrm>
        </p:spPr>
        <p:txBody>
          <a:bodyPr/>
          <a:lstStyle/>
          <a:p>
            <a:r>
              <a:rPr lang="en-GB" dirty="0" smtClean="0"/>
              <a:t>Bod </a:t>
            </a:r>
            <a:r>
              <a:rPr lang="en-GB" dirty="0" err="1" smtClean="0"/>
              <a:t>yn</a:t>
            </a:r>
            <a:r>
              <a:rPr lang="en-GB" dirty="0" smtClean="0"/>
              <a:t> </a:t>
            </a:r>
            <a:r>
              <a:rPr lang="en-GB" dirty="0" err="1" smtClean="0"/>
              <a:t>agored</a:t>
            </a:r>
            <a:r>
              <a:rPr lang="en-GB" dirty="0" smtClean="0"/>
              <a:t> </a:t>
            </a:r>
            <a:r>
              <a:rPr lang="en-GB" dirty="0" err="1" smtClean="0"/>
              <a:t>i</a:t>
            </a:r>
            <a:r>
              <a:rPr lang="en-GB" dirty="0" smtClean="0"/>
              <a:t> </a:t>
            </a:r>
            <a:r>
              <a:rPr lang="en-GB" dirty="0" err="1" smtClean="0"/>
              <a:t>syniadau</a:t>
            </a:r>
            <a:r>
              <a:rPr lang="en-GB" dirty="0" smtClean="0"/>
              <a:t> </a:t>
            </a:r>
            <a:r>
              <a:rPr lang="en-GB" dirty="0" err="1" smtClean="0"/>
              <a:t>newydd</a:t>
            </a:r>
            <a:endParaRPr lang="en-GB" dirty="0" smtClean="0"/>
          </a:p>
          <a:p>
            <a:r>
              <a:rPr lang="en-GB" dirty="0" smtClean="0"/>
              <a:t>Bod </a:t>
            </a:r>
            <a:r>
              <a:rPr lang="en-GB" dirty="0" err="1" smtClean="0"/>
              <a:t>yn</a:t>
            </a:r>
            <a:r>
              <a:rPr lang="en-GB" dirty="0" smtClean="0"/>
              <a:t> </a:t>
            </a:r>
            <a:r>
              <a:rPr lang="en-GB" dirty="0" err="1" smtClean="0"/>
              <a:t>frwdfrydig</a:t>
            </a:r>
            <a:endParaRPr lang="en-GB" dirty="0" smtClean="0"/>
          </a:p>
          <a:p>
            <a:r>
              <a:rPr lang="en-GB" dirty="0" smtClean="0"/>
              <a:t>Bod </a:t>
            </a:r>
            <a:r>
              <a:rPr lang="en-GB" dirty="0" err="1" smtClean="0"/>
              <a:t>yn</a:t>
            </a:r>
            <a:r>
              <a:rPr lang="en-GB" dirty="0" smtClean="0"/>
              <a:t> </a:t>
            </a:r>
            <a:r>
              <a:rPr lang="en-GB" dirty="0" err="1" smtClean="0"/>
              <a:t>fodlon</a:t>
            </a:r>
            <a:r>
              <a:rPr lang="en-GB" dirty="0" smtClean="0"/>
              <a:t> </a:t>
            </a:r>
            <a:r>
              <a:rPr lang="en-GB" dirty="0" err="1" smtClean="0"/>
              <a:t>ceisio</a:t>
            </a:r>
            <a:r>
              <a:rPr lang="en-GB" dirty="0" smtClean="0"/>
              <a:t>, </a:t>
            </a:r>
            <a:r>
              <a:rPr lang="en-GB" dirty="0" err="1" smtClean="0"/>
              <a:t>gwrando</a:t>
            </a:r>
            <a:r>
              <a:rPr lang="en-GB" dirty="0" smtClean="0"/>
              <a:t>, </a:t>
            </a:r>
            <a:r>
              <a:rPr lang="en-GB" dirty="0" err="1" smtClean="0"/>
              <a:t>newid</a:t>
            </a:r>
            <a:endParaRPr lang="en-GB" dirty="0" smtClean="0"/>
          </a:p>
          <a:p>
            <a:r>
              <a:rPr lang="en-GB" dirty="0" smtClean="0"/>
              <a:t>Clod</a:t>
            </a:r>
          </a:p>
          <a:p>
            <a:r>
              <a:rPr lang="en-GB" dirty="0" smtClean="0"/>
              <a:t>Bandura - </a:t>
            </a:r>
            <a:r>
              <a:rPr lang="en-GB" dirty="0" err="1" smtClean="0"/>
              <a:t>sgaffaldio</a:t>
            </a:r>
            <a:endParaRPr lang="en-GB" dirty="0"/>
          </a:p>
        </p:txBody>
      </p:sp>
      <p:sp>
        <p:nvSpPr>
          <p:cNvPr id="5" name="Content Placeholder 4"/>
          <p:cNvSpPr>
            <a:spLocks noGrp="1"/>
          </p:cNvSpPr>
          <p:nvPr>
            <p:ph sz="half" idx="2"/>
          </p:nvPr>
        </p:nvSpPr>
        <p:spPr>
          <a:xfrm>
            <a:off x="4648200" y="2060847"/>
            <a:ext cx="4038600" cy="3528393"/>
          </a:xfrm>
        </p:spPr>
        <p:txBody>
          <a:bodyPr/>
          <a:lstStyle/>
          <a:p>
            <a:r>
              <a:rPr lang="en-GB" dirty="0" smtClean="0"/>
              <a:t>Being open to new ideas</a:t>
            </a:r>
          </a:p>
          <a:p>
            <a:r>
              <a:rPr lang="en-GB" dirty="0" smtClean="0"/>
              <a:t>Enthusiasm</a:t>
            </a:r>
          </a:p>
          <a:p>
            <a:r>
              <a:rPr lang="en-GB" dirty="0" smtClean="0"/>
              <a:t>Willingness to try, to listen, to change</a:t>
            </a:r>
          </a:p>
          <a:p>
            <a:r>
              <a:rPr lang="en-GB" dirty="0" smtClean="0"/>
              <a:t>Praise</a:t>
            </a:r>
          </a:p>
          <a:p>
            <a:r>
              <a:rPr lang="en-GB" dirty="0" smtClean="0"/>
              <a:t>Bandura - scaffolding</a:t>
            </a:r>
            <a:endParaRPr lang="en-GB" dirty="0"/>
          </a:p>
        </p:txBody>
      </p:sp>
    </p:spTree>
    <p:extLst>
      <p:ext uri="{BB962C8B-B14F-4D97-AF65-F5344CB8AC3E}">
        <p14:creationId xmlns:p14="http://schemas.microsoft.com/office/powerpoint/2010/main" val="8199484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Cwestiwn</a:t>
            </a:r>
            <a:r>
              <a:rPr lang="en-GB" dirty="0" smtClean="0"/>
              <a:t>?</a:t>
            </a:r>
            <a:br>
              <a:rPr lang="en-GB" dirty="0" smtClean="0"/>
            </a:br>
            <a:r>
              <a:rPr lang="en-GB" dirty="0" smtClean="0"/>
              <a:t>Question?</a:t>
            </a:r>
            <a:endParaRPr lang="en-GB" dirty="0"/>
          </a:p>
        </p:txBody>
      </p:sp>
      <p:sp>
        <p:nvSpPr>
          <p:cNvPr id="3" name="Content Placeholder 2"/>
          <p:cNvSpPr>
            <a:spLocks noGrp="1"/>
          </p:cNvSpPr>
          <p:nvPr>
            <p:ph sz="half" idx="1"/>
          </p:nvPr>
        </p:nvSpPr>
        <p:spPr/>
        <p:txBody>
          <a:bodyPr/>
          <a:lstStyle/>
          <a:p>
            <a:pPr marL="0" indent="0">
              <a:buNone/>
            </a:pPr>
            <a:r>
              <a:rPr lang="en-GB" dirty="0" smtClean="0"/>
              <a:t>Beth </a:t>
            </a:r>
            <a:r>
              <a:rPr lang="en-GB" dirty="0" err="1" smtClean="0"/>
              <a:t>mae</a:t>
            </a:r>
            <a:r>
              <a:rPr lang="en-GB" dirty="0" smtClean="0"/>
              <a:t> </a:t>
            </a:r>
            <a:r>
              <a:rPr lang="en-GB" dirty="0" err="1" smtClean="0"/>
              <a:t>arfer</a:t>
            </a:r>
            <a:r>
              <a:rPr lang="en-GB" dirty="0" smtClean="0"/>
              <a:t> da </a:t>
            </a:r>
            <a:r>
              <a:rPr lang="en-GB" dirty="0" err="1" smtClean="0"/>
              <a:t>yn</a:t>
            </a:r>
            <a:r>
              <a:rPr lang="en-GB" dirty="0" smtClean="0"/>
              <a:t> </a:t>
            </a:r>
            <a:r>
              <a:rPr lang="en-GB" dirty="0" err="1" smtClean="0"/>
              <a:t>edrych</a:t>
            </a:r>
            <a:r>
              <a:rPr lang="en-GB" dirty="0" smtClean="0"/>
              <a:t> </a:t>
            </a:r>
            <a:r>
              <a:rPr lang="en-GB" dirty="0" err="1" smtClean="0"/>
              <a:t>fel</a:t>
            </a:r>
            <a:r>
              <a:rPr lang="en-GB" dirty="0" smtClean="0"/>
              <a:t> </a:t>
            </a:r>
            <a:r>
              <a:rPr lang="en-GB" dirty="0" err="1" smtClean="0"/>
              <a:t>mewn</a:t>
            </a:r>
            <a:r>
              <a:rPr lang="en-GB" dirty="0" smtClean="0"/>
              <a:t> </a:t>
            </a:r>
            <a:r>
              <a:rPr lang="en-GB" dirty="0" err="1" smtClean="0"/>
              <a:t>perthynas</a:t>
            </a:r>
            <a:r>
              <a:rPr lang="en-GB" dirty="0" smtClean="0"/>
              <a:t> a:</a:t>
            </a:r>
          </a:p>
          <a:p>
            <a:pPr marL="0" indent="0">
              <a:buNone/>
            </a:pPr>
            <a:endParaRPr lang="en-GB" dirty="0"/>
          </a:p>
          <a:p>
            <a:r>
              <a:rPr lang="en-GB" dirty="0" err="1" smtClean="0"/>
              <a:t>Creadigedd</a:t>
            </a:r>
            <a:r>
              <a:rPr lang="en-GB" dirty="0" smtClean="0"/>
              <a:t>?</a:t>
            </a:r>
          </a:p>
          <a:p>
            <a:r>
              <a:rPr lang="en-GB" dirty="0" err="1" smtClean="0"/>
              <a:t>Dyfeisgarwch</a:t>
            </a:r>
            <a:r>
              <a:rPr lang="en-GB" dirty="0" smtClean="0"/>
              <a:t>?</a:t>
            </a:r>
          </a:p>
          <a:p>
            <a:r>
              <a:rPr lang="en-GB" dirty="0" err="1" smtClean="0"/>
              <a:t>Dychymyg</a:t>
            </a:r>
            <a:r>
              <a:rPr lang="en-GB" dirty="0" smtClean="0"/>
              <a:t>?</a:t>
            </a:r>
          </a:p>
          <a:p>
            <a:endParaRPr lang="en-GB" dirty="0"/>
          </a:p>
        </p:txBody>
      </p:sp>
      <p:sp>
        <p:nvSpPr>
          <p:cNvPr id="4" name="Content Placeholder 3"/>
          <p:cNvSpPr>
            <a:spLocks noGrp="1"/>
          </p:cNvSpPr>
          <p:nvPr>
            <p:ph sz="half" idx="2"/>
          </p:nvPr>
        </p:nvSpPr>
        <p:spPr/>
        <p:txBody>
          <a:bodyPr/>
          <a:lstStyle/>
          <a:p>
            <a:pPr marL="0" indent="0">
              <a:buNone/>
            </a:pPr>
            <a:r>
              <a:rPr lang="en-GB" dirty="0"/>
              <a:t>What does good practice look like in relation </a:t>
            </a:r>
            <a:r>
              <a:rPr lang="en-GB" dirty="0" smtClean="0"/>
              <a:t>to: </a:t>
            </a:r>
          </a:p>
          <a:p>
            <a:pPr marL="0" indent="0">
              <a:buNone/>
            </a:pPr>
            <a:endParaRPr lang="en-GB" dirty="0" smtClean="0"/>
          </a:p>
          <a:p>
            <a:r>
              <a:rPr lang="en-GB" dirty="0" smtClean="0"/>
              <a:t>Creativity?</a:t>
            </a:r>
          </a:p>
          <a:p>
            <a:r>
              <a:rPr lang="en-GB" dirty="0" smtClean="0"/>
              <a:t>Innovation?</a:t>
            </a:r>
          </a:p>
          <a:p>
            <a:r>
              <a:rPr lang="en-GB" dirty="0" smtClean="0"/>
              <a:t>Imagination</a:t>
            </a:r>
            <a:r>
              <a:rPr lang="en-GB" dirty="0"/>
              <a:t>?</a:t>
            </a:r>
          </a:p>
          <a:p>
            <a:endParaRPr lang="en-GB" dirty="0"/>
          </a:p>
        </p:txBody>
      </p:sp>
    </p:spTree>
    <p:extLst>
      <p:ext uri="{BB962C8B-B14F-4D97-AF65-F5344CB8AC3E}">
        <p14:creationId xmlns:p14="http://schemas.microsoft.com/office/powerpoint/2010/main" val="37797470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Erthyglau</a:t>
            </a:r>
            <a:r>
              <a:rPr lang="en-GB" dirty="0" smtClean="0"/>
              <a:t> </a:t>
            </a:r>
            <a:r>
              <a:rPr lang="en-GB" dirty="0" err="1" smtClean="0"/>
              <a:t>ar</a:t>
            </a:r>
            <a:r>
              <a:rPr lang="en-GB" dirty="0" smtClean="0"/>
              <a:t> Moodle</a:t>
            </a:r>
            <a:br>
              <a:rPr lang="en-GB" dirty="0" smtClean="0"/>
            </a:br>
            <a:r>
              <a:rPr lang="en-GB" dirty="0" smtClean="0"/>
              <a:t>Articles on Moodle</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Article on 21</a:t>
            </a:r>
            <a:r>
              <a:rPr lang="en-GB" baseline="30000" dirty="0" smtClean="0"/>
              <a:t>st</a:t>
            </a:r>
            <a:r>
              <a:rPr lang="en-GB" dirty="0" smtClean="0"/>
              <a:t> Century Skill</a:t>
            </a:r>
          </a:p>
          <a:p>
            <a:pPr marL="514350" indent="-514350">
              <a:buFont typeface="+mj-lt"/>
              <a:buAutoNum type="arabicPeriod"/>
            </a:pPr>
            <a:r>
              <a:rPr lang="en-GB" dirty="0" smtClean="0"/>
              <a:t>Article on Women Entrepreneurs</a:t>
            </a:r>
          </a:p>
          <a:p>
            <a:pPr marL="514350" indent="-514350">
              <a:buFont typeface="+mj-lt"/>
              <a:buAutoNum type="arabicPeriod"/>
            </a:pPr>
            <a:r>
              <a:rPr lang="en-GB" dirty="0" smtClean="0"/>
              <a:t>Article on Passion</a:t>
            </a:r>
          </a:p>
          <a:p>
            <a:pPr marL="514350" indent="-514350">
              <a:buFont typeface="+mj-lt"/>
              <a:buAutoNum type="arabicPeriod"/>
            </a:pPr>
            <a:r>
              <a:rPr lang="en-GB" dirty="0" smtClean="0"/>
              <a:t>Article on Personality</a:t>
            </a:r>
          </a:p>
          <a:p>
            <a:pPr marL="514350" indent="-514350">
              <a:buFont typeface="+mj-lt"/>
              <a:buAutoNum type="arabicPeriod"/>
            </a:pPr>
            <a:r>
              <a:rPr lang="en-GB" dirty="0" smtClean="0"/>
              <a:t>Article on Academic Entrepreneurship  </a:t>
            </a:r>
            <a:endParaRPr lang="en-GB" dirty="0"/>
          </a:p>
        </p:txBody>
      </p:sp>
    </p:spTree>
    <p:extLst>
      <p:ext uri="{BB962C8B-B14F-4D97-AF65-F5344CB8AC3E}">
        <p14:creationId xmlns:p14="http://schemas.microsoft.com/office/powerpoint/2010/main" val="391137503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632" y="116632"/>
            <a:ext cx="6840760" cy="5472608"/>
          </a:xfrm>
          <a:prstGeom prst="rect">
            <a:avLst/>
          </a:prstGeom>
        </p:spPr>
      </p:pic>
    </p:spTree>
    <p:extLst>
      <p:ext uri="{BB962C8B-B14F-4D97-AF65-F5344CB8AC3E}">
        <p14:creationId xmlns:p14="http://schemas.microsoft.com/office/powerpoint/2010/main" val="52807250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Nôl</a:t>
            </a:r>
            <a:r>
              <a:rPr lang="en-GB" dirty="0" smtClean="0"/>
              <a:t> </a:t>
            </a:r>
            <a:r>
              <a:rPr lang="en-GB" dirty="0" err="1" smtClean="0"/>
              <a:t>i’r</a:t>
            </a:r>
            <a:r>
              <a:rPr lang="en-GB" dirty="0" smtClean="0"/>
              <a:t> </a:t>
            </a:r>
            <a:r>
              <a:rPr lang="en-GB" dirty="0" err="1" smtClean="0"/>
              <a:t>Asesiad</a:t>
            </a:r>
            <a:r>
              <a:rPr lang="en-GB" dirty="0" smtClean="0"/>
              <a:t>…</a:t>
            </a:r>
            <a:br>
              <a:rPr lang="en-GB" dirty="0" smtClean="0"/>
            </a:br>
            <a:r>
              <a:rPr lang="en-GB" dirty="0" smtClean="0"/>
              <a:t>Back to your assessment</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Gall </a:t>
            </a:r>
            <a:r>
              <a:rPr lang="en-GB" dirty="0" err="1" smtClean="0"/>
              <a:t>eich</a:t>
            </a:r>
            <a:r>
              <a:rPr lang="en-GB" dirty="0" smtClean="0"/>
              <a:t> </a:t>
            </a:r>
            <a:r>
              <a:rPr lang="en-GB" dirty="0" err="1" smtClean="0"/>
              <a:t>syniadau</a:t>
            </a:r>
            <a:r>
              <a:rPr lang="en-GB" dirty="0" smtClean="0"/>
              <a:t> </a:t>
            </a:r>
            <a:r>
              <a:rPr lang="en-GB" dirty="0" err="1" smtClean="0"/>
              <a:t>cysylltu</a:t>
            </a:r>
            <a:r>
              <a:rPr lang="en-GB" dirty="0" smtClean="0"/>
              <a:t> â:</a:t>
            </a:r>
          </a:p>
          <a:p>
            <a:r>
              <a:rPr lang="en-GB" dirty="0" err="1" smtClean="0"/>
              <a:t>Adnodd</a:t>
            </a:r>
            <a:r>
              <a:rPr lang="en-GB" dirty="0" smtClean="0"/>
              <a:t> </a:t>
            </a:r>
            <a:r>
              <a:rPr lang="en-GB" dirty="0" err="1" smtClean="0"/>
              <a:t>chwarae</a:t>
            </a:r>
            <a:endParaRPr lang="en-GB" dirty="0" smtClean="0"/>
          </a:p>
          <a:p>
            <a:r>
              <a:rPr lang="en-GB" dirty="0" err="1" smtClean="0"/>
              <a:t>Adnodd</a:t>
            </a:r>
            <a:r>
              <a:rPr lang="en-GB" dirty="0" smtClean="0"/>
              <a:t> </a:t>
            </a:r>
            <a:r>
              <a:rPr lang="en-GB" dirty="0" err="1" smtClean="0"/>
              <a:t>llythrennedd</a:t>
            </a:r>
            <a:endParaRPr lang="en-GB" dirty="0" smtClean="0"/>
          </a:p>
          <a:p>
            <a:r>
              <a:rPr lang="en-GB" dirty="0" err="1" smtClean="0"/>
              <a:t>Adnodd</a:t>
            </a:r>
            <a:r>
              <a:rPr lang="en-GB" dirty="0" smtClean="0"/>
              <a:t> </a:t>
            </a:r>
            <a:r>
              <a:rPr lang="en-GB" dirty="0" err="1" smtClean="0"/>
              <a:t>sydd</a:t>
            </a:r>
            <a:r>
              <a:rPr lang="en-GB" dirty="0" smtClean="0"/>
              <a:t> </a:t>
            </a:r>
            <a:r>
              <a:rPr lang="en-GB" dirty="0" err="1" smtClean="0"/>
              <a:t>yn</a:t>
            </a:r>
            <a:r>
              <a:rPr lang="en-GB" dirty="0" smtClean="0"/>
              <a:t> </a:t>
            </a:r>
            <a:r>
              <a:rPr lang="en-GB" dirty="0" err="1" smtClean="0"/>
              <a:t>datblygu</a:t>
            </a:r>
            <a:r>
              <a:rPr lang="en-GB" dirty="0" smtClean="0"/>
              <a:t> </a:t>
            </a:r>
            <a:r>
              <a:rPr lang="en-GB" dirty="0" err="1" smtClean="0"/>
              <a:t>sgiliau</a:t>
            </a:r>
            <a:r>
              <a:rPr lang="en-GB" dirty="0" smtClean="0"/>
              <a:t> </a:t>
            </a:r>
            <a:r>
              <a:rPr lang="en-GB" dirty="0" err="1" smtClean="0"/>
              <a:t>penodol</a:t>
            </a:r>
            <a:endParaRPr lang="en-GB" dirty="0" smtClean="0"/>
          </a:p>
          <a:p>
            <a:r>
              <a:rPr lang="en-GB" dirty="0" err="1" smtClean="0"/>
              <a:t>Syniad</a:t>
            </a:r>
            <a:r>
              <a:rPr lang="en-GB" dirty="0" smtClean="0"/>
              <a:t> all </a:t>
            </a:r>
            <a:r>
              <a:rPr lang="en-GB" dirty="0" err="1" smtClean="0"/>
              <a:t>ddatblygu</a:t>
            </a:r>
            <a:r>
              <a:rPr lang="en-GB" dirty="0" smtClean="0"/>
              <a:t> </a:t>
            </a:r>
            <a:r>
              <a:rPr lang="en-GB" dirty="0" err="1" smtClean="0"/>
              <a:t>agwedd</a:t>
            </a:r>
            <a:r>
              <a:rPr lang="en-GB" dirty="0" smtClean="0"/>
              <a:t> o ADY</a:t>
            </a:r>
          </a:p>
          <a:p>
            <a:r>
              <a:rPr lang="en-GB" dirty="0" err="1" smtClean="0"/>
              <a:t>Stori</a:t>
            </a:r>
            <a:r>
              <a:rPr lang="en-GB" dirty="0" smtClean="0"/>
              <a:t>…</a:t>
            </a:r>
            <a:r>
              <a:rPr lang="en-GB" dirty="0" err="1" smtClean="0"/>
              <a:t>llyfr</a:t>
            </a:r>
            <a:r>
              <a:rPr lang="en-GB" dirty="0" smtClean="0"/>
              <a:t>…</a:t>
            </a:r>
            <a:r>
              <a:rPr lang="en-GB" dirty="0" err="1" smtClean="0"/>
              <a:t>cyfres</a:t>
            </a:r>
            <a:endParaRPr lang="en-GB" dirty="0" smtClean="0"/>
          </a:p>
          <a:p>
            <a:r>
              <a:rPr lang="en-GB" dirty="0" err="1" smtClean="0"/>
              <a:t>Busnes</a:t>
            </a:r>
            <a:endParaRPr lang="en-GB" dirty="0" smtClean="0"/>
          </a:p>
          <a:p>
            <a:r>
              <a:rPr lang="en-GB" dirty="0" err="1" smtClean="0"/>
              <a:t>Ymchwil</a:t>
            </a:r>
            <a:endParaRPr lang="en-GB" dirty="0" smtClean="0"/>
          </a:p>
          <a:p>
            <a:r>
              <a:rPr lang="en-GB" dirty="0" err="1" smtClean="0"/>
              <a:t>Unrhyw</a:t>
            </a:r>
            <a:r>
              <a:rPr lang="en-GB" dirty="0" smtClean="0"/>
              <a:t> </a:t>
            </a:r>
            <a:r>
              <a:rPr lang="en-GB" dirty="0" err="1" smtClean="0"/>
              <a:t>beth</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smtClean="0"/>
              <a:t>Ideas could be linked to:</a:t>
            </a:r>
          </a:p>
          <a:p>
            <a:r>
              <a:rPr lang="en-GB" dirty="0" smtClean="0"/>
              <a:t>A play resource</a:t>
            </a:r>
          </a:p>
          <a:p>
            <a:r>
              <a:rPr lang="en-GB" dirty="0" smtClean="0"/>
              <a:t>A literacy resource</a:t>
            </a:r>
          </a:p>
          <a:p>
            <a:r>
              <a:rPr lang="en-GB" dirty="0" smtClean="0"/>
              <a:t>A resource which develops specific skills</a:t>
            </a:r>
          </a:p>
          <a:p>
            <a:r>
              <a:rPr lang="en-GB" dirty="0" smtClean="0"/>
              <a:t>A concept/tool which could develop an aspect of ALN</a:t>
            </a:r>
          </a:p>
          <a:p>
            <a:r>
              <a:rPr lang="en-GB" dirty="0" smtClean="0"/>
              <a:t>A story…a book…a series…</a:t>
            </a:r>
          </a:p>
          <a:p>
            <a:r>
              <a:rPr lang="en-GB" dirty="0" smtClean="0"/>
              <a:t>A venture</a:t>
            </a:r>
          </a:p>
          <a:p>
            <a:r>
              <a:rPr lang="en-GB" dirty="0" smtClean="0"/>
              <a:t>Research</a:t>
            </a:r>
          </a:p>
          <a:p>
            <a:r>
              <a:rPr lang="en-GB" dirty="0" smtClean="0"/>
              <a:t>Anything</a:t>
            </a:r>
            <a:endParaRPr lang="en-GB" dirty="0"/>
          </a:p>
        </p:txBody>
      </p:sp>
    </p:spTree>
    <p:extLst>
      <p:ext uri="{BB962C8B-B14F-4D97-AF65-F5344CB8AC3E}">
        <p14:creationId xmlns:p14="http://schemas.microsoft.com/office/powerpoint/2010/main" val="53507457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Amser</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ddyfeisgar</a:t>
            </a:r>
            <a:r>
              <a:rPr lang="en-GB" dirty="0" smtClean="0"/>
              <a:t>…</a:t>
            </a:r>
            <a:br>
              <a:rPr lang="en-GB" dirty="0" smtClean="0"/>
            </a:br>
            <a:r>
              <a:rPr lang="en-GB" dirty="0" smtClean="0"/>
              <a:t>Time to be innovative… </a:t>
            </a:r>
            <a:endParaRPr lang="en-GB" dirty="0"/>
          </a:p>
        </p:txBody>
      </p:sp>
      <p:pic>
        <p:nvPicPr>
          <p:cNvPr id="21506" name="Picture 2" descr="G:\EAEE6004 Leadership and Entrepreneurship\F077KLJFIG8OG1B_MEDIUM.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87624" y="1628800"/>
            <a:ext cx="6624736"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43196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5820</TotalTime>
  <Words>2502</Words>
  <Application>Microsoft Office PowerPoint</Application>
  <PresentationFormat>On-screen Show (4:3)</PresentationFormat>
  <Paragraphs>300</Paragraphs>
  <Slides>49</Slides>
  <Notes>49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Myriad Pro</vt:lpstr>
      <vt:lpstr>20140311PresentationUWTSDTemplate</vt:lpstr>
      <vt:lpstr>EAEE6004/C Sgiliau arwain mewn entrepreneuriaeth  Leadership skills in entrepreneurship  </vt:lpstr>
      <vt:lpstr>Sgiliau Cyflogadwyedd Employability Skills</vt:lpstr>
      <vt:lpstr>Deilliannau Dysgu</vt:lpstr>
      <vt:lpstr>Learning Outcomes</vt:lpstr>
      <vt:lpstr>Adborth Tasg Task Feedback</vt:lpstr>
      <vt:lpstr>Dyfeisiadau cynnar Early Inventions</vt:lpstr>
      <vt:lpstr>Dyfeisiadau cynnar Early Inventions</vt:lpstr>
      <vt:lpstr>Dyfeisiadau cynnar Early Inventions</vt:lpstr>
      <vt:lpstr>PowerPoint Presentation</vt:lpstr>
      <vt:lpstr>Marie Curie</vt:lpstr>
      <vt:lpstr>Dyfeisiadau cynnar Early Inventions</vt:lpstr>
      <vt:lpstr>Y lygoden… The mouse…</vt:lpstr>
      <vt:lpstr>Pwysigrwydd dychymyg a chreadigedd… Importance of imagination and creativity…</vt:lpstr>
      <vt:lpstr>Pwysigrwydd dychymyg a chreadigedd… Importance of imagination and creativity…</vt:lpstr>
      <vt:lpstr>PowerPoint Presentation</vt:lpstr>
      <vt:lpstr>Tasg Task</vt:lpstr>
      <vt:lpstr>J.M.Barrie 1904</vt:lpstr>
      <vt:lpstr> A. A. Milne 1926 </vt:lpstr>
      <vt:lpstr>Enid Blyton</vt:lpstr>
      <vt:lpstr>Mary Vaghan Jones Sali Mali</vt:lpstr>
      <vt:lpstr>Michael Rosen Rydyn ni’n mynd i hela arth –                                                  We’re Going on a Bear Hunt</vt:lpstr>
      <vt:lpstr>Julia Donaldson</vt:lpstr>
      <vt:lpstr>Dan Jones Sam Tân – Fireman Sam</vt:lpstr>
      <vt:lpstr>Neil Griffiths  Sachau Stori – Story Sacks </vt:lpstr>
      <vt:lpstr>Tasg Task</vt:lpstr>
      <vt:lpstr>Noah McVicker 1930</vt:lpstr>
      <vt:lpstr>Lois Allen 1946 Fuzzy Felt</vt:lpstr>
      <vt:lpstr>Ole Kirk Christiansen 1949</vt:lpstr>
      <vt:lpstr>Denys Fisher  1960</vt:lpstr>
      <vt:lpstr> Arloeswyr Pioneers </vt:lpstr>
      <vt:lpstr>Froebel’s Kindergarten and Gifts</vt:lpstr>
      <vt:lpstr>The McMillan Sisters</vt:lpstr>
      <vt:lpstr>Maria Montessori</vt:lpstr>
      <vt:lpstr>Y syniad o ‘bach’ The concept of ‘small’</vt:lpstr>
      <vt:lpstr>Eleanor Goldschmied Basgedi Trysor - Treasure Baskets </vt:lpstr>
      <vt:lpstr>Sir Ken Robinson</vt:lpstr>
      <vt:lpstr>PowerPoint Presentation</vt:lpstr>
      <vt:lpstr>PowerPoint Presentation</vt:lpstr>
      <vt:lpstr>PowerPoint Presentation</vt:lpstr>
      <vt:lpstr>PowerPoint Presentation</vt:lpstr>
      <vt:lpstr>Do schools kill creativity?                      Sir Ken Robinson</vt:lpstr>
      <vt:lpstr>Arddulliau arweinyddiaeth effeithiol Effective leadership styles</vt:lpstr>
      <vt:lpstr>Rhinweddau arweinyddiaeth Leadership qualities</vt:lpstr>
      <vt:lpstr> Arddulliau a nodweddion sydd yn                           annog a galluogi Styles and attributes which will                          encourage and empower  </vt:lpstr>
      <vt:lpstr>Cwestiwn? Question?</vt:lpstr>
      <vt:lpstr>Erthyglau ar Moodle Articles on Moodle</vt:lpstr>
      <vt:lpstr>PowerPoint Presentation</vt:lpstr>
      <vt:lpstr>Nôl i’r Asesiad… Back to your assessment</vt:lpstr>
      <vt:lpstr>Amser i fod yn ddyfeisgar… Time to be innovative…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122</cp:revision>
  <cp:lastPrinted>2018-05-17T07:46:57Z</cp:lastPrinted>
  <dcterms:created xsi:type="dcterms:W3CDTF">2015-04-14T15:21:28Z</dcterms:created>
  <dcterms:modified xsi:type="dcterms:W3CDTF">2019-03-29T11:08:18Z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