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E28D"/>
    <a:srgbClr val="A4B7FB"/>
    <a:srgbClr val="CEACF9"/>
    <a:srgbClr val="BDE200"/>
    <a:srgbClr val="EAA9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107"/>
    <p:restoredTop sz="94629"/>
  </p:normalViewPr>
  <p:slideViewPr>
    <p:cSldViewPr snapToGrid="0" snapToObjects="1">
      <p:cViewPr>
        <p:scale>
          <a:sx n="69" d="100"/>
          <a:sy n="69" d="100"/>
        </p:scale>
        <p:origin x="-112" y="10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8AEA0-75E9-9D49-944C-891A9EB78191}" type="datetimeFigureOut">
              <a:rPr lang="en-US" smtClean="0"/>
              <a:t>4/8/25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790EF-A5DB-0841-B5F9-280739E5D2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4839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8AEA0-75E9-9D49-944C-891A9EB78191}" type="datetimeFigureOut">
              <a:rPr lang="en-US" smtClean="0"/>
              <a:t>4/8/25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790EF-A5DB-0841-B5F9-280739E5D2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8611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8AEA0-75E9-9D49-944C-891A9EB78191}" type="datetimeFigureOut">
              <a:rPr lang="en-US" smtClean="0"/>
              <a:t>4/8/25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790EF-A5DB-0841-B5F9-280739E5D2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18019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8AEA0-75E9-9D49-944C-891A9EB78191}" type="datetimeFigureOut">
              <a:rPr lang="en-US" smtClean="0"/>
              <a:t>4/8/25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790EF-A5DB-0841-B5F9-280739E5D2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2184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8AEA0-75E9-9D49-944C-891A9EB78191}" type="datetimeFigureOut">
              <a:rPr lang="en-US" smtClean="0"/>
              <a:t>4/8/25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790EF-A5DB-0841-B5F9-280739E5D22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90077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8AEA0-75E9-9D49-944C-891A9EB78191}" type="datetimeFigureOut">
              <a:rPr lang="en-US" smtClean="0"/>
              <a:t>4/8/25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790EF-A5DB-0841-B5F9-280739E5D2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8837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8AEA0-75E9-9D49-944C-891A9EB78191}" type="datetimeFigureOut">
              <a:rPr lang="en-US" smtClean="0"/>
              <a:t>4/8/25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790EF-A5DB-0841-B5F9-280739E5D2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708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8AEA0-75E9-9D49-944C-891A9EB78191}" type="datetimeFigureOut">
              <a:rPr lang="en-US" smtClean="0"/>
              <a:t>4/8/25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790EF-A5DB-0841-B5F9-280739E5D2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445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728AEA0-75E9-9D49-944C-891A9EB78191}" type="datetimeFigureOut">
              <a:rPr lang="en-US" smtClean="0"/>
              <a:t>4/8/25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790EF-A5DB-0841-B5F9-280739E5D2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8471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8AEA0-75E9-9D49-944C-891A9EB78191}" type="datetimeFigureOut">
              <a:rPr lang="en-US" smtClean="0"/>
              <a:t>4/8/25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790EF-A5DB-0841-B5F9-280739E5D2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6305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8AEA0-75E9-9D49-944C-891A9EB78191}" type="datetimeFigureOut">
              <a:rPr lang="en-US" smtClean="0"/>
              <a:t>4/8/25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790EF-A5DB-0841-B5F9-280739E5D2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5150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0728AEA0-75E9-9D49-944C-891A9EB78191}" type="datetimeFigureOut">
              <a:rPr lang="en-US" smtClean="0"/>
              <a:t>4/8/25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A2C790EF-A5DB-0841-B5F9-280739E5D2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36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72B2353-9E85-A44F-A9A5-BB81882012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2729" y="5499895"/>
            <a:ext cx="9638443" cy="48463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1600"/>
              <a:t>Ellen Delaney</a:t>
            </a:r>
          </a:p>
          <a:p>
            <a:pPr>
              <a:lnSpc>
                <a:spcPct val="90000"/>
              </a:lnSpc>
            </a:pPr>
            <a:r>
              <a:rPr lang="en-US" sz="1600"/>
              <a:t>2222185</a:t>
            </a:r>
          </a:p>
        </p:txBody>
      </p:sp>
      <p:sp>
        <p:nvSpPr>
          <p:cNvPr id="5" name="Rectangle 7">
            <a:extLst>
              <a:ext uri="{FF2B5EF4-FFF2-40B4-BE49-F238E27FC236}">
                <a16:creationId xmlns:a16="http://schemas.microsoft.com/office/drawing/2014/main" id="{84167985-D6E9-40FF-97C0-4B6D373E8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68" y="640080"/>
            <a:ext cx="10911865" cy="462686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68801362-349C-44BE-BEF6-8E926E1D3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6" y="804672"/>
            <a:ext cx="10579608" cy="42976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287B33-2520-5D47-8B3E-D4B4F9B97C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2729" y="1289303"/>
            <a:ext cx="9638443" cy="3339303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5000"/>
              <a:t>First year of Uni reflection</a:t>
            </a:r>
          </a:p>
        </p:txBody>
      </p:sp>
      <p:pic>
        <p:nvPicPr>
          <p:cNvPr id="4" name="Audio Recording 8 Apr 2025 at 09:53:22" descr="Audio Recording 8 Apr 2025 at 09:53:22">
            <a:hlinkClick r:id="" action="ppaction://media"/>
            <a:extLst>
              <a:ext uri="{FF2B5EF4-FFF2-40B4-BE49-F238E27FC236}">
                <a16:creationId xmlns:a16="http://schemas.microsoft.com/office/drawing/2014/main" id="{C9027417-42BF-F643-AC12-90BA416131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24275" y="5646928"/>
            <a:ext cx="812800" cy="812800"/>
          </a:xfrm>
          <a:prstGeom prst="rect">
            <a:avLst/>
          </a:prstGeom>
          <a:ln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val="4237496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90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04821-6112-0543-B401-B86AB6332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0126"/>
            <a:ext cx="10515600" cy="1325563"/>
          </a:xfrm>
        </p:spPr>
        <p:txBody>
          <a:bodyPr/>
          <a:lstStyle/>
          <a:p>
            <a:r>
              <a:rPr lang="en-US" dirty="0"/>
              <a:t>My First Clinic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0FC0B-E043-2B42-8E41-E3B5561694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565010"/>
            <a:ext cx="9631878" cy="2127477"/>
          </a:xfrm>
        </p:spPr>
        <p:txBody>
          <a:bodyPr>
            <a:normAutofit fontScale="77500" lnSpcReduction="20000"/>
          </a:bodyPr>
          <a:lstStyle/>
          <a:p>
            <a:pPr algn="l" rtl="0" fontAlgn="base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Proficiencies I followed: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+mj-lt"/>
              <a:buAutoNum type="arabicPeriod"/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Professional autonomy and accountability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Understand the need to act in the best interests  at all times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2. 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Professional relationships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Understand the need to build and sustain professional relationships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3. 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Knowledge, understanding and skills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fontAlgn="base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Understand the structure and function of the human body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                        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(SST Standards of proficiency, 2008)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GB" sz="18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indent="0" algn="l" rtl="0" fontAlgn="base">
              <a:buNone/>
            </a:pP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E5BD1F-4141-AE42-847F-3B056A43932C}"/>
              </a:ext>
            </a:extLst>
          </p:cNvPr>
          <p:cNvSpPr txBox="1"/>
          <p:nvPr/>
        </p:nvSpPr>
        <p:spPr>
          <a:xfrm>
            <a:off x="1650669" y="1702688"/>
            <a:ext cx="2660073" cy="2585323"/>
          </a:xfrm>
          <a:prstGeom prst="rect">
            <a:avLst/>
          </a:prstGeom>
          <a:solidFill>
            <a:srgbClr val="EAA9EC"/>
          </a:solidFill>
        </p:spPr>
        <p:txBody>
          <a:bodyPr wrap="square" rtlCol="0">
            <a:spAutoFit/>
          </a:bodyPr>
          <a:lstStyle/>
          <a:p>
            <a:pPr algn="l" rtl="0" fontAlgn="base"/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What went well?</a:t>
            </a:r>
            <a:r>
              <a:rPr lang="en-US" sz="1800" b="1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1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Created a friendly environment 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Set up bed station correctly 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Asked for informed consent 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Good communication with client </a:t>
            </a: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33DE7AB-329A-0141-9037-2CAC7E82A2CF}"/>
              </a:ext>
            </a:extLst>
          </p:cNvPr>
          <p:cNvSpPr txBox="1"/>
          <p:nvPr/>
        </p:nvSpPr>
        <p:spPr>
          <a:xfrm>
            <a:off x="6551224" y="1702688"/>
            <a:ext cx="2660072" cy="2862322"/>
          </a:xfrm>
          <a:prstGeom prst="rect">
            <a:avLst/>
          </a:prstGeom>
          <a:solidFill>
            <a:srgbClr val="BDE200"/>
          </a:solidFill>
        </p:spPr>
        <p:txBody>
          <a:bodyPr wrap="square" rtlCol="0">
            <a:spAutoFit/>
          </a:bodyPr>
          <a:lstStyle/>
          <a:p>
            <a:pPr algn="l" rtl="0" fontAlgn="base"/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Why did I do this?</a:t>
            </a:r>
            <a:r>
              <a:rPr lang="en-US" sz="1800" b="1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1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Make the client feel comfortable (create report).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Make sure the client knows what's happening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Hygiene rules followed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8" name="Audio Recording 8 Apr 2025 at 10:05:34" descr="Audio Recording 8 Apr 2025 at 10:05:34">
            <a:hlinkClick r:id="" action="ppaction://media"/>
            <a:extLst>
              <a:ext uri="{FF2B5EF4-FFF2-40B4-BE49-F238E27FC236}">
                <a16:creationId xmlns:a16="http://schemas.microsoft.com/office/drawing/2014/main" id="{7BA6D358-F45F-6440-A17D-04E0A98920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04896" y="5222348"/>
            <a:ext cx="812800" cy="812800"/>
          </a:xfrm>
          <a:prstGeom prst="rect">
            <a:avLst/>
          </a:prstGeom>
          <a:ln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val="1020828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004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6880E-B93A-E94F-9F08-146DE19FB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8004" y="0"/>
            <a:ext cx="7729728" cy="1188720"/>
          </a:xfrm>
        </p:spPr>
        <p:txBody>
          <a:bodyPr/>
          <a:lstStyle/>
          <a:p>
            <a:r>
              <a:rPr lang="en-US" dirty="0"/>
              <a:t>My First clinic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5A7DCE-9836-C74D-9281-8EF29FEAC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304" y="1540618"/>
            <a:ext cx="2819400" cy="4351338"/>
          </a:xfrm>
          <a:solidFill>
            <a:srgbClr val="CEACF9"/>
          </a:solidFill>
        </p:spPr>
        <p:txBody>
          <a:bodyPr/>
          <a:lstStyle/>
          <a:p>
            <a:pPr algn="l" rtl="0" fontAlgn="base"/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What did I find challenging?</a:t>
            </a:r>
            <a:r>
              <a:rPr lang="en-US" sz="1800" b="1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1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Be More confident in my ability 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Be able to think logically under pressure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My record taking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Remembering assessment steps and techniques 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Time management 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F2B2D3-E4BB-3E4A-865D-EEF7FE39D996}"/>
              </a:ext>
            </a:extLst>
          </p:cNvPr>
          <p:cNvSpPr txBox="1"/>
          <p:nvPr/>
        </p:nvSpPr>
        <p:spPr>
          <a:xfrm>
            <a:off x="4237512" y="1436914"/>
            <a:ext cx="2719449" cy="4616648"/>
          </a:xfrm>
          <a:prstGeom prst="rect">
            <a:avLst/>
          </a:prstGeom>
          <a:solidFill>
            <a:srgbClr val="A4B7FB"/>
          </a:solidFill>
        </p:spPr>
        <p:txBody>
          <a:bodyPr wrap="square" rtlCol="0">
            <a:spAutoFit/>
          </a:bodyPr>
          <a:lstStyle/>
          <a:p>
            <a:pPr algn="l" rtl="0" fontAlgn="base"/>
            <a:r>
              <a:rPr lang="en-GB" sz="1400" b="1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What would I do differently?</a:t>
            </a:r>
            <a:r>
              <a:rPr lang="en-US" sz="1400" b="1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sz="1400" b="1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+mj-lt"/>
              <a:buAutoNum type="arabicPeriod"/>
            </a:pP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Ask for help when unsure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+mj-lt"/>
              <a:buAutoNum type="arabicPeriod"/>
            </a:pP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Ask for feedback from the client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+mj-lt"/>
              <a:buAutoNum type="arabicPeriod"/>
            </a:pP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Be more confident!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/>
            <a:r>
              <a:rPr lang="en-GB" sz="14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GB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400" b="0" i="0" u="sng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Proficiencies I would have used:</a:t>
            </a:r>
            <a:r>
              <a:rPr lang="en-US" sz="1400" b="0" i="0" u="sng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</a:p>
          <a:p>
            <a:pPr algn="l" rtl="0" fontAlgn="base"/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+mj-lt"/>
              <a:buAutoNum type="arabicPeriod"/>
            </a:pPr>
            <a:r>
              <a:rPr lang="en-GB" sz="1400" b="1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The skills required for the application of practice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GB" sz="14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/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Be able to gather and synthesis appropriate information. 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Be able to select and use appropriate assessment techniques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GB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4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GB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(SST Standards of proficiency, 2008)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GB" sz="14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0BF243-A950-B947-B784-902AEBC257C3}"/>
              </a:ext>
            </a:extLst>
          </p:cNvPr>
          <p:cNvSpPr txBox="1"/>
          <p:nvPr/>
        </p:nvSpPr>
        <p:spPr>
          <a:xfrm>
            <a:off x="8110846" y="2149434"/>
            <a:ext cx="2398815" cy="2308324"/>
          </a:xfrm>
          <a:prstGeom prst="rect">
            <a:avLst/>
          </a:prstGeom>
          <a:solidFill>
            <a:srgbClr val="AAE28D"/>
          </a:solidFill>
        </p:spPr>
        <p:txBody>
          <a:bodyPr wrap="square" rtlCol="0">
            <a:spAutoFit/>
          </a:bodyPr>
          <a:lstStyle/>
          <a:p>
            <a:pPr algn="l" rtl="0" fontAlgn="base"/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What did I learn:</a:t>
            </a:r>
            <a:r>
              <a:rPr lang="en-US" sz="1800" b="1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1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The SST standards applied in practice </a:t>
            </a:r>
          </a:p>
          <a:p>
            <a:pPr algn="l" rtl="0" fontAlgn="base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(More Knowledge)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Not every cline tis the same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I am passionate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6" name="Audio Recording 8 Apr 2025 at 10:15:04" descr="Audio Recording 8 Apr 2025 at 10:15:04">
            <a:hlinkClick r:id="" action="ppaction://media"/>
            <a:extLst>
              <a:ext uri="{FF2B5EF4-FFF2-40B4-BE49-F238E27FC236}">
                <a16:creationId xmlns:a16="http://schemas.microsoft.com/office/drawing/2014/main" id="{E100E112-A24F-C046-AE92-BAC7C9480D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81332" y="5418472"/>
            <a:ext cx="812800" cy="812800"/>
          </a:xfrm>
          <a:prstGeom prst="rect">
            <a:avLst/>
          </a:prstGeom>
          <a:ln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val="3729270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513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0721E-BD59-A64D-A23B-363F403E3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4876" y="97794"/>
            <a:ext cx="7729728" cy="930112"/>
          </a:xfrm>
        </p:spPr>
        <p:txBody>
          <a:bodyPr/>
          <a:lstStyle/>
          <a:p>
            <a:r>
              <a:rPr lang="en-US" dirty="0"/>
              <a:t>My First Placement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2219B-0C7C-4344-9148-DBAAD5AFF7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6324" y="1336960"/>
            <a:ext cx="3686299" cy="2646878"/>
          </a:xfrm>
          <a:solidFill>
            <a:srgbClr val="EAA9EC"/>
          </a:solidFill>
        </p:spPr>
        <p:txBody>
          <a:bodyPr/>
          <a:lstStyle/>
          <a:p>
            <a:pPr marL="0" indent="0" algn="l" rtl="0" fontAlgn="base">
              <a:buNone/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What went well?</a:t>
            </a:r>
            <a:r>
              <a:rPr lang="en-US" sz="1800" b="1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1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Built initial rapport with players and staff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Showed initiative and eagerness 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Followed professional protocols and standards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251A06-B71D-9842-AB55-4397A6BB3AE1}"/>
              </a:ext>
            </a:extLst>
          </p:cNvPr>
          <p:cNvSpPr txBox="1"/>
          <p:nvPr/>
        </p:nvSpPr>
        <p:spPr>
          <a:xfrm>
            <a:off x="6717477" y="1448229"/>
            <a:ext cx="2446317" cy="2308324"/>
          </a:xfrm>
          <a:prstGeom prst="rect">
            <a:avLst/>
          </a:prstGeom>
          <a:solidFill>
            <a:srgbClr val="BDE200"/>
          </a:solidFill>
        </p:spPr>
        <p:txBody>
          <a:bodyPr wrap="square" rtlCol="0">
            <a:spAutoFit/>
          </a:bodyPr>
          <a:lstStyle/>
          <a:p>
            <a:pPr algn="l" rtl="0" fontAlgn="base"/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Why did I do this?</a:t>
            </a:r>
            <a:r>
              <a:rPr lang="en-US" sz="1800" b="1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1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Make comfortable and easy environment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Show ready to observe and learn 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Remain professional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62FC29-8EAE-F347-A35E-C68096531E07}"/>
              </a:ext>
            </a:extLst>
          </p:cNvPr>
          <p:cNvSpPr txBox="1"/>
          <p:nvPr/>
        </p:nvSpPr>
        <p:spPr>
          <a:xfrm>
            <a:off x="443345" y="4211122"/>
            <a:ext cx="1130530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/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Proficiencies I followed</a:t>
            </a:r>
            <a:r>
              <a:rPr lang="en-US" sz="16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sz="16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+mj-lt"/>
              <a:buAutoNum type="arabicPeriod"/>
            </a:pPr>
            <a:r>
              <a:rPr lang="en-GB" sz="1600" b="1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Professional autonomy and accountability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GB" sz="16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/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Act in best interests at all times, practise in a non-discriminatory manner and obtain informed consent.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GB" sz="16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600" b="1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2. Professional relationships</a:t>
            </a:r>
            <a:r>
              <a:rPr lang="en-US" sz="16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sz="16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Understood the need to build and sustain professional relationships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GB" sz="16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600" b="1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3. Knowledge, understanding and skills</a:t>
            </a:r>
            <a:r>
              <a:rPr lang="en-US" sz="16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sz="16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Able to gather and synthesis appropriate information, able to select and use appropriate assessment techniques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GB" sz="16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600" b="1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4. Identification and assessment of injury and risk factors associated with participation in sport</a:t>
            </a:r>
          </a:p>
          <a:p>
            <a:pPr algn="l" rtl="0" fontAlgn="base"/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 Select and use appropriate assessment techniques</a:t>
            </a:r>
            <a:endParaRPr lang="en-GB" sz="16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                                                                                          (SST Standards of proficiency, 2008)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GB" sz="18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US" dirty="0"/>
          </a:p>
        </p:txBody>
      </p:sp>
      <p:pic>
        <p:nvPicPr>
          <p:cNvPr id="6" name="Audio Recording 8 Apr 2025 at 10:18:15" descr="Audio Recording 8 Apr 2025 at 10:18:15">
            <a:hlinkClick r:id="" action="ppaction://media"/>
            <a:extLst>
              <a:ext uri="{FF2B5EF4-FFF2-40B4-BE49-F238E27FC236}">
                <a16:creationId xmlns:a16="http://schemas.microsoft.com/office/drawing/2014/main" id="{4C6E71FA-9B2B-F04F-9A46-8BAFAF84CF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52876" y="3577438"/>
            <a:ext cx="812800" cy="812800"/>
          </a:xfrm>
          <a:prstGeom prst="rect">
            <a:avLst/>
          </a:prstGeom>
          <a:ln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val="1651067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214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137BD-6BDC-0343-9DB9-53DABD30B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4688" y="221614"/>
            <a:ext cx="7729728" cy="1188720"/>
          </a:xfrm>
        </p:spPr>
        <p:txBody>
          <a:bodyPr/>
          <a:lstStyle/>
          <a:p>
            <a:r>
              <a:rPr lang="en-US" dirty="0"/>
              <a:t>My first placement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86FEB3-904F-2046-9D8D-EF407E3776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6986" y="1738189"/>
            <a:ext cx="2475016" cy="4351338"/>
          </a:xfrm>
          <a:solidFill>
            <a:srgbClr val="A4B7FB"/>
          </a:solidFill>
        </p:spPr>
        <p:txBody>
          <a:bodyPr>
            <a:normAutofit fontScale="77500" lnSpcReduction="20000"/>
          </a:bodyPr>
          <a:lstStyle/>
          <a:p>
            <a:pPr algn="l" rtl="0" fontAlgn="base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What would I do differently: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fontAlgn="base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Not be afraid to be involved 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fontAlgn="base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Ask questions relating to treatment given for knowledge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indent="0" algn="l" rtl="0" fontAlgn="base">
              <a:buNone/>
            </a:pPr>
            <a:r>
              <a:rPr lang="en-GB" sz="1800" b="0" i="0" u="sng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Proficiencies I would have used:​</a:t>
            </a:r>
            <a:endParaRPr lang="en-GB" b="0" i="0" u="sng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+mj-lt"/>
              <a:buAutoNum type="arabicPeriod"/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The skills required for the application of practice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Reason selected as to be able to ask therapist on strapping techniques etc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marL="0" indent="0" algn="l" rtl="0" fontAlgn="base">
              <a:buNone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marL="0" indent="0" algn="l" rtl="0" fontAlgn="base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(SST Standards of proficiency, 2008)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A99891-BBFC-F745-B58A-B6BC971D1F67}"/>
              </a:ext>
            </a:extLst>
          </p:cNvPr>
          <p:cNvSpPr txBox="1"/>
          <p:nvPr/>
        </p:nvSpPr>
        <p:spPr>
          <a:xfrm>
            <a:off x="1128156" y="1983179"/>
            <a:ext cx="2125683" cy="2585323"/>
          </a:xfrm>
          <a:prstGeom prst="rect">
            <a:avLst/>
          </a:prstGeom>
          <a:solidFill>
            <a:srgbClr val="CEACF9"/>
          </a:solidFill>
        </p:spPr>
        <p:txBody>
          <a:bodyPr wrap="square" rtlCol="0">
            <a:spAutoFit/>
          </a:bodyPr>
          <a:lstStyle/>
          <a:p>
            <a:pPr algn="l" rtl="0" fontAlgn="base"/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What did I find challenging?</a:t>
            </a:r>
            <a:r>
              <a:rPr lang="en-US" sz="1800" b="1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1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Understanding club routine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Procrastination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Balancing observation vs involvement 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E3DAB7-179C-4A49-891B-3DF9F0F84B51}"/>
              </a:ext>
            </a:extLst>
          </p:cNvPr>
          <p:cNvSpPr txBox="1"/>
          <p:nvPr/>
        </p:nvSpPr>
        <p:spPr>
          <a:xfrm>
            <a:off x="8095015" y="1983179"/>
            <a:ext cx="2236517" cy="2862322"/>
          </a:xfrm>
          <a:prstGeom prst="rect">
            <a:avLst/>
          </a:prstGeom>
          <a:solidFill>
            <a:srgbClr val="AAE28D"/>
          </a:solidFill>
        </p:spPr>
        <p:txBody>
          <a:bodyPr wrap="square" rtlCol="0">
            <a:spAutoFit/>
          </a:bodyPr>
          <a:lstStyle/>
          <a:p>
            <a:pPr algn="l" rtl="0" fontAlgn="base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What did I learn: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New techniques used to benefit football player injury specifically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How to navigate Pre and post treatment effectively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6" name="Audio Recording 8 Apr 2025 at 10:21:15" descr="Audio Recording 8 Apr 2025 at 10:21:15">
            <a:hlinkClick r:id="" action="ppaction://media"/>
            <a:extLst>
              <a:ext uri="{FF2B5EF4-FFF2-40B4-BE49-F238E27FC236}">
                <a16:creationId xmlns:a16="http://schemas.microsoft.com/office/drawing/2014/main" id="{56DC61AB-A675-234D-83B6-31175EB6F7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64440" y="5418346"/>
            <a:ext cx="812800" cy="812800"/>
          </a:xfrm>
          <a:prstGeom prst="rect">
            <a:avLst/>
          </a:prstGeom>
          <a:ln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val="2213029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707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A3BB3-BEF2-DF42-8D18-F598A5497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End Goal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06B68-93FE-B042-A6D4-CEA289EF9D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l" rtl="0" fontAlgn="base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The society of sports therapists has 5 pillars of competency alongside the standards of proficiency, these are: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+mj-lt"/>
              <a:buAutoNum type="arabicPeriod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Prevention of injury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+mj-lt"/>
              <a:buAutoNum type="arabicPeriod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Recognise and evaluate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+mj-lt"/>
              <a:buAutoNum type="arabicPeriod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Treatment, management and referral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+mj-lt"/>
              <a:buAutoNum type="arabicPeriod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Rehab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+mj-lt"/>
              <a:buAutoNum type="arabicPeriod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Education and development 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indent="0" algn="l" rtl="0" fontAlgn="base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(Society of sports therapists , 2008)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As my end goal is to be a graduate sports therapist, I will achieve that goal by following these 5 pillars and the standards of proficiency.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Century Schoolbook" panose="020406040505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US" dirty="0"/>
          </a:p>
        </p:txBody>
      </p:sp>
      <p:pic>
        <p:nvPicPr>
          <p:cNvPr id="1026" name="Picture 2" descr="A hand writing on a chalkboard&#10;&#10;AI-generated content may be incorrect.">
            <a:extLst>
              <a:ext uri="{FF2B5EF4-FFF2-40B4-BE49-F238E27FC236}">
                <a16:creationId xmlns:a16="http://schemas.microsoft.com/office/drawing/2014/main" id="{B55427C4-82D5-CF4D-BE81-7A9AF5A8A9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2862" y="3132697"/>
            <a:ext cx="2932875" cy="1927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Recording 8 Apr 2025 at 09:59:51" descr="Audio Recording 8 Apr 2025 at 09:59:51">
            <a:hlinkClick r:id="" action="ppaction://media"/>
            <a:extLst>
              <a:ext uri="{FF2B5EF4-FFF2-40B4-BE49-F238E27FC236}">
                <a16:creationId xmlns:a16="http://schemas.microsoft.com/office/drawing/2014/main" id="{75423F92-C45A-9641-B3C9-762EA0BF37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149299" y="5632597"/>
            <a:ext cx="812800" cy="812800"/>
          </a:xfrm>
          <a:prstGeom prst="rect">
            <a:avLst/>
          </a:prstGeom>
          <a:ln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val="2686367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0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534</Words>
  <Application>Microsoft Macintosh PowerPoint</Application>
  <PresentationFormat>Widescreen</PresentationFormat>
  <Paragraphs>89</Paragraphs>
  <Slides>6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Century Schoolbook</vt:lpstr>
      <vt:lpstr>Gill Sans MT</vt:lpstr>
      <vt:lpstr>Segoe UI</vt:lpstr>
      <vt:lpstr>Parcel</vt:lpstr>
      <vt:lpstr>First year of Uni reflection</vt:lpstr>
      <vt:lpstr>My First Clinic </vt:lpstr>
      <vt:lpstr>My First clinic </vt:lpstr>
      <vt:lpstr>My First Placement </vt:lpstr>
      <vt:lpstr>My first placement </vt:lpstr>
      <vt:lpstr>End Goal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First year of Uni reflection</dc:title>
  <dc:creator>ellen Delaney</dc:creator>
  <cp:lastModifiedBy>ellen Delaney</cp:lastModifiedBy>
  <cp:revision>2</cp:revision>
  <dcterms:created xsi:type="dcterms:W3CDTF">2025-04-08T08:44:08Z</dcterms:created>
  <dcterms:modified xsi:type="dcterms:W3CDTF">2025-04-08T09:26:00Z</dcterms:modified>
</cp:coreProperties>
</file>