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5" r:id="rId1"/>
  </p:sldMasterIdLst>
  <p:handoutMasterIdLst>
    <p:handoutMasterId r:id="rId8"/>
  </p:handoutMasterIdLst>
  <p:sldIdLst>
    <p:sldId id="256" r:id="rId2"/>
    <p:sldId id="261" r:id="rId3"/>
    <p:sldId id="257" r:id="rId4"/>
    <p:sldId id="258" r:id="rId5"/>
    <p:sldId id="259" r:id="rId6"/>
    <p:sldId id="260" r:id="rId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826AEB2-2B18-4CB1-A7CB-1B8095C30036}" type="datetimeFigureOut">
              <a:rPr lang="en-GB" smtClean="0"/>
              <a:t>07/09/2016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878485A-2337-401E-92BB-189163D07978}" type="slidenum">
              <a:rPr lang="en-GB" smtClean="0"/>
              <a:t>‹#›</a:t>
            </a:fld>
            <a:endParaRPr lang="en-GB"/>
          </a:p>
        </p:txBody>
      </p:sp>
    </p:spTree>
    <p:extLst>
      <p:ext uri="{BB962C8B-B14F-4D97-AF65-F5344CB8AC3E}">
        <p14:creationId xmlns:p14="http://schemas.microsoft.com/office/powerpoint/2010/main" val="374651547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418991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1366199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51045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59926B4-51EC-4086-8E52-6AEB143D8E69}" type="datetimeFigureOut">
              <a:rPr lang="en-GB" smtClean="0"/>
              <a:t>07/09/2016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664095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59926B4-51EC-4086-8E52-6AEB143D8E69}" type="datetimeFigureOut">
              <a:rPr lang="en-GB" smtClean="0"/>
              <a:t>07/09/2016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590711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59926B4-51EC-4086-8E52-6AEB143D8E69}" type="datetimeFigureOut">
              <a:rPr lang="en-GB" smtClean="0"/>
              <a:t>07/09/2016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2668870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9926B4-51EC-4086-8E52-6AEB143D8E69}" type="datetimeFigureOut">
              <a:rPr lang="en-GB" smtClean="0"/>
              <a:t>07/09/2016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331106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9926B4-51EC-4086-8E52-6AEB143D8E69}" type="datetimeFigureOut">
              <a:rPr lang="en-GB" smtClean="0"/>
              <a:t>07/09/2016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3209642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9926B4-51EC-4086-8E52-6AEB143D8E69}" type="datetimeFigureOut">
              <a:rPr lang="en-GB" smtClean="0"/>
              <a:t>07/09/2016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1980712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9926B4-51EC-4086-8E52-6AEB143D8E69}" type="datetimeFigureOut">
              <a:rPr lang="en-GB" smtClean="0"/>
              <a:t>07/09/2016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598442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1755689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110962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3974182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59926B4-51EC-4086-8E52-6AEB143D8E69}" type="datetimeFigureOut">
              <a:rPr lang="en-GB" smtClean="0"/>
              <a:t>07/09/2016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2967229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59926B4-51EC-4086-8E52-6AEB143D8E69}" type="datetimeFigureOut">
              <a:rPr lang="en-GB" smtClean="0"/>
              <a:t>07/09/2016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537015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269085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59926B4-51EC-4086-8E52-6AEB143D8E69}" type="datetimeFigureOut">
              <a:rPr lang="en-GB" smtClean="0"/>
              <a:t>07/09/2016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A4871DA-E60F-4898-854A-A1E5E4E6823D}" type="slidenum">
              <a:rPr lang="en-GB" smtClean="0"/>
              <a:t>‹#›</a:t>
            </a:fld>
            <a:endParaRPr lang="en-GB"/>
          </a:p>
        </p:txBody>
      </p:sp>
    </p:spTree>
    <p:extLst>
      <p:ext uri="{BB962C8B-B14F-4D97-AF65-F5344CB8AC3E}">
        <p14:creationId xmlns:p14="http://schemas.microsoft.com/office/powerpoint/2010/main" val="152106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59926B4-51EC-4086-8E52-6AEB143D8E69}" type="datetimeFigureOut">
              <a:rPr lang="en-GB" smtClean="0"/>
              <a:t>07/09/2016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AA4871DA-E60F-4898-854A-A1E5E4E6823D}" type="slidenum">
              <a:rPr lang="en-GB" smtClean="0"/>
              <a:t>‹#›</a:t>
            </a:fld>
            <a:endParaRPr lang="en-GB"/>
          </a:p>
        </p:txBody>
      </p:sp>
    </p:spTree>
    <p:extLst>
      <p:ext uri="{BB962C8B-B14F-4D97-AF65-F5344CB8AC3E}">
        <p14:creationId xmlns:p14="http://schemas.microsoft.com/office/powerpoint/2010/main" val="3334826273"/>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 id="2147483877" r:id="rId12"/>
    <p:sldLayoutId id="2147483878" r:id="rId13"/>
    <p:sldLayoutId id="2147483879" r:id="rId14"/>
    <p:sldLayoutId id="2147483880" r:id="rId15"/>
    <p:sldLayoutId id="2147483881" r:id="rId16"/>
    <p:sldLayoutId id="214748388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NET PRESENT VALUE.</a:t>
            </a:r>
            <a:endParaRPr lang="en-GB" dirty="0"/>
          </a:p>
        </p:txBody>
      </p:sp>
      <p:sp>
        <p:nvSpPr>
          <p:cNvPr id="5" name="Content Placeholder 4"/>
          <p:cNvSpPr>
            <a:spLocks noGrp="1"/>
          </p:cNvSpPr>
          <p:nvPr>
            <p:ph idx="1"/>
          </p:nvPr>
        </p:nvSpPr>
        <p:spPr/>
        <p:txBody>
          <a:bodyPr>
            <a:noAutofit/>
          </a:bodyPr>
          <a:lstStyle/>
          <a:p>
            <a:r>
              <a:rPr lang="en-GB" sz="2400" dirty="0" smtClean="0"/>
              <a:t>Example </a:t>
            </a:r>
            <a:r>
              <a:rPr lang="en-GB" sz="2400" dirty="0" smtClean="0"/>
              <a:t>1. P41.</a:t>
            </a:r>
            <a:endParaRPr lang="en-GB" sz="2400" dirty="0" smtClean="0"/>
          </a:p>
          <a:p>
            <a:r>
              <a:rPr lang="en-GB" sz="2400" dirty="0" smtClean="0"/>
              <a:t>Year		</a:t>
            </a:r>
            <a:r>
              <a:rPr lang="en-GB" sz="2400" dirty="0" err="1" smtClean="0"/>
              <a:t>Cashflow</a:t>
            </a:r>
            <a:r>
              <a:rPr lang="en-GB" sz="2400" dirty="0" smtClean="0"/>
              <a:t>		Discount Factor		Present Value</a:t>
            </a:r>
          </a:p>
          <a:p>
            <a:pPr marL="457200" lvl="1" indent="0">
              <a:buNone/>
            </a:pPr>
            <a:r>
              <a:rPr lang="en-GB" sz="2400" dirty="0" smtClean="0"/>
              <a:t>0			(80,000)				1					(80,000)</a:t>
            </a:r>
          </a:p>
          <a:p>
            <a:pPr marL="457200" lvl="1" indent="0">
              <a:buNone/>
            </a:pPr>
            <a:r>
              <a:rPr lang="en-GB" sz="2400" dirty="0" smtClean="0"/>
              <a:t>1			20,000				0.909				18,180</a:t>
            </a:r>
          </a:p>
          <a:p>
            <a:pPr marL="457200" lvl="1" indent="0">
              <a:buNone/>
            </a:pPr>
            <a:r>
              <a:rPr lang="en-GB" sz="2400" dirty="0" smtClean="0"/>
              <a:t>2			30,000				0.826				24,780</a:t>
            </a:r>
          </a:p>
          <a:p>
            <a:pPr marL="457200" lvl="1" indent="0">
              <a:buNone/>
            </a:pPr>
            <a:r>
              <a:rPr lang="en-GB" sz="2400" dirty="0" smtClean="0"/>
              <a:t>3			40,000				0.751				30,040</a:t>
            </a:r>
          </a:p>
          <a:p>
            <a:pPr marL="457200" lvl="1" indent="0">
              <a:buNone/>
            </a:pPr>
            <a:r>
              <a:rPr lang="en-GB" sz="2400" dirty="0" smtClean="0"/>
              <a:t>4			20,000				0.683				</a:t>
            </a:r>
            <a:r>
              <a:rPr lang="en-GB" sz="2400" u="sng" dirty="0" smtClean="0"/>
              <a:t>13,660</a:t>
            </a:r>
          </a:p>
          <a:p>
            <a:pPr marL="457200" lvl="1" indent="0">
              <a:buNone/>
            </a:pPr>
            <a:r>
              <a:rPr lang="en-GB" sz="2400" dirty="0" smtClean="0"/>
              <a:t>Net Present Value										6,660	Accept</a:t>
            </a:r>
          </a:p>
          <a:p>
            <a:pPr marL="457200" lvl="1" indent="0">
              <a:buNone/>
            </a:pPr>
            <a:endParaRPr lang="en-GB" sz="2400" dirty="0"/>
          </a:p>
        </p:txBody>
      </p:sp>
    </p:spTree>
    <p:extLst>
      <p:ext uri="{BB962C8B-B14F-4D97-AF65-F5344CB8AC3E}">
        <p14:creationId xmlns:p14="http://schemas.microsoft.com/office/powerpoint/2010/main" val="29574580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INVESTMENT APPRAISAL</a:t>
            </a:r>
            <a:endParaRPr lang="en-GB" dirty="0"/>
          </a:p>
        </p:txBody>
      </p:sp>
      <p:sp>
        <p:nvSpPr>
          <p:cNvPr id="3" name="Content Placeholder 2"/>
          <p:cNvSpPr>
            <a:spLocks noGrp="1"/>
          </p:cNvSpPr>
          <p:nvPr>
            <p:ph idx="1"/>
          </p:nvPr>
        </p:nvSpPr>
        <p:spPr/>
        <p:txBody>
          <a:bodyPr>
            <a:normAutofit/>
          </a:bodyPr>
          <a:lstStyle/>
          <a:p>
            <a:r>
              <a:rPr lang="en-GB" sz="2800" dirty="0" smtClean="0"/>
              <a:t> Net Present Value.</a:t>
            </a:r>
          </a:p>
          <a:p>
            <a:r>
              <a:rPr lang="en-GB" sz="2800" dirty="0"/>
              <a:t> </a:t>
            </a:r>
            <a:r>
              <a:rPr lang="en-GB" sz="2800" dirty="0" smtClean="0"/>
              <a:t>Internal Rate of Return.</a:t>
            </a:r>
          </a:p>
          <a:p>
            <a:r>
              <a:rPr lang="en-GB" sz="2800" dirty="0" smtClean="0"/>
              <a:t>Accounting Rate of Return.</a:t>
            </a:r>
          </a:p>
          <a:p>
            <a:r>
              <a:rPr lang="en-GB" sz="2800" dirty="0" smtClean="0"/>
              <a:t>Payback.</a:t>
            </a:r>
            <a:endParaRPr lang="en-GB" sz="2800" dirty="0" smtClean="0"/>
          </a:p>
        </p:txBody>
      </p:sp>
    </p:spTree>
    <p:extLst>
      <p:ext uri="{BB962C8B-B14F-4D97-AF65-F5344CB8AC3E}">
        <p14:creationId xmlns:p14="http://schemas.microsoft.com/office/powerpoint/2010/main" val="28724288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Internal Rate of Return.</a:t>
            </a:r>
            <a:endParaRPr lang="en-GB" dirty="0"/>
          </a:p>
        </p:txBody>
      </p:sp>
      <p:sp>
        <p:nvSpPr>
          <p:cNvPr id="5" name="Content Placeholder 4"/>
          <p:cNvSpPr>
            <a:spLocks noGrp="1"/>
          </p:cNvSpPr>
          <p:nvPr>
            <p:ph idx="1"/>
          </p:nvPr>
        </p:nvSpPr>
        <p:spPr>
          <a:xfrm>
            <a:off x="1344425" y="2644689"/>
            <a:ext cx="8825659" cy="3416300"/>
          </a:xfrm>
        </p:spPr>
        <p:txBody>
          <a:bodyPr>
            <a:noAutofit/>
          </a:bodyPr>
          <a:lstStyle/>
          <a:p>
            <a:r>
              <a:rPr lang="en-GB" sz="2400" dirty="0" smtClean="0"/>
              <a:t>Example 3 Page </a:t>
            </a:r>
            <a:r>
              <a:rPr lang="en-GB" sz="2400" dirty="0" smtClean="0"/>
              <a:t>42</a:t>
            </a:r>
            <a:r>
              <a:rPr lang="en-GB" sz="2400" dirty="0" smtClean="0"/>
              <a:t>. </a:t>
            </a:r>
            <a:r>
              <a:rPr lang="en-GB" sz="2400" dirty="0" smtClean="0"/>
              <a:t>Discounted at 15%.</a:t>
            </a:r>
          </a:p>
          <a:p>
            <a:r>
              <a:rPr lang="en-GB" sz="2400" dirty="0" smtClean="0"/>
              <a:t>Year		</a:t>
            </a:r>
            <a:r>
              <a:rPr lang="en-GB" sz="2400" dirty="0" err="1" smtClean="0"/>
              <a:t>Cashflow</a:t>
            </a:r>
            <a:r>
              <a:rPr lang="en-GB" sz="2400" dirty="0" smtClean="0"/>
              <a:t>		Discount Factor			Present Value</a:t>
            </a:r>
          </a:p>
          <a:p>
            <a:pPr lvl="1"/>
            <a:r>
              <a:rPr lang="en-GB" sz="2400" dirty="0" smtClean="0"/>
              <a:t>0		(80,000)					1					(80,000)</a:t>
            </a:r>
          </a:p>
          <a:p>
            <a:pPr lvl="1"/>
            <a:r>
              <a:rPr lang="en-GB" sz="2400" dirty="0" smtClean="0"/>
              <a:t>1		20,000					0.870				  17,400</a:t>
            </a:r>
          </a:p>
          <a:p>
            <a:pPr lvl="1"/>
            <a:r>
              <a:rPr lang="en-GB" sz="2400" dirty="0" smtClean="0"/>
              <a:t>2		30,000					0.756				  22,680</a:t>
            </a:r>
          </a:p>
          <a:p>
            <a:pPr lvl="1"/>
            <a:r>
              <a:rPr lang="en-GB" sz="2400" dirty="0" smtClean="0"/>
              <a:t>3		40,000					0.658				  26,320</a:t>
            </a:r>
          </a:p>
          <a:p>
            <a:pPr lvl="1"/>
            <a:r>
              <a:rPr lang="en-GB" sz="2400" dirty="0" smtClean="0"/>
              <a:t>4		20,000					0.572				  </a:t>
            </a:r>
            <a:r>
              <a:rPr lang="en-GB" sz="2400" u="sng" dirty="0" smtClean="0"/>
              <a:t>11,440</a:t>
            </a:r>
          </a:p>
          <a:p>
            <a:pPr lvl="8"/>
            <a:r>
              <a:rPr lang="en-GB" sz="2400" dirty="0" smtClean="0"/>
              <a:t>Net   Present Value              (2,160)</a:t>
            </a:r>
          </a:p>
        </p:txBody>
      </p:sp>
    </p:spTree>
    <p:extLst>
      <p:ext uri="{BB962C8B-B14F-4D97-AF65-F5344CB8AC3E}">
        <p14:creationId xmlns:p14="http://schemas.microsoft.com/office/powerpoint/2010/main" val="12690151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IRR Calculation</a:t>
            </a:r>
            <a:endParaRPr lang="en-GB" dirty="0"/>
          </a:p>
        </p:txBody>
      </p:sp>
      <p:sp>
        <p:nvSpPr>
          <p:cNvPr id="5" name="Content Placeholder 4"/>
          <p:cNvSpPr>
            <a:spLocks noGrp="1"/>
          </p:cNvSpPr>
          <p:nvPr>
            <p:ph idx="1"/>
          </p:nvPr>
        </p:nvSpPr>
        <p:spPr>
          <a:xfrm>
            <a:off x="949008" y="2652927"/>
            <a:ext cx="8825659" cy="3416300"/>
          </a:xfrm>
        </p:spPr>
        <p:txBody>
          <a:bodyPr>
            <a:normAutofit fontScale="92500" lnSpcReduction="20000"/>
          </a:bodyPr>
          <a:lstStyle/>
          <a:p>
            <a:pPr marL="0" indent="0">
              <a:buNone/>
            </a:pPr>
            <a:endParaRPr lang="en-GB" dirty="0"/>
          </a:p>
          <a:p>
            <a:pPr marL="0" indent="0">
              <a:buNone/>
            </a:pPr>
            <a:endParaRPr lang="en-GB" dirty="0" smtClean="0"/>
          </a:p>
          <a:p>
            <a:pPr marL="0" indent="0">
              <a:buNone/>
            </a:pPr>
            <a:r>
              <a:rPr lang="en-GB" sz="2800" dirty="0" smtClean="0"/>
              <a:t>IRR = 10% +            </a:t>
            </a:r>
            <a:r>
              <a:rPr lang="en-GB" sz="2800" u="sng" dirty="0" smtClean="0"/>
              <a:t> 6,660      </a:t>
            </a:r>
            <a:r>
              <a:rPr lang="en-GB" sz="2800" dirty="0" smtClean="0"/>
              <a:t>× 5%  =  13.78%</a:t>
            </a:r>
          </a:p>
          <a:p>
            <a:pPr marL="0" indent="0">
              <a:buNone/>
            </a:pPr>
            <a:r>
              <a:rPr lang="en-GB" sz="2800" dirty="0"/>
              <a:t>	</a:t>
            </a:r>
            <a:r>
              <a:rPr lang="en-GB" sz="2800" dirty="0" smtClean="0"/>
              <a:t>			6,660 + 2,160</a:t>
            </a:r>
            <a:endParaRPr lang="en-GB" sz="2800" dirty="0"/>
          </a:p>
          <a:p>
            <a:pPr marL="0" indent="0">
              <a:buNone/>
            </a:pPr>
            <a:endParaRPr lang="en-GB" sz="2800" dirty="0" smtClean="0"/>
          </a:p>
          <a:p>
            <a:pPr marL="0" indent="0">
              <a:buNone/>
            </a:pPr>
            <a:r>
              <a:rPr lang="en-GB" sz="2800" dirty="0" smtClean="0"/>
              <a:t>IRR represents the discount rate that will give you an NPV of zero. It brings into equation the original outflow with the discounted inflows. It provides the actual return on the project.</a:t>
            </a:r>
            <a:endParaRPr lang="en-GB" sz="2800" dirty="0"/>
          </a:p>
        </p:txBody>
      </p:sp>
    </p:spTree>
    <p:extLst>
      <p:ext uri="{BB962C8B-B14F-4D97-AF65-F5344CB8AC3E}">
        <p14:creationId xmlns:p14="http://schemas.microsoft.com/office/powerpoint/2010/main" val="5348722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Accounting Rate of Return.</a:t>
            </a:r>
            <a:endParaRPr lang="en-GB" dirty="0"/>
          </a:p>
        </p:txBody>
      </p:sp>
      <p:sp>
        <p:nvSpPr>
          <p:cNvPr id="3" name="Content Placeholder 2"/>
          <p:cNvSpPr>
            <a:spLocks noGrp="1"/>
          </p:cNvSpPr>
          <p:nvPr>
            <p:ph idx="1"/>
          </p:nvPr>
        </p:nvSpPr>
        <p:spPr/>
        <p:txBody>
          <a:bodyPr>
            <a:normAutofit fontScale="25000" lnSpcReduction="20000"/>
          </a:bodyPr>
          <a:lstStyle/>
          <a:p>
            <a:r>
              <a:rPr lang="en-GB" sz="11200" dirty="0" smtClean="0"/>
              <a:t>Example 8 Page </a:t>
            </a:r>
            <a:r>
              <a:rPr lang="en-GB" sz="11200" dirty="0" smtClean="0"/>
              <a:t>45</a:t>
            </a:r>
            <a:endParaRPr lang="en-GB" sz="11200" dirty="0" smtClean="0"/>
          </a:p>
          <a:p>
            <a:r>
              <a:rPr lang="en-GB" sz="11200" dirty="0" smtClean="0"/>
              <a:t>Total </a:t>
            </a:r>
            <a:r>
              <a:rPr lang="en-GB" sz="11200" dirty="0" err="1" smtClean="0"/>
              <a:t>cashflows</a:t>
            </a:r>
            <a:r>
              <a:rPr lang="en-GB" sz="11200" dirty="0" smtClean="0"/>
              <a:t>		100,000</a:t>
            </a:r>
          </a:p>
          <a:p>
            <a:r>
              <a:rPr lang="en-GB" sz="11200" dirty="0" smtClean="0"/>
              <a:t>Total Depreciation	</a:t>
            </a:r>
            <a:r>
              <a:rPr lang="en-GB" sz="11200" u="sng" dirty="0" smtClean="0"/>
              <a:t>(70,000)</a:t>
            </a:r>
          </a:p>
          <a:p>
            <a:r>
              <a:rPr lang="en-GB" sz="11200" dirty="0" smtClean="0"/>
              <a:t>Total Profit			</a:t>
            </a:r>
            <a:r>
              <a:rPr lang="en-GB" sz="11200" u="sng" dirty="0" smtClean="0"/>
              <a:t>  30,000</a:t>
            </a:r>
          </a:p>
          <a:p>
            <a:endParaRPr lang="en-GB" sz="11200" u="sng" dirty="0" smtClean="0"/>
          </a:p>
          <a:p>
            <a:r>
              <a:rPr lang="en-GB" sz="11200" dirty="0" smtClean="0"/>
              <a:t>Average annual profit 30,000/4 = 7,500</a:t>
            </a:r>
          </a:p>
          <a:p>
            <a:r>
              <a:rPr lang="en-GB" sz="11200" dirty="0" smtClean="0"/>
              <a:t>Average book value  </a:t>
            </a:r>
            <a:r>
              <a:rPr lang="en-GB" sz="11200" u="sng" dirty="0" smtClean="0"/>
              <a:t>80,000 +10,000  </a:t>
            </a:r>
            <a:r>
              <a:rPr lang="en-GB" sz="11200" dirty="0" smtClean="0"/>
              <a:t>= 45,000</a:t>
            </a:r>
          </a:p>
          <a:p>
            <a:pPr marL="0" indent="0">
              <a:buNone/>
            </a:pPr>
            <a:r>
              <a:rPr lang="en-GB" sz="11200" dirty="0"/>
              <a:t> </a:t>
            </a:r>
            <a:r>
              <a:rPr lang="en-GB" sz="11200" dirty="0" smtClean="0"/>
              <a:t>                                                       2</a:t>
            </a:r>
          </a:p>
          <a:p>
            <a:r>
              <a:rPr lang="en-GB" sz="11200" dirty="0" smtClean="0"/>
              <a:t>A.R.R. = 7,500/45,000 = 16.67 %</a:t>
            </a:r>
          </a:p>
          <a:p>
            <a:pPr marL="3657600" lvl="8" indent="0">
              <a:buNone/>
            </a:pPr>
            <a:endParaRPr lang="en-GB" u="sng" dirty="0" smtClean="0"/>
          </a:p>
          <a:p>
            <a:pPr marL="3657600" lvl="8" indent="0">
              <a:buNone/>
            </a:pPr>
            <a:endParaRPr lang="en-GB" u="sng" dirty="0" smtClean="0"/>
          </a:p>
          <a:p>
            <a:pPr marL="3657600" lvl="8" indent="0">
              <a:buNone/>
            </a:pPr>
            <a:endParaRPr lang="en-GB" u="sng" dirty="0"/>
          </a:p>
        </p:txBody>
      </p:sp>
    </p:spTree>
    <p:extLst>
      <p:ext uri="{BB962C8B-B14F-4D97-AF65-F5344CB8AC3E}">
        <p14:creationId xmlns:p14="http://schemas.microsoft.com/office/powerpoint/2010/main" val="2895790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Payback Period.</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    </a:t>
            </a:r>
            <a:r>
              <a:rPr lang="en-GB" sz="2800" dirty="0" smtClean="0"/>
              <a:t>Year		</a:t>
            </a:r>
            <a:r>
              <a:rPr lang="en-GB" sz="2800" dirty="0" err="1" smtClean="0"/>
              <a:t>Cashflow</a:t>
            </a:r>
            <a:r>
              <a:rPr lang="en-GB" sz="2800" dirty="0" smtClean="0"/>
              <a:t>		Cumulative </a:t>
            </a:r>
            <a:r>
              <a:rPr lang="en-GB" sz="2800" dirty="0" err="1" smtClean="0"/>
              <a:t>Cashflow</a:t>
            </a:r>
            <a:endParaRPr lang="en-GB" sz="2800" dirty="0" smtClean="0"/>
          </a:p>
          <a:p>
            <a:pPr marL="0" indent="0">
              <a:buNone/>
            </a:pPr>
            <a:r>
              <a:rPr lang="en-GB" sz="2800" dirty="0"/>
              <a:t>	</a:t>
            </a:r>
            <a:r>
              <a:rPr lang="en-GB" sz="2800" dirty="0" smtClean="0"/>
              <a:t>0		(80,000)					(80,000)</a:t>
            </a:r>
          </a:p>
          <a:p>
            <a:pPr marL="0" indent="0">
              <a:buNone/>
            </a:pPr>
            <a:r>
              <a:rPr lang="en-GB" sz="2800" dirty="0"/>
              <a:t>	</a:t>
            </a:r>
            <a:r>
              <a:rPr lang="en-GB" sz="2800" dirty="0" smtClean="0"/>
              <a:t>1		  20,000					(60,000)</a:t>
            </a:r>
          </a:p>
          <a:p>
            <a:pPr marL="0" indent="0">
              <a:buNone/>
            </a:pPr>
            <a:r>
              <a:rPr lang="en-GB" sz="2800" dirty="0"/>
              <a:t>	</a:t>
            </a:r>
            <a:r>
              <a:rPr lang="en-GB" sz="2800" dirty="0" smtClean="0"/>
              <a:t>2		  30,000					(30,000)</a:t>
            </a:r>
          </a:p>
          <a:p>
            <a:pPr marL="0" indent="0">
              <a:buNone/>
            </a:pPr>
            <a:r>
              <a:rPr lang="en-GB" sz="2800" dirty="0"/>
              <a:t>	</a:t>
            </a:r>
            <a:r>
              <a:rPr lang="en-GB" sz="2800" dirty="0" smtClean="0"/>
              <a:t>3		  40,000					  10,000</a:t>
            </a:r>
          </a:p>
          <a:p>
            <a:pPr marL="0" indent="0">
              <a:buNone/>
            </a:pPr>
            <a:endParaRPr lang="en-GB" sz="2800" dirty="0"/>
          </a:p>
          <a:p>
            <a:pPr marL="0" indent="0">
              <a:buNone/>
            </a:pPr>
            <a:r>
              <a:rPr lang="en-GB" sz="2800" dirty="0" smtClean="0"/>
              <a:t>Payback has occurred between years 2 and 3.</a:t>
            </a:r>
          </a:p>
          <a:p>
            <a:pPr marL="0" indent="0">
              <a:buNone/>
            </a:pPr>
            <a:r>
              <a:rPr lang="en-GB" sz="2800" dirty="0" smtClean="0"/>
              <a:t>Or 30,000/40,000 = 0.75   2.75 years.</a:t>
            </a:r>
          </a:p>
        </p:txBody>
      </p:sp>
    </p:spTree>
    <p:extLst>
      <p:ext uri="{BB962C8B-B14F-4D97-AF65-F5344CB8AC3E}">
        <p14:creationId xmlns:p14="http://schemas.microsoft.com/office/powerpoint/2010/main" val="147035746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99</TotalTime>
  <Words>75</Words>
  <Application>Microsoft Office PowerPoint</Application>
  <PresentationFormat>Widescreen</PresentationFormat>
  <Paragraphs>50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 Boardroom</vt:lpstr>
      <vt:lpstr>NET PRESENT VALUE.</vt:lpstr>
      <vt:lpstr>INVESTMENT APPRAISAL</vt:lpstr>
      <vt:lpstr>Internal Rate of Return.</vt:lpstr>
      <vt:lpstr>IRR Calculation</vt:lpstr>
      <vt:lpstr>Accounting Rate of Return.</vt:lpstr>
      <vt:lpstr>Payback Period.</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INVESTMENT APPRAISAL</dc:title>
  <dc:creator>Ian Jackson</dc:creator>
  <cp:lastModifiedBy>Ian Jackson</cp:lastModifiedBy>
  <cp:revision>12</cp:revision>
  <cp:lastPrinted>2015-10-02T09:28:32Z</cp:lastPrinted>
  <dcterms:created xsi:type="dcterms:W3CDTF">2015-09-23T10:04:23Z</dcterms:created>
  <dcterms:modified xsi:type="dcterms:W3CDTF">2016-09-07T08:41:40Z</dcterms:modified>
</cp:coreProperties>
</file>