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56" r:id="rId3"/>
    <p:sldId id="257" r:id="rId4"/>
    <p:sldId id="258" r:id="rId5"/>
    <p:sldId id="259" r:id="rId6"/>
    <p:sldId id="260" r:id="rId7"/>
    <p:sldId id="261"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reimnitz93@gmail.com" userId="aef81232789f6114" providerId="LiveId" clId="{64333EE5-B24F-4DE5-9B42-6C5A2F5459C5}"/>
    <pc:docChg chg="custSel modSld">
      <pc:chgData name="luke.reimnitz93@gmail.com" userId="aef81232789f6114" providerId="LiveId" clId="{64333EE5-B24F-4DE5-9B42-6C5A2F5459C5}" dt="2021-05-09T12:38:51.709" v="6" actId="478"/>
      <pc:docMkLst>
        <pc:docMk/>
      </pc:docMkLst>
      <pc:sldChg chg="delSp mod delAnim">
        <pc:chgData name="luke.reimnitz93@gmail.com" userId="aef81232789f6114" providerId="LiveId" clId="{64333EE5-B24F-4DE5-9B42-6C5A2F5459C5}" dt="2021-05-09T12:38:33.686" v="0" actId="478"/>
        <pc:sldMkLst>
          <pc:docMk/>
          <pc:sldMk cId="1093750474" sldId="256"/>
        </pc:sldMkLst>
        <pc:picChg chg="del">
          <ac:chgData name="luke.reimnitz93@gmail.com" userId="aef81232789f6114" providerId="LiveId" clId="{64333EE5-B24F-4DE5-9B42-6C5A2F5459C5}" dt="2021-05-09T12:38:33.686" v="0" actId="478"/>
          <ac:picMkLst>
            <pc:docMk/>
            <pc:sldMk cId="1093750474" sldId="256"/>
            <ac:picMk id="4" creationId="{0CD4A2EA-49D2-495F-BC12-918B1136C9EF}"/>
          </ac:picMkLst>
        </pc:picChg>
      </pc:sldChg>
      <pc:sldChg chg="delSp mod delAnim">
        <pc:chgData name="luke.reimnitz93@gmail.com" userId="aef81232789f6114" providerId="LiveId" clId="{64333EE5-B24F-4DE5-9B42-6C5A2F5459C5}" dt="2021-05-09T12:38:37.119" v="1" actId="478"/>
        <pc:sldMkLst>
          <pc:docMk/>
          <pc:sldMk cId="4250984026" sldId="257"/>
        </pc:sldMkLst>
        <pc:picChg chg="del">
          <ac:chgData name="luke.reimnitz93@gmail.com" userId="aef81232789f6114" providerId="LiveId" clId="{64333EE5-B24F-4DE5-9B42-6C5A2F5459C5}" dt="2021-05-09T12:38:37.119" v="1" actId="478"/>
          <ac:picMkLst>
            <pc:docMk/>
            <pc:sldMk cId="4250984026" sldId="257"/>
            <ac:picMk id="4" creationId="{ACEDAD67-BA8E-4973-A5E9-46B669135733}"/>
          </ac:picMkLst>
        </pc:picChg>
      </pc:sldChg>
      <pc:sldChg chg="delSp mod delAnim">
        <pc:chgData name="luke.reimnitz93@gmail.com" userId="aef81232789f6114" providerId="LiveId" clId="{64333EE5-B24F-4DE5-9B42-6C5A2F5459C5}" dt="2021-05-09T12:38:40.100" v="2" actId="478"/>
        <pc:sldMkLst>
          <pc:docMk/>
          <pc:sldMk cId="1172842030" sldId="258"/>
        </pc:sldMkLst>
        <pc:picChg chg="del">
          <ac:chgData name="luke.reimnitz93@gmail.com" userId="aef81232789f6114" providerId="LiveId" clId="{64333EE5-B24F-4DE5-9B42-6C5A2F5459C5}" dt="2021-05-09T12:38:40.100" v="2" actId="478"/>
          <ac:picMkLst>
            <pc:docMk/>
            <pc:sldMk cId="1172842030" sldId="258"/>
            <ac:picMk id="4" creationId="{9E5177C1-B474-40D7-87A8-6300E98FCC8A}"/>
          </ac:picMkLst>
        </pc:picChg>
      </pc:sldChg>
      <pc:sldChg chg="delSp mod delAnim">
        <pc:chgData name="luke.reimnitz93@gmail.com" userId="aef81232789f6114" providerId="LiveId" clId="{64333EE5-B24F-4DE5-9B42-6C5A2F5459C5}" dt="2021-05-09T12:38:42.334" v="3" actId="478"/>
        <pc:sldMkLst>
          <pc:docMk/>
          <pc:sldMk cId="1158997854" sldId="259"/>
        </pc:sldMkLst>
        <pc:picChg chg="del">
          <ac:chgData name="luke.reimnitz93@gmail.com" userId="aef81232789f6114" providerId="LiveId" clId="{64333EE5-B24F-4DE5-9B42-6C5A2F5459C5}" dt="2021-05-09T12:38:42.334" v="3" actId="478"/>
          <ac:picMkLst>
            <pc:docMk/>
            <pc:sldMk cId="1158997854" sldId="259"/>
            <ac:picMk id="4" creationId="{5E37EEC4-FCF6-473E-9BDD-63104EA74636}"/>
          </ac:picMkLst>
        </pc:picChg>
      </pc:sldChg>
      <pc:sldChg chg="delSp mod delAnim">
        <pc:chgData name="luke.reimnitz93@gmail.com" userId="aef81232789f6114" providerId="LiveId" clId="{64333EE5-B24F-4DE5-9B42-6C5A2F5459C5}" dt="2021-05-09T12:38:45.297" v="4" actId="478"/>
        <pc:sldMkLst>
          <pc:docMk/>
          <pc:sldMk cId="1040177238" sldId="260"/>
        </pc:sldMkLst>
        <pc:picChg chg="del">
          <ac:chgData name="luke.reimnitz93@gmail.com" userId="aef81232789f6114" providerId="LiveId" clId="{64333EE5-B24F-4DE5-9B42-6C5A2F5459C5}" dt="2021-05-09T12:38:45.297" v="4" actId="478"/>
          <ac:picMkLst>
            <pc:docMk/>
            <pc:sldMk cId="1040177238" sldId="260"/>
            <ac:picMk id="4" creationId="{E1BA098A-7C90-4661-BBF3-7D4717D4F056}"/>
          </ac:picMkLst>
        </pc:picChg>
      </pc:sldChg>
      <pc:sldChg chg="delSp mod delAnim">
        <pc:chgData name="luke.reimnitz93@gmail.com" userId="aef81232789f6114" providerId="LiveId" clId="{64333EE5-B24F-4DE5-9B42-6C5A2F5459C5}" dt="2021-05-09T12:38:48.848" v="5" actId="478"/>
        <pc:sldMkLst>
          <pc:docMk/>
          <pc:sldMk cId="3659822930" sldId="261"/>
        </pc:sldMkLst>
        <pc:picChg chg="del">
          <ac:chgData name="luke.reimnitz93@gmail.com" userId="aef81232789f6114" providerId="LiveId" clId="{64333EE5-B24F-4DE5-9B42-6C5A2F5459C5}" dt="2021-05-09T12:38:48.848" v="5" actId="478"/>
          <ac:picMkLst>
            <pc:docMk/>
            <pc:sldMk cId="3659822930" sldId="261"/>
            <ac:picMk id="4" creationId="{CBFF11B1-99DA-4272-8418-FA1D30D4FC40}"/>
          </ac:picMkLst>
        </pc:picChg>
      </pc:sldChg>
      <pc:sldChg chg="delSp mod delAnim">
        <pc:chgData name="luke.reimnitz93@gmail.com" userId="aef81232789f6114" providerId="LiveId" clId="{64333EE5-B24F-4DE5-9B42-6C5A2F5459C5}" dt="2021-05-09T12:38:51.709" v="6" actId="478"/>
        <pc:sldMkLst>
          <pc:docMk/>
          <pc:sldMk cId="735330561" sldId="262"/>
        </pc:sldMkLst>
        <pc:picChg chg="del">
          <ac:chgData name="luke.reimnitz93@gmail.com" userId="aef81232789f6114" providerId="LiveId" clId="{64333EE5-B24F-4DE5-9B42-6C5A2F5459C5}" dt="2021-05-09T12:38:51.709" v="6" actId="478"/>
          <ac:picMkLst>
            <pc:docMk/>
            <pc:sldMk cId="735330561" sldId="262"/>
            <ac:picMk id="4" creationId="{9A550395-856A-4DE0-871E-7846D9D97F3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502BE1-419B-4615-9727-08EC51836174}" type="datetimeFigureOut">
              <a:rPr lang="en-GB" smtClean="0"/>
              <a:t>09/05/2021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00196-4E44-4CA2-97CB-EF402E6454EC}" type="slidenum">
              <a:rPr lang="en-GB" smtClean="0"/>
              <a:t>‹#›</a:t>
            </a:fld>
            <a:endParaRPr lang="en-GB"/>
          </a:p>
        </p:txBody>
      </p:sp>
    </p:spTree>
    <p:extLst>
      <p:ext uri="{BB962C8B-B14F-4D97-AF65-F5344CB8AC3E}">
        <p14:creationId xmlns:p14="http://schemas.microsoft.com/office/powerpoint/2010/main" val="270305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erriam-webster.com/dictionary/dynami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 morally subscribe when we try to comply with a standard and  expect others to comply with it too. We also see violations of the standard as deserving of punishment or condemnation.</a:t>
            </a:r>
            <a:endParaRPr lang="cy-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4884B6-804D-904F-9F04-AB12A008CF56}" type="slidenum">
              <a:rPr kumimoji="0" lang="cy-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cy-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9553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Schools have a role to play in passing on common morality to the next generation. To do this, they must provide two kinds of moral education.</a:t>
            </a:r>
          </a:p>
          <a:p>
            <a:r>
              <a:rPr lang="en-GB" sz="1200" b="0" i="0" kern="1200" dirty="0">
                <a:solidFill>
                  <a:schemeClr val="tx1"/>
                </a:solidFill>
                <a:effectLst/>
                <a:latin typeface="+mn-lt"/>
                <a:ea typeface="+mn-ea"/>
                <a:cs typeface="+mn-cs"/>
              </a:rPr>
              <a:t>The first is </a:t>
            </a:r>
            <a:r>
              <a:rPr lang="en-GB" sz="1200" b="1" i="1" kern="1200" dirty="0">
                <a:solidFill>
                  <a:schemeClr val="tx1"/>
                </a:solidFill>
                <a:effectLst/>
                <a:latin typeface="+mn-lt"/>
                <a:ea typeface="+mn-ea"/>
                <a:cs typeface="+mn-cs"/>
              </a:rPr>
              <a:t>moral formation</a:t>
            </a:r>
            <a:r>
              <a:rPr lang="en-GB" sz="1200" b="0" i="0" kern="1200" dirty="0">
                <a:solidFill>
                  <a:schemeClr val="tx1"/>
                </a:solidFill>
                <a:effectLst/>
                <a:latin typeface="+mn-lt"/>
                <a:ea typeface="+mn-ea"/>
                <a:cs typeface="+mn-cs"/>
              </a:rPr>
              <a:t> – cultivating in children the intentions, feelings and habits of moral subscription. This involves giving children moral guidance, rewarding them for doing right and punishing them for doing wrong, modelling good conduct, and modelling appropriate reactions to the conduct of others.</a:t>
            </a:r>
          </a:p>
          <a:p>
            <a:r>
              <a:rPr lang="en-GB" sz="1200" b="0" i="0" kern="1200" dirty="0">
                <a:solidFill>
                  <a:schemeClr val="tx1"/>
                </a:solidFill>
                <a:effectLst/>
                <a:latin typeface="+mn-lt"/>
                <a:ea typeface="+mn-ea"/>
                <a:cs typeface="+mn-cs"/>
              </a:rPr>
              <a:t>The second kind of moral education is </a:t>
            </a:r>
            <a:r>
              <a:rPr lang="en-GB" sz="1200" b="1" i="1" kern="1200" dirty="0">
                <a:solidFill>
                  <a:schemeClr val="tx1"/>
                </a:solidFill>
                <a:effectLst/>
                <a:latin typeface="+mn-lt"/>
                <a:ea typeface="+mn-ea"/>
                <a:cs typeface="+mn-cs"/>
              </a:rPr>
              <a:t>moral inquiry</a:t>
            </a:r>
            <a:r>
              <a:rPr lang="en-GB" sz="1200" b="0" i="0" kern="1200" dirty="0">
                <a:solidFill>
                  <a:schemeClr val="tx1"/>
                </a:solidFill>
                <a:effectLst/>
                <a:latin typeface="+mn-lt"/>
                <a:ea typeface="+mn-ea"/>
                <a:cs typeface="+mn-cs"/>
              </a:rPr>
              <a:t> – engaging children in discussion and reflection on the nature and justification of moral values. Teachers must ensure, by explicit intervention or gentle steering, that moral inquiry brings to light the justification for common morality. It is vital that children come to understand what morality is for and why it demands the things it does.</a:t>
            </a:r>
          </a:p>
          <a:p>
            <a:r>
              <a:rPr lang="en-GB" sz="1200" b="0" i="0" kern="1200" dirty="0">
                <a:solidFill>
                  <a:schemeClr val="tx1"/>
                </a:solidFill>
                <a:effectLst/>
                <a:latin typeface="+mn-lt"/>
                <a:ea typeface="+mn-ea"/>
                <a:cs typeface="+mn-cs"/>
              </a:rPr>
              <a:t>Promoting the moral development of pupils is difficult, but the challenges it poses are not insurmountable. Schools should not shrink from the task of ensuring that children subscribe to moral standards and understand the reasons for them. Society depends on it.</a:t>
            </a:r>
          </a:p>
          <a:p>
            <a:endParaRPr lang="cy-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4884B6-804D-904F-9F04-AB12A008CF56}" type="slidenum">
              <a:rPr kumimoji="0" lang="cy-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cy-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743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 Instead of teaching history primarily as a set of facts about and actions by leaders, encourage students to examine the choices of ordinary citizens such as themselves: Why did some people conform, and some remain silent, and some dare to protest? Ask students to explore parallels in their own lives and current events. History can help young people understand the present -- and contemporary struggles can help students make sense of seemingly incomprehensible events in the past.</a:t>
            </a:r>
          </a:p>
          <a:p>
            <a:pPr marL="228600" indent="-228600">
              <a:buAutoNum type="arabicPeriod" startAt="2"/>
            </a:pPr>
            <a:r>
              <a:rPr lang="en-GB" sz="1200" b="0" i="0" kern="1200" dirty="0">
                <a:solidFill>
                  <a:schemeClr val="tx1"/>
                </a:solidFill>
                <a:effectLst/>
                <a:latin typeface="+mn-lt"/>
                <a:ea typeface="+mn-ea"/>
                <a:cs typeface="+mn-cs"/>
              </a:rPr>
              <a:t> Ask students to reflect on universal themes -- and discuss compassion, indifference, resistance, propaganda, myth making, and knowledge.</a:t>
            </a:r>
          </a:p>
          <a:p>
            <a:pPr marL="228600" indent="-228600">
              <a:buAutoNum type="arabicPeriod" startAt="3"/>
            </a:pPr>
            <a:r>
              <a:rPr lang="en-GB" sz="1200" b="0" i="0" kern="1200" dirty="0">
                <a:solidFill>
                  <a:schemeClr val="tx1"/>
                </a:solidFill>
                <a:effectLst/>
                <a:latin typeface="+mn-lt"/>
                <a:ea typeface="+mn-ea"/>
                <a:cs typeface="+mn-cs"/>
              </a:rPr>
              <a:t>As a starting point, establish basic rules of respect -- and model them. Listen to your students. Challenge ideas, not people. Work with your class to develop a language for moral inquiry. Recognize the difference between being safe and being comfortable; students must feel safe, but discomfort will help them learn and grow.</a:t>
            </a:r>
          </a:p>
          <a:p>
            <a:pPr marL="228600" indent="-228600">
              <a:buAutoNum type="arabicPeriod" startAt="3"/>
            </a:pPr>
            <a:r>
              <a:rPr lang="en-GB" sz="1200" b="0" i="0" kern="1200" dirty="0">
                <a:solidFill>
                  <a:schemeClr val="tx1"/>
                </a:solidFill>
                <a:effectLst/>
                <a:latin typeface="+mn-lt"/>
                <a:ea typeface="+mn-ea"/>
                <a:cs typeface="+mn-cs"/>
              </a:rPr>
              <a:t> "Teachers need to come together and get the same kind of experience that doctors get in grand rounds. They need to discuss race and identity and prejudice -- not avoid them. They need to study subjects they never learned as students.” This was said by Strom.</a:t>
            </a:r>
          </a:p>
          <a:p>
            <a:pPr marL="228600" indent="-228600">
              <a:buAutoNum type="arabicPeriod" startAt="3"/>
            </a:pPr>
            <a:r>
              <a:rPr lang="en-GB" sz="1200" b="0" i="0" kern="1200" dirty="0">
                <a:solidFill>
                  <a:schemeClr val="tx1"/>
                </a:solidFill>
                <a:effectLst/>
                <a:latin typeface="+mn-lt"/>
                <a:ea typeface="+mn-ea"/>
                <a:cs typeface="+mn-cs"/>
              </a:rPr>
              <a:t>Strom and Nelson say young people are moral philosophers. "They care about the world they live in," Nelson adds. "They want to belong. They want to do right. They want to make a difference." Help students show their smarts, not only to you or to their classmates but also to themselves.</a:t>
            </a:r>
          </a:p>
          <a:p>
            <a:br>
              <a:rPr lang="en-GB" dirty="0"/>
            </a:br>
            <a:endParaRPr lang="en-GB" sz="1200" b="0" i="0" kern="1200" dirty="0">
              <a:solidFill>
                <a:schemeClr val="tx1"/>
              </a:solidFill>
              <a:effectLst/>
              <a:latin typeface="+mn-lt"/>
              <a:ea typeface="+mn-ea"/>
              <a:cs typeface="+mn-cs"/>
            </a:endParaRPr>
          </a:p>
          <a:p>
            <a:br>
              <a:rPr lang="en-GB" dirty="0"/>
            </a:br>
            <a:endParaRPr lang="cy-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4884B6-804D-904F-9F04-AB12A008CF56}" type="slidenum">
              <a:rPr kumimoji="0" lang="cy-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cy-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3156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Some pivotal changes included challenges to accepted values, such as those supported by religion or changes in social relations, especially toward versions of group and individual equality. These and other changes marked a century of social and political swings toward a more </a:t>
            </a:r>
            <a:r>
              <a:rPr lang="en-GB" sz="1200" b="0" i="0" u="none" strike="noStrike" kern="1200" dirty="0">
                <a:solidFill>
                  <a:schemeClr val="tx1"/>
                </a:solidFill>
                <a:effectLst/>
                <a:latin typeface="+mn-lt"/>
                <a:ea typeface="+mn-ea"/>
                <a:cs typeface="+mn-cs"/>
                <a:hlinkClick r:id="rId3"/>
              </a:rPr>
              <a:t>dynamic</a:t>
            </a:r>
            <a:r>
              <a:rPr lang="en-GB" sz="1200" b="0" i="0" kern="1200" dirty="0">
                <a:solidFill>
                  <a:schemeClr val="tx1"/>
                </a:solidFill>
                <a:effectLst/>
                <a:latin typeface="+mn-lt"/>
                <a:ea typeface="+mn-ea"/>
                <a:cs typeface="+mn-cs"/>
              </a:rPr>
              <a:t> and less categorical resolution.</a:t>
            </a:r>
          </a:p>
          <a:p>
            <a:r>
              <a:rPr lang="en-GB" sz="1200" b="0" i="0" kern="1200" dirty="0">
                <a:solidFill>
                  <a:schemeClr val="tx1"/>
                </a:solidFill>
                <a:effectLst/>
                <a:latin typeface="+mn-lt"/>
                <a:ea typeface="+mn-ea"/>
                <a:cs typeface="+mn-cs"/>
              </a:rPr>
              <a:t>During the last quarter of the twentieth century, as many schools attempted to ignore the moral dimension of schooling, three things happened: Achievement scores began to decline, discipline and behaviour problems increased, and voices were raised accusing the schools of teaching secular humanism. As the same time, educators were encouraged to address the moral concerns of students using two approaches: values clarification and cognitive developmental moral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Code of Professional Practice and Conduct states: </a:t>
            </a:r>
            <a:r>
              <a:rPr lang="en-GB" sz="1200" i="1" dirty="0"/>
              <a:t>'Professional educators shall exhibit consistent and equitable treatment of students, fellow educators and parents. They shall respect the civil rights of all and not discriminate on the basis of race, national or ethnic origin, culture, religion, sex or sexual orientation, marital status, age, political beliefs, socioeconomic status, disabling condition or vocational interest.’</a:t>
            </a:r>
            <a:endParaRPr lang="en-GB" sz="1200" dirty="0"/>
          </a:p>
          <a:p>
            <a:r>
              <a:rPr lang="en-GB" sz="1200" b="0" i="0" kern="1200" dirty="0">
                <a:solidFill>
                  <a:schemeClr val="tx1"/>
                </a:solidFill>
                <a:effectLst/>
                <a:latin typeface="+mn-lt"/>
                <a:ea typeface="+mn-ea"/>
                <a:cs typeface="+mn-cs"/>
              </a:rPr>
              <a:t>The Code clearly mandates that teachers "respect" students' civil rights and "not discriminate" against them.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cy-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4884B6-804D-904F-9F04-AB12A008CF56}" type="slidenum">
              <a:rPr kumimoji="0" lang="cy-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cy-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3517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90DB6-FE37-40F1-AE04-4E1076365B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8DA7BF-4F42-498F-AB2F-58B3042622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468A9B-DA57-4165-826B-E2A43017269D}"/>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2E05E477-2898-4C90-99E6-A814BB9CF7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D55A37-3A53-435A-9065-3D4B935C2977}"/>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184921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99C8D-EDD2-4A07-AA96-8C222BFB3C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11113-EC0E-4C4B-AC6F-5351B14391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3C903-2061-4B67-8B38-82C598D1E383}"/>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3A8616B4-00FF-46BB-9ACC-816099413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771EE-DF10-4C0B-8015-8B326B85D5A0}"/>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4483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BD0DD-7380-41FE-AF77-AFA8CA9BB7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2041C1-ACFC-4E49-AB47-6C6D18D54C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DF56F6-78EA-49AC-BED6-C44302425034}"/>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5DB33CC3-4D5C-46D5-8CE3-50F38E941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668E92-AB72-41EF-A593-235E7347F9CF}"/>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1787027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DE950-4F8B-480B-98DD-91CEBB8617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6E6E2A-4924-49DC-B0F0-63A32BC915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336FC7-08C9-48BA-A0A9-FCBF9B0631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23D6F4-3DC1-4252-82A1-7FEB0FE5B270}"/>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6" name="Footer Placeholder 5">
            <a:extLst>
              <a:ext uri="{FF2B5EF4-FFF2-40B4-BE49-F238E27FC236}">
                <a16:creationId xmlns:a16="http://schemas.microsoft.com/office/drawing/2014/main" id="{F3E47BF8-1FDC-4653-A435-7F0BA758EC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CA1BF-4195-434A-9FA6-4D8D02228E50}"/>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859044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2C299-C137-43E3-AF35-0E80795E72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18AE4-487E-40E2-BA70-E02690511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19DBE8-5034-4D42-874D-8854EB5CA4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3FA713-90F6-49E0-AA6C-79E5B1AD53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3B6709-F6E1-4F9E-B6C0-CDC6DFD5D7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3CBECC-073D-41D1-AA8D-7CB0D3071608}"/>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8" name="Footer Placeholder 7">
            <a:extLst>
              <a:ext uri="{FF2B5EF4-FFF2-40B4-BE49-F238E27FC236}">
                <a16:creationId xmlns:a16="http://schemas.microsoft.com/office/drawing/2014/main" id="{B1B0F0D6-BA6A-45EE-AA25-DCFF4B28CD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0874C9-5816-4062-BDD5-5906C5F0A3CE}"/>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756741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D920B-31BB-4DB6-8FE4-881A6721A3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581891-18D4-4C89-BA92-B567985EF3CC}"/>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4" name="Footer Placeholder 3">
            <a:extLst>
              <a:ext uri="{FF2B5EF4-FFF2-40B4-BE49-F238E27FC236}">
                <a16:creationId xmlns:a16="http://schemas.microsoft.com/office/drawing/2014/main" id="{89263F26-4D14-49D5-9801-05342AA9D6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AB176C-8EAA-4B9E-B9A8-6C09A6192252}"/>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2114971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51ADEA-02F5-4194-98AB-C562F1804DA3}"/>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3" name="Footer Placeholder 2">
            <a:extLst>
              <a:ext uri="{FF2B5EF4-FFF2-40B4-BE49-F238E27FC236}">
                <a16:creationId xmlns:a16="http://schemas.microsoft.com/office/drawing/2014/main" id="{0C1D2029-E863-4194-86C3-B39DCE241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B5F895-9EDC-4F30-8A7E-8A7C484B91F9}"/>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112125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CDD1-2578-429E-93C4-47CC161B57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EF78EA-F287-4CD6-B561-7B2E83FF68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C1A456-4D27-4339-9619-76CDB951E4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382308-5EDB-46C5-B1ED-C063AF20A9DC}"/>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6" name="Footer Placeholder 5">
            <a:extLst>
              <a:ext uri="{FF2B5EF4-FFF2-40B4-BE49-F238E27FC236}">
                <a16:creationId xmlns:a16="http://schemas.microsoft.com/office/drawing/2014/main" id="{DB681446-291D-4C94-9D22-5B52A58CA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49461-E91B-45AB-87D6-EDF9E877212C}"/>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507546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C052A-4B3F-473D-B3E7-D8F1AA9195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BEF361-83AA-4E4E-8B59-D00279CD47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8DA37F-FA3B-4656-9AA8-A428E4C21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6489DB-8A29-459D-B0DB-60F523EC83F9}"/>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6" name="Footer Placeholder 5">
            <a:extLst>
              <a:ext uri="{FF2B5EF4-FFF2-40B4-BE49-F238E27FC236}">
                <a16:creationId xmlns:a16="http://schemas.microsoft.com/office/drawing/2014/main" id="{F7330E84-B353-4981-A47F-11F7A020C8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3A99CD-EA13-4EB8-8F46-2227682BAF7F}"/>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664552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B97F3-F146-445B-9F5C-1759D67CC9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F4F383-F970-4C27-ACD6-04379BC04C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506F70-CB79-4250-91BA-55DD22455DC3}"/>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F82BAC3B-F36B-4F65-8B78-10B482CFFC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574059-07B9-4121-90F7-E24AB004CB0C}"/>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100206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8DF904-1AEF-452D-8B80-C9E95F3ECA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105C20-6B2F-4531-94B2-9130A00DF9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1C44B4-75AB-4EEB-A7A0-EDA5E815E65E}"/>
              </a:ext>
            </a:extLst>
          </p:cNvPr>
          <p:cNvSpPr>
            <a:spLocks noGrp="1"/>
          </p:cNvSpPr>
          <p:nvPr>
            <p:ph type="dt" sz="half" idx="10"/>
          </p:nvPr>
        </p:nvSpPr>
        <p:spPr/>
        <p:txBody>
          <a:body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4E448D96-461E-4AE1-8292-BCA16A25E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4CEF0E-411F-43BD-9117-7A3D70F40EBB}"/>
              </a:ext>
            </a:extLst>
          </p:cNvPr>
          <p:cNvSpPr>
            <a:spLocks noGrp="1"/>
          </p:cNvSpPr>
          <p:nvPr>
            <p:ph type="sldNum" sz="quarter" idx="12"/>
          </p:nvPr>
        </p:nvSpPr>
        <p:spPr/>
        <p:txBody>
          <a:bodyPr/>
          <a:lstStyle/>
          <a:p>
            <a:fld id="{F051A64E-8928-48F1-AA19-F77DD2FDE2C4}" type="slidenum">
              <a:rPr lang="en-GB" smtClean="0"/>
              <a:t>‹#›</a:t>
            </a:fld>
            <a:endParaRPr lang="en-GB"/>
          </a:p>
        </p:txBody>
      </p:sp>
    </p:spTree>
    <p:extLst>
      <p:ext uri="{BB962C8B-B14F-4D97-AF65-F5344CB8AC3E}">
        <p14:creationId xmlns:p14="http://schemas.microsoft.com/office/powerpoint/2010/main" val="3821376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AF98E-ED4E-4A42-AEBC-EFE5CE3D78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4AC5CEFF-90DA-6746-91F6-FAFC9590D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90D81398-2D47-F24C-AE5F-511B5B3E9F1E}"/>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A12704E7-E43C-394B-8C08-7A89599D578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147553D-22AC-5349-B14F-9A43B0DCD00D}"/>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1902673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F8EE1-6155-524B-A262-0EAB1B85066C}"/>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628D4847-8F65-2C45-99E8-BA540BF4352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00610EE-550A-284D-8B03-0034319CFD90}"/>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4EE4FEA3-C7F2-EF4B-A0B6-2CE6E62BF6E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720FE8B-9414-4A44-A2DA-E1813777FEF2}"/>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2873791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6F8C3-9A82-034B-BF9F-414879C22D9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C8758A53-5F7C-564C-B70B-3FE071745C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34DE686-AE6F-9F4F-A6B9-129C31893DD8}"/>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652F0A7F-16DD-AE40-AA9A-36B67BDACC0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AF989A5-B25B-4142-947E-83699ECD608E}"/>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1279850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5318-ACF5-DA45-BAF8-AD2E057D64AA}"/>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768A045-05A7-8845-90D4-9E650E72C7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18BCA234-A3B3-154C-9AC9-113ECBE136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B693BB07-E874-2040-9192-F883ED3BCDC6}"/>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6" name="Footer Placeholder 5">
            <a:extLst>
              <a:ext uri="{FF2B5EF4-FFF2-40B4-BE49-F238E27FC236}">
                <a16:creationId xmlns:a16="http://schemas.microsoft.com/office/drawing/2014/main" id="{C929D72E-9A73-9D47-ADD5-BF3B4A9B270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13A58AD-6CD2-BD46-8D40-37B41537A661}"/>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3710874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ADF1-6A14-1648-A371-EBCEF365707F}"/>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1579CB62-C596-0840-90D1-947C377000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EAA940-4C9B-FF40-A732-91436C6849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A9D046B2-CC94-DD44-83A2-032ADBF70C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EE26364-E68D-414F-913B-BDF43770FB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FFDC7C83-9808-8B4D-923E-DC661C7B2C93}"/>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8" name="Footer Placeholder 7">
            <a:extLst>
              <a:ext uri="{FF2B5EF4-FFF2-40B4-BE49-F238E27FC236}">
                <a16:creationId xmlns:a16="http://schemas.microsoft.com/office/drawing/2014/main" id="{8C1396D0-EB78-5142-8021-7B38A219659B}"/>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A8A74744-41B0-0B45-82A4-EBEAA0FBBBEB}"/>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2423591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1984-49AC-4343-B9A8-B7E70C3BCE66}"/>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8C7DE908-32AD-A247-9349-6ED7023C508D}"/>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4" name="Footer Placeholder 3">
            <a:extLst>
              <a:ext uri="{FF2B5EF4-FFF2-40B4-BE49-F238E27FC236}">
                <a16:creationId xmlns:a16="http://schemas.microsoft.com/office/drawing/2014/main" id="{85010D82-DF43-2947-9C4F-F9ED5AE774A4}"/>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93F59EE-A982-B642-BDB8-D8493629AE1D}"/>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26441979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EC71A0-3624-0D44-933C-46B153167BA8}"/>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3" name="Footer Placeholder 2">
            <a:extLst>
              <a:ext uri="{FF2B5EF4-FFF2-40B4-BE49-F238E27FC236}">
                <a16:creationId xmlns:a16="http://schemas.microsoft.com/office/drawing/2014/main" id="{EAA35A51-80D0-E44F-81B4-EA4A0418CFE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F4A9C657-A23E-B046-8956-73A0C1985439}"/>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1485954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BEE0-A7C8-9B4D-8124-C0B15D0FFB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65BC6813-8F33-F24E-B147-78EAF6DCF2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1C681C9C-BF07-3345-AFCD-18BBBAC02A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2F55ED-C863-3649-A29B-FA892A925C14}"/>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6" name="Footer Placeholder 5">
            <a:extLst>
              <a:ext uri="{FF2B5EF4-FFF2-40B4-BE49-F238E27FC236}">
                <a16:creationId xmlns:a16="http://schemas.microsoft.com/office/drawing/2014/main" id="{259E9705-646C-1C43-ABFF-AC8B13C478A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4D8CDEBB-A714-CA4B-BDFC-C6F939A87A50}"/>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19715584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B8BD-92A4-464E-AA7F-321C43608E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D027CACE-B9A5-3C46-A8D1-48CC3B5716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D941D8C5-A097-B445-A60B-67F4E773C4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65EB7E-E32A-034E-9D30-021207580BAF}"/>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6" name="Footer Placeholder 5">
            <a:extLst>
              <a:ext uri="{FF2B5EF4-FFF2-40B4-BE49-F238E27FC236}">
                <a16:creationId xmlns:a16="http://schemas.microsoft.com/office/drawing/2014/main" id="{0CDA6AE8-DA0E-0D4E-A360-008104DD821C}"/>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A177681-639E-B249-8CD5-3D6D78E3F7F4}"/>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592367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11696-3336-374D-B710-40E9ADE8A182}"/>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37B0638F-93D2-1748-9F8C-2F6A8C8E53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32012B8-67E6-7843-9FC9-94B3422EA127}"/>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F076E002-298E-9E4A-A485-F9AF10C20C1A}"/>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4FF7574-6847-CF47-9CE9-2D3410E5D87F}"/>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2197991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604340-6FB9-6444-A812-6382AFE8DFA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35D680C5-EF23-904F-80C6-AF0B760676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7C57903-4A90-0848-AA21-FA270581287D}"/>
              </a:ext>
            </a:extLst>
          </p:cNvPr>
          <p:cNvSpPr>
            <a:spLocks noGrp="1"/>
          </p:cNvSpPr>
          <p:nvPr>
            <p:ph type="dt" sz="half" idx="10"/>
          </p:nvPr>
        </p:nvSpPr>
        <p:spPr/>
        <p:txBody>
          <a:body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7F168D35-0A77-2440-B238-877F65CF3CA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4234803-A57F-A54B-A446-E1BF8802DD9A}"/>
              </a:ext>
            </a:extLst>
          </p:cNvPr>
          <p:cNvSpPr>
            <a:spLocks noGrp="1"/>
          </p:cNvSpPr>
          <p:nvPr>
            <p:ph type="sldNum" sz="quarter" idx="12"/>
          </p:nvPr>
        </p:nvSpPr>
        <p:spPr/>
        <p:txBody>
          <a:bodyPr/>
          <a:lstStyle/>
          <a:p>
            <a:fld id="{74290ACB-ECDE-1949-BE34-C742A52B4AEF}" type="slidenum">
              <a:rPr lang="cy-GB" smtClean="0"/>
              <a:t>‹#›</a:t>
            </a:fld>
            <a:endParaRPr lang="cy-GB"/>
          </a:p>
        </p:txBody>
      </p:sp>
    </p:spTree>
    <p:extLst>
      <p:ext uri="{BB962C8B-B14F-4D97-AF65-F5344CB8AC3E}">
        <p14:creationId xmlns:p14="http://schemas.microsoft.com/office/powerpoint/2010/main" val="249781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8C32DF-5B93-42C5-A113-17CAF90072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F986F0-55DD-4D34-89FB-0D54D5C188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ABC4C-9FED-4559-ABA7-1250849AF2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4C3608-000E-4E1F-A303-41626319EABC}" type="datetimeFigureOut">
              <a:rPr lang="en-GB" smtClean="0"/>
              <a:t>09/05/2021</a:t>
            </a:fld>
            <a:endParaRPr lang="en-GB"/>
          </a:p>
        </p:txBody>
      </p:sp>
      <p:sp>
        <p:nvSpPr>
          <p:cNvPr id="5" name="Footer Placeholder 4">
            <a:extLst>
              <a:ext uri="{FF2B5EF4-FFF2-40B4-BE49-F238E27FC236}">
                <a16:creationId xmlns:a16="http://schemas.microsoft.com/office/drawing/2014/main" id="{268044AA-7AF7-4B41-BCFA-5BC937F96E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9FED30-1F75-4C69-97E0-1B698CF0CE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51A64E-8928-48F1-AA19-F77DD2FDE2C4}" type="slidenum">
              <a:rPr lang="en-GB" smtClean="0"/>
              <a:t>‹#›</a:t>
            </a:fld>
            <a:endParaRPr lang="en-GB"/>
          </a:p>
        </p:txBody>
      </p:sp>
    </p:spTree>
    <p:extLst>
      <p:ext uri="{BB962C8B-B14F-4D97-AF65-F5344CB8AC3E}">
        <p14:creationId xmlns:p14="http://schemas.microsoft.com/office/powerpoint/2010/main" val="1552780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4DF87F-7DFC-EC41-9EB1-26BFDC173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63C53C2E-BC42-1247-8970-60D99FCB39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E9B3C09-C0A2-BC40-BED0-D30ABD0498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46752C-2E95-DC41-93AD-B4B0127B5FB1}" type="datetimeFigureOut">
              <a:rPr lang="cy-GB" smtClean="0"/>
              <a:t>09/05/2021</a:t>
            </a:fld>
            <a:endParaRPr lang="cy-GB"/>
          </a:p>
        </p:txBody>
      </p:sp>
      <p:sp>
        <p:nvSpPr>
          <p:cNvPr id="5" name="Footer Placeholder 4">
            <a:extLst>
              <a:ext uri="{FF2B5EF4-FFF2-40B4-BE49-F238E27FC236}">
                <a16:creationId xmlns:a16="http://schemas.microsoft.com/office/drawing/2014/main" id="{63378981-B898-A24F-BBE1-A3FE35DB6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754A1E9B-B806-914A-A753-DCE68B3E6A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290ACB-ECDE-1949-BE34-C742A52B4AEF}" type="slidenum">
              <a:rPr lang="cy-GB" smtClean="0"/>
              <a:t>‹#›</a:t>
            </a:fld>
            <a:endParaRPr lang="cy-GB"/>
          </a:p>
        </p:txBody>
      </p:sp>
    </p:spTree>
    <p:extLst>
      <p:ext uri="{BB962C8B-B14F-4D97-AF65-F5344CB8AC3E}">
        <p14:creationId xmlns:p14="http://schemas.microsoft.com/office/powerpoint/2010/main" val="16675550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8" Type="http://schemas.openxmlformats.org/officeDocument/2006/relationships/hyperlink" Target="https://www.ted.com/talks/sir_ken_robinson_do_schools_kill_creativity" TargetMode="External"/><Relationship Id="rId3" Type="http://schemas.openxmlformats.org/officeDocument/2006/relationships/hyperlink" Target="https://www.britannica.com/topic/education/Education-in-the-20th-century" TargetMode="External"/><Relationship Id="rId7" Type="http://schemas.openxmlformats.org/officeDocument/2006/relationships/hyperlink" Target="https://blog.bham.ac.uk/socialsciencesbirmingham/2018/02/15/morality-what-it-is-and-how-to-teach-it/" TargetMode="External"/><Relationship Id="rId12" Type="http://schemas.openxmlformats.org/officeDocument/2006/relationships/hyperlink" Target="https://plato.stanford.edu/entries/hobbes-moral/" TargetMode="Externa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hyperlink" Target="https://www.edutopia.org/how-approach-moral-issues-classroom" TargetMode="External"/><Relationship Id="rId11" Type="http://schemas.openxmlformats.org/officeDocument/2006/relationships/hyperlink" Target="https://sevenpillarsinstitute.org/ethics-101/early-roots-of-the-western-moral-tradition/" TargetMode="External"/><Relationship Id="rId5" Type="http://schemas.openxmlformats.org/officeDocument/2006/relationships/hyperlink" Target="https://www.pspc.education.pa.gov/Promoting-Ethical-Practices-Resources/Ethics-Toolkit/Unit5/Pages/Ethics,-Teaching-and-Diversity.aspx" TargetMode="External"/><Relationship Id="rId10" Type="http://schemas.openxmlformats.org/officeDocument/2006/relationships/hyperlink" Target="https://www.youtube.com/watch?v=81KfDXTTtXE" TargetMode="External"/><Relationship Id="rId4" Type="http://schemas.openxmlformats.org/officeDocument/2006/relationships/hyperlink" Target="https://education.stateuniversity.com/pages/2246/Moral-Education.html" TargetMode="External"/><Relationship Id="rId9" Type="http://schemas.openxmlformats.org/officeDocument/2006/relationships/hyperlink" Target="https://www.bing.com/videos/search?q=ken+robinson+creativity+anmate&amp;docid=608054171604748561&amp;mid=775EDF829E4B8B284A1C775EDF829E4B8B284A1C&amp;view=detail&amp;FORM=VI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8DB2A4B-3B7C-4BA0-AEA9-31E03A033E72}"/>
              </a:ext>
            </a:extLst>
          </p:cNvPr>
          <p:cNvSpPr>
            <a:spLocks noGrp="1"/>
          </p:cNvSpPr>
          <p:nvPr>
            <p:ph type="ctrTitle"/>
          </p:nvPr>
        </p:nvSpPr>
        <p:spPr>
          <a:xfrm>
            <a:off x="841248" y="818457"/>
            <a:ext cx="3322317" cy="2975876"/>
          </a:xfrm>
        </p:spPr>
        <p:txBody>
          <a:bodyPr anchor="b">
            <a:normAutofit/>
          </a:bodyPr>
          <a:lstStyle/>
          <a:p>
            <a:pPr algn="l"/>
            <a:r>
              <a:rPr lang="en-GB" sz="4400"/>
              <a:t>Morality and ethics</a:t>
            </a:r>
          </a:p>
        </p:txBody>
      </p:sp>
      <p:sp>
        <p:nvSpPr>
          <p:cNvPr id="3" name="Subtitle 2">
            <a:extLst>
              <a:ext uri="{FF2B5EF4-FFF2-40B4-BE49-F238E27FC236}">
                <a16:creationId xmlns:a16="http://schemas.microsoft.com/office/drawing/2014/main" id="{745C4BA5-DA3D-422D-A414-1B67AB022031}"/>
              </a:ext>
            </a:extLst>
          </p:cNvPr>
          <p:cNvSpPr>
            <a:spLocks noGrp="1"/>
          </p:cNvSpPr>
          <p:nvPr>
            <p:ph type="subTitle" idx="1"/>
          </p:nvPr>
        </p:nvSpPr>
        <p:spPr>
          <a:xfrm>
            <a:off x="841248" y="3948158"/>
            <a:ext cx="3322316" cy="1692066"/>
          </a:xfrm>
        </p:spPr>
        <p:txBody>
          <a:bodyPr anchor="t">
            <a:normAutofit/>
          </a:bodyPr>
          <a:lstStyle/>
          <a:p>
            <a:pPr algn="l"/>
            <a:r>
              <a:rPr lang="en-GB" sz="2000"/>
              <a:t>In education</a:t>
            </a:r>
          </a:p>
        </p:txBody>
      </p:sp>
      <p:cxnSp>
        <p:nvCxnSpPr>
          <p:cNvPr id="11" name="Straight Connector 1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7504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854"/>
    </mc:Choice>
    <mc:Fallback xmlns="">
      <p:transition spd="slow" advTm="2785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2C3132C-83A2-4475-A0D2-60DC85911E38}"/>
              </a:ext>
            </a:extLst>
          </p:cNvPr>
          <p:cNvSpPr>
            <a:spLocks noGrp="1"/>
          </p:cNvSpPr>
          <p:nvPr>
            <p:ph type="title"/>
          </p:nvPr>
        </p:nvSpPr>
        <p:spPr>
          <a:xfrm>
            <a:off x="836883" y="199263"/>
            <a:ext cx="4892040" cy="1773936"/>
          </a:xfrm>
        </p:spPr>
        <p:txBody>
          <a:bodyPr anchor="b">
            <a:normAutofit/>
          </a:bodyPr>
          <a:lstStyle/>
          <a:p>
            <a:r>
              <a:rPr lang="en-GB" sz="4000" dirty="0"/>
              <a:t>Morality and ethics and Society</a:t>
            </a:r>
          </a:p>
        </p:txBody>
      </p:sp>
      <p:sp>
        <p:nvSpPr>
          <p:cNvPr id="3" name="Content Placeholder 2">
            <a:extLst>
              <a:ext uri="{FF2B5EF4-FFF2-40B4-BE49-F238E27FC236}">
                <a16:creationId xmlns:a16="http://schemas.microsoft.com/office/drawing/2014/main" id="{31871317-5338-4D2D-A41B-980F9E4C83BF}"/>
              </a:ext>
            </a:extLst>
          </p:cNvPr>
          <p:cNvSpPr>
            <a:spLocks noGrp="1"/>
          </p:cNvSpPr>
          <p:nvPr>
            <p:ph idx="1"/>
          </p:nvPr>
        </p:nvSpPr>
        <p:spPr>
          <a:xfrm>
            <a:off x="836883" y="2080976"/>
            <a:ext cx="4892040" cy="3209544"/>
          </a:xfrm>
        </p:spPr>
        <p:txBody>
          <a:bodyPr anchor="t">
            <a:normAutofit/>
          </a:bodyPr>
          <a:lstStyle/>
          <a:p>
            <a:r>
              <a:rPr lang="en-GB" sz="1700" dirty="0"/>
              <a:t>Although a contested issue with various outlooks, we can largely define morality and ethics as a question of “How is best to live?” (Seven pillars institute, </a:t>
            </a:r>
            <a:r>
              <a:rPr lang="en-GB" sz="1700" dirty="0" err="1"/>
              <a:t>n.d</a:t>
            </a:r>
            <a:r>
              <a:rPr lang="en-GB" sz="1700" dirty="0"/>
              <a:t>)</a:t>
            </a:r>
          </a:p>
          <a:p>
            <a:r>
              <a:rPr lang="en-GB" sz="1700" dirty="0"/>
              <a:t>Aristotle - “Man is a social animal” - the notion that man is bound to live in society. </a:t>
            </a:r>
          </a:p>
          <a:p>
            <a:r>
              <a:rPr lang="en-GB" sz="1700" dirty="0"/>
              <a:t>This establishes the need for a social contract</a:t>
            </a:r>
          </a:p>
          <a:p>
            <a:r>
              <a:rPr lang="en-GB" sz="1700" dirty="0"/>
              <a:t>Thomas Hobbes – the life of man in the state of nature is nasty brutish and short (SEP, 2018)</a:t>
            </a:r>
          </a:p>
          <a:p>
            <a:r>
              <a:rPr lang="en-GB" sz="1700" dirty="0"/>
              <a:t>A social contract establishes a set of rules or a code by which people can live harmoniously </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9840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030"/>
    </mc:Choice>
    <mc:Fallback xmlns="">
      <p:transition spd="slow" advTm="990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50E6E8CC-5EC3-4499-882A-BC24E2979C69}"/>
              </a:ext>
            </a:extLst>
          </p:cNvPr>
          <p:cNvSpPr>
            <a:spLocks noGrp="1"/>
          </p:cNvSpPr>
          <p:nvPr>
            <p:ph idx="1"/>
          </p:nvPr>
        </p:nvSpPr>
        <p:spPr>
          <a:xfrm>
            <a:off x="931402" y="1688973"/>
            <a:ext cx="4892040" cy="3209544"/>
          </a:xfrm>
        </p:spPr>
        <p:txBody>
          <a:bodyPr anchor="t">
            <a:normAutofit/>
          </a:bodyPr>
          <a:lstStyle/>
          <a:p>
            <a:r>
              <a:rPr lang="en-GB" sz="2000" dirty="0"/>
              <a:t>It is in this sense that we see that education within societies is a moral and ethical obligation in itself as to live in a society with established social rules and customs requires that those rules and customs are learned so that people acquire the means to live prosperously within it and ultimately, so that the society itself prospers. Essentially a method of societal indoctrination.</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28420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1101"/>
    </mc:Choice>
    <mc:Fallback xmlns="">
      <p:transition spd="slow" advTm="3110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5EC739D-AE93-4B01-8990-A4F780781E7C}"/>
              </a:ext>
            </a:extLst>
          </p:cNvPr>
          <p:cNvSpPr>
            <a:spLocks noGrp="1"/>
          </p:cNvSpPr>
          <p:nvPr>
            <p:ph type="title"/>
          </p:nvPr>
        </p:nvSpPr>
        <p:spPr>
          <a:xfrm>
            <a:off x="836883" y="189738"/>
            <a:ext cx="4892040" cy="1773936"/>
          </a:xfrm>
        </p:spPr>
        <p:txBody>
          <a:bodyPr anchor="b">
            <a:normAutofit/>
          </a:bodyPr>
          <a:lstStyle/>
          <a:p>
            <a:r>
              <a:rPr lang="en-GB" sz="4000" dirty="0"/>
              <a:t>Historical context</a:t>
            </a:r>
          </a:p>
        </p:txBody>
      </p:sp>
      <p:sp>
        <p:nvSpPr>
          <p:cNvPr id="3" name="Content Placeholder 2">
            <a:extLst>
              <a:ext uri="{FF2B5EF4-FFF2-40B4-BE49-F238E27FC236}">
                <a16:creationId xmlns:a16="http://schemas.microsoft.com/office/drawing/2014/main" id="{B11FF710-F5EF-4314-B3B8-6F204488B490}"/>
              </a:ext>
            </a:extLst>
          </p:cNvPr>
          <p:cNvSpPr>
            <a:spLocks noGrp="1"/>
          </p:cNvSpPr>
          <p:nvPr>
            <p:ph idx="1"/>
          </p:nvPr>
        </p:nvSpPr>
        <p:spPr>
          <a:xfrm>
            <a:off x="836883" y="2108599"/>
            <a:ext cx="4892040" cy="3209544"/>
          </a:xfrm>
        </p:spPr>
        <p:txBody>
          <a:bodyPr anchor="t">
            <a:normAutofit/>
          </a:bodyPr>
          <a:lstStyle/>
          <a:p>
            <a:r>
              <a:rPr lang="en-GB" sz="1700" dirty="0"/>
              <a:t>Industrialisation in Europe led to new social requirements and it is at this point in history that we witness the birth of state education. It was a changing society which required that citizens be learned in literacy and numeracy in order to meet the needs of industrialisation (Bartlett and Burton, 2016) </a:t>
            </a:r>
          </a:p>
          <a:p>
            <a:r>
              <a:rPr lang="en-GB" sz="1700" dirty="0"/>
              <a:t>This is illustrative of education being a moral obligation as part of a social contract in order to maintain active participation of citizens in society and subsequently being able to live “best”</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89978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082"/>
    </mc:Choice>
    <mc:Fallback xmlns="">
      <p:transition spd="slow" advTm="6208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B7FDF245-17A4-4008-B2DB-E34065956E58}"/>
              </a:ext>
            </a:extLst>
          </p:cNvPr>
          <p:cNvSpPr>
            <a:spLocks noGrp="1"/>
          </p:cNvSpPr>
          <p:nvPr>
            <p:ph type="title"/>
          </p:nvPr>
        </p:nvSpPr>
        <p:spPr>
          <a:xfrm>
            <a:off x="841248" y="132588"/>
            <a:ext cx="4892040" cy="1773936"/>
          </a:xfrm>
        </p:spPr>
        <p:txBody>
          <a:bodyPr anchor="b">
            <a:normAutofit/>
          </a:bodyPr>
          <a:lstStyle/>
          <a:p>
            <a:r>
              <a:rPr lang="en-GB" sz="4000" dirty="0"/>
              <a:t>However…</a:t>
            </a:r>
          </a:p>
        </p:txBody>
      </p:sp>
      <p:sp>
        <p:nvSpPr>
          <p:cNvPr id="3" name="Content Placeholder 2">
            <a:extLst>
              <a:ext uri="{FF2B5EF4-FFF2-40B4-BE49-F238E27FC236}">
                <a16:creationId xmlns:a16="http://schemas.microsoft.com/office/drawing/2014/main" id="{2A47C42F-BDDD-4DAA-887C-F4FB1C8A1912}"/>
              </a:ext>
            </a:extLst>
          </p:cNvPr>
          <p:cNvSpPr>
            <a:spLocks noGrp="1"/>
          </p:cNvSpPr>
          <p:nvPr>
            <p:ph idx="1"/>
          </p:nvPr>
        </p:nvSpPr>
        <p:spPr>
          <a:xfrm>
            <a:off x="902117" y="2108599"/>
            <a:ext cx="4892040" cy="3209544"/>
          </a:xfrm>
        </p:spPr>
        <p:txBody>
          <a:bodyPr anchor="t">
            <a:normAutofit/>
          </a:bodyPr>
          <a:lstStyle/>
          <a:p>
            <a:r>
              <a:rPr lang="en-GB" sz="1400" dirty="0"/>
              <a:t>Marx offers the perspective that class divisions within society lead to those with power exploiting those without. From this perspective, it is argued that education does not serve to benefit the progress of people and society, but to maintain a status quo in which the masses are subjugated by the ruling class (Bartlett and Burton, 2016)</a:t>
            </a:r>
          </a:p>
          <a:p>
            <a:r>
              <a:rPr lang="en-GB" sz="1400" dirty="0"/>
              <a:t>Rousseau’s notion that man is born free, yet everywhere he is in chains supports this and offers us a new perspective that, in fact, society corrupts our natural morality with which we are born in the state of nature, contrary to Hobbes. His focus on the innocence of the child and corrupting nature of society allows for a different outlook on the moral utilisation of education. (school of life, 2015)</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01772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6488"/>
    </mc:Choice>
    <mc:Fallback xmlns="">
      <p:transition spd="slow" advTm="9648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1FF322F9-5971-4247-8316-DF0F2D44D819}"/>
              </a:ext>
            </a:extLst>
          </p:cNvPr>
          <p:cNvSpPr>
            <a:spLocks noGrp="1"/>
          </p:cNvSpPr>
          <p:nvPr>
            <p:ph idx="1"/>
          </p:nvPr>
        </p:nvSpPr>
        <p:spPr>
          <a:xfrm>
            <a:off x="836883" y="1824227"/>
            <a:ext cx="4892040" cy="3209544"/>
          </a:xfrm>
        </p:spPr>
        <p:txBody>
          <a:bodyPr anchor="t">
            <a:normAutofit/>
          </a:bodyPr>
          <a:lstStyle/>
          <a:p>
            <a:r>
              <a:rPr lang="en-GB" sz="1400" dirty="0"/>
              <a:t>Ken Robinson (2006,2010) highlights the need for a transition of moral and ethical practice in education which will benefit a changing society. He argues for a change which moves away from the rote, </a:t>
            </a:r>
            <a:r>
              <a:rPr lang="en-GB" sz="1400" dirty="0" err="1"/>
              <a:t>hierarchichal</a:t>
            </a:r>
            <a:r>
              <a:rPr lang="en-GB" sz="1400" dirty="0"/>
              <a:t> style of education which was designed to produce an industrial workforce and ultimately dehumanised and excluded those who we now view as having additional learning needs (Ward, 2013), and towards an inclusive system which nourishes the creative talents of all individuals and prepares them for life beyond the confines of todays world.</a:t>
            </a:r>
          </a:p>
          <a:p>
            <a:r>
              <a:rPr lang="en-GB" sz="1400" dirty="0"/>
              <a:t>As a result, we see a change in the way that education is implemented today through child centred approaches that promote experiential learning through enquiry with a goal of fostering creativity in children.</a:t>
            </a:r>
          </a:p>
          <a:p>
            <a:endParaRPr lang="en-GB" sz="1400" dirty="0"/>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8229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7812"/>
    </mc:Choice>
    <mc:Fallback xmlns="">
      <p:transition spd="slow" advTm="9781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47890917-056A-4BE4-98CA-0FEE68382920}"/>
              </a:ext>
            </a:extLst>
          </p:cNvPr>
          <p:cNvSpPr>
            <a:spLocks noGrp="1"/>
          </p:cNvSpPr>
          <p:nvPr>
            <p:ph idx="1"/>
          </p:nvPr>
        </p:nvSpPr>
        <p:spPr>
          <a:xfrm>
            <a:off x="836883" y="1824227"/>
            <a:ext cx="4892040" cy="3209544"/>
          </a:xfrm>
        </p:spPr>
        <p:txBody>
          <a:bodyPr anchor="t">
            <a:normAutofit/>
          </a:bodyPr>
          <a:lstStyle/>
          <a:p>
            <a:r>
              <a:rPr lang="en-GB" sz="1400" dirty="0"/>
              <a:t>In summary, living in a society denotes a moral obligation of that society to educate it’s citizens. Being that societies are evolutionary, it is natural that the ethical approach to education changes with them. We see in the UK a vast disparity between how this manifested in the 20</a:t>
            </a:r>
            <a:r>
              <a:rPr lang="en-GB" sz="1400" baseline="30000" dirty="0"/>
              <a:t>th</a:t>
            </a:r>
            <a:r>
              <a:rPr lang="en-GB" sz="1400" dirty="0"/>
              <a:t> century and the 21</a:t>
            </a:r>
            <a:r>
              <a:rPr lang="en-GB" sz="1400" baseline="30000" dirty="0"/>
              <a:t>st</a:t>
            </a:r>
            <a:r>
              <a:rPr lang="en-GB" sz="1400" dirty="0"/>
              <a:t>. In the former we saw adherence to hierarchy and authority which largely neglected the holistic development of children and actively excluded those with ALN for the purpose of producing an industrial workforce. In the latter, we see a move toward inclusivity and child led learning which reflects the different moral code that permeates it.</a:t>
            </a:r>
          </a:p>
          <a:p>
            <a:r>
              <a:rPr lang="en-GB" sz="1400" dirty="0"/>
              <a:t>This leads us to explore how morals and ethics are practiced within the classroom.</a:t>
            </a:r>
          </a:p>
        </p:txBody>
      </p:sp>
      <p:cxnSp>
        <p:nvCxnSpPr>
          <p:cNvPr id="11" name="Straight Connector 1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53305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6530"/>
    </mc:Choice>
    <mc:Fallback xmlns="">
      <p:transition spd="slow" advTm="5653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665F-78E3-394D-BD8D-BE41D2ABC213}"/>
              </a:ext>
            </a:extLst>
          </p:cNvPr>
          <p:cNvSpPr>
            <a:spLocks noGrp="1"/>
          </p:cNvSpPr>
          <p:nvPr>
            <p:ph type="title"/>
          </p:nvPr>
        </p:nvSpPr>
        <p:spPr/>
        <p:txBody>
          <a:bodyPr/>
          <a:lstStyle/>
          <a:p>
            <a:endParaRPr lang="cy-GB"/>
          </a:p>
        </p:txBody>
      </p:sp>
      <p:sp>
        <p:nvSpPr>
          <p:cNvPr id="3" name="Content Placeholder 2">
            <a:extLst>
              <a:ext uri="{FF2B5EF4-FFF2-40B4-BE49-F238E27FC236}">
                <a16:creationId xmlns:a16="http://schemas.microsoft.com/office/drawing/2014/main" id="{172E3662-DF27-4B49-A8BC-C44C2C409432}"/>
              </a:ext>
            </a:extLst>
          </p:cNvPr>
          <p:cNvSpPr>
            <a:spLocks noGrp="1"/>
          </p:cNvSpPr>
          <p:nvPr>
            <p:ph idx="1"/>
          </p:nvPr>
        </p:nvSpPr>
        <p:spPr/>
        <p:txBody>
          <a:bodyPr/>
          <a:lstStyle/>
          <a:p>
            <a:endParaRPr lang="cy-GB"/>
          </a:p>
        </p:txBody>
      </p:sp>
      <p:pic>
        <p:nvPicPr>
          <p:cNvPr id="4" name="Picture 3" descr="Empty speech bubbles">
            <a:extLst>
              <a:ext uri="{FF2B5EF4-FFF2-40B4-BE49-F238E27FC236}">
                <a16:creationId xmlns:a16="http://schemas.microsoft.com/office/drawing/2014/main" id="{F7DA9C1E-E60B-9F40-9D00-A3FC3C6CE029}"/>
              </a:ext>
            </a:extLst>
          </p:cNvPr>
          <p:cNvPicPr>
            <a:picLocks noChangeAspect="1"/>
          </p:cNvPicPr>
          <p:nvPr/>
        </p:nvPicPr>
        <p:blipFill rotWithShape="1">
          <a:blip r:embed="rId5"/>
          <a:srcRect t="5516" b="10215"/>
          <a:stretch/>
        </p:blipFill>
        <p:spPr>
          <a:xfrm>
            <a:off x="20" y="10"/>
            <a:ext cx="12191980" cy="6857990"/>
          </a:xfrm>
          <a:prstGeom prst="rect">
            <a:avLst/>
          </a:prstGeom>
        </p:spPr>
      </p:pic>
      <p:sp>
        <p:nvSpPr>
          <p:cNvPr id="5" name="Title 1">
            <a:extLst>
              <a:ext uri="{FF2B5EF4-FFF2-40B4-BE49-F238E27FC236}">
                <a16:creationId xmlns:a16="http://schemas.microsoft.com/office/drawing/2014/main" id="{2D78CE83-C5EA-BF4E-BB1D-1F6F3B355465}"/>
              </a:ext>
            </a:extLst>
          </p:cNvPr>
          <p:cNvSpPr txBox="1">
            <a:spLocks/>
          </p:cNvSpPr>
          <p:nvPr/>
        </p:nvSpPr>
        <p:spPr>
          <a:xfrm>
            <a:off x="640080" y="640080"/>
            <a:ext cx="2752354" cy="2709275"/>
          </a:xfrm>
          <a:prstGeom prst="ellipse">
            <a:avLst/>
          </a:prstGeom>
          <a:solidFill>
            <a:srgbClr val="FFFFFF"/>
          </a:solidFill>
          <a:ln w="174625" cmpd="thinThick">
            <a:solidFill>
              <a:srgbClr val="FFFFFF"/>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600" b="0" i="0" u="none" strike="noStrike" kern="1200" cap="none" spc="0" normalizeH="0" baseline="0" noProof="0" dirty="0">
                <a:ln>
                  <a:noFill/>
                </a:ln>
                <a:solidFill>
                  <a:srgbClr val="262626"/>
                </a:solidFill>
                <a:effectLst/>
                <a:uLnTx/>
                <a:uFillTx/>
                <a:latin typeface="Calibri Light" panose="020F0302020204030204"/>
                <a:ea typeface="+mj-ea"/>
                <a:cs typeface="+mj-cs"/>
              </a:rPr>
              <a:t>What are morals?</a:t>
            </a:r>
          </a:p>
        </p:txBody>
      </p:sp>
      <p:sp>
        <p:nvSpPr>
          <p:cNvPr id="6" name="TextBox 5">
            <a:extLst>
              <a:ext uri="{FF2B5EF4-FFF2-40B4-BE49-F238E27FC236}">
                <a16:creationId xmlns:a16="http://schemas.microsoft.com/office/drawing/2014/main" id="{E619E883-15F1-4C48-AE4C-B9AC81CA61AD}"/>
              </a:ext>
            </a:extLst>
          </p:cNvPr>
          <p:cNvSpPr txBox="1"/>
          <p:nvPr/>
        </p:nvSpPr>
        <p:spPr>
          <a:xfrm>
            <a:off x="5400675" y="2643188"/>
            <a:ext cx="3814763" cy="255454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moral values are standards of conduct to which we subscribe in a particular way</a:t>
            </a:r>
            <a:endParaRPr kumimoji="0" lang="cy-GB"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Audio Recording 9 May 2021 at 08:25:38" descr="Audio Recording 9 May 2021 at 08:25:38">
            <a:hlinkClick r:id="" action="ppaction://media"/>
            <a:extLst>
              <a:ext uri="{FF2B5EF4-FFF2-40B4-BE49-F238E27FC236}">
                <a16:creationId xmlns:a16="http://schemas.microsoft.com/office/drawing/2014/main" id="{C869FD9F-16C7-D54E-A5DC-98D10330F5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683125" y="4519870"/>
            <a:ext cx="812800" cy="812800"/>
          </a:xfrm>
          <a:prstGeom prst="rect">
            <a:avLst/>
          </a:prstGeom>
        </p:spPr>
      </p:pic>
    </p:spTree>
    <p:extLst>
      <p:ext uri="{BB962C8B-B14F-4D97-AF65-F5344CB8AC3E}">
        <p14:creationId xmlns:p14="http://schemas.microsoft.com/office/powerpoint/2010/main" val="318340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mpty speech bubbles">
            <a:extLst>
              <a:ext uri="{FF2B5EF4-FFF2-40B4-BE49-F238E27FC236}">
                <a16:creationId xmlns:a16="http://schemas.microsoft.com/office/drawing/2014/main" id="{D322284D-EEEC-8441-9237-7C07C8C8B7B6}"/>
              </a:ext>
            </a:extLst>
          </p:cNvPr>
          <p:cNvPicPr>
            <a:picLocks noChangeAspect="1"/>
          </p:cNvPicPr>
          <p:nvPr/>
        </p:nvPicPr>
        <p:blipFill rotWithShape="1">
          <a:blip r:embed="rId5"/>
          <a:srcRect t="5516" b="10215"/>
          <a:stretch/>
        </p:blipFill>
        <p:spPr>
          <a:xfrm>
            <a:off x="20" y="10"/>
            <a:ext cx="12191980" cy="6857990"/>
          </a:xfrm>
          <a:prstGeom prst="rect">
            <a:avLst/>
          </a:prstGeom>
        </p:spPr>
      </p:pic>
      <p:sp>
        <p:nvSpPr>
          <p:cNvPr id="5" name="Title 1">
            <a:extLst>
              <a:ext uri="{FF2B5EF4-FFF2-40B4-BE49-F238E27FC236}">
                <a16:creationId xmlns:a16="http://schemas.microsoft.com/office/drawing/2014/main" id="{A306072C-5871-CA4F-B988-9CBB2A0F0E9F}"/>
              </a:ext>
            </a:extLst>
          </p:cNvPr>
          <p:cNvSpPr>
            <a:spLocks noGrp="1"/>
          </p:cNvSpPr>
          <p:nvPr>
            <p:ph type="title"/>
          </p:nvPr>
        </p:nvSpPr>
        <p:spPr>
          <a:xfrm>
            <a:off x="640080" y="640080"/>
            <a:ext cx="2752354" cy="2709275"/>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algn="ctr"/>
            <a:r>
              <a:rPr lang="en-US" sz="2600" dirty="0">
                <a:solidFill>
                  <a:srgbClr val="262626"/>
                </a:solidFill>
              </a:rPr>
              <a:t>How to teach morally in the classroom?</a:t>
            </a:r>
          </a:p>
        </p:txBody>
      </p:sp>
      <p:sp>
        <p:nvSpPr>
          <p:cNvPr id="7" name="TextBox 6">
            <a:extLst>
              <a:ext uri="{FF2B5EF4-FFF2-40B4-BE49-F238E27FC236}">
                <a16:creationId xmlns:a16="http://schemas.microsoft.com/office/drawing/2014/main" id="{3C49BF48-11C6-934F-956B-3C4499795714}"/>
              </a:ext>
            </a:extLst>
          </p:cNvPr>
          <p:cNvSpPr txBox="1"/>
          <p:nvPr/>
        </p:nvSpPr>
        <p:spPr>
          <a:xfrm>
            <a:off x="5486400" y="2802577"/>
            <a:ext cx="3776353"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white"/>
                </a:solidFill>
                <a:effectLst/>
                <a:uLnTx/>
                <a:uFillTx/>
                <a:latin typeface="Calibri" panose="020F0502020204030204"/>
                <a:ea typeface="+mn-ea"/>
                <a:cs typeface="+mn-cs"/>
              </a:rPr>
              <a:t>Moral formation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white"/>
                </a:solidFill>
                <a:effectLst/>
                <a:uLnTx/>
                <a:uFillTx/>
                <a:latin typeface="Calibri" panose="020F0502020204030204"/>
                <a:ea typeface="+mn-ea"/>
                <a:cs typeface="+mn-cs"/>
              </a:rPr>
              <a:t>and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white"/>
                </a:solidFill>
                <a:effectLst/>
                <a:uLnTx/>
                <a:uFillTx/>
                <a:latin typeface="Calibri" panose="020F0502020204030204"/>
                <a:ea typeface="+mn-ea"/>
                <a:cs typeface="+mn-cs"/>
              </a:rPr>
              <a:t>Moral 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Audio Recording 9 May 2021 at 08:27:31" descr="Audio Recording 9 May 2021 at 08:27:31">
            <a:hlinkClick r:id="" action="ppaction://media"/>
            <a:extLst>
              <a:ext uri="{FF2B5EF4-FFF2-40B4-BE49-F238E27FC236}">
                <a16:creationId xmlns:a16="http://schemas.microsoft.com/office/drawing/2014/main" id="{407E7B23-7E31-2843-82CF-2281559F5A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52692" y="4553134"/>
            <a:ext cx="812800" cy="812800"/>
          </a:xfrm>
          <a:prstGeom prst="rect">
            <a:avLst/>
          </a:prstGeom>
        </p:spPr>
      </p:pic>
    </p:spTree>
    <p:extLst>
      <p:ext uri="{BB962C8B-B14F-4D97-AF65-F5344CB8AC3E}">
        <p14:creationId xmlns:p14="http://schemas.microsoft.com/office/powerpoint/2010/main" val="414410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6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73B22C13-0FEA-4E1C-8AC6-389B0B0CB97E}"/>
              </a:ext>
            </a:extLst>
          </p:cNvPr>
          <p:cNvPicPr>
            <a:picLocks noChangeAspect="1"/>
          </p:cNvPicPr>
          <p:nvPr/>
        </p:nvPicPr>
        <p:blipFill rotWithShape="1">
          <a:blip r:embed="rId5"/>
          <a:srcRect t="5516" b="10215"/>
          <a:stretch/>
        </p:blipFill>
        <p:spPr>
          <a:xfrm>
            <a:off x="0" y="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37B480-4206-4B45-9D75-B87ED0B4B235}"/>
              </a:ext>
            </a:extLst>
          </p:cNvPr>
          <p:cNvSpPr>
            <a:spLocks noGrp="1"/>
          </p:cNvSpPr>
          <p:nvPr>
            <p:ph type="title"/>
          </p:nvPr>
        </p:nvSpPr>
        <p:spPr>
          <a:xfrm>
            <a:off x="709448" y="1913950"/>
            <a:ext cx="4204137" cy="1342754"/>
          </a:xfrm>
          <a:prstGeom prst="ellipse">
            <a:avLst/>
          </a:prstGeom>
        </p:spPr>
        <p:txBody>
          <a:bodyPr vert="horz" lIns="91440" tIns="45720" rIns="91440" bIns="45720" rtlCol="0" anchor="ctr">
            <a:normAutofit fontScale="90000"/>
          </a:bodyPr>
          <a:lstStyle/>
          <a:p>
            <a:pPr algn="ctr"/>
            <a:r>
              <a:rPr lang="en-US" sz="2400" dirty="0"/>
              <a:t>How to approach moral issues in the classroom?</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71A8EE8-FFB4-144D-A8A0-6EDAE849A520}"/>
              </a:ext>
            </a:extLst>
          </p:cNvPr>
          <p:cNvSpPr txBox="1"/>
          <p:nvPr/>
        </p:nvSpPr>
        <p:spPr>
          <a:xfrm>
            <a:off x="515005" y="3793364"/>
            <a:ext cx="4593021" cy="2608412"/>
          </a:xfrm>
          <a:prstGeom prst="rect">
            <a:avLst/>
          </a:prstGeom>
        </p:spPr>
        <p:txBody>
          <a:bodyPr vert="horz" lIns="91440" tIns="45720" rIns="91440" bIns="45720" rtlCol="0" anchor="ctr">
            <a:normAutofit fontScale="25000" lnSpcReduction="20000"/>
          </a:bodyPr>
          <a:lstStyle/>
          <a:p>
            <a:pPr marL="1143000" marR="0" lvl="0" indent="-11430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sz="7200" b="0" i="0" u="none" strike="noStrike" kern="1200" cap="none" spc="0" normalizeH="0" baseline="0" noProof="0" dirty="0">
                <a:ln>
                  <a:noFill/>
                </a:ln>
                <a:solidFill>
                  <a:prstClr val="black"/>
                </a:solidFill>
                <a:effectLst/>
                <a:uLnTx/>
                <a:uFillTx/>
                <a:latin typeface="Calibri" panose="020F0502020204030204"/>
                <a:ea typeface="+mn-ea"/>
                <a:cs typeface="+mn-cs"/>
              </a:rPr>
              <a:t>Acknowledge that young people encounter difficult moral questions every day, and they want guidance.</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7200" b="0" i="0" u="none" strike="noStrike" kern="1200" cap="none" spc="0" normalizeH="0" baseline="0" noProof="0" dirty="0">
                <a:ln>
                  <a:noFill/>
                </a:ln>
                <a:solidFill>
                  <a:prstClr val="black"/>
                </a:solidFill>
                <a:effectLst/>
                <a:uLnTx/>
                <a:uFillTx/>
                <a:latin typeface="Calibri" panose="020F0502020204030204"/>
                <a:ea typeface="+mn-ea"/>
                <a:cs typeface="+mn-cs"/>
              </a:rPr>
              <a:t>Recognize that no subject is morally neutral.</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7200" b="0" i="0" u="none" strike="noStrike" kern="1200" cap="none" spc="0" normalizeH="0" baseline="0" noProof="0" dirty="0">
                <a:ln>
                  <a:noFill/>
                </a:ln>
                <a:solidFill>
                  <a:prstClr val="black"/>
                </a:solidFill>
                <a:effectLst/>
                <a:uLnTx/>
                <a:uFillTx/>
                <a:latin typeface="Calibri" panose="020F0502020204030204"/>
                <a:ea typeface="+mn-ea"/>
                <a:cs typeface="+mn-cs"/>
              </a:rPr>
              <a:t>Build trust in the classroom</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7200" b="0" i="0" u="none" strike="noStrike" kern="1200" cap="none" spc="0" normalizeH="0" baseline="0" noProof="0" dirty="0">
                <a:ln>
                  <a:noFill/>
                </a:ln>
                <a:solidFill>
                  <a:prstClr val="black"/>
                </a:solidFill>
                <a:effectLst/>
                <a:uLnTx/>
                <a:uFillTx/>
                <a:latin typeface="Calibri" panose="020F0502020204030204"/>
                <a:ea typeface="+mn-ea"/>
                <a:cs typeface="+mn-cs"/>
              </a:rPr>
              <a:t>Enlist support from your colleagues and administrators.</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7200" b="0" i="0" u="none" strike="noStrike" kern="1200" cap="none" spc="0" normalizeH="0" baseline="0" noProof="0" dirty="0">
                <a:ln>
                  <a:noFill/>
                </a:ln>
                <a:solidFill>
                  <a:prstClr val="black"/>
                </a:solidFill>
                <a:effectLst/>
                <a:uLnTx/>
                <a:uFillTx/>
                <a:latin typeface="Calibri" panose="020F0502020204030204"/>
                <a:ea typeface="+mn-ea"/>
                <a:cs typeface="+mn-cs"/>
              </a:rPr>
              <a:t>Have faith in your students.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Audio Recording 9 May 2021 at 08:31:14" descr="Audio Recording 9 May 2021 at 08:31:14">
            <a:hlinkClick r:id="" action="ppaction://media"/>
            <a:extLst>
              <a:ext uri="{FF2B5EF4-FFF2-40B4-BE49-F238E27FC236}">
                <a16:creationId xmlns:a16="http://schemas.microsoft.com/office/drawing/2014/main" id="{A4CBD110-A78D-7D47-9B83-3E3AA6F985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65345" y="5097570"/>
            <a:ext cx="812800" cy="812800"/>
          </a:xfrm>
          <a:prstGeom prst="rect">
            <a:avLst/>
          </a:prstGeom>
        </p:spPr>
      </p:pic>
    </p:spTree>
    <p:extLst>
      <p:ext uri="{BB962C8B-B14F-4D97-AF65-F5344CB8AC3E}">
        <p14:creationId xmlns:p14="http://schemas.microsoft.com/office/powerpoint/2010/main" val="353561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5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mpty speech bubbles">
            <a:extLst>
              <a:ext uri="{FF2B5EF4-FFF2-40B4-BE49-F238E27FC236}">
                <a16:creationId xmlns:a16="http://schemas.microsoft.com/office/drawing/2014/main" id="{9122F10A-D362-3245-86B2-5B2A35992659}"/>
              </a:ext>
            </a:extLst>
          </p:cNvPr>
          <p:cNvPicPr>
            <a:picLocks noChangeAspect="1"/>
          </p:cNvPicPr>
          <p:nvPr/>
        </p:nvPicPr>
        <p:blipFill rotWithShape="1">
          <a:blip r:embed="rId5"/>
          <a:srcRect t="5516" b="10215"/>
          <a:stretch/>
        </p:blipFill>
        <p:spPr>
          <a:xfrm>
            <a:off x="0" y="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 typeface="Arial"/>
              <a:buNone/>
              <a:tabLst/>
              <a:defRPr/>
            </a:pPr>
            <a:endParaRPr kumimoji="0" lang="en-US" sz="1600" b="0" i="0" u="none" strike="noStrike" kern="1200" cap="all"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F88E66-42FF-6344-BC5D-7F114C6573F6}"/>
              </a:ext>
            </a:extLst>
          </p:cNvPr>
          <p:cNvSpPr>
            <a:spLocks noGrp="1"/>
          </p:cNvSpPr>
          <p:nvPr>
            <p:ph type="title"/>
          </p:nvPr>
        </p:nvSpPr>
        <p:spPr>
          <a:xfrm>
            <a:off x="709448" y="1913950"/>
            <a:ext cx="4204137" cy="1342754"/>
          </a:xfrm>
        </p:spPr>
        <p:txBody>
          <a:bodyPr>
            <a:normAutofit/>
          </a:bodyPr>
          <a:lstStyle/>
          <a:p>
            <a:pPr algn="ctr"/>
            <a:r>
              <a:rPr lang="cy-GB" sz="3600" dirty="0"/>
              <a:t>Now vs 20th century</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963924-A92E-324F-94CC-5C67AA7B37B1}"/>
              </a:ext>
            </a:extLst>
          </p:cNvPr>
          <p:cNvSpPr>
            <a:spLocks noGrp="1"/>
          </p:cNvSpPr>
          <p:nvPr>
            <p:ph idx="1"/>
          </p:nvPr>
        </p:nvSpPr>
        <p:spPr>
          <a:xfrm>
            <a:off x="515005" y="3787645"/>
            <a:ext cx="4593021" cy="2619839"/>
          </a:xfrm>
        </p:spPr>
        <p:txBody>
          <a:bodyPr anchor="ctr">
            <a:normAutofit fontScale="62500" lnSpcReduction="20000"/>
          </a:bodyPr>
          <a:lstStyle/>
          <a:p>
            <a:r>
              <a:rPr lang="cy-GB" sz="2600" dirty="0"/>
              <a:t>Pivotal changes</a:t>
            </a:r>
          </a:p>
          <a:p>
            <a:r>
              <a:rPr lang="cy-GB" sz="2600" dirty="0"/>
              <a:t>Ignoring the moral dimension of schooling</a:t>
            </a:r>
          </a:p>
          <a:p>
            <a:r>
              <a:rPr lang="en-GB" sz="2600" dirty="0"/>
              <a:t>Code of Professional Practice and Conduct: </a:t>
            </a:r>
            <a:r>
              <a:rPr lang="en-GB" sz="2600" i="1" dirty="0"/>
              <a:t>'Professional educators shall exhibit consistent and equitable treatment of students, fellow educators and parents. They shall respect the civil rights of all and not discriminate on the basis of race, national or ethnic origin, culture, religion, sex or sexual orientation, marital status, age, political beliefs, socioeconomic status, disabling condition or vocational interest.’</a:t>
            </a:r>
            <a:endParaRPr lang="en-GB" sz="2600" dirty="0"/>
          </a:p>
          <a:p>
            <a:pPr marL="0" indent="0">
              <a:buNone/>
            </a:pPr>
            <a:endParaRPr lang="cy-GB" sz="1800" dirty="0"/>
          </a:p>
          <a:p>
            <a:endParaRPr lang="cy-GB" sz="1800" dirty="0"/>
          </a:p>
        </p:txBody>
      </p:sp>
      <p:pic>
        <p:nvPicPr>
          <p:cNvPr id="6" name="Audio Recording 9 May 2021 at 08:33:16" descr="Audio Recording 9 May 2021 at 08:33:16">
            <a:hlinkClick r:id="" action="ppaction://media"/>
            <a:extLst>
              <a:ext uri="{FF2B5EF4-FFF2-40B4-BE49-F238E27FC236}">
                <a16:creationId xmlns:a16="http://schemas.microsoft.com/office/drawing/2014/main" id="{7BB0765E-C53E-CC4D-8595-958AC2EB7B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00443" y="5097564"/>
            <a:ext cx="812800" cy="812800"/>
          </a:xfrm>
          <a:prstGeom prst="rect">
            <a:avLst/>
          </a:prstGeom>
        </p:spPr>
      </p:pic>
    </p:spTree>
    <p:extLst>
      <p:ext uri="{BB962C8B-B14F-4D97-AF65-F5344CB8AC3E}">
        <p14:creationId xmlns:p14="http://schemas.microsoft.com/office/powerpoint/2010/main" val="411321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7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mpty speech bubbles">
            <a:extLst>
              <a:ext uri="{FF2B5EF4-FFF2-40B4-BE49-F238E27FC236}">
                <a16:creationId xmlns:a16="http://schemas.microsoft.com/office/drawing/2014/main" id="{2C798D2A-5696-2B40-9DD3-FD4A2F60F4D0}"/>
              </a:ext>
            </a:extLst>
          </p:cNvPr>
          <p:cNvPicPr>
            <a:picLocks noChangeAspect="1"/>
          </p:cNvPicPr>
          <p:nvPr/>
        </p:nvPicPr>
        <p:blipFill rotWithShape="1">
          <a:blip r:embed="rId2"/>
          <a:srcRect t="5516" b="10215"/>
          <a:stretch/>
        </p:blipFill>
        <p:spPr>
          <a:xfrm>
            <a:off x="-1" y="10"/>
            <a:ext cx="12192000" cy="6857990"/>
          </a:xfrm>
          <a:prstGeom prst="rect">
            <a:avLst/>
          </a:prstGeom>
        </p:spPr>
      </p:pic>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0DD71D-9361-174D-95EB-90397F0985A2}"/>
              </a:ext>
            </a:extLst>
          </p:cNvPr>
          <p:cNvSpPr>
            <a:spLocks noGrp="1"/>
          </p:cNvSpPr>
          <p:nvPr>
            <p:ph type="title"/>
          </p:nvPr>
        </p:nvSpPr>
        <p:spPr>
          <a:xfrm>
            <a:off x="643467" y="321734"/>
            <a:ext cx="6891186" cy="1135737"/>
          </a:xfrm>
        </p:spPr>
        <p:txBody>
          <a:bodyPr>
            <a:normAutofit/>
          </a:bodyPr>
          <a:lstStyle/>
          <a:p>
            <a:r>
              <a:rPr lang="cy-GB" sz="3600" dirty="0"/>
              <a:t>references</a:t>
            </a:r>
          </a:p>
        </p:txBody>
      </p:sp>
      <p:sp>
        <p:nvSpPr>
          <p:cNvPr id="3" name="Content Placeholder 2">
            <a:extLst>
              <a:ext uri="{FF2B5EF4-FFF2-40B4-BE49-F238E27FC236}">
                <a16:creationId xmlns:a16="http://schemas.microsoft.com/office/drawing/2014/main" id="{605E637D-9E31-4346-A287-D80F93A234DA}"/>
              </a:ext>
            </a:extLst>
          </p:cNvPr>
          <p:cNvSpPr>
            <a:spLocks noGrp="1"/>
          </p:cNvSpPr>
          <p:nvPr>
            <p:ph idx="1"/>
          </p:nvPr>
        </p:nvSpPr>
        <p:spPr>
          <a:xfrm>
            <a:off x="643467" y="1782981"/>
            <a:ext cx="6891187" cy="4393982"/>
          </a:xfrm>
        </p:spPr>
        <p:txBody>
          <a:bodyPr>
            <a:normAutofit fontScale="70000" lnSpcReduction="20000"/>
          </a:bodyPr>
          <a:lstStyle/>
          <a:p>
            <a:r>
              <a:rPr lang="en-GB" sz="1700" dirty="0">
                <a:effectLst/>
                <a:latin typeface="Calibri" panose="020F0502020204030204" pitchFamily="34" charset="0"/>
                <a:ea typeface="Calibri" panose="020F0502020204030204" pitchFamily="34" charset="0"/>
                <a:cs typeface="Times New Roman" panose="02020603050405020304" pitchFamily="18" charset="0"/>
              </a:rPr>
              <a:t>Bartlett. S, Burton. D, 2016, Introduction to Education Studies, 4</a:t>
            </a:r>
            <a:r>
              <a:rPr lang="en-GB" sz="17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700" dirty="0">
                <a:effectLst/>
                <a:latin typeface="Calibri" panose="020F0502020204030204" pitchFamily="34" charset="0"/>
                <a:ea typeface="Calibri" panose="020F0502020204030204" pitchFamily="34" charset="0"/>
                <a:cs typeface="Times New Roman" panose="02020603050405020304" pitchFamily="18" charset="0"/>
              </a:rPr>
              <a:t> edition, Sage, London</a:t>
            </a:r>
          </a:p>
          <a:p>
            <a:r>
              <a:rPr lang="cy-GB" sz="1700" dirty="0">
                <a:hlinkClick r:id="rId3"/>
              </a:rPr>
              <a:t>https://www.britannica.com/topic/education/Education-in-the-20th-century</a:t>
            </a:r>
            <a:endParaRPr lang="cy-GB" sz="1700" dirty="0"/>
          </a:p>
          <a:p>
            <a:r>
              <a:rPr lang="cy-GB" sz="1700" dirty="0">
                <a:hlinkClick r:id="rId4"/>
              </a:rPr>
              <a:t>https://education.stateuniversity.com/pages/2246/Moral-Education.html</a:t>
            </a:r>
            <a:endParaRPr lang="cy-GB" sz="1700" dirty="0"/>
          </a:p>
          <a:p>
            <a:r>
              <a:rPr lang="cy-GB" sz="1700" dirty="0">
                <a:hlinkClick r:id="rId5"/>
              </a:rPr>
              <a:t>https://www.pspc.education.pa.gov/Promoting-Ethical-Practices-Resources/Ethics-Toolkit/Unit5/Pages/Ethics,-Teaching-and-Diversity.aspx</a:t>
            </a:r>
            <a:endParaRPr lang="cy-GB" sz="1700" dirty="0"/>
          </a:p>
          <a:p>
            <a:r>
              <a:rPr lang="cy-GB" sz="1700" dirty="0">
                <a:hlinkClick r:id="rId6"/>
              </a:rPr>
              <a:t>https://www.edutopia.org/how-approach-moral-issues-classroom</a:t>
            </a:r>
            <a:endParaRPr lang="cy-GB" sz="1700" dirty="0"/>
          </a:p>
          <a:p>
            <a:r>
              <a:rPr lang="cy-GB" sz="1700" dirty="0">
                <a:hlinkClick r:id="rId7"/>
              </a:rPr>
              <a:t>https://blog.bham.ac.uk/socialsciencesbirmingham/2018/02/15/morality-what-it-is-and-how-to-teach-it/</a:t>
            </a:r>
            <a:endParaRPr lang="cy-GB" sz="1700" dirty="0"/>
          </a:p>
          <a:p>
            <a:r>
              <a:rPr lang="en-GB" sz="1700" b="0" i="0" dirty="0">
                <a:solidFill>
                  <a:srgbClr val="212121"/>
                </a:solidFill>
                <a:effectLst/>
                <a:latin typeface="Calibri" panose="020F0502020204030204" pitchFamily="34" charset="0"/>
              </a:rPr>
              <a:t>Robinson .K, 2006, "Do schools kill creativity?", [online] Ted Talks, available at </a:t>
            </a:r>
            <a:r>
              <a:rPr lang="en-GB" sz="1700" b="0" i="0" dirty="0">
                <a:solidFill>
                  <a:srgbClr val="008272"/>
                </a:solidFill>
                <a:effectLst/>
                <a:latin typeface="Calibri" panose="020F0502020204030204" pitchFamily="34" charset="0"/>
                <a:hlinkClick r:id="rId8"/>
              </a:rPr>
              <a:t>Sir Ken Robinson: Do schools kill creativity? | TED Talk</a:t>
            </a:r>
            <a:r>
              <a:rPr lang="en-GB" sz="1700" b="0" i="0" dirty="0">
                <a:solidFill>
                  <a:srgbClr val="212121"/>
                </a:solidFill>
                <a:effectLst/>
                <a:latin typeface="Calibri" panose="020F0502020204030204" pitchFamily="34" charset="0"/>
              </a:rPr>
              <a:t>, accessed 05/05/2021</a:t>
            </a:r>
          </a:p>
          <a:p>
            <a:r>
              <a:rPr lang="en-GB" sz="1700" b="0" i="0" dirty="0">
                <a:solidFill>
                  <a:srgbClr val="212121"/>
                </a:solidFill>
                <a:effectLst/>
                <a:latin typeface="Calibri" panose="020F0502020204030204" pitchFamily="34" charset="0"/>
              </a:rPr>
              <a:t>Robinson .K, 2010, "RSA ANIMATE: Changing Education Paradigms", [video], available at </a:t>
            </a:r>
            <a:r>
              <a:rPr lang="en-GB" sz="1700" b="0" i="0" dirty="0">
                <a:solidFill>
                  <a:srgbClr val="008272"/>
                </a:solidFill>
                <a:effectLst/>
                <a:latin typeface="Calibri" panose="020F0502020204030204" pitchFamily="34" charset="0"/>
                <a:hlinkClick r:id="rId9"/>
              </a:rPr>
              <a:t>RSA ANIMATE: Changing Education Paradigms - Bing video</a:t>
            </a:r>
            <a:r>
              <a:rPr lang="en-GB" sz="1700" b="0" i="0" dirty="0">
                <a:solidFill>
                  <a:srgbClr val="212121"/>
                </a:solidFill>
                <a:effectLst/>
                <a:latin typeface="Calibri" panose="020F0502020204030204" pitchFamily="34" charset="0"/>
              </a:rPr>
              <a:t>, accessed 05/05/2021</a:t>
            </a:r>
            <a:endParaRPr lang="cy-GB" sz="1700" dirty="0"/>
          </a:p>
          <a:p>
            <a:r>
              <a:rPr lang="cy-GB" sz="1700" dirty="0"/>
              <a:t>School of life, 2015, “Political theory – Jean Jacques Rousseau”, [video], available at </a:t>
            </a:r>
            <a:r>
              <a:rPr lang="fr-FR" sz="1700" dirty="0">
                <a:hlinkClick r:id="rId10"/>
              </a:rPr>
              <a:t>POLITICAL THEORY – Jean-Jacques Rousseau – YouTube</a:t>
            </a:r>
            <a:r>
              <a:rPr lang="fr-FR" sz="1700" dirty="0"/>
              <a:t>, </a:t>
            </a:r>
            <a:r>
              <a:rPr lang="en-GB" sz="1700" dirty="0"/>
              <a:t>accessed 05/05/2021</a:t>
            </a:r>
            <a:endParaRPr lang="cy-GB" sz="1700" dirty="0"/>
          </a:p>
          <a:p>
            <a:r>
              <a:rPr lang="cy-GB" sz="1700" dirty="0"/>
              <a:t>Seven pillara institute, no date, “Early roots of western moral tradition”, available at </a:t>
            </a:r>
            <a:r>
              <a:rPr lang="en-GB" sz="1700" dirty="0">
                <a:hlinkClick r:id="rId11"/>
              </a:rPr>
              <a:t>The History of Moral Philosophy - Roots of the Western Moral Tradition (sevenpillarsinstitute.org)</a:t>
            </a:r>
            <a:r>
              <a:rPr lang="en-GB" sz="1700" dirty="0"/>
              <a:t>, accessed 03/05/2021</a:t>
            </a:r>
            <a:endParaRPr lang="cy-GB" sz="1700" dirty="0"/>
          </a:p>
          <a:p>
            <a:r>
              <a:rPr lang="cy-GB" sz="1700" dirty="0"/>
              <a:t>Stanford encyclopedia of philosophy, 2018, “Hobbes’ moral and political philosophy”, available at </a:t>
            </a:r>
            <a:r>
              <a:rPr lang="en-GB" sz="1700" dirty="0">
                <a:hlinkClick r:id="rId12"/>
              </a:rPr>
              <a:t>Hobbes’s Moral and Political Philosophy (Stanford </a:t>
            </a:r>
            <a:r>
              <a:rPr lang="en-GB" sz="1700" dirty="0" err="1">
                <a:hlinkClick r:id="rId12"/>
              </a:rPr>
              <a:t>Encyclopedia</a:t>
            </a:r>
            <a:r>
              <a:rPr lang="en-GB" sz="1700" dirty="0">
                <a:hlinkClick r:id="rId12"/>
              </a:rPr>
              <a:t> of Philosophy)</a:t>
            </a:r>
            <a:r>
              <a:rPr lang="en-GB" sz="1700" dirty="0"/>
              <a:t>, accessed 03/05/2021</a:t>
            </a:r>
          </a:p>
          <a:p>
            <a:r>
              <a:rPr lang="en-GB" sz="1700" dirty="0">
                <a:effectLst/>
                <a:latin typeface="Calibri" panose="020F0502020204030204" pitchFamily="34" charset="0"/>
                <a:ea typeface="Calibri" panose="020F0502020204030204" pitchFamily="34" charset="0"/>
                <a:cs typeface="Times New Roman" panose="02020603050405020304" pitchFamily="18" charset="0"/>
              </a:rPr>
              <a:t>Ward. S, 2013, A student’s guide to Education Studies, 3</a:t>
            </a:r>
            <a:r>
              <a:rPr lang="en-GB" sz="17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700" dirty="0">
                <a:effectLst/>
                <a:latin typeface="Calibri" panose="020F0502020204030204" pitchFamily="34" charset="0"/>
                <a:ea typeface="Calibri" panose="020F0502020204030204" pitchFamily="34" charset="0"/>
                <a:cs typeface="Times New Roman" panose="02020603050405020304" pitchFamily="18" charset="0"/>
              </a:rPr>
              <a:t> edition, Oxon, Routledge</a:t>
            </a:r>
          </a:p>
          <a:p>
            <a:endParaRPr lang="cy-GB" sz="2000" dirty="0"/>
          </a:p>
        </p:txBody>
      </p:sp>
      <p:grpSp>
        <p:nvGrpSpPr>
          <p:cNvPr id="11" name="Group 1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8089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7309</TotalTime>
  <Words>1864</Words>
  <Application>Microsoft Office PowerPoint</Application>
  <PresentationFormat>Widescreen</PresentationFormat>
  <Paragraphs>70</Paragraphs>
  <Slides>12</Slides>
  <Notes>4</Notes>
  <HiddenSlides>0</HiddenSlides>
  <MMClips>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Arial</vt:lpstr>
      <vt:lpstr>Calibri</vt:lpstr>
      <vt:lpstr>Calibri Light</vt:lpstr>
      <vt:lpstr>Tw Cen MT</vt:lpstr>
      <vt:lpstr>Office Theme</vt:lpstr>
      <vt:lpstr>1_Office Theme</vt:lpstr>
      <vt:lpstr>Morality and ethics</vt:lpstr>
      <vt:lpstr>Morality and ethics and Society</vt:lpstr>
      <vt:lpstr>PowerPoint Presentation</vt:lpstr>
      <vt:lpstr>Historical context</vt:lpstr>
      <vt:lpstr>However…</vt:lpstr>
      <vt:lpstr>PowerPoint Presentation</vt:lpstr>
      <vt:lpstr>PowerPoint Presentation</vt:lpstr>
      <vt:lpstr>PowerPoint Presentation</vt:lpstr>
      <vt:lpstr>How to teach morally in the classroom?</vt:lpstr>
      <vt:lpstr>How to approach moral issues in the classroom?</vt:lpstr>
      <vt:lpstr>Now vs 20th century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Morality and ethics</dc:title>
  <dc:creator>Luke Reimnitz (1901552)</dc:creator>
  <cp:lastModifiedBy>Luke Reimnitz (1901552)</cp:lastModifiedBy>
  <cp:revision>23</cp:revision>
  <dcterms:created xsi:type="dcterms:W3CDTF">2021-05-04T10:44:30Z</dcterms:created>
  <dcterms:modified xsi:type="dcterms:W3CDTF">2021-05-09T12:38:52Z</dcterms:modified>
</cp:coreProperties>
</file>