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4"/>
    <p:sldMasterId id="2147483980" r:id="rId5"/>
    <p:sldMasterId id="2147483992" r:id="rId6"/>
  </p:sldMasterIdLst>
  <p:notesMasterIdLst>
    <p:notesMasterId r:id="rId48"/>
  </p:notesMasterIdLst>
  <p:sldIdLst>
    <p:sldId id="337" r:id="rId7"/>
    <p:sldId id="336" r:id="rId8"/>
    <p:sldId id="284" r:id="rId9"/>
    <p:sldId id="304" r:id="rId10"/>
    <p:sldId id="283" r:id="rId11"/>
    <p:sldId id="269" r:id="rId12"/>
    <p:sldId id="295" r:id="rId13"/>
    <p:sldId id="339" r:id="rId14"/>
    <p:sldId id="274" r:id="rId15"/>
    <p:sldId id="272" r:id="rId16"/>
    <p:sldId id="306" r:id="rId17"/>
    <p:sldId id="288" r:id="rId18"/>
    <p:sldId id="307" r:id="rId19"/>
    <p:sldId id="308" r:id="rId20"/>
    <p:sldId id="281" r:id="rId21"/>
    <p:sldId id="296" r:id="rId22"/>
    <p:sldId id="291" r:id="rId23"/>
    <p:sldId id="297" r:id="rId24"/>
    <p:sldId id="298" r:id="rId25"/>
    <p:sldId id="270" r:id="rId26"/>
    <p:sldId id="275" r:id="rId27"/>
    <p:sldId id="302" r:id="rId28"/>
    <p:sldId id="345" r:id="rId29"/>
    <p:sldId id="346" r:id="rId30"/>
    <p:sldId id="300" r:id="rId31"/>
    <p:sldId id="290" r:id="rId32"/>
    <p:sldId id="301" r:id="rId33"/>
    <p:sldId id="338" r:id="rId34"/>
    <p:sldId id="347" r:id="rId35"/>
    <p:sldId id="287" r:id="rId36"/>
    <p:sldId id="340" r:id="rId37"/>
    <p:sldId id="343" r:id="rId38"/>
    <p:sldId id="341" r:id="rId39"/>
    <p:sldId id="342" r:id="rId40"/>
    <p:sldId id="292" r:id="rId41"/>
    <p:sldId id="285" r:id="rId42"/>
    <p:sldId id="267" r:id="rId43"/>
    <p:sldId id="303" r:id="rId44"/>
    <p:sldId id="305" r:id="rId45"/>
    <p:sldId id="344" r:id="rId46"/>
    <p:sldId id="309" r:id="rId47"/>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7DA7D9-0833-051A-719E-0EB7EAD20CCC}" v="70" dt="2026-04-16T11:47:09.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857" autoAdjust="0"/>
    <p:restoredTop sz="77405" autoAdjust="0"/>
  </p:normalViewPr>
  <p:slideViewPr>
    <p:cSldViewPr snapToGrid="0">
      <p:cViewPr varScale="1">
        <p:scale>
          <a:sx n="69" d="100"/>
          <a:sy n="69" d="100"/>
        </p:scale>
        <p:origin x="60" y="279"/>
      </p:cViewPr>
      <p:guideLst/>
    </p:cSldViewPr>
  </p:slideViewPr>
  <p:notesTextViewPr>
    <p:cViewPr>
      <p:scale>
        <a:sx n="1" d="1"/>
        <a:sy n="1" d="1"/>
      </p:scale>
      <p:origin x="0" y="0"/>
    </p:cViewPr>
  </p:notesTextViewPr>
  <p:sorterViewPr>
    <p:cViewPr>
      <p:scale>
        <a:sx n="100" d="100"/>
        <a:sy n="100" d="100"/>
      </p:scale>
      <p:origin x="0" y="-9942"/>
    </p:cViewPr>
  </p:sorter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497DA7D9-0833-051A-719E-0EB7EAD20CCC}"/>
    <pc:docChg chg="addSld modSld">
      <pc:chgData name="Natasha Young" userId="S::n.young@uwtsd.ac.uk::450ac887-d51d-4f28-b5bb-9aa773a39bcf" providerId="AD" clId="Web-{497DA7D9-0833-051A-719E-0EB7EAD20CCC}" dt="2026-04-16T11:48:06.463" v="71"/>
      <pc:docMkLst>
        <pc:docMk/>
      </pc:docMkLst>
      <pc:sldChg chg="addSp delSp modSp add replId modNotes">
        <pc:chgData name="Natasha Young" userId="S::n.young@uwtsd.ac.uk::450ac887-d51d-4f28-b5bb-9aa773a39bcf" providerId="AD" clId="Web-{497DA7D9-0833-051A-719E-0EB7EAD20CCC}" dt="2026-04-16T11:48:06.463" v="71"/>
        <pc:sldMkLst>
          <pc:docMk/>
          <pc:sldMk cId="915054100" sldId="347"/>
        </pc:sldMkLst>
        <pc:spChg chg="mod">
          <ac:chgData name="Natasha Young" userId="S::n.young@uwtsd.ac.uk::450ac887-d51d-4f28-b5bb-9aa773a39bcf" providerId="AD" clId="Web-{497DA7D9-0833-051A-719E-0EB7EAD20CCC}" dt="2026-04-16T11:46:09.252" v="60" actId="1076"/>
          <ac:spMkLst>
            <pc:docMk/>
            <pc:sldMk cId="915054100" sldId="347"/>
            <ac:spMk id="2" creationId="{5FAF9047-D169-B61D-0C66-A0599616F7E7}"/>
          </ac:spMkLst>
        </pc:spChg>
        <pc:spChg chg="del mod">
          <ac:chgData name="Natasha Young" userId="S::n.young@uwtsd.ac.uk::450ac887-d51d-4f28-b5bb-9aa773a39bcf" providerId="AD" clId="Web-{497DA7D9-0833-051A-719E-0EB7EAD20CCC}" dt="2026-04-16T11:46:16.174" v="63"/>
          <ac:spMkLst>
            <pc:docMk/>
            <pc:sldMk cId="915054100" sldId="347"/>
            <ac:spMk id="7" creationId="{4F7A2ED4-4A6E-B3D7-16A5-8F6A46F727CC}"/>
          </ac:spMkLst>
        </pc:spChg>
        <pc:picChg chg="add mod">
          <ac:chgData name="Natasha Young" userId="S::n.young@uwtsd.ac.uk::450ac887-d51d-4f28-b5bb-9aa773a39bcf" providerId="AD" clId="Web-{497DA7D9-0833-051A-719E-0EB7EAD20CCC}" dt="2026-04-16T11:47:09.473" v="66" actId="1076"/>
          <ac:picMkLst>
            <pc:docMk/>
            <pc:sldMk cId="915054100" sldId="347"/>
            <ac:picMk id="3" creationId="{B3F2EDCA-7347-DF25-CB89-15B2397A7C74}"/>
          </ac:picMkLst>
        </pc:picChg>
        <pc:picChg chg="del">
          <ac:chgData name="Natasha Young" userId="S::n.young@uwtsd.ac.uk::450ac887-d51d-4f28-b5bb-9aa773a39bcf" providerId="AD" clId="Web-{497DA7D9-0833-051A-719E-0EB7EAD20CCC}" dt="2026-04-16T11:46:11.455" v="61"/>
          <ac:picMkLst>
            <pc:docMk/>
            <pc:sldMk cId="915054100" sldId="347"/>
            <ac:picMk id="6" creationId="{74B4B7E4-EEBB-224A-E836-C02633C3FB5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16/04/2026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bing.com/ck/a?!&amp;&amp;p=cc1340b498eb0f64088b62fc18a312f3c0e2d4dcf9e7f4a11209fb5a0c309c5bJmltdHM9MTc2MTAwNDgwMA&amp;ptn=3&amp;ver=2&amp;hsh=4&amp;fclid=3abf403d-ea0e-6073-2e3f-55d4ebb561e3&amp;psq=ipo+model+conceptual+framework&amp;u=a1aHR0cHM6Ly9jaW8td2lraS5vcmcvd2lraS9JbnB1dC1Qcm9jZXNzLU91dHB1dF8oSVBPKV9Nb2RlbA&amp;ntb=1"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www.bing.com/ck/a?!&amp;&amp;p=d85c958694a0c15c8f6603282fa080cc2aa317319742c7adb71f6f9037b43319JmltdHM9MTc2MTAwNDgwMA&amp;ptn=3&amp;ver=2&amp;hsh=4&amp;fclid=3abf403d-ea0e-6073-2e3f-55d4ebb561e3&amp;psq=ipo+model+conceptual+framework&amp;u=a1aHR0cHM6Ly9idXNpbmVzcy5hZG9iZS5jb20vYmxvZy9iYXNpY3MvbGVhcm4tYWJvdXQtdGhlLWlucHV0LW91dHB1dC1tb2RlbA&amp;ntb=1" TargetMode="External"/><Relationship Id="rId5" Type="http://schemas.openxmlformats.org/officeDocument/2006/relationships/hyperlink" Target="https://www.bing.com/ck/a?!&amp;&amp;p=124e56f8cfa1896b77e5d6c5885f64b50a8c1e23d7f6a5b409285b279655344cJmltdHM9MTc2MTAwNDgwMA&amp;ptn=3&amp;ver=2&amp;hsh=4&amp;fclid=3abf403d-ea0e-6073-2e3f-55d4ebb561e3&amp;psq=ipo+model+conceptual+framework&amp;u=a1aHR0cHM6Ly9wc3ljaG9sb2d5LmlyZXNlYXJjaG5ldC5jb20vaW5kdXN0cmlhbC1vcmdhbml6YXRpb25hbC1wc3ljaG9sb2d5L2dyb3VwLWR5bmFtaWNzL2lucHV0LXByb2Nlc3Mtb3V0cHV0LW1vZGVsLw&amp;ntb=1" TargetMode="External"/><Relationship Id="rId4" Type="http://schemas.openxmlformats.org/officeDocument/2006/relationships/hyperlink" Target="https://www.bing.com/ck/a?!&amp;&amp;p=ffb2a8169b8737bd70cc57f840dc906d99fcb8d2e4c190de4445f505f715705bJmltdHM9MTc2MTAwNDgwMA&amp;ptn=3&amp;ver=2&amp;hsh=4&amp;fclid=3abf403d-ea0e-6073-2e3f-55d4ebb561e3&amp;psq=ipo+model+conceptual+framework&amp;u=a1aHR0cHM6Ly93d3cuaXNpeHNpZ21hLmNvbS9kaWN0aW9uYXJ5L2lucHV0LXByb2Nlc3Mtb3V0cHV0LWktcC1vLw&amp;ntb=1"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a:t>
            </a:fld>
            <a:endParaRPr lang="en-GB"/>
          </a:p>
        </p:txBody>
      </p:sp>
    </p:spTree>
    <p:extLst>
      <p:ext uri="{BB962C8B-B14F-4D97-AF65-F5344CB8AC3E}">
        <p14:creationId xmlns:p14="http://schemas.microsoft.com/office/powerpoint/2010/main" val="3704436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2529935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definitely worked in a number of fantastic teams over the years who have been supportive, we’ve collaborated really well, we’ve shared responsibility etc but on the other hand I have also worked in teams where there have been underlying tensions when someone isn’t pulling their weight for example or when style of learning and working clash.</a:t>
            </a:r>
          </a:p>
        </p:txBody>
      </p:sp>
      <p:sp>
        <p:nvSpPr>
          <p:cNvPr id="4" name="Slide Number Placeholder 3"/>
          <p:cNvSpPr>
            <a:spLocks noGrp="1"/>
          </p:cNvSpPr>
          <p:nvPr>
            <p:ph type="sldNum" sz="quarter" idx="5"/>
          </p:nvPr>
        </p:nvSpPr>
        <p:spPr/>
        <p:txBody>
          <a:bodyPr/>
          <a:lstStyle/>
          <a:p>
            <a:fld id="{D9D7D8A5-2D6E-418F-A42D-A2ED80EC0A3E}" type="slidenum">
              <a:rPr lang="en-GB" smtClean="0"/>
              <a:t>4</a:t>
            </a:fld>
            <a:endParaRPr lang="en-GB"/>
          </a:p>
        </p:txBody>
      </p:sp>
    </p:spTree>
    <p:extLst>
      <p:ext uri="{BB962C8B-B14F-4D97-AF65-F5344CB8AC3E}">
        <p14:creationId xmlns:p14="http://schemas.microsoft.com/office/powerpoint/2010/main" val="3150786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Consider asking students what they believe are </a:t>
            </a:r>
            <a:r>
              <a:rPr lang="en-GB" b="1" dirty="0"/>
              <a:t>the ingredients </a:t>
            </a:r>
            <a:r>
              <a:rPr lang="en-GB" dirty="0"/>
              <a:t>to an effective working Early Years Team?</a:t>
            </a:r>
          </a:p>
          <a:p>
            <a:r>
              <a:rPr lang="en-GB" dirty="0"/>
              <a:t>Communication, empathy, honesty, being approachable, able to delegate, responsible….</a:t>
            </a:r>
          </a:p>
          <a:p>
            <a:r>
              <a:rPr lang="en-GB" dirty="0"/>
              <a:t>How is this achieved?</a:t>
            </a:r>
          </a:p>
          <a:p>
            <a:r>
              <a:rPr lang="en-GB" dirty="0"/>
              <a:t>How is this sustained? </a:t>
            </a:r>
          </a:p>
          <a:p>
            <a:endParaRPr lang="en-GB" dirty="0"/>
          </a:p>
          <a:p>
            <a:r>
              <a:rPr lang="en-GB" dirty="0"/>
              <a:t>Let’s look at some theories…</a:t>
            </a:r>
          </a:p>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5</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630238"/>
            <a:ext cx="5486400" cy="3086100"/>
          </a:xfrm>
        </p:spPr>
      </p:sp>
      <p:sp>
        <p:nvSpPr>
          <p:cNvPr id="3" name="Notes Placeholder 2"/>
          <p:cNvSpPr>
            <a:spLocks noGrp="1"/>
          </p:cNvSpPr>
          <p:nvPr>
            <p:ph type="body" idx="1"/>
          </p:nvPr>
        </p:nvSpPr>
        <p:spPr>
          <a:xfrm>
            <a:off x="330505" y="4003942"/>
            <a:ext cx="6103345" cy="4379893"/>
          </a:xfrm>
        </p:spPr>
        <p:txBody>
          <a:bodyPr/>
          <a:lstStyle/>
          <a:p>
            <a:r>
              <a:rPr lang="en-GB" sz="1200" b="1" i="0" kern="1200" dirty="0">
                <a:solidFill>
                  <a:schemeClr val="tx1"/>
                </a:solidFill>
                <a:effectLst/>
                <a:latin typeface="+mn-lt"/>
                <a:ea typeface="+mn-ea"/>
                <a:cs typeface="+mn-cs"/>
              </a:rPr>
              <a:t>There are TWO names that link to the concept of teambuilding – whether this is building a team or indeed a new member joining an established team – These are Bruce Tuckman and Charles Handy.</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Let’s look at Tuckman's</a:t>
            </a:r>
            <a:r>
              <a:rPr lang="en-GB" sz="1200" b="0" i="0" kern="1200" dirty="0">
                <a:solidFill>
                  <a:schemeClr val="tx1"/>
                </a:solidFill>
                <a:effectLst/>
                <a:latin typeface="+mn-lt"/>
                <a:ea typeface="+mn-ea"/>
                <a:cs typeface="+mn-cs"/>
              </a:rPr>
              <a:t> model. This is significant because it recognizes the fact that groups do not start off fully-formed and functioning. He suggests that teams grow through clearly defined stages, from their creation as groups of individuals, to cohesive, task-focused teams.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Initial days and weeks of building a team…</a:t>
            </a:r>
          </a:p>
          <a:p>
            <a:r>
              <a:rPr lang="en-GB" b="1" dirty="0">
                <a:solidFill>
                  <a:srgbClr val="131313"/>
                </a:solidFill>
                <a:effectLst/>
                <a:latin typeface="Verdana" panose="020B0604030504040204" pitchFamily="34" charset="0"/>
              </a:rPr>
              <a:t>1. Forming: </a:t>
            </a:r>
            <a:r>
              <a:rPr lang="en-GB" dirty="0">
                <a:solidFill>
                  <a:srgbClr val="131313"/>
                </a:solidFill>
                <a:effectLst/>
                <a:latin typeface="Verdana" panose="020B0604030504040204" pitchFamily="34" charset="0"/>
              </a:rPr>
              <a:t>Characteristics include questioning, socializing, displaying eagerness, focusing on group identity and purpose, and sticking to safe topics. Strategies for this phase include taking the 'lead,' and quick response times.</a:t>
            </a:r>
          </a:p>
          <a:p>
            <a:r>
              <a:rPr lang="en-GB" dirty="0"/>
              <a:t>In the beginning, when a new team forms, individuals will be unsure of the team's purpose, how they fit in, and whether they'll work well with one another. They may be anxious, curious, or excited to get going. However they feel, they'll be looking to the team leader for direction.</a:t>
            </a:r>
            <a:r>
              <a:rPr lang="en-GB" dirty="0">
                <a:cs typeface="Calibri"/>
              </a:rPr>
              <a:t> </a:t>
            </a:r>
            <a:r>
              <a:rPr lang="en-GB" dirty="0"/>
              <a:t>This may take some time, as people get to know their new colleagues and one another's ways of working.</a:t>
            </a:r>
            <a:endParaRPr lang="en-GB" dirty="0">
              <a:cs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a:cs typeface="Calibri"/>
              </a:rPr>
              <a:t>Strategies include regular team meetings, team building </a:t>
            </a:r>
            <a:r>
              <a:rPr lang="en-GB" dirty="0" err="1">
                <a:latin typeface="Calibri"/>
                <a:cs typeface="Calibri"/>
              </a:rPr>
              <a:t>excercises</a:t>
            </a:r>
            <a:r>
              <a:rPr lang="en-GB" dirty="0">
                <a:latin typeface="Calibri"/>
                <a:cs typeface="Calibri"/>
              </a:rPr>
              <a:t>, social events. </a:t>
            </a:r>
            <a:r>
              <a:rPr lang="en-GB" dirty="0">
                <a:solidFill>
                  <a:srgbClr val="131313"/>
                </a:solidFill>
                <a:effectLst/>
                <a:latin typeface="Verdana"/>
                <a:ea typeface="Verdana"/>
              </a:rPr>
              <a:t>This leads into the next stage (sometimes many weeks/months later)</a:t>
            </a:r>
            <a:endParaRPr lang="en-GB" dirty="0">
              <a:latin typeface="Calibri"/>
              <a:cs typeface="Calibri"/>
            </a:endParaRPr>
          </a:p>
          <a:p>
            <a:br>
              <a:rPr lang="en-GB" dirty="0">
                <a:effectLst/>
                <a:latin typeface="Verdana" panose="020B0604030504040204" pitchFamily="34" charset="0"/>
              </a:rPr>
            </a:br>
            <a:r>
              <a:rPr lang="en-GB" b="1" dirty="0">
                <a:solidFill>
                  <a:srgbClr val="131313"/>
                </a:solidFill>
                <a:effectLst/>
                <a:latin typeface="Verdana"/>
                <a:ea typeface="Verdana"/>
              </a:rPr>
              <a:t>2. Storming: </a:t>
            </a:r>
            <a:r>
              <a:rPr lang="en-GB" dirty="0">
                <a:solidFill>
                  <a:srgbClr val="131313"/>
                </a:solidFill>
                <a:effectLst/>
                <a:latin typeface="Verdana"/>
                <a:ea typeface="Verdana"/>
              </a:rPr>
              <a:t>Traits include resistance, lack of participation, conflict, competition, high emotions, and moving towards group norms. Morale is threatened.</a:t>
            </a:r>
            <a:r>
              <a:rPr lang="en-GB" dirty="0">
                <a:solidFill>
                  <a:srgbClr val="131313"/>
                </a:solidFill>
                <a:latin typeface="Verdana"/>
                <a:ea typeface="Verdana"/>
              </a:rPr>
              <a:t> </a:t>
            </a:r>
            <a:r>
              <a:rPr lang="en-GB" dirty="0"/>
              <a:t>In the storming stage, people start to push against the established boundaries. Conflict or friction can also arise between team members as their true characters – and their preferred ways of working – surface and clash with other people's.</a:t>
            </a:r>
            <a:endParaRPr lang="en-GB" dirty="0">
              <a:solidFill>
                <a:srgbClr val="000000"/>
              </a:solidFill>
              <a:latin typeface="Verdana"/>
              <a:ea typeface="Verdana"/>
            </a:endParaRPr>
          </a:p>
          <a:p>
            <a:r>
              <a:rPr lang="en-GB" dirty="0"/>
              <a:t>At this stage team members may challenge your authority or management style, or even the team's mission. Left unchecked, this can lead to face-to-face confrontations or simmering online tensions.</a:t>
            </a:r>
            <a:endParaRPr lang="en-GB" dirty="0">
              <a:cs typeface="Calibri"/>
            </a:endParaRPr>
          </a:p>
          <a:p>
            <a:r>
              <a:rPr lang="en-GB" dirty="0"/>
              <a:t>If roles and responsibilities aren't yet clear, individuals might begin to feel overwhelmed by their workload or frustrated at a lack of progress.</a:t>
            </a:r>
            <a:r>
              <a:rPr lang="en-GB" dirty="0">
                <a:solidFill>
                  <a:schemeClr val="tx1"/>
                </a:solidFill>
                <a:effectLst/>
                <a:latin typeface="+mn-lt"/>
                <a:cs typeface="Calibri"/>
              </a:rPr>
              <a:t> </a:t>
            </a:r>
            <a:r>
              <a:rPr lang="en-GB" dirty="0">
                <a:solidFill>
                  <a:srgbClr val="131313"/>
                </a:solidFill>
                <a:effectLst/>
                <a:latin typeface="Verdana" panose="020B0604030504040204" pitchFamily="34" charset="0"/>
              </a:rPr>
              <a:t>Strategies for this stage include normalizing matters and encouraging leadership.</a:t>
            </a:r>
          </a:p>
          <a:p>
            <a:endParaRPr lang="en-GB" dirty="0">
              <a:solidFill>
                <a:srgbClr val="131313"/>
              </a:solidFill>
              <a:effectLst/>
              <a:latin typeface="Verdana" panose="020B0604030504040204" pitchFamily="34" charset="0"/>
            </a:endParaRPr>
          </a:p>
          <a:p>
            <a:r>
              <a:rPr lang="en-GB" dirty="0">
                <a:solidFill>
                  <a:srgbClr val="131313"/>
                </a:solidFill>
                <a:effectLst/>
                <a:latin typeface="Verdana"/>
                <a:ea typeface="Verdana"/>
              </a:rPr>
              <a:t>Then the dust settles…as team members enter the Norming stage.</a:t>
            </a:r>
            <a:endParaRPr lang="en-GB" dirty="0">
              <a:solidFill>
                <a:srgbClr val="131313"/>
              </a:solidFill>
              <a:latin typeface="Verdana"/>
              <a:ea typeface="Verdana"/>
            </a:endParaRPr>
          </a:p>
          <a:p>
            <a:br>
              <a:rPr lang="en-GB" dirty="0">
                <a:effectLst/>
                <a:latin typeface="Verdana" panose="020B0604030504040204" pitchFamily="34" charset="0"/>
              </a:rPr>
            </a:br>
            <a:r>
              <a:rPr lang="en-GB" b="1" dirty="0">
                <a:solidFill>
                  <a:srgbClr val="131313"/>
                </a:solidFill>
                <a:effectLst/>
                <a:latin typeface="Verdana"/>
                <a:ea typeface="Verdana"/>
              </a:rPr>
              <a:t>3. Norming: </a:t>
            </a:r>
            <a:r>
              <a:rPr lang="en-GB" dirty="0">
                <a:solidFill>
                  <a:srgbClr val="131313"/>
                </a:solidFill>
                <a:effectLst/>
                <a:latin typeface="Verdana"/>
                <a:ea typeface="Verdana"/>
              </a:rPr>
              <a:t>Features include reconciliation, relief, lowered anxiety, members are engaged and supportive, and developing cohesion.</a:t>
            </a:r>
            <a:r>
              <a:rPr lang="en-GB" dirty="0">
                <a:solidFill>
                  <a:srgbClr val="131313"/>
                </a:solidFill>
                <a:latin typeface="Verdana"/>
                <a:ea typeface="Verdana"/>
              </a:rPr>
              <a:t>   </a:t>
            </a:r>
            <a:r>
              <a:rPr lang="en-GB" dirty="0"/>
              <a:t>Gradually, the team moves into the norming stage. People start to resolve their differences, appreciate one another's strengths, and respect your authority as a leader.</a:t>
            </a:r>
            <a:r>
              <a:rPr lang="en-GB" dirty="0">
                <a:solidFill>
                  <a:srgbClr val="000000"/>
                </a:solidFill>
                <a:latin typeface="Verdana"/>
                <a:ea typeface="Verdana"/>
              </a:rPr>
              <a:t> </a:t>
            </a:r>
            <a:r>
              <a:rPr lang="en-GB" dirty="0"/>
              <a:t>Now that they know one another better, your team members will feel more comfortable asking for help and offering constructive feedback. They'll share a stronger commitment to the team's goals, and they should make good progress toward it.</a:t>
            </a:r>
            <a:r>
              <a:rPr lang="en-GB" dirty="0">
                <a:solidFill>
                  <a:srgbClr val="131313"/>
                </a:solidFill>
                <a:latin typeface="Verdana"/>
                <a:ea typeface="Verdana"/>
              </a:rPr>
              <a:t> </a:t>
            </a:r>
            <a:r>
              <a:rPr lang="en-GB" dirty="0">
                <a:solidFill>
                  <a:srgbClr val="131313"/>
                </a:solidFill>
                <a:effectLst/>
                <a:latin typeface="Verdana"/>
                <a:ea typeface="Verdana"/>
              </a:rPr>
              <a:t>Strategies for this phase include recognising individual and group efforts, providing learning opportunities and feedback, and monitoring the 'energy’, motivation and morale of the group.</a:t>
            </a:r>
            <a:endParaRPr lang="en-GB" dirty="0">
              <a:latin typeface="Verdana"/>
              <a:ea typeface="Verdana"/>
            </a:endParaRPr>
          </a:p>
          <a:p>
            <a:endParaRPr lang="en-GB" dirty="0">
              <a:solidFill>
                <a:srgbClr val="131313"/>
              </a:solidFill>
              <a:effectLst/>
              <a:latin typeface="Verdana" panose="020B0604030504040204" pitchFamily="34" charset="0"/>
            </a:endParaRPr>
          </a:p>
          <a:p>
            <a:r>
              <a:rPr lang="en-GB" dirty="0">
                <a:solidFill>
                  <a:srgbClr val="131313"/>
                </a:solidFill>
                <a:effectLst/>
                <a:latin typeface="Verdana"/>
                <a:ea typeface="Verdana"/>
              </a:rPr>
              <a:t>With all members recognising and appreciating the collective strengths and weaknesses of the team, this leads to the performing stage, where a mutual understanding and respect is evident. </a:t>
            </a:r>
            <a:endParaRPr lang="en-GB" dirty="0">
              <a:solidFill>
                <a:srgbClr val="131313"/>
              </a:solidFill>
              <a:latin typeface="Verdana"/>
              <a:ea typeface="Verdana"/>
            </a:endParaRPr>
          </a:p>
          <a:p>
            <a:br>
              <a:rPr lang="en-GB" dirty="0">
                <a:effectLst/>
                <a:latin typeface="Verdana" panose="020B0604030504040204" pitchFamily="34" charset="0"/>
              </a:rPr>
            </a:br>
            <a:r>
              <a:rPr lang="en-GB" b="1" dirty="0">
                <a:solidFill>
                  <a:srgbClr val="131313"/>
                </a:solidFill>
                <a:effectLst/>
                <a:latin typeface="Verdana"/>
                <a:ea typeface="Verdana"/>
              </a:rPr>
              <a:t>4. Performing: </a:t>
            </a:r>
            <a:r>
              <a:rPr lang="en-GB" dirty="0">
                <a:solidFill>
                  <a:srgbClr val="131313"/>
                </a:solidFill>
                <a:effectLst/>
                <a:latin typeface="Verdana"/>
                <a:ea typeface="Verdana"/>
              </a:rPr>
              <a:t>Characteristics include interdependence, healthy system, ability to effectively produce as a team, and balance of task and process orientation.</a:t>
            </a:r>
            <a:r>
              <a:rPr lang="en-GB" dirty="0">
                <a:solidFill>
                  <a:srgbClr val="131313"/>
                </a:solidFill>
                <a:latin typeface="Verdana"/>
                <a:ea typeface="Verdana"/>
              </a:rPr>
              <a:t>    </a:t>
            </a:r>
            <a:r>
              <a:rPr lang="en-GB" dirty="0"/>
              <a:t>Now your team is in flow and performing to its full potential. With hard work and structured processes, the team is likely to achieve its goals efficiently.</a:t>
            </a:r>
            <a:r>
              <a:rPr lang="en-GB" dirty="0">
                <a:solidFill>
                  <a:srgbClr val="131313"/>
                </a:solidFill>
                <a:latin typeface="Verdana"/>
                <a:ea typeface="Verdana"/>
              </a:rPr>
              <a:t>                                                                                 </a:t>
            </a:r>
            <a:endParaRPr lang="en-GB" dirty="0">
              <a:solidFill>
                <a:srgbClr val="131313"/>
              </a:solidFill>
              <a:latin typeface="Verdana" panose="020B0604030504040204" pitchFamily="34" charset="0"/>
              <a:ea typeface="Verdana"/>
            </a:endParaRPr>
          </a:p>
          <a:p>
            <a:r>
              <a:rPr lang="en-GB" dirty="0">
                <a:solidFill>
                  <a:srgbClr val="131313"/>
                </a:solidFill>
                <a:effectLst/>
                <a:latin typeface="Verdana"/>
                <a:ea typeface="Verdana"/>
              </a:rPr>
              <a:t>Strategies for this stage include celebrating, 'guide from the side' (minimal intervention), encouraging group decision-making and problem-solving, and providing opportunities to share learning across the team. </a:t>
            </a:r>
            <a:br>
              <a:rPr lang="en-GB" dirty="0">
                <a:effectLst/>
                <a:latin typeface="Verdana" panose="020B0604030504040204" pitchFamily="34" charset="0"/>
              </a:rPr>
            </a:br>
            <a:endParaRPr lang="en-GB" b="1" dirty="0">
              <a:solidFill>
                <a:srgbClr val="131313"/>
              </a:solidFill>
              <a:effectLst/>
              <a:latin typeface="Verdana" panose="020B0604030504040204" pitchFamily="34" charset="0"/>
            </a:endParaRPr>
          </a:p>
          <a:p>
            <a:r>
              <a:rPr lang="en-GB" b="1" dirty="0">
                <a:solidFill>
                  <a:srgbClr val="131313"/>
                </a:solidFill>
                <a:effectLst/>
                <a:latin typeface="Verdana"/>
                <a:ea typeface="Verdana"/>
              </a:rPr>
              <a:t>5. Adjourning: (A member of the team leaving/maternity leave/retirement/change of role) </a:t>
            </a:r>
            <a:r>
              <a:rPr lang="en-GB" dirty="0">
                <a:solidFill>
                  <a:srgbClr val="131313"/>
                </a:solidFill>
                <a:effectLst/>
                <a:latin typeface="Verdana"/>
                <a:ea typeface="Verdana"/>
              </a:rPr>
              <a:t>Traits include sadness, and recognition of team and individual </a:t>
            </a:r>
            <a:r>
              <a:rPr lang="en-GB" dirty="0" err="1">
                <a:solidFill>
                  <a:srgbClr val="131313"/>
                </a:solidFill>
                <a:effectLst/>
                <a:latin typeface="Verdana"/>
                <a:ea typeface="Verdana"/>
              </a:rPr>
              <a:t>efforts.</a:t>
            </a:r>
            <a:r>
              <a:rPr lang="en-GB" dirty="0" err="1"/>
              <a:t>People</a:t>
            </a:r>
            <a:r>
              <a:rPr lang="en-GB" dirty="0"/>
              <a:t> who like routine, or who have developed close working relationships with colleagues, may find this time difficult.</a:t>
            </a:r>
            <a:r>
              <a:rPr lang="en-GB" dirty="0">
                <a:solidFill>
                  <a:srgbClr val="131313"/>
                </a:solidFill>
                <a:effectLst/>
                <a:latin typeface="Verdana" panose="020B0604030504040204" pitchFamily="34" charset="0"/>
                <a:ea typeface="Verdana" panose="020B0604030504040204" pitchFamily="34" charset="0"/>
              </a:rPr>
              <a:t> </a:t>
            </a:r>
            <a:r>
              <a:rPr lang="en-GB" dirty="0">
                <a:solidFill>
                  <a:srgbClr val="131313"/>
                </a:solidFill>
                <a:effectLst/>
                <a:latin typeface="Verdana"/>
                <a:ea typeface="Verdana"/>
              </a:rPr>
              <a:t>Strategies for this phase include recognising change, providing opportunities for team evaluations, and providing opportunities for acknowledgments.</a:t>
            </a:r>
            <a:br>
              <a:rPr lang="en-GB" dirty="0">
                <a:effectLst/>
                <a:latin typeface="Verdana" panose="020B0604030504040204" pitchFamily="34" charset="0"/>
              </a:rPr>
            </a:br>
            <a:endParaRPr lang="en-GB" dirty="0">
              <a:solidFill>
                <a:srgbClr val="131313"/>
              </a:solidFill>
              <a:effectLst/>
              <a:latin typeface="Verdana" panose="020B0604030504040204" pitchFamily="34" charset="0"/>
              <a:ea typeface="Verdana"/>
            </a:endParaRPr>
          </a:p>
          <a:p>
            <a:r>
              <a:rPr lang="en-GB" sz="1200" b="0" i="0" kern="1200" dirty="0">
                <a:solidFill>
                  <a:srgbClr val="131313"/>
                </a:solidFill>
                <a:effectLst/>
                <a:latin typeface="Verdana" panose="020B0604030504040204" pitchFamily="34" charset="0"/>
                <a:ea typeface="+mn-ea"/>
                <a:cs typeface="+mn-cs"/>
              </a:rPr>
              <a:t>When a new member joins the team as a result of the adjourning phase, the process begins again,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Charles Handy (we will be introduced to Handy on the next slide) also researched this model. He referred to the final stage as the mourning stage as opposed to the adjourning stage.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Handy believed that with every new staff member joining a team – the model always runs its course and every time a member leaves and is replaced with a new member, this is repeated as a continuous cycle.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you are choosing to discuss a staff member leaving or joining your team as part of you agenda items for your assignment, it would be a good idea to refer to this theory by Tuckman </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6</a:t>
            </a:fld>
            <a:endParaRPr lang="en-GB"/>
          </a:p>
        </p:txBody>
      </p:sp>
    </p:spTree>
    <p:extLst>
      <p:ext uri="{BB962C8B-B14F-4D97-AF65-F5344CB8AC3E}">
        <p14:creationId xmlns:p14="http://schemas.microsoft.com/office/powerpoint/2010/main" val="656057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779463"/>
            <a:ext cx="5486400" cy="3086100"/>
          </a:xfrm>
        </p:spPr>
      </p:sp>
      <p:sp>
        <p:nvSpPr>
          <p:cNvPr id="3" name="Notes Placeholder 2"/>
          <p:cNvSpPr>
            <a:spLocks noGrp="1"/>
          </p:cNvSpPr>
          <p:nvPr>
            <p:ph type="body" idx="1"/>
          </p:nvPr>
        </p:nvSpPr>
        <p:spPr>
          <a:xfrm>
            <a:off x="341523" y="4059026"/>
            <a:ext cx="6081311" cy="4732433"/>
          </a:xfrm>
        </p:spPr>
        <p:txBody>
          <a:bodyPr/>
          <a:lstStyle/>
          <a:p>
            <a:r>
              <a:rPr lang="en-GB" sz="1200" b="1" i="0" kern="1200" dirty="0">
                <a:solidFill>
                  <a:schemeClr val="tx1"/>
                </a:solidFill>
                <a:effectLst/>
                <a:latin typeface="+mn-lt"/>
                <a:ea typeface="+mn-ea"/>
                <a:cs typeface="+mn-cs"/>
              </a:rPr>
              <a:t>Handy also believed that the culture and ethos of the team played a significant part of the success of the team. He divided this into 4 parts: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Power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an organisation with a power culture, power is held by just a few individuals whose influence spreads throughout the organisation.</a:t>
            </a:r>
          </a:p>
          <a:p>
            <a:r>
              <a:rPr lang="en-GB" sz="1200" b="1" i="0" kern="1200" dirty="0">
                <a:solidFill>
                  <a:schemeClr val="tx1"/>
                </a:solidFill>
                <a:effectLst/>
                <a:latin typeface="+mn-lt"/>
                <a:ea typeface="+mn-ea"/>
                <a:cs typeface="+mn-cs"/>
              </a:rPr>
              <a:t>Role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Organisations with a role culture are based on rules. They are highly controlled, with everyone in the organisation knowing what their roles and responsibilities are. Power in a role culture is determined by a person's position (role) in the organisational structure.</a:t>
            </a:r>
          </a:p>
          <a:p>
            <a:r>
              <a:rPr lang="en-GB" sz="1200" b="0" i="0" kern="1200" dirty="0">
                <a:solidFill>
                  <a:schemeClr val="tx1"/>
                </a:solidFill>
                <a:effectLst/>
                <a:latin typeface="+mn-lt"/>
                <a:ea typeface="+mn-ea"/>
                <a:cs typeface="+mn-cs"/>
              </a:rPr>
              <a:t>Role cultures are built on detailed organisational structures which are typically tall (not flat) with a long chain of command. A consequence is that decision-making in role cultures can often be painfully-slow and the organisation is less likely to take risks. In short, organisations with role cultures tend to be very bureaucratic. CCC example of this this. </a:t>
            </a:r>
          </a:p>
          <a:p>
            <a:r>
              <a:rPr lang="en-GB" sz="1200" b="1" i="0" kern="1200" dirty="0">
                <a:solidFill>
                  <a:schemeClr val="tx1"/>
                </a:solidFill>
                <a:effectLst/>
                <a:latin typeface="+mn-lt"/>
                <a:ea typeface="+mn-ea"/>
                <a:cs typeface="+mn-cs"/>
              </a:rPr>
              <a:t>Task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Task culture forms when teams in an organisation are formed to address specific problems or progress projects. The task is the important thing, so power within the team will often shift depending on the mix of the team members and the status of the problem or project.</a:t>
            </a:r>
          </a:p>
          <a:p>
            <a:r>
              <a:rPr lang="en-GB" sz="1200" b="0" i="0" kern="1200" dirty="0">
                <a:solidFill>
                  <a:schemeClr val="tx1"/>
                </a:solidFill>
                <a:effectLst/>
                <a:latin typeface="+mn-lt"/>
                <a:ea typeface="+mn-ea"/>
                <a:cs typeface="+mn-cs"/>
              </a:rPr>
              <a:t>Whether the task culture proves effective will largely be determined by the team dynamic. With the right mix of skills, personalities and leadership, working in teams can be incredibly productive and creative.</a:t>
            </a:r>
          </a:p>
          <a:p>
            <a:r>
              <a:rPr lang="en-GB" sz="1200" b="1" i="0" kern="1200" dirty="0">
                <a:solidFill>
                  <a:schemeClr val="tx1"/>
                </a:solidFill>
                <a:effectLst/>
                <a:latin typeface="+mn-lt"/>
                <a:ea typeface="+mn-ea"/>
                <a:cs typeface="+mn-cs"/>
              </a:rPr>
              <a:t>Person Culture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organisations with person cultures, individuals very much see themselves as unique and superior to the organisation.</a:t>
            </a:r>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7</a:t>
            </a:fld>
            <a:endParaRPr lang="en-GB"/>
          </a:p>
        </p:txBody>
      </p:sp>
    </p:spTree>
    <p:extLst>
      <p:ext uri="{BB962C8B-B14F-4D97-AF65-F5344CB8AC3E}">
        <p14:creationId xmlns:p14="http://schemas.microsoft.com/office/powerpoint/2010/main" val="2540893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Jillian Rodd from our first two lectures – directional leadership, collaborative leadership - </a:t>
            </a:r>
            <a:r>
              <a:rPr lang="en-GB" i="1" dirty="0"/>
              <a:t>Leadership in Early Childhood; The Pathway to Professionalism</a:t>
            </a:r>
            <a:endParaRPr lang="en-GB" dirty="0"/>
          </a:p>
          <a:p>
            <a:endParaRPr lang="en-GB" dirty="0"/>
          </a:p>
          <a:p>
            <a:r>
              <a:rPr lang="en-GB" dirty="0"/>
              <a:t>Consider these quotations. All team members are important cogs in the wheel. She believed that settings could only be successful through a whole team approach and that the team can only be successful through strong and effective leadership. </a:t>
            </a:r>
          </a:p>
        </p:txBody>
      </p:sp>
      <p:sp>
        <p:nvSpPr>
          <p:cNvPr id="4" name="Slide Number Placeholder 3"/>
          <p:cNvSpPr>
            <a:spLocks noGrp="1"/>
          </p:cNvSpPr>
          <p:nvPr>
            <p:ph type="sldNum" sz="quarter" idx="5"/>
          </p:nvPr>
        </p:nvSpPr>
        <p:spPr/>
        <p:txBody>
          <a:bodyPr/>
          <a:lstStyle/>
          <a:p>
            <a:fld id="{D9D7D8A5-2D6E-418F-A42D-A2ED80EC0A3E}" type="slidenum">
              <a:rPr lang="en-GB" smtClean="0"/>
              <a:t>9</a:t>
            </a:fld>
            <a:endParaRPr lang="en-GB"/>
          </a:p>
        </p:txBody>
      </p:sp>
    </p:spTree>
    <p:extLst>
      <p:ext uri="{BB962C8B-B14F-4D97-AF65-F5344CB8AC3E}">
        <p14:creationId xmlns:p14="http://schemas.microsoft.com/office/powerpoint/2010/main" val="4191958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geese fly in formation.</a:t>
            </a:r>
          </a:p>
          <a:p>
            <a:r>
              <a:rPr lang="en-GB" dirty="0"/>
              <a:t>Note how this journey is shared and that everyone takes the role of leading at some point, also supporting those who often struggle to sustain the same pace. </a:t>
            </a:r>
          </a:p>
          <a:p>
            <a:endParaRPr lang="en-GB" dirty="0"/>
          </a:p>
          <a:p>
            <a:r>
              <a:rPr lang="en-GB" dirty="0"/>
              <a:t>Watch in own time </a:t>
            </a:r>
          </a:p>
        </p:txBody>
      </p:sp>
      <p:sp>
        <p:nvSpPr>
          <p:cNvPr id="4" name="Slide Number Placeholder 3"/>
          <p:cNvSpPr>
            <a:spLocks noGrp="1"/>
          </p:cNvSpPr>
          <p:nvPr>
            <p:ph type="sldNum" sz="quarter" idx="10"/>
          </p:nvPr>
        </p:nvSpPr>
        <p:spPr/>
        <p:txBody>
          <a:bodyPr/>
          <a:lstStyle/>
          <a:p>
            <a:fld id="{D9D7D8A5-2D6E-418F-A42D-A2ED80EC0A3E}" type="slidenum">
              <a:rPr lang="en-GB" smtClean="0"/>
              <a:t>10</a:t>
            </a:fld>
            <a:endParaRPr lang="en-GB"/>
          </a:p>
        </p:txBody>
      </p:sp>
    </p:spTree>
    <p:extLst>
      <p:ext uri="{BB962C8B-B14F-4D97-AF65-F5344CB8AC3E}">
        <p14:creationId xmlns:p14="http://schemas.microsoft.com/office/powerpoint/2010/main" val="3429091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in own time </a:t>
            </a:r>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1408058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 – have you ever really studied ants in the garden/in the outdoors. </a:t>
            </a:r>
          </a:p>
          <a:p>
            <a:r>
              <a:rPr lang="en-GB" dirty="0"/>
              <a:t>What do we see? Ask students to shout out.</a:t>
            </a:r>
          </a:p>
          <a:p>
            <a:r>
              <a:rPr lang="en-GB" dirty="0"/>
              <a:t>Cooperation</a:t>
            </a:r>
          </a:p>
          <a:p>
            <a:r>
              <a:rPr lang="en-GB" dirty="0"/>
              <a:t>Collaboration</a:t>
            </a:r>
          </a:p>
          <a:p>
            <a:r>
              <a:rPr lang="en-GB" dirty="0"/>
              <a:t>Participation</a:t>
            </a:r>
          </a:p>
          <a:p>
            <a:r>
              <a:rPr lang="en-GB" dirty="0"/>
              <a:t>Contribution</a:t>
            </a:r>
          </a:p>
          <a:p>
            <a:r>
              <a:rPr lang="en-GB" dirty="0"/>
              <a:t>Support</a:t>
            </a:r>
          </a:p>
          <a:p>
            <a:r>
              <a:rPr lang="en-GB" dirty="0"/>
              <a:t>Understanding that everyone has a role to play – but sometimes that those roles are different…according to individual strengths and weaknesses. </a:t>
            </a:r>
          </a:p>
          <a:p>
            <a:r>
              <a:rPr lang="en-GB" dirty="0"/>
              <a:t>Clear work ethic</a:t>
            </a:r>
          </a:p>
          <a:p>
            <a:r>
              <a:rPr lang="en-GB" dirty="0"/>
              <a:t>However – everyone works TOGETHER until they reach the end goal. </a:t>
            </a:r>
          </a:p>
        </p:txBody>
      </p:sp>
      <p:sp>
        <p:nvSpPr>
          <p:cNvPr id="4" name="Slide Number Placeholder 3"/>
          <p:cNvSpPr>
            <a:spLocks noGrp="1"/>
          </p:cNvSpPr>
          <p:nvPr>
            <p:ph type="sldNum" sz="quarter" idx="10"/>
          </p:nvPr>
        </p:nvSpPr>
        <p:spPr/>
        <p:txBody>
          <a:bodyPr/>
          <a:lstStyle/>
          <a:p>
            <a:fld id="{D9D7D8A5-2D6E-418F-A42D-A2ED80EC0A3E}" type="slidenum">
              <a:rPr lang="en-GB" smtClean="0"/>
              <a:t>12</a:t>
            </a:fld>
            <a:endParaRPr lang="en-GB"/>
          </a:p>
        </p:txBody>
      </p:sp>
    </p:spTree>
    <p:extLst>
      <p:ext uri="{BB962C8B-B14F-4D97-AF65-F5344CB8AC3E}">
        <p14:creationId xmlns:p14="http://schemas.microsoft.com/office/powerpoint/2010/main" val="3842235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All you need is one metre of string</a:t>
            </a:r>
          </a:p>
          <a:p>
            <a:r>
              <a:rPr lang="en-GB" dirty="0"/>
              <a:t>20 sticks of dried spaghetti</a:t>
            </a:r>
          </a:p>
          <a:p>
            <a:r>
              <a:rPr lang="en-GB" dirty="0"/>
              <a:t>Sticky tape and marshmallows (just the one) – you can eat the rest!</a:t>
            </a:r>
          </a:p>
          <a:p>
            <a:r>
              <a:rPr lang="en-GB" dirty="0"/>
              <a:t>YOU MUST stick to the rules and the timing – 18 minutes. </a:t>
            </a:r>
          </a:p>
          <a:p>
            <a:endParaRPr lang="en-GB" dirty="0"/>
          </a:p>
          <a:p>
            <a:r>
              <a:rPr lang="en-GB" dirty="0"/>
              <a:t>Once students have complete the challenge, can watch the </a:t>
            </a:r>
            <a:r>
              <a:rPr lang="en-GB" dirty="0" err="1"/>
              <a:t>youtube</a:t>
            </a:r>
            <a:r>
              <a:rPr lang="en-GB" dirty="0"/>
              <a:t> clip</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20365485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a:t>
            </a:r>
          </a:p>
          <a:p>
            <a:r>
              <a:rPr lang="en-GB" dirty="0"/>
              <a:t>What to we see?</a:t>
            </a:r>
          </a:p>
          <a:p>
            <a:r>
              <a:rPr lang="en-GB" dirty="0"/>
              <a:t>Let’s consider the skills that are being developed: Communication, Collaboration, Support, problem solving, Interest…</a:t>
            </a:r>
          </a:p>
          <a:p>
            <a:endParaRPr lang="en-GB" dirty="0"/>
          </a:p>
          <a:p>
            <a:r>
              <a:rPr lang="en-GB" b="1" dirty="0"/>
              <a:t>Here – only two members of the group are actually physically participating in the actual activity </a:t>
            </a:r>
            <a:r>
              <a:rPr lang="en-GB" dirty="0"/>
              <a:t>– but the skills of working as a team come from the support and encouragement from others – the success of the two participants is not always guaranteed without the drive and push from the entire team. </a:t>
            </a:r>
          </a:p>
          <a:p>
            <a:endParaRPr lang="en-GB" dirty="0"/>
          </a:p>
          <a:p>
            <a:r>
              <a:rPr lang="en-GB" dirty="0"/>
              <a:t>Consider how difficult it has been for teams to play and compete in empty stadiums during covid without the support of roaring and passionate audiences and fans. </a:t>
            </a:r>
          </a:p>
        </p:txBody>
      </p:sp>
      <p:sp>
        <p:nvSpPr>
          <p:cNvPr id="4" name="Slide Number Placeholder 3"/>
          <p:cNvSpPr>
            <a:spLocks noGrp="1"/>
          </p:cNvSpPr>
          <p:nvPr>
            <p:ph type="sldNum" sz="quarter" idx="10"/>
          </p:nvPr>
        </p:nvSpPr>
        <p:spPr/>
        <p:txBody>
          <a:bodyPr/>
          <a:lstStyle/>
          <a:p>
            <a:fld id="{D9D7D8A5-2D6E-418F-A42D-A2ED80EC0A3E}" type="slidenum">
              <a:rPr lang="en-GB" smtClean="0"/>
              <a:t>14</a:t>
            </a:fld>
            <a:endParaRPr lang="en-GB"/>
          </a:p>
        </p:txBody>
      </p:sp>
    </p:spTree>
    <p:extLst>
      <p:ext uri="{BB962C8B-B14F-4D97-AF65-F5344CB8AC3E}">
        <p14:creationId xmlns:p14="http://schemas.microsoft.com/office/powerpoint/2010/main" val="3998408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image.</a:t>
            </a:r>
          </a:p>
          <a:p>
            <a:r>
              <a:rPr lang="en-GB" dirty="0"/>
              <a:t>First of all you may think that this is just a type of repeat of the previous image.</a:t>
            </a:r>
          </a:p>
          <a:p>
            <a:endParaRPr lang="en-GB" dirty="0"/>
          </a:p>
          <a:p>
            <a:r>
              <a:rPr lang="en-GB" dirty="0"/>
              <a:t>Yes – we are seeing the same types of skills being developed here: patience, encouragement, collaboration and support</a:t>
            </a:r>
          </a:p>
          <a:p>
            <a:r>
              <a:rPr lang="en-GB" b="1" dirty="0"/>
              <a:t>HOWEVER</a:t>
            </a:r>
          </a:p>
          <a:p>
            <a:r>
              <a:rPr lang="en-GB" b="1" dirty="0"/>
              <a:t>Here – each member of the group is participating and have to take part collectively </a:t>
            </a:r>
            <a:r>
              <a:rPr lang="en-GB" dirty="0"/>
              <a:t>in order to achieve the end goal – for example - inspections at settings – everyone should be on board at all times.</a:t>
            </a:r>
          </a:p>
          <a:p>
            <a:endParaRPr lang="en-GB" dirty="0"/>
          </a:p>
          <a:p>
            <a:r>
              <a:rPr lang="en-GB" dirty="0"/>
              <a:t>When ONE member is visibly not participating or joining in, this is something which is </a:t>
            </a:r>
            <a:r>
              <a:rPr lang="en-GB" dirty="0" err="1"/>
              <a:t>recognisied</a:t>
            </a:r>
            <a:r>
              <a:rPr lang="en-GB" dirty="0"/>
              <a:t> by the reaming team which can often lead to resentment and conflict.</a:t>
            </a:r>
          </a:p>
        </p:txBody>
      </p:sp>
      <p:sp>
        <p:nvSpPr>
          <p:cNvPr id="4" name="Slide Number Placeholder 3"/>
          <p:cNvSpPr>
            <a:spLocks noGrp="1"/>
          </p:cNvSpPr>
          <p:nvPr>
            <p:ph type="sldNum" sz="quarter" idx="10"/>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37797635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all heard or come across Lewin (traditional styles of leadership) before, but here he focuses on the </a:t>
            </a:r>
            <a:r>
              <a:rPr lang="en-GB" b="1" dirty="0"/>
              <a:t>DYNAMIC </a:t>
            </a:r>
            <a:r>
              <a:rPr lang="en-GB" dirty="0"/>
              <a:t>of the </a:t>
            </a:r>
            <a:r>
              <a:rPr lang="en-GB" b="1" dirty="0"/>
              <a:t>TEAM.</a:t>
            </a:r>
          </a:p>
          <a:p>
            <a:r>
              <a:rPr lang="en-GB" dirty="0"/>
              <a:t>An individuals behaviour can contribute to whether a team has a positive group dynamic – everyone is collaborating respectively, friendly, approachable etc or a poor group dynamic in which individual's may not be pulling their weight or may be giving off negative energy within the team.  </a:t>
            </a:r>
          </a:p>
          <a:p>
            <a:endParaRPr lang="en-GB" dirty="0"/>
          </a:p>
          <a:p>
            <a:r>
              <a:rPr lang="en-GB" dirty="0"/>
              <a:t>So is the success of the team down to individual behaviours? Everyone plays apart in the team so it’s important that everyone is on the same page and issues ae openly discussed and resolved. </a:t>
            </a:r>
          </a:p>
          <a:p>
            <a:endParaRPr lang="en-GB" dirty="0"/>
          </a:p>
          <a:p>
            <a:r>
              <a:rPr lang="en-GB" dirty="0"/>
              <a:t>This is a dated theorist but is still highly regarded in terms of his contribution to our understanding of team-working today.</a:t>
            </a:r>
          </a:p>
        </p:txBody>
      </p:sp>
      <p:sp>
        <p:nvSpPr>
          <p:cNvPr id="4" name="Slide Number Placeholder 3"/>
          <p:cNvSpPr>
            <a:spLocks noGrp="1"/>
          </p:cNvSpPr>
          <p:nvPr>
            <p:ph type="sldNum" sz="quarter" idx="10"/>
          </p:nvPr>
        </p:nvSpPr>
        <p:spPr/>
        <p:txBody>
          <a:bodyPr/>
          <a:lstStyle/>
          <a:p>
            <a:fld id="{D9D7D8A5-2D6E-418F-A42D-A2ED80EC0A3E}" type="slidenum">
              <a:rPr lang="en-GB" smtClean="0"/>
              <a:t>16</a:t>
            </a:fld>
            <a:endParaRPr lang="en-GB"/>
          </a:p>
        </p:txBody>
      </p:sp>
    </p:spTree>
    <p:extLst>
      <p:ext uri="{BB962C8B-B14F-4D97-AF65-F5344CB8AC3E}">
        <p14:creationId xmlns:p14="http://schemas.microsoft.com/office/powerpoint/2010/main" val="3286640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385589" y="4400550"/>
            <a:ext cx="6026227" cy="4490062"/>
          </a:xfrm>
        </p:spPr>
        <p:txBody>
          <a:bodyPr/>
          <a:lstStyle/>
          <a:p>
            <a:r>
              <a:rPr lang="en-GB" b="1" dirty="0"/>
              <a:t>Debbie Garvey’s book is on Leganto</a:t>
            </a:r>
          </a:p>
          <a:p>
            <a:r>
              <a:rPr lang="en-GB" dirty="0"/>
              <a:t>Consider these points for further discussion.</a:t>
            </a:r>
          </a:p>
          <a:p>
            <a:endParaRPr lang="en-GB" dirty="0"/>
          </a:p>
          <a:p>
            <a:r>
              <a:rPr lang="en-GB" dirty="0"/>
              <a:t>The challenges of an all-female workforce.</a:t>
            </a:r>
          </a:p>
          <a:p>
            <a:endParaRPr lang="en-GB" dirty="0"/>
          </a:p>
          <a:p>
            <a:r>
              <a:rPr lang="en-GB" dirty="0" err="1"/>
              <a:t>Sioned’s</a:t>
            </a:r>
            <a:r>
              <a:rPr lang="en-GB" dirty="0"/>
              <a:t> experience going from childcare which happened to be an all female workforce at that time within a day nursery – to the Police Force and being the only WPC within a shift of 12 male police officers – this was a lot less hassle, with less gossip, less conflict, hardly any ‘bitchiness’ – things were said and then forgotten. </a:t>
            </a:r>
          </a:p>
          <a:p>
            <a:r>
              <a:rPr lang="en-GB" dirty="0"/>
              <a:t>Whereas in an all female workforce, there are tendencies for cliques, long term grudges, failure to move on, make amends.</a:t>
            </a:r>
          </a:p>
          <a:p>
            <a:endParaRPr lang="en-GB" dirty="0"/>
          </a:p>
          <a:p>
            <a:r>
              <a:rPr lang="en-GB" dirty="0"/>
              <a:t>Therefore is the responsibility/challenges of a leader within an all female workforce greater?</a:t>
            </a:r>
          </a:p>
          <a:p>
            <a:endParaRPr lang="en-GB" dirty="0"/>
          </a:p>
          <a:p>
            <a:r>
              <a:rPr lang="en-GB" dirty="0"/>
              <a:t>Also consider the different generations of practitioners that still work in settings. Could this impact on the dynamics of the team?</a:t>
            </a:r>
          </a:p>
          <a:p>
            <a:r>
              <a:rPr lang="en-GB" dirty="0"/>
              <a:t>Older practitioners (50+) – highly experienced but with some possibly still going by their training (30 years ago) and practice over the decades. Working with/alongside younger practitioners who are significantly less experienced but could possibly be more knowledgeable in terms of current practice and policy?</a:t>
            </a:r>
          </a:p>
          <a:p>
            <a:r>
              <a:rPr lang="en-GB" dirty="0"/>
              <a:t>How could this range of practitioners work effectively together – is this up to the leader/manager? </a:t>
            </a:r>
          </a:p>
        </p:txBody>
      </p:sp>
      <p:sp>
        <p:nvSpPr>
          <p:cNvPr id="4" name="Slide Number Placeholder 3"/>
          <p:cNvSpPr>
            <a:spLocks noGrp="1"/>
          </p:cNvSpPr>
          <p:nvPr>
            <p:ph type="sldNum" sz="quarter" idx="10"/>
          </p:nvPr>
        </p:nvSpPr>
        <p:spPr/>
        <p:txBody>
          <a:bodyPr/>
          <a:lstStyle/>
          <a:p>
            <a:fld id="{D9D7D8A5-2D6E-418F-A42D-A2ED80EC0A3E}" type="slidenum">
              <a:rPr lang="en-GB" smtClean="0"/>
              <a:t>17</a:t>
            </a:fld>
            <a:endParaRPr lang="en-GB"/>
          </a:p>
        </p:txBody>
      </p:sp>
    </p:spTree>
    <p:extLst>
      <p:ext uri="{BB962C8B-B14F-4D97-AF65-F5344CB8AC3E}">
        <p14:creationId xmlns:p14="http://schemas.microsoft.com/office/powerpoint/2010/main" val="31637144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Consider this theory/theorist.</a:t>
            </a:r>
          </a:p>
          <a:p>
            <a:r>
              <a:rPr lang="en-GB" sz="1200" b="1" i="0" kern="1200" dirty="0">
                <a:solidFill>
                  <a:schemeClr val="tx1"/>
                </a:solidFill>
                <a:effectLst/>
                <a:latin typeface="+mn-lt"/>
                <a:ea typeface="+mn-ea"/>
                <a:cs typeface="+mn-cs"/>
              </a:rPr>
              <a:t>Here McGregor carried out research on a large industrial workforce and came up with the X and Y Theory.</a:t>
            </a:r>
          </a:p>
          <a:p>
            <a:r>
              <a:rPr lang="en-GB" sz="1200" b="1" i="0" kern="1200" dirty="0">
                <a:solidFill>
                  <a:schemeClr val="tx1"/>
                </a:solidFill>
                <a:effectLst/>
                <a:latin typeface="+mn-lt"/>
                <a:ea typeface="+mn-ea"/>
                <a:cs typeface="+mn-cs"/>
              </a:rPr>
              <a:t>McGregor focused on what motivated people to work hard…</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Theory X and Theory Y</a:t>
            </a:r>
            <a:r>
              <a:rPr lang="en-GB" sz="1200" b="0" i="0" kern="1200" dirty="0">
                <a:solidFill>
                  <a:schemeClr val="tx1"/>
                </a:solidFill>
                <a:effectLst/>
                <a:latin typeface="+mn-lt"/>
                <a:ea typeface="+mn-ea"/>
                <a:cs typeface="+mn-cs"/>
              </a:rPr>
              <a:t> were first explained by </a:t>
            </a:r>
            <a:r>
              <a:rPr lang="en-GB" sz="1200" b="1" i="0" kern="1200" dirty="0">
                <a:solidFill>
                  <a:schemeClr val="tx1"/>
                </a:solidFill>
                <a:effectLst/>
                <a:latin typeface="+mn-lt"/>
                <a:ea typeface="+mn-ea"/>
                <a:cs typeface="+mn-cs"/>
              </a:rPr>
              <a:t>McGregor</a:t>
            </a:r>
            <a:r>
              <a:rPr lang="en-GB" sz="1200" b="0" i="0" kern="1200" dirty="0">
                <a:solidFill>
                  <a:schemeClr val="tx1"/>
                </a:solidFill>
                <a:effectLst/>
                <a:latin typeface="+mn-lt"/>
                <a:ea typeface="+mn-ea"/>
                <a:cs typeface="+mn-cs"/>
              </a:rPr>
              <a:t> in his book, "The Human Side of Enterprise," and they refer to two styles of management – authoritarian (</a:t>
            </a:r>
            <a:r>
              <a:rPr lang="en-GB" sz="1200" b="1" i="0" kern="1200" dirty="0">
                <a:solidFill>
                  <a:schemeClr val="tx1"/>
                </a:solidFill>
                <a:effectLst/>
                <a:latin typeface="+mn-lt"/>
                <a:ea typeface="+mn-ea"/>
                <a:cs typeface="+mn-cs"/>
              </a:rPr>
              <a:t>Theory X</a:t>
            </a:r>
            <a:r>
              <a:rPr lang="en-GB" sz="1200" b="0" i="0" kern="1200" dirty="0">
                <a:solidFill>
                  <a:schemeClr val="tx1"/>
                </a:solidFill>
                <a:effectLst/>
                <a:latin typeface="+mn-lt"/>
                <a:ea typeface="+mn-ea"/>
                <a:cs typeface="+mn-cs"/>
              </a:rPr>
              <a:t>) and participative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 Managers who use this approach trust their people to take ownership of their work and do it effectively by themselves.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key </a:t>
            </a:r>
            <a:r>
              <a:rPr lang="en-GB" sz="1200" b="1" i="0" kern="1200" dirty="0">
                <a:solidFill>
                  <a:schemeClr val="tx1"/>
                </a:solidFill>
                <a:effectLst/>
                <a:latin typeface="+mn-lt"/>
                <a:ea typeface="+mn-ea"/>
                <a:cs typeface="+mn-cs"/>
              </a:rPr>
              <a:t>difference between Theory X and Theory Y</a:t>
            </a:r>
            <a:r>
              <a:rPr lang="en-GB" sz="1200" b="0" i="0" kern="1200" dirty="0">
                <a:solidFill>
                  <a:schemeClr val="tx1"/>
                </a:solidFill>
                <a:effectLst/>
                <a:latin typeface="+mn-lt"/>
                <a:ea typeface="+mn-ea"/>
                <a:cs typeface="+mn-cs"/>
              </a:rPr>
              <a:t> is that </a:t>
            </a:r>
            <a:r>
              <a:rPr lang="en-GB" sz="1200" b="1" i="0" kern="1200" dirty="0">
                <a:solidFill>
                  <a:schemeClr val="tx1"/>
                </a:solidFill>
                <a:effectLst/>
                <a:latin typeface="+mn-lt"/>
                <a:ea typeface="+mn-ea"/>
                <a:cs typeface="+mn-cs"/>
              </a:rPr>
              <a:t>Theory X</a:t>
            </a:r>
            <a:r>
              <a:rPr lang="en-GB" sz="1200" b="0" i="0" kern="1200" dirty="0">
                <a:solidFill>
                  <a:schemeClr val="tx1"/>
                </a:solidFill>
                <a:effectLst/>
                <a:latin typeface="+mn-lt"/>
                <a:ea typeface="+mn-ea"/>
                <a:cs typeface="+mn-cs"/>
              </a:rPr>
              <a:t> assumes that employees dislike work; they want to avoid it and do not want to take responsibility whereas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assumes that employees are self-motivated, and flourish on responsibility.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t>
            </a:r>
            <a:r>
              <a:rPr lang="en-GB" sz="1200" b="1" i="0" kern="1200" dirty="0">
                <a:solidFill>
                  <a:schemeClr val="tx1"/>
                </a:solidFill>
                <a:effectLst/>
                <a:latin typeface="+mn-lt"/>
                <a:ea typeface="+mn-ea"/>
                <a:cs typeface="+mn-cs"/>
              </a:rPr>
              <a:t>Theory Y</a:t>
            </a:r>
            <a:r>
              <a:rPr lang="en-GB" sz="1200" b="0" i="0" kern="1200" dirty="0">
                <a:solidFill>
                  <a:schemeClr val="tx1"/>
                </a:solidFill>
                <a:effectLst/>
                <a:latin typeface="+mn-lt"/>
                <a:ea typeface="+mn-ea"/>
                <a:cs typeface="+mn-cs"/>
              </a:rPr>
              <a:t> management style, people gain self-worth from doing meaningful work. If the work is fulfilling, the employees will do a good job because it's important to them. ... Some people are lazy and some are motivated by the desire to do a good job.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Think about how you could link this theory into your presentation discussion – As a leader or manager do you want to promote a theory Y work environment in which your team are self motivated and flourish on responsibility? </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18</a:t>
            </a:fld>
            <a:endParaRPr lang="en-GB"/>
          </a:p>
        </p:txBody>
      </p:sp>
    </p:spTree>
    <p:extLst>
      <p:ext uri="{BB962C8B-B14F-4D97-AF65-F5344CB8AC3E}">
        <p14:creationId xmlns:p14="http://schemas.microsoft.com/office/powerpoint/2010/main" val="2676422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4284663"/>
          </a:xfrm>
        </p:spPr>
        <p:txBody>
          <a:bodyPr/>
          <a:lstStyle/>
          <a:p>
            <a:r>
              <a:rPr lang="en-GB" b="1" dirty="0"/>
              <a:t>Similarly – Herzberg’s theory was based on research on working people across different industries and looked at the factors that made people work</a:t>
            </a:r>
          </a:p>
          <a:p>
            <a:endParaRPr lang="en-GB" dirty="0"/>
          </a:p>
          <a:p>
            <a:r>
              <a:rPr lang="en-GB" dirty="0"/>
              <a:t>Consider these TWO factors – employees fell into TWO different categories…</a:t>
            </a:r>
          </a:p>
          <a:p>
            <a:endParaRPr lang="en-GB" b="1" dirty="0"/>
          </a:p>
          <a:p>
            <a:r>
              <a:rPr lang="en-GB" b="1" dirty="0"/>
              <a:t>MOTIVATOR – Factors that make people want to work harder</a:t>
            </a:r>
          </a:p>
          <a:p>
            <a:r>
              <a:rPr lang="en-GB" dirty="0"/>
              <a:t>Personal growth</a:t>
            </a:r>
          </a:p>
          <a:p>
            <a:r>
              <a:rPr lang="en-GB" dirty="0"/>
              <a:t>Personal responsibilities</a:t>
            </a:r>
          </a:p>
          <a:p>
            <a:r>
              <a:rPr lang="en-GB" dirty="0"/>
              <a:t>The work is meaningful and fulfilling</a:t>
            </a:r>
          </a:p>
          <a:p>
            <a:r>
              <a:rPr lang="en-GB" dirty="0"/>
              <a:t>Achievements and recognition</a:t>
            </a:r>
          </a:p>
          <a:p>
            <a:r>
              <a:rPr lang="en-GB" dirty="0"/>
              <a:t>The enjoyment of the job!</a:t>
            </a:r>
          </a:p>
          <a:p>
            <a:r>
              <a:rPr lang="en-GB" dirty="0"/>
              <a:t>Many more factors that were important than money</a:t>
            </a:r>
          </a:p>
          <a:p>
            <a:endParaRPr lang="en-GB" dirty="0"/>
          </a:p>
          <a:p>
            <a:r>
              <a:rPr lang="en-GB" b="1" dirty="0"/>
              <a:t>HYGIENE – Factors, if not present would de-motivate employees</a:t>
            </a:r>
          </a:p>
          <a:p>
            <a:r>
              <a:rPr lang="en-GB" b="0" dirty="0"/>
              <a:t>Pay/salary – working only for PAY DAY</a:t>
            </a:r>
          </a:p>
          <a:p>
            <a:r>
              <a:rPr lang="en-GB" b="0" dirty="0"/>
              <a:t>Other rewards – perks of the job!</a:t>
            </a:r>
          </a:p>
          <a:p>
            <a:r>
              <a:rPr lang="en-GB" b="0" dirty="0"/>
              <a:t>Conditions – hours in lieu, additional days off, holidays, perks</a:t>
            </a:r>
          </a:p>
          <a:p>
            <a:r>
              <a:rPr lang="en-GB" b="0" dirty="0"/>
              <a:t>Support structures – good flexible working hours/laissez faire leader</a:t>
            </a:r>
          </a:p>
          <a:p>
            <a:r>
              <a:rPr lang="en-GB" b="0" dirty="0"/>
              <a:t>Status  - just liked to tell everyone what their role was but actually hated the job itself. </a:t>
            </a:r>
          </a:p>
        </p:txBody>
      </p:sp>
      <p:sp>
        <p:nvSpPr>
          <p:cNvPr id="4" name="Slide Number Placeholder 3"/>
          <p:cNvSpPr>
            <a:spLocks noGrp="1"/>
          </p:cNvSpPr>
          <p:nvPr>
            <p:ph type="sldNum" sz="quarter" idx="10"/>
          </p:nvPr>
        </p:nvSpPr>
        <p:spPr/>
        <p:txBody>
          <a:bodyPr/>
          <a:lstStyle/>
          <a:p>
            <a:fld id="{D9D7D8A5-2D6E-418F-A42D-A2ED80EC0A3E}" type="slidenum">
              <a:rPr lang="en-GB" smtClean="0"/>
              <a:t>19</a:t>
            </a:fld>
            <a:endParaRPr lang="en-GB"/>
          </a:p>
        </p:txBody>
      </p:sp>
    </p:spTree>
    <p:extLst>
      <p:ext uri="{BB962C8B-B14F-4D97-AF65-F5344CB8AC3E}">
        <p14:creationId xmlns:p14="http://schemas.microsoft.com/office/powerpoint/2010/main" val="19567586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
            <a:r>
              <a:rPr lang="en-GB" sz="1200" b="1" i="0" kern="1200" dirty="0">
                <a:solidFill>
                  <a:schemeClr val="tx1"/>
                </a:solidFill>
                <a:effectLst/>
                <a:latin typeface="+mn-lt"/>
                <a:ea typeface="+mn-ea"/>
                <a:cs typeface="+mn-cs"/>
              </a:rPr>
              <a:t>Another Leadership Theorist – Belbin who discusses team roles </a:t>
            </a:r>
          </a:p>
          <a:p>
            <a:pPr fontAlgn="b"/>
            <a:endParaRPr lang="en-GB" sz="1200" b="0" i="0" kern="1200" dirty="0">
              <a:solidFill>
                <a:schemeClr val="tx1"/>
              </a:solidFill>
              <a:effectLst/>
              <a:latin typeface="+mn-lt"/>
              <a:ea typeface="+mn-ea"/>
              <a:cs typeface="+mn-cs"/>
            </a:endParaRPr>
          </a:p>
          <a:p>
            <a:pPr fontAlgn="b"/>
            <a:r>
              <a:rPr lang="en-GB" sz="1200" b="0" i="0" kern="1200" dirty="0">
                <a:solidFill>
                  <a:schemeClr val="tx1"/>
                </a:solidFill>
                <a:effectLst/>
                <a:latin typeface="+mn-lt"/>
                <a:ea typeface="+mn-ea"/>
                <a:cs typeface="+mn-cs"/>
              </a:rPr>
              <a:t>Each team needs access to each of the nine Belbin Team Role behaviours to become a high performing team. </a:t>
            </a:r>
            <a:r>
              <a:rPr lang="en-GB" sz="1200" b="1" i="0" kern="1200" dirty="0">
                <a:solidFill>
                  <a:schemeClr val="tx1"/>
                </a:solidFill>
                <a:effectLst/>
                <a:latin typeface="+mn-lt"/>
                <a:ea typeface="+mn-ea"/>
                <a:cs typeface="+mn-cs"/>
              </a:rPr>
              <a:t>However, this doesn't mean that every team requires nine people!</a:t>
            </a:r>
            <a:r>
              <a:rPr lang="en-GB" sz="1200" b="0" i="0" kern="1200" dirty="0">
                <a:solidFill>
                  <a:schemeClr val="tx1"/>
                </a:solidFill>
                <a:effectLst/>
                <a:latin typeface="+mn-lt"/>
                <a:ea typeface="+mn-ea"/>
                <a:cs typeface="+mn-cs"/>
              </a:rPr>
              <a:t> Most people will have two or three Belbin Team Roles (skills/interests) that they are most comfortable with, and this can change over time. </a:t>
            </a:r>
          </a:p>
          <a:p>
            <a:pPr fontAlgn="b"/>
            <a:r>
              <a:rPr lang="en-GB" sz="1200" b="0" i="0" kern="1200" dirty="0">
                <a:solidFill>
                  <a:schemeClr val="tx1"/>
                </a:solidFill>
                <a:effectLst/>
                <a:latin typeface="+mn-lt"/>
                <a:ea typeface="+mn-ea"/>
                <a:cs typeface="+mn-cs"/>
              </a:rPr>
              <a:t>Each Belbin Team Role has strengths and weaknesses, and each Team Role has equal importance.</a:t>
            </a:r>
          </a:p>
          <a:p>
            <a:pPr fontAlgn="b"/>
            <a:r>
              <a:rPr lang="en-GB" sz="1200" b="0" i="0" kern="1200" dirty="0">
                <a:solidFill>
                  <a:schemeClr val="tx1"/>
                </a:solidFill>
                <a:effectLst/>
                <a:latin typeface="+mn-lt"/>
                <a:ea typeface="+mn-ea"/>
                <a:cs typeface="+mn-cs"/>
              </a:rPr>
              <a:t>However, not all are always required at the same time - it is important to first look at the team objectives, and work out which tasks need to be undertaken. Once this has been done, discussions can take place regarding which and when each Belbin Team Role behaviour should be utilised. </a:t>
            </a:r>
          </a:p>
          <a:p>
            <a:pPr fontAlgn="b"/>
            <a:endParaRPr lang="en-GB" sz="1200" b="0" i="0" kern="1200" dirty="0">
              <a:solidFill>
                <a:schemeClr val="tx1"/>
              </a:solidFill>
              <a:effectLst/>
              <a:latin typeface="+mn-lt"/>
              <a:ea typeface="+mn-ea"/>
              <a:cs typeface="+mn-cs"/>
            </a:endParaRPr>
          </a:p>
          <a:p>
            <a:pPr fontAlgn="b"/>
            <a:r>
              <a:rPr lang="en-GB" sz="1200" b="0" i="0" kern="1200" dirty="0">
                <a:solidFill>
                  <a:schemeClr val="tx1"/>
                </a:solidFill>
                <a:effectLst/>
                <a:latin typeface="+mn-lt"/>
                <a:ea typeface="+mn-ea"/>
                <a:cs typeface="+mn-cs"/>
              </a:rPr>
              <a:t>By using Belbin’s model within any type of workplace, even schools and early years settings, individuals have a greater self-understanding of their strengths, which leads to more effective communication between colleagues and managers. </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Great teams can be put together</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Existing teams can be understood and improved</a:t>
            </a:r>
          </a:p>
          <a:p>
            <a:pPr marL="171450" indent="-171450" fontAlgn="b">
              <a:buFont typeface="Wingdings" panose="05000000000000000000" pitchFamily="2" charset="2"/>
              <a:buChar char="Ø"/>
            </a:pPr>
            <a:r>
              <a:rPr lang="en-GB" sz="1200" b="0" i="0" kern="1200" dirty="0">
                <a:solidFill>
                  <a:schemeClr val="tx1"/>
                </a:solidFill>
                <a:effectLst/>
                <a:latin typeface="+mn-lt"/>
                <a:ea typeface="+mn-ea"/>
                <a:cs typeface="+mn-cs"/>
              </a:rPr>
              <a:t>And everyone can feel that they are making a difference in the workplace.</a:t>
            </a:r>
          </a:p>
        </p:txBody>
      </p:sp>
      <p:sp>
        <p:nvSpPr>
          <p:cNvPr id="4" name="Slide Number Placeholder 3"/>
          <p:cNvSpPr>
            <a:spLocks noGrp="1"/>
          </p:cNvSpPr>
          <p:nvPr>
            <p:ph type="sldNum" sz="quarter" idx="10"/>
          </p:nvPr>
        </p:nvSpPr>
        <p:spPr/>
        <p:txBody>
          <a:bodyPr/>
          <a:lstStyle/>
          <a:p>
            <a:fld id="{D9D7D8A5-2D6E-418F-A42D-A2ED80EC0A3E}" type="slidenum">
              <a:rPr lang="en-GB" smtClean="0"/>
              <a:t>20</a:t>
            </a:fld>
            <a:endParaRPr lang="en-GB"/>
          </a:p>
        </p:txBody>
      </p:sp>
    </p:spTree>
    <p:extLst>
      <p:ext uri="{BB962C8B-B14F-4D97-AF65-F5344CB8AC3E}">
        <p14:creationId xmlns:p14="http://schemas.microsoft.com/office/powerpoint/2010/main" val="2256762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a theorist – but a highly respected author of early years leadership and management – she is one of the leaders that appeared in the first lecture under today’s leaders.</a:t>
            </a:r>
          </a:p>
          <a:p>
            <a:endParaRPr lang="en-GB" dirty="0"/>
          </a:p>
          <a:p>
            <a:r>
              <a:rPr lang="en-GB" dirty="0"/>
              <a:t>These are the skills and attributes that Aubrey believes are crucial for today’s leaders in early years provision. </a:t>
            </a:r>
          </a:p>
          <a:p>
            <a:endParaRPr lang="en-GB" dirty="0"/>
          </a:p>
          <a:p>
            <a:r>
              <a:rPr lang="en-GB" dirty="0"/>
              <a:t>These are just as important as qualifications. </a:t>
            </a:r>
          </a:p>
          <a:p>
            <a:endParaRPr lang="en-GB" dirty="0"/>
          </a:p>
          <a:p>
            <a:r>
              <a:rPr lang="en-GB" dirty="0"/>
              <a:t>Consider using this slide as a personal tick/check list – how many of these skills/attributes do you possess? </a:t>
            </a:r>
          </a:p>
          <a:p>
            <a:r>
              <a:rPr lang="en-GB" dirty="0"/>
              <a:t>Read from slide</a:t>
            </a:r>
          </a:p>
        </p:txBody>
      </p:sp>
      <p:sp>
        <p:nvSpPr>
          <p:cNvPr id="4" name="Slide Number Placeholder 3"/>
          <p:cNvSpPr>
            <a:spLocks noGrp="1"/>
          </p:cNvSpPr>
          <p:nvPr>
            <p:ph type="sldNum" sz="quarter" idx="5"/>
          </p:nvPr>
        </p:nvSpPr>
        <p:spPr/>
        <p:txBody>
          <a:bodyPr/>
          <a:lstStyle/>
          <a:p>
            <a:fld id="{D9D7D8A5-2D6E-418F-A42D-A2ED80EC0A3E}" type="slidenum">
              <a:rPr lang="en-GB" smtClean="0"/>
              <a:t>21</a:t>
            </a:fld>
            <a:endParaRPr lang="en-GB"/>
          </a:p>
        </p:txBody>
      </p:sp>
    </p:spTree>
    <p:extLst>
      <p:ext uri="{BB962C8B-B14F-4D97-AF65-F5344CB8AC3E}">
        <p14:creationId xmlns:p14="http://schemas.microsoft.com/office/powerpoint/2010/main" val="36196963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181590"/>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Again – (referred to at the beginning of this lecture) not a theorist – but a highly respected author of early years leadership and management – she is also one of the leaders that appeared in the first lecture under today’s leaders.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Here Rodd focuses on the TEAM and sees this as an ongoing process – this is never complete…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You have to continuously care for the team, feed this team as a living, growing unit.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She believed a successful Early Years Team was made up of TWO components: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Core Team </a:t>
            </a:r>
            <a:r>
              <a:rPr lang="en-GB" b="0" dirty="0"/>
              <a:t>– the people who work together on a daily basis – practitioners/the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Wider Team </a:t>
            </a:r>
            <a:r>
              <a:rPr lang="en-GB" b="0" dirty="0"/>
              <a:t>– external professionals – those we depend on, to work in partnership with in order to achieve our roles as practitioners. </a:t>
            </a:r>
          </a:p>
          <a:p>
            <a:pPr marL="171450" indent="-171450">
              <a:buFont typeface="Arial" panose="020B0604020202020204" pitchFamily="34" charset="0"/>
              <a:buChar char="•"/>
            </a:pPr>
            <a:endParaRPr lang="en-GB" dirty="0"/>
          </a:p>
          <a:p>
            <a:pPr marL="0" indent="0">
              <a:buFontTx/>
              <a:buNone/>
            </a:pPr>
            <a:r>
              <a:rPr lang="en-GB" b="1" dirty="0"/>
              <a:t>The TEAM should be based upon these principles and core values: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Pursuit of common philosophy, ideals and values</a:t>
            </a:r>
          </a:p>
          <a:p>
            <a:pPr marL="171450" indent="-171450">
              <a:buFont typeface="Arial" panose="020B0604020202020204" pitchFamily="34" charset="0"/>
              <a:buChar char="•"/>
            </a:pPr>
            <a:r>
              <a:rPr lang="en-GB" dirty="0"/>
              <a:t>Commitment to working through issues</a:t>
            </a:r>
          </a:p>
          <a:p>
            <a:pPr marL="171450" indent="-171450">
              <a:buFont typeface="Arial" panose="020B0604020202020204" pitchFamily="34" charset="0"/>
              <a:buChar char="•"/>
            </a:pPr>
            <a:r>
              <a:rPr lang="en-GB" dirty="0"/>
              <a:t>Shared responsibilities</a:t>
            </a:r>
          </a:p>
          <a:p>
            <a:pPr marL="171450" indent="-171450">
              <a:buFont typeface="Arial" panose="020B0604020202020204" pitchFamily="34" charset="0"/>
              <a:buChar char="•"/>
            </a:pPr>
            <a:r>
              <a:rPr lang="en-GB" dirty="0"/>
              <a:t>Open and honest communication</a:t>
            </a:r>
          </a:p>
          <a:p>
            <a:pPr marL="171450" indent="-171450">
              <a:buFont typeface="Arial" panose="020B0604020202020204" pitchFamily="34" charset="0"/>
              <a:buChar char="•"/>
            </a:pPr>
            <a:r>
              <a:rPr lang="en-GB" dirty="0"/>
              <a:t>Access to a support system</a:t>
            </a:r>
          </a:p>
        </p:txBody>
      </p:sp>
      <p:sp>
        <p:nvSpPr>
          <p:cNvPr id="4" name="Slide Number Placeholder 3"/>
          <p:cNvSpPr>
            <a:spLocks noGrp="1"/>
          </p:cNvSpPr>
          <p:nvPr>
            <p:ph type="sldNum" sz="quarter" idx="10"/>
          </p:nvPr>
        </p:nvSpPr>
        <p:spPr/>
        <p:txBody>
          <a:bodyPr/>
          <a:lstStyle/>
          <a:p>
            <a:fld id="{D9D7D8A5-2D6E-418F-A42D-A2ED80EC0A3E}" type="slidenum">
              <a:rPr lang="en-GB" smtClean="0"/>
              <a:t>22</a:t>
            </a:fld>
            <a:endParaRPr lang="en-GB"/>
          </a:p>
        </p:txBody>
      </p:sp>
    </p:spTree>
    <p:extLst>
      <p:ext uri="{BB962C8B-B14F-4D97-AF65-F5344CB8AC3E}">
        <p14:creationId xmlns:p14="http://schemas.microsoft.com/office/powerpoint/2010/main" val="32397787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kern="1200" dirty="0">
                <a:solidFill>
                  <a:schemeClr val="tx1"/>
                </a:solidFill>
                <a:effectLst/>
                <a:latin typeface="Arial" panose="020B0604020202020204" pitchFamily="34" charset="0"/>
                <a:ea typeface="+mn-ea"/>
                <a:cs typeface="Arial" panose="020B0604020202020204" pitchFamily="34" charset="0"/>
              </a:rPr>
              <a:t>Not created by </a:t>
            </a:r>
            <a:r>
              <a:rPr lang="en-GB" sz="1200" b="1" u="none" kern="1200" dirty="0" err="1">
                <a:solidFill>
                  <a:schemeClr val="tx1"/>
                </a:solidFill>
                <a:effectLst/>
                <a:latin typeface="Arial" panose="020B0604020202020204" pitchFamily="34" charset="0"/>
                <a:ea typeface="+mn-ea"/>
                <a:cs typeface="Arial" panose="020B0604020202020204" pitchFamily="34" charset="0"/>
              </a:rPr>
              <a:t>anyonein</a:t>
            </a:r>
            <a:r>
              <a:rPr lang="en-GB" sz="1200" b="1" u="none" kern="1200" dirty="0">
                <a:solidFill>
                  <a:schemeClr val="tx1"/>
                </a:solidFill>
                <a:effectLst/>
                <a:latin typeface="Arial" panose="020B0604020202020204" pitchFamily="34" charset="0"/>
                <a:ea typeface="+mn-ea"/>
                <a:cs typeface="Arial" panose="020B0604020202020204" pitchFamily="34" charset="0"/>
              </a:rPr>
              <a:t> particular but emerged from system theory</a:t>
            </a:r>
          </a:p>
          <a:p>
            <a:r>
              <a:rPr lang="en-GB" sz="1200" b="1" u="none" kern="1200" dirty="0">
                <a:solidFill>
                  <a:schemeClr val="tx1"/>
                </a:solidFill>
                <a:effectLst/>
                <a:latin typeface="Arial" panose="020B0604020202020204" pitchFamily="34" charset="0"/>
                <a:ea typeface="+mn-ea"/>
                <a:cs typeface="Arial" panose="020B0604020202020204" pitchFamily="34" charset="0"/>
              </a:rPr>
              <a:t>The Input-Process-Output (IPO) model is a conceptual framework that simplifies the understanding of complex systems by breaking them down into three main components: inputs, processes, and outputs.</a:t>
            </a:r>
          </a:p>
          <a:p>
            <a:pPr latinLnBrk="0"/>
            <a:r>
              <a:rPr lang="en-GB" sz="1200" b="1" u="none" kern="1200" dirty="0">
                <a:solidFill>
                  <a:schemeClr val="tx1"/>
                </a:solidFill>
                <a:effectLst/>
                <a:latin typeface="Arial" panose="020B0604020202020204" pitchFamily="34" charset="0"/>
                <a:ea typeface="+mn-ea"/>
                <a:cs typeface="Arial" panose="020B0604020202020204" pitchFamily="34" charset="0"/>
              </a:rPr>
              <a:t>Components of the IPO Model</a:t>
            </a:r>
          </a:p>
          <a:p>
            <a:pPr latinLnBrk="0"/>
            <a:r>
              <a:rPr lang="en-GB" sz="1200" b="1" u="none" kern="1200" dirty="0">
                <a:solidFill>
                  <a:schemeClr val="tx1"/>
                </a:solidFill>
                <a:effectLst/>
                <a:latin typeface="Arial" panose="020B0604020202020204" pitchFamily="34" charset="0"/>
                <a:ea typeface="+mn-ea"/>
                <a:cs typeface="Arial" panose="020B0604020202020204" pitchFamily="34" charset="0"/>
              </a:rPr>
              <a:t>Inputs</a:t>
            </a:r>
            <a:r>
              <a:rPr lang="en-GB" sz="1200" b="0" u="none" kern="1200" dirty="0">
                <a:solidFill>
                  <a:schemeClr val="tx1"/>
                </a:solidFill>
                <a:effectLst/>
                <a:latin typeface="Arial" panose="020B0604020202020204" pitchFamily="34" charset="0"/>
                <a:ea typeface="+mn-ea"/>
                <a:cs typeface="Arial" panose="020B0604020202020204" pitchFamily="34" charset="0"/>
              </a:rPr>
              <a:t>: These are the resources, data, or materials that enter the system or process. Inputs can be tangible (like raw materials) or intangible (like information or knowledge). They represent what is needed to initiate the process.</a:t>
            </a:r>
          </a:p>
          <a:p>
            <a:pPr latinLnBrk="0"/>
            <a:r>
              <a:rPr lang="en-GB" sz="1200" b="1" u="none" kern="1200" dirty="0">
                <a:solidFill>
                  <a:schemeClr val="tx1"/>
                </a:solidFill>
                <a:effectLst/>
                <a:latin typeface="Arial" panose="020B0604020202020204" pitchFamily="34" charset="0"/>
                <a:ea typeface="+mn-ea"/>
                <a:cs typeface="Arial" panose="020B0604020202020204" pitchFamily="34" charset="0"/>
              </a:rPr>
              <a:t>Processes</a:t>
            </a:r>
            <a:r>
              <a:rPr lang="en-GB" sz="1200" b="0" u="none" kern="1200" dirty="0">
                <a:solidFill>
                  <a:schemeClr val="tx1"/>
                </a:solidFill>
                <a:effectLst/>
                <a:latin typeface="Arial" panose="020B0604020202020204" pitchFamily="34" charset="0"/>
                <a:ea typeface="+mn-ea"/>
                <a:cs typeface="Arial" panose="020B0604020202020204" pitchFamily="34" charset="0"/>
              </a:rPr>
              <a:t>: This component refers to the actions or operations that transform inputs into outputs. Processes can include calculations, data manipulation, decision-making, or physical transformations. They are the core activities that convert inputs into meaningful results.</a:t>
            </a:r>
          </a:p>
          <a:p>
            <a:pPr latinLnBrk="0"/>
            <a:r>
              <a:rPr lang="en-GB" sz="1200" b="1" u="none" kern="1200" dirty="0">
                <a:solidFill>
                  <a:schemeClr val="tx1"/>
                </a:solidFill>
                <a:effectLst/>
                <a:latin typeface="Arial" panose="020B0604020202020204" pitchFamily="34" charset="0"/>
                <a:ea typeface="+mn-ea"/>
                <a:cs typeface="Arial" panose="020B0604020202020204" pitchFamily="34" charset="0"/>
              </a:rPr>
              <a:t>Outputs</a:t>
            </a:r>
            <a:r>
              <a:rPr lang="en-GB" sz="1200" b="0" u="none" kern="1200" dirty="0">
                <a:solidFill>
                  <a:schemeClr val="tx1"/>
                </a:solidFill>
                <a:effectLst/>
                <a:latin typeface="Arial" panose="020B0604020202020204" pitchFamily="34" charset="0"/>
                <a:ea typeface="+mn-ea"/>
                <a:cs typeface="Arial" panose="020B0604020202020204" pitchFamily="34" charset="0"/>
              </a:rPr>
              <a:t>: Outputs are the results or products generated by the system or process. They can be goods, services, information, or any other outcome that the system is designed to produce. Outputs reflect the effectiveness of the processes in utilizing the inputs.</a:t>
            </a:r>
          </a:p>
          <a:p>
            <a:pPr latinLnBrk="0"/>
            <a:r>
              <a:rPr lang="en-GB" sz="1200" b="1" u="none" kern="1200" dirty="0">
                <a:solidFill>
                  <a:schemeClr val="tx1"/>
                </a:solidFill>
                <a:effectLst/>
                <a:latin typeface="Arial" panose="020B0604020202020204" pitchFamily="34" charset="0"/>
                <a:ea typeface="+mn-ea"/>
                <a:cs typeface="Arial" panose="020B0604020202020204" pitchFamily="34" charset="0"/>
              </a:rPr>
              <a:t>Purpose and Applications</a:t>
            </a:r>
          </a:p>
          <a:p>
            <a:pPr latinLnBrk="0"/>
            <a:r>
              <a:rPr lang="en-GB" sz="1200" b="1" u="none" strike="noStrike" kern="1200" dirty="0">
                <a:solidFill>
                  <a:srgbClr val="0563C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Simplification</a:t>
            </a:r>
            <a:r>
              <a:rPr lang="en-GB" sz="1200" b="0" u="none" strike="noStrike" kern="1200" dirty="0">
                <a:solidFill>
                  <a:srgbClr val="0563C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 The IPO model helps to simplify complex systems, making them easier to understand and </a:t>
            </a:r>
            <a:r>
              <a:rPr lang="en-GB" sz="1200" b="0" u="none" strike="noStrike" kern="1200" dirty="0" err="1">
                <a:solidFill>
                  <a:srgbClr val="0563C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analyze</a:t>
            </a:r>
            <a:r>
              <a:rPr lang="en-GB" sz="1200" b="0" u="none" strike="noStrike" kern="1200" dirty="0">
                <a:solidFill>
                  <a:schemeClr val="tx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 It provides a structured approach to dissecting processes, which is beneficial in various fields such as computer science, management, engineering, and education. </a:t>
            </a:r>
            <a:endParaRPr lang="en-GB" sz="1200" b="0" u="none" kern="1200" dirty="0">
              <a:solidFill>
                <a:schemeClr val="tx1"/>
              </a:solidFill>
              <a:effectLst/>
              <a:latin typeface="Arial" panose="020B0604020202020204" pitchFamily="34" charset="0"/>
              <a:ea typeface="+mn-ea"/>
              <a:cs typeface="Arial" panose="020B0604020202020204" pitchFamily="34" charset="0"/>
            </a:endParaRPr>
          </a:p>
          <a:p>
            <a:pPr latinLnBrk="0"/>
            <a:endParaRPr lang="en-GB" sz="1200" b="0" u="none" kern="1200" dirty="0">
              <a:solidFill>
                <a:schemeClr val="tx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endParaRPr>
          </a:p>
          <a:p>
            <a:pPr latinLnBrk="0"/>
            <a:r>
              <a:rPr lang="en-GB" sz="1200" b="1" u="none" strike="noStrike" kern="1200" dirty="0">
                <a:solidFill>
                  <a:srgbClr val="0563C1"/>
                </a:solidFill>
                <a:effectLst/>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Analysis and Improvement</a:t>
            </a:r>
            <a:r>
              <a:rPr lang="en-GB" sz="1200" b="0" u="none" strike="noStrike" kern="1200" dirty="0">
                <a:solidFill>
                  <a:schemeClr val="tx1"/>
                </a:solidFill>
                <a:effectLst/>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 The model is used to identify bottlenecks, inefficiencies, or areas for improvement within a system. By visualizing the flow from inputs to outputs, organizations can better understand how to optimize their processes. </a:t>
            </a:r>
            <a:endParaRPr lang="en-GB" sz="1200" b="0" u="none" kern="1200" dirty="0">
              <a:solidFill>
                <a:schemeClr val="tx1"/>
              </a:solidFill>
              <a:effectLst/>
              <a:latin typeface="Arial" panose="020B0604020202020204" pitchFamily="34" charset="0"/>
              <a:ea typeface="+mn-ea"/>
              <a:cs typeface="Arial" panose="020B0604020202020204" pitchFamily="34" charset="0"/>
            </a:endParaRPr>
          </a:p>
          <a:p>
            <a:pPr latinLnBrk="0"/>
            <a:endParaRPr lang="en-GB" sz="1200" b="0" u="none" kern="1200" dirty="0">
              <a:solidFill>
                <a:schemeClr val="tx1"/>
              </a:solidFill>
              <a:effectLst/>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endParaRPr>
          </a:p>
          <a:p>
            <a:pPr latinLnBrk="0"/>
            <a:r>
              <a:rPr lang="en-GB" sz="1200" b="1" u="none" strike="noStrike" kern="1200" dirty="0">
                <a:solidFill>
                  <a:srgbClr val="0563C1"/>
                </a:solidFill>
                <a:effectLst/>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Team Dynamics</a:t>
            </a:r>
            <a:r>
              <a:rPr lang="en-GB" sz="1200" b="0" u="none" strike="noStrike" kern="1200" dirty="0">
                <a:solidFill>
                  <a:srgbClr val="0563C1"/>
                </a:solidFill>
                <a:effectLst/>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 In the context of team performance, the IPO model helps </a:t>
            </a:r>
            <a:r>
              <a:rPr lang="en-GB" sz="1200" b="0" u="none" strike="noStrike" kern="1200" dirty="0" err="1">
                <a:solidFill>
                  <a:srgbClr val="0563C1"/>
                </a:solidFill>
                <a:effectLst/>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analyze</a:t>
            </a:r>
            <a:r>
              <a:rPr lang="en-GB" sz="1200" b="0" u="none" strike="noStrike" kern="1200" dirty="0">
                <a:solidFill>
                  <a:schemeClr val="tx1"/>
                </a:solidFill>
                <a:effectLst/>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 how inputs (like team member skills) and processes (like communication and coordination) affect outputs (like project success). </a:t>
            </a:r>
            <a:endParaRPr lang="en-GB" sz="1200" b="0" u="none" kern="1200" dirty="0">
              <a:solidFill>
                <a:schemeClr val="tx1"/>
              </a:solidFill>
              <a:effectLst/>
              <a:latin typeface="Arial" panose="020B0604020202020204" pitchFamily="34" charset="0"/>
              <a:ea typeface="+mn-ea"/>
              <a:cs typeface="Arial" panose="020B0604020202020204" pitchFamily="34" charset="0"/>
            </a:endParaRPr>
          </a:p>
          <a:p>
            <a:pPr latinLnBrk="0"/>
            <a:endParaRPr lang="en-GB" sz="1200" b="0" u="none" kern="1200" dirty="0">
              <a:solidFill>
                <a:schemeClr val="tx1"/>
              </a:solidFill>
              <a:effectLst/>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endParaRPr>
          </a:p>
          <a:p>
            <a:pPr latinLnBrk="0"/>
            <a:r>
              <a:rPr lang="en-GB" sz="1200" b="1" u="none" strike="noStrike" kern="1200" dirty="0">
                <a:solidFill>
                  <a:srgbClr val="0563C1"/>
                </a:solidFill>
                <a:effectLst/>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Process Mapping</a:t>
            </a:r>
            <a:r>
              <a:rPr lang="en-GB" sz="1200" b="0" u="none" strike="noStrike" kern="1200" dirty="0">
                <a:solidFill>
                  <a:schemeClr val="tx1"/>
                </a:solidFill>
                <a:effectLst/>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 The IPO model is often used in methodologies like Six Sigma to define project goals and scope. It serves as a foundational tool for creating more detailed process maps, such as SIPOC diagrams, which include suppliers and customers. </a:t>
            </a:r>
            <a:endParaRPr lang="en-GB" sz="1200" b="0" u="none" kern="1200" dirty="0">
              <a:solidFill>
                <a:schemeClr val="tx1"/>
              </a:solidFill>
              <a:effectLst/>
              <a:latin typeface="Arial" panose="020B0604020202020204" pitchFamily="34" charset="0"/>
              <a:ea typeface="+mn-ea"/>
              <a:cs typeface="Arial" panose="020B0604020202020204" pitchFamily="34" charset="0"/>
            </a:endParaRPr>
          </a:p>
          <a:p>
            <a:pPr latinLnBrk="0"/>
            <a:endParaRPr lang="en-GB" sz="1200" b="0" u="none" kern="1200" dirty="0">
              <a:solidFill>
                <a:schemeClr val="tx1"/>
              </a:solidFill>
              <a:effectLst/>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endParaRPr>
          </a:p>
          <a:p>
            <a:pPr latinLnBrk="0"/>
            <a:r>
              <a:rPr lang="en-GB" sz="1200" b="0" u="none" kern="1200" dirty="0">
                <a:solidFill>
                  <a:schemeClr val="tx1"/>
                </a:solidFill>
                <a:effectLst/>
                <a:latin typeface="Arial" panose="020B0604020202020204" pitchFamily="34" charset="0"/>
                <a:ea typeface="+mn-ea"/>
                <a:cs typeface="Arial" panose="020B0604020202020204" pitchFamily="34" charset="0"/>
              </a:rPr>
              <a:t>4 Sources</a:t>
            </a:r>
          </a:p>
          <a:p>
            <a:pPr latinLnBrk="0"/>
            <a:r>
              <a:rPr lang="en-GB" sz="1200" b="1" u="none" kern="1200" dirty="0">
                <a:solidFill>
                  <a:schemeClr val="tx1"/>
                </a:solidFill>
                <a:effectLst/>
                <a:latin typeface="Arial" panose="020B0604020202020204" pitchFamily="34" charset="0"/>
                <a:ea typeface="+mn-ea"/>
                <a:cs typeface="Arial" panose="020B0604020202020204" pitchFamily="34" charset="0"/>
              </a:rPr>
              <a:t>Importance of the IPO Model</a:t>
            </a:r>
          </a:p>
          <a:p>
            <a:pPr latinLnBrk="0"/>
            <a:r>
              <a:rPr lang="en-GB" sz="1200" b="0" u="none" strike="noStrike" kern="1200" dirty="0">
                <a:solidFill>
                  <a:schemeClr val="tx1"/>
                </a:solidFill>
                <a:effectLst/>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The IPO model is crucial for understanding and improving systems and processes. It allows teams to visualize and communicate how inputs are transformed into outputs, facilitating better decision-making and collaboration. By identifying key inputs that significantly impact outputs, organizations can focus on controlling these variables to enhance overall performance. </a:t>
            </a:r>
            <a:endParaRPr lang="en-GB" sz="1200" b="0" u="none" kern="1200" dirty="0">
              <a:solidFill>
                <a:schemeClr val="tx1"/>
              </a:solidFill>
              <a:effectLst/>
              <a:latin typeface="Arial" panose="020B0604020202020204" pitchFamily="34" charset="0"/>
              <a:ea typeface="+mn-ea"/>
              <a:cs typeface="Arial" panose="020B0604020202020204" pitchFamily="34" charset="0"/>
            </a:endParaRPr>
          </a:p>
          <a:p>
            <a:pPr latinLnBrk="0"/>
            <a:endParaRPr lang="en-GB" sz="1200" b="0" u="none" kern="1200" dirty="0">
              <a:solidFill>
                <a:schemeClr val="tx1"/>
              </a:solidFill>
              <a:effectLst/>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endParaRPr>
          </a:p>
          <a:p>
            <a:pPr latinLnBrk="0"/>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In summary, the IPO model is a versatile and widely applicable framework that aids in the analysis, design, and improvement of various systems and processes across multiple disciplines.</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23</a:t>
            </a:fld>
            <a:endParaRPr lang="en-GB"/>
          </a:p>
        </p:txBody>
      </p:sp>
    </p:spTree>
    <p:extLst>
      <p:ext uri="{BB962C8B-B14F-4D97-AF65-F5344CB8AC3E}">
        <p14:creationId xmlns:p14="http://schemas.microsoft.com/office/powerpoint/2010/main" val="25237061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is a Team Effectiveness Model?</a:t>
            </a:r>
          </a:p>
          <a:p>
            <a:r>
              <a:rPr lang="en-GB" sz="1200" b="0" i="0" kern="1200" dirty="0">
                <a:solidFill>
                  <a:schemeClr val="tx1"/>
                </a:solidFill>
                <a:effectLst/>
                <a:latin typeface="+mn-lt"/>
                <a:ea typeface="+mn-ea"/>
                <a:cs typeface="+mn-cs"/>
              </a:rPr>
              <a:t>A team effectiveness model is a structured framework that enables leaders and managers to understand how well their teams function and identify areas for improvement. These models provide insights into team dynamics, communication, collaboration, and overall performance, helping teams achieve their goals more effectively.</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24</a:t>
            </a:fld>
            <a:endParaRPr lang="en-GB"/>
          </a:p>
        </p:txBody>
      </p:sp>
    </p:spTree>
    <p:extLst>
      <p:ext uri="{BB962C8B-B14F-4D97-AF65-F5344CB8AC3E}">
        <p14:creationId xmlns:p14="http://schemas.microsoft.com/office/powerpoint/2010/main" val="5860608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BUT…also consider these aspects/attributes… Think back to our professional Practitioner module where we discussed specific values and attributes that are important in the early years.</a:t>
            </a:r>
          </a:p>
          <a:p>
            <a:endParaRPr lang="en-GB" dirty="0"/>
          </a:p>
          <a:p>
            <a:r>
              <a:rPr lang="en-GB" b="1" dirty="0"/>
              <a:t>Are these relevant? </a:t>
            </a:r>
          </a:p>
          <a:p>
            <a:r>
              <a:rPr lang="en-GB" b="1" dirty="0"/>
              <a:t>Why?</a:t>
            </a:r>
          </a:p>
          <a:p>
            <a:r>
              <a:rPr lang="en-GB" dirty="0"/>
              <a:t>Are these individual, personal traits added bonuses </a:t>
            </a:r>
            <a:r>
              <a:rPr lang="en-GB" b="1" dirty="0"/>
              <a:t>OR</a:t>
            </a:r>
            <a:r>
              <a:rPr lang="en-GB" dirty="0"/>
              <a:t> should these form an integral part of the job description for an Early Years Leader?  </a:t>
            </a:r>
          </a:p>
          <a:p>
            <a:endParaRPr lang="en-GB" dirty="0"/>
          </a:p>
          <a:p>
            <a:r>
              <a:rPr lang="en-GB" dirty="0"/>
              <a:t>In my opinion these traits are fundamental for promoting diversity, equity and inclusion within teams. </a:t>
            </a:r>
          </a:p>
        </p:txBody>
      </p:sp>
      <p:sp>
        <p:nvSpPr>
          <p:cNvPr id="4" name="Slide Number Placeholder 3"/>
          <p:cNvSpPr>
            <a:spLocks noGrp="1"/>
          </p:cNvSpPr>
          <p:nvPr>
            <p:ph type="sldNum" sz="quarter" idx="10"/>
          </p:nvPr>
        </p:nvSpPr>
        <p:spPr/>
        <p:txBody>
          <a:bodyPr/>
          <a:lstStyle/>
          <a:p>
            <a:fld id="{D9D7D8A5-2D6E-418F-A42D-A2ED80EC0A3E}" type="slidenum">
              <a:rPr lang="en-GB" smtClean="0"/>
              <a:t>25</a:t>
            </a:fld>
            <a:endParaRPr lang="en-GB"/>
          </a:p>
        </p:txBody>
      </p:sp>
    </p:spTree>
    <p:extLst>
      <p:ext uri="{BB962C8B-B14F-4D97-AF65-F5344CB8AC3E}">
        <p14:creationId xmlns:p14="http://schemas.microsoft.com/office/powerpoint/2010/main" val="412001112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article (on Moodle) is based on the theorist Eysenck – well worth a read in terms of understanding why </a:t>
            </a:r>
            <a:r>
              <a:rPr lang="en-GB" b="1" dirty="0"/>
              <a:t>individual personality </a:t>
            </a:r>
            <a:r>
              <a:rPr lang="en-GB" dirty="0"/>
              <a:t>is often as important as skills and qualifications, particularly when working in the early years. </a:t>
            </a:r>
          </a:p>
          <a:p>
            <a:endParaRPr lang="en-GB" dirty="0"/>
          </a:p>
          <a:p>
            <a:r>
              <a:rPr lang="en-GB" dirty="0"/>
              <a:t>Please read this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26</a:t>
            </a:fld>
            <a:endParaRPr lang="en-GB"/>
          </a:p>
        </p:txBody>
      </p:sp>
    </p:spTree>
    <p:extLst>
      <p:ext uri="{BB962C8B-B14F-4D97-AF65-F5344CB8AC3E}">
        <p14:creationId xmlns:p14="http://schemas.microsoft.com/office/powerpoint/2010/main" val="13415676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Work through the Open University by Jillian Rodd, 2018</a:t>
            </a:r>
          </a:p>
          <a:p>
            <a:r>
              <a:rPr lang="en-GB" dirty="0"/>
              <a:t>Here Rodd again focuses her research on the importance of working continuously together and that the success of a team relies heavily on these factors: people, relationships, feelings, behaviour, interactions, responses. </a:t>
            </a:r>
          </a:p>
        </p:txBody>
      </p:sp>
      <p:sp>
        <p:nvSpPr>
          <p:cNvPr id="4" name="Slide Number Placeholder 3"/>
          <p:cNvSpPr>
            <a:spLocks noGrp="1"/>
          </p:cNvSpPr>
          <p:nvPr>
            <p:ph type="sldNum" sz="quarter" idx="10"/>
          </p:nvPr>
        </p:nvSpPr>
        <p:spPr/>
        <p:txBody>
          <a:bodyPr/>
          <a:lstStyle/>
          <a:p>
            <a:fld id="{D9D7D8A5-2D6E-418F-A42D-A2ED80EC0A3E}" type="slidenum">
              <a:rPr lang="en-GB" smtClean="0"/>
              <a:t>27</a:t>
            </a:fld>
            <a:endParaRPr lang="en-GB"/>
          </a:p>
        </p:txBody>
      </p:sp>
    </p:spTree>
    <p:extLst>
      <p:ext uri="{BB962C8B-B14F-4D97-AF65-F5344CB8AC3E}">
        <p14:creationId xmlns:p14="http://schemas.microsoft.com/office/powerpoint/2010/main" val="32901299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36464"/>
                </a:solidFill>
                <a:effectLst/>
                <a:latin typeface="DroidSans"/>
              </a:rPr>
              <a:t>One of the most interesting models of team effectiveness was developed by </a:t>
            </a:r>
            <a:r>
              <a:rPr lang="en-GB" b="1" i="0" dirty="0">
                <a:solidFill>
                  <a:srgbClr val="636464"/>
                </a:solidFill>
                <a:effectLst/>
                <a:latin typeface="DroidSans"/>
              </a:rPr>
              <a:t>Patrick Lencioni</a:t>
            </a:r>
            <a:r>
              <a:rPr lang="en-GB" b="0" i="0" dirty="0">
                <a:solidFill>
                  <a:srgbClr val="636464"/>
                </a:solidFill>
                <a:effectLst/>
                <a:latin typeface="DroidSans"/>
              </a:rPr>
              <a:t> (2005)</a:t>
            </a:r>
          </a:p>
          <a:p>
            <a:r>
              <a:rPr lang="en-GB" b="0" i="0" dirty="0">
                <a:solidFill>
                  <a:srgbClr val="636464"/>
                </a:solidFill>
                <a:effectLst/>
                <a:latin typeface="DroidSans"/>
              </a:rPr>
              <a:t>According to him, all teams have the potential to be dysfunctional. To improve the functioning of a team, it is critical to understand the type and level of dysfunction. Like Maslow’s Hierarchy of Needs Theory (1954), there are five levels, and each must be completed to move on to the next one.</a:t>
            </a:r>
          </a:p>
          <a:p>
            <a:pPr algn="l"/>
            <a:r>
              <a:rPr lang="en-GB" b="1" i="0" dirty="0">
                <a:solidFill>
                  <a:srgbClr val="636464"/>
                </a:solidFill>
                <a:effectLst/>
                <a:latin typeface="DroidSans"/>
              </a:rPr>
              <a:t>Dysfunction #1: Absence of Trust</a:t>
            </a:r>
            <a:endParaRPr lang="en-GB" b="0" i="0" dirty="0">
              <a:solidFill>
                <a:srgbClr val="636464"/>
              </a:solidFill>
              <a:effectLst/>
              <a:latin typeface="DroidSans"/>
            </a:endParaRPr>
          </a:p>
          <a:p>
            <a:pPr algn="l"/>
            <a:r>
              <a:rPr lang="en-GB" b="0" i="0" dirty="0">
                <a:solidFill>
                  <a:srgbClr val="636464"/>
                </a:solidFill>
                <a:effectLst/>
                <a:latin typeface="DroidSans"/>
              </a:rPr>
              <a:t>This outcome occurs when team members are reluctant to be vulnerable with one another and are unwilling to admit their mistakes, weaknesses, or need for help. Without a certain comfort level among team members, a foundation of trust is not possible and team building will be very difficult to achieve.</a:t>
            </a:r>
          </a:p>
          <a:p>
            <a:endParaRPr lang="en-GB" b="0" i="0" dirty="0">
              <a:solidFill>
                <a:srgbClr val="636464"/>
              </a:solidFill>
              <a:effectLst/>
              <a:latin typeface="DroidSans"/>
            </a:endParaRPr>
          </a:p>
          <a:p>
            <a:pPr algn="l"/>
            <a:r>
              <a:rPr lang="en-GB" b="1" i="0" dirty="0">
                <a:solidFill>
                  <a:srgbClr val="636464"/>
                </a:solidFill>
                <a:effectLst/>
                <a:latin typeface="DroidSans"/>
              </a:rPr>
              <a:t>Dysfunction #2: Fear of Conflict</a:t>
            </a:r>
            <a:endParaRPr lang="en-GB" b="0" i="0" dirty="0">
              <a:solidFill>
                <a:srgbClr val="636464"/>
              </a:solidFill>
              <a:effectLst/>
              <a:latin typeface="DroidSans"/>
            </a:endParaRPr>
          </a:p>
          <a:p>
            <a:pPr algn="l"/>
            <a:r>
              <a:rPr lang="en-GB" b="0" i="0" dirty="0">
                <a:solidFill>
                  <a:srgbClr val="636464"/>
                </a:solidFill>
                <a:effectLst/>
                <a:latin typeface="DroidSans"/>
              </a:rPr>
              <a:t>Teams that are lacking trust are incapable of engaging in unfiltered, passionate debate about key issues. It creates situations where team conflict can easily turn into veiled discussions and back-channel comments. In a work setting where team members do not openly air their opinions, inferior decisions result.</a:t>
            </a:r>
          </a:p>
          <a:p>
            <a:pPr algn="l"/>
            <a:r>
              <a:rPr lang="en-GB" b="1" i="0" dirty="0">
                <a:solidFill>
                  <a:srgbClr val="636464"/>
                </a:solidFill>
                <a:effectLst/>
                <a:latin typeface="DroidSans"/>
              </a:rPr>
              <a:t>Dysfunction #3: Lack of Commitment</a:t>
            </a:r>
            <a:endParaRPr lang="en-GB" b="0" i="0" dirty="0">
              <a:solidFill>
                <a:srgbClr val="636464"/>
              </a:solidFill>
              <a:effectLst/>
              <a:latin typeface="DroidSans"/>
            </a:endParaRPr>
          </a:p>
          <a:p>
            <a:pPr algn="l"/>
            <a:r>
              <a:rPr lang="en-GB" b="0" i="0" dirty="0">
                <a:solidFill>
                  <a:srgbClr val="636464"/>
                </a:solidFill>
                <a:effectLst/>
                <a:latin typeface="DroidSans"/>
              </a:rPr>
              <a:t>Without commitment, it is difficult for team members to commit to decisions, fostering an environment where ambiguity prevails. Lack of direction and commitment can make employees, particularly star employees, disgruntled and disenfranchised.</a:t>
            </a:r>
          </a:p>
          <a:p>
            <a:pPr algn="l"/>
            <a:r>
              <a:rPr lang="en-GB" b="1" i="0" dirty="0">
                <a:solidFill>
                  <a:srgbClr val="636464"/>
                </a:solidFill>
                <a:effectLst/>
                <a:latin typeface="DroidSans"/>
              </a:rPr>
              <a:t>Dysfunction #4: Avoidance of Accountability</a:t>
            </a:r>
            <a:endParaRPr lang="en-GB" b="0" i="0" dirty="0">
              <a:solidFill>
                <a:srgbClr val="636464"/>
              </a:solidFill>
              <a:effectLst/>
              <a:latin typeface="DroidSans"/>
            </a:endParaRPr>
          </a:p>
          <a:p>
            <a:pPr algn="l"/>
            <a:r>
              <a:rPr lang="en-GB" b="0" i="0" dirty="0">
                <a:solidFill>
                  <a:srgbClr val="636464"/>
                </a:solidFill>
                <a:effectLst/>
                <a:latin typeface="DroidSans"/>
              </a:rPr>
              <a:t>When teams do not commit to a clear plan of action, even the most focused and driven individuals are hesitant to call their peers out on actions and behaviours that may seem counterproductive to the overall good of the team.</a:t>
            </a:r>
          </a:p>
          <a:p>
            <a:pPr algn="l"/>
            <a:r>
              <a:rPr lang="en-GB" b="1" i="0" dirty="0">
                <a:solidFill>
                  <a:srgbClr val="636464"/>
                </a:solidFill>
                <a:effectLst/>
                <a:latin typeface="DroidSans"/>
              </a:rPr>
              <a:t>Dysfunction #5: Inattention to Results</a:t>
            </a:r>
            <a:endParaRPr lang="en-GB" b="0" i="0" dirty="0">
              <a:solidFill>
                <a:srgbClr val="636464"/>
              </a:solidFill>
              <a:effectLst/>
              <a:latin typeface="DroidSans"/>
            </a:endParaRPr>
          </a:p>
          <a:p>
            <a:pPr algn="l"/>
            <a:r>
              <a:rPr lang="en-GB" b="0" i="0" dirty="0">
                <a:solidFill>
                  <a:srgbClr val="636464"/>
                </a:solidFill>
                <a:effectLst/>
                <a:latin typeface="DroidSans"/>
              </a:rPr>
              <a:t>Team members naturally tend to put their own needs (e.g., ego, career development, recognition, and so on) ahead of the collective goals of the team when individuals are not held accountable. If a team has lost sight of the need for achievement, the business ultimately suffers.</a:t>
            </a:r>
          </a:p>
          <a:p>
            <a:pPr algn="l"/>
            <a:r>
              <a:rPr lang="en-GB" b="0" i="0" dirty="0">
                <a:solidFill>
                  <a:srgbClr val="636464"/>
                </a:solidFill>
                <a:effectLst/>
                <a:latin typeface="DroidSans"/>
              </a:rPr>
              <a:t>When the team are working in harmony, these dysfunctions cease to cause problems. Lencioni’s model highlights the results when the team lack trust, and this should be the area you concentrate on the most.</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28</a:t>
            </a:fld>
            <a:endParaRPr lang="en-GB"/>
          </a:p>
        </p:txBody>
      </p:sp>
    </p:spTree>
    <p:extLst>
      <p:ext uri="{BB962C8B-B14F-4D97-AF65-F5344CB8AC3E}">
        <p14:creationId xmlns:p14="http://schemas.microsoft.com/office/powerpoint/2010/main" val="40716821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FFC10-260A-EF92-73BC-A9B416EBDC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809801-608F-0107-40C5-86B8149C75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39849F-2A1F-C675-705A-1DD56E6BA52A}"/>
              </a:ext>
            </a:extLst>
          </p:cNvPr>
          <p:cNvSpPr>
            <a:spLocks noGrp="1"/>
          </p:cNvSpPr>
          <p:nvPr>
            <p:ph type="body" idx="1"/>
          </p:nvPr>
        </p:nvSpPr>
        <p:spPr/>
        <p:txBody>
          <a:bodyPr/>
          <a:lstStyle/>
          <a:p>
            <a:r>
              <a:rPr lang="en-GB" b="1">
                <a:solidFill>
                  <a:srgbClr val="636464"/>
                </a:solidFill>
              </a:rPr>
              <a:t>Edward de Bono</a:t>
            </a:r>
            <a:r>
              <a:rPr lang="en-GB">
                <a:solidFill>
                  <a:srgbClr val="636464"/>
                </a:solidFill>
              </a:rPr>
              <a:t> developed the </a:t>
            </a:r>
            <a:r>
              <a:rPr lang="en-GB" b="1">
                <a:solidFill>
                  <a:srgbClr val="636464"/>
                </a:solidFill>
              </a:rPr>
              <a:t>Six Thinking Hats</a:t>
            </a:r>
            <a:r>
              <a:rPr lang="en-GB">
                <a:solidFill>
                  <a:srgbClr val="636464"/>
                </a:solidFill>
              </a:rPr>
              <a:t> to help people </a:t>
            </a:r>
            <a:r>
              <a:rPr lang="en-GB" b="1">
                <a:solidFill>
                  <a:srgbClr val="636464"/>
                </a:solidFill>
              </a:rPr>
              <a:t>think more clearly and work better in groups</a:t>
            </a:r>
            <a:r>
              <a:rPr lang="en-GB">
                <a:solidFill>
                  <a:srgbClr val="636464"/>
                </a:solidFill>
              </a:rPr>
              <a:t>.</a:t>
            </a:r>
            <a:endParaRPr lang="en-US"/>
          </a:p>
          <a:p>
            <a:r>
              <a:rPr lang="en-GB">
                <a:solidFill>
                  <a:srgbClr val="636464"/>
                </a:solidFill>
              </a:rPr>
              <a:t>Instead of everyone talking at once or arguing different viewpoints, the model encourages groups to </a:t>
            </a:r>
            <a:r>
              <a:rPr lang="en-GB" b="1">
                <a:solidFill>
                  <a:srgbClr val="636464"/>
                </a:solidFill>
              </a:rPr>
              <a:t>think in one direction at a time</a:t>
            </a:r>
            <a:r>
              <a:rPr lang="en-GB">
                <a:solidFill>
                  <a:srgbClr val="636464"/>
                </a:solidFill>
              </a:rPr>
              <a:t> by metaphorically “wearing” a coloured hat.</a:t>
            </a:r>
            <a:endParaRPr lang="en-GB"/>
          </a:p>
          <a:p>
            <a:r>
              <a:rPr lang="en-GB" dirty="0">
                <a:solidFill>
                  <a:srgbClr val="636464"/>
                </a:solidFill>
              </a:rPr>
              <a:t>👉 Each hat represents a </a:t>
            </a:r>
            <a:r>
              <a:rPr lang="en-GB" b="1" dirty="0">
                <a:solidFill>
                  <a:srgbClr val="636464"/>
                </a:solidFill>
              </a:rPr>
              <a:t>different way of thinking</a:t>
            </a:r>
            <a:r>
              <a:rPr lang="en-GB" dirty="0">
                <a:solidFill>
                  <a:srgbClr val="636464"/>
                </a:solidFill>
              </a:rPr>
              <a:t>, not a personality.</a:t>
            </a:r>
            <a:endParaRPr lang="en-GB" dirty="0"/>
          </a:p>
          <a:p>
            <a:r>
              <a:rPr lang="en-GB" b="1">
                <a:solidFill>
                  <a:srgbClr val="636464"/>
                </a:solidFill>
              </a:rPr>
              <a:t>The Six Thinking Hats</a:t>
            </a:r>
            <a:endParaRPr lang="en-GB"/>
          </a:p>
          <a:p>
            <a:r>
              <a:rPr lang="en-GB" b="1">
                <a:solidFill>
                  <a:srgbClr val="636464"/>
                </a:solidFill>
              </a:rPr>
              <a:t>⚪ White Hat – Facts and information</a:t>
            </a:r>
            <a:endParaRPr lang="en-GB"/>
          </a:p>
          <a:p>
            <a:r>
              <a:rPr lang="en-GB">
                <a:solidFill>
                  <a:srgbClr val="636464"/>
                </a:solidFill>
              </a:rPr>
              <a:t>Focuses on </a:t>
            </a:r>
            <a:r>
              <a:rPr lang="en-GB" b="1">
                <a:solidFill>
                  <a:srgbClr val="636464"/>
                </a:solidFill>
              </a:rPr>
              <a:t>what we know</a:t>
            </a:r>
            <a:r>
              <a:rPr lang="en-GB">
                <a:solidFill>
                  <a:srgbClr val="636464"/>
                </a:solidFill>
              </a:rPr>
              <a:t> and </a:t>
            </a:r>
            <a:r>
              <a:rPr lang="en-GB" b="1">
                <a:solidFill>
                  <a:srgbClr val="636464"/>
                </a:solidFill>
              </a:rPr>
              <a:t>what information we need</a:t>
            </a:r>
            <a:r>
              <a:rPr lang="en-GB">
                <a:solidFill>
                  <a:srgbClr val="636464"/>
                </a:solidFill>
              </a:rPr>
              <a:t>.</a:t>
            </a:r>
            <a:endParaRPr lang="en-GB"/>
          </a:p>
          <a:p>
            <a:r>
              <a:rPr lang="en-GB">
                <a:solidFill>
                  <a:srgbClr val="636464"/>
                </a:solidFill>
              </a:rPr>
              <a:t>Questions:</a:t>
            </a:r>
            <a:endParaRPr lang="en-GB"/>
          </a:p>
          <a:p>
            <a:pPr marL="171450" indent="-171450">
              <a:buFont typeface="Arial"/>
              <a:buChar char="•"/>
            </a:pPr>
            <a:r>
              <a:rPr lang="en-GB">
                <a:solidFill>
                  <a:srgbClr val="636464"/>
                </a:solidFill>
              </a:rPr>
              <a:t>What are the facts?</a:t>
            </a:r>
            <a:endParaRPr lang="en-GB"/>
          </a:p>
          <a:p>
            <a:pPr marL="171450" indent="-171450">
              <a:buFont typeface="Arial"/>
              <a:buChar char="•"/>
            </a:pPr>
            <a:r>
              <a:rPr lang="en-GB">
                <a:solidFill>
                  <a:srgbClr val="636464"/>
                </a:solidFill>
              </a:rPr>
              <a:t>What data do we have?</a:t>
            </a:r>
            <a:endParaRPr lang="en-GB"/>
          </a:p>
          <a:p>
            <a:pPr marL="171450" indent="-171450">
              <a:buFont typeface="Arial"/>
              <a:buChar char="•"/>
            </a:pPr>
            <a:r>
              <a:rPr lang="en-GB">
                <a:solidFill>
                  <a:srgbClr val="636464"/>
                </a:solidFill>
              </a:rPr>
              <a:t>What is missing?</a:t>
            </a:r>
            <a:endParaRPr lang="en-GB"/>
          </a:p>
          <a:p>
            <a:r>
              <a:rPr lang="en-GB" b="1">
                <a:solidFill>
                  <a:srgbClr val="636464"/>
                </a:solidFill>
              </a:rPr>
              <a:t>Example:</a:t>
            </a:r>
            <a:br>
              <a:rPr lang="en-GB" b="1" dirty="0">
                <a:solidFill>
                  <a:srgbClr val="636464"/>
                </a:solidFill>
              </a:rPr>
            </a:br>
            <a:r>
              <a:rPr lang="en-GB" b="1">
                <a:solidFill>
                  <a:srgbClr val="636464"/>
                </a:solidFill>
              </a:rPr>
              <a:t> Looking at attendance figures or assessment results.</a:t>
            </a:r>
            <a:endParaRPr lang="en-GB"/>
          </a:p>
          <a:p>
            <a:r>
              <a:rPr lang="en-GB" b="1">
                <a:solidFill>
                  <a:srgbClr val="636464"/>
                </a:solidFill>
              </a:rPr>
              <a:t>🔴 Red Hat – Feelings and emotions</a:t>
            </a:r>
            <a:endParaRPr lang="en-GB"/>
          </a:p>
          <a:p>
            <a:r>
              <a:rPr lang="en-GB" dirty="0">
                <a:solidFill>
                  <a:srgbClr val="636464"/>
                </a:solidFill>
              </a:rPr>
              <a:t>Focuses on </a:t>
            </a:r>
            <a:r>
              <a:rPr lang="en-GB" b="1" dirty="0">
                <a:solidFill>
                  <a:srgbClr val="636464"/>
                </a:solidFill>
              </a:rPr>
              <a:t>emotions, instincts and feelings</a:t>
            </a:r>
            <a:r>
              <a:rPr lang="en-GB" dirty="0">
                <a:solidFill>
                  <a:srgbClr val="636464"/>
                </a:solidFill>
              </a:rPr>
              <a:t>, without needing to justify them.</a:t>
            </a:r>
            <a:endParaRPr lang="en-GB" dirty="0"/>
          </a:p>
          <a:p>
            <a:r>
              <a:rPr lang="en-GB">
                <a:solidFill>
                  <a:srgbClr val="636464"/>
                </a:solidFill>
              </a:rPr>
              <a:t>Questions:</a:t>
            </a:r>
            <a:endParaRPr lang="en-GB"/>
          </a:p>
          <a:p>
            <a:pPr marL="171450" indent="-171450">
              <a:buFont typeface="Arial"/>
              <a:buChar char="•"/>
            </a:pPr>
            <a:r>
              <a:rPr lang="en-GB">
                <a:solidFill>
                  <a:srgbClr val="636464"/>
                </a:solidFill>
              </a:rPr>
              <a:t>How do I feel about this?</a:t>
            </a:r>
            <a:endParaRPr lang="en-GB"/>
          </a:p>
          <a:p>
            <a:pPr marL="171450" indent="-171450">
              <a:buFont typeface="Arial"/>
              <a:buChar char="•"/>
            </a:pPr>
            <a:r>
              <a:rPr lang="en-GB">
                <a:solidFill>
                  <a:srgbClr val="636464"/>
                </a:solidFill>
              </a:rPr>
              <a:t>What is my gut reaction?</a:t>
            </a:r>
            <a:endParaRPr lang="en-GB"/>
          </a:p>
          <a:p>
            <a:r>
              <a:rPr lang="en-GB" b="1">
                <a:solidFill>
                  <a:srgbClr val="636464"/>
                </a:solidFill>
              </a:rPr>
              <a:t>Example:</a:t>
            </a:r>
            <a:br>
              <a:rPr lang="en-GB" b="1" dirty="0">
                <a:solidFill>
                  <a:srgbClr val="636464"/>
                </a:solidFill>
              </a:rPr>
            </a:br>
            <a:r>
              <a:rPr lang="en-GB" b="1">
                <a:solidFill>
                  <a:srgbClr val="636464"/>
                </a:solidFill>
              </a:rPr>
              <a:t> Staff expressing concern or anxiety about a new policy.</a:t>
            </a:r>
            <a:endParaRPr lang="en-GB"/>
          </a:p>
          <a:p>
            <a:r>
              <a:rPr lang="en-GB" b="1">
                <a:solidFill>
                  <a:srgbClr val="636464"/>
                </a:solidFill>
              </a:rPr>
              <a:t>⚫ Black Hat – Caution and risk</a:t>
            </a:r>
            <a:endParaRPr lang="en-GB"/>
          </a:p>
          <a:p>
            <a:r>
              <a:rPr lang="en-GB">
                <a:solidFill>
                  <a:srgbClr val="636464"/>
                </a:solidFill>
              </a:rPr>
              <a:t>Focuses on </a:t>
            </a:r>
            <a:r>
              <a:rPr lang="en-GB" b="1">
                <a:solidFill>
                  <a:srgbClr val="636464"/>
                </a:solidFill>
              </a:rPr>
              <a:t>problems, risks and what could go wrong</a:t>
            </a:r>
            <a:r>
              <a:rPr lang="en-GB">
                <a:solidFill>
                  <a:srgbClr val="636464"/>
                </a:solidFill>
              </a:rPr>
              <a:t>.</a:t>
            </a:r>
            <a:endParaRPr lang="en-GB"/>
          </a:p>
          <a:p>
            <a:r>
              <a:rPr lang="en-GB">
                <a:solidFill>
                  <a:srgbClr val="636464"/>
                </a:solidFill>
              </a:rPr>
              <a:t>Questions:</a:t>
            </a:r>
            <a:endParaRPr lang="en-GB"/>
          </a:p>
          <a:p>
            <a:pPr marL="171450" indent="-171450">
              <a:buFont typeface="Arial"/>
              <a:buChar char="•"/>
            </a:pPr>
            <a:r>
              <a:rPr lang="en-GB">
                <a:solidFill>
                  <a:srgbClr val="636464"/>
                </a:solidFill>
              </a:rPr>
              <a:t>What are the risks?</a:t>
            </a:r>
            <a:endParaRPr lang="en-GB"/>
          </a:p>
          <a:p>
            <a:pPr marL="171450" indent="-171450">
              <a:buFont typeface="Arial"/>
              <a:buChar char="•"/>
            </a:pPr>
            <a:r>
              <a:rPr lang="en-GB">
                <a:solidFill>
                  <a:srgbClr val="636464"/>
                </a:solidFill>
              </a:rPr>
              <a:t>What might cause problems?</a:t>
            </a:r>
            <a:endParaRPr lang="en-GB"/>
          </a:p>
          <a:p>
            <a:pPr marL="171450" indent="-171450">
              <a:buFont typeface="Arial"/>
              <a:buChar char="•"/>
            </a:pPr>
            <a:r>
              <a:rPr lang="en-GB">
                <a:solidFill>
                  <a:srgbClr val="636464"/>
                </a:solidFill>
              </a:rPr>
              <a:t>Why might this not work?</a:t>
            </a:r>
            <a:endParaRPr lang="en-GB"/>
          </a:p>
          <a:p>
            <a:r>
              <a:rPr lang="en-GB" b="1" dirty="0">
                <a:solidFill>
                  <a:srgbClr val="636464"/>
                </a:solidFill>
              </a:rPr>
              <a:t>Example:</a:t>
            </a:r>
            <a:br>
              <a:rPr lang="en-GB" b="1" dirty="0">
                <a:cs typeface="+mn-lt"/>
              </a:rPr>
            </a:br>
            <a:r>
              <a:rPr lang="en-GB" b="1" dirty="0">
                <a:solidFill>
                  <a:srgbClr val="636464"/>
                </a:solidFill>
              </a:rPr>
              <a:t> Identifying possible safeguarding or workload issues.</a:t>
            </a:r>
            <a:endParaRPr lang="en-GB" dirty="0"/>
          </a:p>
          <a:p>
            <a:r>
              <a:rPr lang="en-GB" b="1">
                <a:solidFill>
                  <a:srgbClr val="636464"/>
                </a:solidFill>
              </a:rPr>
              <a:t>🟡 Yellow Hat – Positives and benefits</a:t>
            </a:r>
            <a:endParaRPr lang="en-GB"/>
          </a:p>
          <a:p>
            <a:r>
              <a:rPr lang="en-GB" dirty="0">
                <a:solidFill>
                  <a:srgbClr val="636464"/>
                </a:solidFill>
              </a:rPr>
              <a:t>Focuses on </a:t>
            </a:r>
            <a:r>
              <a:rPr lang="en-GB" b="1" dirty="0">
                <a:solidFill>
                  <a:srgbClr val="636464"/>
                </a:solidFill>
              </a:rPr>
              <a:t>optimism, benefits and strengths</a:t>
            </a:r>
            <a:r>
              <a:rPr lang="en-GB" dirty="0">
                <a:solidFill>
                  <a:srgbClr val="636464"/>
                </a:solidFill>
              </a:rPr>
              <a:t>.</a:t>
            </a:r>
            <a:endParaRPr lang="en-GB" dirty="0"/>
          </a:p>
          <a:p>
            <a:r>
              <a:rPr lang="en-GB">
                <a:solidFill>
                  <a:srgbClr val="636464"/>
                </a:solidFill>
              </a:rPr>
              <a:t>Questions:</a:t>
            </a:r>
            <a:endParaRPr lang="en-GB"/>
          </a:p>
          <a:p>
            <a:pPr marL="171450" indent="-171450">
              <a:buFont typeface="Arial"/>
              <a:buChar char="•"/>
            </a:pPr>
            <a:r>
              <a:rPr lang="en-GB">
                <a:solidFill>
                  <a:srgbClr val="636464"/>
                </a:solidFill>
              </a:rPr>
              <a:t>What are the advantages?</a:t>
            </a:r>
            <a:endParaRPr lang="en-GB"/>
          </a:p>
          <a:p>
            <a:pPr marL="171450" indent="-171450">
              <a:buFont typeface="Arial"/>
              <a:buChar char="•"/>
            </a:pPr>
            <a:r>
              <a:rPr lang="en-GB">
                <a:solidFill>
                  <a:srgbClr val="636464"/>
                </a:solidFill>
              </a:rPr>
              <a:t>What could work well?</a:t>
            </a:r>
            <a:endParaRPr lang="en-GB"/>
          </a:p>
          <a:p>
            <a:pPr marL="171450" indent="-171450">
              <a:buFont typeface="Arial"/>
              <a:buChar char="•"/>
            </a:pPr>
            <a:r>
              <a:rPr lang="en-GB">
                <a:solidFill>
                  <a:srgbClr val="636464"/>
                </a:solidFill>
              </a:rPr>
              <a:t>What are the opportunities?</a:t>
            </a:r>
            <a:endParaRPr lang="en-GB"/>
          </a:p>
          <a:p>
            <a:r>
              <a:rPr lang="en-GB" b="1">
                <a:solidFill>
                  <a:srgbClr val="636464"/>
                </a:solidFill>
              </a:rPr>
              <a:t>Example:</a:t>
            </a:r>
            <a:br>
              <a:rPr lang="en-GB" b="1" dirty="0">
                <a:solidFill>
                  <a:srgbClr val="636464"/>
                </a:solidFill>
              </a:rPr>
            </a:br>
            <a:r>
              <a:rPr lang="en-GB" b="1">
                <a:solidFill>
                  <a:srgbClr val="636464"/>
                </a:solidFill>
              </a:rPr>
              <a:t> Exploring how a change might improve inclusion or wellbeing.</a:t>
            </a:r>
            <a:endParaRPr lang="en-GB"/>
          </a:p>
          <a:p>
            <a:r>
              <a:rPr lang="en-GB" b="1" dirty="0">
                <a:solidFill>
                  <a:srgbClr val="636464"/>
                </a:solidFill>
              </a:rPr>
              <a:t>🟢 Green Hat – Creativity and new ideas</a:t>
            </a:r>
            <a:endParaRPr lang="en-GB" dirty="0"/>
          </a:p>
          <a:p>
            <a:r>
              <a:rPr lang="en-GB" dirty="0">
                <a:solidFill>
                  <a:srgbClr val="636464"/>
                </a:solidFill>
              </a:rPr>
              <a:t>Focuses on </a:t>
            </a:r>
            <a:r>
              <a:rPr lang="en-GB" b="1" dirty="0">
                <a:solidFill>
                  <a:srgbClr val="636464"/>
                </a:solidFill>
              </a:rPr>
              <a:t>creative thinking</a:t>
            </a:r>
            <a:r>
              <a:rPr lang="en-GB" dirty="0">
                <a:solidFill>
                  <a:srgbClr val="636464"/>
                </a:solidFill>
              </a:rPr>
              <a:t>, alternatives and solutions.</a:t>
            </a:r>
            <a:endParaRPr lang="en-GB" dirty="0"/>
          </a:p>
          <a:p>
            <a:r>
              <a:rPr lang="en-GB">
                <a:solidFill>
                  <a:srgbClr val="636464"/>
                </a:solidFill>
              </a:rPr>
              <a:t>Questions:</a:t>
            </a:r>
            <a:endParaRPr lang="en-GB"/>
          </a:p>
          <a:p>
            <a:pPr marL="171450" indent="-171450">
              <a:buFont typeface="Arial"/>
              <a:buChar char="•"/>
            </a:pPr>
            <a:r>
              <a:rPr lang="en-GB">
                <a:solidFill>
                  <a:srgbClr val="636464"/>
                </a:solidFill>
              </a:rPr>
              <a:t>What else could we try?</a:t>
            </a:r>
            <a:endParaRPr lang="en-GB"/>
          </a:p>
          <a:p>
            <a:pPr marL="171450" indent="-171450">
              <a:buFont typeface="Arial"/>
              <a:buChar char="•"/>
            </a:pPr>
            <a:r>
              <a:rPr lang="en-GB" dirty="0">
                <a:solidFill>
                  <a:srgbClr val="636464"/>
                </a:solidFill>
              </a:rPr>
              <a:t>Is there a different way?</a:t>
            </a:r>
            <a:endParaRPr lang="en-GB" dirty="0"/>
          </a:p>
          <a:p>
            <a:pPr marL="171450" indent="-171450">
              <a:buFont typeface="Arial"/>
              <a:buChar char="•"/>
            </a:pPr>
            <a:r>
              <a:rPr lang="en-GB" dirty="0">
                <a:solidFill>
                  <a:srgbClr val="636464"/>
                </a:solidFill>
              </a:rPr>
              <a:t>Can we think outside the box?</a:t>
            </a:r>
            <a:endParaRPr lang="en-GB" dirty="0"/>
          </a:p>
          <a:p>
            <a:r>
              <a:rPr lang="en-GB" b="1">
                <a:solidFill>
                  <a:srgbClr val="636464"/>
                </a:solidFill>
              </a:rPr>
              <a:t>Example:</a:t>
            </a:r>
            <a:br>
              <a:rPr lang="en-GB" b="1" dirty="0">
                <a:solidFill>
                  <a:srgbClr val="636464"/>
                </a:solidFill>
              </a:rPr>
            </a:br>
            <a:r>
              <a:rPr lang="en-GB" b="1">
                <a:solidFill>
                  <a:srgbClr val="636464"/>
                </a:solidFill>
              </a:rPr>
              <a:t> Generating new ways to engage children or support teamwork.</a:t>
            </a:r>
            <a:endParaRPr lang="en-GB"/>
          </a:p>
          <a:p>
            <a:r>
              <a:rPr lang="en-GB" b="1">
                <a:solidFill>
                  <a:srgbClr val="636464"/>
                </a:solidFill>
              </a:rPr>
              <a:t>🔵 Blue Hat – Organisation and control</a:t>
            </a:r>
            <a:endParaRPr lang="en-GB"/>
          </a:p>
          <a:p>
            <a:r>
              <a:rPr lang="en-GB">
                <a:solidFill>
                  <a:srgbClr val="636464"/>
                </a:solidFill>
              </a:rPr>
              <a:t>Focuses on </a:t>
            </a:r>
            <a:r>
              <a:rPr lang="en-GB" b="1">
                <a:solidFill>
                  <a:srgbClr val="636464"/>
                </a:solidFill>
              </a:rPr>
              <a:t>managing the thinking process</a:t>
            </a:r>
            <a:r>
              <a:rPr lang="en-GB">
                <a:solidFill>
                  <a:srgbClr val="636464"/>
                </a:solidFill>
              </a:rPr>
              <a:t>.</a:t>
            </a:r>
            <a:endParaRPr lang="en-GB"/>
          </a:p>
          <a:p>
            <a:r>
              <a:rPr lang="en-GB">
                <a:solidFill>
                  <a:srgbClr val="636464"/>
                </a:solidFill>
              </a:rPr>
              <a:t>Questions:</a:t>
            </a:r>
            <a:endParaRPr lang="en-GB"/>
          </a:p>
          <a:p>
            <a:pPr marL="171450" indent="-171450">
              <a:buFont typeface="Arial"/>
              <a:buChar char="•"/>
            </a:pPr>
            <a:r>
              <a:rPr lang="en-GB">
                <a:solidFill>
                  <a:srgbClr val="636464"/>
                </a:solidFill>
              </a:rPr>
              <a:t>What hat should we use next?</a:t>
            </a:r>
            <a:endParaRPr lang="en-GB"/>
          </a:p>
          <a:p>
            <a:pPr marL="171450" indent="-171450">
              <a:buFont typeface="Arial"/>
              <a:buChar char="•"/>
            </a:pPr>
            <a:r>
              <a:rPr lang="en-GB">
                <a:solidFill>
                  <a:srgbClr val="636464"/>
                </a:solidFill>
              </a:rPr>
              <a:t>Have we covered all viewpoints?</a:t>
            </a:r>
            <a:endParaRPr lang="en-GB"/>
          </a:p>
          <a:p>
            <a:pPr marL="171450" indent="-171450">
              <a:buFont typeface="Arial"/>
              <a:buChar char="•"/>
            </a:pPr>
            <a:r>
              <a:rPr lang="en-GB">
                <a:solidFill>
                  <a:srgbClr val="636464"/>
                </a:solidFill>
              </a:rPr>
              <a:t>What is our decision?</a:t>
            </a:r>
            <a:endParaRPr lang="en-GB"/>
          </a:p>
          <a:p>
            <a:endParaRPr lang="en-GB" b="0" i="0" dirty="0">
              <a:solidFill>
                <a:srgbClr val="636464"/>
              </a:solidFill>
              <a:effectLst/>
              <a:latin typeface="DroidSans"/>
            </a:endParaRPr>
          </a:p>
          <a:p>
            <a:pPr algn="l"/>
            <a:endParaRPr lang="en-GB" b="0" i="0" dirty="0">
              <a:solidFill>
                <a:srgbClr val="636464"/>
              </a:solidFill>
              <a:effectLst/>
              <a:latin typeface="DroidSans"/>
            </a:endParaRPr>
          </a:p>
          <a:p>
            <a:endParaRPr lang="en-GB" dirty="0"/>
          </a:p>
        </p:txBody>
      </p:sp>
      <p:sp>
        <p:nvSpPr>
          <p:cNvPr id="4" name="Slide Number Placeholder 3">
            <a:extLst>
              <a:ext uri="{FF2B5EF4-FFF2-40B4-BE49-F238E27FC236}">
                <a16:creationId xmlns:a16="http://schemas.microsoft.com/office/drawing/2014/main" id="{50CC1906-5094-7D98-28B6-621DD677D52D}"/>
              </a:ext>
            </a:extLst>
          </p:cNvPr>
          <p:cNvSpPr>
            <a:spLocks noGrp="1"/>
          </p:cNvSpPr>
          <p:nvPr>
            <p:ph type="sldNum" sz="quarter" idx="5"/>
          </p:nvPr>
        </p:nvSpPr>
        <p:spPr/>
        <p:txBody>
          <a:bodyPr/>
          <a:lstStyle/>
          <a:p>
            <a:fld id="{8A83A06D-66CB-42CB-A295-BE4F74E0D1BD}" type="slidenum">
              <a:rPr lang="en-GB" smtClean="0"/>
              <a:t>29</a:t>
            </a:fld>
            <a:endParaRPr lang="en-GB"/>
          </a:p>
        </p:txBody>
      </p:sp>
    </p:spTree>
    <p:extLst>
      <p:ext uri="{BB962C8B-B14F-4D97-AF65-F5344CB8AC3E}">
        <p14:creationId xmlns:p14="http://schemas.microsoft.com/office/powerpoint/2010/main" val="9873009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considered all these factors and theories, it seems even more important to ensure that clear communication is crucial to the success of teams. </a:t>
            </a:r>
          </a:p>
          <a:p>
            <a:endParaRPr lang="en-GB" dirty="0"/>
          </a:p>
          <a:p>
            <a:r>
              <a:rPr lang="en-GB" dirty="0"/>
              <a:t>The most effective form of communication with the entire team is through Team Meetings. These should be compulsory and attended by ALL team members.</a:t>
            </a:r>
          </a:p>
          <a:p>
            <a:endParaRPr lang="en-GB" dirty="0"/>
          </a:p>
          <a:p>
            <a:r>
              <a:rPr lang="en-GB" dirty="0"/>
              <a:t>Remember that Team meetings are </a:t>
            </a:r>
            <a:r>
              <a:rPr lang="en-GB" b="1" dirty="0"/>
              <a:t>STATUTORY</a:t>
            </a:r>
            <a:r>
              <a:rPr lang="en-GB" dirty="0"/>
              <a:t> and need to be recorded formally. CIW inspectors request to see records of meetings, agendas, the team’s ability to meet actions, attendance. Meetings are then often discussed with staff members as part of the inspection process</a:t>
            </a:r>
            <a:r>
              <a:rPr lang="en-GB" b="1" dirty="0"/>
              <a:t>.  </a:t>
            </a:r>
            <a:r>
              <a:rPr lang="en-GB" b="1" dirty="0">
                <a:solidFill>
                  <a:srgbClr val="FF0000"/>
                </a:solidFill>
              </a:rPr>
              <a:t>You  can make reference to this at the start of your team meeting, that you are meeting as it is a statutory requirement</a:t>
            </a:r>
            <a:r>
              <a:rPr lang="en-GB" dirty="0">
                <a:solidFill>
                  <a:srgbClr val="FF0000"/>
                </a:solidFill>
              </a:rPr>
              <a:t>.</a:t>
            </a:r>
          </a:p>
          <a:p>
            <a:endParaRPr lang="en-GB" dirty="0"/>
          </a:p>
          <a:p>
            <a:r>
              <a:rPr lang="en-GB" dirty="0"/>
              <a:t>In schools, Estyn Inspectors also expect evidence of meetings. However, it is believed that meetings across schools across LA’s in Wales all follow different formats.</a:t>
            </a:r>
          </a:p>
          <a:p>
            <a:endParaRPr lang="en-GB" dirty="0"/>
          </a:p>
          <a:p>
            <a:r>
              <a:rPr lang="en-GB" b="1" dirty="0"/>
              <a:t>This slide should be highlighted as many of these can be highlighted in their assessment, for example the importance of enough notice/ planning, how minutes of previous meeting and agenda for this meeting have been previously distributed, the importance of taking minutes, a plan for following up on any actions, ensure all have contributed, set next meeting date, making sure to support with evidence and statutory requirements/ best practice where possible</a:t>
            </a:r>
          </a:p>
        </p:txBody>
      </p:sp>
      <p:sp>
        <p:nvSpPr>
          <p:cNvPr id="4" name="Slide Number Placeholder 3"/>
          <p:cNvSpPr>
            <a:spLocks noGrp="1"/>
          </p:cNvSpPr>
          <p:nvPr>
            <p:ph type="sldNum" sz="quarter" idx="5"/>
          </p:nvPr>
        </p:nvSpPr>
        <p:spPr/>
        <p:txBody>
          <a:bodyPr/>
          <a:lstStyle/>
          <a:p>
            <a:fld id="{D9D7D8A5-2D6E-418F-A42D-A2ED80EC0A3E}" type="slidenum">
              <a:rPr lang="en-GB" smtClean="0"/>
              <a:t>29</a:t>
            </a:fld>
            <a:endParaRPr lang="en-GB"/>
          </a:p>
        </p:txBody>
      </p:sp>
    </p:spTree>
    <p:extLst>
      <p:ext uri="{BB962C8B-B14F-4D97-AF65-F5344CB8AC3E}">
        <p14:creationId xmlns:p14="http://schemas.microsoft.com/office/powerpoint/2010/main" val="37634298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97BD64-4F7A-CC8C-901E-E280B02B27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15A200-DAA7-339A-07CB-774317ECC1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7D3D66-C3C7-1311-ECC6-78777ABBAD19}"/>
              </a:ext>
            </a:extLst>
          </p:cNvPr>
          <p:cNvSpPr>
            <a:spLocks noGrp="1"/>
          </p:cNvSpPr>
          <p:nvPr>
            <p:ph type="body" idx="1"/>
          </p:nvPr>
        </p:nvSpPr>
        <p:spPr/>
        <p:txBody>
          <a:bodyPr/>
          <a:lstStyle/>
          <a:p>
            <a:r>
              <a:rPr lang="en-GB" b="1" dirty="0"/>
              <a:t>Go through these, you could print it off, give them some scenarios and think about what stratify might fit where</a:t>
            </a:r>
          </a:p>
        </p:txBody>
      </p:sp>
      <p:sp>
        <p:nvSpPr>
          <p:cNvPr id="4" name="Slide Number Placeholder 3">
            <a:extLst>
              <a:ext uri="{FF2B5EF4-FFF2-40B4-BE49-F238E27FC236}">
                <a16:creationId xmlns:a16="http://schemas.microsoft.com/office/drawing/2014/main" id="{42DF86FB-D8DC-C4F4-5777-2754F3A22D36}"/>
              </a:ext>
            </a:extLst>
          </p:cNvPr>
          <p:cNvSpPr>
            <a:spLocks noGrp="1"/>
          </p:cNvSpPr>
          <p:nvPr>
            <p:ph type="sldNum" sz="quarter" idx="5"/>
          </p:nvPr>
        </p:nvSpPr>
        <p:spPr/>
        <p:txBody>
          <a:bodyPr/>
          <a:lstStyle/>
          <a:p>
            <a:fld id="{D9D7D8A5-2D6E-418F-A42D-A2ED80EC0A3E}" type="slidenum">
              <a:rPr lang="en-GB" smtClean="0"/>
              <a:t>30</a:t>
            </a:fld>
            <a:endParaRPr lang="en-GB"/>
          </a:p>
        </p:txBody>
      </p:sp>
    </p:spTree>
    <p:extLst>
      <p:ext uri="{BB962C8B-B14F-4D97-AF65-F5344CB8AC3E}">
        <p14:creationId xmlns:p14="http://schemas.microsoft.com/office/powerpoint/2010/main" val="34686080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9A0357-4084-81AC-6F47-F4A7588602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D1A5A2-12F0-63A8-D9A9-80BF78B27B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09B3C3-7B85-7817-B7B4-2DEE78518D17}"/>
              </a:ext>
            </a:extLst>
          </p:cNvPr>
          <p:cNvSpPr>
            <a:spLocks noGrp="1"/>
          </p:cNvSpPr>
          <p:nvPr>
            <p:ph type="body" idx="1"/>
          </p:nvPr>
        </p:nvSpPr>
        <p:spPr/>
        <p:txBody>
          <a:bodyPr/>
          <a:lstStyle/>
          <a:p>
            <a:r>
              <a:rPr lang="en-GB" b="1" dirty="0"/>
              <a:t>Go through this from the previous slide also</a:t>
            </a:r>
          </a:p>
        </p:txBody>
      </p:sp>
      <p:sp>
        <p:nvSpPr>
          <p:cNvPr id="4" name="Slide Number Placeholder 3">
            <a:extLst>
              <a:ext uri="{FF2B5EF4-FFF2-40B4-BE49-F238E27FC236}">
                <a16:creationId xmlns:a16="http://schemas.microsoft.com/office/drawing/2014/main" id="{AF0CE775-D647-D4FF-81B9-3C75A1625DE8}"/>
              </a:ext>
            </a:extLst>
          </p:cNvPr>
          <p:cNvSpPr>
            <a:spLocks noGrp="1"/>
          </p:cNvSpPr>
          <p:nvPr>
            <p:ph type="sldNum" sz="quarter" idx="5"/>
          </p:nvPr>
        </p:nvSpPr>
        <p:spPr/>
        <p:txBody>
          <a:bodyPr/>
          <a:lstStyle/>
          <a:p>
            <a:fld id="{D9D7D8A5-2D6E-418F-A42D-A2ED80EC0A3E}" type="slidenum">
              <a:rPr lang="en-GB" smtClean="0"/>
              <a:t>31</a:t>
            </a:fld>
            <a:endParaRPr lang="en-GB"/>
          </a:p>
        </p:txBody>
      </p:sp>
    </p:spTree>
    <p:extLst>
      <p:ext uri="{BB962C8B-B14F-4D97-AF65-F5344CB8AC3E}">
        <p14:creationId xmlns:p14="http://schemas.microsoft.com/office/powerpoint/2010/main" val="28956386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31C47F-8D4A-33CB-CAC6-7D1BC21FA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2E4724-1863-5B2D-88D9-F84D291240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59676D-679C-D44B-9F61-476CD2CB713F}"/>
              </a:ext>
            </a:extLst>
          </p:cNvPr>
          <p:cNvSpPr>
            <a:spLocks noGrp="1"/>
          </p:cNvSpPr>
          <p:nvPr>
            <p:ph type="body" idx="1"/>
          </p:nvPr>
        </p:nvSpPr>
        <p:spPr/>
        <p:txBody>
          <a:bodyPr/>
          <a:lstStyle/>
          <a:p>
            <a:r>
              <a:rPr lang="en-GB" b="1" dirty="0"/>
              <a:t>Think about if you want information to stick with staff or team members this is useful. I cannot find where I got these images</a:t>
            </a:r>
          </a:p>
        </p:txBody>
      </p:sp>
      <p:sp>
        <p:nvSpPr>
          <p:cNvPr id="4" name="Slide Number Placeholder 3">
            <a:extLst>
              <a:ext uri="{FF2B5EF4-FFF2-40B4-BE49-F238E27FC236}">
                <a16:creationId xmlns:a16="http://schemas.microsoft.com/office/drawing/2014/main" id="{F8808521-245E-DA01-C4E0-41D0D49680FF}"/>
              </a:ext>
            </a:extLst>
          </p:cNvPr>
          <p:cNvSpPr>
            <a:spLocks noGrp="1"/>
          </p:cNvSpPr>
          <p:nvPr>
            <p:ph type="sldNum" sz="quarter" idx="5"/>
          </p:nvPr>
        </p:nvSpPr>
        <p:spPr/>
        <p:txBody>
          <a:bodyPr/>
          <a:lstStyle/>
          <a:p>
            <a:fld id="{D9D7D8A5-2D6E-418F-A42D-A2ED80EC0A3E}" type="slidenum">
              <a:rPr lang="en-GB" smtClean="0"/>
              <a:t>32</a:t>
            </a:fld>
            <a:endParaRPr lang="en-GB"/>
          </a:p>
        </p:txBody>
      </p:sp>
    </p:spTree>
    <p:extLst>
      <p:ext uri="{BB962C8B-B14F-4D97-AF65-F5344CB8AC3E}">
        <p14:creationId xmlns:p14="http://schemas.microsoft.com/office/powerpoint/2010/main" val="18146721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93BB96-3431-1EAA-FCF1-1E52990E3B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A09E47-3643-9D47-D7A2-9D52C44D70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A5FD1C-1863-827D-F94E-B8E00251F005}"/>
              </a:ext>
            </a:extLst>
          </p:cNvPr>
          <p:cNvSpPr>
            <a:spLocks noGrp="1"/>
          </p:cNvSpPr>
          <p:nvPr>
            <p:ph type="body" idx="1"/>
          </p:nvPr>
        </p:nvSpPr>
        <p:spPr/>
        <p:txBody>
          <a:bodyPr/>
          <a:lstStyle/>
          <a:p>
            <a:r>
              <a:rPr lang="en-GB" b="1" dirty="0"/>
              <a:t>Again, talk through possible print off</a:t>
            </a:r>
          </a:p>
        </p:txBody>
      </p:sp>
      <p:sp>
        <p:nvSpPr>
          <p:cNvPr id="4" name="Slide Number Placeholder 3">
            <a:extLst>
              <a:ext uri="{FF2B5EF4-FFF2-40B4-BE49-F238E27FC236}">
                <a16:creationId xmlns:a16="http://schemas.microsoft.com/office/drawing/2014/main" id="{04288807-B995-3A99-1C2A-E8A3FB79AD26}"/>
              </a:ext>
            </a:extLst>
          </p:cNvPr>
          <p:cNvSpPr>
            <a:spLocks noGrp="1"/>
          </p:cNvSpPr>
          <p:nvPr>
            <p:ph type="sldNum" sz="quarter" idx="5"/>
          </p:nvPr>
        </p:nvSpPr>
        <p:spPr/>
        <p:txBody>
          <a:bodyPr/>
          <a:lstStyle/>
          <a:p>
            <a:fld id="{D9D7D8A5-2D6E-418F-A42D-A2ED80EC0A3E}" type="slidenum">
              <a:rPr lang="en-GB" smtClean="0"/>
              <a:t>33</a:t>
            </a:fld>
            <a:endParaRPr lang="en-GB"/>
          </a:p>
        </p:txBody>
      </p:sp>
    </p:spTree>
    <p:extLst>
      <p:ext uri="{BB962C8B-B14F-4D97-AF65-F5344CB8AC3E}">
        <p14:creationId xmlns:p14="http://schemas.microsoft.com/office/powerpoint/2010/main" val="33124615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This typically depicts human nature and that very often, the more you are flexible, the more some individuals will require/expect even more perks. </a:t>
            </a:r>
          </a:p>
          <a:p>
            <a:r>
              <a:rPr lang="en-GB" dirty="0"/>
              <a:t>‘The more you give….the more they take!’</a:t>
            </a:r>
          </a:p>
        </p:txBody>
      </p:sp>
      <p:sp>
        <p:nvSpPr>
          <p:cNvPr id="4" name="Slide Number Placeholder 3"/>
          <p:cNvSpPr>
            <a:spLocks noGrp="1"/>
          </p:cNvSpPr>
          <p:nvPr>
            <p:ph type="sldNum" sz="quarter" idx="10"/>
          </p:nvPr>
        </p:nvSpPr>
        <p:spPr/>
        <p:txBody>
          <a:bodyPr/>
          <a:lstStyle/>
          <a:p>
            <a:fld id="{D9D7D8A5-2D6E-418F-A42D-A2ED80EC0A3E}" type="slidenum">
              <a:rPr lang="en-GB" smtClean="0"/>
              <a:t>34</a:t>
            </a:fld>
            <a:endParaRPr lang="en-GB"/>
          </a:p>
        </p:txBody>
      </p:sp>
    </p:spTree>
    <p:extLst>
      <p:ext uri="{BB962C8B-B14F-4D97-AF65-F5344CB8AC3E}">
        <p14:creationId xmlns:p14="http://schemas.microsoft.com/office/powerpoint/2010/main" val="10859669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 this is the document that was referred to earlier.</a:t>
            </a:r>
          </a:p>
          <a:p>
            <a:r>
              <a:rPr lang="en-GB" dirty="0"/>
              <a:t>Ann Douglass is from Boston and also focuses on the establish and maintain strong relationships within settings/services.  </a:t>
            </a:r>
          </a:p>
        </p:txBody>
      </p:sp>
      <p:sp>
        <p:nvSpPr>
          <p:cNvPr id="4" name="Slide Number Placeholder 3"/>
          <p:cNvSpPr>
            <a:spLocks noGrp="1"/>
          </p:cNvSpPr>
          <p:nvPr>
            <p:ph type="sldNum" sz="quarter" idx="10"/>
          </p:nvPr>
        </p:nvSpPr>
        <p:spPr/>
        <p:txBody>
          <a:bodyPr/>
          <a:lstStyle/>
          <a:p>
            <a:fld id="{A9164DEE-1C52-4834-94A7-034DA1CB984F}" type="slidenum">
              <a:rPr lang="en-GB" smtClean="0"/>
              <a:t>35</a:t>
            </a:fld>
            <a:endParaRPr lang="en-GB"/>
          </a:p>
        </p:txBody>
      </p:sp>
    </p:spTree>
    <p:extLst>
      <p:ext uri="{BB962C8B-B14F-4D97-AF65-F5344CB8AC3E}">
        <p14:creationId xmlns:p14="http://schemas.microsoft.com/office/powerpoint/2010/main" val="124642305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Elearnor</a:t>
            </a:r>
            <a:r>
              <a:rPr lang="en-GB" dirty="0"/>
              <a:t> Roosevelt – First lady, diplomat, political figure and activist</a:t>
            </a:r>
          </a:p>
          <a:p>
            <a:r>
              <a:rPr lang="en-GB" dirty="0"/>
              <a:t>Steve Jobs – CEO of Apple</a:t>
            </a:r>
          </a:p>
          <a:p>
            <a:r>
              <a:rPr lang="en-GB" dirty="0"/>
              <a:t>Steven Covey – educator, author, businessman and public speaker</a:t>
            </a:r>
          </a:p>
          <a:p>
            <a:r>
              <a:rPr lang="en-GB" dirty="0"/>
              <a:t>Ken Blanchard – Author, businessman, public speaker</a:t>
            </a:r>
          </a:p>
        </p:txBody>
      </p:sp>
      <p:sp>
        <p:nvSpPr>
          <p:cNvPr id="4" name="Slide Number Placeholder 3"/>
          <p:cNvSpPr>
            <a:spLocks noGrp="1"/>
          </p:cNvSpPr>
          <p:nvPr>
            <p:ph type="sldNum" sz="quarter" idx="10"/>
          </p:nvPr>
        </p:nvSpPr>
        <p:spPr/>
        <p:txBody>
          <a:bodyPr/>
          <a:lstStyle/>
          <a:p>
            <a:fld id="{A9164DEE-1C52-4834-94A7-034DA1CB984F}" type="slidenum">
              <a:rPr lang="en-GB" smtClean="0"/>
              <a:t>36</a:t>
            </a:fld>
            <a:endParaRPr lang="en-GB"/>
          </a:p>
        </p:txBody>
      </p:sp>
    </p:spTree>
    <p:extLst>
      <p:ext uri="{BB962C8B-B14F-4D97-AF65-F5344CB8AC3E}">
        <p14:creationId xmlns:p14="http://schemas.microsoft.com/office/powerpoint/2010/main" val="2251447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sure that everyone will have come across this – very true!</a:t>
            </a:r>
          </a:p>
          <a:p>
            <a:endParaRPr lang="en-GB" dirty="0"/>
          </a:p>
          <a:p>
            <a:r>
              <a:rPr lang="en-GB" dirty="0"/>
              <a:t>So to end this lecture – leading a team is rewarding but can be challenging and it is therefore crucial to invest time, care, attention and interest in your team and ensure consistency, transparency and honesty at all times. </a:t>
            </a:r>
          </a:p>
        </p:txBody>
      </p:sp>
      <p:sp>
        <p:nvSpPr>
          <p:cNvPr id="4" name="Slide Number Placeholder 3"/>
          <p:cNvSpPr>
            <a:spLocks noGrp="1"/>
          </p:cNvSpPr>
          <p:nvPr>
            <p:ph type="sldNum" sz="quarter" idx="5"/>
          </p:nvPr>
        </p:nvSpPr>
        <p:spPr/>
        <p:txBody>
          <a:bodyPr/>
          <a:lstStyle/>
          <a:p>
            <a:fld id="{D9D7D8A5-2D6E-418F-A42D-A2ED80EC0A3E}" type="slidenum">
              <a:rPr lang="en-GB" smtClean="0"/>
              <a:t>37</a:t>
            </a:fld>
            <a:endParaRPr lang="en-GB"/>
          </a:p>
        </p:txBody>
      </p:sp>
    </p:spTree>
    <p:extLst>
      <p:ext uri="{BB962C8B-B14F-4D97-AF65-F5344CB8AC3E}">
        <p14:creationId xmlns:p14="http://schemas.microsoft.com/office/powerpoint/2010/main" val="29420875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how leadership and consequently </a:t>
            </a:r>
            <a:r>
              <a:rPr lang="en-GB" dirty="0" err="1"/>
              <a:t>tgeamwork</a:t>
            </a:r>
            <a:r>
              <a:rPr lang="en-GB" dirty="0"/>
              <a:t>, forms part of the inspection process.</a:t>
            </a:r>
          </a:p>
        </p:txBody>
      </p:sp>
      <p:sp>
        <p:nvSpPr>
          <p:cNvPr id="4" name="Slide Number Placeholder 3"/>
          <p:cNvSpPr>
            <a:spLocks noGrp="1"/>
          </p:cNvSpPr>
          <p:nvPr>
            <p:ph type="sldNum" sz="quarter" idx="10"/>
          </p:nvPr>
        </p:nvSpPr>
        <p:spPr/>
        <p:txBody>
          <a:bodyPr/>
          <a:lstStyle/>
          <a:p>
            <a:fld id="{A9164DEE-1C52-4834-94A7-034DA1CB984F}" type="slidenum">
              <a:rPr lang="en-GB" smtClean="0"/>
              <a:t>38</a:t>
            </a:fld>
            <a:endParaRPr lang="en-GB"/>
          </a:p>
        </p:txBody>
      </p:sp>
    </p:spTree>
    <p:extLst>
      <p:ext uri="{BB962C8B-B14F-4D97-AF65-F5344CB8AC3E}">
        <p14:creationId xmlns:p14="http://schemas.microsoft.com/office/powerpoint/2010/main" val="350751966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0C9B3-FD04-8BB3-A94E-63288FFBD6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C55C93-3785-D8AD-DB0C-8F1B0B01CB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B1571C-F703-35A0-DE5D-8CE78ACEC866}"/>
              </a:ext>
            </a:extLst>
          </p:cNvPr>
          <p:cNvSpPr>
            <a:spLocks noGrp="1"/>
          </p:cNvSpPr>
          <p:nvPr>
            <p:ph type="body" idx="1"/>
          </p:nvPr>
        </p:nvSpPr>
        <p:spPr/>
        <p:txBody>
          <a:bodyPr/>
          <a:lstStyle/>
          <a:p>
            <a:r>
              <a:rPr lang="en-GB" dirty="0"/>
              <a:t>This is a direct link, ask students to complete this for next week and highlight something they found useful or liked. Highlight that despite being designed to align with the curriculum for funded non maintained nursery, it is relevant to all. Also that Tash Young and Paul worked on this resource for Welsh Government.</a:t>
            </a:r>
          </a:p>
        </p:txBody>
      </p:sp>
      <p:sp>
        <p:nvSpPr>
          <p:cNvPr id="4" name="Slide Number Placeholder 3">
            <a:extLst>
              <a:ext uri="{FF2B5EF4-FFF2-40B4-BE49-F238E27FC236}">
                <a16:creationId xmlns:a16="http://schemas.microsoft.com/office/drawing/2014/main" id="{B7429DCD-04A9-5823-B3D6-8C86AC52110B}"/>
              </a:ext>
            </a:extLst>
          </p:cNvPr>
          <p:cNvSpPr>
            <a:spLocks noGrp="1"/>
          </p:cNvSpPr>
          <p:nvPr>
            <p:ph type="sldNum" sz="quarter" idx="10"/>
          </p:nvPr>
        </p:nvSpPr>
        <p:spPr/>
        <p:txBody>
          <a:bodyPr/>
          <a:lstStyle/>
          <a:p>
            <a:fld id="{A9164DEE-1C52-4834-94A7-034DA1CB984F}" type="slidenum">
              <a:rPr lang="en-GB" smtClean="0"/>
              <a:t>39</a:t>
            </a:fld>
            <a:endParaRPr lang="en-GB"/>
          </a:p>
        </p:txBody>
      </p:sp>
    </p:spTree>
    <p:extLst>
      <p:ext uri="{BB962C8B-B14F-4D97-AF65-F5344CB8AC3E}">
        <p14:creationId xmlns:p14="http://schemas.microsoft.com/office/powerpoint/2010/main" val="95018018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40</a:t>
            </a:fld>
            <a:endParaRPr lang="en-GB"/>
          </a:p>
        </p:txBody>
      </p:sp>
    </p:spTree>
    <p:extLst>
      <p:ext uri="{BB962C8B-B14F-4D97-AF65-F5344CB8AC3E}">
        <p14:creationId xmlns:p14="http://schemas.microsoft.com/office/powerpoint/2010/main" val="3593641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65722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0950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16/04/2026</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291136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266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16/04/2026</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1046351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08508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15749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967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1421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67838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53562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1870569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3646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4824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16/04/2026</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6511690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image" Target="../media/image3.png"/><Relationship Id="rId5" Type="http://schemas.openxmlformats.org/officeDocument/2006/relationships/slideLayout" Target="../slideLayouts/slideLayout11.xml"/><Relationship Id="rId10" Type="http://schemas.openxmlformats.org/officeDocument/2006/relationships/theme" Target="../theme/theme3.xml"/><Relationship Id="rId4" Type="http://schemas.openxmlformats.org/officeDocument/2006/relationships/slideLayout" Target="../slideLayouts/slideLayout10.xml"/><Relationship Id="rId9"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285751556"/>
      </p:ext>
    </p:extLst>
  </p:cSld>
  <p:clrMap bg1="lt1" tx1="dk1" bg2="lt2" tx2="dk2" accent1="accent1" accent2="accent2" accent3="accent3" accent4="accent4" accent5="accent5" accent6="accent6" hlink="hlink" folHlink="folHlink"/>
  <p:sldLayoutIdLst>
    <p:sldLayoutId id="2147483973" r:id="rId1"/>
    <p:sldLayoutId id="2147483974" r:id="rId2"/>
    <p:sldLayoutId id="2147483975" r:id="rId3"/>
    <p:sldLayoutId id="2147483976" r:id="rId4"/>
    <p:sldLayoutId id="214748397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86246228"/>
      </p:ext>
    </p:extLst>
  </p:cSld>
  <p:clrMap bg1="lt1" tx1="dk1" bg2="lt2" tx2="dk2" accent1="accent1" accent2="accent2" accent3="accent3" accent4="accent4" accent5="accent5" accent6="accent6" hlink="hlink" folHlink="folHlink"/>
  <p:sldLayoutIdLst>
    <p:sldLayoutId id="21474839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4/16/2026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403535526"/>
      </p:ext>
    </p:extLst>
  </p:cSld>
  <p:clrMap bg1="lt1" tx1="dk1" bg2="lt2" tx2="dk2" accent1="accent1" accent2="accent2" accent3="accent3" accent4="accent4" accent5="accent5" accent6="accent6" hlink="hlink" folHlink="folHlink"/>
  <p:sldLayoutIdLst>
    <p:sldLayoutId id="2147483993" r:id="rId1"/>
    <p:sldLayoutId id="2147483994" r:id="rId2"/>
    <p:sldLayoutId id="2147483995" r:id="rId3"/>
    <p:sldLayoutId id="2147483996" r:id="rId4"/>
    <p:sldLayoutId id="2147483997" r:id="rId5"/>
    <p:sldLayoutId id="2147483998" r:id="rId6"/>
    <p:sldLayoutId id="2147484035" r:id="rId7"/>
    <p:sldLayoutId id="2147484036" r:id="rId8"/>
    <p:sldLayoutId id="2147484037"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5rOg4WfNDfM"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4duPBWzf46E" TargetMode="External"/><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www.youtube.com/watch?v=rVS-ZF5wRV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H0_yKBitO8M"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2.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7.xml"/><Relationship Id="rId1" Type="http://schemas.openxmlformats.org/officeDocument/2006/relationships/slideLayout" Target="../slideLayouts/slideLayout8.xml"/><Relationship Id="rId4" Type="http://schemas.openxmlformats.org/officeDocument/2006/relationships/image" Target="../media/image20.png"/></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8.xml"/><Relationship Id="rId1" Type="http://schemas.openxmlformats.org/officeDocument/2006/relationships/slideLayout" Target="../slideLayouts/slideLayout9.xml"/><Relationship Id="rId5" Type="http://schemas.openxmlformats.org/officeDocument/2006/relationships/hyperlink" Target="https://hwb.gov.wales/playlists/view/43fc6029-edcc-40b1-b5af-b3ea3bfbd32c/en/11?options=CNIQ39k7rbEp4zsz8OdGxip83XDxyAM%252BxyuNqUgoOrvEtxGXwma9Q0UtNK7LrNnQRd0lDKVUxOJcs83WovMvhAyiCCDScO%252FXzJa8lJSiPIjcqJf9zKFBTguRkoZbZljbtIWQJGLA46uaidnwsJ4QhBQLNcKP%252B7PGGqXQrNEtAO%252BcjkYhcyMEfYGFT8vjZmYm9G5d8dRNDZCIXu9%252B%252Bw5iZw%253D%253D" TargetMode="External"/><Relationship Id="rId4" Type="http://schemas.openxmlformats.org/officeDocument/2006/relationships/hyperlink" Target="https://hwb.gov.wales/playlists/view/43fc6029-edcc-40b1-b5af-b3ea3bfbd32c/cy/11?options=CNIQ39k7rbEp4zsz8OdGxip83XDxyAM%252BxyuNqUgoOrvEtxGXwma9Q0UtNK7LrNnQRd0lDKVUxOJcs83WovMvhAyiCCDScO%252FXzJa8lJSiPIjcqJf9zKFBTguRkoZbZljbtIWQJGLA46uaidnwsJ4QhBQLNcKP%252B7PGGqXQrNEtAO%252BcjkYhcyMEfYGFT8vjZmYm9G5d8dRNDZCIXu9%252B%252Bw5iZw%253D%253D"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mtdtraining.com/blog/lencionis-five-dysfunctions-of-a-team.htm" TargetMode="External"/><Relationship Id="rId2" Type="http://schemas.openxmlformats.org/officeDocument/2006/relationships/notesSlide" Target="../notesSlides/notesSlide39.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9966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F7C2C6-CEF5-2A2C-B7B2-DA352D127DA0}"/>
              </a:ext>
            </a:extLst>
          </p:cNvPr>
          <p:cNvSpPr txBox="1"/>
          <p:nvPr/>
        </p:nvSpPr>
        <p:spPr>
          <a:xfrm>
            <a:off x="1676400" y="609600"/>
            <a:ext cx="8839200" cy="2308324"/>
          </a:xfrm>
          <a:prstGeom prst="rect">
            <a:avLst/>
          </a:prstGeom>
          <a:noFill/>
          <a:ln>
            <a:solidFill>
              <a:schemeClr val="bg1"/>
            </a:solidFill>
          </a:ln>
        </p:spPr>
        <p:txBody>
          <a:bodyPr wrap="square">
            <a:spAutoFit/>
          </a:bodyPr>
          <a:lstStyle/>
          <a:p>
            <a:pPr algn="ctr" eaLnBrk="1" fontAlgn="auto" hangingPunct="1">
              <a:spcBef>
                <a:spcPts val="700"/>
              </a:spcBef>
              <a:spcAft>
                <a:spcPts val="0"/>
              </a:spcAft>
              <a:defRPr/>
            </a:pPr>
            <a:r>
              <a:rPr lang="en-GB" sz="4800" b="1" dirty="0">
                <a:latin typeface="Arial" panose="020B0604020202020204" pitchFamily="34" charset="0"/>
                <a:ea typeface="+mn-ea"/>
                <a:cs typeface="Arial" panose="020B0604020202020204" pitchFamily="34" charset="0"/>
              </a:rPr>
              <a:t>ECEY5006C: </a:t>
            </a:r>
            <a:r>
              <a:rPr lang="en-GB" altLang="en-US" sz="4800" b="1" dirty="0">
                <a:latin typeface="Arial" panose="020B0604020202020204" pitchFamily="34" charset="0"/>
                <a:ea typeface="+mn-ea"/>
                <a:cs typeface="Arial" panose="020B0604020202020204" pitchFamily="34" charset="0"/>
              </a:rPr>
              <a:t>Arweinyddiaeth a </a:t>
            </a:r>
            <a:r>
              <a:rPr lang="en-GB" altLang="en-US" sz="4800" b="1" dirty="0" err="1">
                <a:latin typeface="Arial" panose="020B0604020202020204" pitchFamily="34" charset="0"/>
                <a:ea typeface="+mn-ea"/>
                <a:cs typeface="Arial" panose="020B0604020202020204" pitchFamily="34" charset="0"/>
              </a:rPr>
              <a:t>gwaith</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tîm</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yn</a:t>
            </a:r>
            <a:r>
              <a:rPr lang="en-GB" altLang="en-US" sz="4800" b="1" dirty="0">
                <a:latin typeface="Arial" panose="020B0604020202020204" pitchFamily="34" charset="0"/>
                <a:ea typeface="+mn-ea"/>
                <a:cs typeface="Arial" panose="020B0604020202020204" pitchFamily="34" charset="0"/>
              </a:rPr>
              <a:t> y </a:t>
            </a:r>
            <a:r>
              <a:rPr lang="en-GB" altLang="en-US" sz="4800" b="1" dirty="0" err="1">
                <a:latin typeface="Arial" panose="020B0604020202020204" pitchFamily="34" charset="0"/>
                <a:ea typeface="+mn-ea"/>
                <a:cs typeface="Arial" panose="020B0604020202020204" pitchFamily="34" charset="0"/>
              </a:rPr>
              <a:t>blynyddoedd</a:t>
            </a:r>
            <a:r>
              <a:rPr lang="en-GB" altLang="en-US" sz="4800" b="1" dirty="0">
                <a:latin typeface="Arial" panose="020B0604020202020204" pitchFamily="34" charset="0"/>
                <a:ea typeface="+mn-ea"/>
                <a:cs typeface="Arial" panose="020B0604020202020204" pitchFamily="34" charset="0"/>
              </a:rPr>
              <a:t> </a:t>
            </a:r>
            <a:r>
              <a:rPr lang="en-GB" altLang="en-US" sz="4800" b="1" dirty="0" err="1">
                <a:latin typeface="Arial" panose="020B0604020202020204" pitchFamily="34" charset="0"/>
                <a:ea typeface="+mn-ea"/>
                <a:cs typeface="Arial" panose="020B0604020202020204" pitchFamily="34" charset="0"/>
              </a:rPr>
              <a:t>cynnar</a:t>
            </a:r>
            <a:endParaRPr lang="en-GB" sz="4800" b="1" dirty="0">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B24BC744-9BE2-EB30-E7B0-96568E2A4BA4}"/>
              </a:ext>
            </a:extLst>
          </p:cNvPr>
          <p:cNvSpPr txBox="1"/>
          <p:nvPr/>
        </p:nvSpPr>
        <p:spPr>
          <a:xfrm>
            <a:off x="1600200" y="3429000"/>
            <a:ext cx="8839200" cy="1569660"/>
          </a:xfrm>
          <a:prstGeom prst="rect">
            <a:avLst/>
          </a:prstGeom>
          <a:noFill/>
          <a:ln>
            <a:solidFill>
              <a:schemeClr val="bg1"/>
            </a:solidFill>
          </a:ln>
        </p:spPr>
        <p:txBody>
          <a:bodyPr wrap="square" rtlCol="0">
            <a:sp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ECEY5006: Leadership and Teamwork in the Early Years </a:t>
            </a:r>
          </a:p>
        </p:txBody>
      </p:sp>
    </p:spTree>
    <p:extLst>
      <p:ext uri="{BB962C8B-B14F-4D97-AF65-F5344CB8AC3E}">
        <p14:creationId xmlns:p14="http://schemas.microsoft.com/office/powerpoint/2010/main" val="3364778016"/>
      </p:ext>
    </p:extLst>
  </p:cSld>
  <p:clrMapOvr>
    <a:masterClrMapping/>
  </p:clrMapOvr>
  <mc:AlternateContent xmlns:mc="http://schemas.openxmlformats.org/markup-compatibility/2006" xmlns:p14="http://schemas.microsoft.com/office/powerpoint/2010/main">
    <mc:Choice Requires="p14">
      <p:transition spd="slow" p14:dur="2000" advTm="11253"/>
    </mc:Choice>
    <mc:Fallback xmlns="">
      <p:transition spd="slow" advTm="1125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amwork Team Together Collaboration People Holding Cloud Concept Stock  Photo - Alamy">
            <a:extLst>
              <a:ext uri="{FF2B5EF4-FFF2-40B4-BE49-F238E27FC236}">
                <a16:creationId xmlns:a16="http://schemas.microsoft.com/office/drawing/2014/main" id="{0A426C58-6274-49DD-8C52-1B0CF41E54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51" b="14170"/>
          <a:stretch/>
        </p:blipFill>
        <p:spPr bwMode="auto">
          <a:xfrm>
            <a:off x="1787236" y="0"/>
            <a:ext cx="9107897" cy="5911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485788"/>
      </p:ext>
    </p:extLst>
  </p:cSld>
  <p:clrMapOvr>
    <a:masterClrMapping/>
  </p:clrMapOvr>
  <mc:AlternateContent xmlns:mc="http://schemas.openxmlformats.org/markup-compatibility/2006" xmlns:p14="http://schemas.microsoft.com/office/powerpoint/2010/main">
    <mc:Choice Requires="p14">
      <p:transition spd="slow" p14:dur="2000" advTm="3330"/>
    </mc:Choice>
    <mc:Fallback xmlns="">
      <p:transition spd="slow" advTm="333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68DA6-B5D5-4AF1-BABB-2637DC65235E}"/>
              </a:ext>
            </a:extLst>
          </p:cNvPr>
          <p:cNvSpPr>
            <a:spLocks noGrp="1"/>
          </p:cNvSpPr>
          <p:nvPr>
            <p:ph type="title"/>
          </p:nvPr>
        </p:nvSpPr>
        <p:spPr>
          <a:xfrm>
            <a:off x="762001" y="-51018"/>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Gweithio</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mewn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Working within a team</a:t>
            </a:r>
          </a:p>
        </p:txBody>
      </p:sp>
      <p:sp>
        <p:nvSpPr>
          <p:cNvPr id="4" name="Content Placeholder 3">
            <a:extLst>
              <a:ext uri="{FF2B5EF4-FFF2-40B4-BE49-F238E27FC236}">
                <a16:creationId xmlns:a16="http://schemas.microsoft.com/office/drawing/2014/main" id="{BD2A3B08-799C-475E-A2CF-75B4D4599704}"/>
              </a:ext>
            </a:extLst>
          </p:cNvPr>
          <p:cNvSpPr>
            <a:spLocks noGrp="1"/>
          </p:cNvSpPr>
          <p:nvPr>
            <p:ph sz="half" idx="1"/>
          </p:nvPr>
        </p:nvSpPr>
        <p:spPr>
          <a:xfrm>
            <a:off x="219129" y="1534890"/>
            <a:ext cx="5322690" cy="4351338"/>
          </a:xfrm>
        </p:spPr>
        <p:txBody>
          <a:bodyPr>
            <a:normAutofit fontScale="85000" lnSpcReduction="20000"/>
          </a:bodyPr>
          <a:lstStyle/>
          <a:p>
            <a:pPr marL="0" indent="0">
              <a:buNone/>
            </a:pPr>
            <a:r>
              <a:rPr lang="cy-GB" dirty="0">
                <a:latin typeface="Arial" panose="020B0604020202020204" pitchFamily="34" charset="0"/>
                <a:cs typeface="Arial" panose="020B0604020202020204" pitchFamily="34" charset="0"/>
              </a:rPr>
              <a:t>Os i chi’n arweinydd, neu rheolwr, neu yn aelod o dîm…pan yn gweithio o fewn gwasanaethau plant, mae unigolion proffesiynol i gyd yn gorfod gweithio gyda’u gilydd.</a:t>
            </a:r>
          </a:p>
          <a:p>
            <a:pPr marL="0" indent="0">
              <a:buNone/>
            </a:pPr>
            <a:r>
              <a:rPr lang="cy-GB" b="1" dirty="0">
                <a:latin typeface="Arial" panose="020B0604020202020204" pitchFamily="34" charset="0"/>
                <a:cs typeface="Arial" panose="020B0604020202020204" pitchFamily="34" charset="0"/>
              </a:rPr>
              <a:t>Ystyriwch eich profiadau personol mor belled:</a:t>
            </a:r>
          </a:p>
          <a:p>
            <a:pPr>
              <a:buFont typeface="Wingdings" panose="05000000000000000000" pitchFamily="2" charset="2"/>
              <a:buChar char="Ø"/>
            </a:pPr>
            <a:r>
              <a:rPr lang="cy-GB" dirty="0">
                <a:latin typeface="Arial" panose="020B0604020202020204" pitchFamily="34" charset="0"/>
                <a:cs typeface="Arial" panose="020B0604020202020204" pitchFamily="34" charset="0"/>
              </a:rPr>
              <a:t>Ydy rhain wedi bod yn brofiadau hapus? Pam?</a:t>
            </a:r>
          </a:p>
          <a:p>
            <a:pPr>
              <a:buFont typeface="Wingdings" panose="05000000000000000000" pitchFamily="2" charset="2"/>
              <a:buChar char="Ø"/>
            </a:pPr>
            <a:r>
              <a:rPr lang="cy-GB" dirty="0">
                <a:latin typeface="Arial" panose="020B0604020202020204" pitchFamily="34" charset="0"/>
                <a:cs typeface="Arial" panose="020B0604020202020204" pitchFamily="34" charset="0"/>
              </a:rPr>
              <a:t>Ydy rhain wedi bod yn brofiadau heriol? Pam?</a:t>
            </a:r>
          </a:p>
          <a:p>
            <a:pPr marL="0" indent="0">
              <a:buNone/>
            </a:pPr>
            <a:r>
              <a:rPr lang="cy-GB" b="1" dirty="0">
                <a:latin typeface="Arial" panose="020B0604020202020204" pitchFamily="34" charset="0"/>
                <a:cs typeface="Arial" panose="020B0604020202020204" pitchFamily="34" charset="0"/>
              </a:rPr>
              <a:t>Beth mae tîm llwyddiannus yn dibynnu arno?</a:t>
            </a:r>
          </a:p>
        </p:txBody>
      </p:sp>
      <p:sp>
        <p:nvSpPr>
          <p:cNvPr id="5" name="Content Placeholder 4">
            <a:extLst>
              <a:ext uri="{FF2B5EF4-FFF2-40B4-BE49-F238E27FC236}">
                <a16:creationId xmlns:a16="http://schemas.microsoft.com/office/drawing/2014/main" id="{DB860540-5748-4E07-9835-BEADBEBFB1D5}"/>
              </a:ext>
            </a:extLst>
          </p:cNvPr>
          <p:cNvSpPr>
            <a:spLocks noGrp="1"/>
          </p:cNvSpPr>
          <p:nvPr>
            <p:ph sz="half" idx="2"/>
          </p:nvPr>
        </p:nvSpPr>
        <p:spPr>
          <a:xfrm>
            <a:off x="6220691" y="1604090"/>
            <a:ext cx="5521037" cy="4351338"/>
          </a:xfrm>
        </p:spPr>
        <p:txBody>
          <a:bodyPr>
            <a:normAutofit fontScale="85000" lnSpcReduction="20000"/>
          </a:bodyPr>
          <a:lstStyle/>
          <a:p>
            <a:pPr marL="0" indent="0">
              <a:buNone/>
            </a:pPr>
            <a:r>
              <a:rPr lang="en-GB" sz="2900" dirty="0">
                <a:solidFill>
                  <a:schemeClr val="accent1">
                    <a:lumMod val="75000"/>
                  </a:schemeClr>
                </a:solidFill>
                <a:latin typeface="Arial" panose="020B0604020202020204" pitchFamily="34" charset="0"/>
                <a:cs typeface="Arial" panose="020B0604020202020204" pitchFamily="34" charset="0"/>
              </a:rPr>
              <a:t>Whether you are a leader or manager or a team member…when working in children’s services, all professionals have to work together.</a:t>
            </a:r>
          </a:p>
          <a:p>
            <a:pPr marL="0" indent="0">
              <a:buNone/>
            </a:pPr>
            <a:r>
              <a:rPr lang="en-GB" sz="2900" b="1" dirty="0">
                <a:solidFill>
                  <a:schemeClr val="accent1">
                    <a:lumMod val="75000"/>
                  </a:schemeClr>
                </a:solidFill>
                <a:latin typeface="Arial" panose="020B0604020202020204" pitchFamily="34" charset="0"/>
                <a:cs typeface="Arial" panose="020B0604020202020204" pitchFamily="34" charset="0"/>
              </a:rPr>
              <a:t>Consider your own experiences to date:</a:t>
            </a:r>
          </a:p>
          <a:p>
            <a:pPr>
              <a:buFont typeface="Wingdings" panose="05000000000000000000" pitchFamily="2" charset="2"/>
              <a:buChar char="Ø"/>
            </a:pPr>
            <a:r>
              <a:rPr lang="en-GB" sz="2900" dirty="0">
                <a:solidFill>
                  <a:schemeClr val="accent1">
                    <a:lumMod val="75000"/>
                  </a:schemeClr>
                </a:solidFill>
                <a:latin typeface="Arial" panose="020B0604020202020204" pitchFamily="34" charset="0"/>
                <a:cs typeface="Arial" panose="020B0604020202020204" pitchFamily="34" charset="0"/>
              </a:rPr>
              <a:t>Have these been happy experiences? Why?</a:t>
            </a:r>
          </a:p>
          <a:p>
            <a:pPr>
              <a:buFont typeface="Wingdings" panose="05000000000000000000" pitchFamily="2" charset="2"/>
              <a:buChar char="Ø"/>
            </a:pPr>
            <a:r>
              <a:rPr lang="en-GB" sz="2900" dirty="0">
                <a:solidFill>
                  <a:schemeClr val="accent1">
                    <a:lumMod val="75000"/>
                  </a:schemeClr>
                </a:solidFill>
                <a:latin typeface="Arial" panose="020B0604020202020204" pitchFamily="34" charset="0"/>
                <a:cs typeface="Arial" panose="020B0604020202020204" pitchFamily="34" charset="0"/>
              </a:rPr>
              <a:t>Have these been challenging experiences? Why?</a:t>
            </a:r>
          </a:p>
          <a:p>
            <a:pPr marL="0" indent="0">
              <a:buNone/>
            </a:pPr>
            <a:r>
              <a:rPr lang="en-GB" sz="2900" b="1" dirty="0">
                <a:solidFill>
                  <a:schemeClr val="accent1">
                    <a:lumMod val="75000"/>
                  </a:schemeClr>
                </a:solidFill>
                <a:latin typeface="Arial" panose="020B0604020202020204" pitchFamily="34" charset="0"/>
                <a:cs typeface="Arial" panose="020B0604020202020204" pitchFamily="34" charset="0"/>
              </a:rPr>
              <a:t>What does a successful team depend on?</a:t>
            </a:r>
          </a:p>
          <a:p>
            <a:endParaRPr lang="en-GB" dirty="0"/>
          </a:p>
        </p:txBody>
      </p:sp>
    </p:spTree>
    <p:extLst>
      <p:ext uri="{BB962C8B-B14F-4D97-AF65-F5344CB8AC3E}">
        <p14:creationId xmlns:p14="http://schemas.microsoft.com/office/powerpoint/2010/main" val="2968800602"/>
      </p:ext>
    </p:extLst>
  </p:cSld>
  <p:clrMapOvr>
    <a:masterClrMapping/>
  </p:clrMapOvr>
  <mc:AlternateContent xmlns:mc="http://schemas.openxmlformats.org/markup-compatibility/2006" xmlns:p14="http://schemas.microsoft.com/office/powerpoint/2010/main">
    <mc:Choice Requires="p14">
      <p:transition spd="slow" p14:dur="2000" advTm="77101"/>
    </mc:Choice>
    <mc:Fallback xmlns="">
      <p:transition spd="slow" advTm="7710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pic>
        <p:nvPicPr>
          <p:cNvPr id="1028" name="Picture 4" descr="Team Working Cake | Cake, Building cake, ">
            <a:extLst>
              <a:ext uri="{FF2B5EF4-FFF2-40B4-BE49-F238E27FC236}">
                <a16:creationId xmlns:a16="http://schemas.microsoft.com/office/drawing/2014/main" id="{92819E1E-C109-498E-8EAA-2D33C4C3AD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0144" y="299425"/>
            <a:ext cx="5102391" cy="510239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974BBE-315A-40A9-B7C6-775B05E9E7A0}"/>
              </a:ext>
            </a:extLst>
          </p:cNvPr>
          <p:cNvSpPr txBox="1"/>
          <p:nvPr/>
        </p:nvSpPr>
        <p:spPr>
          <a:xfrm>
            <a:off x="159328" y="385058"/>
            <a:ext cx="5728854" cy="5016758"/>
          </a:xfrm>
          <a:prstGeom prst="rect">
            <a:avLst/>
          </a:prstGeom>
          <a:noFill/>
        </p:spPr>
        <p:txBody>
          <a:bodyPr wrap="square" rtlCol="0">
            <a:spAutoFit/>
          </a:bodyPr>
          <a:lstStyle/>
          <a:p>
            <a:pPr algn="ctr"/>
            <a:r>
              <a:rPr lang="cy-GB" sz="4000" b="1" dirty="0">
                <a:effectLst/>
                <a:latin typeface="Arial" panose="020B0604020202020204" pitchFamily="34" charset="0"/>
                <a:cs typeface="Arial" panose="020B0604020202020204" pitchFamily="34" charset="0"/>
              </a:rPr>
              <a:t>Beth yw'r cynhwysion i weithio'n effeithiol mewn tîm yn y blynyddoedd cynnar? </a:t>
            </a:r>
          </a:p>
          <a:p>
            <a:pPr algn="ctr"/>
            <a:r>
              <a:rPr lang="en-GB" sz="4000" b="1" dirty="0">
                <a:solidFill>
                  <a:schemeClr val="accent1">
                    <a:lumMod val="75000"/>
                  </a:schemeClr>
                </a:solidFill>
                <a:latin typeface="Arial" panose="020B0604020202020204" pitchFamily="34" charset="0"/>
                <a:cs typeface="Arial" panose="020B0604020202020204" pitchFamily="34" charset="0"/>
              </a:rPr>
              <a:t>What are the ingredients to effective team working in the early years? </a:t>
            </a:r>
          </a:p>
        </p:txBody>
      </p:sp>
    </p:spTree>
    <p:extLst>
      <p:ext uri="{BB962C8B-B14F-4D97-AF65-F5344CB8AC3E}">
        <p14:creationId xmlns:p14="http://schemas.microsoft.com/office/powerpoint/2010/main" val="2464203954"/>
      </p:ext>
    </p:extLst>
  </p:cSld>
  <p:clrMapOvr>
    <a:masterClrMapping/>
  </p:clrMapOvr>
  <mc:AlternateContent xmlns:mc="http://schemas.openxmlformats.org/markup-compatibility/2006" xmlns:p14="http://schemas.microsoft.com/office/powerpoint/2010/main">
    <mc:Choice Requires="p14">
      <p:transition spd="slow" p14:dur="2000" advTm="48957"/>
    </mc:Choice>
    <mc:Fallback xmlns="">
      <p:transition spd="slow" advTm="4895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673" y="18255"/>
            <a:ext cx="10515600" cy="1325563"/>
          </a:xfrm>
        </p:spPr>
        <p:txBody>
          <a:bodyPr>
            <a:normAutofit/>
          </a:bodyPr>
          <a:lstStyle/>
          <a:p>
            <a:pPr algn="ctr"/>
            <a:r>
              <a:rPr lang="en-GB" sz="4800" b="1" dirty="0">
                <a:latin typeface="Arial" panose="020B0604020202020204" pitchFamily="34" charset="0"/>
                <a:cs typeface="Arial" panose="020B0604020202020204" pitchFamily="34" charset="0"/>
              </a:rPr>
              <a:t>Bruce Tuckman (1965)</a:t>
            </a:r>
          </a:p>
        </p:txBody>
      </p:sp>
      <p:sp>
        <p:nvSpPr>
          <p:cNvPr id="3" name="Content Placeholder 2"/>
          <p:cNvSpPr>
            <a:spLocks noGrp="1"/>
          </p:cNvSpPr>
          <p:nvPr>
            <p:ph sz="half" idx="1"/>
          </p:nvPr>
        </p:nvSpPr>
        <p:spPr/>
        <p:txBody>
          <a:bodyPr>
            <a:normAutofit/>
          </a:bodyPr>
          <a:lstStyle/>
          <a:p>
            <a:r>
              <a:rPr lang="cy-GB" dirty="0">
                <a:latin typeface="Arial" panose="020B0604020202020204" pitchFamily="34" charset="0"/>
                <a:cs typeface="Arial" panose="020B0604020202020204" pitchFamily="34" charset="0"/>
              </a:rPr>
              <a:t>Cyfnod ffurfio</a:t>
            </a:r>
          </a:p>
          <a:p>
            <a:r>
              <a:rPr lang="cy-GB" dirty="0">
                <a:latin typeface="Arial" panose="020B0604020202020204" pitchFamily="34" charset="0"/>
                <a:cs typeface="Arial" panose="020B0604020202020204" pitchFamily="34" charset="0"/>
              </a:rPr>
              <a:t>Cyfnod stormus</a:t>
            </a:r>
          </a:p>
          <a:p>
            <a:r>
              <a:rPr lang="cy-GB" dirty="0">
                <a:latin typeface="Arial" panose="020B0604020202020204" pitchFamily="34" charset="0"/>
                <a:cs typeface="Arial" panose="020B0604020202020204" pitchFamily="34" charset="0"/>
              </a:rPr>
              <a:t>Cyfnod setlo</a:t>
            </a:r>
          </a:p>
          <a:p>
            <a:r>
              <a:rPr lang="cy-GB" dirty="0">
                <a:latin typeface="Arial" panose="020B0604020202020204" pitchFamily="34" charset="0"/>
                <a:cs typeface="Arial" panose="020B0604020202020204" pitchFamily="34" charset="0"/>
              </a:rPr>
              <a:t>Cyfnod perfformio</a:t>
            </a:r>
          </a:p>
          <a:p>
            <a:r>
              <a:rPr lang="cy-GB" dirty="0">
                <a:latin typeface="Arial" panose="020B0604020202020204" pitchFamily="34" charset="0"/>
                <a:cs typeface="Arial" panose="020B0604020202020204" pitchFamily="34" charset="0"/>
              </a:rPr>
              <a:t>Cyfnod gohirio</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Galaru</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Forming</a:t>
            </a:r>
          </a:p>
          <a:p>
            <a:r>
              <a:rPr lang="en-GB" dirty="0">
                <a:solidFill>
                  <a:schemeClr val="accent1">
                    <a:lumMod val="75000"/>
                  </a:schemeClr>
                </a:solidFill>
                <a:latin typeface="Arial" panose="020B0604020202020204" pitchFamily="34" charset="0"/>
                <a:cs typeface="Arial" panose="020B0604020202020204" pitchFamily="34" charset="0"/>
              </a:rPr>
              <a:t>Storming</a:t>
            </a:r>
          </a:p>
          <a:p>
            <a:r>
              <a:rPr lang="en-GB" dirty="0">
                <a:solidFill>
                  <a:schemeClr val="accent1">
                    <a:lumMod val="75000"/>
                  </a:schemeClr>
                </a:solidFill>
                <a:latin typeface="Arial" panose="020B0604020202020204" pitchFamily="34" charset="0"/>
                <a:cs typeface="Arial" panose="020B0604020202020204" pitchFamily="34" charset="0"/>
              </a:rPr>
              <a:t>Norming </a:t>
            </a:r>
          </a:p>
          <a:p>
            <a:r>
              <a:rPr lang="en-GB" dirty="0">
                <a:solidFill>
                  <a:schemeClr val="accent1">
                    <a:lumMod val="75000"/>
                  </a:schemeClr>
                </a:solidFill>
                <a:latin typeface="Arial" panose="020B0604020202020204" pitchFamily="34" charset="0"/>
                <a:cs typeface="Arial" panose="020B0604020202020204" pitchFamily="34" charset="0"/>
              </a:rPr>
              <a:t>Performing</a:t>
            </a:r>
          </a:p>
          <a:p>
            <a:r>
              <a:rPr lang="en-GB" dirty="0">
                <a:solidFill>
                  <a:schemeClr val="accent1">
                    <a:lumMod val="75000"/>
                  </a:schemeClr>
                </a:solidFill>
                <a:latin typeface="Arial" panose="020B0604020202020204" pitchFamily="34" charset="0"/>
                <a:cs typeface="Arial" panose="020B0604020202020204" pitchFamily="34" charset="0"/>
              </a:rPr>
              <a:t>Adjourning </a:t>
            </a:r>
          </a:p>
          <a:p>
            <a:endParaRPr lang="en-GB" dirty="0">
              <a:solidFill>
                <a:schemeClr val="accent1">
                  <a:lumMod val="75000"/>
                </a:schemeClr>
              </a:solidFill>
              <a:latin typeface="Arial" panose="020B0604020202020204" pitchFamily="34" charset="0"/>
              <a:cs typeface="Arial" panose="020B0604020202020204" pitchFamily="34" charset="0"/>
            </a:endParaRPr>
          </a:p>
          <a:p>
            <a:r>
              <a:rPr lang="en-GB" dirty="0">
                <a:solidFill>
                  <a:schemeClr val="accent1">
                    <a:lumMod val="75000"/>
                  </a:schemeClr>
                </a:solidFill>
                <a:latin typeface="Arial" panose="020B0604020202020204" pitchFamily="34" charset="0"/>
                <a:cs typeface="Arial" panose="020B0604020202020204" pitchFamily="34" charset="0"/>
              </a:rPr>
              <a:t>Mourning</a:t>
            </a:r>
          </a:p>
          <a:p>
            <a:endParaRPr lang="en-GB" dirty="0"/>
          </a:p>
        </p:txBody>
      </p:sp>
    </p:spTree>
    <p:extLst>
      <p:ext uri="{BB962C8B-B14F-4D97-AF65-F5344CB8AC3E}">
        <p14:creationId xmlns:p14="http://schemas.microsoft.com/office/powerpoint/2010/main" val="4267082394"/>
      </p:ext>
    </p:extLst>
  </p:cSld>
  <p:clrMapOvr>
    <a:masterClrMapping/>
  </p:clrMapOvr>
  <mc:AlternateContent xmlns:mc="http://schemas.openxmlformats.org/markup-compatibility/2006" xmlns:p14="http://schemas.microsoft.com/office/powerpoint/2010/main">
    <mc:Choice Requires="p14">
      <p:transition spd="slow" p14:dur="2000" advTm="402878"/>
    </mc:Choice>
    <mc:Fallback xmlns="">
      <p:transition spd="slow" advTm="40287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Charles Handy (1999)</a:t>
            </a:r>
          </a:p>
        </p:txBody>
      </p:sp>
      <p:sp>
        <p:nvSpPr>
          <p:cNvPr id="3" name="Content Placeholder 2"/>
          <p:cNvSpPr>
            <a:spLocks noGrp="1"/>
          </p:cNvSpPr>
          <p:nvPr>
            <p:ph sz="half" idx="1"/>
          </p:nvPr>
        </p:nvSpPr>
        <p:spPr/>
        <p:txBody>
          <a:bodyPr/>
          <a:lstStyle/>
          <a:p>
            <a:pPr marL="0" indent="0">
              <a:buNone/>
            </a:pPr>
            <a:r>
              <a:rPr lang="cy-GB" b="1" dirty="0">
                <a:latin typeface="Arial" panose="020B0604020202020204" pitchFamily="34" charset="0"/>
                <a:cs typeface="Arial" panose="020B0604020202020204" pitchFamily="34" charset="0"/>
              </a:rPr>
              <a:t>Diwylliant</a:t>
            </a:r>
          </a:p>
          <a:p>
            <a:pPr marL="0" indent="0">
              <a:buNone/>
            </a:pPr>
            <a:r>
              <a:rPr lang="cy-GB" dirty="0">
                <a:latin typeface="Arial" panose="020B0604020202020204" pitchFamily="34" charset="0"/>
                <a:cs typeface="Arial" panose="020B0604020202020204" pitchFamily="34" charset="0"/>
              </a:rPr>
              <a:t>4 dimensiwn:</a:t>
            </a:r>
          </a:p>
          <a:p>
            <a:r>
              <a:rPr lang="cy-GB" dirty="0">
                <a:latin typeface="Arial" panose="020B0604020202020204" pitchFamily="34" charset="0"/>
                <a:cs typeface="Arial" panose="020B0604020202020204" pitchFamily="34" charset="0"/>
              </a:rPr>
              <a:t>Diwylliant pŵer</a:t>
            </a:r>
          </a:p>
          <a:p>
            <a:r>
              <a:rPr lang="cy-GB" dirty="0">
                <a:latin typeface="Arial" panose="020B0604020202020204" pitchFamily="34" charset="0"/>
                <a:cs typeface="Arial" panose="020B0604020202020204" pitchFamily="34" charset="0"/>
              </a:rPr>
              <a:t>Diwylliant rolau</a:t>
            </a:r>
          </a:p>
          <a:p>
            <a:r>
              <a:rPr lang="cy-GB" dirty="0">
                <a:latin typeface="Arial" panose="020B0604020202020204" pitchFamily="34" charset="0"/>
                <a:cs typeface="Arial" panose="020B0604020202020204" pitchFamily="34" charset="0"/>
              </a:rPr>
              <a:t>Diwylliant tasgau</a:t>
            </a:r>
          </a:p>
          <a:p>
            <a:r>
              <a:rPr lang="cy-GB" dirty="0">
                <a:latin typeface="Arial" panose="020B0604020202020204" pitchFamily="34" charset="0"/>
                <a:cs typeface="Arial" panose="020B0604020202020204" pitchFamily="34" charset="0"/>
              </a:rPr>
              <a:t>Diwylliant y person</a:t>
            </a:r>
          </a:p>
        </p:txBody>
      </p:sp>
      <p:sp>
        <p:nvSpPr>
          <p:cNvPr id="4" name="Content Placeholder 3"/>
          <p:cNvSpPr>
            <a:spLocks noGrp="1"/>
          </p:cNvSpPr>
          <p:nvPr>
            <p:ph sz="half" idx="2"/>
          </p:nvPr>
        </p:nvSpPr>
        <p:spPr/>
        <p:txBody>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Culture</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4 Dimensions:</a:t>
            </a:r>
          </a:p>
          <a:p>
            <a:r>
              <a:rPr lang="en-GB" dirty="0">
                <a:solidFill>
                  <a:schemeClr val="accent1">
                    <a:lumMod val="75000"/>
                  </a:schemeClr>
                </a:solidFill>
                <a:latin typeface="Arial" panose="020B0604020202020204" pitchFamily="34" charset="0"/>
                <a:cs typeface="Arial" panose="020B0604020202020204" pitchFamily="34" charset="0"/>
              </a:rPr>
              <a:t>Power culture</a:t>
            </a:r>
          </a:p>
          <a:p>
            <a:r>
              <a:rPr lang="en-GB" dirty="0">
                <a:solidFill>
                  <a:schemeClr val="accent1">
                    <a:lumMod val="75000"/>
                  </a:schemeClr>
                </a:solidFill>
                <a:latin typeface="Arial" panose="020B0604020202020204" pitchFamily="34" charset="0"/>
                <a:cs typeface="Arial" panose="020B0604020202020204" pitchFamily="34" charset="0"/>
              </a:rPr>
              <a:t>Role culture</a:t>
            </a:r>
          </a:p>
          <a:p>
            <a:r>
              <a:rPr lang="en-GB" dirty="0">
                <a:solidFill>
                  <a:schemeClr val="accent1">
                    <a:lumMod val="75000"/>
                  </a:schemeClr>
                </a:solidFill>
                <a:latin typeface="Arial" panose="020B0604020202020204" pitchFamily="34" charset="0"/>
                <a:cs typeface="Arial" panose="020B0604020202020204" pitchFamily="34" charset="0"/>
              </a:rPr>
              <a:t>Task culture</a:t>
            </a:r>
          </a:p>
          <a:p>
            <a:r>
              <a:rPr lang="en-GB" dirty="0">
                <a:solidFill>
                  <a:schemeClr val="accent1">
                    <a:lumMod val="75000"/>
                  </a:schemeClr>
                </a:solidFill>
                <a:latin typeface="Arial" panose="020B0604020202020204" pitchFamily="34" charset="0"/>
                <a:cs typeface="Arial" panose="020B0604020202020204" pitchFamily="34" charset="0"/>
              </a:rPr>
              <a:t>Person culture</a:t>
            </a:r>
          </a:p>
          <a:p>
            <a:pPr marL="0" indent="0">
              <a:buNone/>
            </a:pPr>
            <a:endParaRPr lang="en-GB" dirty="0"/>
          </a:p>
        </p:txBody>
      </p:sp>
    </p:spTree>
    <p:extLst>
      <p:ext uri="{BB962C8B-B14F-4D97-AF65-F5344CB8AC3E}">
        <p14:creationId xmlns:p14="http://schemas.microsoft.com/office/powerpoint/2010/main" val="3773791633"/>
      </p:ext>
    </p:extLst>
  </p:cSld>
  <p:clrMapOvr>
    <a:masterClrMapping/>
  </p:clrMapOvr>
  <mc:AlternateContent xmlns:mc="http://schemas.openxmlformats.org/markup-compatibility/2006" xmlns:p14="http://schemas.microsoft.com/office/powerpoint/2010/main">
    <mc:Choice Requires="p14">
      <p:transition spd="slow" p14:dur="2000" advTm="160199"/>
    </mc:Choice>
    <mc:Fallback xmlns="">
      <p:transition spd="slow" advTm="16019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76549E-61FF-3D89-729B-67577909DBA5}"/>
              </a:ext>
            </a:extLst>
          </p:cNvPr>
          <p:cNvSpPr>
            <a:spLocks noGrp="1"/>
          </p:cNvSpPr>
          <p:nvPr>
            <p:ph sz="half" idx="1"/>
          </p:nvPr>
        </p:nvSpPr>
        <p:spPr>
          <a:xfrm>
            <a:off x="838200" y="268131"/>
            <a:ext cx="11059606" cy="5367356"/>
          </a:xfrm>
        </p:spPr>
        <p:txBody>
          <a:bodyPr vert="horz" lIns="91440" tIns="45720" rIns="91440" bIns="45720" rtlCol="0" anchor="t">
            <a:noAutofit/>
          </a:bodyPr>
          <a:lstStyle/>
          <a:p>
            <a:pPr marL="0" indent="0">
              <a:lnSpc>
                <a:spcPct val="100000"/>
              </a:lnSpc>
              <a:spcBef>
                <a:spcPts val="0"/>
              </a:spcBef>
              <a:buNone/>
            </a:pPr>
            <a:r>
              <a:rPr lang="en-GB" sz="1800" b="1" dirty="0">
                <a:ea typeface="Calibri"/>
                <a:cs typeface="Calibri"/>
              </a:rPr>
              <a:t>Power Culture</a:t>
            </a:r>
            <a:endParaRPr lang="en-GB" sz="1800">
              <a:solidFill>
                <a:srgbClr val="444444"/>
              </a:solidFill>
              <a:ea typeface="Calibri"/>
              <a:cs typeface="Calibri"/>
            </a:endParaRPr>
          </a:p>
          <a:p>
            <a:pPr>
              <a:lnSpc>
                <a:spcPct val="100000"/>
              </a:lnSpc>
              <a:spcBef>
                <a:spcPts val="0"/>
              </a:spcBef>
            </a:pPr>
            <a:r>
              <a:rPr lang="en-GB" sz="1800" dirty="0">
                <a:ea typeface="Calibri"/>
                <a:cs typeface="Calibri"/>
              </a:rPr>
              <a:t>In an organisation with a power culture, power is held by just a few individuals whose influence spreads throughout the organisation.</a:t>
            </a:r>
            <a:endParaRPr lang="en-US" sz="1800">
              <a:solidFill>
                <a:srgbClr val="444444"/>
              </a:solidFill>
              <a:ea typeface="Calibri"/>
              <a:cs typeface="Calibri"/>
            </a:endParaRPr>
          </a:p>
          <a:p>
            <a:pPr marL="0" indent="0">
              <a:lnSpc>
                <a:spcPct val="100000"/>
              </a:lnSpc>
              <a:spcBef>
                <a:spcPts val="0"/>
              </a:spcBef>
              <a:buNone/>
            </a:pPr>
            <a:r>
              <a:rPr lang="en-GB" sz="1800" b="1" dirty="0">
                <a:ea typeface="Calibri"/>
                <a:cs typeface="Calibri"/>
              </a:rPr>
              <a:t>Role Culture</a:t>
            </a:r>
            <a:endParaRPr lang="en-GB" sz="1800">
              <a:solidFill>
                <a:srgbClr val="444444"/>
              </a:solidFill>
              <a:ea typeface="Calibri"/>
              <a:cs typeface="Calibri"/>
            </a:endParaRPr>
          </a:p>
          <a:p>
            <a:pPr>
              <a:lnSpc>
                <a:spcPct val="100000"/>
              </a:lnSpc>
              <a:spcBef>
                <a:spcPts val="0"/>
              </a:spcBef>
            </a:pPr>
            <a:r>
              <a:rPr lang="en-GB" sz="1800" dirty="0">
                <a:ea typeface="Calibri"/>
                <a:cs typeface="Calibri"/>
              </a:rPr>
              <a:t>Organisations with a role culture are based on rules. They are highly controlled, with everyone in the organisation knowing what their roles and responsibilities are. Power in a role culture is determined by a person's position (role) in the organisational structure.</a:t>
            </a:r>
            <a:endParaRPr lang="en-US" sz="1800">
              <a:solidFill>
                <a:srgbClr val="444444"/>
              </a:solidFill>
              <a:ea typeface="Calibri"/>
              <a:cs typeface="Calibri"/>
            </a:endParaRPr>
          </a:p>
          <a:p>
            <a:pPr>
              <a:lnSpc>
                <a:spcPct val="100000"/>
              </a:lnSpc>
              <a:spcBef>
                <a:spcPts val="0"/>
              </a:spcBef>
            </a:pPr>
            <a:r>
              <a:rPr lang="en-GB" sz="1800" dirty="0">
                <a:ea typeface="Calibri"/>
                <a:cs typeface="Calibri"/>
              </a:rPr>
              <a:t>Role cultures are built on detailed organisational structures which are typically tall (not flat) with a long chain of command. A consequence is that decision-making in role cultures can often be painfully-slow and the organisation is less likely to take risks. In short, organisations with role cultures tend to be very bureaucratic. CCC example of this this. </a:t>
            </a:r>
            <a:endParaRPr lang="en-US" sz="1800">
              <a:solidFill>
                <a:srgbClr val="444444"/>
              </a:solidFill>
              <a:ea typeface="Calibri"/>
              <a:cs typeface="Calibri"/>
            </a:endParaRPr>
          </a:p>
          <a:p>
            <a:pPr marL="0" indent="0">
              <a:lnSpc>
                <a:spcPct val="100000"/>
              </a:lnSpc>
              <a:spcBef>
                <a:spcPts val="0"/>
              </a:spcBef>
              <a:buNone/>
            </a:pPr>
            <a:r>
              <a:rPr lang="en-GB" sz="1800" b="1" dirty="0">
                <a:ea typeface="Calibri"/>
                <a:cs typeface="Calibri"/>
              </a:rPr>
              <a:t>Task Culture</a:t>
            </a:r>
            <a:endParaRPr lang="en-GB" sz="1800">
              <a:solidFill>
                <a:srgbClr val="444444"/>
              </a:solidFill>
              <a:ea typeface="Calibri"/>
              <a:cs typeface="Calibri"/>
            </a:endParaRPr>
          </a:p>
          <a:p>
            <a:pPr>
              <a:lnSpc>
                <a:spcPct val="100000"/>
              </a:lnSpc>
              <a:spcBef>
                <a:spcPts val="0"/>
              </a:spcBef>
            </a:pPr>
            <a:r>
              <a:rPr lang="en-GB" sz="1800" dirty="0">
                <a:ea typeface="Calibri"/>
                <a:cs typeface="Calibri"/>
              </a:rPr>
              <a:t>Task culture forms when teams in an organisation are formed to address specific problems or progress projects. The task is the important thing, so power within the team will often shift depending on the mix of the team members and the status of the problem or project.</a:t>
            </a:r>
            <a:endParaRPr lang="en-US" sz="1800">
              <a:solidFill>
                <a:srgbClr val="444444"/>
              </a:solidFill>
              <a:ea typeface="Calibri"/>
              <a:cs typeface="Calibri"/>
            </a:endParaRPr>
          </a:p>
          <a:p>
            <a:pPr>
              <a:lnSpc>
                <a:spcPct val="100000"/>
              </a:lnSpc>
              <a:spcBef>
                <a:spcPts val="0"/>
              </a:spcBef>
            </a:pPr>
            <a:r>
              <a:rPr lang="en-GB" sz="1800" dirty="0">
                <a:ea typeface="Calibri"/>
                <a:cs typeface="Calibri"/>
              </a:rPr>
              <a:t>Whether the task culture proves effective will largely be determined by the team dynamic. With the right mix of skills, personalities and leadership, working in teams can be incredibly productive and creative.</a:t>
            </a:r>
            <a:endParaRPr lang="en-US" sz="1800">
              <a:solidFill>
                <a:srgbClr val="444444"/>
              </a:solidFill>
              <a:ea typeface="Calibri"/>
              <a:cs typeface="Calibri"/>
            </a:endParaRPr>
          </a:p>
          <a:p>
            <a:pPr marL="0" indent="0">
              <a:lnSpc>
                <a:spcPct val="100000"/>
              </a:lnSpc>
              <a:spcBef>
                <a:spcPts val="0"/>
              </a:spcBef>
              <a:buNone/>
            </a:pPr>
            <a:r>
              <a:rPr lang="en-GB" sz="1800" b="1" dirty="0">
                <a:ea typeface="Calibri"/>
                <a:cs typeface="Calibri"/>
              </a:rPr>
              <a:t>Person Culture</a:t>
            </a:r>
            <a:endParaRPr lang="en-GB" sz="1800">
              <a:solidFill>
                <a:srgbClr val="444444"/>
              </a:solidFill>
              <a:ea typeface="Calibri"/>
              <a:cs typeface="Calibri"/>
            </a:endParaRPr>
          </a:p>
          <a:p>
            <a:pPr>
              <a:lnSpc>
                <a:spcPct val="100000"/>
              </a:lnSpc>
              <a:spcBef>
                <a:spcPts val="0"/>
              </a:spcBef>
            </a:pPr>
            <a:r>
              <a:rPr lang="en-GB" sz="1800" dirty="0">
                <a:ea typeface="Calibri"/>
                <a:cs typeface="Calibri"/>
              </a:rPr>
              <a:t>In organisations with person cultures, individuals very much see themselves as unique and superior to the organisation.</a:t>
            </a:r>
            <a:endParaRPr lang="en-US" sz="1800" dirty="0">
              <a:ea typeface="Calibri" panose="020F0502020204030204"/>
              <a:cs typeface="Calibri" panose="020F0502020204030204"/>
            </a:endParaRPr>
          </a:p>
        </p:txBody>
      </p:sp>
    </p:spTree>
    <p:extLst>
      <p:ext uri="{BB962C8B-B14F-4D97-AF65-F5344CB8AC3E}">
        <p14:creationId xmlns:p14="http://schemas.microsoft.com/office/powerpoint/2010/main" val="782773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Jillian Rodd</a:t>
            </a:r>
          </a:p>
        </p:txBody>
      </p:sp>
      <p:sp>
        <p:nvSpPr>
          <p:cNvPr id="3" name="Content Placeholder 2"/>
          <p:cNvSpPr>
            <a:spLocks noGrp="1"/>
          </p:cNvSpPr>
          <p:nvPr>
            <p:ph idx="1"/>
          </p:nvPr>
        </p:nvSpPr>
        <p:spPr/>
        <p:txBody>
          <a:bodyPr>
            <a:normAutofit/>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‘Good leaders build teams by making everyone feel that their contribution matters…’                                                             						                        ‘In teams who successfully meet the demands of goal attainment and harmonious relationships, leadership responsibilities are not placed upon one person, but shared widely.’ 						(2010:145)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mc:AlternateContent xmlns:mc="http://schemas.openxmlformats.org/markup-compatibility/2006" xmlns:p14="http://schemas.microsoft.com/office/powerpoint/2010/main">
    <mc:Choice Requires="p14">
      <p:transition spd="slow" p14:dur="2000" advTm="61450"/>
    </mc:Choice>
    <mc:Fallback xmlns="">
      <p:transition spd="slow" advTm="6145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The wisdom of geese</a:t>
            </a:r>
          </a:p>
        </p:txBody>
      </p:sp>
      <p:sp>
        <p:nvSpPr>
          <p:cNvPr id="3" name="Content Placeholder 2"/>
          <p:cNvSpPr>
            <a:spLocks noGrp="1"/>
          </p:cNvSpPr>
          <p:nvPr>
            <p:ph idx="1"/>
          </p:nvPr>
        </p:nvSpPr>
        <p:spPr/>
        <p:txBody>
          <a:bodyPr/>
          <a:lstStyle/>
          <a:p>
            <a:pPr marL="0" indent="0" algn="ctr">
              <a:buNone/>
            </a:pPr>
            <a:r>
              <a:rPr lang="en-GB" dirty="0">
                <a:hlinkClick r:id="rId3"/>
              </a:rPr>
              <a:t>https://www.youtube.com/watch?v=5rOg4WfNDfM</a:t>
            </a:r>
            <a:r>
              <a:rPr lang="en-GB" dirty="0"/>
              <a:t> </a:t>
            </a:r>
          </a:p>
        </p:txBody>
      </p:sp>
    </p:spTree>
    <p:extLst>
      <p:ext uri="{BB962C8B-B14F-4D97-AF65-F5344CB8AC3E}">
        <p14:creationId xmlns:p14="http://schemas.microsoft.com/office/powerpoint/2010/main" val="1423752261"/>
      </p:ext>
    </p:extLst>
  </p:cSld>
  <p:clrMapOvr>
    <a:masterClrMapping/>
  </p:clrMapOvr>
  <mc:AlternateContent xmlns:mc="http://schemas.openxmlformats.org/markup-compatibility/2006" xmlns:p14="http://schemas.microsoft.com/office/powerpoint/2010/main">
    <mc:Choice Requires="p14">
      <p:transition spd="slow" p14:dur="2000" advTm="24646"/>
    </mc:Choice>
    <mc:Fallback xmlns="">
      <p:transition spd="slow" advTm="2464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99A88-FA91-4050-8F47-8F16FD8856B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The power of teamwork </a:t>
            </a:r>
          </a:p>
        </p:txBody>
      </p:sp>
      <p:sp>
        <p:nvSpPr>
          <p:cNvPr id="3" name="Content Placeholder 2">
            <a:extLst>
              <a:ext uri="{FF2B5EF4-FFF2-40B4-BE49-F238E27FC236}">
                <a16:creationId xmlns:a16="http://schemas.microsoft.com/office/drawing/2014/main" id="{EC29E815-D38F-48DA-9D92-9002FB0B14EC}"/>
              </a:ext>
            </a:extLst>
          </p:cNvPr>
          <p:cNvSpPr>
            <a:spLocks noGrp="1"/>
          </p:cNvSpPr>
          <p:nvPr>
            <p:ph idx="1"/>
          </p:nvPr>
        </p:nvSpPr>
        <p:spPr>
          <a:xfrm>
            <a:off x="609600" y="1943101"/>
            <a:ext cx="10972800" cy="3917032"/>
          </a:xfrm>
        </p:spPr>
        <p:txBody>
          <a:bodyPr/>
          <a:lstStyle/>
          <a:p>
            <a:pPr algn="ctr"/>
            <a:r>
              <a:rPr lang="en-GB" dirty="0">
                <a:hlinkClick r:id="rId3"/>
              </a:rPr>
              <a:t>https://www.youtube.com/watch?v=4duPBWzf46E</a:t>
            </a:r>
            <a:r>
              <a:rPr lang="en-GB" dirty="0"/>
              <a:t> </a:t>
            </a:r>
          </a:p>
        </p:txBody>
      </p:sp>
      <p:sp>
        <p:nvSpPr>
          <p:cNvPr id="5" name="TextBox 4">
            <a:extLst>
              <a:ext uri="{FF2B5EF4-FFF2-40B4-BE49-F238E27FC236}">
                <a16:creationId xmlns:a16="http://schemas.microsoft.com/office/drawing/2014/main" id="{DF10D259-BC1C-4A7C-BC23-641EA7E7B8BC}"/>
              </a:ext>
            </a:extLst>
          </p:cNvPr>
          <p:cNvSpPr txBox="1"/>
          <p:nvPr/>
        </p:nvSpPr>
        <p:spPr>
          <a:xfrm>
            <a:off x="1984699" y="4154029"/>
            <a:ext cx="8222601" cy="461665"/>
          </a:xfrm>
          <a:prstGeom prst="rect">
            <a:avLst/>
          </a:prstGeom>
          <a:noFill/>
        </p:spPr>
        <p:txBody>
          <a:bodyPr wrap="square">
            <a:spAutoFit/>
          </a:bodyPr>
          <a:lstStyle/>
          <a:p>
            <a:pPr algn="ctr"/>
            <a:r>
              <a:rPr lang="en-GB" dirty="0">
                <a:hlinkClick r:id="rId4"/>
              </a:rPr>
              <a:t>https://www.youtube.com/watch?v=rVS-ZF5wRVY</a:t>
            </a:r>
            <a:r>
              <a:rPr lang="en-GB" dirty="0"/>
              <a:t> </a:t>
            </a:r>
          </a:p>
        </p:txBody>
      </p:sp>
      <p:sp>
        <p:nvSpPr>
          <p:cNvPr id="6" name="Title 1">
            <a:extLst>
              <a:ext uri="{FF2B5EF4-FFF2-40B4-BE49-F238E27FC236}">
                <a16:creationId xmlns:a16="http://schemas.microsoft.com/office/drawing/2014/main" id="{6510B371-3BD4-4CD4-9625-1E8CB39AD96C}"/>
              </a:ext>
            </a:extLst>
          </p:cNvPr>
          <p:cNvSpPr txBox="1">
            <a:spLocks/>
          </p:cNvSpPr>
          <p:nvPr/>
        </p:nvSpPr>
        <p:spPr>
          <a:xfrm>
            <a:off x="838200" y="257605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b="1" dirty="0">
                <a:latin typeface="Arial" panose="020B0604020202020204" pitchFamily="34" charset="0"/>
                <a:cs typeface="Arial" panose="020B0604020202020204" pitchFamily="34" charset="0"/>
              </a:rPr>
              <a:t>Excellent teamwork </a:t>
            </a:r>
          </a:p>
        </p:txBody>
      </p:sp>
    </p:spTree>
    <p:extLst>
      <p:ext uri="{BB962C8B-B14F-4D97-AF65-F5344CB8AC3E}">
        <p14:creationId xmlns:p14="http://schemas.microsoft.com/office/powerpoint/2010/main" val="2662727014"/>
      </p:ext>
    </p:extLst>
  </p:cSld>
  <p:clrMapOvr>
    <a:masterClrMapping/>
  </p:clrMapOvr>
  <mc:AlternateContent xmlns:mc="http://schemas.openxmlformats.org/markup-compatibility/2006" xmlns:p14="http://schemas.microsoft.com/office/powerpoint/2010/main">
    <mc:Choice Requires="p14">
      <p:transition spd="slow" p14:dur="2000" advTm="5397"/>
    </mc:Choice>
    <mc:Fallback xmlns="">
      <p:transition spd="slow" advTm="539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703" y="1371935"/>
            <a:ext cx="2641601" cy="3048000"/>
          </a:xfrm>
        </p:spPr>
        <p:txBody>
          <a:bodyPr>
            <a:noAutofit/>
          </a:bodyPr>
          <a:lstStyle/>
          <a:p>
            <a:r>
              <a:rPr lang="cy-GB" sz="3600" b="1" dirty="0">
                <a:latin typeface="Arial" panose="020B0604020202020204" pitchFamily="34" charset="0"/>
                <a:cs typeface="Arial" panose="020B0604020202020204" pitchFamily="34" charset="0"/>
              </a:rPr>
              <a:t>Beth allwn ddysgu oddi wrth morgrug!</a:t>
            </a:r>
            <a:br>
              <a:rPr lang="cy-GB" sz="3600" b="1" dirty="0">
                <a:latin typeface="Arial" panose="020B0604020202020204" pitchFamily="34" charset="0"/>
                <a:cs typeface="Arial" panose="020B0604020202020204" pitchFamily="34" charset="0"/>
              </a:rPr>
            </a:br>
            <a:br>
              <a:rPr lang="cy-GB" sz="3600" b="1" dirty="0">
                <a:latin typeface="Arial" panose="020B0604020202020204" pitchFamily="34" charset="0"/>
                <a:cs typeface="Arial" panose="020B0604020202020204" pitchFamily="34" charset="0"/>
              </a:rPr>
            </a:br>
            <a:r>
              <a:rPr lang="en-GB" sz="3600" b="1" dirty="0">
                <a:solidFill>
                  <a:schemeClr val="accent1">
                    <a:lumMod val="75000"/>
                  </a:schemeClr>
                </a:solidFill>
                <a:latin typeface="Arial" panose="020B0604020202020204" pitchFamily="34" charset="0"/>
                <a:cs typeface="Arial" panose="020B0604020202020204" pitchFamily="34" charset="0"/>
              </a:rPr>
              <a:t>What we could learn from ants!</a:t>
            </a:r>
          </a:p>
        </p:txBody>
      </p:sp>
      <p:pic>
        <p:nvPicPr>
          <p:cNvPr id="1026" name="Picture 2" descr="Amazon.com : Ant Team Building Together Mouse Mat Pad - Bridge ..."/>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952305" y="195635"/>
            <a:ext cx="8928991" cy="54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5254707"/>
      </p:ext>
    </p:extLst>
  </p:cSld>
  <p:clrMapOvr>
    <a:masterClrMapping/>
  </p:clrMapOvr>
  <mc:AlternateContent xmlns:mc="http://schemas.openxmlformats.org/markup-compatibility/2006" xmlns:p14="http://schemas.microsoft.com/office/powerpoint/2010/main">
    <mc:Choice Requires="p14">
      <p:transition spd="slow" p14:dur="2000" advTm="45583"/>
    </mc:Choice>
    <mc:Fallback xmlns="">
      <p:transition spd="slow" advTm="4558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D5BCF8-88D3-4635-AE7F-A79C91A2EAC7}"/>
              </a:ext>
            </a:extLst>
          </p:cNvPr>
          <p:cNvSpPr txBox="1"/>
          <p:nvPr/>
        </p:nvSpPr>
        <p:spPr>
          <a:xfrm>
            <a:off x="2581580" y="5094736"/>
            <a:ext cx="7353300" cy="461665"/>
          </a:xfrm>
          <a:prstGeom prst="rect">
            <a:avLst/>
          </a:prstGeom>
          <a:noFill/>
        </p:spPr>
        <p:txBody>
          <a:bodyPr wrap="square">
            <a:spAutoFit/>
          </a:bodyPr>
          <a:lstStyle/>
          <a:p>
            <a:r>
              <a:rPr lang="en-GB" dirty="0">
                <a:hlinkClick r:id="rId3"/>
              </a:rPr>
              <a:t>https://www.youtube.com/watch?v=H0_yKBitO8M</a:t>
            </a:r>
            <a:r>
              <a:rPr lang="en-GB" dirty="0"/>
              <a:t> </a:t>
            </a:r>
          </a:p>
        </p:txBody>
      </p:sp>
      <p:pic>
        <p:nvPicPr>
          <p:cNvPr id="3074" name="Picture 2" descr="The Marshmallow Challenge | GOOD READS">
            <a:extLst>
              <a:ext uri="{FF2B5EF4-FFF2-40B4-BE49-F238E27FC236}">
                <a16:creationId xmlns:a16="http://schemas.microsoft.com/office/drawing/2014/main" id="{1CDF00EA-90B7-4CBE-B867-707C7046A1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6633" y="236817"/>
            <a:ext cx="8135395" cy="48579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676599"/>
      </p:ext>
    </p:extLst>
  </p:cSld>
  <p:clrMapOvr>
    <a:masterClrMapping/>
  </p:clrMapOvr>
  <mc:AlternateContent xmlns:mc="http://schemas.openxmlformats.org/markup-compatibility/2006" xmlns:p14="http://schemas.microsoft.com/office/powerpoint/2010/main">
    <mc:Choice Requires="p14">
      <p:transition spd="slow" p14:dur="2000" advTm="19234"/>
    </mc:Choice>
    <mc:Fallback xmlns="">
      <p:transition spd="slow" advTm="1923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841" y="167908"/>
            <a:ext cx="10515600" cy="1325563"/>
          </a:xfrm>
        </p:spPr>
        <p:txBody>
          <a:bodyPr>
            <a:normAutofit/>
          </a:bodyPr>
          <a:lstStyle/>
          <a:p>
            <a:r>
              <a:rPr lang="en-GB" sz="4800" b="1" dirty="0"/>
              <a:t>                               </a:t>
            </a:r>
            <a:r>
              <a:rPr lang="en-GB" sz="4800" b="1" dirty="0" err="1">
                <a:latin typeface="Arial" panose="020B0604020202020204" pitchFamily="34" charset="0"/>
                <a:cs typeface="Arial" panose="020B0604020202020204" pitchFamily="34" charset="0"/>
              </a:rPr>
              <a:t>Sgiliau</a:t>
            </a:r>
            <a:r>
              <a:rPr lang="en-GB" sz="4800" b="1" dirty="0">
                <a:latin typeface="Arial" panose="020B0604020202020204" pitchFamily="34" charset="0"/>
                <a:cs typeface="Arial" panose="020B0604020202020204" pitchFamily="34" charset="0"/>
              </a:rPr>
              <a:t>/</a:t>
            </a:r>
            <a:r>
              <a:rPr lang="en-GB" sz="4800" b="1" dirty="0">
                <a:solidFill>
                  <a:schemeClr val="accent1">
                    <a:lumMod val="75000"/>
                  </a:schemeClr>
                </a:solidFill>
                <a:latin typeface="Arial" panose="020B0604020202020204" pitchFamily="34" charset="0"/>
                <a:cs typeface="Arial" panose="020B0604020202020204" pitchFamily="34" charset="0"/>
              </a:rPr>
              <a:t>Skills</a:t>
            </a:r>
          </a:p>
        </p:txBody>
      </p:sp>
      <p:pic>
        <p:nvPicPr>
          <p:cNvPr id="3074" name="Picture 2" descr="G:\Modules 2017-2018\Lefel 6\EAEC6009 LECTURES 2017\HighRopes-low.jp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88900"/>
            <a:ext cx="4248471" cy="547295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a:xfrm>
            <a:off x="5842000" y="1493471"/>
            <a:ext cx="5181600" cy="4351338"/>
          </a:xfrm>
        </p:spPr>
        <p:txBody>
          <a:bodyPr>
            <a:normAutofit/>
          </a:bodyPr>
          <a:lstStyle/>
          <a:p>
            <a:r>
              <a:rPr lang="en-GB" sz="3600" dirty="0">
                <a:latin typeface="Arial" panose="020B0604020202020204" pitchFamily="34" charset="0"/>
                <a:cs typeface="Arial" panose="020B0604020202020204" pitchFamily="34" charset="0"/>
              </a:rPr>
              <a:t>Pa </a:t>
            </a:r>
            <a:r>
              <a:rPr lang="en-GB" sz="3600" dirty="0" err="1">
                <a:latin typeface="Arial" panose="020B0604020202020204" pitchFamily="34" charset="0"/>
                <a:cs typeface="Arial" panose="020B0604020202020204" pitchFamily="34" charset="0"/>
              </a:rPr>
              <a:t>sgiliau</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sydd</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angen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ermwyn</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llwyddo</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fel</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grŵp</a:t>
            </a:r>
            <a:r>
              <a:rPr lang="en-GB" sz="3600" dirty="0">
                <a:latin typeface="Arial" panose="020B0604020202020204" pitchFamily="34" charset="0"/>
                <a:cs typeface="Arial" panose="020B0604020202020204" pitchFamily="34" charset="0"/>
              </a:rPr>
              <a:t>? </a:t>
            </a:r>
          </a:p>
          <a:p>
            <a:endParaRPr lang="en-GB" sz="3600" dirty="0">
              <a:latin typeface="Arial" panose="020B0604020202020204" pitchFamily="34" charset="0"/>
              <a:cs typeface="Arial" panose="020B0604020202020204" pitchFamily="34" charset="0"/>
            </a:endParaRPr>
          </a:p>
          <a:p>
            <a:r>
              <a:rPr lang="en-GB" sz="3600" dirty="0">
                <a:solidFill>
                  <a:schemeClr val="accent1">
                    <a:lumMod val="75000"/>
                  </a:schemeClr>
                </a:solidFill>
                <a:latin typeface="Arial" panose="020B0604020202020204" pitchFamily="34" charset="0"/>
                <a:cs typeface="Arial" panose="020B0604020202020204" pitchFamily="34" charset="0"/>
              </a:rPr>
              <a:t>What skills do you need for achieving as a group?</a:t>
            </a:r>
          </a:p>
        </p:txBody>
      </p:sp>
    </p:spTree>
    <p:extLst>
      <p:ext uri="{BB962C8B-B14F-4D97-AF65-F5344CB8AC3E}">
        <p14:creationId xmlns:p14="http://schemas.microsoft.com/office/powerpoint/2010/main" val="3578133189"/>
      </p:ext>
    </p:extLst>
  </p:cSld>
  <p:clrMapOvr>
    <a:masterClrMapping/>
  </p:clrMapOvr>
  <mc:AlternateContent xmlns:mc="http://schemas.openxmlformats.org/markup-compatibility/2006" xmlns:p14="http://schemas.microsoft.com/office/powerpoint/2010/main">
    <mc:Choice Requires="p14">
      <p:transition spd="slow" p14:dur="2000" advTm="71352"/>
    </mc:Choice>
    <mc:Fallback xmlns="">
      <p:transition spd="slow" advTm="7135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22104" y="110731"/>
            <a:ext cx="7147791" cy="1325563"/>
          </a:xfrm>
        </p:spPr>
        <p:txBody>
          <a:bodyPr>
            <a:noAutofit/>
          </a:bodyPr>
          <a:lstStyle/>
          <a:p>
            <a:r>
              <a:rPr lang="en-GB" sz="4800" b="1" dirty="0">
                <a:latin typeface="Arial" panose="020B0604020202020204" pitchFamily="34" charset="0"/>
                <a:cs typeface="Arial" panose="020B0604020202020204" pitchFamily="34" charset="0"/>
              </a:rPr>
              <a:t>Beth </a:t>
            </a:r>
            <a:r>
              <a:rPr lang="en-GB" sz="4800" b="1" dirty="0" err="1">
                <a:latin typeface="Arial" panose="020B0604020202020204" pitchFamily="34" charset="0"/>
                <a:cs typeface="Arial" panose="020B0604020202020204" pitchFamily="34" charset="0"/>
              </a:rPr>
              <a:t>i</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ni’n</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gweld</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yma</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do we see here?</a:t>
            </a:r>
          </a:p>
        </p:txBody>
      </p:sp>
      <p:pic>
        <p:nvPicPr>
          <p:cNvPr id="1026" name="Picture 2" descr="G:\Modules 2017-2018\Lefel 6\EAEC6009 LECTURES 2017\Team%206.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847528" y="1547129"/>
            <a:ext cx="849694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72085"/>
      </p:ext>
    </p:extLst>
  </p:cSld>
  <p:clrMapOvr>
    <a:masterClrMapping/>
  </p:clrMapOvr>
  <mc:AlternateContent xmlns:mc="http://schemas.openxmlformats.org/markup-compatibility/2006" xmlns:p14="http://schemas.microsoft.com/office/powerpoint/2010/main">
    <mc:Choice Requires="p14">
      <p:transition spd="slow" p14:dur="2000" advTm="71481"/>
    </mc:Choice>
    <mc:Fallback xmlns="">
      <p:transition spd="slow" advTm="7148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pPr algn="ctr"/>
            <a:r>
              <a:rPr lang="en-GB" sz="4800" b="1" dirty="0">
                <a:latin typeface="Arial" panose="020B0604020202020204" pitchFamily="34" charset="0"/>
                <a:cs typeface="Arial" panose="020B0604020202020204" pitchFamily="34" charset="0"/>
              </a:rPr>
              <a:t>Kurt Lewin (1939)</a:t>
            </a:r>
          </a:p>
        </p:txBody>
      </p:sp>
      <p:sp>
        <p:nvSpPr>
          <p:cNvPr id="3" name="Content Placeholder 2"/>
          <p:cNvSpPr>
            <a:spLocks noGrp="1"/>
          </p:cNvSpPr>
          <p:nvPr>
            <p:ph sz="half" idx="1"/>
          </p:nvPr>
        </p:nvSpPr>
        <p:spPr>
          <a:xfrm>
            <a:off x="762000" y="1349153"/>
            <a:ext cx="4038600" cy="4392489"/>
          </a:xfrm>
        </p:spPr>
        <p:txBody>
          <a:bodyPr>
            <a:normAutofit/>
          </a:bodyPr>
          <a:lstStyle/>
          <a:p>
            <a:pPr marL="0" indent="0">
              <a:buNone/>
            </a:pPr>
            <a:r>
              <a:rPr lang="cy-GB" b="1" dirty="0">
                <a:latin typeface="Arial" panose="020B0604020202020204" pitchFamily="34" charset="0"/>
                <a:cs typeface="Arial" panose="020B0604020202020204" pitchFamily="34" charset="0"/>
              </a:rPr>
              <a:t>Deinameg Grwpiau:</a:t>
            </a:r>
          </a:p>
          <a:p>
            <a:r>
              <a:rPr lang="cy-GB" dirty="0">
                <a:latin typeface="Arial" panose="020B0604020202020204" pitchFamily="34" charset="0"/>
                <a:cs typeface="Arial" panose="020B0604020202020204" pitchFamily="34" charset="0"/>
              </a:rPr>
              <a:t>I ddeall yr unigolion sydd yn rhan o’r tîm;</a:t>
            </a:r>
          </a:p>
          <a:p>
            <a:r>
              <a:rPr lang="cy-GB" dirty="0">
                <a:latin typeface="Arial" panose="020B0604020202020204" pitchFamily="34" charset="0"/>
                <a:cs typeface="Arial" panose="020B0604020202020204" pitchFamily="34" charset="0"/>
              </a:rPr>
              <a:t>Archwilio ymddygiad unigolion a’r rhesymau ar gyfer yr ymddygiad;</a:t>
            </a:r>
          </a:p>
          <a:p>
            <a:r>
              <a:rPr lang="cy-GB" dirty="0">
                <a:latin typeface="Arial" panose="020B0604020202020204" pitchFamily="34" charset="0"/>
                <a:cs typeface="Arial" panose="020B0604020202020204" pitchFamily="34" charset="0"/>
              </a:rPr>
              <a:t>Deinameg grŵp positif</a:t>
            </a:r>
          </a:p>
          <a:p>
            <a:r>
              <a:rPr lang="cy-GB" dirty="0">
                <a:latin typeface="Arial" panose="020B0604020202020204" pitchFamily="34" charset="0"/>
                <a:cs typeface="Arial" panose="020B0604020202020204" pitchFamily="34" charset="0"/>
              </a:rPr>
              <a:t>Deinameg grŵp gwan </a:t>
            </a:r>
          </a:p>
        </p:txBody>
      </p:sp>
      <p:sp>
        <p:nvSpPr>
          <p:cNvPr id="4" name="Content Placeholder 3"/>
          <p:cNvSpPr>
            <a:spLocks noGrp="1"/>
          </p:cNvSpPr>
          <p:nvPr>
            <p:ph sz="half" idx="2"/>
          </p:nvPr>
        </p:nvSpPr>
        <p:spPr>
          <a:xfrm>
            <a:off x="6345382" y="1349153"/>
            <a:ext cx="4821382" cy="4392489"/>
          </a:xfrm>
        </p:spPr>
        <p:txBody>
          <a:bodyPr>
            <a:normAutofit/>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Group Dynamics:</a:t>
            </a:r>
          </a:p>
          <a:p>
            <a:r>
              <a:rPr lang="en-GB" dirty="0">
                <a:solidFill>
                  <a:schemeClr val="accent1">
                    <a:lumMod val="75000"/>
                  </a:schemeClr>
                </a:solidFill>
                <a:latin typeface="Arial" panose="020B0604020202020204" pitchFamily="34" charset="0"/>
                <a:cs typeface="Arial" panose="020B0604020202020204" pitchFamily="34" charset="0"/>
              </a:rPr>
              <a:t>To understand the individuals that make up the team;</a:t>
            </a:r>
          </a:p>
          <a:p>
            <a:r>
              <a:rPr lang="en-GB" dirty="0">
                <a:solidFill>
                  <a:schemeClr val="accent1">
                    <a:lumMod val="75000"/>
                  </a:schemeClr>
                </a:solidFill>
                <a:latin typeface="Arial" panose="020B0604020202020204" pitchFamily="34" charset="0"/>
                <a:cs typeface="Arial" panose="020B0604020202020204" pitchFamily="34" charset="0"/>
              </a:rPr>
              <a:t>Exploring individual behaviour and reasons for that behaviour;</a:t>
            </a:r>
          </a:p>
          <a:p>
            <a:r>
              <a:rPr lang="en-GB" dirty="0">
                <a:solidFill>
                  <a:schemeClr val="accent1">
                    <a:lumMod val="75000"/>
                  </a:schemeClr>
                </a:solidFill>
                <a:latin typeface="Arial" panose="020B0604020202020204" pitchFamily="34" charset="0"/>
                <a:cs typeface="Arial" panose="020B0604020202020204" pitchFamily="34" charset="0"/>
              </a:rPr>
              <a:t>Positive Group Dynamics;</a:t>
            </a:r>
          </a:p>
          <a:p>
            <a:r>
              <a:rPr lang="en-GB" dirty="0">
                <a:solidFill>
                  <a:schemeClr val="accent1">
                    <a:lumMod val="75000"/>
                  </a:schemeClr>
                </a:solidFill>
                <a:latin typeface="Arial" panose="020B0604020202020204" pitchFamily="34" charset="0"/>
                <a:cs typeface="Arial" panose="020B0604020202020204" pitchFamily="34" charset="0"/>
              </a:rPr>
              <a:t>Poor Group Dynamics</a:t>
            </a:r>
          </a:p>
        </p:txBody>
      </p:sp>
    </p:spTree>
    <p:extLst>
      <p:ext uri="{BB962C8B-B14F-4D97-AF65-F5344CB8AC3E}">
        <p14:creationId xmlns:p14="http://schemas.microsoft.com/office/powerpoint/2010/main" val="3422869740"/>
      </p:ext>
    </p:extLst>
  </p:cSld>
  <p:clrMapOvr>
    <a:masterClrMapping/>
  </p:clrMapOvr>
  <mc:AlternateContent xmlns:mc="http://schemas.openxmlformats.org/markup-compatibility/2006" xmlns:p14="http://schemas.microsoft.com/office/powerpoint/2010/main">
    <mc:Choice Requires="p14">
      <p:transition spd="slow" p14:dur="2000" advTm="59732"/>
    </mc:Choice>
    <mc:Fallback xmlns="">
      <p:transition spd="slow" advTm="5973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78098"/>
          </a:xfrm>
        </p:spPr>
        <p:txBody>
          <a:bodyPr>
            <a:normAutofit/>
          </a:bodyPr>
          <a:lstStyle/>
          <a:p>
            <a:r>
              <a:rPr lang="en-GB" sz="4800" b="1" dirty="0" err="1">
                <a:latin typeface="Arial" panose="020B0604020202020204" pitchFamily="34" charset="0"/>
                <a:cs typeface="Arial" panose="020B0604020202020204" pitchFamily="34" charset="0"/>
              </a:rPr>
              <a:t>Dynameg</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Dynamics</a:t>
            </a:r>
          </a:p>
        </p:txBody>
      </p:sp>
      <p:sp>
        <p:nvSpPr>
          <p:cNvPr id="3" name="Content Placeholder 2"/>
          <p:cNvSpPr>
            <a:spLocks noGrp="1"/>
          </p:cNvSpPr>
          <p:nvPr>
            <p:ph idx="1"/>
          </p:nvPr>
        </p:nvSpPr>
        <p:spPr>
          <a:xfrm>
            <a:off x="692728" y="1618530"/>
            <a:ext cx="4343400" cy="1893597"/>
          </a:xfrm>
        </p:spPr>
        <p:txBody>
          <a:bodyPr>
            <a:normAutofit/>
          </a:bodyPr>
          <a:lstStyle/>
          <a:p>
            <a:pPr>
              <a:buFont typeface="Wingdings" panose="05000000000000000000" pitchFamily="2" charset="2"/>
              <a:buChar char="Ø"/>
            </a:pPr>
            <a:r>
              <a:rPr lang="cy-GB" dirty="0"/>
              <a:t>Y gweithlu benywaidd</a:t>
            </a:r>
            <a:endParaRPr lang="en-GB" dirty="0">
              <a:solidFill>
                <a:schemeClr val="accent1">
                  <a:lumMod val="75000"/>
                </a:schemeClr>
              </a:solidFill>
            </a:endParaRPr>
          </a:p>
          <a:p>
            <a:pPr>
              <a:buFont typeface="Wingdings" panose="05000000000000000000" pitchFamily="2" charset="2"/>
              <a:buChar char="Ø"/>
            </a:pPr>
            <a:r>
              <a:rPr lang="cy-GB" dirty="0"/>
              <a:t>Rhywedd</a:t>
            </a:r>
            <a:endParaRPr lang="en-GB" dirty="0">
              <a:solidFill>
                <a:schemeClr val="accent1">
                  <a:lumMod val="75000"/>
                </a:schemeClr>
              </a:solidFill>
            </a:endParaRPr>
          </a:p>
          <a:p>
            <a:pPr>
              <a:buFont typeface="Wingdings" panose="05000000000000000000" pitchFamily="2" charset="2"/>
              <a:buChar char="Ø"/>
            </a:pPr>
            <a:r>
              <a:rPr lang="cy-GB" dirty="0"/>
              <a:t>Ystod oedran</a:t>
            </a:r>
            <a:endParaRPr lang="en-GB" dirty="0">
              <a:solidFill>
                <a:schemeClr val="accent1">
                  <a:lumMod val="75000"/>
                </a:schemeClr>
              </a:solidFill>
            </a:endParaRPr>
          </a:p>
        </p:txBody>
      </p:sp>
      <p:sp>
        <p:nvSpPr>
          <p:cNvPr id="4" name="Content Placeholder 2">
            <a:extLst>
              <a:ext uri="{FF2B5EF4-FFF2-40B4-BE49-F238E27FC236}">
                <a16:creationId xmlns:a16="http://schemas.microsoft.com/office/drawing/2014/main" id="{14EAC6A5-86C2-ADA1-9989-17689FB7E209}"/>
              </a:ext>
            </a:extLst>
          </p:cNvPr>
          <p:cNvSpPr txBox="1">
            <a:spLocks/>
          </p:cNvSpPr>
          <p:nvPr/>
        </p:nvSpPr>
        <p:spPr>
          <a:xfrm>
            <a:off x="6573982" y="1379203"/>
            <a:ext cx="4343400" cy="189359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buFont typeface="Wingdings" panose="05000000000000000000" pitchFamily="2" charset="2"/>
              <a:buChar char="Ø"/>
            </a:pPr>
            <a:r>
              <a:rPr lang="en-GB" dirty="0">
                <a:solidFill>
                  <a:schemeClr val="accent1">
                    <a:lumMod val="75000"/>
                  </a:schemeClr>
                </a:solidFill>
              </a:rPr>
              <a:t>The female workforce</a:t>
            </a:r>
          </a:p>
          <a:p>
            <a:pPr fontAlgn="auto">
              <a:spcAft>
                <a:spcPts val="0"/>
              </a:spcAft>
              <a:buFont typeface="Wingdings" panose="05000000000000000000" pitchFamily="2" charset="2"/>
              <a:buChar char="Ø"/>
            </a:pPr>
            <a:r>
              <a:rPr lang="en-GB" dirty="0">
                <a:solidFill>
                  <a:schemeClr val="accent1">
                    <a:lumMod val="75000"/>
                  </a:schemeClr>
                </a:solidFill>
              </a:rPr>
              <a:t>Gender</a:t>
            </a:r>
          </a:p>
          <a:p>
            <a:pPr fontAlgn="auto">
              <a:spcAft>
                <a:spcPts val="0"/>
              </a:spcAft>
              <a:buFont typeface="Wingdings" panose="05000000000000000000" pitchFamily="2" charset="2"/>
              <a:buChar char="Ø"/>
            </a:pPr>
            <a:r>
              <a:rPr lang="en-GB" dirty="0">
                <a:solidFill>
                  <a:schemeClr val="accent1">
                    <a:lumMod val="75000"/>
                  </a:schemeClr>
                </a:solidFill>
              </a:rPr>
              <a:t>Age range</a:t>
            </a:r>
          </a:p>
        </p:txBody>
      </p:sp>
      <p:sp>
        <p:nvSpPr>
          <p:cNvPr id="5" name="Content Placeholder 2">
            <a:extLst>
              <a:ext uri="{FF2B5EF4-FFF2-40B4-BE49-F238E27FC236}">
                <a16:creationId xmlns:a16="http://schemas.microsoft.com/office/drawing/2014/main" id="{1BDE2633-C804-BD55-E66D-92B82C661F5A}"/>
              </a:ext>
            </a:extLst>
          </p:cNvPr>
          <p:cNvSpPr txBox="1">
            <a:spLocks/>
          </p:cNvSpPr>
          <p:nvPr/>
        </p:nvSpPr>
        <p:spPr>
          <a:xfrm>
            <a:off x="1281546" y="3913908"/>
            <a:ext cx="9448799" cy="1893597"/>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spcAft>
                <a:spcPts val="0"/>
              </a:spcAft>
              <a:buNone/>
            </a:pPr>
            <a:r>
              <a:rPr lang="en-GB" b="1" dirty="0">
                <a:solidFill>
                  <a:schemeClr val="accent1">
                    <a:lumMod val="75000"/>
                  </a:schemeClr>
                </a:solidFill>
              </a:rPr>
              <a:t>‘intergenerational conflict’ </a:t>
            </a:r>
            <a:r>
              <a:rPr lang="en-GB" dirty="0">
                <a:solidFill>
                  <a:schemeClr val="accent1">
                    <a:lumMod val="75000"/>
                  </a:schemeClr>
                </a:solidFill>
              </a:rPr>
              <a:t>which ‘manifests when women from different generations have alternative views of work (2017, p. 225).		</a:t>
            </a:r>
          </a:p>
          <a:p>
            <a:pPr marL="0" indent="0" fontAlgn="auto">
              <a:spcAft>
                <a:spcPts val="0"/>
              </a:spcAft>
              <a:buNone/>
            </a:pPr>
            <a:r>
              <a:rPr lang="en-GB" dirty="0">
                <a:solidFill>
                  <a:schemeClr val="accent1">
                    <a:lumMod val="75000"/>
                  </a:schemeClr>
                </a:solidFill>
              </a:rPr>
              <a:t>					 			Garvey (2017) </a:t>
            </a:r>
          </a:p>
          <a:p>
            <a:pPr marL="0" indent="0" fontAlgn="auto">
              <a:spcAft>
                <a:spcPts val="0"/>
              </a:spcAft>
              <a:buNone/>
            </a:pPr>
            <a:endParaRPr lang="en-GB" dirty="0">
              <a:solidFill>
                <a:schemeClr val="accent1">
                  <a:lumMod val="75000"/>
                </a:schemeClr>
              </a:solidFill>
            </a:endParaRPr>
          </a:p>
        </p:txBody>
      </p:sp>
    </p:spTree>
    <p:extLst>
      <p:ext uri="{BB962C8B-B14F-4D97-AF65-F5344CB8AC3E}">
        <p14:creationId xmlns:p14="http://schemas.microsoft.com/office/powerpoint/2010/main" val="227031021"/>
      </p:ext>
    </p:extLst>
  </p:cSld>
  <p:clrMapOvr>
    <a:masterClrMapping/>
  </p:clrMapOvr>
  <mc:AlternateContent xmlns:mc="http://schemas.openxmlformats.org/markup-compatibility/2006" xmlns:p14="http://schemas.microsoft.com/office/powerpoint/2010/main">
    <mc:Choice Requires="p14">
      <p:transition spd="slow" p14:dur="2000" advTm="174648"/>
    </mc:Choice>
    <mc:Fallback xmlns="">
      <p:transition spd="slow" advTm="17464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836" y="274638"/>
            <a:ext cx="10134600" cy="634082"/>
          </a:xfrm>
        </p:spPr>
        <p:txBody>
          <a:bodyPr>
            <a:noAutofit/>
          </a:bodyPr>
          <a:lstStyle/>
          <a:p>
            <a:r>
              <a:rPr lang="en-GB" sz="4800" b="1" dirty="0">
                <a:latin typeface="Arial" panose="020B0604020202020204" pitchFamily="34" charset="0"/>
                <a:cs typeface="Arial" panose="020B0604020202020204" pitchFamily="34" charset="0"/>
              </a:rPr>
              <a:t>McGregor’s X and Y Theory (1960)</a:t>
            </a:r>
          </a:p>
        </p:txBody>
      </p:sp>
      <p:sp>
        <p:nvSpPr>
          <p:cNvPr id="3" name="Content Placeholder 2"/>
          <p:cNvSpPr>
            <a:spLocks noGrp="1"/>
          </p:cNvSpPr>
          <p:nvPr>
            <p:ph sz="half" idx="1"/>
          </p:nvPr>
        </p:nvSpPr>
        <p:spPr>
          <a:xfrm>
            <a:off x="671945" y="1446135"/>
            <a:ext cx="4038600" cy="4464497"/>
          </a:xfrm>
        </p:spPr>
        <p:txBody>
          <a:bodyPr>
            <a:normAutofit/>
          </a:bodyPr>
          <a:lstStyle/>
          <a:p>
            <a:r>
              <a:rPr lang="en-GB" dirty="0" err="1"/>
              <a:t>Diddordeb</a:t>
            </a:r>
            <a:r>
              <a:rPr lang="en-GB" dirty="0"/>
              <a:t> </a:t>
            </a:r>
            <a:r>
              <a:rPr lang="en-GB" dirty="0" err="1"/>
              <a:t>mewn</a:t>
            </a:r>
            <a:r>
              <a:rPr lang="en-GB" dirty="0"/>
              <a:t> </a:t>
            </a:r>
            <a:r>
              <a:rPr lang="en-GB" dirty="0" err="1"/>
              <a:t>beth</a:t>
            </a:r>
            <a:r>
              <a:rPr lang="en-GB" dirty="0"/>
              <a:t>  </a:t>
            </a:r>
            <a:r>
              <a:rPr lang="en-GB" dirty="0" err="1"/>
              <a:t>sydd</a:t>
            </a:r>
            <a:r>
              <a:rPr lang="en-GB" dirty="0"/>
              <a:t> </a:t>
            </a:r>
            <a:r>
              <a:rPr lang="en-GB" dirty="0" err="1"/>
              <a:t>yn</a:t>
            </a:r>
            <a:r>
              <a:rPr lang="en-GB" dirty="0"/>
              <a:t> </a:t>
            </a:r>
            <a:r>
              <a:rPr lang="en-GB" dirty="0" err="1"/>
              <a:t>gwneud</a:t>
            </a:r>
            <a:r>
              <a:rPr lang="en-GB" dirty="0"/>
              <a:t> </a:t>
            </a:r>
            <a:r>
              <a:rPr lang="en-GB" dirty="0" err="1"/>
              <a:t>pobl</a:t>
            </a:r>
            <a:r>
              <a:rPr lang="en-GB" dirty="0"/>
              <a:t> </a:t>
            </a:r>
            <a:r>
              <a:rPr lang="en-GB" dirty="0" err="1"/>
              <a:t>sydd</a:t>
            </a:r>
            <a:r>
              <a:rPr lang="en-GB" dirty="0"/>
              <a:t> a </a:t>
            </a:r>
            <a:r>
              <a:rPr lang="en-GB" dirty="0" err="1"/>
              <a:t>chymhelliant</a:t>
            </a:r>
            <a:r>
              <a:rPr lang="en-GB" dirty="0"/>
              <a:t>  </a:t>
            </a:r>
            <a:r>
              <a:rPr lang="en-GB" dirty="0" err="1"/>
              <a:t>i</a:t>
            </a:r>
            <a:r>
              <a:rPr lang="en-GB" dirty="0"/>
              <a:t> </a:t>
            </a:r>
            <a:r>
              <a:rPr lang="en-GB" dirty="0" err="1"/>
              <a:t>weithio</a:t>
            </a:r>
            <a:endParaRPr lang="en-GB" dirty="0"/>
          </a:p>
          <a:p>
            <a:r>
              <a:rPr lang="en-GB" dirty="0" err="1"/>
              <a:t>Sut</a:t>
            </a:r>
            <a:r>
              <a:rPr lang="en-GB" dirty="0"/>
              <a:t> </a:t>
            </a:r>
            <a:r>
              <a:rPr lang="en-GB" dirty="0" err="1"/>
              <a:t>mae’r</a:t>
            </a:r>
            <a:r>
              <a:rPr lang="en-GB" dirty="0"/>
              <a:t> </a:t>
            </a:r>
            <a:r>
              <a:rPr lang="en-GB" dirty="0" err="1"/>
              <a:t>ymddygiad</a:t>
            </a:r>
            <a:r>
              <a:rPr lang="en-GB" dirty="0"/>
              <a:t> </a:t>
            </a:r>
            <a:r>
              <a:rPr lang="en-GB" dirty="0" err="1"/>
              <a:t>hynny</a:t>
            </a:r>
            <a:r>
              <a:rPr lang="en-GB" dirty="0"/>
              <a:t> </a:t>
            </a:r>
            <a:r>
              <a:rPr lang="en-GB" dirty="0" err="1"/>
              <a:t>yn</a:t>
            </a:r>
            <a:r>
              <a:rPr lang="en-GB" dirty="0"/>
              <a:t> </a:t>
            </a:r>
            <a:r>
              <a:rPr lang="en-GB" dirty="0" err="1"/>
              <a:t>cymell</a:t>
            </a:r>
            <a:r>
              <a:rPr lang="en-GB" dirty="0"/>
              <a:t> </a:t>
            </a:r>
            <a:r>
              <a:rPr lang="en-GB" dirty="0" err="1"/>
              <a:t>pobl</a:t>
            </a:r>
            <a:r>
              <a:rPr lang="en-GB" dirty="0"/>
              <a:t> </a:t>
            </a:r>
            <a:r>
              <a:rPr lang="en-GB" dirty="0" err="1"/>
              <a:t>eraill</a:t>
            </a:r>
            <a:r>
              <a:rPr lang="en-GB" dirty="0"/>
              <a:t> </a:t>
            </a:r>
            <a:r>
              <a:rPr lang="en-GB" dirty="0" err="1"/>
              <a:t>i</a:t>
            </a:r>
            <a:r>
              <a:rPr lang="en-GB" dirty="0"/>
              <a:t> </a:t>
            </a:r>
            <a:r>
              <a:rPr lang="en-GB" dirty="0" err="1"/>
              <a:t>weithio</a:t>
            </a:r>
            <a:endParaRPr lang="en-GB" dirty="0"/>
          </a:p>
          <a:p>
            <a:r>
              <a:rPr lang="en-GB" dirty="0"/>
              <a:t>X – </a:t>
            </a:r>
            <a:r>
              <a:rPr lang="en-GB" dirty="0" err="1"/>
              <a:t>Yn</a:t>
            </a:r>
            <a:r>
              <a:rPr lang="en-GB" dirty="0"/>
              <a:t> </a:t>
            </a:r>
            <a:r>
              <a:rPr lang="en-GB" dirty="0" err="1"/>
              <a:t>ddiog</a:t>
            </a:r>
            <a:endParaRPr lang="en-GB" dirty="0"/>
          </a:p>
          <a:p>
            <a:r>
              <a:rPr lang="en-GB" dirty="0"/>
              <a:t>Y – </a:t>
            </a:r>
            <a:r>
              <a:rPr lang="en-GB" dirty="0" err="1"/>
              <a:t>Yn</a:t>
            </a:r>
            <a:r>
              <a:rPr lang="en-GB" dirty="0"/>
              <a:t> </a:t>
            </a:r>
            <a:r>
              <a:rPr lang="en-GB" dirty="0" err="1"/>
              <a:t>hunan</a:t>
            </a:r>
            <a:r>
              <a:rPr lang="en-GB" dirty="0"/>
              <a:t> </a:t>
            </a:r>
            <a:r>
              <a:rPr lang="en-GB" dirty="0" err="1"/>
              <a:t>ysgogol</a:t>
            </a:r>
            <a:endParaRPr lang="en-GB" dirty="0"/>
          </a:p>
        </p:txBody>
      </p:sp>
      <p:sp>
        <p:nvSpPr>
          <p:cNvPr id="4" name="Content Placeholder 3"/>
          <p:cNvSpPr>
            <a:spLocks noGrp="1"/>
          </p:cNvSpPr>
          <p:nvPr>
            <p:ph sz="half" idx="2"/>
          </p:nvPr>
        </p:nvSpPr>
        <p:spPr>
          <a:xfrm>
            <a:off x="6657109" y="1446135"/>
            <a:ext cx="4038600" cy="4392489"/>
          </a:xfrm>
        </p:spPr>
        <p:txBody>
          <a:bodyPr>
            <a:normAutofit/>
          </a:bodyPr>
          <a:lstStyle/>
          <a:p>
            <a:r>
              <a:rPr lang="en-GB" dirty="0">
                <a:solidFill>
                  <a:schemeClr val="accent1">
                    <a:lumMod val="75000"/>
                  </a:schemeClr>
                </a:solidFill>
              </a:rPr>
              <a:t>Interested what motivated people to work</a:t>
            </a:r>
          </a:p>
          <a:p>
            <a:r>
              <a:rPr lang="en-GB" dirty="0">
                <a:solidFill>
                  <a:schemeClr val="accent1">
                    <a:lumMod val="75000"/>
                  </a:schemeClr>
                </a:solidFill>
              </a:rPr>
              <a:t>How that behaviour motivates other people to work </a:t>
            </a:r>
          </a:p>
          <a:p>
            <a:r>
              <a:rPr lang="en-GB" dirty="0">
                <a:solidFill>
                  <a:schemeClr val="accent1">
                    <a:lumMod val="75000"/>
                  </a:schemeClr>
                </a:solidFill>
              </a:rPr>
              <a:t>X – lazy</a:t>
            </a:r>
          </a:p>
          <a:p>
            <a:r>
              <a:rPr lang="en-GB" dirty="0">
                <a:solidFill>
                  <a:schemeClr val="accent1">
                    <a:lumMod val="75000"/>
                  </a:schemeClr>
                </a:solidFill>
              </a:rPr>
              <a:t>Y – self motivated</a:t>
            </a:r>
          </a:p>
        </p:txBody>
      </p:sp>
    </p:spTree>
    <p:extLst>
      <p:ext uri="{BB962C8B-B14F-4D97-AF65-F5344CB8AC3E}">
        <p14:creationId xmlns:p14="http://schemas.microsoft.com/office/powerpoint/2010/main" val="2632742589"/>
      </p:ext>
    </p:extLst>
  </p:cSld>
  <p:clrMapOvr>
    <a:masterClrMapping/>
  </p:clrMapOvr>
  <mc:AlternateContent xmlns:mc="http://schemas.openxmlformats.org/markup-compatibility/2006" xmlns:p14="http://schemas.microsoft.com/office/powerpoint/2010/main">
    <mc:Choice Requires="p14">
      <p:transition spd="slow" p14:dur="2000" advTm="105997"/>
    </mc:Choice>
    <mc:Fallback xmlns="">
      <p:transition spd="slow" advTm="10599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391" y="358138"/>
            <a:ext cx="12192000" cy="1325563"/>
          </a:xfrm>
        </p:spPr>
        <p:txBody>
          <a:bodyPr>
            <a:noAutofit/>
          </a:bodyPr>
          <a:lstStyle/>
          <a:p>
            <a:pPr algn="ctr"/>
            <a:r>
              <a:rPr lang="en-GB" sz="4800" b="1" dirty="0">
                <a:latin typeface="Arial" panose="020B0604020202020204" pitchFamily="34" charset="0"/>
                <a:cs typeface="Arial" panose="020B0604020202020204" pitchFamily="34" charset="0"/>
              </a:rPr>
              <a:t>Fredrick Herzberg (1959) Two-Factor Motivational Theory</a:t>
            </a:r>
          </a:p>
        </p:txBody>
      </p:sp>
      <p:pic>
        <p:nvPicPr>
          <p:cNvPr id="1026" name="Picture 2" descr="Herzberg's Two-Factor Theory | Organizational Behavior / Human ..."/>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988127" y="1589241"/>
            <a:ext cx="7973292" cy="4369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9871465"/>
      </p:ext>
    </p:extLst>
  </p:cSld>
  <p:clrMapOvr>
    <a:masterClrMapping/>
  </p:clrMapOvr>
  <mc:AlternateContent xmlns:mc="http://schemas.openxmlformats.org/markup-compatibility/2006" xmlns:p14="http://schemas.microsoft.com/office/powerpoint/2010/main">
    <mc:Choice Requires="p14">
      <p:transition spd="slow" p14:dur="2000" advTm="96466"/>
    </mc:Choice>
    <mc:Fallback xmlns="">
      <p:transition spd="slow" advTm="96466"/>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654" y="150382"/>
            <a:ext cx="10515600" cy="1325563"/>
          </a:xfrm>
        </p:spPr>
        <p:txBody>
          <a:bodyPr>
            <a:noAutofit/>
          </a:bodyPr>
          <a:lstStyle/>
          <a:p>
            <a:pPr algn="ctr"/>
            <a:r>
              <a:rPr lang="en-GB" sz="4800" b="1" dirty="0">
                <a:latin typeface="Arial" panose="020B0604020202020204" pitchFamily="34" charset="0"/>
                <a:cs typeface="Arial" panose="020B0604020202020204" pitchFamily="34" charset="0"/>
              </a:rPr>
              <a:t>Meredith Belbin (1981)</a:t>
            </a: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Rolau</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Team Roles</a:t>
            </a:r>
          </a:p>
        </p:txBody>
      </p:sp>
      <p:sp>
        <p:nvSpPr>
          <p:cNvPr id="3" name="Content Placeholder 2"/>
          <p:cNvSpPr>
            <a:spLocks noGrp="1"/>
          </p:cNvSpPr>
          <p:nvPr>
            <p:ph sz="half" idx="1"/>
          </p:nvPr>
        </p:nvSpPr>
        <p:spPr>
          <a:xfrm>
            <a:off x="852054" y="1874116"/>
            <a:ext cx="5181600" cy="4351338"/>
          </a:xfrm>
        </p:spPr>
        <p:txBody>
          <a:bodyPr>
            <a:normAutofit/>
          </a:bodyPr>
          <a:lstStyle/>
          <a:p>
            <a:r>
              <a:rPr lang="cy-GB" sz="2400" dirty="0">
                <a:latin typeface="Arial" panose="020B0604020202020204" pitchFamily="34" charset="0"/>
                <a:cs typeface="Arial" panose="020B0604020202020204" pitchFamily="34" charset="0"/>
              </a:rPr>
              <a:t>Adnoddau</a:t>
            </a:r>
          </a:p>
          <a:p>
            <a:r>
              <a:rPr lang="cy-GB" sz="2400" dirty="0">
                <a:latin typeface="Arial" panose="020B0604020202020204" pitchFamily="34" charset="0"/>
                <a:cs typeface="Arial" panose="020B0604020202020204" pitchFamily="34" charset="0"/>
              </a:rPr>
              <a:t>Gweithiwr tîm</a:t>
            </a:r>
          </a:p>
          <a:p>
            <a:r>
              <a:rPr lang="cy-GB" sz="2400" dirty="0">
                <a:latin typeface="Arial" panose="020B0604020202020204" pitchFamily="34" charset="0"/>
                <a:cs typeface="Arial" panose="020B0604020202020204" pitchFamily="34" charset="0"/>
              </a:rPr>
              <a:t>Cydlynydd</a:t>
            </a:r>
          </a:p>
          <a:p>
            <a:r>
              <a:rPr lang="cy-GB" sz="2400" dirty="0">
                <a:latin typeface="Arial" panose="020B0604020202020204" pitchFamily="34" charset="0"/>
                <a:cs typeface="Arial" panose="020B0604020202020204" pitchFamily="34" charset="0"/>
              </a:rPr>
              <a:t>Hadwr</a:t>
            </a:r>
          </a:p>
          <a:p>
            <a:r>
              <a:rPr lang="cy-GB" sz="2400" dirty="0" err="1">
                <a:latin typeface="Arial" panose="020B0604020202020204" pitchFamily="34" charset="0"/>
                <a:cs typeface="Arial" panose="020B0604020202020204" pitchFamily="34" charset="0"/>
              </a:rPr>
              <a:t>Gwerthuswr</a:t>
            </a:r>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Arbenigwr</a:t>
            </a:r>
          </a:p>
          <a:p>
            <a:r>
              <a:rPr lang="cy-GB" sz="2400" dirty="0">
                <a:latin typeface="Arial" panose="020B0604020202020204" pitchFamily="34" charset="0"/>
                <a:cs typeface="Arial" panose="020B0604020202020204" pitchFamily="34" charset="0"/>
              </a:rPr>
              <a:t>Siapiwr</a:t>
            </a:r>
          </a:p>
          <a:p>
            <a:r>
              <a:rPr lang="cy-GB" sz="2400" dirty="0">
                <a:latin typeface="Arial" panose="020B0604020202020204" pitchFamily="34" charset="0"/>
                <a:cs typeface="Arial" panose="020B0604020202020204" pitchFamily="34" charset="0"/>
              </a:rPr>
              <a:t>Dechreuwr</a:t>
            </a:r>
          </a:p>
          <a:p>
            <a:r>
              <a:rPr lang="cy-GB" sz="2400" dirty="0" err="1">
                <a:latin typeface="Arial" panose="020B0604020202020204" pitchFamily="34" charset="0"/>
                <a:cs typeface="Arial" panose="020B0604020202020204" pitchFamily="34" charset="0"/>
              </a:rPr>
              <a:t>Gorffennwr</a:t>
            </a:r>
            <a:r>
              <a:rPr lang="cy-GB" sz="2400" dirty="0">
                <a:latin typeface="Arial" panose="020B0604020202020204" pitchFamily="34" charset="0"/>
                <a:cs typeface="Arial" panose="020B0604020202020204" pitchFamily="34" charset="0"/>
              </a:rPr>
              <a:t> </a:t>
            </a:r>
            <a:endParaRPr lang="cy-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7322127" y="1874116"/>
            <a:ext cx="5181600" cy="4351338"/>
          </a:xfrm>
        </p:spPr>
        <p:txBody>
          <a:bodyPr>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Resources </a:t>
            </a:r>
          </a:p>
          <a:p>
            <a:r>
              <a:rPr lang="en-GB" sz="2400" dirty="0">
                <a:solidFill>
                  <a:schemeClr val="accent1">
                    <a:lumMod val="75000"/>
                  </a:schemeClr>
                </a:solidFill>
                <a:latin typeface="Arial" panose="020B0604020202020204" pitchFamily="34" charset="0"/>
                <a:cs typeface="Arial" panose="020B0604020202020204" pitchFamily="34" charset="0"/>
              </a:rPr>
              <a:t>Team worker</a:t>
            </a:r>
          </a:p>
          <a:p>
            <a:r>
              <a:rPr lang="en-GB" sz="2400" dirty="0">
                <a:solidFill>
                  <a:schemeClr val="accent1">
                    <a:lumMod val="75000"/>
                  </a:schemeClr>
                </a:solidFill>
                <a:latin typeface="Arial" panose="020B0604020202020204" pitchFamily="34" charset="0"/>
                <a:cs typeface="Arial" panose="020B0604020202020204" pitchFamily="34" charset="0"/>
              </a:rPr>
              <a:t>Coordinator</a:t>
            </a:r>
          </a:p>
          <a:p>
            <a:r>
              <a:rPr lang="en-GB" sz="2400" dirty="0">
                <a:solidFill>
                  <a:schemeClr val="accent1">
                    <a:lumMod val="75000"/>
                  </a:schemeClr>
                </a:solidFill>
                <a:latin typeface="Arial" panose="020B0604020202020204" pitchFamily="34" charset="0"/>
                <a:cs typeface="Arial" panose="020B0604020202020204" pitchFamily="34" charset="0"/>
              </a:rPr>
              <a:t>Planter</a:t>
            </a:r>
          </a:p>
          <a:p>
            <a:r>
              <a:rPr lang="en-GB" sz="2400" dirty="0">
                <a:solidFill>
                  <a:schemeClr val="accent1">
                    <a:lumMod val="75000"/>
                  </a:schemeClr>
                </a:solidFill>
                <a:latin typeface="Arial" panose="020B0604020202020204" pitchFamily="34" charset="0"/>
                <a:cs typeface="Arial" panose="020B0604020202020204" pitchFamily="34" charset="0"/>
              </a:rPr>
              <a:t>Monitor Evaluator </a:t>
            </a:r>
          </a:p>
          <a:p>
            <a:r>
              <a:rPr lang="en-GB" sz="2400" dirty="0">
                <a:solidFill>
                  <a:schemeClr val="accent1">
                    <a:lumMod val="75000"/>
                  </a:schemeClr>
                </a:solidFill>
                <a:latin typeface="Arial" panose="020B0604020202020204" pitchFamily="34" charset="0"/>
                <a:cs typeface="Arial" panose="020B0604020202020204" pitchFamily="34" charset="0"/>
              </a:rPr>
              <a:t>Specialist</a:t>
            </a:r>
          </a:p>
          <a:p>
            <a:r>
              <a:rPr lang="en-GB" sz="2400" dirty="0">
                <a:solidFill>
                  <a:schemeClr val="accent1">
                    <a:lumMod val="75000"/>
                  </a:schemeClr>
                </a:solidFill>
                <a:latin typeface="Arial" panose="020B0604020202020204" pitchFamily="34" charset="0"/>
                <a:cs typeface="Arial" panose="020B0604020202020204" pitchFamily="34" charset="0"/>
              </a:rPr>
              <a:t>Shaper</a:t>
            </a:r>
          </a:p>
          <a:p>
            <a:r>
              <a:rPr lang="en-GB" sz="2400" dirty="0">
                <a:solidFill>
                  <a:schemeClr val="accent1">
                    <a:lumMod val="75000"/>
                  </a:schemeClr>
                </a:solidFill>
                <a:latin typeface="Arial" panose="020B0604020202020204" pitchFamily="34" charset="0"/>
                <a:cs typeface="Arial" panose="020B0604020202020204" pitchFamily="34" charset="0"/>
              </a:rPr>
              <a:t>Implementer</a:t>
            </a:r>
          </a:p>
          <a:p>
            <a:r>
              <a:rPr lang="en-GB" sz="2400" dirty="0">
                <a:solidFill>
                  <a:schemeClr val="accent1">
                    <a:lumMod val="75000"/>
                  </a:schemeClr>
                </a:solidFill>
                <a:latin typeface="Arial" panose="020B0604020202020204" pitchFamily="34" charset="0"/>
                <a:cs typeface="Arial" panose="020B0604020202020204" pitchFamily="34" charset="0"/>
              </a:rPr>
              <a:t>Completer/ finisher</a:t>
            </a:r>
          </a:p>
          <a:p>
            <a:endParaRPr lang="en-GB" dirty="0"/>
          </a:p>
        </p:txBody>
      </p:sp>
    </p:spTree>
    <p:extLst>
      <p:ext uri="{BB962C8B-B14F-4D97-AF65-F5344CB8AC3E}">
        <p14:creationId xmlns:p14="http://schemas.microsoft.com/office/powerpoint/2010/main" val="3471671281"/>
      </p:ext>
    </p:extLst>
  </p:cSld>
  <p:clrMapOvr>
    <a:masterClrMapping/>
  </p:clrMapOvr>
  <mc:AlternateContent xmlns:mc="http://schemas.openxmlformats.org/markup-compatibility/2006" xmlns:p14="http://schemas.microsoft.com/office/powerpoint/2010/main">
    <mc:Choice Requires="p14">
      <p:transition spd="slow" p14:dur="2000" advTm="87328"/>
    </mc:Choice>
    <mc:Fallback xmlns="">
      <p:transition spd="slow" advTm="8732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91" y="-63441"/>
            <a:ext cx="12095018" cy="1084982"/>
          </a:xfrm>
        </p:spPr>
        <p:txBody>
          <a:bodyPr>
            <a:noAutofit/>
          </a:bodyPr>
          <a:lstStyle/>
          <a:p>
            <a:pPr algn="ct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Nodweddion</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sgiliau</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Attributes and skills</a:t>
            </a:r>
          </a:p>
        </p:txBody>
      </p:sp>
      <p:sp>
        <p:nvSpPr>
          <p:cNvPr id="4" name="Content Placeholder 3"/>
          <p:cNvSpPr>
            <a:spLocks noGrp="1"/>
          </p:cNvSpPr>
          <p:nvPr>
            <p:ph sz="half" idx="1"/>
          </p:nvPr>
        </p:nvSpPr>
        <p:spPr>
          <a:xfrm>
            <a:off x="1504899" y="1517771"/>
            <a:ext cx="4842164" cy="3960440"/>
          </a:xfrm>
        </p:spPr>
        <p:txBody>
          <a:bodyPr>
            <a:normAutofit lnSpcReduction="10000"/>
          </a:bodyPr>
          <a:lstStyle/>
          <a:p>
            <a:r>
              <a:rPr lang="en-GB" dirty="0" err="1">
                <a:latin typeface="Arial" panose="020B0604020202020204" pitchFamily="34" charset="0"/>
                <a:cs typeface="Arial" panose="020B0604020202020204" pitchFamily="34" charset="0"/>
              </a:rPr>
              <a:t>Ymrwymiad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ymddiriedaeth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Cyfathrebu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Cyd-weithio</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addasu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Hyblygrywdd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alluoedd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Dibem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cyffredin</a:t>
            </a:r>
            <a:r>
              <a:rPr lang="en-GB" dirty="0">
                <a:latin typeface="Arial" panose="020B0604020202020204" pitchFamily="34" charset="0"/>
                <a:cs typeface="Arial" panose="020B0604020202020204" pitchFamily="34" charset="0"/>
              </a:rPr>
              <a:t>  </a:t>
            </a:r>
          </a:p>
        </p:txBody>
      </p:sp>
      <p:sp>
        <p:nvSpPr>
          <p:cNvPr id="5" name="Content Placeholder 4"/>
          <p:cNvSpPr>
            <a:spLocks noGrp="1"/>
          </p:cNvSpPr>
          <p:nvPr>
            <p:ph sz="half" idx="2"/>
          </p:nvPr>
        </p:nvSpPr>
        <p:spPr>
          <a:xfrm>
            <a:off x="6648501" y="1517771"/>
            <a:ext cx="4038600" cy="3960439"/>
          </a:xfrm>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Commitment and trust</a:t>
            </a:r>
          </a:p>
          <a:p>
            <a:r>
              <a:rPr lang="en-GB" dirty="0">
                <a:solidFill>
                  <a:schemeClr val="accent1">
                    <a:lumMod val="75000"/>
                  </a:schemeClr>
                </a:solidFill>
                <a:latin typeface="Arial" panose="020B0604020202020204" pitchFamily="34" charset="0"/>
                <a:cs typeface="Arial" panose="020B0604020202020204" pitchFamily="34" charset="0"/>
              </a:rPr>
              <a:t>Communication</a:t>
            </a:r>
          </a:p>
          <a:p>
            <a:r>
              <a:rPr lang="en-GB" dirty="0">
                <a:solidFill>
                  <a:schemeClr val="accent1">
                    <a:lumMod val="75000"/>
                  </a:schemeClr>
                </a:solidFill>
                <a:latin typeface="Arial" panose="020B0604020202020204" pitchFamily="34" charset="0"/>
                <a:cs typeface="Arial" panose="020B0604020202020204" pitchFamily="34" charset="0"/>
              </a:rPr>
              <a:t>Collaboration</a:t>
            </a:r>
          </a:p>
          <a:p>
            <a:r>
              <a:rPr lang="en-GB" dirty="0">
                <a:solidFill>
                  <a:schemeClr val="accent1">
                    <a:lumMod val="75000"/>
                  </a:schemeClr>
                </a:solidFill>
                <a:latin typeface="Arial" panose="020B0604020202020204" pitchFamily="34" charset="0"/>
                <a:cs typeface="Arial" panose="020B0604020202020204" pitchFamily="34" charset="0"/>
              </a:rPr>
              <a:t>Cooperation</a:t>
            </a:r>
          </a:p>
          <a:p>
            <a:r>
              <a:rPr lang="en-GB" dirty="0">
                <a:solidFill>
                  <a:schemeClr val="accent1">
                    <a:lumMod val="75000"/>
                  </a:schemeClr>
                </a:solidFill>
                <a:latin typeface="Arial" panose="020B0604020202020204" pitchFamily="34" charset="0"/>
                <a:cs typeface="Arial" panose="020B0604020202020204" pitchFamily="34" charset="0"/>
              </a:rPr>
              <a:t>Adaptability</a:t>
            </a:r>
          </a:p>
          <a:p>
            <a:r>
              <a:rPr lang="en-GB" dirty="0">
                <a:solidFill>
                  <a:schemeClr val="accent1">
                    <a:lumMod val="75000"/>
                  </a:schemeClr>
                </a:solidFill>
                <a:latin typeface="Arial" panose="020B0604020202020204" pitchFamily="34" charset="0"/>
                <a:cs typeface="Arial" panose="020B0604020202020204" pitchFamily="34" charset="0"/>
              </a:rPr>
              <a:t>Flexibility</a:t>
            </a:r>
          </a:p>
          <a:p>
            <a:r>
              <a:rPr lang="en-GB" dirty="0">
                <a:solidFill>
                  <a:schemeClr val="accent1">
                    <a:lumMod val="75000"/>
                  </a:schemeClr>
                </a:solidFill>
                <a:latin typeface="Arial" panose="020B0604020202020204" pitchFamily="34" charset="0"/>
                <a:cs typeface="Arial" panose="020B0604020202020204" pitchFamily="34" charset="0"/>
              </a:rPr>
              <a:t>Diversity of capabilities</a:t>
            </a:r>
          </a:p>
          <a:p>
            <a:r>
              <a:rPr lang="en-GB" dirty="0">
                <a:solidFill>
                  <a:schemeClr val="accent1">
                    <a:lumMod val="75000"/>
                  </a:schemeClr>
                </a:solidFill>
                <a:latin typeface="Arial" panose="020B0604020202020204" pitchFamily="34" charset="0"/>
                <a:cs typeface="Arial" panose="020B0604020202020204" pitchFamily="34" charset="0"/>
              </a:rPr>
              <a:t>Common purpose</a:t>
            </a:r>
          </a:p>
        </p:txBody>
      </p:sp>
      <p:sp>
        <p:nvSpPr>
          <p:cNvPr id="3" name="TextBox 2">
            <a:extLst>
              <a:ext uri="{FF2B5EF4-FFF2-40B4-BE49-F238E27FC236}">
                <a16:creationId xmlns:a16="http://schemas.microsoft.com/office/drawing/2014/main" id="{A01B77CC-8FC7-C9EE-5BB5-8EFD7124B10C}"/>
              </a:ext>
            </a:extLst>
          </p:cNvPr>
          <p:cNvSpPr txBox="1"/>
          <p:nvPr/>
        </p:nvSpPr>
        <p:spPr>
          <a:xfrm>
            <a:off x="8579851" y="5478210"/>
            <a:ext cx="528997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Carol Aubrey (2010)</a:t>
            </a:r>
            <a:endParaRPr lang="en-GB" dirty="0"/>
          </a:p>
        </p:txBody>
      </p:sp>
    </p:spTree>
    <p:extLst>
      <p:ext uri="{BB962C8B-B14F-4D97-AF65-F5344CB8AC3E}">
        <p14:creationId xmlns:p14="http://schemas.microsoft.com/office/powerpoint/2010/main" val="1766327794"/>
      </p:ext>
    </p:extLst>
  </p:cSld>
  <p:clrMapOvr>
    <a:masterClrMapping/>
  </p:clrMapOvr>
  <mc:AlternateContent xmlns:mc="http://schemas.openxmlformats.org/markup-compatibility/2006" xmlns:p14="http://schemas.microsoft.com/office/powerpoint/2010/main">
    <mc:Choice Requires="p14">
      <p:transition spd="slow" p14:dur="2000" advTm="60220"/>
    </mc:Choice>
    <mc:Fallback xmlns="">
      <p:transition spd="slow" advTm="6022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Jillian Rodd (2006)</a:t>
            </a: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Gwaith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r>
              <a:rPr lang="en-GB" sz="4800" b="1" dirty="0">
                <a:latin typeface="Arial" panose="020B0604020202020204" pitchFamily="34" charset="0"/>
                <a:cs typeface="Arial" panose="020B0604020202020204" pitchFamily="34" charset="0"/>
              </a:rPr>
              <a:t> – </a:t>
            </a:r>
            <a:r>
              <a:rPr lang="en-GB" sz="4800" b="1" dirty="0">
                <a:solidFill>
                  <a:schemeClr val="accent1">
                    <a:lumMod val="75000"/>
                  </a:schemeClr>
                </a:solidFill>
                <a:latin typeface="Arial" panose="020B0604020202020204" pitchFamily="34" charset="0"/>
                <a:cs typeface="Arial" panose="020B0604020202020204" pitchFamily="34" charset="0"/>
              </a:rPr>
              <a:t>Team work</a:t>
            </a:r>
          </a:p>
        </p:txBody>
      </p:sp>
      <p:sp>
        <p:nvSpPr>
          <p:cNvPr id="3" name="Content Placeholder 2"/>
          <p:cNvSpPr>
            <a:spLocks noGrp="1"/>
          </p:cNvSpPr>
          <p:nvPr>
            <p:ph sz="half" idx="1"/>
          </p:nvPr>
        </p:nvSpPr>
        <p:spPr>
          <a:xfrm>
            <a:off x="214745" y="2255116"/>
            <a:ext cx="5527964" cy="4351338"/>
          </a:xfrm>
        </p:spPr>
        <p:txBody>
          <a:bodyPr/>
          <a:lstStyle/>
          <a:p>
            <a:r>
              <a:rPr lang="cy-GB" dirty="0">
                <a:latin typeface="Arial" panose="020B0604020202020204" pitchFamily="34" charset="0"/>
                <a:cs typeface="Arial" panose="020B0604020202020204" pitchFamily="34" charset="0"/>
              </a:rPr>
              <a:t>Mae gwaith tîm yn broses sydd yn barhaol nid yn ddigwyddiad</a:t>
            </a:r>
          </a:p>
          <a:p>
            <a:r>
              <a:rPr lang="cy-GB" dirty="0">
                <a:latin typeface="Arial" panose="020B0604020202020204" pitchFamily="34" charset="0"/>
                <a:cs typeface="Arial" panose="020B0604020202020204" pitchFamily="34" charset="0"/>
              </a:rPr>
              <a:t>Seiliedig ar credoau a gwerthoedd</a:t>
            </a:r>
          </a:p>
          <a:p>
            <a:r>
              <a:rPr lang="cy-GB" dirty="0">
                <a:latin typeface="Arial" panose="020B0604020202020204" pitchFamily="34" charset="0"/>
                <a:cs typeface="Arial" panose="020B0604020202020204" pitchFamily="34" charset="0"/>
              </a:rPr>
              <a:t>Tîm Craidd</a:t>
            </a:r>
          </a:p>
          <a:p>
            <a:r>
              <a:rPr lang="cy-GB" dirty="0">
                <a:latin typeface="Arial" panose="020B0604020202020204" pitchFamily="34" charset="0"/>
                <a:cs typeface="Arial" panose="020B0604020202020204" pitchFamily="34" charset="0"/>
              </a:rPr>
              <a:t>Tîm  Ehangach</a:t>
            </a:r>
          </a:p>
        </p:txBody>
      </p:sp>
      <p:sp>
        <p:nvSpPr>
          <p:cNvPr id="4" name="Content Placeholder 3"/>
          <p:cNvSpPr>
            <a:spLocks noGrp="1"/>
          </p:cNvSpPr>
          <p:nvPr>
            <p:ph sz="half" idx="2"/>
          </p:nvPr>
        </p:nvSpPr>
        <p:spPr>
          <a:xfrm>
            <a:off x="6172202" y="2255116"/>
            <a:ext cx="5181600" cy="4351338"/>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Teamwork is an ongoing process not an event.</a:t>
            </a:r>
          </a:p>
          <a:p>
            <a:r>
              <a:rPr lang="en-GB" dirty="0">
                <a:solidFill>
                  <a:schemeClr val="accent1">
                    <a:lumMod val="75000"/>
                  </a:schemeClr>
                </a:solidFill>
                <a:latin typeface="Arial" panose="020B0604020202020204" pitchFamily="34" charset="0"/>
                <a:cs typeface="Arial" panose="020B0604020202020204" pitchFamily="34" charset="0"/>
              </a:rPr>
              <a:t>Based on beliefs and values</a:t>
            </a:r>
          </a:p>
          <a:p>
            <a:r>
              <a:rPr lang="en-GB" dirty="0">
                <a:solidFill>
                  <a:schemeClr val="accent1">
                    <a:lumMod val="75000"/>
                  </a:schemeClr>
                </a:solidFill>
                <a:latin typeface="Arial" panose="020B0604020202020204" pitchFamily="34" charset="0"/>
                <a:cs typeface="Arial" panose="020B0604020202020204" pitchFamily="34" charset="0"/>
              </a:rPr>
              <a:t>Core Team</a:t>
            </a:r>
          </a:p>
          <a:p>
            <a:r>
              <a:rPr lang="en-GB" dirty="0">
                <a:solidFill>
                  <a:schemeClr val="accent1">
                    <a:lumMod val="75000"/>
                  </a:schemeClr>
                </a:solidFill>
                <a:latin typeface="Arial" panose="020B0604020202020204" pitchFamily="34" charset="0"/>
                <a:cs typeface="Arial" panose="020B0604020202020204" pitchFamily="34" charset="0"/>
              </a:rPr>
              <a:t>Wider Team</a:t>
            </a:r>
          </a:p>
          <a:p>
            <a:endParaRPr lang="en-GB" dirty="0"/>
          </a:p>
        </p:txBody>
      </p:sp>
    </p:spTree>
    <p:extLst>
      <p:ext uri="{BB962C8B-B14F-4D97-AF65-F5344CB8AC3E}">
        <p14:creationId xmlns:p14="http://schemas.microsoft.com/office/powerpoint/2010/main" val="1244566279"/>
      </p:ext>
    </p:extLst>
  </p:cSld>
  <p:clrMapOvr>
    <a:masterClrMapping/>
  </p:clrMapOvr>
  <mc:AlternateContent xmlns:mc="http://schemas.openxmlformats.org/markup-compatibility/2006" xmlns:p14="http://schemas.microsoft.com/office/powerpoint/2010/main">
    <mc:Choice Requires="p14">
      <p:transition spd="slow" p14:dur="2000" advTm="90986"/>
    </mc:Choice>
    <mc:Fallback xmlns="">
      <p:transition spd="slow" advTm="90986"/>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644C9-BF62-7621-5044-1D8022F973E3}"/>
              </a:ext>
            </a:extLst>
          </p:cNvPr>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Fframwaith </a:t>
            </a:r>
            <a:r>
              <a:rPr lang="en-GB" sz="4800" b="1" dirty="0">
                <a:solidFill>
                  <a:schemeClr val="accent1">
                    <a:lumMod val="75000"/>
                  </a:schemeClr>
                </a:solidFill>
                <a:latin typeface="Arial" panose="020B0604020202020204" pitchFamily="34" charset="0"/>
                <a:cs typeface="Arial" panose="020B0604020202020204" pitchFamily="34" charset="0"/>
              </a:rPr>
              <a:t>IPO Framework</a:t>
            </a:r>
          </a:p>
        </p:txBody>
      </p:sp>
      <p:pic>
        <p:nvPicPr>
          <p:cNvPr id="5" name="Content Placeholder 4">
            <a:extLst>
              <a:ext uri="{FF2B5EF4-FFF2-40B4-BE49-F238E27FC236}">
                <a16:creationId xmlns:a16="http://schemas.microsoft.com/office/drawing/2014/main" id="{F37AA099-296A-C92D-5D55-0D919C96F8FE}"/>
              </a:ext>
            </a:extLst>
          </p:cNvPr>
          <p:cNvPicPr>
            <a:picLocks noGrp="1" noChangeAspect="1"/>
          </p:cNvPicPr>
          <p:nvPr>
            <p:ph idx="1"/>
          </p:nvPr>
        </p:nvPicPr>
        <p:blipFill>
          <a:blip r:embed="rId3"/>
          <a:stretch>
            <a:fillRect/>
          </a:stretch>
        </p:blipFill>
        <p:spPr>
          <a:xfrm>
            <a:off x="3044152" y="1440873"/>
            <a:ext cx="6103695" cy="4542135"/>
          </a:xfrm>
          <a:prstGeom prst="rect">
            <a:avLst/>
          </a:prstGeom>
        </p:spPr>
      </p:pic>
    </p:spTree>
    <p:extLst>
      <p:ext uri="{BB962C8B-B14F-4D97-AF65-F5344CB8AC3E}">
        <p14:creationId xmlns:p14="http://schemas.microsoft.com/office/powerpoint/2010/main" val="32543528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E94B8-FF68-6738-2171-9F93C22A6D57}"/>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Model </a:t>
            </a:r>
            <a:r>
              <a:rPr lang="en-GB" b="1" dirty="0" err="1">
                <a:latin typeface="Arial" panose="020B0604020202020204" pitchFamily="34" charset="0"/>
                <a:cs typeface="Arial" panose="020B0604020202020204" pitchFamily="34" charset="0"/>
              </a:rPr>
              <a:t>Effeithiolrwydd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Tîm</a:t>
            </a:r>
            <a:r>
              <a:rPr lang="en-GB" b="1" dirty="0">
                <a:latin typeface="Arial" panose="020B0604020202020204" pitchFamily="34" charset="0"/>
                <a:cs typeface="Arial" panose="020B0604020202020204" pitchFamily="34" charset="0"/>
              </a:rPr>
              <a:t> 2002</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Team Effectiveness Model 2002</a:t>
            </a:r>
          </a:p>
        </p:txBody>
      </p:sp>
      <p:pic>
        <p:nvPicPr>
          <p:cNvPr id="5" name="Content Placeholder 4">
            <a:extLst>
              <a:ext uri="{FF2B5EF4-FFF2-40B4-BE49-F238E27FC236}">
                <a16:creationId xmlns:a16="http://schemas.microsoft.com/office/drawing/2014/main" id="{93917F58-F24B-2148-8753-350054B211DB}"/>
              </a:ext>
            </a:extLst>
          </p:cNvPr>
          <p:cNvPicPr>
            <a:picLocks noGrp="1" noChangeAspect="1"/>
          </p:cNvPicPr>
          <p:nvPr>
            <p:ph idx="1"/>
          </p:nvPr>
        </p:nvPicPr>
        <p:blipFill>
          <a:blip r:embed="rId3"/>
          <a:stretch>
            <a:fillRect/>
          </a:stretch>
        </p:blipFill>
        <p:spPr>
          <a:xfrm>
            <a:off x="2211299" y="1576242"/>
            <a:ext cx="8233358" cy="4624667"/>
          </a:xfrm>
          <a:prstGeom prst="rect">
            <a:avLst/>
          </a:prstGeom>
        </p:spPr>
      </p:pic>
    </p:spTree>
    <p:extLst>
      <p:ext uri="{BB962C8B-B14F-4D97-AF65-F5344CB8AC3E}">
        <p14:creationId xmlns:p14="http://schemas.microsoft.com/office/powerpoint/2010/main" val="2361244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b="1" dirty="0">
                <a:latin typeface="Arial" panose="020B0604020202020204" pitchFamily="34" charset="0"/>
                <a:cs typeface="Arial" panose="020B0604020202020204" pitchFamily="34" charset="0"/>
              </a:rPr>
              <a:t>Beth am?</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What about?</a:t>
            </a:r>
          </a:p>
        </p:txBody>
      </p:sp>
      <p:sp>
        <p:nvSpPr>
          <p:cNvPr id="3" name="Content Placeholder 2"/>
          <p:cNvSpPr>
            <a:spLocks noGrp="1"/>
          </p:cNvSpPr>
          <p:nvPr>
            <p:ph sz="half" idx="1"/>
          </p:nvPr>
        </p:nvSpPr>
        <p:spPr>
          <a:xfrm>
            <a:off x="1205345" y="1998807"/>
            <a:ext cx="4038600" cy="3816425"/>
          </a:xfrm>
        </p:spPr>
        <p:txBody>
          <a:bodyPr>
            <a:normAutofit fontScale="92500" lnSpcReduction="10000"/>
          </a:bodyPr>
          <a:lstStyle/>
          <a:p>
            <a:r>
              <a:rPr lang="en-GB" dirty="0"/>
              <a:t>Parch</a:t>
            </a:r>
          </a:p>
          <a:p>
            <a:r>
              <a:rPr lang="en-GB" dirty="0" err="1"/>
              <a:t>Dealltwriaeth</a:t>
            </a:r>
            <a:r>
              <a:rPr lang="en-GB" dirty="0"/>
              <a:t> </a:t>
            </a:r>
            <a:r>
              <a:rPr lang="en-GB" dirty="0" err="1"/>
              <a:t>moesegol</a:t>
            </a:r>
            <a:endParaRPr lang="en-GB" dirty="0"/>
          </a:p>
          <a:p>
            <a:r>
              <a:rPr lang="en-GB" dirty="0"/>
              <a:t>Y </a:t>
            </a:r>
            <a:r>
              <a:rPr lang="en-GB" dirty="0" err="1"/>
              <a:t>gallu</a:t>
            </a:r>
            <a:r>
              <a:rPr lang="en-GB" dirty="0"/>
              <a:t> </a:t>
            </a:r>
            <a:r>
              <a:rPr lang="en-GB" dirty="0" err="1"/>
              <a:t>i</a:t>
            </a:r>
            <a:r>
              <a:rPr lang="en-GB" dirty="0"/>
              <a:t> </a:t>
            </a:r>
            <a:r>
              <a:rPr lang="en-GB" dirty="0" err="1"/>
              <a:t>wrando</a:t>
            </a:r>
            <a:endParaRPr lang="en-GB" dirty="0"/>
          </a:p>
          <a:p>
            <a:r>
              <a:rPr lang="en-GB" dirty="0" err="1"/>
              <a:t>Deall</a:t>
            </a:r>
            <a:r>
              <a:rPr lang="en-GB" dirty="0"/>
              <a:t> </a:t>
            </a:r>
            <a:r>
              <a:rPr lang="en-GB" dirty="0" err="1"/>
              <a:t>cysyniad</a:t>
            </a:r>
            <a:r>
              <a:rPr lang="en-GB" dirty="0"/>
              <a:t> ‘</a:t>
            </a:r>
            <a:r>
              <a:rPr lang="en-GB" dirty="0" err="1"/>
              <a:t>gofal</a:t>
            </a:r>
            <a:r>
              <a:rPr lang="en-GB" dirty="0"/>
              <a:t>’</a:t>
            </a:r>
          </a:p>
          <a:p>
            <a:r>
              <a:rPr lang="en-GB" dirty="0" err="1"/>
              <a:t>Tosturi</a:t>
            </a:r>
            <a:endParaRPr lang="en-GB" dirty="0"/>
          </a:p>
          <a:p>
            <a:r>
              <a:rPr lang="en-GB" dirty="0" err="1"/>
              <a:t>Empathi</a:t>
            </a:r>
            <a:endParaRPr lang="en-GB" dirty="0"/>
          </a:p>
          <a:p>
            <a:r>
              <a:rPr lang="en-GB" dirty="0" err="1"/>
              <a:t>Uniondeb</a:t>
            </a:r>
            <a:endParaRPr lang="en-GB" dirty="0"/>
          </a:p>
          <a:p>
            <a:r>
              <a:rPr lang="en-GB" dirty="0" err="1"/>
              <a:t>Angerdd</a:t>
            </a:r>
            <a:endParaRPr lang="en-GB" dirty="0"/>
          </a:p>
          <a:p>
            <a:endParaRPr lang="en-GB" dirty="0"/>
          </a:p>
        </p:txBody>
      </p:sp>
      <p:sp>
        <p:nvSpPr>
          <p:cNvPr id="4" name="Content Placeholder 3"/>
          <p:cNvSpPr>
            <a:spLocks noGrp="1"/>
          </p:cNvSpPr>
          <p:nvPr>
            <p:ph sz="half" idx="2"/>
          </p:nvPr>
        </p:nvSpPr>
        <p:spPr>
          <a:xfrm>
            <a:off x="6643255" y="1998807"/>
            <a:ext cx="5181600" cy="4351338"/>
          </a:xfrm>
        </p:spPr>
        <p:txBody>
          <a:bodyPr>
            <a:normAutofit fontScale="92500" lnSpcReduction="10000"/>
          </a:bodyPr>
          <a:lstStyle/>
          <a:p>
            <a:r>
              <a:rPr lang="en-GB" dirty="0">
                <a:solidFill>
                  <a:schemeClr val="accent1">
                    <a:lumMod val="75000"/>
                  </a:schemeClr>
                </a:solidFill>
              </a:rPr>
              <a:t>Respect</a:t>
            </a:r>
          </a:p>
          <a:p>
            <a:r>
              <a:rPr lang="en-GB" dirty="0">
                <a:solidFill>
                  <a:schemeClr val="accent1">
                    <a:lumMod val="75000"/>
                  </a:schemeClr>
                </a:solidFill>
              </a:rPr>
              <a:t>Ethical understanding </a:t>
            </a:r>
          </a:p>
          <a:p>
            <a:r>
              <a:rPr lang="en-GB" dirty="0">
                <a:solidFill>
                  <a:schemeClr val="accent1">
                    <a:lumMod val="75000"/>
                  </a:schemeClr>
                </a:solidFill>
              </a:rPr>
              <a:t>The ability to listen </a:t>
            </a:r>
          </a:p>
          <a:p>
            <a:r>
              <a:rPr lang="en-GB" dirty="0">
                <a:solidFill>
                  <a:schemeClr val="accent1">
                    <a:lumMod val="75000"/>
                  </a:schemeClr>
                </a:solidFill>
              </a:rPr>
              <a:t>Understand the concept of ‘care’</a:t>
            </a:r>
          </a:p>
          <a:p>
            <a:r>
              <a:rPr lang="en-GB" dirty="0">
                <a:solidFill>
                  <a:schemeClr val="accent1">
                    <a:lumMod val="75000"/>
                  </a:schemeClr>
                </a:solidFill>
              </a:rPr>
              <a:t>Compassion</a:t>
            </a:r>
          </a:p>
          <a:p>
            <a:r>
              <a:rPr lang="en-GB" dirty="0">
                <a:solidFill>
                  <a:schemeClr val="accent1">
                    <a:lumMod val="75000"/>
                  </a:schemeClr>
                </a:solidFill>
              </a:rPr>
              <a:t>Empathy</a:t>
            </a:r>
          </a:p>
          <a:p>
            <a:r>
              <a:rPr lang="en-GB" dirty="0">
                <a:solidFill>
                  <a:schemeClr val="accent1">
                    <a:lumMod val="75000"/>
                  </a:schemeClr>
                </a:solidFill>
              </a:rPr>
              <a:t>Integrity</a:t>
            </a:r>
          </a:p>
          <a:p>
            <a:r>
              <a:rPr lang="en-GB" dirty="0">
                <a:solidFill>
                  <a:schemeClr val="accent1">
                    <a:lumMod val="75000"/>
                  </a:schemeClr>
                </a:solidFill>
              </a:rPr>
              <a:t>Passion </a:t>
            </a:r>
          </a:p>
        </p:txBody>
      </p:sp>
    </p:spTree>
    <p:extLst>
      <p:ext uri="{BB962C8B-B14F-4D97-AF65-F5344CB8AC3E}">
        <p14:creationId xmlns:p14="http://schemas.microsoft.com/office/powerpoint/2010/main" val="3647153259"/>
      </p:ext>
    </p:extLst>
  </p:cSld>
  <p:clrMapOvr>
    <a:masterClrMapping/>
  </p:clrMapOvr>
  <mc:AlternateContent xmlns:mc="http://schemas.openxmlformats.org/markup-compatibility/2006" xmlns:p14="http://schemas.microsoft.com/office/powerpoint/2010/main">
    <mc:Choice Requires="p14">
      <p:transition spd="slow" p14:dur="2000" advTm="35937"/>
    </mc:Choice>
    <mc:Fallback xmlns="">
      <p:transition spd="slow" advTm="35937"/>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3800" y="0"/>
            <a:ext cx="10515600" cy="1512600"/>
          </a:xfrm>
        </p:spPr>
        <p:txBody>
          <a:bodyPr>
            <a:normAutofit/>
          </a:bodyPr>
          <a:lstStyle/>
          <a:p>
            <a:pPr algn="ctr"/>
            <a:r>
              <a:rPr lang="en-GB" sz="4800" b="1" dirty="0" err="1">
                <a:latin typeface="Arial" panose="020B0604020202020204" pitchFamily="34" charset="0"/>
                <a:cs typeface="Arial" panose="020B0604020202020204" pitchFamily="34" charset="0"/>
              </a:rPr>
              <a:t>Personoliaeth</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Naturiaeth</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Personality and Dispositions</a:t>
            </a:r>
          </a:p>
        </p:txBody>
      </p:sp>
      <p:sp>
        <p:nvSpPr>
          <p:cNvPr id="3" name="Content Placeholder 2"/>
          <p:cNvSpPr>
            <a:spLocks noGrp="1"/>
          </p:cNvSpPr>
          <p:nvPr>
            <p:ph idx="1"/>
          </p:nvPr>
        </p:nvSpPr>
        <p:spPr>
          <a:xfrm>
            <a:off x="159327" y="1437409"/>
            <a:ext cx="11873345" cy="4551218"/>
          </a:xfrm>
        </p:spPr>
        <p:txBody>
          <a:bodyPr>
            <a:noAutofit/>
          </a:bodyPr>
          <a:lstStyle/>
          <a:p>
            <a:pPr marL="0" indent="0">
              <a:buNone/>
            </a:pPr>
            <a:r>
              <a:rPr lang="en-GB" sz="2400" dirty="0">
                <a:solidFill>
                  <a:schemeClr val="accent1">
                    <a:lumMod val="75000"/>
                  </a:schemeClr>
                </a:solidFill>
              </a:rPr>
              <a:t>Article: </a:t>
            </a:r>
          </a:p>
          <a:p>
            <a:pPr marL="0" indent="0">
              <a:buNone/>
            </a:pPr>
            <a:r>
              <a:rPr lang="en-GB" sz="2400" b="1" dirty="0">
                <a:solidFill>
                  <a:schemeClr val="accent1">
                    <a:lumMod val="75000"/>
                  </a:schemeClr>
                </a:solidFill>
              </a:rPr>
              <a:t>The Significance of Preschool Teacher’s Personality in Early Childhood Education: Analysis of Eysenck’s and Big Five Dimensions of Personality</a:t>
            </a:r>
          </a:p>
          <a:p>
            <a:pPr marL="0" indent="0">
              <a:buNone/>
            </a:pPr>
            <a:r>
              <a:rPr lang="en-GB" sz="2400" dirty="0">
                <a:solidFill>
                  <a:schemeClr val="accent1">
                    <a:lumMod val="75000"/>
                  </a:schemeClr>
                </a:solidFill>
              </a:rPr>
              <a:t>by Sanja </a:t>
            </a:r>
            <a:r>
              <a:rPr lang="en-GB" sz="2400" dirty="0" err="1">
                <a:solidFill>
                  <a:schemeClr val="accent1">
                    <a:lumMod val="75000"/>
                  </a:schemeClr>
                </a:solidFill>
              </a:rPr>
              <a:t>Tatalović</a:t>
            </a:r>
            <a:r>
              <a:rPr lang="en-GB" sz="2400" dirty="0">
                <a:solidFill>
                  <a:schemeClr val="accent1">
                    <a:lumMod val="75000"/>
                  </a:schemeClr>
                </a:solidFill>
              </a:rPr>
              <a:t> </a:t>
            </a:r>
            <a:r>
              <a:rPr lang="en-GB" sz="2400" dirty="0" err="1">
                <a:solidFill>
                  <a:schemeClr val="accent1">
                    <a:lumMod val="75000"/>
                  </a:schemeClr>
                </a:solidFill>
              </a:rPr>
              <a:t>Vorkapić</a:t>
            </a:r>
            <a:r>
              <a:rPr lang="en-GB" sz="2400" dirty="0">
                <a:solidFill>
                  <a:schemeClr val="accent1">
                    <a:lumMod val="75000"/>
                  </a:schemeClr>
                </a:solidFill>
              </a:rPr>
              <a:t> </a:t>
            </a:r>
          </a:p>
          <a:p>
            <a:pPr marL="0" indent="0">
              <a:buNone/>
            </a:pPr>
            <a:r>
              <a:rPr lang="en-GB" sz="2400" dirty="0">
                <a:solidFill>
                  <a:schemeClr val="accent1">
                    <a:lumMod val="75000"/>
                  </a:schemeClr>
                </a:solidFill>
              </a:rPr>
              <a:t>(Can be found in file Range of Articles – Week 2)</a:t>
            </a:r>
          </a:p>
          <a:p>
            <a:pPr marL="0" indent="0">
              <a:buNone/>
            </a:pPr>
            <a:endParaRPr lang="en-GB" sz="2400" dirty="0">
              <a:solidFill>
                <a:schemeClr val="accent1">
                  <a:lumMod val="75000"/>
                </a:schemeClr>
              </a:solidFill>
            </a:endParaRPr>
          </a:p>
          <a:p>
            <a:pPr marL="0" indent="0">
              <a:buNone/>
            </a:pPr>
            <a:r>
              <a:rPr lang="en-GB" sz="2400" dirty="0">
                <a:solidFill>
                  <a:schemeClr val="accent1">
                    <a:lumMod val="75000"/>
                  </a:schemeClr>
                </a:solidFill>
              </a:rPr>
              <a:t>Taken from introduction</a:t>
            </a:r>
            <a:r>
              <a:rPr lang="en-GB" sz="2400" b="1" dirty="0">
                <a:solidFill>
                  <a:schemeClr val="accent1">
                    <a:lumMod val="75000"/>
                  </a:schemeClr>
                </a:solidFill>
              </a:rPr>
              <a:t>: ‘It is through others, that we develop into ourselves“ (Vygotsky, 1981)</a:t>
            </a:r>
          </a:p>
          <a:p>
            <a:pPr marL="0" indent="0">
              <a:buNone/>
            </a:pPr>
            <a:endParaRPr lang="en-GB" sz="2400" dirty="0">
              <a:solidFill>
                <a:schemeClr val="accent1">
                  <a:lumMod val="75000"/>
                </a:schemeClr>
              </a:solidFill>
            </a:endParaRPr>
          </a:p>
          <a:p>
            <a:pPr marL="0" indent="0">
              <a:buNone/>
            </a:pPr>
            <a:r>
              <a:rPr lang="en-GB" sz="2400" dirty="0">
                <a:solidFill>
                  <a:schemeClr val="accent1">
                    <a:lumMod val="75000"/>
                  </a:schemeClr>
                </a:solidFill>
              </a:rPr>
              <a:t>This article explores the significance of practitioners’ personality on early childhood education (2012)</a:t>
            </a:r>
          </a:p>
        </p:txBody>
      </p:sp>
    </p:spTree>
    <p:extLst>
      <p:ext uri="{BB962C8B-B14F-4D97-AF65-F5344CB8AC3E}">
        <p14:creationId xmlns:p14="http://schemas.microsoft.com/office/powerpoint/2010/main" val="3010261540"/>
      </p:ext>
    </p:extLst>
  </p:cSld>
  <p:clrMapOvr>
    <a:masterClrMapping/>
  </p:clrMapOvr>
  <mc:AlternateContent xmlns:mc="http://schemas.openxmlformats.org/markup-compatibility/2006" xmlns:p14="http://schemas.microsoft.com/office/powerpoint/2010/main">
    <mc:Choice Requires="p14">
      <p:transition spd="slow" p14:dur="2000" advTm="40877"/>
    </mc:Choice>
    <mc:Fallback xmlns="">
      <p:transition spd="slow" advTm="4087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277" y="0"/>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Gweithio</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fel</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tîm</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Working as a team</a:t>
            </a:r>
          </a:p>
        </p:txBody>
      </p:sp>
      <p:sp>
        <p:nvSpPr>
          <p:cNvPr id="4" name="Content Placeholder 3"/>
          <p:cNvSpPr>
            <a:spLocks noGrp="1"/>
          </p:cNvSpPr>
          <p:nvPr>
            <p:ph sz="half" idx="1"/>
          </p:nvPr>
        </p:nvSpPr>
        <p:spPr>
          <a:xfrm>
            <a:off x="187036" y="1464044"/>
            <a:ext cx="5567041" cy="4351338"/>
          </a:xfrm>
        </p:spPr>
        <p:txBody>
          <a:bodyPr>
            <a:noAutofit/>
          </a:bodyPr>
          <a:lstStyle/>
          <a:p>
            <a:r>
              <a:rPr lang="cy-GB" sz="2400" dirty="0">
                <a:latin typeface="Arial" panose="020B0604020202020204" pitchFamily="34" charset="0"/>
                <a:cs typeface="Arial" panose="020B0604020202020204" pitchFamily="34" charset="0"/>
              </a:rPr>
              <a:t>Natur cymhleth a </a:t>
            </a:r>
          </a:p>
          <a:p>
            <a:r>
              <a:rPr lang="cy-GB" sz="2400" dirty="0">
                <a:latin typeface="Arial" panose="020B0604020202020204" pitchFamily="34" charset="0"/>
                <a:cs typeface="Arial" panose="020B0604020202020204" pitchFamily="34" charset="0"/>
              </a:rPr>
              <a:t>Methu gweithio mewn modd hunan - ynysu oddi wrth cydweithwyr ac/neu oddi wrth pobl proffesiynol eraill</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Pobl</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Perthnasau</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Teimladau</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Ymddygiad</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Rhyngweithio</a:t>
            </a:r>
          </a:p>
          <a:p>
            <a:pPr>
              <a:buFont typeface="Wingdings" panose="05000000000000000000" pitchFamily="2" charset="2"/>
              <a:buChar char="ü"/>
            </a:pPr>
            <a:r>
              <a:rPr lang="cy-GB" sz="2400" dirty="0">
                <a:latin typeface="Arial" panose="020B0604020202020204" pitchFamily="34" charset="0"/>
                <a:cs typeface="Arial" panose="020B0604020202020204" pitchFamily="34" charset="0"/>
              </a:rPr>
              <a:t>Ymatebion</a:t>
            </a:r>
          </a:p>
        </p:txBody>
      </p:sp>
      <p:sp>
        <p:nvSpPr>
          <p:cNvPr id="5" name="Content Placeholder 4"/>
          <p:cNvSpPr>
            <a:spLocks noGrp="1"/>
          </p:cNvSpPr>
          <p:nvPr>
            <p:ph sz="half" idx="2"/>
          </p:nvPr>
        </p:nvSpPr>
        <p:spPr>
          <a:xfrm>
            <a:off x="6203462" y="1464044"/>
            <a:ext cx="5642174" cy="4351338"/>
          </a:xfrm>
        </p:spPr>
        <p:txBody>
          <a:bodyPr>
            <a:noAutofit/>
          </a:bodyPr>
          <a:lstStyle/>
          <a:p>
            <a:r>
              <a:rPr lang="en-GB" sz="2400" dirty="0">
                <a:solidFill>
                  <a:schemeClr val="accent1">
                    <a:lumMod val="75000"/>
                  </a:schemeClr>
                </a:solidFill>
                <a:latin typeface="Arial" panose="020B0604020202020204" pitchFamily="34" charset="0"/>
                <a:cs typeface="Arial" panose="020B0604020202020204" pitchFamily="34" charset="0"/>
              </a:rPr>
              <a:t>Complex and demanding nature</a:t>
            </a:r>
          </a:p>
          <a:p>
            <a:r>
              <a:rPr lang="en-GB" sz="2400" dirty="0">
                <a:solidFill>
                  <a:schemeClr val="accent1">
                    <a:lumMod val="75000"/>
                  </a:schemeClr>
                </a:solidFill>
                <a:latin typeface="Arial" panose="020B0604020202020204" pitchFamily="34" charset="0"/>
                <a:cs typeface="Arial" panose="020B0604020202020204" pitchFamily="34" charset="0"/>
              </a:rPr>
              <a:t>Cannot work in isolation from colleagues and/or from other professionals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People</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Relationships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Feelings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Behaviour</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Interactions</a:t>
            </a:r>
          </a:p>
          <a:p>
            <a:pPr>
              <a:buFont typeface="Wingdings" panose="05000000000000000000" pitchFamily="2" charset="2"/>
              <a:buChar char="ü"/>
            </a:pPr>
            <a:r>
              <a:rPr lang="en-GB" sz="2400" dirty="0">
                <a:solidFill>
                  <a:schemeClr val="accent1">
                    <a:lumMod val="75000"/>
                  </a:schemeClr>
                </a:solidFill>
                <a:latin typeface="Arial" panose="020B0604020202020204" pitchFamily="34" charset="0"/>
                <a:cs typeface="Arial" panose="020B0604020202020204" pitchFamily="34" charset="0"/>
              </a:rPr>
              <a:t>Responses</a:t>
            </a:r>
          </a:p>
          <a:p>
            <a:pPr marL="0" indent="0" algn="r">
              <a:buNone/>
            </a:pPr>
            <a:r>
              <a:rPr lang="en-GB" sz="2400" dirty="0"/>
              <a:t>(Open University, 2018)</a:t>
            </a:r>
          </a:p>
        </p:txBody>
      </p:sp>
    </p:spTree>
    <p:extLst>
      <p:ext uri="{BB962C8B-B14F-4D97-AF65-F5344CB8AC3E}">
        <p14:creationId xmlns:p14="http://schemas.microsoft.com/office/powerpoint/2010/main" val="2704662386"/>
      </p:ext>
    </p:extLst>
  </p:cSld>
  <p:clrMapOvr>
    <a:masterClrMapping/>
  </p:clrMapOvr>
  <mc:AlternateContent xmlns:mc="http://schemas.openxmlformats.org/markup-compatibility/2006" xmlns:p14="http://schemas.microsoft.com/office/powerpoint/2010/main">
    <mc:Choice Requires="p14">
      <p:transition spd="slow" p14:dur="2000" advTm="25435"/>
    </mc:Choice>
    <mc:Fallback xmlns="">
      <p:transition spd="slow" advTm="25435"/>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C0B1A-195A-D54A-707B-05A87D017364}"/>
              </a:ext>
            </a:extLst>
          </p:cNvPr>
          <p:cNvSpPr>
            <a:spLocks noGrp="1"/>
          </p:cNvSpPr>
          <p:nvPr>
            <p:ph type="title"/>
          </p:nvPr>
        </p:nvSpPr>
        <p:spPr>
          <a:xfrm>
            <a:off x="838200" y="91661"/>
            <a:ext cx="10515600" cy="1325563"/>
          </a:xfrm>
        </p:spPr>
        <p:txBody>
          <a:bodyPr>
            <a:normAutofit fontScale="90000"/>
          </a:bodyPr>
          <a:lstStyle/>
          <a:p>
            <a:pPr algn="ctr"/>
            <a:r>
              <a:rPr lang="en-GB" b="1" dirty="0">
                <a:latin typeface="Arial" panose="020B0604020202020204" pitchFamily="34" charset="0"/>
                <a:cs typeface="Arial" panose="020B0604020202020204" pitchFamily="34" charset="0"/>
              </a:rPr>
              <a:t>5 </a:t>
            </a:r>
            <a:r>
              <a:rPr lang="en-GB" b="1" dirty="0" err="1">
                <a:latin typeface="Arial" panose="020B0604020202020204" pitchFamily="34" charset="0"/>
                <a:cs typeface="Arial" panose="020B0604020202020204" pitchFamily="34" charset="0"/>
              </a:rPr>
              <a:t>Camweithrediadau</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dîm</a:t>
            </a:r>
            <a:r>
              <a:rPr lang="en-GB" b="1" dirty="0">
                <a:latin typeface="Arial" panose="020B0604020202020204" pitchFamily="34" charset="0"/>
                <a:cs typeface="Arial" panose="020B0604020202020204" pitchFamily="34" charset="0"/>
              </a:rPr>
              <a:t> Lencioni (2005)</a:t>
            </a:r>
            <a:br>
              <a:rPr lang="en-GB" b="1" dirty="0">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Lencioni’s 5 dysfunctions of a team (2005)</a:t>
            </a:r>
          </a:p>
        </p:txBody>
      </p:sp>
      <p:sp>
        <p:nvSpPr>
          <p:cNvPr id="5" name="AutoShape 2" descr="Lencioni's Five Dysfunctions of a Team">
            <a:extLst>
              <a:ext uri="{FF2B5EF4-FFF2-40B4-BE49-F238E27FC236}">
                <a16:creationId xmlns:a16="http://schemas.microsoft.com/office/drawing/2014/main" id="{3A70DE72-B33D-1257-16AA-207D9D9DEA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descr="Lencioni's 5 dysfunctions of a team&#10;Trust, Conflict, Commitment, Accountability, Results">
            <a:extLst>
              <a:ext uri="{FF2B5EF4-FFF2-40B4-BE49-F238E27FC236}">
                <a16:creationId xmlns:a16="http://schemas.microsoft.com/office/drawing/2014/main" id="{CCC3BC7E-F8EB-7C8A-954E-EC6C829EC753}"/>
              </a:ext>
            </a:extLst>
          </p:cNvPr>
          <p:cNvPicPr>
            <a:picLocks noChangeAspect="1"/>
          </p:cNvPicPr>
          <p:nvPr/>
        </p:nvPicPr>
        <p:blipFill rotWithShape="1">
          <a:blip r:embed="rId3"/>
          <a:srcRect t="7127"/>
          <a:stretch/>
        </p:blipFill>
        <p:spPr>
          <a:xfrm>
            <a:off x="1524000" y="1417224"/>
            <a:ext cx="9144000" cy="4095794"/>
          </a:xfrm>
          <a:prstGeom prst="rect">
            <a:avLst/>
          </a:prstGeom>
        </p:spPr>
      </p:pic>
      <p:sp>
        <p:nvSpPr>
          <p:cNvPr id="7" name="TextBox 6">
            <a:extLst>
              <a:ext uri="{FF2B5EF4-FFF2-40B4-BE49-F238E27FC236}">
                <a16:creationId xmlns:a16="http://schemas.microsoft.com/office/drawing/2014/main" id="{255F84D8-F87E-2E41-5848-743F922FACA9}"/>
              </a:ext>
            </a:extLst>
          </p:cNvPr>
          <p:cNvSpPr txBox="1"/>
          <p:nvPr/>
        </p:nvSpPr>
        <p:spPr>
          <a:xfrm>
            <a:off x="5546220" y="5497702"/>
            <a:ext cx="6819544" cy="461665"/>
          </a:xfrm>
          <a:prstGeom prst="rect">
            <a:avLst/>
          </a:prstGeom>
          <a:noFill/>
        </p:spPr>
        <p:txBody>
          <a:bodyPr wrap="square" rtlCol="0">
            <a:spAutoFit/>
          </a:bodyPr>
          <a:lstStyle/>
          <a:p>
            <a:r>
              <a:rPr lang="en-GB" dirty="0"/>
              <a:t>(Source: Management training specialist,  no date)</a:t>
            </a:r>
          </a:p>
        </p:txBody>
      </p:sp>
    </p:spTree>
    <p:extLst>
      <p:ext uri="{BB962C8B-B14F-4D97-AF65-F5344CB8AC3E}">
        <p14:creationId xmlns:p14="http://schemas.microsoft.com/office/powerpoint/2010/main" val="26977347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8378F-CCD5-7EA0-E2DF-463A5E7A23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AF9047-D169-B61D-0C66-A0599616F7E7}"/>
              </a:ext>
            </a:extLst>
          </p:cNvPr>
          <p:cNvSpPr>
            <a:spLocks noGrp="1"/>
          </p:cNvSpPr>
          <p:nvPr>
            <p:ph type="title"/>
          </p:nvPr>
        </p:nvSpPr>
        <p:spPr>
          <a:xfrm>
            <a:off x="-769" y="145542"/>
            <a:ext cx="12232023" cy="1394834"/>
          </a:xfrm>
        </p:spPr>
        <p:txBody>
          <a:bodyPr>
            <a:normAutofit fontScale="90000"/>
          </a:bodyPr>
          <a:lstStyle/>
          <a:p>
            <a:pPr algn="ctr"/>
            <a:r>
              <a:rPr lang="en-GB" b="1" err="1">
                <a:latin typeface="Arial"/>
                <a:cs typeface="Arial"/>
              </a:rPr>
              <a:t>Damcaniaeth</a:t>
            </a:r>
            <a:r>
              <a:rPr lang="en-GB" b="1" dirty="0">
                <a:latin typeface="Arial"/>
                <a:cs typeface="Arial"/>
              </a:rPr>
              <a:t> </a:t>
            </a:r>
            <a:r>
              <a:rPr lang="en-GB" b="1" err="1">
                <a:latin typeface="Arial"/>
                <a:cs typeface="Arial"/>
              </a:rPr>
              <a:t>Chwech</a:t>
            </a:r>
            <a:r>
              <a:rPr lang="en-GB" b="1" dirty="0">
                <a:latin typeface="Arial"/>
                <a:cs typeface="Arial"/>
              </a:rPr>
              <a:t> </a:t>
            </a:r>
            <a:r>
              <a:rPr lang="en-GB" b="1" err="1">
                <a:latin typeface="Arial"/>
                <a:cs typeface="Arial"/>
              </a:rPr>
              <a:t>hetiau</a:t>
            </a:r>
            <a:r>
              <a:rPr lang="en-GB" b="1" dirty="0">
                <a:latin typeface="Arial"/>
                <a:cs typeface="Arial"/>
              </a:rPr>
              <a:t> </a:t>
            </a:r>
            <a:r>
              <a:rPr lang="en-GB" b="1" err="1">
                <a:latin typeface="Arial"/>
                <a:cs typeface="Arial"/>
              </a:rPr>
              <a:t>meddwl</a:t>
            </a:r>
            <a:r>
              <a:rPr lang="en-GB" b="1" dirty="0">
                <a:latin typeface="Arial"/>
                <a:cs typeface="Arial"/>
              </a:rPr>
              <a:t> </a:t>
            </a:r>
            <a:r>
              <a:rPr lang="en-GB" b="1">
                <a:latin typeface="Arial"/>
                <a:cs typeface="Arial"/>
              </a:rPr>
              <a:t>Edward de Bono (1985)</a:t>
            </a:r>
            <a:br>
              <a:rPr lang="en-GB" b="1" dirty="0">
                <a:latin typeface="Arial" panose="020B0604020202020204" pitchFamily="34" charset="0"/>
                <a:cs typeface="Arial" panose="020B0604020202020204" pitchFamily="34" charset="0"/>
              </a:rPr>
            </a:br>
            <a:r>
              <a:rPr lang="en-GB" b="1">
                <a:solidFill>
                  <a:schemeClr val="accent1">
                    <a:lumMod val="75000"/>
                  </a:schemeClr>
                </a:solidFill>
                <a:latin typeface="Arial"/>
                <a:cs typeface="Arial"/>
              </a:rPr>
              <a:t>Edward de Bono's Six thinking hats theory </a:t>
            </a:r>
            <a:r>
              <a:rPr lang="en-GB" b="1" dirty="0">
                <a:solidFill>
                  <a:schemeClr val="accent1">
                    <a:lumMod val="75000"/>
                  </a:schemeClr>
                </a:solidFill>
                <a:latin typeface="Arial"/>
                <a:cs typeface="Arial"/>
              </a:rPr>
              <a:t>(1985)</a:t>
            </a:r>
          </a:p>
        </p:txBody>
      </p:sp>
      <p:sp>
        <p:nvSpPr>
          <p:cNvPr id="5" name="AutoShape 2" descr="Lencioni's Five Dysfunctions of a Team">
            <a:extLst>
              <a:ext uri="{FF2B5EF4-FFF2-40B4-BE49-F238E27FC236}">
                <a16:creationId xmlns:a16="http://schemas.microsoft.com/office/drawing/2014/main" id="{5908F74B-B688-5B4F-BA5B-74250ABF455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descr="A Deep Dive into the Six Thinking Hats ...">
            <a:extLst>
              <a:ext uri="{FF2B5EF4-FFF2-40B4-BE49-F238E27FC236}">
                <a16:creationId xmlns:a16="http://schemas.microsoft.com/office/drawing/2014/main" id="{B3F2EDCA-7347-DF25-CB89-15B2397A7C74}"/>
              </a:ext>
            </a:extLst>
          </p:cNvPr>
          <p:cNvPicPr>
            <a:picLocks noChangeAspect="1"/>
          </p:cNvPicPr>
          <p:nvPr/>
        </p:nvPicPr>
        <p:blipFill>
          <a:blip r:embed="rId3"/>
          <a:stretch>
            <a:fillRect/>
          </a:stretch>
        </p:blipFill>
        <p:spPr>
          <a:xfrm>
            <a:off x="2819400" y="1981200"/>
            <a:ext cx="6584950" cy="3689350"/>
          </a:xfrm>
          <a:prstGeom prst="rect">
            <a:avLst/>
          </a:prstGeom>
        </p:spPr>
      </p:pic>
    </p:spTree>
    <p:extLst>
      <p:ext uri="{BB962C8B-B14F-4D97-AF65-F5344CB8AC3E}">
        <p14:creationId xmlns:p14="http://schemas.microsoft.com/office/powerpoint/2010/main" val="915054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00" y="130665"/>
            <a:ext cx="1051560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Cyfarfodydd</a:t>
            </a:r>
            <a:r>
              <a:rPr lang="en-GB" altLang="en-US" sz="4800" b="1" dirty="0">
                <a:latin typeface="Arial" panose="020B0604020202020204" pitchFamily="34" charset="0"/>
                <a:cs typeface="Arial" panose="020B0604020202020204" pitchFamily="34" charset="0"/>
              </a:rPr>
              <a:t> T</a:t>
            </a:r>
            <a:r>
              <a:rPr lang="en-US" altLang="en-US" sz="4800" b="1" dirty="0">
                <a:latin typeface="Arial" panose="020B0604020202020204" pitchFamily="34" charset="0"/>
                <a:cs typeface="Arial" panose="020B0604020202020204" pitchFamily="34" charset="0"/>
              </a:rPr>
              <a:t>î</a:t>
            </a:r>
            <a:r>
              <a:rPr lang="en-GB" altLang="en-US" sz="4800" b="1" dirty="0">
                <a:latin typeface="Arial" panose="020B0604020202020204" pitchFamily="34" charset="0"/>
                <a:cs typeface="Arial" panose="020B0604020202020204" pitchFamily="34" charset="0"/>
              </a:rPr>
              <a:t>m </a:t>
            </a:r>
            <a:r>
              <a:rPr lang="en-GB" altLang="en-US" sz="4800" b="1" dirty="0" err="1">
                <a:latin typeface="Arial" panose="020B0604020202020204" pitchFamily="34" charset="0"/>
                <a:cs typeface="Arial" panose="020B0604020202020204" pitchFamily="34" charset="0"/>
              </a:rPr>
              <a:t>effeithiol</a:t>
            </a:r>
            <a:r>
              <a:rPr lang="en-GB" altLang="en-US" sz="4800" b="1" dirty="0">
                <a:latin typeface="Arial" panose="020B0604020202020204" pitchFamily="34" charset="0"/>
                <a:cs typeface="Arial" panose="020B0604020202020204" pitchFamily="34" charset="0"/>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Effective Team meetings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87036" y="1712536"/>
            <a:ext cx="6012872" cy="4351338"/>
          </a:xfrm>
        </p:spPr>
        <p:txBody>
          <a:bodyPr>
            <a:noAutofit/>
          </a:bodyPr>
          <a:lstStyle/>
          <a:p>
            <a:pPr>
              <a:spcBef>
                <a:spcPts val="0"/>
              </a:spcBef>
            </a:pPr>
            <a:r>
              <a:rPr lang="en-GB" sz="2400" dirty="0" err="1">
                <a:latin typeface="Arial" panose="020B0604020202020204" pitchFamily="34" charset="0"/>
                <a:cs typeface="Arial" panose="020B0604020202020204" pitchFamily="34" charset="0"/>
              </a:rPr>
              <a:t>Statudol</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Cynllunio</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Dosbarthu’r</a:t>
            </a:r>
            <a:r>
              <a:rPr lang="en-GB" sz="2400" dirty="0">
                <a:latin typeface="Arial" panose="020B0604020202020204" pitchFamily="34" charset="0"/>
                <a:cs typeface="Arial" panose="020B0604020202020204" pitchFamily="34" charset="0"/>
              </a:rPr>
              <a:t> agenda </a:t>
            </a:r>
            <a:r>
              <a:rPr lang="en-GB" sz="2400" dirty="0" err="1">
                <a:latin typeface="Arial" panose="020B0604020202020204" pitchFamily="34" charset="0"/>
                <a:cs typeface="Arial" panose="020B0604020202020204" pitchFamily="34" charset="0"/>
              </a:rPr>
              <a:t>cyn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gyfarfod</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Amser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lle</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addas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bawb</a:t>
            </a:r>
            <a:r>
              <a:rPr lang="en-GB" sz="2400" dirty="0">
                <a:latin typeface="Arial" panose="020B0604020202020204" pitchFamily="34" charset="0"/>
                <a:cs typeface="Arial" panose="020B0604020202020204" pitchFamily="34" charset="0"/>
              </a:rPr>
              <a:t> – </a:t>
            </a:r>
            <a:r>
              <a:rPr lang="en-GB" sz="2400" dirty="0" err="1">
                <a:latin typeface="Arial" panose="020B0604020202020204" pitchFamily="34" charset="0"/>
                <a:cs typeface="Arial" panose="020B0604020202020204" pitchFamily="34" charset="0"/>
              </a:rPr>
              <a:t>pawb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gallu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mynychu</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Sicrhewch</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cyfarfod</a:t>
            </a:r>
            <a:endParaRPr lang="en-GB" sz="2400" dirty="0">
              <a:latin typeface="Arial" panose="020B0604020202020204" pitchFamily="34" charset="0"/>
              <a:cs typeface="Arial" panose="020B0604020202020204" pitchFamily="34" charset="0"/>
            </a:endParaRPr>
          </a:p>
          <a:p>
            <a:pPr>
              <a:spcBef>
                <a:spcPts val="0"/>
              </a:spcBef>
            </a:pPr>
            <a:r>
              <a:rPr lang="en-GB" sz="2400" dirty="0" err="1">
                <a:latin typeface="Arial" panose="020B0604020202020204" pitchFamily="34" charset="0"/>
                <a:cs typeface="Arial" panose="020B0604020202020204" pitchFamily="34" charset="0"/>
              </a:rPr>
              <a:t>Creu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cynllun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dilyn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materion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fyny</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endParaRPr lang="en-GB" sz="2400" dirty="0">
              <a:latin typeface="Arial" panose="020B0604020202020204" pitchFamily="34" charset="0"/>
              <a:cs typeface="Arial" panose="020B0604020202020204" pitchFamily="34" charset="0"/>
            </a:endParaRPr>
          </a:p>
          <a:p>
            <a:pPr>
              <a:spcBef>
                <a:spcPts val="0"/>
              </a:spcBef>
            </a:pPr>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cyfarfodydd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cynhyrchu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canlyniadau</a:t>
            </a:r>
            <a:r>
              <a:rPr lang="en-GB" sz="2400" dirty="0">
                <a:latin typeface="Arial" panose="020B0604020202020204" pitchFamily="34" charset="0"/>
                <a:cs typeface="Arial" panose="020B0604020202020204" pitchFamily="34" charset="0"/>
              </a:rPr>
              <a:t>. </a:t>
            </a:r>
          </a:p>
          <a:p>
            <a:pPr>
              <a:spcBef>
                <a:spcPts val="0"/>
              </a:spcBef>
            </a:pPr>
            <a:r>
              <a:rPr lang="en-GB" sz="2400" dirty="0" err="1">
                <a:latin typeface="Arial" panose="020B0604020202020204" pitchFamily="34" charset="0"/>
                <a:cs typeface="Arial" panose="020B0604020202020204" pitchFamily="34" charset="0"/>
              </a:rPr>
              <a:t>Galluogi</a:t>
            </a:r>
            <a:r>
              <a:rPr lang="en-GB" sz="2400" dirty="0">
                <a:latin typeface="Arial" panose="020B0604020202020204" pitchFamily="34" charset="0"/>
                <a:cs typeface="Arial" panose="020B0604020202020204" pitchFamily="34" charset="0"/>
              </a:rPr>
              <a:t> bod </a:t>
            </a:r>
            <a:r>
              <a:rPr lang="en-GB" sz="2400" dirty="0" err="1">
                <a:latin typeface="Arial" panose="020B0604020202020204" pitchFamily="34" charset="0"/>
                <a:cs typeface="Arial" panose="020B0604020202020204" pitchFamily="34" charset="0"/>
              </a:rPr>
              <a:t>pawb</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cyfrannu</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312345" y="1781810"/>
            <a:ext cx="5181600" cy="4351338"/>
          </a:xfrm>
        </p:spPr>
        <p:txBody>
          <a:bodyPr>
            <a:normAutofit fontScale="92500"/>
          </a:bodyPr>
          <a:lstStyle/>
          <a:p>
            <a:r>
              <a:rPr lang="en-GB" sz="2600" dirty="0">
                <a:solidFill>
                  <a:schemeClr val="accent1">
                    <a:lumMod val="75000"/>
                  </a:schemeClr>
                </a:solidFill>
                <a:latin typeface="Arial" panose="020B0604020202020204" pitchFamily="34" charset="0"/>
                <a:cs typeface="Arial" panose="020B0604020202020204" pitchFamily="34" charset="0"/>
              </a:rPr>
              <a:t>Statutory</a:t>
            </a:r>
          </a:p>
          <a:p>
            <a:r>
              <a:rPr lang="en-GB" sz="2600" dirty="0">
                <a:solidFill>
                  <a:schemeClr val="accent1">
                    <a:lumMod val="75000"/>
                  </a:schemeClr>
                </a:solidFill>
                <a:latin typeface="Arial" panose="020B0604020202020204" pitchFamily="34" charset="0"/>
                <a:cs typeface="Arial" panose="020B0604020202020204" pitchFamily="34" charset="0"/>
              </a:rPr>
              <a:t>Planning</a:t>
            </a:r>
          </a:p>
          <a:p>
            <a:r>
              <a:rPr lang="en-GB" sz="2600" dirty="0">
                <a:solidFill>
                  <a:schemeClr val="accent1">
                    <a:lumMod val="75000"/>
                  </a:schemeClr>
                </a:solidFill>
                <a:latin typeface="Arial" panose="020B0604020202020204" pitchFamily="34" charset="0"/>
                <a:cs typeface="Arial" panose="020B0604020202020204" pitchFamily="34" charset="0"/>
              </a:rPr>
              <a:t>Distribution of agenda before meeting</a:t>
            </a:r>
          </a:p>
          <a:p>
            <a:r>
              <a:rPr lang="en-GB" sz="2600" dirty="0">
                <a:solidFill>
                  <a:schemeClr val="accent1">
                    <a:lumMod val="75000"/>
                  </a:schemeClr>
                </a:solidFill>
                <a:latin typeface="Arial" panose="020B0604020202020204" pitchFamily="34" charset="0"/>
                <a:cs typeface="Arial" panose="020B0604020202020204" pitchFamily="34" charset="0"/>
              </a:rPr>
              <a:t>Practical time/venue so that all members can attend</a:t>
            </a:r>
          </a:p>
          <a:p>
            <a:r>
              <a:rPr lang="en-GB" sz="2600" dirty="0">
                <a:solidFill>
                  <a:schemeClr val="accent1">
                    <a:lumMod val="75000"/>
                  </a:schemeClr>
                </a:solidFill>
                <a:latin typeface="Arial" panose="020B0604020202020204" pitchFamily="34" charset="0"/>
                <a:cs typeface="Arial" panose="020B0604020202020204" pitchFamily="34" charset="0"/>
              </a:rPr>
              <a:t>Make sure you need a meeting</a:t>
            </a:r>
          </a:p>
          <a:p>
            <a:r>
              <a:rPr lang="en-GB" sz="2600" dirty="0">
                <a:solidFill>
                  <a:schemeClr val="accent1">
                    <a:lumMod val="75000"/>
                  </a:schemeClr>
                </a:solidFill>
                <a:latin typeface="Arial" panose="020B0604020202020204" pitchFamily="34" charset="0"/>
                <a:cs typeface="Arial" panose="020B0604020202020204" pitchFamily="34" charset="0"/>
              </a:rPr>
              <a:t>Create an effective follow-up plan</a:t>
            </a:r>
          </a:p>
          <a:p>
            <a:r>
              <a:rPr lang="en-GB" sz="2600" dirty="0">
                <a:solidFill>
                  <a:schemeClr val="accent1">
                    <a:lumMod val="75000"/>
                  </a:schemeClr>
                </a:solidFill>
                <a:latin typeface="Arial" panose="020B0604020202020204" pitchFamily="34" charset="0"/>
                <a:cs typeface="Arial" panose="020B0604020202020204" pitchFamily="34" charset="0"/>
              </a:rPr>
              <a:t>Effective meetings produce results </a:t>
            </a:r>
          </a:p>
          <a:p>
            <a:r>
              <a:rPr lang="en-GB" sz="2600" dirty="0">
                <a:solidFill>
                  <a:schemeClr val="accent1">
                    <a:lumMod val="75000"/>
                  </a:schemeClr>
                </a:solidFill>
                <a:latin typeface="Arial" panose="020B0604020202020204" pitchFamily="34" charset="0"/>
                <a:cs typeface="Arial" panose="020B0604020202020204" pitchFamily="34" charset="0"/>
              </a:rPr>
              <a:t>Allow all to contribute</a:t>
            </a:r>
          </a:p>
          <a:p>
            <a:endParaRPr lang="en-GB" dirty="0"/>
          </a:p>
        </p:txBody>
      </p:sp>
    </p:spTree>
    <p:extLst>
      <p:ext uri="{BB962C8B-B14F-4D97-AF65-F5344CB8AC3E}">
        <p14:creationId xmlns:p14="http://schemas.microsoft.com/office/powerpoint/2010/main" val="3882079240"/>
      </p:ext>
    </p:extLst>
  </p:cSld>
  <p:clrMapOvr>
    <a:masterClrMapping/>
  </p:clrMapOvr>
  <mc:AlternateContent xmlns:mc="http://schemas.openxmlformats.org/markup-compatibility/2006" xmlns:p14="http://schemas.microsoft.com/office/powerpoint/2010/main">
    <mc:Choice Requires="p14">
      <p:transition spd="slow" p14:dur="2000" advTm="119036"/>
    </mc:Choice>
    <mc:Fallback xmlns="">
      <p:transition spd="slow" advTm="119036"/>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8D137E-4B1E-493F-9A1E-C9E405BD42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E0D2D7-F12C-21C6-6EAB-4585BB916B7A}"/>
              </a:ext>
            </a:extLst>
          </p:cNvPr>
          <p:cNvSpPr>
            <a:spLocks noGrp="1"/>
          </p:cNvSpPr>
          <p:nvPr>
            <p:ph type="title"/>
          </p:nvPr>
        </p:nvSpPr>
        <p:spPr>
          <a:xfrm>
            <a:off x="634999" y="0"/>
            <a:ext cx="1051560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Strategaethau</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effeithiol</a:t>
            </a:r>
            <a:r>
              <a:rPr lang="en-GB" altLang="en-US" sz="4800" b="1" dirty="0">
                <a:latin typeface="Arial" panose="020B0604020202020204" pitchFamily="34" charset="0"/>
                <a:cs typeface="Arial" panose="020B0604020202020204" pitchFamily="34" charset="0"/>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Effective Strategies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AB7FB00F-9CA0-8E9D-6102-3A470C0E5638}"/>
              </a:ext>
            </a:extLst>
          </p:cNvPr>
          <p:cNvPicPr>
            <a:picLocks noGrp="1" noChangeAspect="1"/>
          </p:cNvPicPr>
          <p:nvPr>
            <p:ph sz="half" idx="1"/>
          </p:nvPr>
        </p:nvPicPr>
        <p:blipFill>
          <a:blip r:embed="rId3"/>
          <a:srcRect t="20235" b="24996"/>
          <a:stretch>
            <a:fillRect/>
          </a:stretch>
        </p:blipFill>
        <p:spPr>
          <a:xfrm>
            <a:off x="3064212" y="1296185"/>
            <a:ext cx="5657175" cy="5561815"/>
          </a:xfrm>
          <a:prstGeom prst="rect">
            <a:avLst/>
          </a:prstGeom>
        </p:spPr>
      </p:pic>
    </p:spTree>
    <p:extLst>
      <p:ext uri="{BB962C8B-B14F-4D97-AF65-F5344CB8AC3E}">
        <p14:creationId xmlns:p14="http://schemas.microsoft.com/office/powerpoint/2010/main" val="2052869000"/>
      </p:ext>
    </p:extLst>
  </p:cSld>
  <p:clrMapOvr>
    <a:masterClrMapping/>
  </p:clrMapOvr>
  <mc:AlternateContent xmlns:mc="http://schemas.openxmlformats.org/markup-compatibility/2006" xmlns:p14="http://schemas.microsoft.com/office/powerpoint/2010/main">
    <mc:Choice Requires="p14">
      <p:transition spd="slow" p14:dur="2000" advTm="119036"/>
    </mc:Choice>
    <mc:Fallback xmlns="">
      <p:transition spd="slow" advTm="119036"/>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C0015-71CE-5716-770B-34563C581B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B9A3F9-FCC6-AC48-B747-23A66B8907B5}"/>
              </a:ext>
            </a:extLst>
          </p:cNvPr>
          <p:cNvSpPr>
            <a:spLocks noGrp="1"/>
          </p:cNvSpPr>
          <p:nvPr>
            <p:ph type="title"/>
          </p:nvPr>
        </p:nvSpPr>
        <p:spPr>
          <a:xfrm>
            <a:off x="634999" y="0"/>
            <a:ext cx="1051560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Strategaethau</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effeithiol</a:t>
            </a:r>
            <a:r>
              <a:rPr lang="en-GB" altLang="en-US" sz="4800" b="1" dirty="0">
                <a:latin typeface="Arial" panose="020B0604020202020204" pitchFamily="34" charset="0"/>
                <a:cs typeface="Arial" panose="020B0604020202020204" pitchFamily="34" charset="0"/>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Effective Strategies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5BEC1EA-34A6-A835-DEE0-C70A221655BB}"/>
              </a:ext>
            </a:extLst>
          </p:cNvPr>
          <p:cNvPicPr>
            <a:picLocks noChangeAspect="1"/>
          </p:cNvPicPr>
          <p:nvPr/>
        </p:nvPicPr>
        <p:blipFill>
          <a:blip r:embed="rId3"/>
          <a:srcRect t="23780" b="23986"/>
          <a:stretch>
            <a:fillRect/>
          </a:stretch>
        </p:blipFill>
        <p:spPr>
          <a:xfrm>
            <a:off x="3710920" y="1253764"/>
            <a:ext cx="4770159" cy="5536957"/>
          </a:xfrm>
          <a:prstGeom prst="rect">
            <a:avLst/>
          </a:prstGeom>
        </p:spPr>
      </p:pic>
    </p:spTree>
    <p:extLst>
      <p:ext uri="{BB962C8B-B14F-4D97-AF65-F5344CB8AC3E}">
        <p14:creationId xmlns:p14="http://schemas.microsoft.com/office/powerpoint/2010/main" val="3304429115"/>
      </p:ext>
    </p:extLst>
  </p:cSld>
  <p:clrMapOvr>
    <a:masterClrMapping/>
  </p:clrMapOvr>
  <mc:AlternateContent xmlns:mc="http://schemas.openxmlformats.org/markup-compatibility/2006" xmlns:p14="http://schemas.microsoft.com/office/powerpoint/2010/main">
    <mc:Choice Requires="p14">
      <p:transition spd="slow" p14:dur="2000" advTm="119036"/>
    </mc:Choice>
    <mc:Fallback xmlns="">
      <p:transition spd="slow" advTm="119036"/>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EE6FA-2D0C-C90D-2B88-AFFED0C090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AAC62D-E929-ACC2-0069-876C400B601D}"/>
              </a:ext>
            </a:extLst>
          </p:cNvPr>
          <p:cNvSpPr>
            <a:spLocks noGrp="1"/>
          </p:cNvSpPr>
          <p:nvPr>
            <p:ph type="title"/>
          </p:nvPr>
        </p:nvSpPr>
        <p:spPr>
          <a:xfrm>
            <a:off x="634999" y="0"/>
            <a:ext cx="1051560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Strategaethau</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effeithiol</a:t>
            </a:r>
            <a:r>
              <a:rPr lang="en-GB" altLang="en-US" sz="4800" b="1" dirty="0">
                <a:latin typeface="Arial" panose="020B0604020202020204" pitchFamily="34" charset="0"/>
                <a:cs typeface="Arial" panose="020B0604020202020204" pitchFamily="34" charset="0"/>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Effective Strategies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05EC19B2-499F-D3A1-1A17-DC8042B792D4}"/>
              </a:ext>
            </a:extLst>
          </p:cNvPr>
          <p:cNvPicPr>
            <a:picLocks noGrp="1" noChangeAspect="1"/>
          </p:cNvPicPr>
          <p:nvPr>
            <p:ph sz="half" idx="1"/>
          </p:nvPr>
        </p:nvPicPr>
        <p:blipFill>
          <a:blip r:embed="rId3"/>
          <a:srcRect t="20537" b="31143"/>
          <a:stretch>
            <a:fillRect/>
          </a:stretch>
        </p:blipFill>
        <p:spPr>
          <a:xfrm>
            <a:off x="3274865" y="1432874"/>
            <a:ext cx="5642270" cy="5128180"/>
          </a:xfrm>
          <a:prstGeom prst="rect">
            <a:avLst/>
          </a:prstGeom>
        </p:spPr>
      </p:pic>
    </p:spTree>
    <p:extLst>
      <p:ext uri="{BB962C8B-B14F-4D97-AF65-F5344CB8AC3E}">
        <p14:creationId xmlns:p14="http://schemas.microsoft.com/office/powerpoint/2010/main" val="347732992"/>
      </p:ext>
    </p:extLst>
  </p:cSld>
  <p:clrMapOvr>
    <a:masterClrMapping/>
  </p:clrMapOvr>
  <mc:AlternateContent xmlns:mc="http://schemas.openxmlformats.org/markup-compatibility/2006" xmlns:p14="http://schemas.microsoft.com/office/powerpoint/2010/main">
    <mc:Choice Requires="p14">
      <p:transition spd="slow" p14:dur="2000" advTm="119036"/>
    </mc:Choice>
    <mc:Fallback xmlns="">
      <p:transition spd="slow" advTm="119036"/>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FD6CA-550C-1323-5FED-F0BBB3B361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C701DE-580F-49FE-8A41-58694229D726}"/>
              </a:ext>
            </a:extLst>
          </p:cNvPr>
          <p:cNvSpPr>
            <a:spLocks noGrp="1"/>
          </p:cNvSpPr>
          <p:nvPr>
            <p:ph type="title"/>
          </p:nvPr>
        </p:nvSpPr>
        <p:spPr>
          <a:xfrm>
            <a:off x="634999" y="0"/>
            <a:ext cx="10515600" cy="1325563"/>
          </a:xfrm>
        </p:spPr>
        <p:txBody>
          <a:bodyPr>
            <a:noAutofit/>
          </a:bodyPr>
          <a:lstStyle/>
          <a:p>
            <a:pPr algn="ctr"/>
            <a:r>
              <a:rPr lang="en-GB" altLang="en-US" sz="4800" b="1" dirty="0" err="1">
                <a:latin typeface="Arial" panose="020B0604020202020204" pitchFamily="34" charset="0"/>
                <a:cs typeface="Arial" panose="020B0604020202020204" pitchFamily="34" charset="0"/>
              </a:rPr>
              <a:t>Strategaethau</a:t>
            </a:r>
            <a:r>
              <a:rPr lang="en-GB" altLang="en-US" sz="4800" b="1" dirty="0">
                <a:latin typeface="Arial" panose="020B0604020202020204" pitchFamily="34" charset="0"/>
                <a:cs typeface="Arial" panose="020B0604020202020204" pitchFamily="34" charset="0"/>
              </a:rPr>
              <a:t> </a:t>
            </a:r>
            <a:r>
              <a:rPr lang="en-GB" altLang="en-US" sz="4800" b="1" dirty="0" err="1">
                <a:latin typeface="Arial" panose="020B0604020202020204" pitchFamily="34" charset="0"/>
                <a:cs typeface="Arial" panose="020B0604020202020204" pitchFamily="34" charset="0"/>
              </a:rPr>
              <a:t>effeithiol</a:t>
            </a:r>
            <a:r>
              <a:rPr lang="en-GB" altLang="en-US" sz="4800" b="1" dirty="0">
                <a:latin typeface="Arial" panose="020B0604020202020204" pitchFamily="34" charset="0"/>
                <a:cs typeface="Arial" panose="020B0604020202020204" pitchFamily="34" charset="0"/>
              </a:rPr>
              <a:t> </a:t>
            </a:r>
            <a:br>
              <a:rPr lang="en-GB" altLang="en-US" sz="4800" b="1" dirty="0">
                <a:latin typeface="Arial" panose="020B0604020202020204" pitchFamily="34" charset="0"/>
                <a:cs typeface="Arial" panose="020B0604020202020204" pitchFamily="34" charset="0"/>
              </a:rPr>
            </a:br>
            <a:r>
              <a:rPr lang="en-GB" altLang="en-US" sz="4800" b="1" dirty="0">
                <a:solidFill>
                  <a:schemeClr val="accent1">
                    <a:lumMod val="75000"/>
                  </a:schemeClr>
                </a:solidFill>
                <a:latin typeface="Arial" panose="020B0604020202020204" pitchFamily="34" charset="0"/>
                <a:cs typeface="Arial" panose="020B0604020202020204" pitchFamily="34" charset="0"/>
              </a:rPr>
              <a:t>Effective Strategies</a:t>
            </a:r>
            <a:endParaRPr lang="en-GB" sz="4800" b="1" dirty="0">
              <a:solidFill>
                <a:schemeClr val="accent1">
                  <a:lumMod val="75000"/>
                </a:schemeClr>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AA04CF1F-5ED7-F169-0609-E4A4D3C9CD23}"/>
              </a:ext>
            </a:extLst>
          </p:cNvPr>
          <p:cNvPicPr>
            <a:picLocks noChangeAspect="1"/>
          </p:cNvPicPr>
          <p:nvPr/>
        </p:nvPicPr>
        <p:blipFill>
          <a:blip r:embed="rId3"/>
          <a:srcRect t="20344" b="21924"/>
          <a:stretch>
            <a:fillRect/>
          </a:stretch>
        </p:blipFill>
        <p:spPr>
          <a:xfrm>
            <a:off x="3794986" y="1325563"/>
            <a:ext cx="4195626" cy="5382706"/>
          </a:xfrm>
          <a:prstGeom prst="rect">
            <a:avLst/>
          </a:prstGeom>
        </p:spPr>
      </p:pic>
    </p:spTree>
    <p:extLst>
      <p:ext uri="{BB962C8B-B14F-4D97-AF65-F5344CB8AC3E}">
        <p14:creationId xmlns:p14="http://schemas.microsoft.com/office/powerpoint/2010/main" val="889301428"/>
      </p:ext>
    </p:extLst>
  </p:cSld>
  <p:clrMapOvr>
    <a:masterClrMapping/>
  </p:clrMapOvr>
  <mc:AlternateContent xmlns:mc="http://schemas.openxmlformats.org/markup-compatibility/2006" xmlns:p14="http://schemas.microsoft.com/office/powerpoint/2010/main">
    <mc:Choice Requires="p14">
      <p:transition spd="slow" p14:dur="2000" advTm="119036"/>
    </mc:Choice>
    <mc:Fallback xmlns="">
      <p:transition spd="slow" advTm="119036"/>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0" y="74182"/>
            <a:ext cx="11672455" cy="1325563"/>
          </a:xfrm>
        </p:spPr>
        <p:txBody>
          <a:bodyPr>
            <a:noAutofit/>
          </a:bodyPr>
          <a:lstStyle/>
          <a:p>
            <a:pPr algn="ctr"/>
            <a:r>
              <a:rPr lang="en-GB" sz="4800" b="1" dirty="0">
                <a:solidFill>
                  <a:schemeClr val="accent1">
                    <a:lumMod val="75000"/>
                  </a:schemeClr>
                </a:solidFill>
                <a:latin typeface="Arial" panose="020B0604020202020204" pitchFamily="34" charset="0"/>
                <a:cs typeface="Arial" panose="020B0604020202020204" pitchFamily="34" charset="0"/>
              </a:rPr>
              <a:t>In an article by RICHARD LITTLEJOHN in the Daily Mail 23/05/20</a:t>
            </a:r>
          </a:p>
        </p:txBody>
      </p:sp>
      <p:sp>
        <p:nvSpPr>
          <p:cNvPr id="3" name="Content Placeholder 2"/>
          <p:cNvSpPr>
            <a:spLocks noGrp="1"/>
          </p:cNvSpPr>
          <p:nvPr>
            <p:ph idx="1"/>
          </p:nvPr>
        </p:nvSpPr>
        <p:spPr/>
        <p:txBody>
          <a:bodyPr>
            <a:normAutofit lnSpcReduction="10000"/>
          </a:bodyPr>
          <a:lstStyle/>
          <a:p>
            <a:pPr marL="0" indent="0">
              <a:buNone/>
            </a:pPr>
            <a:r>
              <a:rPr lang="en-GB" sz="2400" dirty="0">
                <a:solidFill>
                  <a:schemeClr val="accent1">
                    <a:lumMod val="75000"/>
                  </a:schemeClr>
                </a:solidFill>
              </a:rPr>
              <a:t>He wrote… </a:t>
            </a:r>
          </a:p>
          <a:p>
            <a:pPr marL="0" indent="0">
              <a:buNone/>
            </a:pPr>
            <a:r>
              <a:rPr lang="en-GB" sz="2400" dirty="0">
                <a:solidFill>
                  <a:schemeClr val="accent1">
                    <a:lumMod val="75000"/>
                  </a:schemeClr>
                </a:solidFill>
              </a:rPr>
              <a:t>a joke doing the rounds at the end of a two-month strike at the Ford Motor Company, imagined a triumphant union leader addressing a mass meeting outside the Dagenham plant…</a:t>
            </a:r>
          </a:p>
          <a:p>
            <a:pPr marL="0" indent="0">
              <a:buNone/>
            </a:pPr>
            <a:r>
              <a:rPr lang="en-GB" sz="2400" dirty="0">
                <a:solidFill>
                  <a:schemeClr val="accent1">
                    <a:lumMod val="75000"/>
                  </a:schemeClr>
                </a:solidFill>
              </a:rPr>
              <a:t>‘Brothers and sisters, we have achieved a great victory. Management has agreed to a 35 per cent wage increase, ten weeks’ holiday, a company car for every employee and a reduction in the working week. In future, you will only have to work Wednesdays.’</a:t>
            </a:r>
          </a:p>
          <a:p>
            <a:pPr marL="0" indent="0">
              <a:buNone/>
            </a:pPr>
            <a:r>
              <a:rPr lang="en-GB" sz="2400" dirty="0">
                <a:solidFill>
                  <a:schemeClr val="accent1">
                    <a:lumMod val="75000"/>
                  </a:schemeClr>
                </a:solidFill>
              </a:rPr>
              <a:t>From the back, a voice pipes up:         </a:t>
            </a:r>
          </a:p>
          <a:p>
            <a:pPr marL="0" indent="0">
              <a:buNone/>
            </a:pPr>
            <a:r>
              <a:rPr lang="en-GB" sz="2400" dirty="0">
                <a:solidFill>
                  <a:schemeClr val="accent1">
                    <a:lumMod val="75000"/>
                  </a:schemeClr>
                </a:solidFill>
              </a:rPr>
              <a:t> ‘What… every bloody Wednesday?’</a:t>
            </a:r>
          </a:p>
        </p:txBody>
      </p:sp>
    </p:spTree>
    <p:extLst>
      <p:ext uri="{BB962C8B-B14F-4D97-AF65-F5344CB8AC3E}">
        <p14:creationId xmlns:p14="http://schemas.microsoft.com/office/powerpoint/2010/main" val="854627338"/>
      </p:ext>
    </p:extLst>
  </p:cSld>
  <p:clrMapOvr>
    <a:masterClrMapping/>
  </p:clrMapOvr>
  <mc:AlternateContent xmlns:mc="http://schemas.openxmlformats.org/markup-compatibility/2006" xmlns:p14="http://schemas.microsoft.com/office/powerpoint/2010/main">
    <mc:Choice Requires="p14">
      <p:transition spd="slow" p14:dur="2000" advTm="51326"/>
    </mc:Choice>
    <mc:Fallback xmlns="">
      <p:transition spd="slow" advTm="51326"/>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346" y="582087"/>
            <a:ext cx="11921836" cy="1325563"/>
          </a:xfrm>
        </p:spPr>
        <p:txBody>
          <a:bodyPr>
            <a:noAutofit/>
          </a:bodyPr>
          <a:lstStyle/>
          <a:p>
            <a:pPr algn="ctr"/>
            <a:r>
              <a:rPr lang="en-GB" sz="4800" b="1" dirty="0">
                <a:latin typeface="Arial" panose="020B0604020202020204" pitchFamily="34" charset="0"/>
                <a:cs typeface="Arial" panose="020B0604020202020204" pitchFamily="34" charset="0"/>
              </a:rPr>
              <a:t>Arweinyddiaeth </a:t>
            </a:r>
            <a:r>
              <a:rPr lang="en-GB" sz="4800" b="1" dirty="0" err="1">
                <a:latin typeface="Arial" panose="020B0604020202020204" pitchFamily="34" charset="0"/>
                <a:cs typeface="Arial" panose="020B0604020202020204" pitchFamily="34" charset="0"/>
              </a:rPr>
              <a:t>ar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gyfer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Addysg</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Gynnar</a:t>
            </a:r>
            <a:r>
              <a:rPr lang="en-GB" sz="4800" b="1" dirty="0">
                <a:latin typeface="Arial" panose="020B0604020202020204" pitchFamily="34" charset="0"/>
                <a:cs typeface="Arial" panose="020B0604020202020204" pitchFamily="34" charset="0"/>
              </a:rPr>
              <a:t> a </a:t>
            </a:r>
            <a:r>
              <a:rPr lang="en-GB" sz="4800" b="1" dirty="0" err="1">
                <a:latin typeface="Arial" panose="020B0604020202020204" pitchFamily="34" charset="0"/>
                <a:cs typeface="Arial" panose="020B0604020202020204" pitchFamily="34" charset="0"/>
              </a:rPr>
              <a:t>Gofal</a:t>
            </a:r>
            <a:r>
              <a:rPr lang="en-GB" sz="4800" b="1" dirty="0">
                <a:latin typeface="Arial" panose="020B0604020202020204" pitchFamily="34" charset="0"/>
                <a:cs typeface="Arial" panose="020B0604020202020204" pitchFamily="34" charset="0"/>
              </a:rPr>
              <a:t> o </a:t>
            </a:r>
            <a:r>
              <a:rPr lang="en-GB" sz="4800" b="1" dirty="0" err="1">
                <a:latin typeface="Arial" panose="020B0604020202020204" pitchFamily="34" charset="0"/>
                <a:cs typeface="Arial" panose="020B0604020202020204" pitchFamily="34" charset="0"/>
              </a:rPr>
              <a:t>Ansawdd</a:t>
            </a:r>
            <a:r>
              <a:rPr lang="en-GB" sz="4800" b="1" dirty="0">
                <a:latin typeface="Arial" panose="020B0604020202020204" pitchFamily="34" charset="0"/>
                <a:cs typeface="Arial" panose="020B0604020202020204" pitchFamily="34" charset="0"/>
              </a:rPr>
              <a:t> </a:t>
            </a:r>
            <a:br>
              <a:rPr lang="en-GB" sz="4800" b="1" dirty="0">
                <a:solidFill>
                  <a:schemeClr val="accent1">
                    <a:lumMod val="75000"/>
                  </a:schemeClr>
                </a:solidFill>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Leadership for Quality Early Education and Care  </a:t>
            </a:r>
          </a:p>
        </p:txBody>
      </p:sp>
      <p:sp>
        <p:nvSpPr>
          <p:cNvPr id="8" name="Content Placeholder 7"/>
          <p:cNvSpPr>
            <a:spLocks noGrp="1"/>
          </p:cNvSpPr>
          <p:nvPr>
            <p:ph idx="1"/>
          </p:nvPr>
        </p:nvSpPr>
        <p:spPr>
          <a:xfrm>
            <a:off x="251881" y="2358881"/>
            <a:ext cx="10972800" cy="3917032"/>
          </a:xfrm>
        </p:spPr>
        <p:txBody>
          <a:bodyPr>
            <a:normAutofit/>
          </a:bodyPr>
          <a:lstStyle/>
          <a:p>
            <a:pPr marL="0" indent="0">
              <a:buNone/>
            </a:pPr>
            <a:endParaRPr lang="en-GB" dirty="0"/>
          </a:p>
          <a:p>
            <a:pPr marL="0" indent="0">
              <a:buNone/>
            </a:pPr>
            <a:r>
              <a:rPr lang="en-GB" dirty="0">
                <a:solidFill>
                  <a:schemeClr val="accent1">
                    <a:lumMod val="75000"/>
                  </a:schemeClr>
                </a:solidFill>
              </a:rPr>
              <a:t>Please read this article which focuses on the need to establish and maintain strong relationships within settings/services.</a:t>
            </a:r>
          </a:p>
          <a:p>
            <a:pPr marL="0" indent="0">
              <a:buNone/>
            </a:pPr>
            <a:endParaRPr lang="en-GB" dirty="0">
              <a:solidFill>
                <a:schemeClr val="accent1">
                  <a:lumMod val="75000"/>
                </a:schemeClr>
              </a:solidFill>
            </a:endParaRPr>
          </a:p>
          <a:p>
            <a:pPr marL="0" indent="0">
              <a:buNone/>
            </a:pPr>
            <a:r>
              <a:rPr lang="en-GB" b="1" dirty="0">
                <a:solidFill>
                  <a:schemeClr val="accent1">
                    <a:lumMod val="75000"/>
                  </a:schemeClr>
                </a:solidFill>
              </a:rPr>
              <a:t>Can be found under Week 4 on Moodle</a:t>
            </a:r>
          </a:p>
          <a:p>
            <a:pPr marL="0" indent="0">
              <a:buNone/>
            </a:pPr>
            <a:endParaRPr lang="en-GB" dirty="0">
              <a:solidFill>
                <a:schemeClr val="accent1">
                  <a:lumMod val="75000"/>
                </a:schemeClr>
              </a:solidFill>
            </a:endParaRPr>
          </a:p>
          <a:p>
            <a:pPr marL="0" indent="0">
              <a:buNone/>
            </a:pPr>
            <a:r>
              <a:rPr lang="en-GB" dirty="0">
                <a:solidFill>
                  <a:schemeClr val="accent1">
                    <a:lumMod val="75000"/>
                  </a:schemeClr>
                </a:solidFill>
              </a:rPr>
              <a:t>Ann Douglass (2019)</a:t>
            </a:r>
          </a:p>
        </p:txBody>
      </p:sp>
    </p:spTree>
    <p:extLst>
      <p:ext uri="{BB962C8B-B14F-4D97-AF65-F5344CB8AC3E}">
        <p14:creationId xmlns:p14="http://schemas.microsoft.com/office/powerpoint/2010/main" val="4058241212"/>
      </p:ext>
    </p:extLst>
  </p:cSld>
  <p:clrMapOvr>
    <a:masterClrMapping/>
  </p:clrMapOvr>
  <mc:AlternateContent xmlns:mc="http://schemas.openxmlformats.org/markup-compatibility/2006" xmlns:p14="http://schemas.microsoft.com/office/powerpoint/2010/main">
    <mc:Choice Requires="p14">
      <p:transition spd="slow" p14:dur="2000" advTm="30265"/>
    </mc:Choice>
    <mc:Fallback xmlns="">
      <p:transition spd="slow" advTm="30265"/>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982" y="15204"/>
            <a:ext cx="10515600" cy="1325563"/>
          </a:xfrm>
        </p:spPr>
        <p:txBody>
          <a:bodyPr>
            <a:noAutofit/>
          </a:bodyPr>
          <a:lstStyle/>
          <a:p>
            <a:pPr algn="ctr"/>
            <a:r>
              <a:rPr lang="en-GB" sz="4800" b="1" dirty="0" err="1">
                <a:latin typeface="Arial" panose="020B0604020202020204" pitchFamily="34" charset="0"/>
                <a:cs typeface="Arial" panose="020B0604020202020204" pitchFamily="34" charset="0"/>
              </a:rPr>
              <a:t>Eich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arddull</a:t>
            </a:r>
            <a:r>
              <a:rPr lang="en-GB" sz="4800" b="1" dirty="0">
                <a:latin typeface="Arial" panose="020B0604020202020204" pitchFamily="34" charset="0"/>
                <a:cs typeface="Arial" panose="020B0604020202020204" pitchFamily="34" charset="0"/>
              </a:rPr>
              <a:t> - </a:t>
            </a:r>
            <a:r>
              <a:rPr lang="en-GB" sz="4800" b="1" dirty="0" err="1">
                <a:latin typeface="Arial" panose="020B0604020202020204" pitchFamily="34" charset="0"/>
                <a:cs typeface="Arial" panose="020B0604020202020204" pitchFamily="34" charset="0"/>
              </a:rPr>
              <a:t>eich</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dyfodol</a:t>
            </a:r>
            <a:r>
              <a:rPr lang="en-GB" sz="4800" b="1" dirty="0">
                <a:latin typeface="Arial" panose="020B0604020202020204" pitchFamily="34" charset="0"/>
                <a:cs typeface="Arial" panose="020B0604020202020204" pitchFamily="34" charset="0"/>
              </a:rPr>
              <a:t> </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Your style – your future</a:t>
            </a:r>
          </a:p>
        </p:txBody>
      </p:sp>
      <p:sp>
        <p:nvSpPr>
          <p:cNvPr id="4" name="Content Placeholder 3"/>
          <p:cNvSpPr>
            <a:spLocks noGrp="1"/>
          </p:cNvSpPr>
          <p:nvPr>
            <p:ph idx="1"/>
          </p:nvPr>
        </p:nvSpPr>
        <p:spPr>
          <a:xfrm>
            <a:off x="-1" y="1510146"/>
            <a:ext cx="12122727" cy="4073236"/>
          </a:xfrm>
        </p:spPr>
        <p:txBody>
          <a:bodyPr>
            <a:normAutofit/>
          </a:bodyPr>
          <a:lstStyle/>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To handle yourself, use your head; to handle others, use your heart.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Eleanor Roosevelt</a:t>
            </a: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My job is not to be easy on people. My job is to take these great people we have and to push them and make them even better.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Steve Jobs</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What you </a:t>
            </a:r>
            <a:r>
              <a:rPr lang="en-GB" sz="2400" b="1" dirty="0">
                <a:solidFill>
                  <a:schemeClr val="accent1">
                    <a:lumMod val="75000"/>
                  </a:schemeClr>
                </a:solidFill>
                <a:latin typeface="Arial" panose="020B0604020202020204" pitchFamily="34" charset="0"/>
                <a:cs typeface="Arial" panose="020B0604020202020204" pitchFamily="34" charset="0"/>
              </a:rPr>
              <a:t>do</a:t>
            </a:r>
            <a:r>
              <a:rPr lang="en-GB" sz="2400" dirty="0">
                <a:solidFill>
                  <a:schemeClr val="accent1">
                    <a:lumMod val="75000"/>
                  </a:schemeClr>
                </a:solidFill>
                <a:latin typeface="Arial" panose="020B0604020202020204" pitchFamily="34" charset="0"/>
                <a:cs typeface="Arial" panose="020B0604020202020204" pitchFamily="34" charset="0"/>
              </a:rPr>
              <a:t> has far greater impact than what you </a:t>
            </a:r>
            <a:r>
              <a:rPr lang="en-GB" sz="2400" b="1" dirty="0">
                <a:solidFill>
                  <a:schemeClr val="accent1">
                    <a:lumMod val="75000"/>
                  </a:schemeClr>
                </a:solidFill>
                <a:latin typeface="Arial" panose="020B0604020202020204" pitchFamily="34" charset="0"/>
                <a:cs typeface="Arial" panose="020B0604020202020204" pitchFamily="34" charset="0"/>
              </a:rPr>
              <a:t>say</a:t>
            </a:r>
            <a:r>
              <a:rPr lang="en-GB" sz="2400" dirty="0">
                <a:solidFill>
                  <a:schemeClr val="accent1">
                    <a:lumMod val="75000"/>
                  </a:schemeClr>
                </a:solidFill>
                <a:latin typeface="Arial" panose="020B0604020202020204" pitchFamily="34" charset="0"/>
                <a:cs typeface="Arial" panose="020B0604020202020204" pitchFamily="34" charset="0"/>
              </a:rPr>
              <a:t>.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Steven Covey</a:t>
            </a:r>
          </a:p>
          <a:p>
            <a:pPr marL="0" indent="0">
              <a:buNone/>
            </a:pPr>
            <a:r>
              <a:rPr lang="en-GB" sz="2400" dirty="0">
                <a:solidFill>
                  <a:schemeClr val="accent1">
                    <a:lumMod val="75000"/>
                  </a:schemeClr>
                </a:solidFill>
                <a:latin typeface="Arial" panose="020B0604020202020204" pitchFamily="34" charset="0"/>
                <a:cs typeface="Arial" panose="020B0604020202020204" pitchFamily="34" charset="0"/>
              </a:rPr>
              <a:t>"The key to successful leadership today is influence, not authority." </a:t>
            </a: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                                                                                                      Ken Blanchard</a:t>
            </a:r>
            <a:endParaRPr lang="en-GB" sz="24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1169911"/>
      </p:ext>
    </p:extLst>
  </p:cSld>
  <p:clrMapOvr>
    <a:masterClrMapping/>
  </p:clrMapOvr>
  <mc:AlternateContent xmlns:mc="http://schemas.openxmlformats.org/markup-compatibility/2006" xmlns:p14="http://schemas.microsoft.com/office/powerpoint/2010/main">
    <mc:Choice Requires="p14">
      <p:transition spd="slow" p14:dur="2000" advTm="18457"/>
    </mc:Choice>
    <mc:Fallback xmlns="">
      <p:transition spd="slow" advTm="18457"/>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Arial" panose="020B0604020202020204" pitchFamily="34" charset="0"/>
                <a:cs typeface="Arial" panose="020B0604020202020204" pitchFamily="34" charset="0"/>
              </a:rPr>
              <a:t>John Lydgate</a:t>
            </a:r>
          </a:p>
        </p:txBody>
      </p:sp>
      <p:sp>
        <p:nvSpPr>
          <p:cNvPr id="3" name="Content Placeholder 2"/>
          <p:cNvSpPr>
            <a:spLocks noGrp="1"/>
          </p:cNvSpPr>
          <p:nvPr>
            <p:ph idx="1"/>
          </p:nvPr>
        </p:nvSpPr>
        <p:spPr/>
        <p:txBody>
          <a:bodyPr>
            <a:normAutofit lnSpcReduction="10000"/>
          </a:bodyPr>
          <a:lstStyle/>
          <a:p>
            <a:pPr marL="0" indent="0">
              <a:buNone/>
            </a:pPr>
            <a:r>
              <a:rPr lang="en-GB" sz="3600" dirty="0"/>
              <a:t>“</a:t>
            </a:r>
            <a:r>
              <a:rPr lang="en-GB" sz="3600" dirty="0" err="1"/>
              <a:t>Gallwch</a:t>
            </a:r>
            <a:r>
              <a:rPr lang="en-GB" sz="3600" dirty="0"/>
              <a:t> </a:t>
            </a:r>
            <a:r>
              <a:rPr lang="en-GB" sz="3600" dirty="0" err="1"/>
              <a:t>blesio</a:t>
            </a:r>
            <a:r>
              <a:rPr lang="en-GB" sz="3600" dirty="0"/>
              <a:t> </a:t>
            </a:r>
            <a:r>
              <a:rPr lang="en-GB" sz="3600" dirty="0" err="1"/>
              <a:t>rhai</a:t>
            </a:r>
            <a:r>
              <a:rPr lang="en-GB" sz="3600" dirty="0"/>
              <a:t> </a:t>
            </a:r>
            <a:r>
              <a:rPr lang="en-GB" sz="3600" dirty="0" err="1"/>
              <a:t>o’r</a:t>
            </a:r>
            <a:r>
              <a:rPr lang="en-GB" sz="3600" dirty="0"/>
              <a:t> </a:t>
            </a:r>
            <a:r>
              <a:rPr lang="en-GB" sz="3600" dirty="0" err="1"/>
              <a:t>bobl</a:t>
            </a:r>
            <a:r>
              <a:rPr lang="en-GB" sz="3600" dirty="0"/>
              <a:t> </a:t>
            </a:r>
            <a:r>
              <a:rPr lang="en-GB" sz="3600" dirty="0" err="1"/>
              <a:t>drwy’r</a:t>
            </a:r>
            <a:r>
              <a:rPr lang="en-GB" sz="3600" dirty="0"/>
              <a:t> </a:t>
            </a:r>
            <a:r>
              <a:rPr lang="en-GB" sz="3600" dirty="0" err="1"/>
              <a:t>amser</a:t>
            </a:r>
            <a:r>
              <a:rPr lang="en-GB" sz="3600" dirty="0"/>
              <a:t>, </a:t>
            </a:r>
            <a:r>
              <a:rPr lang="en-GB" sz="3600" dirty="0" err="1"/>
              <a:t>gallwch</a:t>
            </a:r>
            <a:r>
              <a:rPr lang="en-GB" sz="3600" dirty="0"/>
              <a:t> </a:t>
            </a:r>
            <a:r>
              <a:rPr lang="en-GB" sz="3600" dirty="0" err="1"/>
              <a:t>blesio’r</a:t>
            </a:r>
            <a:r>
              <a:rPr lang="en-GB" sz="3600" dirty="0"/>
              <a:t> </a:t>
            </a:r>
            <a:r>
              <a:rPr lang="en-GB" sz="3600" dirty="0" err="1"/>
              <a:t>bobl</a:t>
            </a:r>
            <a:r>
              <a:rPr lang="en-GB" sz="3600" dirty="0"/>
              <a:t> </a:t>
            </a:r>
            <a:r>
              <a:rPr lang="en-GB" sz="3600" dirty="0" err="1"/>
              <a:t>i</a:t>
            </a:r>
            <a:r>
              <a:rPr lang="en-GB" sz="3600" dirty="0"/>
              <a:t> </a:t>
            </a:r>
            <a:r>
              <a:rPr lang="en-GB" sz="3600" dirty="0" err="1"/>
              <a:t>gyd</a:t>
            </a:r>
            <a:r>
              <a:rPr lang="en-GB" sz="3600" dirty="0"/>
              <a:t> am ran </a:t>
            </a:r>
            <a:r>
              <a:rPr lang="en-GB" sz="3600" dirty="0" err="1"/>
              <a:t>o’r</a:t>
            </a:r>
            <a:r>
              <a:rPr lang="en-GB" sz="3600" dirty="0"/>
              <a:t> </a:t>
            </a:r>
            <a:r>
              <a:rPr lang="en-GB" sz="3600" dirty="0" err="1"/>
              <a:t>amser</a:t>
            </a:r>
            <a:r>
              <a:rPr lang="en-GB" sz="3600" dirty="0"/>
              <a:t>, </a:t>
            </a:r>
            <a:r>
              <a:rPr lang="en-GB" sz="3600" dirty="0" err="1"/>
              <a:t>ond</a:t>
            </a:r>
            <a:r>
              <a:rPr lang="en-GB" sz="3600" dirty="0"/>
              <a:t> </a:t>
            </a:r>
            <a:r>
              <a:rPr lang="en-GB" sz="3600" dirty="0" err="1"/>
              <a:t>allwch</a:t>
            </a:r>
            <a:r>
              <a:rPr lang="en-GB" sz="3600" dirty="0"/>
              <a:t> chi </a:t>
            </a:r>
            <a:r>
              <a:rPr lang="en-GB" sz="3600" dirty="0" err="1"/>
              <a:t>ddim</a:t>
            </a:r>
            <a:r>
              <a:rPr lang="en-GB" sz="3600" dirty="0"/>
              <a:t> </a:t>
            </a:r>
            <a:r>
              <a:rPr lang="en-GB" sz="3600" dirty="0" err="1"/>
              <a:t>blesio’r</a:t>
            </a:r>
            <a:r>
              <a:rPr lang="en-GB" sz="3600" dirty="0"/>
              <a:t> </a:t>
            </a:r>
            <a:r>
              <a:rPr lang="en-GB" sz="3600" dirty="0" err="1"/>
              <a:t>bobl</a:t>
            </a:r>
            <a:r>
              <a:rPr lang="en-GB" sz="3600" dirty="0"/>
              <a:t> </a:t>
            </a:r>
            <a:r>
              <a:rPr lang="en-GB" sz="3600" dirty="0" err="1"/>
              <a:t>i</a:t>
            </a:r>
            <a:r>
              <a:rPr lang="en-GB" sz="3600" dirty="0"/>
              <a:t> </a:t>
            </a:r>
            <a:r>
              <a:rPr lang="en-GB" sz="3600" dirty="0" err="1"/>
              <a:t>gyd</a:t>
            </a:r>
            <a:r>
              <a:rPr lang="en-GB" sz="3600" dirty="0"/>
              <a:t> </a:t>
            </a:r>
            <a:r>
              <a:rPr lang="en-GB" sz="3600" dirty="0" err="1"/>
              <a:t>drwy’r</a:t>
            </a:r>
            <a:r>
              <a:rPr lang="en-GB" sz="3600" dirty="0"/>
              <a:t> </a:t>
            </a:r>
            <a:r>
              <a:rPr lang="en-GB" sz="3600" dirty="0" err="1"/>
              <a:t>amser</a:t>
            </a:r>
            <a:r>
              <a:rPr lang="en-GB" sz="3600" dirty="0"/>
              <a:t>.”</a:t>
            </a:r>
          </a:p>
          <a:p>
            <a:pPr marL="0" indent="0">
              <a:buNone/>
            </a:pPr>
            <a:r>
              <a:rPr lang="en-GB" sz="3600" dirty="0">
                <a:solidFill>
                  <a:schemeClr val="accent1">
                    <a:lumMod val="75000"/>
                  </a:schemeClr>
                </a:solidFill>
              </a:rPr>
              <a:t>“You can please some of the people all of the time, you can please all of the people some of the time, but you can’t please all of the people all of the time.”</a:t>
            </a:r>
          </a:p>
          <a:p>
            <a:pPr marL="0" indent="0" algn="r">
              <a:buNone/>
            </a:pPr>
            <a:r>
              <a:rPr lang="en-GB" sz="3600" dirty="0"/>
              <a:t> </a:t>
            </a:r>
            <a:r>
              <a:rPr lang="en-GB" sz="3600" b="1" dirty="0"/>
              <a:t>John Lydgate</a:t>
            </a:r>
            <a:endParaRPr lang="en-GB" sz="3600" dirty="0"/>
          </a:p>
          <a:p>
            <a:pPr marL="0" indent="0">
              <a:buNone/>
            </a:pPr>
            <a:endParaRPr lang="en-GB" sz="3600" dirty="0"/>
          </a:p>
        </p:txBody>
      </p:sp>
    </p:spTree>
    <p:extLst>
      <p:ext uri="{BB962C8B-B14F-4D97-AF65-F5344CB8AC3E}">
        <p14:creationId xmlns:p14="http://schemas.microsoft.com/office/powerpoint/2010/main" val="2793746982"/>
      </p:ext>
    </p:extLst>
  </p:cSld>
  <p:clrMapOvr>
    <a:masterClrMapping/>
  </p:clrMapOvr>
  <mc:AlternateContent xmlns:mc="http://schemas.openxmlformats.org/markup-compatibility/2006" xmlns:p14="http://schemas.microsoft.com/office/powerpoint/2010/main">
    <mc:Choice Requires="p14">
      <p:transition spd="slow" p14:dur="2000" advTm="32176"/>
    </mc:Choice>
    <mc:Fallback xmlns="">
      <p:transition spd="slow" advTm="3217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4" y="781895"/>
            <a:ext cx="12205854" cy="1325563"/>
          </a:xfrm>
        </p:spPr>
        <p:txBody>
          <a:bodyPr>
            <a:noAutofit/>
          </a:bodyPr>
          <a:lstStyle/>
          <a:p>
            <a:pPr algn="ctr"/>
            <a:r>
              <a:rPr lang="en-GB" sz="4800" b="1" dirty="0">
                <a:latin typeface="Arial" panose="020B0604020202020204" pitchFamily="34" charset="0"/>
                <a:cs typeface="Arial" panose="020B0604020202020204" pitchFamily="34" charset="0"/>
              </a:rPr>
              <a:t>Estyn &amp; AGC</a:t>
            </a:r>
            <a:br>
              <a:rPr lang="en-GB" sz="4800" b="1" dirty="0">
                <a:latin typeface="Arial" panose="020B0604020202020204" pitchFamily="34" charset="0"/>
                <a:cs typeface="Arial" panose="020B0604020202020204" pitchFamily="34" charset="0"/>
              </a:rPr>
            </a:br>
            <a:r>
              <a:rPr lang="en-GB" sz="4800" b="1" dirty="0" err="1">
                <a:latin typeface="Arial" panose="020B0604020202020204" pitchFamily="34" charset="0"/>
                <a:cs typeface="Arial" panose="020B0604020202020204" pitchFamily="34" charset="0"/>
              </a:rPr>
              <a:t>Arfer</a:t>
            </a:r>
            <a:r>
              <a:rPr lang="en-GB" sz="4800" b="1" dirty="0">
                <a:latin typeface="Arial" panose="020B0604020202020204" pitchFamily="34" charset="0"/>
                <a:cs typeface="Arial" panose="020B0604020202020204" pitchFamily="34" charset="0"/>
              </a:rPr>
              <a:t> </a:t>
            </a:r>
            <a:r>
              <a:rPr lang="en-GB" sz="4800" b="1" dirty="0" err="1">
                <a:latin typeface="Arial" panose="020B0604020202020204" pitchFamily="34" charset="0"/>
                <a:cs typeface="Arial" panose="020B0604020202020204" pitchFamily="34" charset="0"/>
              </a:rPr>
              <a:t>Effeithiol</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Estyn &amp; CIW</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Effective Practice</a:t>
            </a:r>
          </a:p>
        </p:txBody>
      </p:sp>
      <p:pic>
        <p:nvPicPr>
          <p:cNvPr id="1026" name="Picture 2" descr="Care Inspectorate Wales | Early Years Wales">
            <a:extLst>
              <a:ext uri="{FF2B5EF4-FFF2-40B4-BE49-F238E27FC236}">
                <a16:creationId xmlns:a16="http://schemas.microsoft.com/office/drawing/2014/main" id="{2AE582D6-94A5-43D3-A54E-1D08BEE79E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08187" y="323424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styn: what do they do? - Edapt">
            <a:extLst>
              <a:ext uri="{FF2B5EF4-FFF2-40B4-BE49-F238E27FC236}">
                <a16:creationId xmlns:a16="http://schemas.microsoft.com/office/drawing/2014/main" id="{612989B1-E63A-C02E-FC73-3564AF39AC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329491"/>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0043681"/>
      </p:ext>
    </p:extLst>
  </p:cSld>
  <p:clrMapOvr>
    <a:masterClrMapping/>
  </p:clrMapOvr>
  <mc:AlternateContent xmlns:mc="http://schemas.openxmlformats.org/markup-compatibility/2006" xmlns:p14="http://schemas.microsoft.com/office/powerpoint/2010/main">
    <mc:Choice Requires="p14">
      <p:transition spd="slow" p14:dur="2000" advTm="16638"/>
    </mc:Choice>
    <mc:Fallback xmlns="">
      <p:transition spd="slow" advTm="16638"/>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E94199-D781-FB24-3A51-2863A71AF3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5E9EE6-0647-3857-6B22-978A054BBC61}"/>
              </a:ext>
            </a:extLst>
          </p:cNvPr>
          <p:cNvSpPr>
            <a:spLocks noGrp="1"/>
          </p:cNvSpPr>
          <p:nvPr>
            <p:ph type="title"/>
          </p:nvPr>
        </p:nvSpPr>
        <p:spPr>
          <a:xfrm>
            <a:off x="838200" y="365126"/>
            <a:ext cx="10515600" cy="1325563"/>
          </a:xfrm>
        </p:spPr>
        <p:txBody>
          <a:bodyPr anchor="ctr">
            <a:noAutofit/>
          </a:bodyPr>
          <a:lstStyle/>
          <a:p>
            <a:r>
              <a:rPr lang="en-GB" sz="4800" b="1" dirty="0">
                <a:latin typeface="Arial" panose="020B0604020202020204" pitchFamily="34" charset="0"/>
                <a:cs typeface="Arial" panose="020B0604020202020204" pitchFamily="34" charset="0"/>
              </a:rPr>
              <a:t>Gwaith </a:t>
            </a:r>
            <a:r>
              <a:rPr lang="en-GB" sz="4800" b="1" dirty="0" err="1">
                <a:latin typeface="Arial" panose="020B0604020202020204" pitchFamily="34" charset="0"/>
                <a:cs typeface="Arial" panose="020B0604020202020204" pitchFamily="34" charset="0"/>
              </a:rPr>
              <a:t>Cartref</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Homework</a:t>
            </a:r>
          </a:p>
        </p:txBody>
      </p:sp>
      <p:pic>
        <p:nvPicPr>
          <p:cNvPr id="3074" name="Picture 2" descr="Hwb Additional Services for EVERY ...">
            <a:extLst>
              <a:ext uri="{FF2B5EF4-FFF2-40B4-BE49-F238E27FC236}">
                <a16:creationId xmlns:a16="http://schemas.microsoft.com/office/drawing/2014/main" id="{545B8CE1-C534-0ADB-5941-716861F08B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54" r="-1" b="-1"/>
          <a:stretch>
            <a:fillRect/>
          </a:stretch>
        </p:blipFill>
        <p:spPr bwMode="auto">
          <a:xfrm>
            <a:off x="838200" y="1825625"/>
            <a:ext cx="5156200" cy="3809862"/>
          </a:xfrm>
          <a:prstGeom prst="rect">
            <a:avLst/>
          </a:prstGeom>
          <a:solidFill>
            <a:srgbClr val="FFFFFF"/>
          </a:solidFill>
        </p:spPr>
      </p:pic>
      <p:sp>
        <p:nvSpPr>
          <p:cNvPr id="3" name="Content Placeholder 2">
            <a:extLst>
              <a:ext uri="{FF2B5EF4-FFF2-40B4-BE49-F238E27FC236}">
                <a16:creationId xmlns:a16="http://schemas.microsoft.com/office/drawing/2014/main" id="{1604A77B-5C9B-C3F1-0676-05877994E36A}"/>
              </a:ext>
            </a:extLst>
          </p:cNvPr>
          <p:cNvSpPr>
            <a:spLocks noGrp="1"/>
          </p:cNvSpPr>
          <p:nvPr>
            <p:ph sz="half" idx="2"/>
          </p:nvPr>
        </p:nvSpPr>
        <p:spPr>
          <a:xfrm>
            <a:off x="6197600" y="1825625"/>
            <a:ext cx="5156200" cy="3809862"/>
          </a:xfrm>
        </p:spPr>
        <p:txBody>
          <a:bodyPr>
            <a:normAutofit fontScale="85000" lnSpcReduction="10000"/>
          </a:bodyPr>
          <a:lstStyle/>
          <a:p>
            <a:pPr marL="0" indent="0">
              <a:buNone/>
            </a:pPr>
            <a:r>
              <a:rPr lang="en-GB" dirty="0"/>
              <a:t>Dolen </a:t>
            </a:r>
            <a:r>
              <a:rPr lang="en-GB" dirty="0" err="1"/>
              <a:t>i</a:t>
            </a:r>
            <a:r>
              <a:rPr lang="en-GB" dirty="0"/>
              <a:t> </a:t>
            </a:r>
            <a:r>
              <a:rPr lang="en-GB" dirty="0" err="1"/>
              <a:t>Modiwl</a:t>
            </a:r>
            <a:r>
              <a:rPr lang="en-GB" dirty="0"/>
              <a:t> </a:t>
            </a:r>
            <a:r>
              <a:rPr lang="en-GB" dirty="0" err="1"/>
              <a:t>Dysgu</a:t>
            </a:r>
            <a:r>
              <a:rPr lang="en-GB" dirty="0"/>
              <a:t> </a:t>
            </a:r>
            <a:r>
              <a:rPr lang="en-GB" dirty="0" err="1"/>
              <a:t>Professiynol</a:t>
            </a:r>
            <a:r>
              <a:rPr lang="en-GB" dirty="0"/>
              <a:t> Hwb</a:t>
            </a:r>
          </a:p>
          <a:p>
            <a:pPr marL="0" indent="0">
              <a:buNone/>
            </a:pPr>
            <a:r>
              <a:rPr lang="en-GB" dirty="0"/>
              <a:t>Link to Hwb’s Professional Learning Module</a:t>
            </a:r>
          </a:p>
          <a:p>
            <a:pPr marL="0" indent="0">
              <a:buNone/>
            </a:pPr>
            <a:r>
              <a:rPr lang="en-GB" dirty="0">
                <a:hlinkClick r:id="rId4"/>
              </a:rPr>
              <a:t>Arweinyddiaeth </a:t>
            </a:r>
            <a:r>
              <a:rPr lang="en-GB" dirty="0" err="1">
                <a:hlinkClick r:id="rId4"/>
              </a:rPr>
              <a:t>mewn</a:t>
            </a:r>
            <a:r>
              <a:rPr lang="en-GB" dirty="0">
                <a:hlinkClick r:id="rId4"/>
              </a:rPr>
              <a:t> </a:t>
            </a:r>
            <a:r>
              <a:rPr lang="en-GB" dirty="0" err="1">
                <a:hlinkClick r:id="rId4"/>
              </a:rPr>
              <a:t>lleoliadau</a:t>
            </a:r>
            <a:r>
              <a:rPr lang="en-GB" dirty="0">
                <a:hlinkClick r:id="rId4"/>
              </a:rPr>
              <a:t> </a:t>
            </a:r>
            <a:r>
              <a:rPr lang="en-GB" dirty="0" err="1">
                <a:hlinkClick r:id="rId4"/>
              </a:rPr>
              <a:t>meithrin</a:t>
            </a:r>
            <a:r>
              <a:rPr lang="en-GB" dirty="0">
                <a:hlinkClick r:id="rId4"/>
              </a:rPr>
              <a:t> </a:t>
            </a:r>
            <a:r>
              <a:rPr lang="en-GB" dirty="0" err="1">
                <a:hlinkClick r:id="rId4"/>
              </a:rPr>
              <a:t>nas</a:t>
            </a:r>
            <a:r>
              <a:rPr lang="en-GB" dirty="0">
                <a:hlinkClick r:id="rId4"/>
              </a:rPr>
              <a:t> </a:t>
            </a:r>
            <a:r>
              <a:rPr lang="en-GB" dirty="0" err="1">
                <a:hlinkClick r:id="rId4"/>
              </a:rPr>
              <a:t>cynhelir</a:t>
            </a:r>
            <a:endParaRPr lang="en-GB" dirty="0"/>
          </a:p>
          <a:p>
            <a:pPr marL="0" indent="0">
              <a:buNone/>
            </a:pPr>
            <a:r>
              <a:rPr lang="en-GB" dirty="0">
                <a:hlinkClick r:id="rId5"/>
              </a:rPr>
              <a:t>Leadership in non-maintained Nursery Settings</a:t>
            </a:r>
          </a:p>
          <a:p>
            <a:pPr marL="0" indent="0">
              <a:buNone/>
            </a:pPr>
            <a:endParaRPr lang="en-GB" dirty="0">
              <a:hlinkClick r:id="rId5"/>
            </a:endParaRPr>
          </a:p>
          <a:p>
            <a:pPr marL="0" indent="0">
              <a:buNone/>
            </a:pPr>
            <a:endParaRPr lang="en-GB" dirty="0">
              <a:hlinkClick r:id="rId5"/>
            </a:endParaRPr>
          </a:p>
          <a:p>
            <a:pPr marL="0" indent="0">
              <a:buNone/>
            </a:pPr>
            <a:r>
              <a:rPr lang="en-GB" dirty="0">
                <a:hlinkClick r:id="rId5"/>
              </a:rPr>
              <a:t> </a:t>
            </a:r>
            <a:endParaRPr lang="en-GB" dirty="0"/>
          </a:p>
        </p:txBody>
      </p:sp>
    </p:spTree>
    <p:extLst>
      <p:ext uri="{BB962C8B-B14F-4D97-AF65-F5344CB8AC3E}">
        <p14:creationId xmlns:p14="http://schemas.microsoft.com/office/powerpoint/2010/main" val="452923463"/>
      </p:ext>
    </p:extLst>
  </p:cSld>
  <p:clrMapOvr>
    <a:masterClrMapping/>
  </p:clrMapOvr>
  <mc:AlternateContent xmlns:mc="http://schemas.openxmlformats.org/markup-compatibility/2006" xmlns:p14="http://schemas.microsoft.com/office/powerpoint/2010/main">
    <mc:Choice Requires="p14">
      <p:transition spd="slow" p14:dur="2000" advTm="16638"/>
    </mc:Choice>
    <mc:Fallback xmlns="">
      <p:transition spd="slow" advTm="16638"/>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178CE-60A6-4105-81C4-54A794E13DE2}"/>
              </a:ext>
            </a:extLst>
          </p:cNvPr>
          <p:cNvSpPr>
            <a:spLocks noGrp="1"/>
          </p:cNvSpPr>
          <p:nvPr>
            <p:ph type="title"/>
          </p:nvPr>
        </p:nvSpPr>
        <p:spPr>
          <a:xfrm>
            <a:off x="4045438" y="512732"/>
            <a:ext cx="4101123" cy="478935"/>
          </a:xfrm>
        </p:spPr>
        <p:txBody>
          <a:bodyPr>
            <a:noAutofit/>
          </a:bodyPr>
          <a:lstStyle/>
          <a:p>
            <a:pPr algn="ctr"/>
            <a:r>
              <a:rPr lang="en-GB" sz="4800" b="1" dirty="0" err="1">
                <a:latin typeface="Arial" panose="020B0604020202020204" pitchFamily="34" charset="0"/>
                <a:cs typeface="Arial" panose="020B0604020202020204" pitchFamily="34" charset="0"/>
              </a:rPr>
              <a:t>Cyfeirnod</a:t>
            </a:r>
            <a:br>
              <a:rPr lang="en-GB" sz="4800" b="1" dirty="0">
                <a:latin typeface="Arial" panose="020B0604020202020204" pitchFamily="34" charset="0"/>
                <a:cs typeface="Arial" panose="020B0604020202020204" pitchFamily="34" charset="0"/>
              </a:rPr>
            </a:br>
            <a:r>
              <a:rPr lang="en-GB" sz="4800" b="1" dirty="0">
                <a:solidFill>
                  <a:schemeClr val="accent1">
                    <a:lumMod val="75000"/>
                  </a:schemeClr>
                </a:solidFill>
                <a:latin typeface="Arial" panose="020B0604020202020204" pitchFamily="34" charset="0"/>
                <a:cs typeface="Arial" panose="020B0604020202020204" pitchFamily="34" charset="0"/>
              </a:rPr>
              <a:t>References</a:t>
            </a:r>
            <a:r>
              <a:rPr lang="en-GB" sz="48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DC03730-7DDB-40BD-8CD7-DF4C55937277}"/>
              </a:ext>
            </a:extLst>
          </p:cNvPr>
          <p:cNvSpPr>
            <a:spLocks noGrp="1"/>
          </p:cNvSpPr>
          <p:nvPr>
            <p:ph idx="1"/>
          </p:nvPr>
        </p:nvSpPr>
        <p:spPr>
          <a:xfrm>
            <a:off x="0" y="1392381"/>
            <a:ext cx="12192000" cy="4765963"/>
          </a:xfrm>
        </p:spPr>
        <p:txBody>
          <a:bodyPr>
            <a:normAutofit fontScale="85000" lnSpcReduction="20000"/>
          </a:bodyPr>
          <a:lstStyle/>
          <a:p>
            <a:r>
              <a:rPr lang="en-GB" dirty="0">
                <a:latin typeface="Arial" panose="020B0604020202020204" pitchFamily="34" charset="0"/>
                <a:cs typeface="Arial" panose="020B0604020202020204" pitchFamily="34" charset="0"/>
              </a:rPr>
              <a:t>Aubrey. (2016). Leading and managing in the early years (Second edition.). SAGE.</a:t>
            </a:r>
          </a:p>
          <a:p>
            <a:r>
              <a:rPr lang="en-GB" dirty="0">
                <a:latin typeface="Arial" panose="020B0604020202020204" pitchFamily="34" charset="0"/>
                <a:cs typeface="Arial" panose="020B0604020202020204" pitchFamily="34" charset="0"/>
              </a:rPr>
              <a:t>Douglas, A. (2019) ‘Leadership for quality early childhood education and care: OECD working paper,’ Available at: https://www.oecd-ilibrary.org/docserver/6e563bae-en.pdf?expires=1652964702&amp;id=id&amp;accname=guest&amp;checksum=F82E8AC31EFD387E3077321759EC1309 </a:t>
            </a:r>
          </a:p>
          <a:p>
            <a:r>
              <a:rPr lang="en-GB" dirty="0">
                <a:latin typeface="Arial" panose="020B0604020202020204" pitchFamily="34" charset="0"/>
                <a:cs typeface="Arial" panose="020B0604020202020204" pitchFamily="34" charset="0"/>
              </a:rPr>
              <a:t>Garvey, D. (2017) Performance Management in Early Years Settings: A practical Guide for Leaders and Managers. London: Jessica Kingsley Publishers.</a:t>
            </a:r>
          </a:p>
          <a:p>
            <a:r>
              <a:rPr lang="en-GB" dirty="0">
                <a:latin typeface="Arial" panose="020B0604020202020204" pitchFamily="34" charset="0"/>
                <a:cs typeface="Arial" panose="020B0604020202020204" pitchFamily="34" charset="0"/>
              </a:rPr>
              <a:t>Management Training Specialist (no date) </a:t>
            </a:r>
            <a:r>
              <a:rPr lang="en-GB" i="1" dirty="0">
                <a:latin typeface="Arial" panose="020B0604020202020204" pitchFamily="34" charset="0"/>
                <a:cs typeface="Arial" panose="020B0604020202020204" pitchFamily="34" charset="0"/>
              </a:rPr>
              <a:t>Lencioni’s 5 dysfunction’s of a team</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https://www.mtdtraining.com/blog/lencionis-five-dysfunctions-of-a-team.htm</a:t>
            </a:r>
            <a:r>
              <a:rPr lang="en-GB" dirty="0">
                <a:latin typeface="Arial" panose="020B0604020202020204" pitchFamily="34" charset="0"/>
                <a:cs typeface="Arial" panose="020B0604020202020204" pitchFamily="34" charset="0"/>
              </a:rPr>
              <a:t> (Accessed: 23 Sep2023).</a:t>
            </a:r>
          </a:p>
          <a:p>
            <a:r>
              <a:rPr lang="en-GB" dirty="0">
                <a:latin typeface="Arial" panose="020B0604020202020204" pitchFamily="34" charset="0"/>
                <a:cs typeface="Arial" panose="020B0604020202020204" pitchFamily="34" charset="0"/>
              </a:rPr>
              <a:t>Rodd. (2013). Leadership in early childhood (4th ed.). Open University Press.</a:t>
            </a:r>
          </a:p>
          <a:p>
            <a:r>
              <a:rPr lang="en-GB" dirty="0" err="1">
                <a:latin typeface="Arial" panose="020B0604020202020204" pitchFamily="34" charset="0"/>
                <a:cs typeface="Arial" panose="020B0604020202020204" pitchFamily="34" charset="0"/>
              </a:rPr>
              <a:t>Tatalović</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Vorkapić</a:t>
            </a:r>
            <a:r>
              <a:rPr lang="en-GB" dirty="0">
                <a:latin typeface="Arial" panose="020B0604020202020204" pitchFamily="34" charset="0"/>
                <a:cs typeface="Arial" panose="020B0604020202020204" pitchFamily="34" charset="0"/>
              </a:rPr>
              <a:t>, S. (2012) ‘The Significance of Preschool Teacher’s Personality in Early Childhood Education: Analysis of Eysenck’s and Big Five Dimensions of Personality,’ </a:t>
            </a:r>
            <a:r>
              <a:rPr lang="en-GB" i="1" dirty="0">
                <a:latin typeface="Arial" panose="020B0604020202020204" pitchFamily="34" charset="0"/>
                <a:cs typeface="Arial" panose="020B0604020202020204" pitchFamily="34" charset="0"/>
              </a:rPr>
              <a:t>International Journal of Psychology and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Sciences.</a:t>
            </a:r>
            <a:r>
              <a:rPr lang="en-GB" dirty="0">
                <a:latin typeface="Arial" panose="020B0604020202020204" pitchFamily="34" charset="0"/>
                <a:cs typeface="Arial" panose="020B0604020202020204" pitchFamily="34" charset="0"/>
              </a:rPr>
              <a:t> 2(2): pp 28-37.</a:t>
            </a:r>
          </a:p>
          <a:p>
            <a:endParaRPr lang="en-GB" dirty="0"/>
          </a:p>
          <a:p>
            <a:endParaRPr lang="en-GB" dirty="0"/>
          </a:p>
        </p:txBody>
      </p:sp>
    </p:spTree>
    <p:extLst>
      <p:ext uri="{BB962C8B-B14F-4D97-AF65-F5344CB8AC3E}">
        <p14:creationId xmlns:p14="http://schemas.microsoft.com/office/powerpoint/2010/main" val="218824110"/>
      </p:ext>
    </p:extLst>
  </p:cSld>
  <p:clrMapOvr>
    <a:masterClrMapping/>
  </p:clrMapOvr>
  <mc:AlternateContent xmlns:mc="http://schemas.openxmlformats.org/markup-compatibility/2006" xmlns:p14="http://schemas.microsoft.com/office/powerpoint/2010/main">
    <mc:Choice Requires="p14">
      <p:transition spd="slow" p14:dur="2000" advTm="38346"/>
    </mc:Choice>
    <mc:Fallback xmlns="">
      <p:transition spd="slow" advTm="38346"/>
    </mc:Fallback>
  </mc:AlternateContent>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6f7fa8c4d3758573bbaca1a8f25a9e44">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321a60e2ba4629a87b1845f21f2496f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3160BF-BF82-4701-8F62-5493E2697D9D}">
  <ds:schemaRefs>
    <ds:schemaRef ds:uri="http://schemas.microsoft.com/sharepoint/v3/contenttype/forms"/>
  </ds:schemaRefs>
</ds:datastoreItem>
</file>

<file path=customXml/itemProps2.xml><?xml version="1.0" encoding="utf-8"?>
<ds:datastoreItem xmlns:ds="http://schemas.openxmlformats.org/officeDocument/2006/customXml" ds:itemID="{883B1CC0-8F4E-421F-AECF-556FF960D710}">
  <ds:schemaRefs>
    <ds:schemaRef ds:uri="http://schemas.openxmlformats.org/package/2006/metadata/core-properties"/>
    <ds:schemaRef ds:uri="http://www.w3.org/XML/1998/namespace"/>
    <ds:schemaRef ds:uri="http://schemas.microsoft.com/office/2006/metadata/properties"/>
    <ds:schemaRef ds:uri="http://schemas.microsoft.com/office/2006/documentManagement/types"/>
    <ds:schemaRef ds:uri="http://purl.org/dc/terms/"/>
    <ds:schemaRef ds:uri="http://schemas.microsoft.com/office/infopath/2007/PartnerControls"/>
    <ds:schemaRef ds:uri="16bfc89a-06a0-41d6-ae50-6ff65b36cb8b"/>
    <ds:schemaRef ds:uri="e4a72011-89be-41d7-bd49-565121a9e247"/>
    <ds:schemaRef ds:uri="http://purl.org/dc/dcmitype/"/>
    <ds:schemaRef ds:uri="http://purl.org/dc/elements/1.1/"/>
  </ds:schemaRefs>
</ds:datastoreItem>
</file>

<file path=customXml/itemProps3.xml><?xml version="1.0" encoding="utf-8"?>
<ds:datastoreItem xmlns:ds="http://schemas.openxmlformats.org/officeDocument/2006/customXml" ds:itemID="{C3BF910D-0178-4DD2-9199-48C5C2B00C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Single blank uwtsd slide</Template>
  <TotalTime>0</TotalTime>
  <Words>6420</Words>
  <Application>Microsoft Office PowerPoint</Application>
  <PresentationFormat>Widescreen</PresentationFormat>
  <Paragraphs>535</Paragraphs>
  <Slides>41</Slides>
  <Notes>39</Notes>
  <HiddenSlides>0</HiddenSlides>
  <MMClips>0</MMClips>
  <ScaleCrop>false</ScaleCrop>
  <HeadingPairs>
    <vt:vector size="4" baseType="variant">
      <vt:variant>
        <vt:lpstr>Theme</vt:lpstr>
      </vt:variant>
      <vt:variant>
        <vt:i4>3</vt:i4>
      </vt:variant>
      <vt:variant>
        <vt:lpstr>Slide Titles</vt:lpstr>
      </vt:variant>
      <vt:variant>
        <vt:i4>41</vt:i4>
      </vt:variant>
    </vt:vector>
  </HeadingPairs>
  <TitlesOfParts>
    <vt:vector size="44" baseType="lpstr">
      <vt:lpstr>Holding PAge</vt:lpstr>
      <vt:lpstr>Title Slide 2</vt:lpstr>
      <vt:lpstr>Accessible 2</vt:lpstr>
      <vt:lpstr>PowerPoint Presentation</vt:lpstr>
      <vt:lpstr>PowerPoint Presentation</vt:lpstr>
      <vt:lpstr>PowerPoint Presentation</vt:lpstr>
      <vt:lpstr>Gweithio mewn tîm Working within a team</vt:lpstr>
      <vt:lpstr>PowerPoint Presentation</vt:lpstr>
      <vt:lpstr>Bruce Tuckman (1965)</vt:lpstr>
      <vt:lpstr>Charles Handy (1999)</vt:lpstr>
      <vt:lpstr>PowerPoint Presentation</vt:lpstr>
      <vt:lpstr>Jillian Rodd</vt:lpstr>
      <vt:lpstr>The wisdom of geese</vt:lpstr>
      <vt:lpstr>The power of teamwork </vt:lpstr>
      <vt:lpstr>Beth allwn ddysgu oddi wrth morgrug!  What we could learn from ants!</vt:lpstr>
      <vt:lpstr>PowerPoint Presentation</vt:lpstr>
      <vt:lpstr>                               Sgiliau/Skills</vt:lpstr>
      <vt:lpstr>Beth i ni’n gweld yma?  What do we see here?</vt:lpstr>
      <vt:lpstr>Kurt Lewin (1939)</vt:lpstr>
      <vt:lpstr>Dynameg              Dynamics</vt:lpstr>
      <vt:lpstr>McGregor’s X and Y Theory (1960)</vt:lpstr>
      <vt:lpstr>Fredrick Herzberg (1959) Two-Factor Motivational Theory</vt:lpstr>
      <vt:lpstr>Meredith Belbin (1981) Rolau Tîm - Team Roles</vt:lpstr>
      <vt:lpstr> Nodweddion a sgiliau  Attributes and skills</vt:lpstr>
      <vt:lpstr>Jillian Rodd (2006) Gwaith tîm – Team work</vt:lpstr>
      <vt:lpstr>Fframwaith IPO Framework</vt:lpstr>
      <vt:lpstr>Model Effeithiolrwydd Tîm 2002 Team Effectiveness Model 2002</vt:lpstr>
      <vt:lpstr>Beth am? What about?</vt:lpstr>
      <vt:lpstr>Personoliaeth a Naturiaeth Personality and Dispositions</vt:lpstr>
      <vt:lpstr>Gweithio fel tîm Working as a team</vt:lpstr>
      <vt:lpstr>5 Camweithrediadau o dîm Lencioni (2005) Lencioni’s 5 dysfunctions of a team (2005)</vt:lpstr>
      <vt:lpstr>Damcaniaeth Chwech hetiau meddwl Edward de Bono (1985) Edward de Bono's Six thinking hats theory (1985)</vt:lpstr>
      <vt:lpstr>Cyfarfodydd Tîm effeithiol  Effective Team meetings</vt:lpstr>
      <vt:lpstr>Strategaethau effeithiol  Effective Strategies</vt:lpstr>
      <vt:lpstr>Strategaethau effeithiol  Effective Strategies</vt:lpstr>
      <vt:lpstr>Strategaethau effeithiol  Effective Strategies</vt:lpstr>
      <vt:lpstr>Strategaethau effeithiol  Effective Strategies</vt:lpstr>
      <vt:lpstr>In an article by RICHARD LITTLEJOHN in the Daily Mail 23/05/20</vt:lpstr>
      <vt:lpstr>Arweinyddiaeth ar gyfer Addysg Gynnar a Gofal o Ansawdd  Leadership for Quality Early Education and Care  </vt:lpstr>
      <vt:lpstr>Eich arddull - eich dyfodol  Your style – your future</vt:lpstr>
      <vt:lpstr>John Lydgate</vt:lpstr>
      <vt:lpstr>Estyn &amp; AGC Arfer Effeithiol Estyn &amp; CIW Effective Practice</vt:lpstr>
      <vt:lpstr>Gwaith Cartref Homework</vt:lpstr>
      <vt:lpstr>Cyfeirnod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Natasha Young</cp:lastModifiedBy>
  <cp:revision>56</cp:revision>
  <dcterms:created xsi:type="dcterms:W3CDTF">2016-10-10T08:38:34Z</dcterms:created>
  <dcterms:modified xsi:type="dcterms:W3CDTF">2026-04-16T11:48:10Z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Order">
    <vt:lpwstr>393800.000000000</vt:lpwstr>
  </property>
  <property fmtid="{D5CDD505-2E9C-101B-9397-08002B2CF9AE}" pid="4" name="MediaServiceImageTags">
    <vt:lpwstr/>
  </property>
  <property fmtid="{D5CDD505-2E9C-101B-9397-08002B2CF9AE}" pid="5" name="ComplianceAssetId">
    <vt:lpwstr/>
  </property>
  <property fmtid="{D5CDD505-2E9C-101B-9397-08002B2CF9AE}" pid="6" name="_ExtendedDescription">
    <vt:lpwstr/>
  </property>
  <property fmtid="{D5CDD505-2E9C-101B-9397-08002B2CF9AE}" pid="7" name="TriggerFlowInfo">
    <vt:lpwstr/>
  </property>
</Properties>
</file>