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5" r:id="rId4"/>
    <p:sldId id="280" r:id="rId5"/>
    <p:sldId id="281" r:id="rId6"/>
    <p:sldId id="262" r:id="rId7"/>
    <p:sldId id="286" r:id="rId8"/>
    <p:sldId id="287" r:id="rId9"/>
    <p:sldId id="275" r:id="rId10"/>
    <p:sldId id="266" r:id="rId11"/>
    <p:sldId id="276" r:id="rId12"/>
    <p:sldId id="277" r:id="rId13"/>
    <p:sldId id="278" r:id="rId14"/>
    <p:sldId id="269" r:id="rId15"/>
    <p:sldId id="270" r:id="rId16"/>
    <p:sldId id="271" r:id="rId17"/>
    <p:sldId id="272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55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n.dicks@uwtsd.ac.uk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15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15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15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15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0020" y="4797152"/>
            <a:ext cx="7920880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/>
              <a:t>SJSI5021 Hot Topics </a:t>
            </a:r>
            <a:br>
              <a:rPr lang="en-US" sz="3600" b="1" dirty="0"/>
            </a:br>
            <a:r>
              <a:rPr lang="en-US" sz="3600" b="1" dirty="0"/>
              <a:t>Theme 1: Module Outline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417646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04248" y="404664"/>
            <a:ext cx="2088232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Student march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9255" y="836712"/>
            <a:ext cx="2893041" cy="1909407"/>
          </a:xfrm>
          <a:prstGeom prst="rect">
            <a:avLst/>
          </a:prstGeom>
        </p:spPr>
      </p:pic>
      <p:pic>
        <p:nvPicPr>
          <p:cNvPr id="6" name="Picture 5" descr="Arguing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6072" y="644561"/>
            <a:ext cx="1713434" cy="151122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860032" y="2155788"/>
            <a:ext cx="1728192" cy="24253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News.bmp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460" y="2465588"/>
            <a:ext cx="1411267" cy="189270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59832" y="580526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Ken Dicks </a:t>
            </a:r>
            <a:r>
              <a:rPr lang="en-GB" sz="3200" dirty="0">
                <a:hlinkClick r:id="rId5"/>
              </a:rPr>
              <a:t>ken.dicks@uwtsd.ac.uk</a:t>
            </a:r>
            <a:r>
              <a:rPr lang="en-GB" sz="32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4" y="3068960"/>
            <a:ext cx="4176464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860032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2"/>
            <a:ext cx="2088232" cy="1944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will we cover in SJSI5021…?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5625" y="1952625"/>
            <a:ext cx="2952750" cy="29527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BA72C1-7246-4494-822E-FEE909411171}"/>
              </a:ext>
            </a:extLst>
          </p:cNvPr>
          <p:cNvSpPr txBox="1"/>
          <p:nvPr/>
        </p:nvSpPr>
        <p:spPr>
          <a:xfrm>
            <a:off x="611560" y="26064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Module Overview Document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21297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03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Hot Topics = Sensitive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this module we will be discussing sensitive issues</a:t>
            </a:r>
          </a:p>
          <a:p>
            <a:r>
              <a:rPr lang="en-GB" dirty="0"/>
              <a:t>We will all have had experience of some of the issues that we look at</a:t>
            </a:r>
          </a:p>
          <a:p>
            <a:r>
              <a:rPr lang="en-GB" dirty="0"/>
              <a:t>We must always respect other people’s experiences</a:t>
            </a:r>
          </a:p>
          <a:p>
            <a:r>
              <a:rPr lang="en-GB" dirty="0"/>
              <a:t>If at any point a topic is upsetting then taking a time out is absolutely fine</a:t>
            </a:r>
          </a:p>
        </p:txBody>
      </p:sp>
    </p:spTree>
    <p:extLst>
      <p:ext uri="{BB962C8B-B14F-4D97-AF65-F5344CB8AC3E}">
        <p14:creationId xmlns:p14="http://schemas.microsoft.com/office/powerpoint/2010/main" val="214497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en-GB" b="1" dirty="0"/>
              <a:t>Code of Conduct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0167" y="1268760"/>
            <a:ext cx="3312368" cy="33123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75656" y="5085184"/>
            <a:ext cx="638801" cy="6388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67744" y="5157192"/>
            <a:ext cx="50498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Agree a code of conduct for these sessions</a:t>
            </a:r>
          </a:p>
        </p:txBody>
      </p:sp>
    </p:spTree>
    <p:extLst>
      <p:ext uri="{BB962C8B-B14F-4D97-AF65-F5344CB8AC3E}">
        <p14:creationId xmlns:p14="http://schemas.microsoft.com/office/powerpoint/2010/main" val="423160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467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1 is in the Turnitin Section on Moodle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068960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8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467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2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2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467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3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35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Why do we hand in Assignment 3 first?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4747" y="1628800"/>
            <a:ext cx="2199620" cy="16561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3456582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/>
              <a:t>Discuss this question with the people next to you.</a:t>
            </a:r>
          </a:p>
          <a:p>
            <a:pPr algn="ctr"/>
            <a:r>
              <a:rPr lang="en-GB" sz="2800" b="1" i="1" dirty="0"/>
              <a:t>What are the advantages of writing the assignment first?</a:t>
            </a:r>
          </a:p>
          <a:p>
            <a:pPr algn="ctr"/>
            <a:r>
              <a:rPr lang="en-GB" sz="2800" b="1" i="1" dirty="0"/>
              <a:t>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368184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Values and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7889906" cy="1173257"/>
          </a:xfrm>
        </p:spPr>
        <p:txBody>
          <a:bodyPr>
            <a:normAutofit/>
          </a:bodyPr>
          <a:lstStyle/>
          <a:p>
            <a:pPr lvl="0"/>
            <a:r>
              <a:rPr lang="en-US" sz="2800" dirty="0"/>
              <a:t>Where do we get our personal philosophies or belief systems about the social world?</a:t>
            </a:r>
            <a:endParaRPr lang="en-GB" sz="2800" dirty="0"/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88024" y="2708920"/>
            <a:ext cx="4038600" cy="3143412"/>
          </a:xfrm>
        </p:spPr>
        <p:txBody>
          <a:bodyPr/>
          <a:lstStyle/>
          <a:p>
            <a:r>
              <a:rPr lang="en-US" sz="2800" dirty="0"/>
              <a:t>Nature</a:t>
            </a:r>
          </a:p>
          <a:p>
            <a:r>
              <a:rPr lang="en-US" sz="2800" dirty="0"/>
              <a:t>Nurture</a:t>
            </a:r>
          </a:p>
          <a:p>
            <a:r>
              <a:rPr lang="en-US" sz="2800" dirty="0"/>
              <a:t>Socialisation</a:t>
            </a:r>
          </a:p>
          <a:p>
            <a:r>
              <a:rPr lang="en-US" sz="2800" dirty="0"/>
              <a:t>Culture</a:t>
            </a:r>
          </a:p>
          <a:p>
            <a:r>
              <a:rPr lang="en-US" sz="2800" dirty="0"/>
              <a:t>Power</a:t>
            </a:r>
          </a:p>
          <a:p>
            <a:r>
              <a:rPr lang="en-US" sz="2800" dirty="0"/>
              <a:t>Equality</a:t>
            </a:r>
          </a:p>
          <a:p>
            <a:endParaRPr lang="en-US" dirty="0"/>
          </a:p>
        </p:txBody>
      </p:sp>
      <p:pic>
        <p:nvPicPr>
          <p:cNvPr id="4" name="Picture 3" descr="i_am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19672" y="2924944"/>
            <a:ext cx="1863018" cy="2341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5"/>
          <p:cNvSpPr txBox="1">
            <a:spLocks/>
          </p:cNvSpPr>
          <p:nvPr/>
        </p:nvSpPr>
        <p:spPr>
          <a:xfrm>
            <a:off x="706697" y="1340768"/>
            <a:ext cx="8136904" cy="305293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/>
              <a:t>“principles or standards of behaviour; one's judgement of what is important in life”.</a:t>
            </a:r>
          </a:p>
          <a:p>
            <a:pPr>
              <a:defRPr/>
            </a:pPr>
            <a:r>
              <a:rPr lang="en-GB" dirty="0"/>
              <a:t>“the regard that something is held to deserve; the importance, worth, or usefulness of something”</a:t>
            </a:r>
          </a:p>
          <a:p>
            <a:pPr>
              <a:defRPr/>
            </a:pPr>
            <a:r>
              <a:rPr lang="en-GB" dirty="0"/>
              <a:t>Define our morality and aspirations</a:t>
            </a:r>
          </a:p>
          <a:p>
            <a:pPr>
              <a:defRPr/>
            </a:pPr>
            <a:r>
              <a:rPr lang="en-GB" dirty="0"/>
              <a:t>Represent our vision of the person we would like to be – they drive our behaviour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85238" y="404664"/>
            <a:ext cx="285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prstClr val="black"/>
                </a:solidFill>
              </a:rPr>
              <a:t>Values</a:t>
            </a:r>
          </a:p>
        </p:txBody>
      </p:sp>
    </p:spTree>
    <p:extLst>
      <p:ext uri="{BB962C8B-B14F-4D97-AF65-F5344CB8AC3E}">
        <p14:creationId xmlns:p14="http://schemas.microsoft.com/office/powerpoint/2010/main" val="27257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>
                <a:solidFill>
                  <a:prstClr val="black"/>
                </a:solidFill>
              </a:rPr>
              <a:t>But Whose Values?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1320" y="126290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‘Dominant’ Values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988840"/>
            <a:ext cx="369819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‘middle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‘ruling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political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legal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state religion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0" y="1251283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‘Sub-cultural’ Values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34248" y="1977221"/>
            <a:ext cx="391421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‘working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‘under-class’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peer group values e.g.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gangs, goths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‘radical’ values e.g.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feminism, environmentalism</a:t>
            </a:r>
          </a:p>
        </p:txBody>
      </p:sp>
    </p:spTree>
    <p:extLst>
      <p:ext uri="{BB962C8B-B14F-4D97-AF65-F5344CB8AC3E}">
        <p14:creationId xmlns:p14="http://schemas.microsoft.com/office/powerpoint/2010/main" val="90823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>
                <a:solidFill>
                  <a:prstClr val="black"/>
                </a:solidFill>
              </a:rPr>
              <a:t>Dominant vs Sub-cultural 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4869160"/>
            <a:ext cx="8039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In small groups, discuss what might be considered to be ‘dominant’ and ‘sub-cultural’ values. How many of each can you think of. Share these with the whole group.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80715" y="4158351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1560" y="1340768"/>
            <a:ext cx="79208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</a:t>
            </a:r>
            <a:r>
              <a:rPr lang="en-GB" sz="2800" i="1" dirty="0"/>
              <a:t>Work gives you a sense of purpose and reward and allows you to contribute to society by paying taxes and taking part in the economy”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068960"/>
            <a:ext cx="79208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</a:t>
            </a:r>
            <a:r>
              <a:rPr lang="en-GB" sz="2800" i="1" dirty="0"/>
              <a:t>Work is a mug’s game. You get told what to do and treated like dirt. The only reason to work is to earn money”.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968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Over the course of this module we need to consider…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3397"/>
            <a:ext cx="8229600" cy="3589859"/>
          </a:xfrm>
        </p:spPr>
        <p:txBody>
          <a:bodyPr>
            <a:normAutofit/>
          </a:bodyPr>
          <a:lstStyle/>
          <a:p>
            <a:r>
              <a:rPr lang="en-US" dirty="0"/>
              <a:t>What is the potential impact of different theories on policy and welfare provision?</a:t>
            </a:r>
          </a:p>
          <a:p>
            <a:r>
              <a:rPr lang="en-US" dirty="0"/>
              <a:t>What are the implications of these theories for our understanding of ‘self’ – who we are?</a:t>
            </a:r>
          </a:p>
          <a:p>
            <a:r>
              <a:rPr lang="en-US" dirty="0"/>
              <a:t>Have some of these theories become the basis of popular discourse?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Our place in the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780928"/>
            <a:ext cx="8229600" cy="2188840"/>
          </a:xfrm>
        </p:spPr>
        <p:txBody>
          <a:bodyPr>
            <a:normAutofit/>
          </a:bodyPr>
          <a:lstStyle/>
          <a:p>
            <a:r>
              <a:rPr lang="en-US" dirty="0"/>
              <a:t>Distinguish between ‘evidence’ and ‘popular discourse’</a:t>
            </a:r>
          </a:p>
          <a:p>
            <a:r>
              <a:rPr lang="en-US" dirty="0"/>
              <a:t>Reflect on the origins of our own values and </a:t>
            </a:r>
            <a:r>
              <a:rPr lang="en-GB" dirty="0"/>
              <a:t>behaviours</a:t>
            </a:r>
            <a:r>
              <a:rPr lang="en-US" dirty="0"/>
              <a:t> towards others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77281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As Students of Social Inclusion, we need to: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60848"/>
            <a:ext cx="8640960" cy="4525963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Acknowledging competing political discourses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Recognising - and reflecting on - our own socialisation, experiences, feelings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Recognising - and reflecting on - other’s socialisation, experiences, feelings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Use all of the above to challenge disadvantage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620688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As social scientists we need to critically evaluate ideas about what is ‘normal’ by: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Examples of current debates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136904" cy="3816424"/>
          </a:xfrm>
        </p:spPr>
        <p:txBody>
          <a:bodyPr>
            <a:normAutofit/>
          </a:bodyPr>
          <a:lstStyle/>
          <a:p>
            <a:r>
              <a:rPr lang="en-US" sz="2800" dirty="0"/>
              <a:t>Press freedom versus statutory regulation</a:t>
            </a:r>
          </a:p>
          <a:p>
            <a:r>
              <a:rPr lang="en-US" sz="2800" dirty="0"/>
              <a:t>Border control versus freedom of movement</a:t>
            </a:r>
          </a:p>
          <a:p>
            <a:r>
              <a:rPr lang="en-US" sz="2800" dirty="0"/>
              <a:t>Pro-life versus Pro-Choice</a:t>
            </a:r>
          </a:p>
          <a:p>
            <a:r>
              <a:rPr lang="en-US" sz="2800" dirty="0"/>
              <a:t>Fertility treatment on the NHS – right or luxury</a:t>
            </a:r>
          </a:p>
          <a:p>
            <a:r>
              <a:rPr lang="en-US" sz="2800" dirty="0"/>
              <a:t>State intervention versus individual freedom</a:t>
            </a:r>
          </a:p>
          <a:p>
            <a:r>
              <a:rPr lang="en-US" sz="2800" dirty="0"/>
              <a:t>Who should pay for social care?</a:t>
            </a:r>
          </a:p>
          <a:p>
            <a:r>
              <a:rPr lang="en-US" sz="2800" dirty="0"/>
              <a:t>Social media – free speech versus censoring ‘trolls’</a:t>
            </a:r>
          </a:p>
          <a:p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5733256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others can you think of?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27584" y="1977802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How do we tackle these debates?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What should influence policy?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Who should make policy?</a:t>
            </a:r>
          </a:p>
          <a:p>
            <a:endParaRPr lang="en-US" sz="3200" dirty="0"/>
          </a:p>
          <a:p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332656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We will also need to consider</a:t>
            </a:r>
          </a:p>
        </p:txBody>
      </p:sp>
    </p:spTree>
    <p:extLst>
      <p:ext uri="{BB962C8B-B14F-4D97-AF65-F5344CB8AC3E}">
        <p14:creationId xmlns:p14="http://schemas.microsoft.com/office/powerpoint/2010/main" val="55620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375</TotalTime>
  <Words>633</Words>
  <Application>Microsoft Office PowerPoint</Application>
  <PresentationFormat>On-screen Show (4:3)</PresentationFormat>
  <Paragraphs>81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UWTSD PPT Template</vt:lpstr>
      <vt:lpstr>SJSI5021 Hot Topics  Theme 1: Module Outline</vt:lpstr>
      <vt:lpstr>What will we cover in SJSI5021…?</vt:lpstr>
      <vt:lpstr>PowerPoint Presentation</vt:lpstr>
      <vt:lpstr>Hot Topics = Sensitive issues</vt:lpstr>
      <vt:lpstr>Code of Conduct</vt:lpstr>
      <vt:lpstr>PowerPoint Presentation</vt:lpstr>
      <vt:lpstr>PowerPoint Presentation</vt:lpstr>
      <vt:lpstr>PowerPoint Presentation</vt:lpstr>
      <vt:lpstr>Why do we hand in Assignment 3 first?</vt:lpstr>
      <vt:lpstr>Values and Concepts</vt:lpstr>
      <vt:lpstr>PowerPoint Presentation</vt:lpstr>
      <vt:lpstr>PowerPoint Presentation</vt:lpstr>
      <vt:lpstr>PowerPoint Presentation</vt:lpstr>
      <vt:lpstr>Over the course of this module we need to consider…</vt:lpstr>
      <vt:lpstr>Our place in the debate</vt:lpstr>
      <vt:lpstr>PowerPoint Presentation</vt:lpstr>
      <vt:lpstr>Examples of current debates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27</cp:revision>
  <dcterms:created xsi:type="dcterms:W3CDTF">2016-09-29T11:33:04Z</dcterms:created>
  <dcterms:modified xsi:type="dcterms:W3CDTF">2020-01-26T18:28:38Z</dcterms:modified>
</cp:coreProperties>
</file>