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0"/>
  </p:notesMasterIdLst>
  <p:handoutMasterIdLst>
    <p:handoutMasterId r:id="rId61"/>
  </p:handoutMasterIdLst>
  <p:sldIdLst>
    <p:sldId id="256" r:id="rId5"/>
    <p:sldId id="408" r:id="rId6"/>
    <p:sldId id="286" r:id="rId7"/>
    <p:sldId id="360" r:id="rId8"/>
    <p:sldId id="361" r:id="rId9"/>
    <p:sldId id="308" r:id="rId10"/>
    <p:sldId id="350" r:id="rId11"/>
    <p:sldId id="335" r:id="rId12"/>
    <p:sldId id="349" r:id="rId13"/>
    <p:sldId id="334" r:id="rId14"/>
    <p:sldId id="346" r:id="rId15"/>
    <p:sldId id="337" r:id="rId16"/>
    <p:sldId id="336" r:id="rId17"/>
    <p:sldId id="282" r:id="rId18"/>
    <p:sldId id="362" r:id="rId19"/>
    <p:sldId id="260" r:id="rId20"/>
    <p:sldId id="261" r:id="rId21"/>
    <p:sldId id="262" r:id="rId22"/>
    <p:sldId id="338" r:id="rId23"/>
    <p:sldId id="339" r:id="rId24"/>
    <p:sldId id="342" r:id="rId25"/>
    <p:sldId id="343" r:id="rId26"/>
    <p:sldId id="352" r:id="rId27"/>
    <p:sldId id="353" r:id="rId28"/>
    <p:sldId id="363" r:id="rId29"/>
    <p:sldId id="351" r:id="rId30"/>
    <p:sldId id="347" r:id="rId31"/>
    <p:sldId id="348" r:id="rId32"/>
    <p:sldId id="344" r:id="rId33"/>
    <p:sldId id="345" r:id="rId34"/>
    <p:sldId id="259" r:id="rId35"/>
    <p:sldId id="320" r:id="rId36"/>
    <p:sldId id="321" r:id="rId37"/>
    <p:sldId id="322" r:id="rId38"/>
    <p:sldId id="323" r:id="rId39"/>
    <p:sldId id="324" r:id="rId40"/>
    <p:sldId id="325" r:id="rId41"/>
    <p:sldId id="326" r:id="rId42"/>
    <p:sldId id="327" r:id="rId43"/>
    <p:sldId id="328" r:id="rId44"/>
    <p:sldId id="357" r:id="rId45"/>
    <p:sldId id="358" r:id="rId46"/>
    <p:sldId id="329" r:id="rId47"/>
    <p:sldId id="364" r:id="rId48"/>
    <p:sldId id="330" r:id="rId49"/>
    <p:sldId id="331" r:id="rId50"/>
    <p:sldId id="299" r:id="rId51"/>
    <p:sldId id="332" r:id="rId52"/>
    <p:sldId id="341" r:id="rId53"/>
    <p:sldId id="277" r:id="rId54"/>
    <p:sldId id="279" r:id="rId55"/>
    <p:sldId id="278" r:id="rId56"/>
    <p:sldId id="280" r:id="rId57"/>
    <p:sldId id="333" r:id="rId58"/>
    <p:sldId id="409" r:id="rId5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BE7A2F-1245-4D85-AF32-1DFF3A3E6D9B}" v="245" dt="2022-02-08T13:52:15.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571"/>
    <p:restoredTop sz="94715"/>
  </p:normalViewPr>
  <p:slideViewPr>
    <p:cSldViewPr snapToGrid="0">
      <p:cViewPr>
        <p:scale>
          <a:sx n="113" d="100"/>
          <a:sy n="113" d="100"/>
        </p:scale>
        <p:origin x="2008" y="36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63" Type="http://schemas.openxmlformats.org/officeDocument/2006/relationships/viewProps" Target="viewProps.xml"/><Relationship Id="rId64" Type="http://schemas.openxmlformats.org/officeDocument/2006/relationships/theme" Target="theme/theme1.xml"/><Relationship Id="rId65" Type="http://schemas.openxmlformats.org/officeDocument/2006/relationships/tableStyles" Target="tableStyles.xml"/><Relationship Id="rId68" Type="http://schemas.microsoft.com/office/2016/11/relationships/changesInfo" Target="changesInfos/changesInfo1.xml"/><Relationship Id="rId69" Type="http://schemas.microsoft.com/office/2015/10/relationships/revisionInfo" Target="revisionInfo.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slide" Target="slides/slide52.xml"/><Relationship Id="rId57" Type="http://schemas.openxmlformats.org/officeDocument/2006/relationships/slide" Target="slides/slide53.xml"/><Relationship Id="rId58" Type="http://schemas.openxmlformats.org/officeDocument/2006/relationships/slide" Target="slides/slide54.xml"/><Relationship Id="rId59" Type="http://schemas.openxmlformats.org/officeDocument/2006/relationships/slide" Target="slides/slide5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60" Type="http://schemas.openxmlformats.org/officeDocument/2006/relationships/notesMaster" Target="notesMasters/notesMaster1.xml"/><Relationship Id="rId61" Type="http://schemas.openxmlformats.org/officeDocument/2006/relationships/handoutMaster" Target="handoutMasters/handoutMaster1.xml"/><Relationship Id="rId62" Type="http://schemas.openxmlformats.org/officeDocument/2006/relationships/presProps" Target="presProp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38BE7A2F-1245-4D85-AF32-1DFF3A3E6D9B}"/>
    <pc:docChg chg="custSel addSld delSld modSld">
      <pc:chgData name="Natasha Davies (IMH)" userId="f8d816cd-2c21-46a2-8815-9450f2bd6f78" providerId="ADAL" clId="{38BE7A2F-1245-4D85-AF32-1DFF3A3E6D9B}" dt="2022-02-08T13:51:58.592" v="242" actId="20577"/>
      <pc:docMkLst>
        <pc:docMk/>
      </pc:docMkLst>
      <pc:sldChg chg="del">
        <pc:chgData name="Natasha Davies (IMH)" userId="f8d816cd-2c21-46a2-8815-9450f2bd6f78" providerId="ADAL" clId="{38BE7A2F-1245-4D85-AF32-1DFF3A3E6D9B}" dt="2022-02-08T13:46:45.194" v="10" actId="2696"/>
        <pc:sldMkLst>
          <pc:docMk/>
          <pc:sldMk cId="1843349416" sldId="267"/>
        </pc:sldMkLst>
      </pc:sldChg>
      <pc:sldChg chg="modSp mod">
        <pc:chgData name="Natasha Davies (IMH)" userId="f8d816cd-2c21-46a2-8815-9450f2bd6f78" providerId="ADAL" clId="{38BE7A2F-1245-4D85-AF32-1DFF3A3E6D9B}" dt="2022-02-08T13:40:53.031" v="4" actId="27636"/>
        <pc:sldMkLst>
          <pc:docMk/>
          <pc:sldMk cId="3405554406" sldId="277"/>
        </pc:sldMkLst>
        <pc:spChg chg="mod">
          <ac:chgData name="Natasha Davies (IMH)" userId="f8d816cd-2c21-46a2-8815-9450f2bd6f78" providerId="ADAL" clId="{38BE7A2F-1245-4D85-AF32-1DFF3A3E6D9B}" dt="2022-02-08T13:40:53.031" v="4" actId="27636"/>
          <ac:spMkLst>
            <pc:docMk/>
            <pc:sldMk cId="3405554406" sldId="277"/>
            <ac:spMk id="3" creationId="{00000000-0000-0000-0000-000000000000}"/>
          </ac:spMkLst>
        </pc:spChg>
      </pc:sldChg>
      <pc:sldChg chg="modSp mod">
        <pc:chgData name="Natasha Davies (IMH)" userId="f8d816cd-2c21-46a2-8815-9450f2bd6f78" providerId="ADAL" clId="{38BE7A2F-1245-4D85-AF32-1DFF3A3E6D9B}" dt="2022-02-08T13:40:53.040" v="5" actId="27636"/>
        <pc:sldMkLst>
          <pc:docMk/>
          <pc:sldMk cId="581158710" sldId="279"/>
        </pc:sldMkLst>
        <pc:spChg chg="mod">
          <ac:chgData name="Natasha Davies (IMH)" userId="f8d816cd-2c21-46a2-8815-9450f2bd6f78" providerId="ADAL" clId="{38BE7A2F-1245-4D85-AF32-1DFF3A3E6D9B}" dt="2022-02-08T13:40:53.040" v="5" actId="27636"/>
          <ac:spMkLst>
            <pc:docMk/>
            <pc:sldMk cId="581158710" sldId="279"/>
            <ac:spMk id="3" creationId="{00000000-0000-0000-0000-000000000000}"/>
          </ac:spMkLst>
        </pc:spChg>
      </pc:sldChg>
      <pc:sldChg chg="del">
        <pc:chgData name="Natasha Davies (IMH)" userId="f8d816cd-2c21-46a2-8815-9450f2bd6f78" providerId="ADAL" clId="{38BE7A2F-1245-4D85-AF32-1DFF3A3E6D9B}" dt="2022-02-08T13:46:26.010" v="6" actId="2696"/>
        <pc:sldMkLst>
          <pc:docMk/>
          <pc:sldMk cId="3129062277" sldId="315"/>
        </pc:sldMkLst>
      </pc:sldChg>
      <pc:sldChg chg="del">
        <pc:chgData name="Natasha Davies (IMH)" userId="f8d816cd-2c21-46a2-8815-9450f2bd6f78" providerId="ADAL" clId="{38BE7A2F-1245-4D85-AF32-1DFF3A3E6D9B}" dt="2022-02-08T13:46:28.593" v="7" actId="2696"/>
        <pc:sldMkLst>
          <pc:docMk/>
          <pc:sldMk cId="1703634053" sldId="316"/>
        </pc:sldMkLst>
      </pc:sldChg>
      <pc:sldChg chg="del">
        <pc:chgData name="Natasha Davies (IMH)" userId="f8d816cd-2c21-46a2-8815-9450f2bd6f78" providerId="ADAL" clId="{38BE7A2F-1245-4D85-AF32-1DFF3A3E6D9B}" dt="2022-02-08T13:46:37.199" v="8" actId="2696"/>
        <pc:sldMkLst>
          <pc:docMk/>
          <pc:sldMk cId="1048361568" sldId="317"/>
        </pc:sldMkLst>
      </pc:sldChg>
      <pc:sldChg chg="del">
        <pc:chgData name="Natasha Davies (IMH)" userId="f8d816cd-2c21-46a2-8815-9450f2bd6f78" providerId="ADAL" clId="{38BE7A2F-1245-4D85-AF32-1DFF3A3E6D9B}" dt="2022-02-08T13:46:40.059" v="9" actId="2696"/>
        <pc:sldMkLst>
          <pc:docMk/>
          <pc:sldMk cId="2036535978" sldId="318"/>
        </pc:sldMkLst>
      </pc:sldChg>
      <pc:sldChg chg="del">
        <pc:chgData name="Natasha Davies (IMH)" userId="f8d816cd-2c21-46a2-8815-9450f2bd6f78" providerId="ADAL" clId="{38BE7A2F-1245-4D85-AF32-1DFF3A3E6D9B}" dt="2022-02-08T13:46:47.413" v="11" actId="2696"/>
        <pc:sldMkLst>
          <pc:docMk/>
          <pc:sldMk cId="2355413851" sldId="319"/>
        </pc:sldMkLst>
      </pc:sldChg>
      <pc:sldChg chg="modSp mod">
        <pc:chgData name="Natasha Davies (IMH)" userId="f8d816cd-2c21-46a2-8815-9450f2bd6f78" providerId="ADAL" clId="{38BE7A2F-1245-4D85-AF32-1DFF3A3E6D9B}" dt="2022-02-08T13:40:52.991" v="1" actId="27636"/>
        <pc:sldMkLst>
          <pc:docMk/>
          <pc:sldMk cId="2494195619" sldId="347"/>
        </pc:sldMkLst>
        <pc:spChg chg="mod">
          <ac:chgData name="Natasha Davies (IMH)" userId="f8d816cd-2c21-46a2-8815-9450f2bd6f78" providerId="ADAL" clId="{38BE7A2F-1245-4D85-AF32-1DFF3A3E6D9B}" dt="2022-02-08T13:40:52.991" v="1" actId="27636"/>
          <ac:spMkLst>
            <pc:docMk/>
            <pc:sldMk cId="2494195619" sldId="347"/>
            <ac:spMk id="3" creationId="{00000000-0000-0000-0000-000000000000}"/>
          </ac:spMkLst>
        </pc:spChg>
      </pc:sldChg>
      <pc:sldChg chg="modSp mod">
        <pc:chgData name="Natasha Davies (IMH)" userId="f8d816cd-2c21-46a2-8815-9450f2bd6f78" providerId="ADAL" clId="{38BE7A2F-1245-4D85-AF32-1DFF3A3E6D9B}" dt="2022-02-08T13:40:52.998" v="2" actId="27636"/>
        <pc:sldMkLst>
          <pc:docMk/>
          <pc:sldMk cId="236720806" sldId="348"/>
        </pc:sldMkLst>
        <pc:spChg chg="mod">
          <ac:chgData name="Natasha Davies (IMH)" userId="f8d816cd-2c21-46a2-8815-9450f2bd6f78" providerId="ADAL" clId="{38BE7A2F-1245-4D85-AF32-1DFF3A3E6D9B}" dt="2022-02-08T13:40:52.998" v="2" actId="27636"/>
          <ac:spMkLst>
            <pc:docMk/>
            <pc:sldMk cId="236720806" sldId="348"/>
            <ac:spMk id="3" creationId="{00000000-0000-0000-0000-000000000000}"/>
          </ac:spMkLst>
        </pc:spChg>
      </pc:sldChg>
      <pc:sldChg chg="modSp mod">
        <pc:chgData name="Natasha Davies (IMH)" userId="f8d816cd-2c21-46a2-8815-9450f2bd6f78" providerId="ADAL" clId="{38BE7A2F-1245-4D85-AF32-1DFF3A3E6D9B}" dt="2022-02-08T13:40:52.936" v="0" actId="27636"/>
        <pc:sldMkLst>
          <pc:docMk/>
          <pc:sldMk cId="1311222194" sldId="350"/>
        </pc:sldMkLst>
        <pc:spChg chg="mod">
          <ac:chgData name="Natasha Davies (IMH)" userId="f8d816cd-2c21-46a2-8815-9450f2bd6f78" providerId="ADAL" clId="{38BE7A2F-1245-4D85-AF32-1DFF3A3E6D9B}" dt="2022-02-08T13:40:52.936" v="0" actId="27636"/>
          <ac:spMkLst>
            <pc:docMk/>
            <pc:sldMk cId="1311222194" sldId="350"/>
            <ac:spMk id="3" creationId="{00000000-0000-0000-0000-000000000000}"/>
          </ac:spMkLst>
        </pc:spChg>
      </pc:sldChg>
      <pc:sldChg chg="modSp mod">
        <pc:chgData name="Natasha Davies (IMH)" userId="f8d816cd-2c21-46a2-8815-9450f2bd6f78" providerId="ADAL" clId="{38BE7A2F-1245-4D85-AF32-1DFF3A3E6D9B}" dt="2022-02-08T13:40:53.020" v="3" actId="27636"/>
        <pc:sldMkLst>
          <pc:docMk/>
          <pc:sldMk cId="344983387" sldId="357"/>
        </pc:sldMkLst>
        <pc:spChg chg="mod">
          <ac:chgData name="Natasha Davies (IMH)" userId="f8d816cd-2c21-46a2-8815-9450f2bd6f78" providerId="ADAL" clId="{38BE7A2F-1245-4D85-AF32-1DFF3A3E6D9B}" dt="2022-02-08T13:40:53.020" v="3" actId="27636"/>
          <ac:spMkLst>
            <pc:docMk/>
            <pc:sldMk cId="344983387" sldId="357"/>
            <ac:spMk id="3" creationId="{00000000-0000-0000-0000-000000000000}"/>
          </ac:spMkLst>
        </pc:spChg>
      </pc:sldChg>
      <pc:sldChg chg="addSp modSp new mod">
        <pc:chgData name="Natasha Davies (IMH)" userId="f8d816cd-2c21-46a2-8815-9450f2bd6f78" providerId="ADAL" clId="{38BE7A2F-1245-4D85-AF32-1DFF3A3E6D9B}" dt="2022-02-08T13:51:58.592" v="242" actId="20577"/>
        <pc:sldMkLst>
          <pc:docMk/>
          <pc:sldMk cId="600535872" sldId="409"/>
        </pc:sldMkLst>
        <pc:spChg chg="add mod">
          <ac:chgData name="Natasha Davies (IMH)" userId="f8d816cd-2c21-46a2-8815-9450f2bd6f78" providerId="ADAL" clId="{38BE7A2F-1245-4D85-AF32-1DFF3A3E6D9B}" dt="2022-02-08T13:51:58.592" v="242" actId="20577"/>
          <ac:spMkLst>
            <pc:docMk/>
            <pc:sldMk cId="600535872" sldId="409"/>
            <ac:spMk id="2" creationId="{3E5AD85F-657B-4661-8F40-7EC6F245664D}"/>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jpeg"/><Relationship Id="rId4" Type="http://schemas.openxmlformats.org/officeDocument/2006/relationships/image" Target="../media/image6.jpeg"/><Relationship Id="rId1" Type="http://schemas.openxmlformats.org/officeDocument/2006/relationships/image" Target="../media/image3.jpeg"/><Relationship Id="rId2" Type="http://schemas.openxmlformats.org/officeDocument/2006/relationships/image" Target="../media/image4.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5.jpeg"/><Relationship Id="rId4" Type="http://schemas.openxmlformats.org/officeDocument/2006/relationships/image" Target="../media/image6.jpeg"/><Relationship Id="rId1" Type="http://schemas.openxmlformats.org/officeDocument/2006/relationships/image" Target="../media/image3.jpeg"/><Relationship Id="rId2" Type="http://schemas.openxmlformats.org/officeDocument/2006/relationships/image" Target="../media/image4.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2AE0C-C441-D349-B6E8-F79D064BA469}" type="doc">
      <dgm:prSet loTypeId="urn:microsoft.com/office/officeart/2008/layout/BendingPictureCaption" loCatId="" qsTypeId="urn:microsoft.com/office/officeart/2005/8/quickstyle/simple4" qsCatId="simple" csTypeId="urn:microsoft.com/office/officeart/2005/8/colors/accent1_2" csCatId="accent1" phldr="1"/>
      <dgm:spPr/>
      <dgm:t>
        <a:bodyPr/>
        <a:lstStyle/>
        <a:p>
          <a:endParaRPr lang="en-US"/>
        </a:p>
      </dgm:t>
    </dgm:pt>
    <dgm:pt modelId="{4EB78B3B-81BF-4943-95C4-223C663DE9A2}">
      <dgm:prSet phldrT="[Text]" custT="1"/>
      <dgm:spPr/>
      <dgm:t>
        <a:bodyPr/>
        <a:lstStyle/>
        <a:p>
          <a:r>
            <a:rPr lang="en-US" sz="1400"/>
            <a:t>BA</a:t>
          </a:r>
          <a:r>
            <a:rPr lang="en-US" sz="2000"/>
            <a:t> </a:t>
          </a:r>
          <a:r>
            <a:rPr lang="en-US" sz="1400"/>
            <a:t>Business Management</a:t>
          </a:r>
        </a:p>
        <a:p>
          <a:r>
            <a:rPr lang="en-US" sz="1400"/>
            <a:t>MSC Human Resources Management</a:t>
          </a:r>
        </a:p>
      </dgm:t>
    </dgm:pt>
    <dgm:pt modelId="{0FBECBFC-A072-D14A-956F-CEBF413CEDBA}" type="parTrans" cxnId="{43DFA837-1EAF-1E4D-A935-A294A626D6E7}">
      <dgm:prSet/>
      <dgm:spPr/>
      <dgm:t>
        <a:bodyPr/>
        <a:lstStyle/>
        <a:p>
          <a:endParaRPr lang="en-US"/>
        </a:p>
      </dgm:t>
    </dgm:pt>
    <dgm:pt modelId="{98CD8E56-C491-C849-9205-D639DA4F5FB0}" type="sibTrans" cxnId="{43DFA837-1EAF-1E4D-A935-A294A626D6E7}">
      <dgm:prSet/>
      <dgm:spPr/>
      <dgm:t>
        <a:bodyPr/>
        <a:lstStyle/>
        <a:p>
          <a:endParaRPr lang="en-US"/>
        </a:p>
      </dgm:t>
    </dgm:pt>
    <dgm:pt modelId="{62530EDB-FCD3-3B43-B382-E815C32030E7}">
      <dgm:prSet phldrT="[Text]" custT="1"/>
      <dgm:spPr/>
      <dgm:t>
        <a:bodyPr/>
        <a:lstStyle/>
        <a:p>
          <a:r>
            <a:rPr lang="en-US" sz="2000"/>
            <a:t>Legal- Property</a:t>
          </a:r>
        </a:p>
      </dgm:t>
    </dgm:pt>
    <dgm:pt modelId="{46203E98-1A2A-E94C-A199-4EBB11076A9E}" type="parTrans" cxnId="{5E2394DA-07A3-5043-92C7-C7491B0FDE07}">
      <dgm:prSet/>
      <dgm:spPr/>
      <dgm:t>
        <a:bodyPr/>
        <a:lstStyle/>
        <a:p>
          <a:endParaRPr lang="en-US"/>
        </a:p>
      </dgm:t>
    </dgm:pt>
    <dgm:pt modelId="{48B13ECF-93E5-4F41-B877-338EB763C742}" type="sibTrans" cxnId="{5E2394DA-07A3-5043-92C7-C7491B0FDE07}">
      <dgm:prSet/>
      <dgm:spPr/>
      <dgm:t>
        <a:bodyPr/>
        <a:lstStyle/>
        <a:p>
          <a:endParaRPr lang="en-US"/>
        </a:p>
      </dgm:t>
    </dgm:pt>
    <dgm:pt modelId="{2BD1B64D-D568-314C-84D2-65805C39E450}">
      <dgm:prSet phldrT="[Text]" custT="1"/>
      <dgm:spPr/>
      <dgm:t>
        <a:bodyPr/>
        <a:lstStyle/>
        <a:p>
          <a:r>
            <a:rPr lang="en-US" sz="2000"/>
            <a:t>Manufacturing</a:t>
          </a:r>
        </a:p>
      </dgm:t>
    </dgm:pt>
    <dgm:pt modelId="{163CC206-DE36-CC48-9075-AC7FA4FA0041}" type="parTrans" cxnId="{0A96321B-58E5-C745-8910-30B77A7A773F}">
      <dgm:prSet/>
      <dgm:spPr/>
      <dgm:t>
        <a:bodyPr/>
        <a:lstStyle/>
        <a:p>
          <a:endParaRPr lang="en-US"/>
        </a:p>
      </dgm:t>
    </dgm:pt>
    <dgm:pt modelId="{DADEBC03-D3DF-C942-9B6A-81DEF229C05F}" type="sibTrans" cxnId="{0A96321B-58E5-C745-8910-30B77A7A773F}">
      <dgm:prSet/>
      <dgm:spPr/>
      <dgm:t>
        <a:bodyPr/>
        <a:lstStyle/>
        <a:p>
          <a:endParaRPr lang="en-US"/>
        </a:p>
      </dgm:t>
    </dgm:pt>
    <dgm:pt modelId="{8A802A0B-A30E-024F-986A-C284EDF782A0}">
      <dgm:prSet phldrT="[Text]" custT="1"/>
      <dgm:spPr/>
      <dgm:t>
        <a:bodyPr/>
        <a:lstStyle/>
        <a:p>
          <a:r>
            <a:rPr lang="en-US" sz="2000"/>
            <a:t>Chartered CIPD member </a:t>
          </a:r>
        </a:p>
      </dgm:t>
    </dgm:pt>
    <dgm:pt modelId="{3F9B1D29-B778-8647-B052-A68E3C0077C0}" type="parTrans" cxnId="{8B981C23-05CE-7D4E-9DBE-59C6E412FCF7}">
      <dgm:prSet/>
      <dgm:spPr/>
      <dgm:t>
        <a:bodyPr/>
        <a:lstStyle/>
        <a:p>
          <a:endParaRPr lang="en-US"/>
        </a:p>
      </dgm:t>
    </dgm:pt>
    <dgm:pt modelId="{BD343007-3DF1-794B-B6A9-50CE2F27DF3D}" type="sibTrans" cxnId="{8B981C23-05CE-7D4E-9DBE-59C6E412FCF7}">
      <dgm:prSet/>
      <dgm:spPr/>
      <dgm:t>
        <a:bodyPr/>
        <a:lstStyle/>
        <a:p>
          <a:endParaRPr lang="en-US"/>
        </a:p>
      </dgm:t>
    </dgm:pt>
    <dgm:pt modelId="{F16A1708-65AB-7F42-8AE6-B6289566D410}" type="pres">
      <dgm:prSet presAssocID="{7D52AE0C-C441-D349-B6E8-F79D064BA469}" presName="diagram" presStyleCnt="0">
        <dgm:presLayoutVars>
          <dgm:dir/>
        </dgm:presLayoutVars>
      </dgm:prSet>
      <dgm:spPr/>
      <dgm:t>
        <a:bodyPr/>
        <a:lstStyle/>
        <a:p>
          <a:endParaRPr lang="en-US"/>
        </a:p>
      </dgm:t>
    </dgm:pt>
    <dgm:pt modelId="{972D425D-A7D9-944A-9704-77A0E8C6213B}" type="pres">
      <dgm:prSet presAssocID="{4EB78B3B-81BF-4943-95C4-223C663DE9A2}" presName="composite" presStyleCnt="0"/>
      <dgm:spPr/>
    </dgm:pt>
    <dgm:pt modelId="{3C7908FB-ABFC-7E45-BB92-1B354AA39776}" type="pres">
      <dgm:prSet presAssocID="{4EB78B3B-81BF-4943-95C4-223C663DE9A2}" presName="Image" presStyleLbl="bgShp" presStyleIdx="0" presStyleCnt="4"/>
      <dgm:spPr>
        <a:blipFill>
          <a:blip xmlns:r="http://schemas.openxmlformats.org/officeDocument/2006/relationships" r:embed="rId1"/>
          <a:srcRect/>
          <a:stretch>
            <a:fillRect t="-8000" b="-8000"/>
          </a:stretch>
        </a:blipFill>
      </dgm:spPr>
    </dgm:pt>
    <dgm:pt modelId="{01B55C42-B162-CF48-8EFF-B369FADF007B}" type="pres">
      <dgm:prSet presAssocID="{4EB78B3B-81BF-4943-95C4-223C663DE9A2}" presName="Parent" presStyleLbl="node0" presStyleIdx="0" presStyleCnt="4" custScaleY="137703">
        <dgm:presLayoutVars>
          <dgm:bulletEnabled val="1"/>
        </dgm:presLayoutVars>
      </dgm:prSet>
      <dgm:spPr/>
      <dgm:t>
        <a:bodyPr/>
        <a:lstStyle/>
        <a:p>
          <a:endParaRPr lang="en-US"/>
        </a:p>
      </dgm:t>
    </dgm:pt>
    <dgm:pt modelId="{5907E414-B6BC-3F41-8AF5-14ACAA625C8F}" type="pres">
      <dgm:prSet presAssocID="{98CD8E56-C491-C849-9205-D639DA4F5FB0}" presName="sibTrans" presStyleCnt="0"/>
      <dgm:spPr/>
    </dgm:pt>
    <dgm:pt modelId="{6AD7D8BF-B726-6F4F-B528-CF36E2BD1976}" type="pres">
      <dgm:prSet presAssocID="{62530EDB-FCD3-3B43-B382-E815C32030E7}" presName="composite" presStyleCnt="0"/>
      <dgm:spPr/>
    </dgm:pt>
    <dgm:pt modelId="{0C1F3A38-E0AB-8D4C-9A54-FAFCBE1B2243}" type="pres">
      <dgm:prSet presAssocID="{62530EDB-FCD3-3B43-B382-E815C32030E7}" presName="Image" presStyleLbl="bgShp"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217B036F-FAF2-3841-9B6C-0C9D0BACF491}" type="pres">
      <dgm:prSet presAssocID="{62530EDB-FCD3-3B43-B382-E815C32030E7}" presName="Parent" presStyleLbl="node0" presStyleIdx="1" presStyleCnt="4">
        <dgm:presLayoutVars>
          <dgm:bulletEnabled val="1"/>
        </dgm:presLayoutVars>
      </dgm:prSet>
      <dgm:spPr/>
      <dgm:t>
        <a:bodyPr/>
        <a:lstStyle/>
        <a:p>
          <a:endParaRPr lang="en-US"/>
        </a:p>
      </dgm:t>
    </dgm:pt>
    <dgm:pt modelId="{2BCA57B3-BA75-3348-B6D4-9BAA763E2873}" type="pres">
      <dgm:prSet presAssocID="{48B13ECF-93E5-4F41-B877-338EB763C742}" presName="sibTrans" presStyleCnt="0"/>
      <dgm:spPr/>
    </dgm:pt>
    <dgm:pt modelId="{595FDBC4-6C18-E648-857C-8123BDECB399}" type="pres">
      <dgm:prSet presAssocID="{2BD1B64D-D568-314C-84D2-65805C39E450}" presName="composite" presStyleCnt="0"/>
      <dgm:spPr/>
    </dgm:pt>
    <dgm:pt modelId="{AF70926F-4DD0-2A42-8A05-8428FD4B812F}" type="pres">
      <dgm:prSet presAssocID="{2BD1B64D-D568-314C-84D2-65805C39E450}" presName="Image" presStyleLbl="bgShp"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CD5F7801-2E9A-AD4D-BA4C-48FA18400720}" type="pres">
      <dgm:prSet presAssocID="{2BD1B64D-D568-314C-84D2-65805C39E450}" presName="Parent" presStyleLbl="node0" presStyleIdx="2" presStyleCnt="4">
        <dgm:presLayoutVars>
          <dgm:bulletEnabled val="1"/>
        </dgm:presLayoutVars>
      </dgm:prSet>
      <dgm:spPr/>
      <dgm:t>
        <a:bodyPr/>
        <a:lstStyle/>
        <a:p>
          <a:endParaRPr lang="en-US"/>
        </a:p>
      </dgm:t>
    </dgm:pt>
    <dgm:pt modelId="{219D70E1-E299-9343-BCD1-48C28DF9D2E5}" type="pres">
      <dgm:prSet presAssocID="{DADEBC03-D3DF-C942-9B6A-81DEF229C05F}" presName="sibTrans" presStyleCnt="0"/>
      <dgm:spPr/>
    </dgm:pt>
    <dgm:pt modelId="{F084B526-B842-7942-870A-E5A183B53EDF}" type="pres">
      <dgm:prSet presAssocID="{8A802A0B-A30E-024F-986A-C284EDF782A0}" presName="composite" presStyleCnt="0"/>
      <dgm:spPr/>
    </dgm:pt>
    <dgm:pt modelId="{D591810C-14CF-CD49-8A8A-70AFF53A5E9F}" type="pres">
      <dgm:prSet presAssocID="{8A802A0B-A30E-024F-986A-C284EDF782A0}" presName="Image" presStyleLbl="bgShp"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 modelId="{18169C12-6828-6548-B297-4F0DFE3832E3}" type="pres">
      <dgm:prSet presAssocID="{8A802A0B-A30E-024F-986A-C284EDF782A0}" presName="Parent" presStyleLbl="node0" presStyleIdx="3" presStyleCnt="4">
        <dgm:presLayoutVars>
          <dgm:bulletEnabled val="1"/>
        </dgm:presLayoutVars>
      </dgm:prSet>
      <dgm:spPr/>
      <dgm:t>
        <a:bodyPr/>
        <a:lstStyle/>
        <a:p>
          <a:endParaRPr lang="en-US"/>
        </a:p>
      </dgm:t>
    </dgm:pt>
  </dgm:ptLst>
  <dgm:cxnLst>
    <dgm:cxn modelId="{4F6F288C-B489-174D-8B39-E7B1FC808342}" type="presOf" srcId="{7D52AE0C-C441-D349-B6E8-F79D064BA469}" destId="{F16A1708-65AB-7F42-8AE6-B6289566D410}" srcOrd="0" destOrd="0" presId="urn:microsoft.com/office/officeart/2008/layout/BendingPictureCaption"/>
    <dgm:cxn modelId="{1FE1D7D9-7915-3C4D-AB20-61B6D080FD47}" type="presOf" srcId="{2BD1B64D-D568-314C-84D2-65805C39E450}" destId="{CD5F7801-2E9A-AD4D-BA4C-48FA18400720}" srcOrd="0" destOrd="0" presId="urn:microsoft.com/office/officeart/2008/layout/BendingPictureCaption"/>
    <dgm:cxn modelId="{FC267CE6-6114-814D-88BD-5D984C68B093}" type="presOf" srcId="{4EB78B3B-81BF-4943-95C4-223C663DE9A2}" destId="{01B55C42-B162-CF48-8EFF-B369FADF007B}" srcOrd="0" destOrd="0" presId="urn:microsoft.com/office/officeart/2008/layout/BendingPictureCaption"/>
    <dgm:cxn modelId="{0A96321B-58E5-C745-8910-30B77A7A773F}" srcId="{7D52AE0C-C441-D349-B6E8-F79D064BA469}" destId="{2BD1B64D-D568-314C-84D2-65805C39E450}" srcOrd="2" destOrd="0" parTransId="{163CC206-DE36-CC48-9075-AC7FA4FA0041}" sibTransId="{DADEBC03-D3DF-C942-9B6A-81DEF229C05F}"/>
    <dgm:cxn modelId="{BC78DB17-E27F-2D48-85BB-709AA4FA9DE3}" type="presOf" srcId="{62530EDB-FCD3-3B43-B382-E815C32030E7}" destId="{217B036F-FAF2-3841-9B6C-0C9D0BACF491}" srcOrd="0" destOrd="0" presId="urn:microsoft.com/office/officeart/2008/layout/BendingPictureCaption"/>
    <dgm:cxn modelId="{BA9A3E4F-704E-5D4B-8833-6D5A58918185}" type="presOf" srcId="{8A802A0B-A30E-024F-986A-C284EDF782A0}" destId="{18169C12-6828-6548-B297-4F0DFE3832E3}" srcOrd="0" destOrd="0" presId="urn:microsoft.com/office/officeart/2008/layout/BendingPictureCaption"/>
    <dgm:cxn modelId="{43DFA837-1EAF-1E4D-A935-A294A626D6E7}" srcId="{7D52AE0C-C441-D349-B6E8-F79D064BA469}" destId="{4EB78B3B-81BF-4943-95C4-223C663DE9A2}" srcOrd="0" destOrd="0" parTransId="{0FBECBFC-A072-D14A-956F-CEBF413CEDBA}" sibTransId="{98CD8E56-C491-C849-9205-D639DA4F5FB0}"/>
    <dgm:cxn modelId="{8B981C23-05CE-7D4E-9DBE-59C6E412FCF7}" srcId="{7D52AE0C-C441-D349-B6E8-F79D064BA469}" destId="{8A802A0B-A30E-024F-986A-C284EDF782A0}" srcOrd="3" destOrd="0" parTransId="{3F9B1D29-B778-8647-B052-A68E3C0077C0}" sibTransId="{BD343007-3DF1-794B-B6A9-50CE2F27DF3D}"/>
    <dgm:cxn modelId="{5E2394DA-07A3-5043-92C7-C7491B0FDE07}" srcId="{7D52AE0C-C441-D349-B6E8-F79D064BA469}" destId="{62530EDB-FCD3-3B43-B382-E815C32030E7}" srcOrd="1" destOrd="0" parTransId="{46203E98-1A2A-E94C-A199-4EBB11076A9E}" sibTransId="{48B13ECF-93E5-4F41-B877-338EB763C742}"/>
    <dgm:cxn modelId="{D516C4AC-AF00-FF46-AEF7-00DAB6C484A7}" type="presParOf" srcId="{F16A1708-65AB-7F42-8AE6-B6289566D410}" destId="{972D425D-A7D9-944A-9704-77A0E8C6213B}" srcOrd="0" destOrd="0" presId="urn:microsoft.com/office/officeart/2008/layout/BendingPictureCaption"/>
    <dgm:cxn modelId="{215A10CA-423F-C64C-A6E5-1DDECFD9FFA3}" type="presParOf" srcId="{972D425D-A7D9-944A-9704-77A0E8C6213B}" destId="{3C7908FB-ABFC-7E45-BB92-1B354AA39776}" srcOrd="0" destOrd="0" presId="urn:microsoft.com/office/officeart/2008/layout/BendingPictureCaption"/>
    <dgm:cxn modelId="{ED63D7ED-A912-5F48-A49E-E97910463DAC}" type="presParOf" srcId="{972D425D-A7D9-944A-9704-77A0E8C6213B}" destId="{01B55C42-B162-CF48-8EFF-B369FADF007B}" srcOrd="1" destOrd="0" presId="urn:microsoft.com/office/officeart/2008/layout/BendingPictureCaption"/>
    <dgm:cxn modelId="{68B0BC44-772D-A745-A0BF-B5117AA97069}" type="presParOf" srcId="{F16A1708-65AB-7F42-8AE6-B6289566D410}" destId="{5907E414-B6BC-3F41-8AF5-14ACAA625C8F}" srcOrd="1" destOrd="0" presId="urn:microsoft.com/office/officeart/2008/layout/BendingPictureCaption"/>
    <dgm:cxn modelId="{EDA79811-009B-F14F-A284-1966DF046A6C}" type="presParOf" srcId="{F16A1708-65AB-7F42-8AE6-B6289566D410}" destId="{6AD7D8BF-B726-6F4F-B528-CF36E2BD1976}" srcOrd="2" destOrd="0" presId="urn:microsoft.com/office/officeart/2008/layout/BendingPictureCaption"/>
    <dgm:cxn modelId="{56CF2FE0-F3A6-7145-9FA9-5C2909A50C69}" type="presParOf" srcId="{6AD7D8BF-B726-6F4F-B528-CF36E2BD1976}" destId="{0C1F3A38-E0AB-8D4C-9A54-FAFCBE1B2243}" srcOrd="0" destOrd="0" presId="urn:microsoft.com/office/officeart/2008/layout/BendingPictureCaption"/>
    <dgm:cxn modelId="{E0587C6F-151E-B840-B3AD-D083CB5013B8}" type="presParOf" srcId="{6AD7D8BF-B726-6F4F-B528-CF36E2BD1976}" destId="{217B036F-FAF2-3841-9B6C-0C9D0BACF491}" srcOrd="1" destOrd="0" presId="urn:microsoft.com/office/officeart/2008/layout/BendingPictureCaption"/>
    <dgm:cxn modelId="{25880EFB-1CDF-C94F-9EEB-00E250CB8CB8}" type="presParOf" srcId="{F16A1708-65AB-7F42-8AE6-B6289566D410}" destId="{2BCA57B3-BA75-3348-B6D4-9BAA763E2873}" srcOrd="3" destOrd="0" presId="urn:microsoft.com/office/officeart/2008/layout/BendingPictureCaption"/>
    <dgm:cxn modelId="{85B97140-4AEE-6848-9DB7-7C3E6B5C2285}" type="presParOf" srcId="{F16A1708-65AB-7F42-8AE6-B6289566D410}" destId="{595FDBC4-6C18-E648-857C-8123BDECB399}" srcOrd="4" destOrd="0" presId="urn:microsoft.com/office/officeart/2008/layout/BendingPictureCaption"/>
    <dgm:cxn modelId="{16451810-B4B8-A048-93F2-08874391C155}" type="presParOf" srcId="{595FDBC4-6C18-E648-857C-8123BDECB399}" destId="{AF70926F-4DD0-2A42-8A05-8428FD4B812F}" srcOrd="0" destOrd="0" presId="urn:microsoft.com/office/officeart/2008/layout/BendingPictureCaption"/>
    <dgm:cxn modelId="{17D7BB89-7BFE-914E-955E-F3CAF5679439}" type="presParOf" srcId="{595FDBC4-6C18-E648-857C-8123BDECB399}" destId="{CD5F7801-2E9A-AD4D-BA4C-48FA18400720}" srcOrd="1" destOrd="0" presId="urn:microsoft.com/office/officeart/2008/layout/BendingPictureCaption"/>
    <dgm:cxn modelId="{BE5D7913-C71C-794F-9180-C0399ADFC699}" type="presParOf" srcId="{F16A1708-65AB-7F42-8AE6-B6289566D410}" destId="{219D70E1-E299-9343-BCD1-48C28DF9D2E5}" srcOrd="5" destOrd="0" presId="urn:microsoft.com/office/officeart/2008/layout/BendingPictureCaption"/>
    <dgm:cxn modelId="{13C6355A-0FC8-A44B-B311-78DC4971CDF9}" type="presParOf" srcId="{F16A1708-65AB-7F42-8AE6-B6289566D410}" destId="{F084B526-B842-7942-870A-E5A183B53EDF}" srcOrd="6" destOrd="0" presId="urn:microsoft.com/office/officeart/2008/layout/BendingPictureCaption"/>
    <dgm:cxn modelId="{2E9A8119-69A9-5E48-AFED-60D3A4473E60}" type="presParOf" srcId="{F084B526-B842-7942-870A-E5A183B53EDF}" destId="{D591810C-14CF-CD49-8A8A-70AFF53A5E9F}" srcOrd="0" destOrd="0" presId="urn:microsoft.com/office/officeart/2008/layout/BendingPictureCaption"/>
    <dgm:cxn modelId="{EFC04E0F-A13F-1C48-8BCD-05AB44DEDCF2}" type="presParOf" srcId="{F084B526-B842-7942-870A-E5A183B53EDF}" destId="{18169C12-6828-6548-B297-4F0DFE3832E3}" srcOrd="1" destOrd="0" presId="urn:microsoft.com/office/officeart/2008/layout/BendingPictureCapti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D4C6B5-C024-3A48-A3C2-67F8E061D961}" type="doc">
      <dgm:prSet loTypeId="urn:microsoft.com/office/officeart/2005/8/layout/radial4" loCatId="" qsTypeId="urn:microsoft.com/office/officeart/2005/8/quickstyle/simple2" qsCatId="simple" csTypeId="urn:microsoft.com/office/officeart/2005/8/colors/accent2_1" csCatId="accent2" phldr="1"/>
      <dgm:spPr/>
      <dgm:t>
        <a:bodyPr/>
        <a:lstStyle/>
        <a:p>
          <a:endParaRPr lang="en-US"/>
        </a:p>
      </dgm:t>
    </dgm:pt>
    <dgm:pt modelId="{A5ADCEB0-4BE4-2A49-83F9-A28F43678A21}">
      <dgm:prSet/>
      <dgm:spPr/>
      <dgm:t>
        <a:bodyPr/>
        <a:lstStyle/>
        <a:p>
          <a:pPr rtl="0"/>
          <a:r>
            <a:rPr lang="en-GB" b="1"/>
            <a:t>Assessment Component 1 – written assignment - 50%</a:t>
          </a:r>
          <a:endParaRPr lang="en-GB"/>
        </a:p>
      </dgm:t>
    </dgm:pt>
    <dgm:pt modelId="{1DE1D7F7-CF6C-6D42-9CF5-A12D20F2E970}" type="parTrans" cxnId="{244AB1CD-454E-C44B-9904-B3F2084F0776}">
      <dgm:prSet/>
      <dgm:spPr/>
      <dgm:t>
        <a:bodyPr/>
        <a:lstStyle/>
        <a:p>
          <a:endParaRPr lang="en-US"/>
        </a:p>
      </dgm:t>
    </dgm:pt>
    <dgm:pt modelId="{E548CC6C-D6B5-8B43-95F3-59DE254A65B9}" type="sibTrans" cxnId="{244AB1CD-454E-C44B-9904-B3F2084F0776}">
      <dgm:prSet/>
      <dgm:spPr/>
      <dgm:t>
        <a:bodyPr/>
        <a:lstStyle/>
        <a:p>
          <a:endParaRPr lang="en-US"/>
        </a:p>
      </dgm:t>
    </dgm:pt>
    <dgm:pt modelId="{364E52A9-823B-E940-8F77-350C249F837F}">
      <dgm:prSet/>
      <dgm:spPr/>
      <dgm:t>
        <a:bodyPr/>
        <a:lstStyle/>
        <a:p>
          <a:pPr rtl="0"/>
          <a:r>
            <a:rPr lang="en-GB"/>
            <a:t>Produce a 2,000-word environmental analysis report that evaluates the major environmental factors which will influence an organisation of your choice in the short to medium term. </a:t>
          </a:r>
        </a:p>
      </dgm:t>
    </dgm:pt>
    <dgm:pt modelId="{0A9D27A5-4268-E74B-B0BE-765BDC32DB23}" type="parTrans" cxnId="{B7AB484F-5FD0-7840-8ED0-32E2F6DB6400}">
      <dgm:prSet/>
      <dgm:spPr/>
      <dgm:t>
        <a:bodyPr/>
        <a:lstStyle/>
        <a:p>
          <a:endParaRPr lang="en-US"/>
        </a:p>
      </dgm:t>
    </dgm:pt>
    <dgm:pt modelId="{FE5729B4-3E18-2B40-9D7F-D5AA48EBAC53}" type="sibTrans" cxnId="{B7AB484F-5FD0-7840-8ED0-32E2F6DB6400}">
      <dgm:prSet/>
      <dgm:spPr/>
      <dgm:t>
        <a:bodyPr/>
        <a:lstStyle/>
        <a:p>
          <a:endParaRPr lang="en-US"/>
        </a:p>
      </dgm:t>
    </dgm:pt>
    <dgm:pt modelId="{D80F3188-4AEC-9C46-9348-6C0F25D8BCAD}">
      <dgm:prSet/>
      <dgm:spPr/>
      <dgm:t>
        <a:bodyPr/>
        <a:lstStyle/>
        <a:p>
          <a:pPr rtl="0"/>
          <a:r>
            <a:rPr lang="en-GB"/>
            <a:t>Your analysis must consider the following: Political Economic Social Technological Legal or Environmental trends. </a:t>
          </a:r>
        </a:p>
      </dgm:t>
    </dgm:pt>
    <dgm:pt modelId="{2BB66C25-D9B3-4C4E-A804-F5AA5FAE55F5}" type="parTrans" cxnId="{7EAD3632-08F0-5A42-B5A6-19B86DF1DC30}">
      <dgm:prSet/>
      <dgm:spPr/>
      <dgm:t>
        <a:bodyPr/>
        <a:lstStyle/>
        <a:p>
          <a:endParaRPr lang="en-US"/>
        </a:p>
      </dgm:t>
    </dgm:pt>
    <dgm:pt modelId="{FF404266-B9A4-5D46-95B2-0AC040039DD3}" type="sibTrans" cxnId="{7EAD3632-08F0-5A42-B5A6-19B86DF1DC30}">
      <dgm:prSet/>
      <dgm:spPr/>
      <dgm:t>
        <a:bodyPr/>
        <a:lstStyle/>
        <a:p>
          <a:endParaRPr lang="en-US"/>
        </a:p>
      </dgm:t>
    </dgm:pt>
    <dgm:pt modelId="{D351A431-469A-A14C-A02E-307A7B48B3BA}">
      <dgm:prSet/>
      <dgm:spPr/>
      <dgm:t>
        <a:bodyPr/>
        <a:lstStyle/>
        <a:p>
          <a:pPr rtl="0"/>
          <a:r>
            <a:rPr lang="en-GB"/>
            <a:t>You must demonstrate an understanding of the managerial and business environment and show the impact on the organisation’s corporate and HR strategic direction. </a:t>
          </a:r>
        </a:p>
      </dgm:t>
    </dgm:pt>
    <dgm:pt modelId="{2B441E10-52BC-5A48-84B5-FFABCF9FB1CC}" type="parTrans" cxnId="{F2272092-B7DB-734A-97D4-1E8F147E127D}">
      <dgm:prSet/>
      <dgm:spPr/>
      <dgm:t>
        <a:bodyPr/>
        <a:lstStyle/>
        <a:p>
          <a:endParaRPr lang="en-US"/>
        </a:p>
      </dgm:t>
    </dgm:pt>
    <dgm:pt modelId="{BED03448-DB87-4E49-B6C8-80C63C6FC831}" type="sibTrans" cxnId="{F2272092-B7DB-734A-97D4-1E8F147E127D}">
      <dgm:prSet/>
      <dgm:spPr/>
      <dgm:t>
        <a:bodyPr/>
        <a:lstStyle/>
        <a:p>
          <a:endParaRPr lang="en-US"/>
        </a:p>
      </dgm:t>
    </dgm:pt>
    <dgm:pt modelId="{48585A6C-2D83-684D-87CD-522BEBEBA526}" type="pres">
      <dgm:prSet presAssocID="{ACD4C6B5-C024-3A48-A3C2-67F8E061D961}" presName="cycle" presStyleCnt="0">
        <dgm:presLayoutVars>
          <dgm:chMax val="1"/>
          <dgm:dir/>
          <dgm:animLvl val="ctr"/>
          <dgm:resizeHandles val="exact"/>
        </dgm:presLayoutVars>
      </dgm:prSet>
      <dgm:spPr/>
      <dgm:t>
        <a:bodyPr/>
        <a:lstStyle/>
        <a:p>
          <a:endParaRPr lang="en-US"/>
        </a:p>
      </dgm:t>
    </dgm:pt>
    <dgm:pt modelId="{DEE2DA5F-EE92-9E41-A63D-5D1F0201F21F}" type="pres">
      <dgm:prSet presAssocID="{A5ADCEB0-4BE4-2A49-83F9-A28F43678A21}" presName="centerShape" presStyleLbl="node0" presStyleIdx="0" presStyleCnt="1"/>
      <dgm:spPr/>
      <dgm:t>
        <a:bodyPr/>
        <a:lstStyle/>
        <a:p>
          <a:endParaRPr lang="en-US"/>
        </a:p>
      </dgm:t>
    </dgm:pt>
    <dgm:pt modelId="{C5DF9996-A715-DD4D-BBC6-A0D68801A776}" type="pres">
      <dgm:prSet presAssocID="{0A9D27A5-4268-E74B-B0BE-765BDC32DB23}" presName="parTrans" presStyleLbl="bgSibTrans2D1" presStyleIdx="0" presStyleCnt="3"/>
      <dgm:spPr/>
      <dgm:t>
        <a:bodyPr/>
        <a:lstStyle/>
        <a:p>
          <a:endParaRPr lang="en-US"/>
        </a:p>
      </dgm:t>
    </dgm:pt>
    <dgm:pt modelId="{904792DC-1E60-504B-AA7D-33B6D8EE94D5}" type="pres">
      <dgm:prSet presAssocID="{364E52A9-823B-E940-8F77-350C249F837F}" presName="node" presStyleLbl="node1" presStyleIdx="0" presStyleCnt="3">
        <dgm:presLayoutVars>
          <dgm:bulletEnabled val="1"/>
        </dgm:presLayoutVars>
      </dgm:prSet>
      <dgm:spPr/>
      <dgm:t>
        <a:bodyPr/>
        <a:lstStyle/>
        <a:p>
          <a:endParaRPr lang="en-US"/>
        </a:p>
      </dgm:t>
    </dgm:pt>
    <dgm:pt modelId="{68C8C57C-14AA-8A47-AED0-C55251A89DB4}" type="pres">
      <dgm:prSet presAssocID="{2BB66C25-D9B3-4C4E-A804-F5AA5FAE55F5}" presName="parTrans" presStyleLbl="bgSibTrans2D1" presStyleIdx="1" presStyleCnt="3"/>
      <dgm:spPr/>
      <dgm:t>
        <a:bodyPr/>
        <a:lstStyle/>
        <a:p>
          <a:endParaRPr lang="en-US"/>
        </a:p>
      </dgm:t>
    </dgm:pt>
    <dgm:pt modelId="{F2F4B511-6838-EF48-87E9-4F10F6AC828E}" type="pres">
      <dgm:prSet presAssocID="{D80F3188-4AEC-9C46-9348-6C0F25D8BCAD}" presName="node" presStyleLbl="node1" presStyleIdx="1" presStyleCnt="3">
        <dgm:presLayoutVars>
          <dgm:bulletEnabled val="1"/>
        </dgm:presLayoutVars>
      </dgm:prSet>
      <dgm:spPr/>
      <dgm:t>
        <a:bodyPr/>
        <a:lstStyle/>
        <a:p>
          <a:endParaRPr lang="en-US"/>
        </a:p>
      </dgm:t>
    </dgm:pt>
    <dgm:pt modelId="{604E40E2-3B6C-204C-895B-426B475FEA84}" type="pres">
      <dgm:prSet presAssocID="{2B441E10-52BC-5A48-84B5-FFABCF9FB1CC}" presName="parTrans" presStyleLbl="bgSibTrans2D1" presStyleIdx="2" presStyleCnt="3"/>
      <dgm:spPr/>
      <dgm:t>
        <a:bodyPr/>
        <a:lstStyle/>
        <a:p>
          <a:endParaRPr lang="en-US"/>
        </a:p>
      </dgm:t>
    </dgm:pt>
    <dgm:pt modelId="{7827FC64-DFB0-7544-B045-3F26DCF3EAA7}" type="pres">
      <dgm:prSet presAssocID="{D351A431-469A-A14C-A02E-307A7B48B3BA}" presName="node" presStyleLbl="node1" presStyleIdx="2" presStyleCnt="3">
        <dgm:presLayoutVars>
          <dgm:bulletEnabled val="1"/>
        </dgm:presLayoutVars>
      </dgm:prSet>
      <dgm:spPr/>
      <dgm:t>
        <a:bodyPr/>
        <a:lstStyle/>
        <a:p>
          <a:endParaRPr lang="en-US"/>
        </a:p>
      </dgm:t>
    </dgm:pt>
  </dgm:ptLst>
  <dgm:cxnLst>
    <dgm:cxn modelId="{F2272092-B7DB-734A-97D4-1E8F147E127D}" srcId="{A5ADCEB0-4BE4-2A49-83F9-A28F43678A21}" destId="{D351A431-469A-A14C-A02E-307A7B48B3BA}" srcOrd="2" destOrd="0" parTransId="{2B441E10-52BC-5A48-84B5-FFABCF9FB1CC}" sibTransId="{BED03448-DB87-4E49-B6C8-80C63C6FC831}"/>
    <dgm:cxn modelId="{244AB1CD-454E-C44B-9904-B3F2084F0776}" srcId="{ACD4C6B5-C024-3A48-A3C2-67F8E061D961}" destId="{A5ADCEB0-4BE4-2A49-83F9-A28F43678A21}" srcOrd="0" destOrd="0" parTransId="{1DE1D7F7-CF6C-6D42-9CF5-A12D20F2E970}" sibTransId="{E548CC6C-D6B5-8B43-95F3-59DE254A65B9}"/>
    <dgm:cxn modelId="{2EC05980-7658-B540-B911-4EBA81E41649}" type="presOf" srcId="{2B441E10-52BC-5A48-84B5-FFABCF9FB1CC}" destId="{604E40E2-3B6C-204C-895B-426B475FEA84}" srcOrd="0" destOrd="0" presId="urn:microsoft.com/office/officeart/2005/8/layout/radial4"/>
    <dgm:cxn modelId="{7DA44343-12D4-2540-84CB-033BCF02B71C}" type="presOf" srcId="{0A9D27A5-4268-E74B-B0BE-765BDC32DB23}" destId="{C5DF9996-A715-DD4D-BBC6-A0D68801A776}" srcOrd="0" destOrd="0" presId="urn:microsoft.com/office/officeart/2005/8/layout/radial4"/>
    <dgm:cxn modelId="{26E4B4C3-466C-E941-B85D-9D8E913E8DC2}" type="presOf" srcId="{D351A431-469A-A14C-A02E-307A7B48B3BA}" destId="{7827FC64-DFB0-7544-B045-3F26DCF3EAA7}" srcOrd="0" destOrd="0" presId="urn:microsoft.com/office/officeart/2005/8/layout/radial4"/>
    <dgm:cxn modelId="{7EAD3632-08F0-5A42-B5A6-19B86DF1DC30}" srcId="{A5ADCEB0-4BE4-2A49-83F9-A28F43678A21}" destId="{D80F3188-4AEC-9C46-9348-6C0F25D8BCAD}" srcOrd="1" destOrd="0" parTransId="{2BB66C25-D9B3-4C4E-A804-F5AA5FAE55F5}" sibTransId="{FF404266-B9A4-5D46-95B2-0AC040039DD3}"/>
    <dgm:cxn modelId="{9AC4920E-5882-A04C-9B13-6DB8B81D3EDC}" type="presOf" srcId="{D80F3188-4AEC-9C46-9348-6C0F25D8BCAD}" destId="{F2F4B511-6838-EF48-87E9-4F10F6AC828E}" srcOrd="0" destOrd="0" presId="urn:microsoft.com/office/officeart/2005/8/layout/radial4"/>
    <dgm:cxn modelId="{ED31E508-AD03-0C44-81A6-9F0545F820B4}" type="presOf" srcId="{2BB66C25-D9B3-4C4E-A804-F5AA5FAE55F5}" destId="{68C8C57C-14AA-8A47-AED0-C55251A89DB4}" srcOrd="0" destOrd="0" presId="urn:microsoft.com/office/officeart/2005/8/layout/radial4"/>
    <dgm:cxn modelId="{A478067D-EAC1-E544-969B-4B0EB2300762}" type="presOf" srcId="{364E52A9-823B-E940-8F77-350C249F837F}" destId="{904792DC-1E60-504B-AA7D-33B6D8EE94D5}" srcOrd="0" destOrd="0" presId="urn:microsoft.com/office/officeart/2005/8/layout/radial4"/>
    <dgm:cxn modelId="{2D39BC02-31F8-7645-9737-9A7A00C99CAC}" type="presOf" srcId="{ACD4C6B5-C024-3A48-A3C2-67F8E061D961}" destId="{48585A6C-2D83-684D-87CD-522BEBEBA526}" srcOrd="0" destOrd="0" presId="urn:microsoft.com/office/officeart/2005/8/layout/radial4"/>
    <dgm:cxn modelId="{B7AB484F-5FD0-7840-8ED0-32E2F6DB6400}" srcId="{A5ADCEB0-4BE4-2A49-83F9-A28F43678A21}" destId="{364E52A9-823B-E940-8F77-350C249F837F}" srcOrd="0" destOrd="0" parTransId="{0A9D27A5-4268-E74B-B0BE-765BDC32DB23}" sibTransId="{FE5729B4-3E18-2B40-9D7F-D5AA48EBAC53}"/>
    <dgm:cxn modelId="{8FE61BFD-9309-0547-994D-30B76B8E24FA}" type="presOf" srcId="{A5ADCEB0-4BE4-2A49-83F9-A28F43678A21}" destId="{DEE2DA5F-EE92-9E41-A63D-5D1F0201F21F}" srcOrd="0" destOrd="0" presId="urn:microsoft.com/office/officeart/2005/8/layout/radial4"/>
    <dgm:cxn modelId="{980ECF8F-7B97-904B-AF3F-32A8D41512AE}" type="presParOf" srcId="{48585A6C-2D83-684D-87CD-522BEBEBA526}" destId="{DEE2DA5F-EE92-9E41-A63D-5D1F0201F21F}" srcOrd="0" destOrd="0" presId="urn:microsoft.com/office/officeart/2005/8/layout/radial4"/>
    <dgm:cxn modelId="{E32D2CAF-9D97-8E4D-8680-DB8F219FFCCA}" type="presParOf" srcId="{48585A6C-2D83-684D-87CD-522BEBEBA526}" destId="{C5DF9996-A715-DD4D-BBC6-A0D68801A776}" srcOrd="1" destOrd="0" presId="urn:microsoft.com/office/officeart/2005/8/layout/radial4"/>
    <dgm:cxn modelId="{3F74109E-3817-5A4D-AEC3-A9342A766531}" type="presParOf" srcId="{48585A6C-2D83-684D-87CD-522BEBEBA526}" destId="{904792DC-1E60-504B-AA7D-33B6D8EE94D5}" srcOrd="2" destOrd="0" presId="urn:microsoft.com/office/officeart/2005/8/layout/radial4"/>
    <dgm:cxn modelId="{74E0FA61-42EF-1946-A7AB-2B925C0208DE}" type="presParOf" srcId="{48585A6C-2D83-684D-87CD-522BEBEBA526}" destId="{68C8C57C-14AA-8A47-AED0-C55251A89DB4}" srcOrd="3" destOrd="0" presId="urn:microsoft.com/office/officeart/2005/8/layout/radial4"/>
    <dgm:cxn modelId="{1D7164FD-A245-8D46-A234-3869C916944A}" type="presParOf" srcId="{48585A6C-2D83-684D-87CD-522BEBEBA526}" destId="{F2F4B511-6838-EF48-87E9-4F10F6AC828E}" srcOrd="4" destOrd="0" presId="urn:microsoft.com/office/officeart/2005/8/layout/radial4"/>
    <dgm:cxn modelId="{A6EE993A-2988-7E45-921F-D6BFF0E4FEF0}" type="presParOf" srcId="{48585A6C-2D83-684D-87CD-522BEBEBA526}" destId="{604E40E2-3B6C-204C-895B-426B475FEA84}" srcOrd="5" destOrd="0" presId="urn:microsoft.com/office/officeart/2005/8/layout/radial4"/>
    <dgm:cxn modelId="{702169C4-BB51-8E48-B859-0AE446066CD4}" type="presParOf" srcId="{48585A6C-2D83-684D-87CD-522BEBEBA526}" destId="{7827FC64-DFB0-7544-B045-3F26DCF3EAA7}" srcOrd="6" destOrd="0" presId="urn:microsoft.com/office/officeart/2005/8/layout/radial4"/>
  </dgm:cxnLst>
  <dgm:bg/>
  <dgm:whole>
    <a:ln>
      <a:solidFill>
        <a:schemeClr val="accent2">
          <a:lumMod val="40000"/>
          <a:lumOff val="60000"/>
        </a:schemeClr>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733CF7-25F4-7247-A28C-B701707C4D6D}" type="doc">
      <dgm:prSet loTypeId="urn:microsoft.com/office/officeart/2005/8/layout/radial4" loCatId="" qsTypeId="urn:microsoft.com/office/officeart/2005/8/quickstyle/simple2" qsCatId="simple" csTypeId="urn:microsoft.com/office/officeart/2005/8/colors/accent1_1" csCatId="accent1" phldr="1"/>
      <dgm:spPr/>
      <dgm:t>
        <a:bodyPr/>
        <a:lstStyle/>
        <a:p>
          <a:endParaRPr lang="en-US"/>
        </a:p>
      </dgm:t>
    </dgm:pt>
    <dgm:pt modelId="{4FB7516B-7F80-2A48-9C46-F2CF64F98F47}">
      <dgm:prSet/>
      <dgm:spPr/>
      <dgm:t>
        <a:bodyPr/>
        <a:lstStyle/>
        <a:p>
          <a:pPr rtl="0"/>
          <a:r>
            <a:rPr lang="en-GB" b="1"/>
            <a:t>Assessment Component 2 – Examination - 50%</a:t>
          </a:r>
          <a:endParaRPr lang="en-US"/>
        </a:p>
      </dgm:t>
    </dgm:pt>
    <dgm:pt modelId="{EB57AA07-1F32-A445-B7D0-544A3A3521BB}" type="parTrans" cxnId="{6D5D49A4-C6E5-3643-8657-EEA0F0467C6C}">
      <dgm:prSet/>
      <dgm:spPr/>
      <dgm:t>
        <a:bodyPr/>
        <a:lstStyle/>
        <a:p>
          <a:endParaRPr lang="en-US"/>
        </a:p>
      </dgm:t>
    </dgm:pt>
    <dgm:pt modelId="{3EEB25C7-53E1-F44E-BBE4-A75500FF9B1F}" type="sibTrans" cxnId="{6D5D49A4-C6E5-3643-8657-EEA0F0467C6C}">
      <dgm:prSet/>
      <dgm:spPr/>
      <dgm:t>
        <a:bodyPr/>
        <a:lstStyle/>
        <a:p>
          <a:endParaRPr lang="en-US"/>
        </a:p>
      </dgm:t>
    </dgm:pt>
    <dgm:pt modelId="{E87FDEDC-1F6A-4443-A0C3-9F6791768DCE}">
      <dgm:prSet/>
      <dgm:spPr/>
      <dgm:t>
        <a:bodyPr/>
        <a:lstStyle/>
        <a:p>
          <a:pPr rtl="0"/>
          <a:r>
            <a:rPr lang="en-GB"/>
            <a:t>The examination will require you to: Critically evaluate a case study of the impact of the global environment on a modern organisation. </a:t>
          </a:r>
        </a:p>
      </dgm:t>
    </dgm:pt>
    <dgm:pt modelId="{DDB0AB8E-87E6-D74E-A49D-00CBC788AB27}" type="parTrans" cxnId="{8FDFE459-14AA-A949-9BB4-3A5E16AFBD33}">
      <dgm:prSet/>
      <dgm:spPr/>
      <dgm:t>
        <a:bodyPr/>
        <a:lstStyle/>
        <a:p>
          <a:endParaRPr lang="en-US"/>
        </a:p>
      </dgm:t>
    </dgm:pt>
    <dgm:pt modelId="{994CF210-D7EA-0D4F-B066-4FFF923613FE}" type="sibTrans" cxnId="{8FDFE459-14AA-A949-9BB4-3A5E16AFBD33}">
      <dgm:prSet/>
      <dgm:spPr/>
      <dgm:t>
        <a:bodyPr/>
        <a:lstStyle/>
        <a:p>
          <a:endParaRPr lang="en-US"/>
        </a:p>
      </dgm:t>
    </dgm:pt>
    <dgm:pt modelId="{C877786F-B932-5841-AD66-47E1C7F83719}">
      <dgm:prSet/>
      <dgm:spPr/>
      <dgm:t>
        <a:bodyPr/>
        <a:lstStyle/>
        <a:p>
          <a:pPr rtl="0"/>
          <a:r>
            <a:rPr lang="en-GB"/>
            <a:t>Understand the impact of environmental decision making on business leaders and HRM and HRD strategies and practices. </a:t>
          </a:r>
        </a:p>
      </dgm:t>
    </dgm:pt>
    <dgm:pt modelId="{54FB4328-30CB-4A46-A41A-A75D19D75F8C}" type="parTrans" cxnId="{492F41F0-B7FD-964A-A879-5D2718178522}">
      <dgm:prSet/>
      <dgm:spPr/>
      <dgm:t>
        <a:bodyPr/>
        <a:lstStyle/>
        <a:p>
          <a:endParaRPr lang="en-US"/>
        </a:p>
      </dgm:t>
    </dgm:pt>
    <dgm:pt modelId="{CD2A65CA-C672-7246-9CDA-33F43AF25891}" type="sibTrans" cxnId="{492F41F0-B7FD-964A-A879-5D2718178522}">
      <dgm:prSet/>
      <dgm:spPr/>
      <dgm:t>
        <a:bodyPr/>
        <a:lstStyle/>
        <a:p>
          <a:endParaRPr lang="en-US"/>
        </a:p>
      </dgm:t>
    </dgm:pt>
    <dgm:pt modelId="{12844D5E-F673-2846-B50C-891B703960BF}">
      <dgm:prSet/>
      <dgm:spPr/>
      <dgm:t>
        <a:bodyPr/>
        <a:lstStyle/>
        <a:p>
          <a:pPr rtl="0"/>
          <a:r>
            <a:rPr lang="en-GB"/>
            <a:t>The examination will assess learning outcomes 4, 5, 6, and 7 in module handbook.</a:t>
          </a:r>
        </a:p>
      </dgm:t>
    </dgm:pt>
    <dgm:pt modelId="{2A837879-8F5D-F240-9593-9FD5B99B62DD}" type="parTrans" cxnId="{5EE0CB0D-6CEA-B942-A000-738BCB8F2B67}">
      <dgm:prSet/>
      <dgm:spPr/>
      <dgm:t>
        <a:bodyPr/>
        <a:lstStyle/>
        <a:p>
          <a:endParaRPr lang="en-US"/>
        </a:p>
      </dgm:t>
    </dgm:pt>
    <dgm:pt modelId="{535E1F7A-0575-6342-9BF5-1421A28308F5}" type="sibTrans" cxnId="{5EE0CB0D-6CEA-B942-A000-738BCB8F2B67}">
      <dgm:prSet/>
      <dgm:spPr/>
      <dgm:t>
        <a:bodyPr/>
        <a:lstStyle/>
        <a:p>
          <a:endParaRPr lang="en-US"/>
        </a:p>
      </dgm:t>
    </dgm:pt>
    <dgm:pt modelId="{745B4F11-E044-0E45-9342-546A5565AB1E}" type="pres">
      <dgm:prSet presAssocID="{57733CF7-25F4-7247-A28C-B701707C4D6D}" presName="cycle" presStyleCnt="0">
        <dgm:presLayoutVars>
          <dgm:chMax val="1"/>
          <dgm:dir/>
          <dgm:animLvl val="ctr"/>
          <dgm:resizeHandles val="exact"/>
        </dgm:presLayoutVars>
      </dgm:prSet>
      <dgm:spPr/>
      <dgm:t>
        <a:bodyPr/>
        <a:lstStyle/>
        <a:p>
          <a:endParaRPr lang="en-US"/>
        </a:p>
      </dgm:t>
    </dgm:pt>
    <dgm:pt modelId="{2A3D47B1-B705-7846-8535-703B5405DFB0}" type="pres">
      <dgm:prSet presAssocID="{4FB7516B-7F80-2A48-9C46-F2CF64F98F47}" presName="centerShape" presStyleLbl="node0" presStyleIdx="0" presStyleCnt="1"/>
      <dgm:spPr/>
      <dgm:t>
        <a:bodyPr/>
        <a:lstStyle/>
        <a:p>
          <a:endParaRPr lang="en-US"/>
        </a:p>
      </dgm:t>
    </dgm:pt>
    <dgm:pt modelId="{1C7EA437-8C59-0546-80E2-EF1C0BB2A535}" type="pres">
      <dgm:prSet presAssocID="{DDB0AB8E-87E6-D74E-A49D-00CBC788AB27}" presName="parTrans" presStyleLbl="bgSibTrans2D1" presStyleIdx="0" presStyleCnt="3"/>
      <dgm:spPr/>
      <dgm:t>
        <a:bodyPr/>
        <a:lstStyle/>
        <a:p>
          <a:endParaRPr lang="en-US"/>
        </a:p>
      </dgm:t>
    </dgm:pt>
    <dgm:pt modelId="{256A214B-2EFA-1641-A0D2-BF63D09569EF}" type="pres">
      <dgm:prSet presAssocID="{E87FDEDC-1F6A-4443-A0C3-9F6791768DCE}" presName="node" presStyleLbl="node1" presStyleIdx="0" presStyleCnt="3">
        <dgm:presLayoutVars>
          <dgm:bulletEnabled val="1"/>
        </dgm:presLayoutVars>
      </dgm:prSet>
      <dgm:spPr/>
      <dgm:t>
        <a:bodyPr/>
        <a:lstStyle/>
        <a:p>
          <a:endParaRPr lang="en-US"/>
        </a:p>
      </dgm:t>
    </dgm:pt>
    <dgm:pt modelId="{07E06B85-BD5C-D44D-866B-A44D8EEEED3C}" type="pres">
      <dgm:prSet presAssocID="{54FB4328-30CB-4A46-A41A-A75D19D75F8C}" presName="parTrans" presStyleLbl="bgSibTrans2D1" presStyleIdx="1" presStyleCnt="3"/>
      <dgm:spPr/>
      <dgm:t>
        <a:bodyPr/>
        <a:lstStyle/>
        <a:p>
          <a:endParaRPr lang="en-US"/>
        </a:p>
      </dgm:t>
    </dgm:pt>
    <dgm:pt modelId="{845330EB-9EF8-5B4A-BA0F-A815815A6167}" type="pres">
      <dgm:prSet presAssocID="{C877786F-B932-5841-AD66-47E1C7F83719}" presName="node" presStyleLbl="node1" presStyleIdx="1" presStyleCnt="3">
        <dgm:presLayoutVars>
          <dgm:bulletEnabled val="1"/>
        </dgm:presLayoutVars>
      </dgm:prSet>
      <dgm:spPr/>
      <dgm:t>
        <a:bodyPr/>
        <a:lstStyle/>
        <a:p>
          <a:endParaRPr lang="en-US"/>
        </a:p>
      </dgm:t>
    </dgm:pt>
    <dgm:pt modelId="{CB810DFA-DBB2-3D4B-A13B-D8B12586E215}" type="pres">
      <dgm:prSet presAssocID="{2A837879-8F5D-F240-9593-9FD5B99B62DD}" presName="parTrans" presStyleLbl="bgSibTrans2D1" presStyleIdx="2" presStyleCnt="3"/>
      <dgm:spPr/>
      <dgm:t>
        <a:bodyPr/>
        <a:lstStyle/>
        <a:p>
          <a:endParaRPr lang="en-US"/>
        </a:p>
      </dgm:t>
    </dgm:pt>
    <dgm:pt modelId="{EDF854C5-5808-2D4D-AE77-E9D45A7F1BE6}" type="pres">
      <dgm:prSet presAssocID="{12844D5E-F673-2846-B50C-891B703960BF}" presName="node" presStyleLbl="node1" presStyleIdx="2" presStyleCnt="3">
        <dgm:presLayoutVars>
          <dgm:bulletEnabled val="1"/>
        </dgm:presLayoutVars>
      </dgm:prSet>
      <dgm:spPr/>
      <dgm:t>
        <a:bodyPr/>
        <a:lstStyle/>
        <a:p>
          <a:endParaRPr lang="en-US"/>
        </a:p>
      </dgm:t>
    </dgm:pt>
  </dgm:ptLst>
  <dgm:cxnLst>
    <dgm:cxn modelId="{66E2D656-4A91-4240-A376-0ACC57AFABB8}" type="presOf" srcId="{4FB7516B-7F80-2A48-9C46-F2CF64F98F47}" destId="{2A3D47B1-B705-7846-8535-703B5405DFB0}" srcOrd="0" destOrd="0" presId="urn:microsoft.com/office/officeart/2005/8/layout/radial4"/>
    <dgm:cxn modelId="{90142C07-251F-7C47-9D7B-637847796463}" type="presOf" srcId="{54FB4328-30CB-4A46-A41A-A75D19D75F8C}" destId="{07E06B85-BD5C-D44D-866B-A44D8EEEED3C}" srcOrd="0" destOrd="0" presId="urn:microsoft.com/office/officeart/2005/8/layout/radial4"/>
    <dgm:cxn modelId="{9C0989F8-5206-8D4C-89E6-48CF6D32C849}" type="presOf" srcId="{C877786F-B932-5841-AD66-47E1C7F83719}" destId="{845330EB-9EF8-5B4A-BA0F-A815815A6167}" srcOrd="0" destOrd="0" presId="urn:microsoft.com/office/officeart/2005/8/layout/radial4"/>
    <dgm:cxn modelId="{5EE0CB0D-6CEA-B942-A000-738BCB8F2B67}" srcId="{4FB7516B-7F80-2A48-9C46-F2CF64F98F47}" destId="{12844D5E-F673-2846-B50C-891B703960BF}" srcOrd="2" destOrd="0" parTransId="{2A837879-8F5D-F240-9593-9FD5B99B62DD}" sibTransId="{535E1F7A-0575-6342-9BF5-1421A28308F5}"/>
    <dgm:cxn modelId="{E56DFCC3-F746-6646-9271-57AC0F27A4F9}" type="presOf" srcId="{DDB0AB8E-87E6-D74E-A49D-00CBC788AB27}" destId="{1C7EA437-8C59-0546-80E2-EF1C0BB2A535}" srcOrd="0" destOrd="0" presId="urn:microsoft.com/office/officeart/2005/8/layout/radial4"/>
    <dgm:cxn modelId="{492F41F0-B7FD-964A-A879-5D2718178522}" srcId="{4FB7516B-7F80-2A48-9C46-F2CF64F98F47}" destId="{C877786F-B932-5841-AD66-47E1C7F83719}" srcOrd="1" destOrd="0" parTransId="{54FB4328-30CB-4A46-A41A-A75D19D75F8C}" sibTransId="{CD2A65CA-C672-7246-9CDA-33F43AF25891}"/>
    <dgm:cxn modelId="{37AEDB72-AFAC-DC44-84E6-8EF4A73ACF27}" type="presOf" srcId="{57733CF7-25F4-7247-A28C-B701707C4D6D}" destId="{745B4F11-E044-0E45-9342-546A5565AB1E}" srcOrd="0" destOrd="0" presId="urn:microsoft.com/office/officeart/2005/8/layout/radial4"/>
    <dgm:cxn modelId="{8FDFE459-14AA-A949-9BB4-3A5E16AFBD33}" srcId="{4FB7516B-7F80-2A48-9C46-F2CF64F98F47}" destId="{E87FDEDC-1F6A-4443-A0C3-9F6791768DCE}" srcOrd="0" destOrd="0" parTransId="{DDB0AB8E-87E6-D74E-A49D-00CBC788AB27}" sibTransId="{994CF210-D7EA-0D4F-B066-4FFF923613FE}"/>
    <dgm:cxn modelId="{6D5D49A4-C6E5-3643-8657-EEA0F0467C6C}" srcId="{57733CF7-25F4-7247-A28C-B701707C4D6D}" destId="{4FB7516B-7F80-2A48-9C46-F2CF64F98F47}" srcOrd="0" destOrd="0" parTransId="{EB57AA07-1F32-A445-B7D0-544A3A3521BB}" sibTransId="{3EEB25C7-53E1-F44E-BBE4-A75500FF9B1F}"/>
    <dgm:cxn modelId="{3370E211-7C61-B646-A42A-7DCD29D05DC7}" type="presOf" srcId="{E87FDEDC-1F6A-4443-A0C3-9F6791768DCE}" destId="{256A214B-2EFA-1641-A0D2-BF63D09569EF}" srcOrd="0" destOrd="0" presId="urn:microsoft.com/office/officeart/2005/8/layout/radial4"/>
    <dgm:cxn modelId="{ED195E54-507C-9441-872F-069FB82213F0}" type="presOf" srcId="{2A837879-8F5D-F240-9593-9FD5B99B62DD}" destId="{CB810DFA-DBB2-3D4B-A13B-D8B12586E215}" srcOrd="0" destOrd="0" presId="urn:microsoft.com/office/officeart/2005/8/layout/radial4"/>
    <dgm:cxn modelId="{FCBB9B44-DCDE-A544-A023-A000DE0887EA}" type="presOf" srcId="{12844D5E-F673-2846-B50C-891B703960BF}" destId="{EDF854C5-5808-2D4D-AE77-E9D45A7F1BE6}" srcOrd="0" destOrd="0" presId="urn:microsoft.com/office/officeart/2005/8/layout/radial4"/>
    <dgm:cxn modelId="{6C928849-EEE4-9744-AC07-B25E9C48B2F3}" type="presParOf" srcId="{745B4F11-E044-0E45-9342-546A5565AB1E}" destId="{2A3D47B1-B705-7846-8535-703B5405DFB0}" srcOrd="0" destOrd="0" presId="urn:microsoft.com/office/officeart/2005/8/layout/radial4"/>
    <dgm:cxn modelId="{95642778-4C2B-7E48-85BB-73E31F0AD8A4}" type="presParOf" srcId="{745B4F11-E044-0E45-9342-546A5565AB1E}" destId="{1C7EA437-8C59-0546-80E2-EF1C0BB2A535}" srcOrd="1" destOrd="0" presId="urn:microsoft.com/office/officeart/2005/8/layout/radial4"/>
    <dgm:cxn modelId="{137B62F5-2172-A94B-9B26-92A4B4C6EDDD}" type="presParOf" srcId="{745B4F11-E044-0E45-9342-546A5565AB1E}" destId="{256A214B-2EFA-1641-A0D2-BF63D09569EF}" srcOrd="2" destOrd="0" presId="urn:microsoft.com/office/officeart/2005/8/layout/radial4"/>
    <dgm:cxn modelId="{3EC5E2A8-95EF-EE41-BD9F-44A117F9194E}" type="presParOf" srcId="{745B4F11-E044-0E45-9342-546A5565AB1E}" destId="{07E06B85-BD5C-D44D-866B-A44D8EEEED3C}" srcOrd="3" destOrd="0" presId="urn:microsoft.com/office/officeart/2005/8/layout/radial4"/>
    <dgm:cxn modelId="{A1C17459-ED89-3C42-9580-113680DC27BB}" type="presParOf" srcId="{745B4F11-E044-0E45-9342-546A5565AB1E}" destId="{845330EB-9EF8-5B4A-BA0F-A815815A6167}" srcOrd="4" destOrd="0" presId="urn:microsoft.com/office/officeart/2005/8/layout/radial4"/>
    <dgm:cxn modelId="{A3E43D01-F8D5-4C43-B834-EF9BB6DFAF55}" type="presParOf" srcId="{745B4F11-E044-0E45-9342-546A5565AB1E}" destId="{CB810DFA-DBB2-3D4B-A13B-D8B12586E215}" srcOrd="5" destOrd="0" presId="urn:microsoft.com/office/officeart/2005/8/layout/radial4"/>
    <dgm:cxn modelId="{D7D0F049-902E-6C4F-BC4F-C9547607D6BF}" type="presParOf" srcId="{745B4F11-E044-0E45-9342-546A5565AB1E}" destId="{EDF854C5-5808-2D4D-AE77-E9D45A7F1BE6}" srcOrd="6" destOrd="0" presId="urn:microsoft.com/office/officeart/2005/8/layout/radial4"/>
  </dgm:cxnLst>
  <dgm:bg/>
  <dgm:whole>
    <a:ln>
      <a:solidFill>
        <a:schemeClr val="accent1">
          <a:lumMod val="60000"/>
          <a:lumOff val="40000"/>
        </a:schemeClr>
      </a:solidFill>
    </a:ln>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74559E-C4BF-464D-B683-8CF0A4DB7D2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404BF9C1-CE2B-164C-8F25-D3E9DA71DAD7}">
      <dgm:prSet phldrT="[Text]" custT="1"/>
      <dgm:spPr/>
      <dgm:t>
        <a:bodyPr/>
        <a:lstStyle/>
        <a:p>
          <a:r>
            <a:rPr lang="en-GB" sz="1450"/>
            <a:t>Contemporary organisations and their principal environments.</a:t>
          </a:r>
          <a:endParaRPr lang="en-US" sz="1450"/>
        </a:p>
      </dgm:t>
    </dgm:pt>
    <dgm:pt modelId="{2B0EC256-2A4E-9C47-9B73-44C6420066A5}" type="parTrans" cxnId="{2A4CEB2F-0291-FD4B-B7C5-4FFA48E9EA9C}">
      <dgm:prSet/>
      <dgm:spPr/>
      <dgm:t>
        <a:bodyPr/>
        <a:lstStyle/>
        <a:p>
          <a:endParaRPr lang="en-US" sz="1800"/>
        </a:p>
      </dgm:t>
    </dgm:pt>
    <dgm:pt modelId="{DB9E3CA6-B14A-F64D-B849-9D85E3135502}" type="sibTrans" cxnId="{2A4CEB2F-0291-FD4B-B7C5-4FFA48E9EA9C}">
      <dgm:prSet/>
      <dgm:spPr/>
      <dgm:t>
        <a:bodyPr/>
        <a:lstStyle/>
        <a:p>
          <a:endParaRPr lang="en-US" sz="1800"/>
        </a:p>
      </dgm:t>
    </dgm:pt>
    <dgm:pt modelId="{E7734B50-3E31-8646-A6F7-1202B623C70C}">
      <dgm:prSet phldrT="[Text]" custT="1"/>
      <dgm:spPr/>
      <dgm:t>
        <a:bodyPr/>
        <a:lstStyle/>
        <a:p>
          <a:r>
            <a:rPr lang="en-GB" sz="1450"/>
            <a:t>The managerial and business environment within which HR professionals work.</a:t>
          </a:r>
          <a:endParaRPr lang="en-US" sz="1450"/>
        </a:p>
      </dgm:t>
    </dgm:pt>
    <dgm:pt modelId="{65A9C579-1F82-6B40-A1B3-5AF70599B51C}" type="parTrans" cxnId="{F94D620B-86AC-B842-8720-5C99305CDD6B}">
      <dgm:prSet/>
      <dgm:spPr/>
      <dgm:t>
        <a:bodyPr/>
        <a:lstStyle/>
        <a:p>
          <a:endParaRPr lang="en-US" sz="1800"/>
        </a:p>
      </dgm:t>
    </dgm:pt>
    <dgm:pt modelId="{4F3159D5-211E-2D4E-839F-FE411A157277}" type="sibTrans" cxnId="{F94D620B-86AC-B842-8720-5C99305CDD6B}">
      <dgm:prSet/>
      <dgm:spPr/>
      <dgm:t>
        <a:bodyPr/>
        <a:lstStyle/>
        <a:p>
          <a:endParaRPr lang="en-US" sz="1800"/>
        </a:p>
      </dgm:t>
    </dgm:pt>
    <dgm:pt modelId="{E9F79639-98E6-D54F-84A7-B4D9168EE9B0}">
      <dgm:prSet phldrT="[Text]" custT="1"/>
      <dgm:spPr/>
      <dgm:t>
        <a:bodyPr/>
        <a:lstStyle/>
        <a:p>
          <a:r>
            <a:rPr lang="en-GB" sz="1450"/>
            <a:t>How organisational and HR strategies are shaped by and developed in response to internal and external environmental factors.</a:t>
          </a:r>
          <a:endParaRPr lang="en-US" sz="1450"/>
        </a:p>
      </dgm:t>
    </dgm:pt>
    <dgm:pt modelId="{0A372FC6-E828-B04B-B71E-06D5F417C487}" type="parTrans" cxnId="{8B704225-5D29-754D-BDB7-5ED69C1500A9}">
      <dgm:prSet/>
      <dgm:spPr/>
      <dgm:t>
        <a:bodyPr/>
        <a:lstStyle/>
        <a:p>
          <a:endParaRPr lang="en-US" sz="1800"/>
        </a:p>
      </dgm:t>
    </dgm:pt>
    <dgm:pt modelId="{6CCDF569-3BC6-2E46-AAEA-EC580BEF1357}" type="sibTrans" cxnId="{8B704225-5D29-754D-BDB7-5ED69C1500A9}">
      <dgm:prSet/>
      <dgm:spPr/>
      <dgm:t>
        <a:bodyPr/>
        <a:lstStyle/>
        <a:p>
          <a:endParaRPr lang="en-US" sz="1800"/>
        </a:p>
      </dgm:t>
    </dgm:pt>
    <dgm:pt modelId="{64D61A53-36BF-F549-8A20-1A7176DF0E39}">
      <dgm:prSet phldrT="[Text]" custT="1"/>
      <dgm:spPr/>
      <dgm:t>
        <a:bodyPr/>
        <a:lstStyle/>
        <a:p>
          <a:r>
            <a:rPr lang="en-GB" sz="1450"/>
            <a:t>Government policy and legal regulation and how these shape and impact on organisational and HR strategies and HR practices.</a:t>
          </a:r>
          <a:endParaRPr lang="en-US" sz="1450"/>
        </a:p>
      </dgm:t>
    </dgm:pt>
    <dgm:pt modelId="{39D082D4-E2EE-E44C-B59E-65C7261FFB7F}" type="parTrans" cxnId="{17B366FF-DE4C-E44B-9DFC-5E34C3EAABC7}">
      <dgm:prSet/>
      <dgm:spPr/>
      <dgm:t>
        <a:bodyPr/>
        <a:lstStyle/>
        <a:p>
          <a:endParaRPr lang="en-US" sz="1800"/>
        </a:p>
      </dgm:t>
    </dgm:pt>
    <dgm:pt modelId="{C59BE258-DFC7-D341-B514-89D45C468036}" type="sibTrans" cxnId="{17B366FF-DE4C-E44B-9DFC-5E34C3EAABC7}">
      <dgm:prSet/>
      <dgm:spPr/>
      <dgm:t>
        <a:bodyPr/>
        <a:lstStyle/>
        <a:p>
          <a:endParaRPr lang="en-US" sz="1800"/>
        </a:p>
      </dgm:t>
    </dgm:pt>
    <dgm:pt modelId="{A92A3F83-8A50-D740-A277-33C089C981D4}">
      <dgm:prSet phldrT="[Text]" custT="1"/>
      <dgm:spPr/>
      <dgm:t>
        <a:bodyPr/>
        <a:lstStyle/>
        <a:p>
          <a:r>
            <a:rPr lang="en-GB" sz="1450"/>
            <a:t>The market and competitive environments of organisations and how organisational leaders and the HR function respond to them.</a:t>
          </a:r>
          <a:endParaRPr lang="en-US" sz="1450"/>
        </a:p>
      </dgm:t>
    </dgm:pt>
    <dgm:pt modelId="{E87E3D52-529E-D249-8D9A-16BB512C073C}" type="parTrans" cxnId="{3E1C089B-250F-FF4F-A5CE-A31C907B5451}">
      <dgm:prSet/>
      <dgm:spPr/>
      <dgm:t>
        <a:bodyPr/>
        <a:lstStyle/>
        <a:p>
          <a:endParaRPr lang="en-US" sz="1800"/>
        </a:p>
      </dgm:t>
    </dgm:pt>
    <dgm:pt modelId="{49B6AF3E-AF5A-2941-8036-11524770A1DF}" type="sibTrans" cxnId="{3E1C089B-250F-FF4F-A5CE-A31C907B5451}">
      <dgm:prSet/>
      <dgm:spPr/>
      <dgm:t>
        <a:bodyPr/>
        <a:lstStyle/>
        <a:p>
          <a:endParaRPr lang="en-US" sz="1800"/>
        </a:p>
      </dgm:t>
    </dgm:pt>
    <dgm:pt modelId="{C7778FD9-7864-6B48-A56B-99C4089B3353}">
      <dgm:prSet phldrT="[Text]" custT="1"/>
      <dgm:spPr/>
      <dgm:t>
        <a:bodyPr/>
        <a:lstStyle/>
        <a:p>
          <a:r>
            <a:rPr lang="en-GB" sz="1450"/>
            <a:t>Globalisation   and   international   forces   and   how   they   shape   and   impact   on organisational and HR strategies and HR practices.</a:t>
          </a:r>
          <a:endParaRPr lang="en-US" sz="1450"/>
        </a:p>
      </dgm:t>
    </dgm:pt>
    <dgm:pt modelId="{8D01B97E-F986-184B-A2C6-A7F8851B50EB}" type="parTrans" cxnId="{AD4EC192-6ABF-9644-BDF4-F13D13FBFCAB}">
      <dgm:prSet/>
      <dgm:spPr/>
      <dgm:t>
        <a:bodyPr/>
        <a:lstStyle/>
        <a:p>
          <a:endParaRPr lang="en-US" sz="1800"/>
        </a:p>
      </dgm:t>
    </dgm:pt>
    <dgm:pt modelId="{29D59188-FB75-D741-97A1-1954992554D4}" type="sibTrans" cxnId="{AD4EC192-6ABF-9644-BDF4-F13D13FBFCAB}">
      <dgm:prSet/>
      <dgm:spPr/>
      <dgm:t>
        <a:bodyPr/>
        <a:lstStyle/>
        <a:p>
          <a:endParaRPr lang="en-US" sz="1800"/>
        </a:p>
      </dgm:t>
    </dgm:pt>
    <dgm:pt modelId="{4D521BF8-64C3-2C4E-8789-5FA6C30AE97E}">
      <dgm:prSet phldrT="[Text]" custT="1"/>
      <dgm:spPr/>
      <dgm:t>
        <a:bodyPr/>
        <a:lstStyle/>
        <a:p>
          <a:r>
            <a:rPr lang="en-GB" sz="1450"/>
            <a:t>Demographic, social and technological trends and how they shape and impact on organisational and HR strategies and HR practices.</a:t>
          </a:r>
          <a:endParaRPr lang="en-US" sz="1450"/>
        </a:p>
      </dgm:t>
    </dgm:pt>
    <dgm:pt modelId="{243BFECD-B792-6C41-9511-B6713A6F02A0}" type="parTrans" cxnId="{8EB4CC01-7959-534D-A4F2-3E82C1CF0526}">
      <dgm:prSet/>
      <dgm:spPr/>
      <dgm:t>
        <a:bodyPr/>
        <a:lstStyle/>
        <a:p>
          <a:endParaRPr lang="en-US" sz="1800"/>
        </a:p>
      </dgm:t>
    </dgm:pt>
    <dgm:pt modelId="{D6E9F3D8-6660-1842-84E3-5871481E9681}" type="sibTrans" cxnId="{8EB4CC01-7959-534D-A4F2-3E82C1CF0526}">
      <dgm:prSet/>
      <dgm:spPr/>
      <dgm:t>
        <a:bodyPr/>
        <a:lstStyle/>
        <a:p>
          <a:endParaRPr lang="en-US" sz="1800"/>
        </a:p>
      </dgm:t>
    </dgm:pt>
    <dgm:pt modelId="{7882511D-6E12-5542-89A9-E3D0FB7F00FA}" type="pres">
      <dgm:prSet presAssocID="{2974559E-C4BF-464D-B683-8CF0A4DB7D23}" presName="vert0" presStyleCnt="0">
        <dgm:presLayoutVars>
          <dgm:dir/>
          <dgm:animOne val="branch"/>
          <dgm:animLvl val="lvl"/>
        </dgm:presLayoutVars>
      </dgm:prSet>
      <dgm:spPr/>
      <dgm:t>
        <a:bodyPr/>
        <a:lstStyle/>
        <a:p>
          <a:endParaRPr lang="en-US"/>
        </a:p>
      </dgm:t>
    </dgm:pt>
    <dgm:pt modelId="{893EEF4F-D4BB-F54B-9824-829DFE7CCA78}" type="pres">
      <dgm:prSet presAssocID="{404BF9C1-CE2B-164C-8F25-D3E9DA71DAD7}" presName="thickLine" presStyleLbl="alignNode1" presStyleIdx="0" presStyleCnt="7" custLinFactNeighborX="-8924" custLinFactNeighborY="7585"/>
      <dgm:spPr/>
    </dgm:pt>
    <dgm:pt modelId="{AEEC88B1-16DB-5347-B8A9-D70634AE8B65}" type="pres">
      <dgm:prSet presAssocID="{404BF9C1-CE2B-164C-8F25-D3E9DA71DAD7}" presName="horz1" presStyleCnt="0"/>
      <dgm:spPr/>
    </dgm:pt>
    <dgm:pt modelId="{101D4AE6-01B1-3C4A-A51F-07C8766931BB}" type="pres">
      <dgm:prSet presAssocID="{404BF9C1-CE2B-164C-8F25-D3E9DA71DAD7}" presName="tx1" presStyleLbl="revTx" presStyleIdx="0" presStyleCnt="7"/>
      <dgm:spPr/>
      <dgm:t>
        <a:bodyPr/>
        <a:lstStyle/>
        <a:p>
          <a:endParaRPr lang="en-US"/>
        </a:p>
      </dgm:t>
    </dgm:pt>
    <dgm:pt modelId="{C41BAB10-5310-9241-97B4-28F170ED3F5C}" type="pres">
      <dgm:prSet presAssocID="{404BF9C1-CE2B-164C-8F25-D3E9DA71DAD7}" presName="vert1" presStyleCnt="0"/>
      <dgm:spPr/>
    </dgm:pt>
    <dgm:pt modelId="{83FCB95C-7F99-654F-BC89-35FB6697AAA0}" type="pres">
      <dgm:prSet presAssocID="{E7734B50-3E31-8646-A6F7-1202B623C70C}" presName="thickLine" presStyleLbl="alignNode1" presStyleIdx="1" presStyleCnt="7"/>
      <dgm:spPr/>
    </dgm:pt>
    <dgm:pt modelId="{5403BB5D-D1E6-404D-81FC-EEC439CE542F}" type="pres">
      <dgm:prSet presAssocID="{E7734B50-3E31-8646-A6F7-1202B623C70C}" presName="horz1" presStyleCnt="0"/>
      <dgm:spPr/>
    </dgm:pt>
    <dgm:pt modelId="{913126BE-E24F-4947-B714-D64AC1A3AEDB}" type="pres">
      <dgm:prSet presAssocID="{E7734B50-3E31-8646-A6F7-1202B623C70C}" presName="tx1" presStyleLbl="revTx" presStyleIdx="1" presStyleCnt="7"/>
      <dgm:spPr/>
      <dgm:t>
        <a:bodyPr/>
        <a:lstStyle/>
        <a:p>
          <a:endParaRPr lang="en-US"/>
        </a:p>
      </dgm:t>
    </dgm:pt>
    <dgm:pt modelId="{FFB1F8C3-D3EB-A54D-8C03-8A867D55E9E9}" type="pres">
      <dgm:prSet presAssocID="{E7734B50-3E31-8646-A6F7-1202B623C70C}" presName="vert1" presStyleCnt="0"/>
      <dgm:spPr/>
    </dgm:pt>
    <dgm:pt modelId="{292A22B0-1754-1F4F-8862-639B9B577173}" type="pres">
      <dgm:prSet presAssocID="{E9F79639-98E6-D54F-84A7-B4D9168EE9B0}" presName="thickLine" presStyleLbl="alignNode1" presStyleIdx="2" presStyleCnt="7"/>
      <dgm:spPr/>
    </dgm:pt>
    <dgm:pt modelId="{10BBD854-4862-5F4C-8DD3-DFA8DB20A048}" type="pres">
      <dgm:prSet presAssocID="{E9F79639-98E6-D54F-84A7-B4D9168EE9B0}" presName="horz1" presStyleCnt="0"/>
      <dgm:spPr/>
    </dgm:pt>
    <dgm:pt modelId="{BA13C92B-C5DD-764F-82DA-B783403941BC}" type="pres">
      <dgm:prSet presAssocID="{E9F79639-98E6-D54F-84A7-B4D9168EE9B0}" presName="tx1" presStyleLbl="revTx" presStyleIdx="2" presStyleCnt="7"/>
      <dgm:spPr/>
      <dgm:t>
        <a:bodyPr/>
        <a:lstStyle/>
        <a:p>
          <a:endParaRPr lang="en-US"/>
        </a:p>
      </dgm:t>
    </dgm:pt>
    <dgm:pt modelId="{BF82E336-A3F5-BB45-A680-05098EB47EF1}" type="pres">
      <dgm:prSet presAssocID="{E9F79639-98E6-D54F-84A7-B4D9168EE9B0}" presName="vert1" presStyleCnt="0"/>
      <dgm:spPr/>
    </dgm:pt>
    <dgm:pt modelId="{03661A11-D322-F44A-B1C0-888C370519D6}" type="pres">
      <dgm:prSet presAssocID="{A92A3F83-8A50-D740-A277-33C089C981D4}" presName="thickLine" presStyleLbl="alignNode1" presStyleIdx="3" presStyleCnt="7"/>
      <dgm:spPr/>
    </dgm:pt>
    <dgm:pt modelId="{DEEEF438-C209-574B-B813-D120B0A91F35}" type="pres">
      <dgm:prSet presAssocID="{A92A3F83-8A50-D740-A277-33C089C981D4}" presName="horz1" presStyleCnt="0"/>
      <dgm:spPr/>
    </dgm:pt>
    <dgm:pt modelId="{C1E6F864-7F24-A942-9532-2FFAEC8DFC23}" type="pres">
      <dgm:prSet presAssocID="{A92A3F83-8A50-D740-A277-33C089C981D4}" presName="tx1" presStyleLbl="revTx" presStyleIdx="3" presStyleCnt="7"/>
      <dgm:spPr/>
      <dgm:t>
        <a:bodyPr/>
        <a:lstStyle/>
        <a:p>
          <a:endParaRPr lang="en-US"/>
        </a:p>
      </dgm:t>
    </dgm:pt>
    <dgm:pt modelId="{5DF50F7A-3387-374D-81A8-6AF9ACCC3B30}" type="pres">
      <dgm:prSet presAssocID="{A92A3F83-8A50-D740-A277-33C089C981D4}" presName="vert1" presStyleCnt="0"/>
      <dgm:spPr/>
    </dgm:pt>
    <dgm:pt modelId="{3AB02322-9E75-4646-AA94-E01CE8B7FA0E}" type="pres">
      <dgm:prSet presAssocID="{C7778FD9-7864-6B48-A56B-99C4089B3353}" presName="thickLine" presStyleLbl="alignNode1" presStyleIdx="4" presStyleCnt="7"/>
      <dgm:spPr/>
    </dgm:pt>
    <dgm:pt modelId="{B71BDB24-16CC-3245-897A-B08B445F0221}" type="pres">
      <dgm:prSet presAssocID="{C7778FD9-7864-6B48-A56B-99C4089B3353}" presName="horz1" presStyleCnt="0"/>
      <dgm:spPr/>
    </dgm:pt>
    <dgm:pt modelId="{4C522F8C-B7E1-394D-BA8C-C9A00A88DE27}" type="pres">
      <dgm:prSet presAssocID="{C7778FD9-7864-6B48-A56B-99C4089B3353}" presName="tx1" presStyleLbl="revTx" presStyleIdx="4" presStyleCnt="7"/>
      <dgm:spPr/>
      <dgm:t>
        <a:bodyPr/>
        <a:lstStyle/>
        <a:p>
          <a:endParaRPr lang="en-US"/>
        </a:p>
      </dgm:t>
    </dgm:pt>
    <dgm:pt modelId="{5C72A2EA-C8EE-1E45-9370-C2115A4C1BE4}" type="pres">
      <dgm:prSet presAssocID="{C7778FD9-7864-6B48-A56B-99C4089B3353}" presName="vert1" presStyleCnt="0"/>
      <dgm:spPr/>
    </dgm:pt>
    <dgm:pt modelId="{3F47E5CD-F442-0946-AF46-D70C6FA455C4}" type="pres">
      <dgm:prSet presAssocID="{4D521BF8-64C3-2C4E-8789-5FA6C30AE97E}" presName="thickLine" presStyleLbl="alignNode1" presStyleIdx="5" presStyleCnt="7"/>
      <dgm:spPr/>
    </dgm:pt>
    <dgm:pt modelId="{A0E50678-7BFD-FC4A-AD62-23EDF4312716}" type="pres">
      <dgm:prSet presAssocID="{4D521BF8-64C3-2C4E-8789-5FA6C30AE97E}" presName="horz1" presStyleCnt="0"/>
      <dgm:spPr/>
    </dgm:pt>
    <dgm:pt modelId="{4A75B377-B898-874B-A0D6-CAFEE579D8D7}" type="pres">
      <dgm:prSet presAssocID="{4D521BF8-64C3-2C4E-8789-5FA6C30AE97E}" presName="tx1" presStyleLbl="revTx" presStyleIdx="5" presStyleCnt="7"/>
      <dgm:spPr/>
      <dgm:t>
        <a:bodyPr/>
        <a:lstStyle/>
        <a:p>
          <a:endParaRPr lang="en-US"/>
        </a:p>
      </dgm:t>
    </dgm:pt>
    <dgm:pt modelId="{12FE1F92-965D-434C-80D4-5A52258963D9}" type="pres">
      <dgm:prSet presAssocID="{4D521BF8-64C3-2C4E-8789-5FA6C30AE97E}" presName="vert1" presStyleCnt="0"/>
      <dgm:spPr/>
    </dgm:pt>
    <dgm:pt modelId="{79DBB613-D1D5-6745-A0EF-9B65E8E98D0F}" type="pres">
      <dgm:prSet presAssocID="{64D61A53-36BF-F549-8A20-1A7176DF0E39}" presName="thickLine" presStyleLbl="alignNode1" presStyleIdx="6" presStyleCnt="7"/>
      <dgm:spPr/>
    </dgm:pt>
    <dgm:pt modelId="{E865ACDE-C240-714D-89B1-717CAB7E5FB1}" type="pres">
      <dgm:prSet presAssocID="{64D61A53-36BF-F549-8A20-1A7176DF0E39}" presName="horz1" presStyleCnt="0"/>
      <dgm:spPr/>
    </dgm:pt>
    <dgm:pt modelId="{2CB512B8-E262-474C-B935-02C37F18F1D7}" type="pres">
      <dgm:prSet presAssocID="{64D61A53-36BF-F549-8A20-1A7176DF0E39}" presName="tx1" presStyleLbl="revTx" presStyleIdx="6" presStyleCnt="7"/>
      <dgm:spPr/>
      <dgm:t>
        <a:bodyPr/>
        <a:lstStyle/>
        <a:p>
          <a:endParaRPr lang="en-US"/>
        </a:p>
      </dgm:t>
    </dgm:pt>
    <dgm:pt modelId="{E4BFC813-3EC1-DE4F-9D98-45F0722B4A8C}" type="pres">
      <dgm:prSet presAssocID="{64D61A53-36BF-F549-8A20-1A7176DF0E39}" presName="vert1" presStyleCnt="0"/>
      <dgm:spPr/>
    </dgm:pt>
  </dgm:ptLst>
  <dgm:cxnLst>
    <dgm:cxn modelId="{7C132888-8C2C-754E-9336-268337DA6911}" type="presOf" srcId="{64D61A53-36BF-F549-8A20-1A7176DF0E39}" destId="{2CB512B8-E262-474C-B935-02C37F18F1D7}" srcOrd="0" destOrd="0" presId="urn:microsoft.com/office/officeart/2008/layout/LinedList"/>
    <dgm:cxn modelId="{40FD10DE-F4B8-214B-85A7-94DC877866A1}" type="presOf" srcId="{2974559E-C4BF-464D-B683-8CF0A4DB7D23}" destId="{7882511D-6E12-5542-89A9-E3D0FB7F00FA}" srcOrd="0" destOrd="0" presId="urn:microsoft.com/office/officeart/2008/layout/LinedList"/>
    <dgm:cxn modelId="{7BC9E2A2-C743-BD4E-828A-9E63FF118AEB}" type="presOf" srcId="{C7778FD9-7864-6B48-A56B-99C4089B3353}" destId="{4C522F8C-B7E1-394D-BA8C-C9A00A88DE27}" srcOrd="0" destOrd="0" presId="urn:microsoft.com/office/officeart/2008/layout/LinedList"/>
    <dgm:cxn modelId="{3E1C089B-250F-FF4F-A5CE-A31C907B5451}" srcId="{2974559E-C4BF-464D-B683-8CF0A4DB7D23}" destId="{A92A3F83-8A50-D740-A277-33C089C981D4}" srcOrd="3" destOrd="0" parTransId="{E87E3D52-529E-D249-8D9A-16BB512C073C}" sibTransId="{49B6AF3E-AF5A-2941-8036-11524770A1DF}"/>
    <dgm:cxn modelId="{8B704225-5D29-754D-BDB7-5ED69C1500A9}" srcId="{2974559E-C4BF-464D-B683-8CF0A4DB7D23}" destId="{E9F79639-98E6-D54F-84A7-B4D9168EE9B0}" srcOrd="2" destOrd="0" parTransId="{0A372FC6-E828-B04B-B71E-06D5F417C487}" sibTransId="{6CCDF569-3BC6-2E46-AAEA-EC580BEF1357}"/>
    <dgm:cxn modelId="{C40E1597-496C-A148-BF71-C26F12339C8E}" type="presOf" srcId="{E7734B50-3E31-8646-A6F7-1202B623C70C}" destId="{913126BE-E24F-4947-B714-D64AC1A3AEDB}" srcOrd="0" destOrd="0" presId="urn:microsoft.com/office/officeart/2008/layout/LinedList"/>
    <dgm:cxn modelId="{2A4CEB2F-0291-FD4B-B7C5-4FFA48E9EA9C}" srcId="{2974559E-C4BF-464D-B683-8CF0A4DB7D23}" destId="{404BF9C1-CE2B-164C-8F25-D3E9DA71DAD7}" srcOrd="0" destOrd="0" parTransId="{2B0EC256-2A4E-9C47-9B73-44C6420066A5}" sibTransId="{DB9E3CA6-B14A-F64D-B849-9D85E3135502}"/>
    <dgm:cxn modelId="{741F84E4-7972-9E46-A88E-3BD271F13595}" type="presOf" srcId="{E9F79639-98E6-D54F-84A7-B4D9168EE9B0}" destId="{BA13C92B-C5DD-764F-82DA-B783403941BC}" srcOrd="0" destOrd="0" presId="urn:microsoft.com/office/officeart/2008/layout/LinedList"/>
    <dgm:cxn modelId="{AD4EC192-6ABF-9644-BDF4-F13D13FBFCAB}" srcId="{2974559E-C4BF-464D-B683-8CF0A4DB7D23}" destId="{C7778FD9-7864-6B48-A56B-99C4089B3353}" srcOrd="4" destOrd="0" parTransId="{8D01B97E-F986-184B-A2C6-A7F8851B50EB}" sibTransId="{29D59188-FB75-D741-97A1-1954992554D4}"/>
    <dgm:cxn modelId="{F94D620B-86AC-B842-8720-5C99305CDD6B}" srcId="{2974559E-C4BF-464D-B683-8CF0A4DB7D23}" destId="{E7734B50-3E31-8646-A6F7-1202B623C70C}" srcOrd="1" destOrd="0" parTransId="{65A9C579-1F82-6B40-A1B3-5AF70599B51C}" sibTransId="{4F3159D5-211E-2D4E-839F-FE411A157277}"/>
    <dgm:cxn modelId="{17B366FF-DE4C-E44B-9DFC-5E34C3EAABC7}" srcId="{2974559E-C4BF-464D-B683-8CF0A4DB7D23}" destId="{64D61A53-36BF-F549-8A20-1A7176DF0E39}" srcOrd="6" destOrd="0" parTransId="{39D082D4-E2EE-E44C-B59E-65C7261FFB7F}" sibTransId="{C59BE258-DFC7-D341-B514-89D45C468036}"/>
    <dgm:cxn modelId="{2A7194A7-4B21-2246-B497-9D048AEA608D}" type="presOf" srcId="{4D521BF8-64C3-2C4E-8789-5FA6C30AE97E}" destId="{4A75B377-B898-874B-A0D6-CAFEE579D8D7}" srcOrd="0" destOrd="0" presId="urn:microsoft.com/office/officeart/2008/layout/LinedList"/>
    <dgm:cxn modelId="{AB3A491B-D017-804C-8077-69DEE3814B80}" type="presOf" srcId="{A92A3F83-8A50-D740-A277-33C089C981D4}" destId="{C1E6F864-7F24-A942-9532-2FFAEC8DFC23}" srcOrd="0" destOrd="0" presId="urn:microsoft.com/office/officeart/2008/layout/LinedList"/>
    <dgm:cxn modelId="{5070DB41-A20C-534B-91A5-2C5D362FA901}" type="presOf" srcId="{404BF9C1-CE2B-164C-8F25-D3E9DA71DAD7}" destId="{101D4AE6-01B1-3C4A-A51F-07C8766931BB}" srcOrd="0" destOrd="0" presId="urn:microsoft.com/office/officeart/2008/layout/LinedList"/>
    <dgm:cxn modelId="{8EB4CC01-7959-534D-A4F2-3E82C1CF0526}" srcId="{2974559E-C4BF-464D-B683-8CF0A4DB7D23}" destId="{4D521BF8-64C3-2C4E-8789-5FA6C30AE97E}" srcOrd="5" destOrd="0" parTransId="{243BFECD-B792-6C41-9511-B6713A6F02A0}" sibTransId="{D6E9F3D8-6660-1842-84E3-5871481E9681}"/>
    <dgm:cxn modelId="{367253F6-D6C5-6B48-A0C5-271C3049FE72}" type="presParOf" srcId="{7882511D-6E12-5542-89A9-E3D0FB7F00FA}" destId="{893EEF4F-D4BB-F54B-9824-829DFE7CCA78}" srcOrd="0" destOrd="0" presId="urn:microsoft.com/office/officeart/2008/layout/LinedList"/>
    <dgm:cxn modelId="{0C327882-D8E0-9744-8A6A-F4EEA33E3677}" type="presParOf" srcId="{7882511D-6E12-5542-89A9-E3D0FB7F00FA}" destId="{AEEC88B1-16DB-5347-B8A9-D70634AE8B65}" srcOrd="1" destOrd="0" presId="urn:microsoft.com/office/officeart/2008/layout/LinedList"/>
    <dgm:cxn modelId="{A2D75180-3874-5F40-AC9A-6A658BF3A87B}" type="presParOf" srcId="{AEEC88B1-16DB-5347-B8A9-D70634AE8B65}" destId="{101D4AE6-01B1-3C4A-A51F-07C8766931BB}" srcOrd="0" destOrd="0" presId="urn:microsoft.com/office/officeart/2008/layout/LinedList"/>
    <dgm:cxn modelId="{6BA90C4C-4D45-DC43-A850-5C5F1F0A9297}" type="presParOf" srcId="{AEEC88B1-16DB-5347-B8A9-D70634AE8B65}" destId="{C41BAB10-5310-9241-97B4-28F170ED3F5C}" srcOrd="1" destOrd="0" presId="urn:microsoft.com/office/officeart/2008/layout/LinedList"/>
    <dgm:cxn modelId="{55DF13B3-DC0C-5F43-AAB3-C3B8302FD4D3}" type="presParOf" srcId="{7882511D-6E12-5542-89A9-E3D0FB7F00FA}" destId="{83FCB95C-7F99-654F-BC89-35FB6697AAA0}" srcOrd="2" destOrd="0" presId="urn:microsoft.com/office/officeart/2008/layout/LinedList"/>
    <dgm:cxn modelId="{41DB7B8F-7826-6940-85AC-57FEFCFD0270}" type="presParOf" srcId="{7882511D-6E12-5542-89A9-E3D0FB7F00FA}" destId="{5403BB5D-D1E6-404D-81FC-EEC439CE542F}" srcOrd="3" destOrd="0" presId="urn:microsoft.com/office/officeart/2008/layout/LinedList"/>
    <dgm:cxn modelId="{D45A9863-5403-8043-A730-3FE6FF80BDA0}" type="presParOf" srcId="{5403BB5D-D1E6-404D-81FC-EEC439CE542F}" destId="{913126BE-E24F-4947-B714-D64AC1A3AEDB}" srcOrd="0" destOrd="0" presId="urn:microsoft.com/office/officeart/2008/layout/LinedList"/>
    <dgm:cxn modelId="{B679F91C-A69C-464F-97A7-C74F28921BB8}" type="presParOf" srcId="{5403BB5D-D1E6-404D-81FC-EEC439CE542F}" destId="{FFB1F8C3-D3EB-A54D-8C03-8A867D55E9E9}" srcOrd="1" destOrd="0" presId="urn:microsoft.com/office/officeart/2008/layout/LinedList"/>
    <dgm:cxn modelId="{571EAA97-F481-B94A-89A3-9B255A2B1080}" type="presParOf" srcId="{7882511D-6E12-5542-89A9-E3D0FB7F00FA}" destId="{292A22B0-1754-1F4F-8862-639B9B577173}" srcOrd="4" destOrd="0" presId="urn:microsoft.com/office/officeart/2008/layout/LinedList"/>
    <dgm:cxn modelId="{BD4462DF-83A2-8D4D-8AE5-8F772626E303}" type="presParOf" srcId="{7882511D-6E12-5542-89A9-E3D0FB7F00FA}" destId="{10BBD854-4862-5F4C-8DD3-DFA8DB20A048}" srcOrd="5" destOrd="0" presId="urn:microsoft.com/office/officeart/2008/layout/LinedList"/>
    <dgm:cxn modelId="{AB64A3A3-C1C6-F040-951E-FF93C41F13D4}" type="presParOf" srcId="{10BBD854-4862-5F4C-8DD3-DFA8DB20A048}" destId="{BA13C92B-C5DD-764F-82DA-B783403941BC}" srcOrd="0" destOrd="0" presId="urn:microsoft.com/office/officeart/2008/layout/LinedList"/>
    <dgm:cxn modelId="{45DC5B50-4161-954D-AE28-1BDDB7BFE42D}" type="presParOf" srcId="{10BBD854-4862-5F4C-8DD3-DFA8DB20A048}" destId="{BF82E336-A3F5-BB45-A680-05098EB47EF1}" srcOrd="1" destOrd="0" presId="urn:microsoft.com/office/officeart/2008/layout/LinedList"/>
    <dgm:cxn modelId="{0A22F577-5DB9-A848-8731-01D7849DA9A4}" type="presParOf" srcId="{7882511D-6E12-5542-89A9-E3D0FB7F00FA}" destId="{03661A11-D322-F44A-B1C0-888C370519D6}" srcOrd="6" destOrd="0" presId="urn:microsoft.com/office/officeart/2008/layout/LinedList"/>
    <dgm:cxn modelId="{58748DA1-D6C2-E740-8233-1C2B43B490E1}" type="presParOf" srcId="{7882511D-6E12-5542-89A9-E3D0FB7F00FA}" destId="{DEEEF438-C209-574B-B813-D120B0A91F35}" srcOrd="7" destOrd="0" presId="urn:microsoft.com/office/officeart/2008/layout/LinedList"/>
    <dgm:cxn modelId="{6AF9335B-E2C3-0B4C-9713-354BDEA2D15E}" type="presParOf" srcId="{DEEEF438-C209-574B-B813-D120B0A91F35}" destId="{C1E6F864-7F24-A942-9532-2FFAEC8DFC23}" srcOrd="0" destOrd="0" presId="urn:microsoft.com/office/officeart/2008/layout/LinedList"/>
    <dgm:cxn modelId="{B9E8516C-EB77-AD4E-BD19-A31BD8F5C715}" type="presParOf" srcId="{DEEEF438-C209-574B-B813-D120B0A91F35}" destId="{5DF50F7A-3387-374D-81A8-6AF9ACCC3B30}" srcOrd="1" destOrd="0" presId="urn:microsoft.com/office/officeart/2008/layout/LinedList"/>
    <dgm:cxn modelId="{6E1961B0-E964-A04A-AEEF-02F749D4FE50}" type="presParOf" srcId="{7882511D-6E12-5542-89A9-E3D0FB7F00FA}" destId="{3AB02322-9E75-4646-AA94-E01CE8B7FA0E}" srcOrd="8" destOrd="0" presId="urn:microsoft.com/office/officeart/2008/layout/LinedList"/>
    <dgm:cxn modelId="{37635277-E09C-9447-8B08-AC0E8BEA5C01}" type="presParOf" srcId="{7882511D-6E12-5542-89A9-E3D0FB7F00FA}" destId="{B71BDB24-16CC-3245-897A-B08B445F0221}" srcOrd="9" destOrd="0" presId="urn:microsoft.com/office/officeart/2008/layout/LinedList"/>
    <dgm:cxn modelId="{E9C1E5B7-D017-6342-861B-D8140A83AC1E}" type="presParOf" srcId="{B71BDB24-16CC-3245-897A-B08B445F0221}" destId="{4C522F8C-B7E1-394D-BA8C-C9A00A88DE27}" srcOrd="0" destOrd="0" presId="urn:microsoft.com/office/officeart/2008/layout/LinedList"/>
    <dgm:cxn modelId="{ACBD0005-4B6B-3741-8ABA-4550B228E5E8}" type="presParOf" srcId="{B71BDB24-16CC-3245-897A-B08B445F0221}" destId="{5C72A2EA-C8EE-1E45-9370-C2115A4C1BE4}" srcOrd="1" destOrd="0" presId="urn:microsoft.com/office/officeart/2008/layout/LinedList"/>
    <dgm:cxn modelId="{11B21A82-ACE9-404F-97B0-7E58F4888500}" type="presParOf" srcId="{7882511D-6E12-5542-89A9-E3D0FB7F00FA}" destId="{3F47E5CD-F442-0946-AF46-D70C6FA455C4}" srcOrd="10" destOrd="0" presId="urn:microsoft.com/office/officeart/2008/layout/LinedList"/>
    <dgm:cxn modelId="{043766C5-0C7B-EB40-8D21-F1CAC9AB077C}" type="presParOf" srcId="{7882511D-6E12-5542-89A9-E3D0FB7F00FA}" destId="{A0E50678-7BFD-FC4A-AD62-23EDF4312716}" srcOrd="11" destOrd="0" presId="urn:microsoft.com/office/officeart/2008/layout/LinedList"/>
    <dgm:cxn modelId="{C3487589-70A1-5142-8870-F4CF5BDCE717}" type="presParOf" srcId="{A0E50678-7BFD-FC4A-AD62-23EDF4312716}" destId="{4A75B377-B898-874B-A0D6-CAFEE579D8D7}" srcOrd="0" destOrd="0" presId="urn:microsoft.com/office/officeart/2008/layout/LinedList"/>
    <dgm:cxn modelId="{B54DCFA6-B8E4-734F-A124-DBF6B1D9295E}" type="presParOf" srcId="{A0E50678-7BFD-FC4A-AD62-23EDF4312716}" destId="{12FE1F92-965D-434C-80D4-5A52258963D9}" srcOrd="1" destOrd="0" presId="urn:microsoft.com/office/officeart/2008/layout/LinedList"/>
    <dgm:cxn modelId="{F369521A-1B27-3540-B253-D3C818D18F66}" type="presParOf" srcId="{7882511D-6E12-5542-89A9-E3D0FB7F00FA}" destId="{79DBB613-D1D5-6745-A0EF-9B65E8E98D0F}" srcOrd="12" destOrd="0" presId="urn:microsoft.com/office/officeart/2008/layout/LinedList"/>
    <dgm:cxn modelId="{89E5FA28-CAA4-0344-BDA3-578DAFA401E6}" type="presParOf" srcId="{7882511D-6E12-5542-89A9-E3D0FB7F00FA}" destId="{E865ACDE-C240-714D-89B1-717CAB7E5FB1}" srcOrd="13" destOrd="0" presId="urn:microsoft.com/office/officeart/2008/layout/LinedList"/>
    <dgm:cxn modelId="{1929D0FF-8776-2248-B74B-E72869E84D30}" type="presParOf" srcId="{E865ACDE-C240-714D-89B1-717CAB7E5FB1}" destId="{2CB512B8-E262-474C-B935-02C37F18F1D7}" srcOrd="0" destOrd="0" presId="urn:microsoft.com/office/officeart/2008/layout/LinedList"/>
    <dgm:cxn modelId="{0D3C2CC6-2BF3-C948-888D-2B6C316BD408}" type="presParOf" srcId="{E865ACDE-C240-714D-89B1-717CAB7E5FB1}" destId="{E4BFC813-3EC1-DE4F-9D98-45F0722B4A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908FB-ABFC-7E45-BB92-1B354AA39776}">
      <dsp:nvSpPr>
        <dsp:cNvPr id="0" name=""/>
        <dsp:cNvSpPr/>
      </dsp:nvSpPr>
      <dsp:spPr>
        <a:xfrm>
          <a:off x="195430" y="72524"/>
          <a:ext cx="2498843" cy="1846635"/>
        </a:xfrm>
        <a:prstGeom prst="rect">
          <a:avLst/>
        </a:prstGeom>
        <a:blipFill>
          <a:blip xmlns:r="http://schemas.openxmlformats.org/officeDocument/2006/relationships" r:embed="rId1"/>
          <a:srcRect/>
          <a:stretch>
            <a:fillRect t="-8000" b="-8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1B55C42-B162-CF48-8EFF-B369FADF007B}">
      <dsp:nvSpPr>
        <dsp:cNvPr id="0" name=""/>
        <dsp:cNvSpPr/>
      </dsp:nvSpPr>
      <dsp:spPr>
        <a:xfrm>
          <a:off x="700515" y="1486780"/>
          <a:ext cx="2153258" cy="7125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lvl="0" algn="ctr" defTabSz="622300">
            <a:lnSpc>
              <a:spcPct val="90000"/>
            </a:lnSpc>
            <a:spcBef>
              <a:spcPct val="0"/>
            </a:spcBef>
            <a:spcAft>
              <a:spcPct val="5000"/>
            </a:spcAft>
          </a:pPr>
          <a:r>
            <a:rPr lang="en-US" sz="1400" kern="1200"/>
            <a:t>BA</a:t>
          </a:r>
          <a:r>
            <a:rPr lang="en-US" sz="2000" kern="1200"/>
            <a:t> </a:t>
          </a:r>
          <a:r>
            <a:rPr lang="en-US" sz="1400" kern="1200"/>
            <a:t>Business Management</a:t>
          </a:r>
        </a:p>
        <a:p>
          <a:pPr lvl="0" algn="ctr" defTabSz="622300">
            <a:lnSpc>
              <a:spcPct val="90000"/>
            </a:lnSpc>
            <a:spcBef>
              <a:spcPct val="0"/>
            </a:spcBef>
            <a:spcAft>
              <a:spcPct val="5000"/>
            </a:spcAft>
          </a:pPr>
          <a:r>
            <a:rPr lang="en-US" sz="1400" kern="1200"/>
            <a:t>MSC Human Resources Management</a:t>
          </a:r>
        </a:p>
      </dsp:txBody>
      <dsp:txXfrm>
        <a:off x="700515" y="1486780"/>
        <a:ext cx="2153258" cy="712563"/>
      </dsp:txXfrm>
    </dsp:sp>
    <dsp:sp modelId="{0C1F3A38-E0AB-8D4C-9A54-FAFCBE1B2243}">
      <dsp:nvSpPr>
        <dsp:cNvPr id="0" name=""/>
        <dsp:cNvSpPr/>
      </dsp:nvSpPr>
      <dsp:spPr>
        <a:xfrm>
          <a:off x="3261757" y="121299"/>
          <a:ext cx="2498843" cy="184663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17B036F-FAF2-3841-9B6C-0C9D0BACF491}">
      <dsp:nvSpPr>
        <dsp:cNvPr id="0" name=""/>
        <dsp:cNvSpPr/>
      </dsp:nvSpPr>
      <dsp:spPr>
        <a:xfrm>
          <a:off x="3766842" y="1633105"/>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5000"/>
            </a:spcAft>
          </a:pPr>
          <a:r>
            <a:rPr lang="en-US" sz="2000" kern="1200"/>
            <a:t>Legal- Property</a:t>
          </a:r>
        </a:p>
      </dsp:txBody>
      <dsp:txXfrm>
        <a:off x="3766842" y="1633105"/>
        <a:ext cx="2153258" cy="517463"/>
      </dsp:txXfrm>
    </dsp:sp>
    <dsp:sp modelId="{AF70926F-4DD0-2A42-8A05-8428FD4B812F}">
      <dsp:nvSpPr>
        <dsp:cNvPr id="0" name=""/>
        <dsp:cNvSpPr/>
      </dsp:nvSpPr>
      <dsp:spPr>
        <a:xfrm>
          <a:off x="6328084" y="121299"/>
          <a:ext cx="2498843" cy="184663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D5F7801-2E9A-AD4D-BA4C-48FA18400720}">
      <dsp:nvSpPr>
        <dsp:cNvPr id="0" name=""/>
        <dsp:cNvSpPr/>
      </dsp:nvSpPr>
      <dsp:spPr>
        <a:xfrm>
          <a:off x="6833169" y="1633105"/>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5000"/>
            </a:spcAft>
          </a:pPr>
          <a:r>
            <a:rPr lang="en-US" sz="2000" kern="1200"/>
            <a:t>Manufacturing</a:t>
          </a:r>
        </a:p>
      </dsp:txBody>
      <dsp:txXfrm>
        <a:off x="6833169" y="1633105"/>
        <a:ext cx="2153258" cy="517463"/>
      </dsp:txXfrm>
    </dsp:sp>
    <dsp:sp modelId="{D591810C-14CF-CD49-8A8A-70AFF53A5E9F}">
      <dsp:nvSpPr>
        <dsp:cNvPr id="0" name=""/>
        <dsp:cNvSpPr/>
      </dsp:nvSpPr>
      <dsp:spPr>
        <a:xfrm>
          <a:off x="3261757" y="2465178"/>
          <a:ext cx="2498843" cy="1846635"/>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8169C12-6828-6548-B297-4F0DFE3832E3}">
      <dsp:nvSpPr>
        <dsp:cNvPr id="0" name=""/>
        <dsp:cNvSpPr/>
      </dsp:nvSpPr>
      <dsp:spPr>
        <a:xfrm>
          <a:off x="3766842" y="3976984"/>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5000"/>
            </a:spcAft>
          </a:pPr>
          <a:r>
            <a:rPr lang="en-US" sz="2000" kern="1200"/>
            <a:t>Chartered CIPD member </a:t>
          </a:r>
        </a:p>
      </dsp:txBody>
      <dsp:txXfrm>
        <a:off x="3766842" y="3976984"/>
        <a:ext cx="2153258" cy="5174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2DA5F-EE92-9E41-A63D-5D1F0201F21F}">
      <dsp:nvSpPr>
        <dsp:cNvPr id="0" name=""/>
        <dsp:cNvSpPr/>
      </dsp:nvSpPr>
      <dsp:spPr>
        <a:xfrm>
          <a:off x="1567853" y="2016928"/>
          <a:ext cx="1446147" cy="1446147"/>
        </a:xfrm>
        <a:prstGeom prst="ellipse">
          <a:avLst/>
        </a:prstGeom>
        <a:solidFill>
          <a:schemeClr val="lt1">
            <a:hueOff val="0"/>
            <a:satOff val="0"/>
            <a:lumOff val="0"/>
            <a:alphaOff val="0"/>
          </a:schemeClr>
        </a:solidFill>
        <a:ln w="38100" cap="flat" cmpd="sng" algn="ctr">
          <a:solidFill>
            <a:schemeClr val="accent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GB" sz="1500" b="1" kern="1200"/>
            <a:t>Assessment Component 1 – written assignment - 50%</a:t>
          </a:r>
          <a:endParaRPr lang="en-GB" sz="1500" kern="1200"/>
        </a:p>
      </dsp:txBody>
      <dsp:txXfrm>
        <a:off x="1779636" y="2228711"/>
        <a:ext cx="1022581" cy="1022581"/>
      </dsp:txXfrm>
    </dsp:sp>
    <dsp:sp modelId="{C5DF9996-A715-DD4D-BBC6-A0D68801A776}">
      <dsp:nvSpPr>
        <dsp:cNvPr id="0" name=""/>
        <dsp:cNvSpPr/>
      </dsp:nvSpPr>
      <dsp:spPr>
        <a:xfrm rot="12900000">
          <a:off x="582832" y="1745992"/>
          <a:ext cx="1165615" cy="412152"/>
        </a:xfrm>
        <a:prstGeom prst="lef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904792DC-1E60-504B-AA7D-33B6D8EE94D5}">
      <dsp:nvSpPr>
        <dsp:cNvPr id="0" name=""/>
        <dsp:cNvSpPr/>
      </dsp:nvSpPr>
      <dsp:spPr>
        <a:xfrm>
          <a:off x="1311" y="1068247"/>
          <a:ext cx="1373840" cy="1099072"/>
        </a:xfrm>
        <a:prstGeom prst="roundRect">
          <a:avLst>
            <a:gd name="adj" fmla="val 10000"/>
          </a:avLst>
        </a:prstGeom>
        <a:solidFill>
          <a:schemeClr val="lt1">
            <a:hueOff val="0"/>
            <a:satOff val="0"/>
            <a:lumOff val="0"/>
            <a:alphaOff val="0"/>
          </a:schemeClr>
        </a:solidFill>
        <a:ln w="38100" cap="flat" cmpd="sng" algn="ctr">
          <a:solidFill>
            <a:schemeClr val="accent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145" tIns="17145" rIns="17145" bIns="17145" numCol="1" spcCol="1270" anchor="ctr" anchorCtr="0">
          <a:noAutofit/>
        </a:bodyPr>
        <a:lstStyle/>
        <a:p>
          <a:pPr lvl="0" algn="ctr" defTabSz="400050" rtl="0">
            <a:lnSpc>
              <a:spcPct val="90000"/>
            </a:lnSpc>
            <a:spcBef>
              <a:spcPct val="0"/>
            </a:spcBef>
            <a:spcAft>
              <a:spcPct val="35000"/>
            </a:spcAft>
          </a:pPr>
          <a:r>
            <a:rPr lang="en-GB" sz="900" kern="1200"/>
            <a:t>Produce a 2,000-word environmental analysis report that evaluates the major environmental factors which will influence an organisation of your choice in the short to medium term. </a:t>
          </a:r>
        </a:p>
      </dsp:txBody>
      <dsp:txXfrm>
        <a:off x="33502" y="1100438"/>
        <a:ext cx="1309458" cy="1034690"/>
      </dsp:txXfrm>
    </dsp:sp>
    <dsp:sp modelId="{68C8C57C-14AA-8A47-AED0-C55251A89DB4}">
      <dsp:nvSpPr>
        <dsp:cNvPr id="0" name=""/>
        <dsp:cNvSpPr/>
      </dsp:nvSpPr>
      <dsp:spPr>
        <a:xfrm rot="16200000">
          <a:off x="1708119" y="1160205"/>
          <a:ext cx="1165615" cy="412152"/>
        </a:xfrm>
        <a:prstGeom prst="lef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F2F4B511-6838-EF48-87E9-4F10F6AC828E}">
      <dsp:nvSpPr>
        <dsp:cNvPr id="0" name=""/>
        <dsp:cNvSpPr/>
      </dsp:nvSpPr>
      <dsp:spPr>
        <a:xfrm>
          <a:off x="1604006" y="233937"/>
          <a:ext cx="1373840" cy="1099072"/>
        </a:xfrm>
        <a:prstGeom prst="roundRect">
          <a:avLst>
            <a:gd name="adj" fmla="val 10000"/>
          </a:avLst>
        </a:prstGeom>
        <a:solidFill>
          <a:schemeClr val="lt1">
            <a:hueOff val="0"/>
            <a:satOff val="0"/>
            <a:lumOff val="0"/>
            <a:alphaOff val="0"/>
          </a:schemeClr>
        </a:solidFill>
        <a:ln w="38100" cap="flat" cmpd="sng" algn="ctr">
          <a:solidFill>
            <a:schemeClr val="accent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145" tIns="17145" rIns="17145" bIns="17145" numCol="1" spcCol="1270" anchor="ctr" anchorCtr="0">
          <a:noAutofit/>
        </a:bodyPr>
        <a:lstStyle/>
        <a:p>
          <a:pPr lvl="0" algn="ctr" defTabSz="400050" rtl="0">
            <a:lnSpc>
              <a:spcPct val="90000"/>
            </a:lnSpc>
            <a:spcBef>
              <a:spcPct val="0"/>
            </a:spcBef>
            <a:spcAft>
              <a:spcPct val="35000"/>
            </a:spcAft>
          </a:pPr>
          <a:r>
            <a:rPr lang="en-GB" sz="900" kern="1200"/>
            <a:t>Your analysis must consider the following: Political Economic Social Technological Legal or Environmental trends. </a:t>
          </a:r>
        </a:p>
      </dsp:txBody>
      <dsp:txXfrm>
        <a:off x="1636197" y="266128"/>
        <a:ext cx="1309458" cy="1034690"/>
      </dsp:txXfrm>
    </dsp:sp>
    <dsp:sp modelId="{604E40E2-3B6C-204C-895B-426B475FEA84}">
      <dsp:nvSpPr>
        <dsp:cNvPr id="0" name=""/>
        <dsp:cNvSpPr/>
      </dsp:nvSpPr>
      <dsp:spPr>
        <a:xfrm rot="19500000">
          <a:off x="2833406" y="1745992"/>
          <a:ext cx="1165615" cy="412152"/>
        </a:xfrm>
        <a:prstGeom prst="lef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7827FC64-DFB0-7544-B045-3F26DCF3EAA7}">
      <dsp:nvSpPr>
        <dsp:cNvPr id="0" name=""/>
        <dsp:cNvSpPr/>
      </dsp:nvSpPr>
      <dsp:spPr>
        <a:xfrm>
          <a:off x="3206701" y="1068247"/>
          <a:ext cx="1373840" cy="1099072"/>
        </a:xfrm>
        <a:prstGeom prst="roundRect">
          <a:avLst>
            <a:gd name="adj" fmla="val 10000"/>
          </a:avLst>
        </a:prstGeom>
        <a:solidFill>
          <a:schemeClr val="lt1">
            <a:hueOff val="0"/>
            <a:satOff val="0"/>
            <a:lumOff val="0"/>
            <a:alphaOff val="0"/>
          </a:schemeClr>
        </a:solidFill>
        <a:ln w="38100" cap="flat" cmpd="sng" algn="ctr">
          <a:solidFill>
            <a:schemeClr val="accent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145" tIns="17145" rIns="17145" bIns="17145" numCol="1" spcCol="1270" anchor="ctr" anchorCtr="0">
          <a:noAutofit/>
        </a:bodyPr>
        <a:lstStyle/>
        <a:p>
          <a:pPr lvl="0" algn="ctr" defTabSz="400050" rtl="0">
            <a:lnSpc>
              <a:spcPct val="90000"/>
            </a:lnSpc>
            <a:spcBef>
              <a:spcPct val="0"/>
            </a:spcBef>
            <a:spcAft>
              <a:spcPct val="35000"/>
            </a:spcAft>
          </a:pPr>
          <a:r>
            <a:rPr lang="en-GB" sz="900" kern="1200"/>
            <a:t>You must demonstrate an understanding of the managerial and business environment and show the impact on the organisation’s corporate and HR strategic direction. </a:t>
          </a:r>
        </a:p>
      </dsp:txBody>
      <dsp:txXfrm>
        <a:off x="3238892" y="1100438"/>
        <a:ext cx="1309458" cy="1034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D47B1-B705-7846-8535-703B5405DFB0}">
      <dsp:nvSpPr>
        <dsp:cNvPr id="0" name=""/>
        <dsp:cNvSpPr/>
      </dsp:nvSpPr>
      <dsp:spPr>
        <a:xfrm>
          <a:off x="1494349" y="2007857"/>
          <a:ext cx="1378349" cy="1378349"/>
        </a:xfrm>
        <a:prstGeom prst="ellipse">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rtl="0">
            <a:lnSpc>
              <a:spcPct val="90000"/>
            </a:lnSpc>
            <a:spcBef>
              <a:spcPct val="0"/>
            </a:spcBef>
            <a:spcAft>
              <a:spcPct val="35000"/>
            </a:spcAft>
          </a:pPr>
          <a:r>
            <a:rPr lang="en-GB" sz="1300" b="1" kern="1200"/>
            <a:t>Assessment Component 2 – Examination - 50%</a:t>
          </a:r>
          <a:endParaRPr lang="en-US" sz="1300" kern="1200"/>
        </a:p>
      </dsp:txBody>
      <dsp:txXfrm>
        <a:off x="1696204" y="2209712"/>
        <a:ext cx="974639" cy="974639"/>
      </dsp:txXfrm>
    </dsp:sp>
    <dsp:sp modelId="{1C7EA437-8C59-0546-80E2-EF1C0BB2A535}">
      <dsp:nvSpPr>
        <dsp:cNvPr id="0" name=""/>
        <dsp:cNvSpPr/>
      </dsp:nvSpPr>
      <dsp:spPr>
        <a:xfrm rot="12900000">
          <a:off x="557635" y="1750334"/>
          <a:ext cx="1108747" cy="392829"/>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56A214B-2EFA-1641-A0D2-BF63D09569EF}">
      <dsp:nvSpPr>
        <dsp:cNvPr id="0" name=""/>
        <dsp:cNvSpPr/>
      </dsp:nvSpPr>
      <dsp:spPr>
        <a:xfrm>
          <a:off x="3176" y="1105001"/>
          <a:ext cx="1309432" cy="104754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lvl="0" algn="ctr" defTabSz="444500" rtl="0">
            <a:lnSpc>
              <a:spcPct val="90000"/>
            </a:lnSpc>
            <a:spcBef>
              <a:spcPct val="0"/>
            </a:spcBef>
            <a:spcAft>
              <a:spcPct val="35000"/>
            </a:spcAft>
          </a:pPr>
          <a:r>
            <a:rPr lang="en-GB" sz="1000" kern="1200"/>
            <a:t>The examination will require you to: Critically evaluate a case study of the impact of the global environment on a modern organisation. </a:t>
          </a:r>
        </a:p>
      </dsp:txBody>
      <dsp:txXfrm>
        <a:off x="33858" y="1135683"/>
        <a:ext cx="1248068" cy="986181"/>
      </dsp:txXfrm>
    </dsp:sp>
    <dsp:sp modelId="{07E06B85-BD5C-D44D-866B-A44D8EEEED3C}">
      <dsp:nvSpPr>
        <dsp:cNvPr id="0" name=""/>
        <dsp:cNvSpPr/>
      </dsp:nvSpPr>
      <dsp:spPr>
        <a:xfrm rot="16200000">
          <a:off x="1629150" y="1192539"/>
          <a:ext cx="1108747" cy="392829"/>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845330EB-9EF8-5B4A-BA0F-A815815A6167}">
      <dsp:nvSpPr>
        <dsp:cNvPr id="0" name=""/>
        <dsp:cNvSpPr/>
      </dsp:nvSpPr>
      <dsp:spPr>
        <a:xfrm>
          <a:off x="1528807" y="310807"/>
          <a:ext cx="1309432" cy="104754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lvl="0" algn="ctr" defTabSz="444500" rtl="0">
            <a:lnSpc>
              <a:spcPct val="90000"/>
            </a:lnSpc>
            <a:spcBef>
              <a:spcPct val="0"/>
            </a:spcBef>
            <a:spcAft>
              <a:spcPct val="35000"/>
            </a:spcAft>
          </a:pPr>
          <a:r>
            <a:rPr lang="en-GB" sz="1000" kern="1200"/>
            <a:t>Understand the impact of environmental decision making on business leaders and HRM and HRD strategies and practices. </a:t>
          </a:r>
        </a:p>
      </dsp:txBody>
      <dsp:txXfrm>
        <a:off x="1559489" y="341489"/>
        <a:ext cx="1248068" cy="986181"/>
      </dsp:txXfrm>
    </dsp:sp>
    <dsp:sp modelId="{CB810DFA-DBB2-3D4B-A13B-D8B12586E215}">
      <dsp:nvSpPr>
        <dsp:cNvPr id="0" name=""/>
        <dsp:cNvSpPr/>
      </dsp:nvSpPr>
      <dsp:spPr>
        <a:xfrm rot="19500000">
          <a:off x="2700665" y="1750334"/>
          <a:ext cx="1108747" cy="392829"/>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EDF854C5-5808-2D4D-AE77-E9D45A7F1BE6}">
      <dsp:nvSpPr>
        <dsp:cNvPr id="0" name=""/>
        <dsp:cNvSpPr/>
      </dsp:nvSpPr>
      <dsp:spPr>
        <a:xfrm>
          <a:off x="3054439" y="1105001"/>
          <a:ext cx="1309432" cy="104754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lvl="0" algn="ctr" defTabSz="444500" rtl="0">
            <a:lnSpc>
              <a:spcPct val="90000"/>
            </a:lnSpc>
            <a:spcBef>
              <a:spcPct val="0"/>
            </a:spcBef>
            <a:spcAft>
              <a:spcPct val="35000"/>
            </a:spcAft>
          </a:pPr>
          <a:r>
            <a:rPr lang="en-GB" sz="1000" kern="1200"/>
            <a:t>The examination will assess learning outcomes 4, 5, 6, and 7 in module handbook.</a:t>
          </a:r>
        </a:p>
      </dsp:txBody>
      <dsp:txXfrm>
        <a:off x="3085121" y="1135683"/>
        <a:ext cx="1248068" cy="9861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EEF4F-D4BB-F54B-9824-829DFE7CCA78}">
      <dsp:nvSpPr>
        <dsp:cNvPr id="0" name=""/>
        <dsp:cNvSpPr/>
      </dsp:nvSpPr>
      <dsp:spPr>
        <a:xfrm>
          <a:off x="0" y="45402"/>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01D4AE6-01B1-3C4A-A51F-07C8766931BB}">
      <dsp:nvSpPr>
        <dsp:cNvPr id="0" name=""/>
        <dsp:cNvSpPr/>
      </dsp:nvSpPr>
      <dsp:spPr>
        <a:xfrm>
          <a:off x="0" y="505"/>
          <a:ext cx="8511346" cy="59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44525">
            <a:lnSpc>
              <a:spcPct val="90000"/>
            </a:lnSpc>
            <a:spcBef>
              <a:spcPct val="0"/>
            </a:spcBef>
            <a:spcAft>
              <a:spcPct val="35000"/>
            </a:spcAft>
          </a:pPr>
          <a:r>
            <a:rPr lang="en-GB" sz="1450" kern="1200"/>
            <a:t>Contemporary organisations and their principal environments.</a:t>
          </a:r>
          <a:endParaRPr lang="en-US" sz="1450" kern="1200"/>
        </a:p>
      </dsp:txBody>
      <dsp:txXfrm>
        <a:off x="0" y="505"/>
        <a:ext cx="8511346" cy="591917"/>
      </dsp:txXfrm>
    </dsp:sp>
    <dsp:sp modelId="{83FCB95C-7F99-654F-BC89-35FB6697AAA0}">
      <dsp:nvSpPr>
        <dsp:cNvPr id="0" name=""/>
        <dsp:cNvSpPr/>
      </dsp:nvSpPr>
      <dsp:spPr>
        <a:xfrm>
          <a:off x="0" y="592423"/>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13126BE-E24F-4947-B714-D64AC1A3AEDB}">
      <dsp:nvSpPr>
        <dsp:cNvPr id="0" name=""/>
        <dsp:cNvSpPr/>
      </dsp:nvSpPr>
      <dsp:spPr>
        <a:xfrm>
          <a:off x="0" y="592423"/>
          <a:ext cx="8511346" cy="59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44525">
            <a:lnSpc>
              <a:spcPct val="90000"/>
            </a:lnSpc>
            <a:spcBef>
              <a:spcPct val="0"/>
            </a:spcBef>
            <a:spcAft>
              <a:spcPct val="35000"/>
            </a:spcAft>
          </a:pPr>
          <a:r>
            <a:rPr lang="en-GB" sz="1450" kern="1200"/>
            <a:t>The managerial and business environment within which HR professionals work.</a:t>
          </a:r>
          <a:endParaRPr lang="en-US" sz="1450" kern="1200"/>
        </a:p>
      </dsp:txBody>
      <dsp:txXfrm>
        <a:off x="0" y="592423"/>
        <a:ext cx="8511346" cy="591917"/>
      </dsp:txXfrm>
    </dsp:sp>
    <dsp:sp modelId="{292A22B0-1754-1F4F-8862-639B9B577173}">
      <dsp:nvSpPr>
        <dsp:cNvPr id="0" name=""/>
        <dsp:cNvSpPr/>
      </dsp:nvSpPr>
      <dsp:spPr>
        <a:xfrm>
          <a:off x="0" y="1184340"/>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BA13C92B-C5DD-764F-82DA-B783403941BC}">
      <dsp:nvSpPr>
        <dsp:cNvPr id="0" name=""/>
        <dsp:cNvSpPr/>
      </dsp:nvSpPr>
      <dsp:spPr>
        <a:xfrm>
          <a:off x="0" y="1184340"/>
          <a:ext cx="8511346" cy="59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44525">
            <a:lnSpc>
              <a:spcPct val="90000"/>
            </a:lnSpc>
            <a:spcBef>
              <a:spcPct val="0"/>
            </a:spcBef>
            <a:spcAft>
              <a:spcPct val="35000"/>
            </a:spcAft>
          </a:pPr>
          <a:r>
            <a:rPr lang="en-GB" sz="1450" kern="1200"/>
            <a:t>How organisational and HR strategies are shaped by and developed in response to internal and external environmental factors.</a:t>
          </a:r>
          <a:endParaRPr lang="en-US" sz="1450" kern="1200"/>
        </a:p>
      </dsp:txBody>
      <dsp:txXfrm>
        <a:off x="0" y="1184340"/>
        <a:ext cx="8511346" cy="591917"/>
      </dsp:txXfrm>
    </dsp:sp>
    <dsp:sp modelId="{03661A11-D322-F44A-B1C0-888C370519D6}">
      <dsp:nvSpPr>
        <dsp:cNvPr id="0" name=""/>
        <dsp:cNvSpPr/>
      </dsp:nvSpPr>
      <dsp:spPr>
        <a:xfrm>
          <a:off x="0" y="1776257"/>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1E6F864-7F24-A942-9532-2FFAEC8DFC23}">
      <dsp:nvSpPr>
        <dsp:cNvPr id="0" name=""/>
        <dsp:cNvSpPr/>
      </dsp:nvSpPr>
      <dsp:spPr>
        <a:xfrm>
          <a:off x="0" y="1776257"/>
          <a:ext cx="8511346" cy="59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44525">
            <a:lnSpc>
              <a:spcPct val="90000"/>
            </a:lnSpc>
            <a:spcBef>
              <a:spcPct val="0"/>
            </a:spcBef>
            <a:spcAft>
              <a:spcPct val="35000"/>
            </a:spcAft>
          </a:pPr>
          <a:r>
            <a:rPr lang="en-GB" sz="1450" kern="1200"/>
            <a:t>The market and competitive environments of organisations and how organisational leaders and the HR function respond to them.</a:t>
          </a:r>
          <a:endParaRPr lang="en-US" sz="1450" kern="1200"/>
        </a:p>
      </dsp:txBody>
      <dsp:txXfrm>
        <a:off x="0" y="1776257"/>
        <a:ext cx="8511346" cy="591917"/>
      </dsp:txXfrm>
    </dsp:sp>
    <dsp:sp modelId="{3AB02322-9E75-4646-AA94-E01CE8B7FA0E}">
      <dsp:nvSpPr>
        <dsp:cNvPr id="0" name=""/>
        <dsp:cNvSpPr/>
      </dsp:nvSpPr>
      <dsp:spPr>
        <a:xfrm>
          <a:off x="0" y="2368174"/>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4C522F8C-B7E1-394D-BA8C-C9A00A88DE27}">
      <dsp:nvSpPr>
        <dsp:cNvPr id="0" name=""/>
        <dsp:cNvSpPr/>
      </dsp:nvSpPr>
      <dsp:spPr>
        <a:xfrm>
          <a:off x="0" y="2368174"/>
          <a:ext cx="8511346" cy="59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44525">
            <a:lnSpc>
              <a:spcPct val="90000"/>
            </a:lnSpc>
            <a:spcBef>
              <a:spcPct val="0"/>
            </a:spcBef>
            <a:spcAft>
              <a:spcPct val="35000"/>
            </a:spcAft>
          </a:pPr>
          <a:r>
            <a:rPr lang="en-GB" sz="1450" kern="1200"/>
            <a:t>Globalisation   and   international   forces   and   how   they   shape   and   impact   on organisational and HR strategies and HR practices.</a:t>
          </a:r>
          <a:endParaRPr lang="en-US" sz="1450" kern="1200"/>
        </a:p>
      </dsp:txBody>
      <dsp:txXfrm>
        <a:off x="0" y="2368174"/>
        <a:ext cx="8511346" cy="591917"/>
      </dsp:txXfrm>
    </dsp:sp>
    <dsp:sp modelId="{3F47E5CD-F442-0946-AF46-D70C6FA455C4}">
      <dsp:nvSpPr>
        <dsp:cNvPr id="0" name=""/>
        <dsp:cNvSpPr/>
      </dsp:nvSpPr>
      <dsp:spPr>
        <a:xfrm>
          <a:off x="0" y="2960091"/>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4A75B377-B898-874B-A0D6-CAFEE579D8D7}">
      <dsp:nvSpPr>
        <dsp:cNvPr id="0" name=""/>
        <dsp:cNvSpPr/>
      </dsp:nvSpPr>
      <dsp:spPr>
        <a:xfrm>
          <a:off x="0" y="2960091"/>
          <a:ext cx="8511346" cy="59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44525">
            <a:lnSpc>
              <a:spcPct val="90000"/>
            </a:lnSpc>
            <a:spcBef>
              <a:spcPct val="0"/>
            </a:spcBef>
            <a:spcAft>
              <a:spcPct val="35000"/>
            </a:spcAft>
          </a:pPr>
          <a:r>
            <a:rPr lang="en-GB" sz="1450" kern="1200"/>
            <a:t>Demographic, social and technological trends and how they shape and impact on organisational and HR strategies and HR practices.</a:t>
          </a:r>
          <a:endParaRPr lang="en-US" sz="1450" kern="1200"/>
        </a:p>
      </dsp:txBody>
      <dsp:txXfrm>
        <a:off x="0" y="2960091"/>
        <a:ext cx="8511346" cy="591917"/>
      </dsp:txXfrm>
    </dsp:sp>
    <dsp:sp modelId="{79DBB613-D1D5-6745-A0EF-9B65E8E98D0F}">
      <dsp:nvSpPr>
        <dsp:cNvPr id="0" name=""/>
        <dsp:cNvSpPr/>
      </dsp:nvSpPr>
      <dsp:spPr>
        <a:xfrm>
          <a:off x="0" y="3552008"/>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CB512B8-E262-474C-B935-02C37F18F1D7}">
      <dsp:nvSpPr>
        <dsp:cNvPr id="0" name=""/>
        <dsp:cNvSpPr/>
      </dsp:nvSpPr>
      <dsp:spPr>
        <a:xfrm>
          <a:off x="0" y="3552008"/>
          <a:ext cx="8511346" cy="59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44525">
            <a:lnSpc>
              <a:spcPct val="90000"/>
            </a:lnSpc>
            <a:spcBef>
              <a:spcPct val="0"/>
            </a:spcBef>
            <a:spcAft>
              <a:spcPct val="35000"/>
            </a:spcAft>
          </a:pPr>
          <a:r>
            <a:rPr lang="en-GB" sz="1450" kern="1200"/>
            <a:t>Government policy and legal regulation and how these shape and impact on organisational and HR strategies and HR practices.</a:t>
          </a:r>
          <a:endParaRPr lang="en-US" sz="1450" kern="1200"/>
        </a:p>
      </dsp:txBody>
      <dsp:txXfrm>
        <a:off x="0" y="3552008"/>
        <a:ext cx="8511346" cy="591917"/>
      </dsp:txXfrm>
    </dsp:sp>
  </dsp:spTree>
</dsp:drawing>
</file>

<file path=ppt/diagrams/layout1.xml><?xml version="1.0" encoding="utf-8"?>
<dgm:layoutDef xmlns:dgm="http://schemas.openxmlformats.org/drawingml/2006/diagram" xmlns:a="http://schemas.openxmlformats.org/drawingml/2006/main" uniqueId="urn:microsoft.com/office/officeart/2008/layout/BendingPictureCaption">
  <dgm:title val=""/>
  <dgm:desc val=""/>
  <dgm:catLst>
    <dgm:cat type="picture" pri="6000"/>
    <dgm:cat type="pictureconvert" pri="6000"/>
  </dgm:catLst>
  <dgm:sampData>
    <dgm:dataModel>
      <dgm:ptLst>
        <dgm:pt modelId="0" type="doc"/>
        <dgm:pt modelId="1">
          <dgm:prSet phldr="1"/>
        </dgm:pt>
        <dgm:pt modelId="2">
          <dgm:prSet phldr="1"/>
        </dgm:pt>
      </dgm:ptLst>
      <dgm:cxnLst>
        <dgm:cxn modelId="7" srcId="0" destId="1" srcOrd="0" destOrd="0"/>
        <dgm:cxn modelId="8" srcId="0" destId="2" srcOrd="1"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diagram">
    <dgm:varLst>
      <dgm:dir/>
    </dgm:varLst>
    <dgm:choose name="Name0">
      <dgm:if name="Name1" func="var" arg="dir" op="equ" val="norm">
        <dgm:alg type="snake">
          <dgm:param type="off" val="ctr"/>
        </dgm:alg>
      </dgm:if>
      <dgm:else name="Name2">
        <dgm:alg type="snake">
          <dgm:param type="grDir" val="tR"/>
          <dgm:param type="off" val="c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31"/>
        </dgm:alg>
        <dgm:shape xmlns:r="http://schemas.openxmlformats.org/officeDocument/2006/relationships" r:blip="">
          <dgm:adjLst/>
        </dgm:shape>
        <dgm:choose name="Name3">
          <dgm:if name="Name4" func="var" arg="dir" op="equ" val="norm">
            <dgm:constrLst>
              <dgm:constr type="l" for="ch" forName="Image" refType="w" fact="0"/>
              <dgm:constr type="t" for="ch" forName="Image" refType="h" fact="0"/>
              <dgm:constr type="w" for="ch" forName="Image" refType="w" fact="0.94"/>
              <dgm:constr type="h" for="ch" forName="Image" refType="h" fact="0.91"/>
              <dgm:constr type="l" for="ch" forName="Parent" refType="w" fact="0.19"/>
              <dgm:constr type="t" for="ch" forName="Parent" refType="h" fact="0.745"/>
              <dgm:constr type="w" for="ch" forName="Parent" refType="w" fact="0.81"/>
              <dgm:constr type="h" for="ch" forName="Parent" refType="h" fact="0.255"/>
            </dgm:constrLst>
          </dgm:if>
          <dgm:else name="Name5">
            <dgm:constrLst>
              <dgm:constr type="l" for="ch" forName="Image" refType="w" fact="0.06"/>
              <dgm:constr type="t" for="ch" forName="Image" refType="h" fact="0"/>
              <dgm:constr type="w" for="ch" forName="Image" refType="w" fact="0.94"/>
              <dgm:constr type="h" for="ch" forName="Image" refType="h" fact="0.91"/>
              <dgm:constr type="l" for="ch" forName="Parent" refType="w" fact="0"/>
              <dgm:constr type="t" for="ch" forName="Parent" refType="h" fact="0.745"/>
              <dgm:constr type="w" for="ch" forName="Parent" refType="w" fact="0.81"/>
              <dgm:constr type="h" for="ch" forName="Parent" refType="h" fact="0.255"/>
            </dgm:constrLst>
          </dgm:else>
        </dgm:choose>
        <dgm:layoutNode name="Image" styleLbl="bgShp">
          <dgm:alg type="sp"/>
          <dgm:shape xmlns:r="http://schemas.openxmlformats.org/officeDocument/2006/relationships" type="rect" r:blip="" blipPhldr="1">
            <dgm:adjLst/>
          </dgm:shape>
          <dgm:presOf/>
        </dgm:layoutNode>
        <dgm:layoutNode name="Parent" styleLbl="node0">
          <dgm:varLst>
            <dgm:bulletEnabled val="1"/>
          </dgm:varLst>
          <dgm:alg type="tx">
            <dgm:param type="txAnchorVertCh" val="mid"/>
            <dgm:param type="shpTxRTLAlignCh" val="r"/>
            <dgm:param type="lnSpAfParP" val="5"/>
          </dgm:alg>
          <dgm:shape xmlns:r="http://schemas.openxmlformats.org/officeDocument/2006/relationships" type="rect" r:blip="">
            <dgm:adjLst/>
          </dgm:shape>
          <dgm:presOf axis="desOr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09/02/2022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09/02/2022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907915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2853248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1272872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xmlns="" id="{BC1087C2-373E-4991-8212-C2D3CD1C1F11}"/>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2C47C3D1-FA32-4987-9818-93CAEB4CCEC9}" type="slidenum">
              <a:rPr lang="en-US" altLang="en-US" sz="1200"/>
              <a:pPr algn="r" eaLnBrk="1" hangingPunct="1"/>
              <a:t>8</a:t>
            </a:fld>
            <a:endParaRPr lang="en-US" altLang="en-US" sz="1200"/>
          </a:p>
        </p:txBody>
      </p:sp>
      <p:sp>
        <p:nvSpPr>
          <p:cNvPr id="17411" name="Rectangle 2">
            <a:extLst>
              <a:ext uri="{FF2B5EF4-FFF2-40B4-BE49-F238E27FC236}">
                <a16:creationId xmlns:a16="http://schemas.microsoft.com/office/drawing/2014/main" xmlns="" id="{055B6BF3-BCFD-41A8-9A7A-B70ECAB405BA}"/>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xmlns="" id="{FA1D171F-52E0-4CD3-840A-BBAD27D38DF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Mark 1 personnel</a:t>
            </a:r>
            <a:r>
              <a:rPr lang="en-GB" altLang="en-US" baseline="0" dirty="0">
                <a:latin typeface="Arial" panose="020B0604020202020204" pitchFamily="34" charset="0"/>
              </a:rPr>
              <a:t> management is specialist and professionally driven- short term, ad-hoc , bureaucratic, centralised, Mark 2 – largely integrated with line management, long term strategic time perspective flexible organisational structure, </a:t>
            </a:r>
            <a:r>
              <a:rPr lang="en-GB" altLang="en-US" baseline="0" dirty="0" err="1">
                <a:latin typeface="Arial" panose="020B0604020202020204" pitchFamily="34" charset="0"/>
              </a:rPr>
              <a:t>Keenoy</a:t>
            </a:r>
            <a:r>
              <a:rPr lang="en-GB" altLang="en-US" baseline="0" dirty="0">
                <a:latin typeface="Arial" panose="020B0604020202020204" pitchFamily="34" charset="0"/>
              </a:rPr>
              <a:t> 1990 describes the modern concept as a wolf in </a:t>
            </a:r>
            <a:r>
              <a:rPr lang="en-GB" altLang="en-US" baseline="0" dirty="0" smtClean="0">
                <a:latin typeface="Arial" panose="020B0604020202020204" pitchFamily="34" charset="0"/>
              </a:rPr>
              <a:t>sheep’s </a:t>
            </a:r>
            <a:r>
              <a:rPr lang="en-GB" altLang="en-US" baseline="0" dirty="0">
                <a:latin typeface="Arial" panose="020B0604020202020204" pitchFamily="34" charset="0"/>
              </a:rPr>
              <a:t>clothing and simply supports shifts in the employment relationship driven by market pressures. Personnel management and HRM has evolved and there have been many suggestions on its evolution of the term and more recently moving from a management of jobs culture to a </a:t>
            </a:r>
            <a:r>
              <a:rPr lang="en-GB" altLang="en-US" baseline="0" dirty="0" smtClean="0">
                <a:latin typeface="Arial" panose="020B0604020202020204" pitchFamily="34" charset="0"/>
              </a:rPr>
              <a:t>management </a:t>
            </a:r>
            <a:r>
              <a:rPr lang="en-GB" altLang="en-US" baseline="0" dirty="0">
                <a:latin typeface="Arial" panose="020B0604020202020204" pitchFamily="34" charset="0"/>
              </a:rPr>
              <a:t>of people</a:t>
            </a:r>
            <a:endParaRPr lang="en-GB" altLang="en-US" dirty="0">
              <a:latin typeface="Arial" panose="020B0604020202020204" pitchFamily="34" charset="0"/>
            </a:endParaRPr>
          </a:p>
        </p:txBody>
      </p:sp>
    </p:spTree>
    <p:extLst>
      <p:ext uri="{BB962C8B-B14F-4D97-AF65-F5344CB8AC3E}">
        <p14:creationId xmlns:p14="http://schemas.microsoft.com/office/powerpoint/2010/main" val="1788396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3499205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xmlns="" id="{0DF32B4A-E4E1-4DF4-9DDF-2CF3D90766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52C0DBC-29B7-44B1-8E57-59E2412642CA}" type="slidenum">
              <a:rPr lang="en-US" altLang="en-US"/>
              <a:pPr eaLnBrk="1" hangingPunct="1"/>
              <a:t>10</a:t>
            </a:fld>
            <a:endParaRPr lang="en-US" altLang="en-US"/>
          </a:p>
        </p:txBody>
      </p:sp>
      <p:sp>
        <p:nvSpPr>
          <p:cNvPr id="4099" name="Rectangle 2">
            <a:extLst>
              <a:ext uri="{FF2B5EF4-FFF2-40B4-BE49-F238E27FC236}">
                <a16:creationId xmlns:a16="http://schemas.microsoft.com/office/drawing/2014/main" xmlns="" id="{C4312713-7049-411E-B340-5ACA8E4E6858}"/>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xmlns="" id="{58928600-EB84-4685-8755-BCA6FB4703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150478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2539043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xmlns="" id="{4BC2C46E-2BAE-4F8E-A6E8-E81A5960CBC2}"/>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CB4AD94-97DE-4585-AAD6-26D874A4D781}" type="slidenum">
              <a:rPr lang="en-US" altLang="en-US" sz="1200"/>
              <a:pPr algn="r" eaLnBrk="1" hangingPunct="1"/>
              <a:t>12</a:t>
            </a:fld>
            <a:endParaRPr lang="en-US" altLang="en-US" sz="1200"/>
          </a:p>
        </p:txBody>
      </p:sp>
      <p:sp>
        <p:nvSpPr>
          <p:cNvPr id="21507" name="Rectangle 2">
            <a:extLst>
              <a:ext uri="{FF2B5EF4-FFF2-40B4-BE49-F238E27FC236}">
                <a16:creationId xmlns:a16="http://schemas.microsoft.com/office/drawing/2014/main" xmlns="" id="{FED8D483-D7E5-4CF2-8E57-C71975C5BC88}"/>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xmlns="" id="{290B70A5-15FD-40F9-96C7-ACB4CFF830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656063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xmlns="" id="{0E64E120-2DF1-4871-AE88-E160B7055710}"/>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DD673108-DD66-47E3-88DE-C53C182AE6A0}" type="slidenum">
              <a:rPr lang="en-US" altLang="en-US" sz="1200"/>
              <a:pPr algn="r" eaLnBrk="1" hangingPunct="1"/>
              <a:t>13</a:t>
            </a:fld>
            <a:endParaRPr lang="en-US" altLang="en-US" sz="1200"/>
          </a:p>
        </p:txBody>
      </p:sp>
      <p:sp>
        <p:nvSpPr>
          <p:cNvPr id="19459" name="Rectangle 2">
            <a:extLst>
              <a:ext uri="{FF2B5EF4-FFF2-40B4-BE49-F238E27FC236}">
                <a16:creationId xmlns:a16="http://schemas.microsoft.com/office/drawing/2014/main" xmlns="" id="{B85337C4-C695-4DD8-8664-F19184FC66C3}"/>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xmlns="" id="{CBD40EFF-6947-4FF4-846F-5CCA577A2DE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Ulrich – 4 roles, 3 legged stool</a:t>
            </a:r>
          </a:p>
          <a:p>
            <a:pPr eaLnBrk="1" hangingPunct="1"/>
            <a:r>
              <a:rPr lang="en-GB" altLang="en-US" dirty="0">
                <a:latin typeface="Arial" panose="020B0604020202020204" pitchFamily="34" charset="0"/>
              </a:rPr>
              <a:t>Guest – HRM and performance</a:t>
            </a:r>
          </a:p>
          <a:p>
            <a:pPr eaLnBrk="1" hangingPunct="1"/>
            <a:r>
              <a:rPr lang="en-GB" altLang="en-US" dirty="0">
                <a:latin typeface="Arial" panose="020B0604020202020204" pitchFamily="34" charset="0"/>
              </a:rPr>
              <a:t>HRM – more associated with working closely with line managers.</a:t>
            </a:r>
          </a:p>
          <a:p>
            <a:pPr eaLnBrk="1" hangingPunct="1"/>
            <a:r>
              <a:rPr lang="en-GB" altLang="en-US" dirty="0">
                <a:latin typeface="Arial" panose="020B0604020202020204" pitchFamily="34" charset="0"/>
              </a:rPr>
              <a:t>Outsourcing – option for organisations to outsource, in order to save money, be more efficient. Outsource administration/expert advice. </a:t>
            </a:r>
          </a:p>
          <a:p>
            <a:pPr eaLnBrk="1" hangingPunct="1"/>
            <a:r>
              <a:rPr lang="en-GB" altLang="en-US" dirty="0">
                <a:latin typeface="Arial" panose="020B0604020202020204" pitchFamily="34" charset="0"/>
              </a:rPr>
              <a:t>Ethics – HR involves ethical dilemmas on a regular basis, but recognition now that companies benefit from acting ethically. Social expectations have changed – employees can be the advocates of the company’s ethics to its customers and other stakeholders. </a:t>
            </a:r>
          </a:p>
        </p:txBody>
      </p:sp>
    </p:spTree>
    <p:extLst>
      <p:ext uri="{BB962C8B-B14F-4D97-AF65-F5344CB8AC3E}">
        <p14:creationId xmlns:p14="http://schemas.microsoft.com/office/powerpoint/2010/main" val="3334297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2787915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422118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Controlling the needs and interests as a whole in many cases a</a:t>
            </a:r>
            <a:r>
              <a:rPr lang="en-GB" baseline="0" dirty="0"/>
              <a:t> nation. Private manages narrower needs of an individual or certain group. Pay can be set in public sector this can mean that they have to look at more creative ways to attract and retain people. </a:t>
            </a:r>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2925716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3910265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xmlns="" id="{FF278A45-0084-4BDE-AC75-47E47D1AC1DD}"/>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07702038-530B-45F7-99BE-D6654F8C77FF}" type="slidenum">
              <a:rPr lang="en-US" altLang="en-US" sz="1200"/>
              <a:pPr algn="r" eaLnBrk="1" hangingPunct="1"/>
              <a:t>19</a:t>
            </a:fld>
            <a:endParaRPr lang="en-US" altLang="en-US" sz="1200"/>
          </a:p>
        </p:txBody>
      </p:sp>
      <p:sp>
        <p:nvSpPr>
          <p:cNvPr id="23555" name="Rectangle 2">
            <a:extLst>
              <a:ext uri="{FF2B5EF4-FFF2-40B4-BE49-F238E27FC236}">
                <a16:creationId xmlns:a16="http://schemas.microsoft.com/office/drawing/2014/main" xmlns="" id="{6D242D19-2B71-4839-8639-02295F62497B}"/>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xmlns="" id="{0C57F239-71DC-47C3-81C3-FCCA09C8D6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0835742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xmlns="" id="{DE21F9BD-801E-4B4E-8DD8-CE70BAB3BD3D}"/>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E4EEDD15-4173-4B36-80F4-C8D351DD1FB4}" type="slidenum">
              <a:rPr lang="en-US" altLang="en-US" sz="1200"/>
              <a:pPr algn="r" eaLnBrk="1" hangingPunct="1"/>
              <a:t>20</a:t>
            </a:fld>
            <a:endParaRPr lang="en-US" altLang="en-US" sz="1200"/>
          </a:p>
        </p:txBody>
      </p:sp>
      <p:sp>
        <p:nvSpPr>
          <p:cNvPr id="25603" name="Rectangle 2">
            <a:extLst>
              <a:ext uri="{FF2B5EF4-FFF2-40B4-BE49-F238E27FC236}">
                <a16:creationId xmlns:a16="http://schemas.microsoft.com/office/drawing/2014/main" xmlns="" id="{9DB3B74C-90AC-40A5-842A-156FA8F3A7D6}"/>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xmlns="" id="{43A81D9C-9B33-41E9-BA8B-039F41B796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0630306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xmlns="" id="{19601387-2125-4C08-86FB-61B844DC71F8}"/>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ECC12FB-C7B7-45F6-8442-65D171491FBC}" type="slidenum">
              <a:rPr lang="en-US" altLang="en-US" sz="1200"/>
              <a:pPr algn="r" eaLnBrk="1" hangingPunct="1"/>
              <a:t>21</a:t>
            </a:fld>
            <a:endParaRPr lang="en-US" altLang="en-US" sz="1200"/>
          </a:p>
        </p:txBody>
      </p:sp>
      <p:sp>
        <p:nvSpPr>
          <p:cNvPr id="31747" name="Rectangle 2">
            <a:extLst>
              <a:ext uri="{FF2B5EF4-FFF2-40B4-BE49-F238E27FC236}">
                <a16:creationId xmlns:a16="http://schemas.microsoft.com/office/drawing/2014/main" xmlns="" id="{DE413CA0-D36E-43C5-A381-B73C863F779B}"/>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xmlns="" id="{DE7E891A-3696-4FE8-8007-B8EA31BF3B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rPr>
              <a:t>Think</a:t>
            </a:r>
            <a:r>
              <a:rPr lang="en-GB" altLang="en-US" baseline="0" dirty="0" smtClean="0">
                <a:latin typeface="Arial" panose="020B0604020202020204" pitchFamily="34" charset="0"/>
              </a:rPr>
              <a:t> of Amazon and Facebook/Instagram.</a:t>
            </a:r>
            <a:endParaRPr lang="en-GB" altLang="en-US" dirty="0">
              <a:latin typeface="Arial" panose="020B0604020202020204" pitchFamily="34" charset="0"/>
            </a:endParaRPr>
          </a:p>
        </p:txBody>
      </p:sp>
    </p:spTree>
    <p:extLst>
      <p:ext uri="{BB962C8B-B14F-4D97-AF65-F5344CB8AC3E}">
        <p14:creationId xmlns:p14="http://schemas.microsoft.com/office/powerpoint/2010/main" val="5729879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xmlns="" id="{5CB3548C-C834-4164-9674-643892C884B7}"/>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E907A8C-F5A6-499D-BFC9-9FAA4E066E83}" type="slidenum">
              <a:rPr lang="en-US" altLang="en-US" sz="1200"/>
              <a:pPr algn="r" eaLnBrk="1" hangingPunct="1"/>
              <a:t>22</a:t>
            </a:fld>
            <a:endParaRPr lang="en-US" altLang="en-US" sz="1200"/>
          </a:p>
        </p:txBody>
      </p:sp>
      <p:sp>
        <p:nvSpPr>
          <p:cNvPr id="33795" name="Rectangle 2">
            <a:extLst>
              <a:ext uri="{FF2B5EF4-FFF2-40B4-BE49-F238E27FC236}">
                <a16:creationId xmlns:a16="http://schemas.microsoft.com/office/drawing/2014/main" xmlns="" id="{6C430482-810D-4BF0-935D-3853260AD098}"/>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xmlns="" id="{068F98AC-F0CD-40E1-8EC6-4A407A3C10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5101355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Pestle analysis is</a:t>
            </a:r>
            <a:r>
              <a:rPr lang="en-GB" baseline="0" dirty="0"/>
              <a:t> is part of the core knowledge </a:t>
            </a:r>
            <a:r>
              <a:rPr lang="en-GB" baseline="0" dirty="0" smtClean="0"/>
              <a:t>on </a:t>
            </a:r>
            <a:r>
              <a:rPr lang="en-GB" baseline="0" dirty="0"/>
              <a:t>enabling change and the core behaviour commercial drive in the profession map. Simple framework that facilitates an understanding of the wider business environment. Some issues may be that people over simplify data or capture too much data. </a:t>
            </a:r>
            <a:endParaRPr lang="en-GB" dirty="0"/>
          </a:p>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32196080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18612626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20087607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19056236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30945994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xmlns="" id="{6DF3542E-AB28-44BD-954D-D55C4824C5D3}"/>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29FA1FA-4EC4-4C4E-B8F5-AAA06304FEBA}" type="slidenum">
              <a:rPr lang="en-US" altLang="en-US" sz="1200"/>
              <a:pPr algn="r" eaLnBrk="1" hangingPunct="1"/>
              <a:t>29</a:t>
            </a:fld>
            <a:endParaRPr lang="en-US" altLang="en-US" sz="1200"/>
          </a:p>
        </p:txBody>
      </p:sp>
      <p:sp>
        <p:nvSpPr>
          <p:cNvPr id="35843" name="Rectangle 2">
            <a:extLst>
              <a:ext uri="{FF2B5EF4-FFF2-40B4-BE49-F238E27FC236}">
                <a16:creationId xmlns:a16="http://schemas.microsoft.com/office/drawing/2014/main" xmlns="" id="{BF5B6662-983A-4144-B6D1-DD50DF612EED}"/>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xmlns="" id="{82F81DF9-253F-4917-A8E6-D8B3EF61AD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z="1200" b="0" i="0" u="none" strike="noStrike"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5601640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xmlns="" id="{03CCA1B1-0168-4EB1-9BCF-ACF3F9EEE7E9}"/>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E2FB10A-1E4B-4784-9497-194BB790BE79}" type="slidenum">
              <a:rPr lang="en-US" altLang="en-US" sz="1200"/>
              <a:pPr algn="r" eaLnBrk="1" hangingPunct="1"/>
              <a:t>30</a:t>
            </a:fld>
            <a:endParaRPr lang="en-US" altLang="en-US" sz="1200"/>
          </a:p>
        </p:txBody>
      </p:sp>
      <p:sp>
        <p:nvSpPr>
          <p:cNvPr id="37891" name="Rectangle 2">
            <a:extLst>
              <a:ext uri="{FF2B5EF4-FFF2-40B4-BE49-F238E27FC236}">
                <a16:creationId xmlns:a16="http://schemas.microsoft.com/office/drawing/2014/main" xmlns="" id="{250C8488-2C73-4E90-BEEB-FCDE34ADE394}"/>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xmlns="" id="{1767F218-9A6E-47FF-9160-F09E4A930DE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a:t/>
            </a:r>
            <a:br>
              <a:rPr lang="en-US" dirty="0"/>
            </a:br>
            <a:endParaRPr lang="en-GB" altLang="en-US" dirty="0">
              <a:latin typeface="Arial" panose="020B0604020202020204" pitchFamily="34" charset="0"/>
            </a:endParaRPr>
          </a:p>
        </p:txBody>
      </p:sp>
    </p:spTree>
    <p:extLst>
      <p:ext uri="{BB962C8B-B14F-4D97-AF65-F5344CB8AC3E}">
        <p14:creationId xmlns:p14="http://schemas.microsoft.com/office/powerpoint/2010/main" val="33265275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31</a:t>
            </a:fld>
            <a:endParaRPr lang="en-GB"/>
          </a:p>
        </p:txBody>
      </p:sp>
    </p:spTree>
    <p:extLst>
      <p:ext uri="{BB962C8B-B14F-4D97-AF65-F5344CB8AC3E}">
        <p14:creationId xmlns:p14="http://schemas.microsoft.com/office/powerpoint/2010/main" val="42012501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xmlns="" id="{A6ACAC57-F3FA-447B-A2FA-20A96749558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334BCC8-E5F9-4A1B-9F4C-786B624AF879}" type="slidenum">
              <a:rPr lang="en-US" altLang="en-US" sz="1200"/>
              <a:pPr algn="r" eaLnBrk="1" hangingPunct="1"/>
              <a:t>32</a:t>
            </a:fld>
            <a:endParaRPr lang="en-US" altLang="en-US" sz="1200"/>
          </a:p>
        </p:txBody>
      </p:sp>
      <p:sp>
        <p:nvSpPr>
          <p:cNvPr id="25603" name="Rectangle 2">
            <a:extLst>
              <a:ext uri="{FF2B5EF4-FFF2-40B4-BE49-F238E27FC236}">
                <a16:creationId xmlns:a16="http://schemas.microsoft.com/office/drawing/2014/main" xmlns="" id="{2CBC67C9-B8CD-4A1F-8EDB-25AABBE206BB}"/>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xmlns="" id="{5A3B4FD2-02B8-4C48-978E-6BA0E8E551B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8681633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xmlns="" id="{85D77389-A7A2-4AE2-B6F5-B5B9E72985A6}"/>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07416DE-5B5B-4241-8657-508CA1D5E292}" type="slidenum">
              <a:rPr lang="en-US" altLang="en-US" sz="1200"/>
              <a:pPr algn="r" eaLnBrk="1" hangingPunct="1"/>
              <a:t>33</a:t>
            </a:fld>
            <a:endParaRPr lang="en-US" altLang="en-US" sz="1200"/>
          </a:p>
        </p:txBody>
      </p:sp>
      <p:sp>
        <p:nvSpPr>
          <p:cNvPr id="27651" name="Rectangle 2">
            <a:extLst>
              <a:ext uri="{FF2B5EF4-FFF2-40B4-BE49-F238E27FC236}">
                <a16:creationId xmlns:a16="http://schemas.microsoft.com/office/drawing/2014/main" xmlns="" id="{F5D46ACC-73A8-47C4-A21C-2A24F921844E}"/>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xmlns="" id="{E94142E7-B131-47CE-9E05-9DE74D84262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4108024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xmlns="" id="{B5D4726D-CA74-421D-B931-20D4922C0D65}"/>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3FD1872F-658C-41E7-B6B9-8D4CCBE400E2}" type="slidenum">
              <a:rPr lang="en-US" altLang="en-US" sz="1200"/>
              <a:pPr algn="r" eaLnBrk="1" hangingPunct="1"/>
              <a:t>34</a:t>
            </a:fld>
            <a:endParaRPr lang="en-US" altLang="en-US" sz="1200"/>
          </a:p>
        </p:txBody>
      </p:sp>
      <p:sp>
        <p:nvSpPr>
          <p:cNvPr id="29699" name="Rectangle 2">
            <a:extLst>
              <a:ext uri="{FF2B5EF4-FFF2-40B4-BE49-F238E27FC236}">
                <a16:creationId xmlns:a16="http://schemas.microsoft.com/office/drawing/2014/main" xmlns="" id="{4113AE0A-9973-41A1-AC53-150A2226292B}"/>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xmlns="" id="{048756D4-E5DD-47EF-9FB4-7D5A1FE5BBF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4160357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xmlns="" id="{20063E08-59BF-44ED-9532-D623DE7C3F80}"/>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42152C7-3B04-4459-805C-25064AAEC6E5}" type="slidenum">
              <a:rPr lang="en-US" altLang="en-US" sz="1200"/>
              <a:pPr algn="r" eaLnBrk="1" hangingPunct="1"/>
              <a:t>35</a:t>
            </a:fld>
            <a:endParaRPr lang="en-US" altLang="en-US" sz="1200"/>
          </a:p>
        </p:txBody>
      </p:sp>
      <p:sp>
        <p:nvSpPr>
          <p:cNvPr id="31747" name="Rectangle 2">
            <a:extLst>
              <a:ext uri="{FF2B5EF4-FFF2-40B4-BE49-F238E27FC236}">
                <a16:creationId xmlns:a16="http://schemas.microsoft.com/office/drawing/2014/main" xmlns="" id="{AB1DF23E-C711-4914-AC4C-A5EC3E68F71D}"/>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xmlns="" id="{ABFDB685-51E5-4E2B-A7AD-0250ADB9AB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7007534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xmlns="" id="{0F3A1033-7539-472E-9BA3-7A5F2AFA80D8}"/>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7DCDCF3-8C15-439F-9E15-FABB0751A018}" type="slidenum">
              <a:rPr lang="en-US" altLang="en-US" sz="1200"/>
              <a:pPr algn="r" eaLnBrk="1" hangingPunct="1"/>
              <a:t>36</a:t>
            </a:fld>
            <a:endParaRPr lang="en-US" altLang="en-US" sz="1200"/>
          </a:p>
        </p:txBody>
      </p:sp>
      <p:sp>
        <p:nvSpPr>
          <p:cNvPr id="33795" name="Rectangle 2">
            <a:extLst>
              <a:ext uri="{FF2B5EF4-FFF2-40B4-BE49-F238E27FC236}">
                <a16:creationId xmlns:a16="http://schemas.microsoft.com/office/drawing/2014/main" xmlns="" id="{0B4F3157-47B6-4D87-83C7-FBFCCF6207ED}"/>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xmlns="" id="{02F7DFD8-3AD6-4770-B89D-E2100961ED1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1914027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37</a:t>
            </a:fld>
            <a:endParaRPr lang="en-GB"/>
          </a:p>
        </p:txBody>
      </p:sp>
    </p:spTree>
    <p:extLst>
      <p:ext uri="{BB962C8B-B14F-4D97-AF65-F5344CB8AC3E}">
        <p14:creationId xmlns:p14="http://schemas.microsoft.com/office/powerpoint/2010/main" val="10849814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xmlns="" id="{6CAE0EE1-9F3C-4A36-971D-53E9E6CB8FAB}"/>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419FDF6-AC1E-4D80-A966-1EDE17F2B320}" type="slidenum">
              <a:rPr lang="en-US" altLang="en-US" sz="1200"/>
              <a:pPr algn="r" eaLnBrk="1" hangingPunct="1"/>
              <a:t>38</a:t>
            </a:fld>
            <a:endParaRPr lang="en-US" altLang="en-US" sz="1200"/>
          </a:p>
        </p:txBody>
      </p:sp>
      <p:sp>
        <p:nvSpPr>
          <p:cNvPr id="37891" name="Rectangle 2">
            <a:extLst>
              <a:ext uri="{FF2B5EF4-FFF2-40B4-BE49-F238E27FC236}">
                <a16:creationId xmlns:a16="http://schemas.microsoft.com/office/drawing/2014/main" xmlns="" id="{7475118B-631D-43B7-9AD7-3AA17B179D89}"/>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xmlns="" id="{EBF3C09C-251C-415E-8EA5-3237E2DBE22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1498776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xmlns="" id="{290460F7-F929-4DCB-A2D0-41A0B8C2782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976E9388-49B1-4900-BFB0-0679ACA87393}" type="slidenum">
              <a:rPr lang="en-US" altLang="en-US" sz="1200"/>
              <a:pPr algn="r" eaLnBrk="1" hangingPunct="1"/>
              <a:t>39</a:t>
            </a:fld>
            <a:endParaRPr lang="en-US" altLang="en-US" sz="1200"/>
          </a:p>
        </p:txBody>
      </p:sp>
      <p:sp>
        <p:nvSpPr>
          <p:cNvPr id="39939" name="Rectangle 2">
            <a:extLst>
              <a:ext uri="{FF2B5EF4-FFF2-40B4-BE49-F238E27FC236}">
                <a16:creationId xmlns:a16="http://schemas.microsoft.com/office/drawing/2014/main" xmlns="" id="{33A358F8-F4A4-480F-B03E-8BA92050721A}"/>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xmlns="" id="{EA31A66A-12B7-4FF9-A618-CD44018D0F5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4035457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xmlns="" id="{9769EF58-11FD-448F-8490-6AEB29431C7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9C25264-E0A1-483A-99E7-1BCB775FC00D}" type="slidenum">
              <a:rPr lang="en-US" altLang="en-US" sz="1200"/>
              <a:pPr algn="r" eaLnBrk="1" hangingPunct="1"/>
              <a:t>40</a:t>
            </a:fld>
            <a:endParaRPr lang="en-US" altLang="en-US" sz="1200"/>
          </a:p>
        </p:txBody>
      </p:sp>
      <p:sp>
        <p:nvSpPr>
          <p:cNvPr id="41987" name="Rectangle 2">
            <a:extLst>
              <a:ext uri="{FF2B5EF4-FFF2-40B4-BE49-F238E27FC236}">
                <a16:creationId xmlns:a16="http://schemas.microsoft.com/office/drawing/2014/main" xmlns="" id="{3112DC86-90AB-4856-9108-266D8DF62BE9}"/>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xmlns="" id="{E0AA2314-17AA-41E4-9189-51F73343DF9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982039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41</a:t>
            </a:fld>
            <a:endParaRPr lang="en-GB"/>
          </a:p>
        </p:txBody>
      </p:sp>
    </p:spTree>
    <p:extLst>
      <p:ext uri="{BB962C8B-B14F-4D97-AF65-F5344CB8AC3E}">
        <p14:creationId xmlns:p14="http://schemas.microsoft.com/office/powerpoint/2010/main" val="37302032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42</a:t>
            </a:fld>
            <a:endParaRPr lang="en-GB"/>
          </a:p>
        </p:txBody>
      </p:sp>
    </p:spTree>
    <p:extLst>
      <p:ext uri="{BB962C8B-B14F-4D97-AF65-F5344CB8AC3E}">
        <p14:creationId xmlns:p14="http://schemas.microsoft.com/office/powerpoint/2010/main" val="45980237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xmlns="" id="{99FF13F7-7574-4372-8CA0-D7AE2934A5AE}"/>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38C6364-33A5-47BE-93B6-166821F006CA}" type="slidenum">
              <a:rPr lang="en-US" altLang="en-US" sz="1200"/>
              <a:pPr algn="r" eaLnBrk="1" hangingPunct="1"/>
              <a:t>43</a:t>
            </a:fld>
            <a:endParaRPr lang="en-US" altLang="en-US" sz="1200"/>
          </a:p>
        </p:txBody>
      </p:sp>
      <p:sp>
        <p:nvSpPr>
          <p:cNvPr id="44035" name="Rectangle 2">
            <a:extLst>
              <a:ext uri="{FF2B5EF4-FFF2-40B4-BE49-F238E27FC236}">
                <a16:creationId xmlns:a16="http://schemas.microsoft.com/office/drawing/2014/main" xmlns="" id="{7FD19E8F-DE99-41FD-A3EC-7B081D244616}"/>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xmlns="" id="{65EDF38A-3C71-42F5-8567-037320CB9A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145562075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xmlns="" id="{5ED33964-275B-4574-898A-2CA85B3877D3}"/>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F42D8C8-B179-4755-8EC0-AA49F8814A08}" type="slidenum">
              <a:rPr lang="en-US" altLang="en-US" sz="1200"/>
              <a:pPr algn="r" eaLnBrk="1" hangingPunct="1"/>
              <a:t>45</a:t>
            </a:fld>
            <a:endParaRPr lang="en-US" altLang="en-US" sz="1200"/>
          </a:p>
        </p:txBody>
      </p:sp>
      <p:sp>
        <p:nvSpPr>
          <p:cNvPr id="46083" name="Rectangle 2">
            <a:extLst>
              <a:ext uri="{FF2B5EF4-FFF2-40B4-BE49-F238E27FC236}">
                <a16:creationId xmlns:a16="http://schemas.microsoft.com/office/drawing/2014/main" xmlns="" id="{6E477A27-CB23-492F-8AF6-1F42BFABCB78}"/>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xmlns="" id="{AEEC93F4-B68E-4143-9074-4DBAA64874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8052827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xmlns="" id="{3B2141D5-40A1-48F9-A550-31A5BA6042E2}"/>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1DB9718-0F8F-4F9C-95F6-F4A78EA93B6F}" type="slidenum">
              <a:rPr lang="en-US" altLang="en-US" sz="1200"/>
              <a:pPr algn="r" eaLnBrk="1" hangingPunct="1"/>
              <a:t>46</a:t>
            </a:fld>
            <a:endParaRPr lang="en-US" altLang="en-US" sz="1200"/>
          </a:p>
        </p:txBody>
      </p:sp>
      <p:sp>
        <p:nvSpPr>
          <p:cNvPr id="48131" name="Rectangle 2">
            <a:extLst>
              <a:ext uri="{FF2B5EF4-FFF2-40B4-BE49-F238E27FC236}">
                <a16:creationId xmlns:a16="http://schemas.microsoft.com/office/drawing/2014/main" xmlns="" id="{B00B11CF-C903-445C-BFD2-EC6DA5F433EB}"/>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xmlns="" id="{6CF2DEC8-9C8D-4142-BF5A-4039E4D5F2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10062839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47</a:t>
            </a:fld>
            <a:endParaRPr lang="en-GB"/>
          </a:p>
        </p:txBody>
      </p:sp>
    </p:spTree>
    <p:extLst>
      <p:ext uri="{BB962C8B-B14F-4D97-AF65-F5344CB8AC3E}">
        <p14:creationId xmlns:p14="http://schemas.microsoft.com/office/powerpoint/2010/main" val="419057247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xmlns="" id="{64E05799-0394-486D-9979-346C4A36C17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EDC45804-89EC-4ECA-98D2-CEBB7483006D}" type="slidenum">
              <a:rPr lang="en-US" altLang="en-US" sz="1200"/>
              <a:pPr algn="r" eaLnBrk="1" hangingPunct="1"/>
              <a:t>48</a:t>
            </a:fld>
            <a:endParaRPr lang="en-US" altLang="en-US" sz="1200"/>
          </a:p>
        </p:txBody>
      </p:sp>
      <p:sp>
        <p:nvSpPr>
          <p:cNvPr id="50179" name="Rectangle 2">
            <a:extLst>
              <a:ext uri="{FF2B5EF4-FFF2-40B4-BE49-F238E27FC236}">
                <a16:creationId xmlns:a16="http://schemas.microsoft.com/office/drawing/2014/main" xmlns="" id="{F7EC3E51-B8F9-4B0F-9134-3BE32015F3F0}"/>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xmlns="" id="{14C2E8E2-86B2-416F-A6A0-30428EF87E1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3157284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xmlns="" id="{E740E324-5A13-4FEF-86DA-338378AAE6B7}"/>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0346F25-F88B-458B-A3E9-42C46E0A7501}" type="slidenum">
              <a:rPr lang="en-US" altLang="en-US" sz="1200"/>
              <a:pPr algn="r" eaLnBrk="1" hangingPunct="1"/>
              <a:t>49</a:t>
            </a:fld>
            <a:endParaRPr lang="en-US" altLang="en-US" sz="1200"/>
          </a:p>
        </p:txBody>
      </p:sp>
      <p:sp>
        <p:nvSpPr>
          <p:cNvPr id="29699" name="Rectangle 2">
            <a:extLst>
              <a:ext uri="{FF2B5EF4-FFF2-40B4-BE49-F238E27FC236}">
                <a16:creationId xmlns:a16="http://schemas.microsoft.com/office/drawing/2014/main" xmlns="" id="{A5096BBF-BF0D-4AFA-8DDA-A72F7ED910BF}"/>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xmlns="" id="{EEF9A183-7C3A-4B93-B864-13E4C372FFF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None/>
            </a:pPr>
            <a:endParaRPr lang="en-GB" altLang="en-US" dirty="0">
              <a:latin typeface="Arial" panose="020B0604020202020204" pitchFamily="34" charset="0"/>
            </a:endParaRPr>
          </a:p>
        </p:txBody>
      </p:sp>
    </p:spTree>
    <p:extLst>
      <p:ext uri="{BB962C8B-B14F-4D97-AF65-F5344CB8AC3E}">
        <p14:creationId xmlns:p14="http://schemas.microsoft.com/office/powerpoint/2010/main" val="34107780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50</a:t>
            </a:fld>
            <a:endParaRPr lang="en-GB"/>
          </a:p>
        </p:txBody>
      </p:sp>
    </p:spTree>
    <p:extLst>
      <p:ext uri="{BB962C8B-B14F-4D97-AF65-F5344CB8AC3E}">
        <p14:creationId xmlns:p14="http://schemas.microsoft.com/office/powerpoint/2010/main" val="38192865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51</a:t>
            </a:fld>
            <a:endParaRPr lang="en-GB"/>
          </a:p>
        </p:txBody>
      </p:sp>
    </p:spTree>
    <p:extLst>
      <p:ext uri="{BB962C8B-B14F-4D97-AF65-F5344CB8AC3E}">
        <p14:creationId xmlns:p14="http://schemas.microsoft.com/office/powerpoint/2010/main" val="70338013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52</a:t>
            </a:fld>
            <a:endParaRPr lang="en-GB"/>
          </a:p>
        </p:txBody>
      </p:sp>
    </p:spTree>
    <p:extLst>
      <p:ext uri="{BB962C8B-B14F-4D97-AF65-F5344CB8AC3E}">
        <p14:creationId xmlns:p14="http://schemas.microsoft.com/office/powerpoint/2010/main" val="407832796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9825" y="1219200"/>
            <a:ext cx="4389438" cy="3292475"/>
          </a:xfrm>
        </p:spPr>
      </p:sp>
      <p:sp>
        <p:nvSpPr>
          <p:cNvPr id="3" name="Notes Placeholder 2"/>
          <p:cNvSpPr>
            <a:spLocks noGrp="1"/>
          </p:cNvSpPr>
          <p:nvPr>
            <p:ph type="body" idx="1"/>
          </p:nvPr>
        </p:nvSpPr>
        <p:spPr/>
        <p:txBody>
          <a:bodyPr/>
          <a:lstStyle/>
          <a:p>
            <a:r>
              <a:rPr lang="en-GB" b="1" dirty="0">
                <a:effectLst/>
              </a:rPr>
              <a:t>Supporting a broad CR strategy</a:t>
            </a:r>
            <a:r>
              <a:rPr lang="en-GB" dirty="0">
                <a:effectLst/>
              </a:rPr>
              <a:t>. HR has a role in communicating with and training employees at all levels on their social and environmental responsibilities. As well as threading sustainability concerns through people management policies and practices, HR can play a central role in ensuring alignment between the organisation’s values, culture and business activity. Equally, learning and development functions play an important role in developing management capability and promoting organisational learning in corporate responsibility.</a:t>
            </a:r>
          </a:p>
          <a:p>
            <a:r>
              <a:rPr lang="en-GB" b="1" dirty="0">
                <a:effectLst/>
              </a:rPr>
              <a:t>Employment and people management practices</a:t>
            </a:r>
            <a:r>
              <a:rPr lang="en-GB" dirty="0">
                <a:effectLst/>
              </a:rPr>
              <a:t>. To be a serious actor in CR strategy, the HR function needs to first look at its own domain, embedding CR into core HR practices. It must ensure that, as a minimum, statutory obligations are met in all aspects of employment and people management, and that the organisation aims to go beyond this where possible. This applies to the whole range of HR practices, including recruitment, terms and conditions, health and safety, communications, diversity and fair treatment, learning and development, performance management and reward and benefits. One area of HR practice that has received particular attention is the fair treatment of </a:t>
            </a:r>
            <a:r>
              <a:rPr lang="en-GB" dirty="0" err="1">
                <a:effectLst/>
              </a:rPr>
              <a:t>whistleblowers</a:t>
            </a:r>
            <a:r>
              <a:rPr lang="en-GB" dirty="0"/>
              <a:t>.</a:t>
            </a:r>
            <a:endParaRPr lang="en-GB" dirty="0">
              <a:effectLst/>
            </a:endParaRPr>
          </a:p>
          <a:p>
            <a:r>
              <a:rPr lang="en-GB" b="1" dirty="0">
                <a:effectLst/>
              </a:rPr>
              <a:t>Volunteering schemes</a:t>
            </a:r>
            <a:r>
              <a:rPr lang="en-GB" dirty="0">
                <a:effectLst/>
              </a:rPr>
              <a:t>. HR often leads community-based schemes such as employer supported volunteering programmes. Various CIPD research has argued that these can make important contributions to learning and development as well as employee benefits and engagement. </a:t>
            </a:r>
            <a:r>
              <a:rPr lang="en-GB" dirty="0"/>
              <a:t>(Source - CIPD).</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D242ED08-B70A-4EE9-BEFD-CC016481FB63}" type="slidenum">
              <a:rPr lang="en-GB" smtClean="0"/>
              <a:t>53</a:t>
            </a:fld>
            <a:endParaRPr lang="en-GB"/>
          </a:p>
        </p:txBody>
      </p:sp>
    </p:spTree>
    <p:extLst>
      <p:ext uri="{BB962C8B-B14F-4D97-AF65-F5344CB8AC3E}">
        <p14:creationId xmlns:p14="http://schemas.microsoft.com/office/powerpoint/2010/main" val="152607221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xmlns="" id="{922B5C6E-810B-4D0A-ACB8-6711C1D8FCCB}"/>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AC0F020-A95A-40B8-805D-C62BE8FE6120}" type="slidenum">
              <a:rPr lang="en-US" altLang="en-US" sz="1200"/>
              <a:pPr algn="r" eaLnBrk="1" hangingPunct="1"/>
              <a:t>54</a:t>
            </a:fld>
            <a:endParaRPr lang="en-US" altLang="en-US" sz="1200"/>
          </a:p>
        </p:txBody>
      </p:sp>
      <p:sp>
        <p:nvSpPr>
          <p:cNvPr id="52227" name="Rectangle 2">
            <a:extLst>
              <a:ext uri="{FF2B5EF4-FFF2-40B4-BE49-F238E27FC236}">
                <a16:creationId xmlns:a16="http://schemas.microsoft.com/office/drawing/2014/main" xmlns="" id="{A7B356C7-DC8E-4346-B6A6-83A71652DF86}"/>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xmlns="" id="{AC373B00-9837-45C2-883E-157FDF70B7D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718774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09/02/2022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jpeg"/><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7" Type="http://schemas.openxmlformats.org/officeDocument/2006/relationships/diagramData" Target="../diagrams/data3.xml"/><Relationship Id="rId8" Type="http://schemas.openxmlformats.org/officeDocument/2006/relationships/diagramLayout" Target="../diagrams/layout3.xml"/><Relationship Id="rId9" Type="http://schemas.openxmlformats.org/officeDocument/2006/relationships/diagramQuickStyle" Target="../diagrams/quickStyle3.xml"/><Relationship Id="rId10" Type="http://schemas.openxmlformats.org/officeDocument/2006/relationships/diagramColors" Target="../diagrams/colors3.xml"/><Relationship Id="rId11"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4" Type="http://schemas.openxmlformats.org/officeDocument/2006/relationships/diagramQuickStyle" Target="../diagrams/quickStyle4.xml"/><Relationship Id="rId5" Type="http://schemas.openxmlformats.org/officeDocument/2006/relationships/diagramColors" Target="../diagrams/colors4.xml"/><Relationship Id="rId6" Type="http://schemas.microsoft.com/office/2007/relationships/diagramDrawing" Target="../diagrams/drawing4.xml"/><Relationship Id="rId1" Type="http://schemas.openxmlformats.org/officeDocument/2006/relationships/slideLayout" Target="../slideLayouts/slideLayout2.xml"/><Relationship Id="rId2"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hyperlink" Target="https://www.youtube.com/watch?v=fKe0-o7tqcI"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hyperlink" Target="https://www.cipd.co.uk/knowledge/fundamentals/people/performance/factsheet#gref"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image" Target="../media/image9.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survey.alchemer.com/s3/6701196/CIPD-People-Management-Awards-2022-Entry-Ki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i="1">
                <a:solidFill>
                  <a:schemeClr val="bg1"/>
                </a:solidFill>
              </a:rPr>
              <a:t>Human Resource Management in Context</a:t>
            </a:r>
            <a:br>
              <a:rPr lang="en-GB" i="1">
                <a:solidFill>
                  <a:schemeClr val="bg1"/>
                </a:solidFill>
              </a:rPr>
            </a:br>
            <a:r>
              <a:rPr lang="en-GB" i="1">
                <a:solidFill>
                  <a:schemeClr val="bg1"/>
                </a:solidFill>
              </a:rPr>
              <a:t/>
            </a:r>
            <a:br>
              <a:rPr lang="en-GB" i="1">
                <a:solidFill>
                  <a:schemeClr val="bg1"/>
                </a:solidFill>
              </a:rPr>
            </a:br>
            <a:r>
              <a:rPr lang="en-GB" sz="2700" i="1">
                <a:solidFill>
                  <a:schemeClr val="bg1"/>
                </a:solidFill>
              </a:rPr>
              <a:t>Learning Outcome One – </a:t>
            </a:r>
            <a:br>
              <a:rPr lang="en-GB" sz="2700" i="1">
                <a:solidFill>
                  <a:schemeClr val="bg1"/>
                </a:solidFill>
              </a:rPr>
            </a:br>
            <a:r>
              <a:rPr lang="en-GB" sz="2700" i="1">
                <a:solidFill>
                  <a:schemeClr val="bg1"/>
                </a:solidFill>
              </a:rPr>
              <a:t>Understand, analyse and critically evaluate Contemporary Organisations and their Principal Environments </a:t>
            </a:r>
            <a:r>
              <a:rPr lang="en-GB" i="1">
                <a:solidFill>
                  <a:schemeClr val="bg1"/>
                </a:solidFill>
              </a:rPr>
              <a:t/>
            </a:r>
            <a:br>
              <a:rPr lang="en-GB" i="1">
                <a:solidFill>
                  <a:schemeClr val="bg1"/>
                </a:solidFill>
              </a:rPr>
            </a:br>
            <a:r>
              <a:rPr lang="en-GB" i="1">
                <a:solidFill>
                  <a:schemeClr val="bg1"/>
                </a:solidFill>
              </a:rPr>
              <a:t/>
            </a:r>
            <a:br>
              <a:rPr lang="en-GB" i="1">
                <a:solidFill>
                  <a:schemeClr val="bg1"/>
                </a:solidFill>
              </a:rPr>
            </a:br>
            <a:r>
              <a:rPr lang="en-GB" sz="3100" i="1">
                <a:solidFill>
                  <a:schemeClr val="bg1"/>
                </a:solidFill>
              </a:rPr>
              <a:t>Natasha Davies, February 2022</a:t>
            </a:r>
            <a:endParaRPr lang="en-GB" sz="310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0" y="16430"/>
            <a:ext cx="9144000" cy="750500"/>
          </a:xfrm>
          <a:prstGeom prst="rect">
            <a:avLst/>
          </a:prstGeom>
          <a:solidFill>
            <a:schemeClr val="accent1">
              <a:lumMod val="40000"/>
              <a:lumOff val="60000"/>
            </a:schemeClr>
          </a:solidFill>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3300" b="1"/>
              <a:t>Natasha Davies </a:t>
            </a:r>
            <a:r>
              <a:rPr lang="en-US"/>
              <a:t/>
            </a:r>
            <a:br>
              <a:rPr lang="en-US"/>
            </a:br>
            <a:endParaRPr lang="en-US" sz="1800" i="1"/>
          </a:p>
        </p:txBody>
      </p:sp>
      <p:graphicFrame>
        <p:nvGraphicFramePr>
          <p:cNvPr id="5" name="Diagram 4"/>
          <p:cNvGraphicFramePr/>
          <p:nvPr/>
        </p:nvGraphicFramePr>
        <p:xfrm>
          <a:off x="-18930" y="788431"/>
          <a:ext cx="9181859" cy="4566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10501" y="5062738"/>
            <a:ext cx="2432831" cy="300082"/>
          </a:xfrm>
          <a:prstGeom prst="rect">
            <a:avLst/>
          </a:prstGeom>
          <a:noFill/>
        </p:spPr>
        <p:txBody>
          <a:bodyPr wrap="square" rtlCol="0">
            <a:spAutoFit/>
          </a:bodyPr>
          <a:lstStyle/>
          <a:p>
            <a:r>
              <a:rPr lang="en-US" sz="1350" b="1"/>
              <a:t>Email: </a:t>
            </a:r>
            <a:r>
              <a:rPr lang="en-US" sz="1350"/>
              <a:t>n.l.davies@uwtsd.ac.uk</a:t>
            </a:r>
          </a:p>
        </p:txBody>
      </p:sp>
    </p:spTree>
    <p:extLst>
      <p:ext uri="{BB962C8B-B14F-4D97-AF65-F5344CB8AC3E}">
        <p14:creationId xmlns:p14="http://schemas.microsoft.com/office/powerpoint/2010/main" val="1738542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xmlns="" id="{F2EAB997-9040-4142-887F-E98E0F5348BD}"/>
              </a:ext>
            </a:extLst>
          </p:cNvPr>
          <p:cNvSpPr txBox="1">
            <a:spLocks noChangeArrowheads="1"/>
          </p:cNvSpPr>
          <p:nvPr/>
        </p:nvSpPr>
        <p:spPr bwMode="auto">
          <a:xfrm>
            <a:off x="2987824" y="-338487"/>
            <a:ext cx="5256584"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742950" indent="-28575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GB" altLang="en-US" sz="3200" b="1">
                <a:solidFill>
                  <a:schemeClr val="bg1"/>
                </a:solidFill>
              </a:rPr>
              <a:t>Recommended Reading</a:t>
            </a:r>
          </a:p>
        </p:txBody>
      </p:sp>
      <p:sp>
        <p:nvSpPr>
          <p:cNvPr id="10243" name="Rectangle 3">
            <a:extLst>
              <a:ext uri="{FF2B5EF4-FFF2-40B4-BE49-F238E27FC236}">
                <a16:creationId xmlns:a16="http://schemas.microsoft.com/office/drawing/2014/main" xmlns="" id="{835E70FA-150A-44FE-AAD1-5F5818DB0F83}"/>
              </a:ext>
            </a:extLst>
          </p:cNvPr>
          <p:cNvSpPr txBox="1">
            <a:spLocks noChangeArrowheads="1"/>
          </p:cNvSpPr>
          <p:nvPr/>
        </p:nvSpPr>
        <p:spPr bwMode="auto">
          <a:xfrm>
            <a:off x="0" y="3933056"/>
            <a:ext cx="9144000"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6858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a:buNone/>
            </a:pPr>
            <a:r>
              <a:rPr lang="en-GB" altLang="en-US" sz="1600" b="1" i="1">
                <a:solidFill>
                  <a:schemeClr val="bg1"/>
                </a:solidFill>
              </a:rPr>
              <a:t>Main textbook - Farnham, D. (2015) Human Resource Management in Context: Insights, Strategy and Solutions. 4</a:t>
            </a:r>
            <a:r>
              <a:rPr lang="en-GB" altLang="en-US" sz="1600" b="1" i="1" baseline="30000">
                <a:solidFill>
                  <a:schemeClr val="bg1"/>
                </a:solidFill>
              </a:rPr>
              <a:t>th</a:t>
            </a:r>
            <a:r>
              <a:rPr lang="en-GB" altLang="en-US" sz="1600" b="1" i="1">
                <a:solidFill>
                  <a:schemeClr val="bg1"/>
                </a:solidFill>
              </a:rPr>
              <a:t> </a:t>
            </a:r>
            <a:r>
              <a:rPr lang="en-GB" altLang="en-US" sz="1600" b="1" i="1" err="1">
                <a:solidFill>
                  <a:schemeClr val="bg1"/>
                </a:solidFill>
              </a:rPr>
              <a:t>Edn</a:t>
            </a:r>
            <a:r>
              <a:rPr lang="en-GB" altLang="en-US" sz="1600" b="1" i="1">
                <a:solidFill>
                  <a:schemeClr val="bg1"/>
                </a:solidFill>
              </a:rPr>
              <a:t>. </a:t>
            </a:r>
            <a:r>
              <a:rPr lang="en-GB" altLang="en-US" sz="1600" b="1" i="1" err="1">
                <a:solidFill>
                  <a:schemeClr val="bg1"/>
                </a:solidFill>
              </a:rPr>
              <a:t>London:CIPD</a:t>
            </a:r>
            <a:endParaRPr lang="en-GB" altLang="en-US" sz="1600" b="1" i="1">
              <a:solidFill>
                <a:schemeClr val="bg1"/>
              </a:solidFill>
            </a:endParaRPr>
          </a:p>
          <a:p>
            <a:pPr>
              <a:buNone/>
            </a:pPr>
            <a:r>
              <a:rPr lang="en-GB" sz="1600" b="1">
                <a:solidFill>
                  <a:schemeClr val="bg1"/>
                </a:solidFill>
              </a:rPr>
              <a:t>Also - </a:t>
            </a:r>
            <a:r>
              <a:rPr lang="en-GB" sz="1600" b="1" err="1">
                <a:solidFill>
                  <a:schemeClr val="bg1"/>
                </a:solidFill>
              </a:rPr>
              <a:t>Marchington</a:t>
            </a:r>
            <a:r>
              <a:rPr lang="en-GB" sz="1600" b="1">
                <a:solidFill>
                  <a:schemeClr val="bg1"/>
                </a:solidFill>
              </a:rPr>
              <a:t>, M. et al (2016)</a:t>
            </a:r>
            <a:r>
              <a:rPr lang="en-GB" sz="1600" b="1" i="1">
                <a:solidFill>
                  <a:schemeClr val="bg1"/>
                </a:solidFill>
              </a:rPr>
              <a:t> Human Resource Management at Work. 6</a:t>
            </a:r>
            <a:r>
              <a:rPr lang="en-GB" sz="1600" b="1" i="1" baseline="30000">
                <a:solidFill>
                  <a:schemeClr val="bg1"/>
                </a:solidFill>
              </a:rPr>
              <a:t>th</a:t>
            </a:r>
            <a:r>
              <a:rPr lang="en-GB" sz="1600" b="1" i="1">
                <a:solidFill>
                  <a:schemeClr val="bg1"/>
                </a:solidFill>
              </a:rPr>
              <a:t> </a:t>
            </a:r>
            <a:r>
              <a:rPr lang="en-GB" sz="1600" b="1" i="1" err="1">
                <a:solidFill>
                  <a:schemeClr val="bg1"/>
                </a:solidFill>
              </a:rPr>
              <a:t>Edn</a:t>
            </a:r>
            <a:r>
              <a:rPr lang="en-GB" sz="1600" b="1" i="1">
                <a:solidFill>
                  <a:schemeClr val="bg1"/>
                </a:solidFill>
              </a:rPr>
              <a:t>. </a:t>
            </a:r>
            <a:r>
              <a:rPr lang="en-GB" sz="1600" b="1" i="1" err="1">
                <a:solidFill>
                  <a:schemeClr val="bg1"/>
                </a:solidFill>
              </a:rPr>
              <a:t>London:CIPD</a:t>
            </a:r>
            <a:endParaRPr lang="en-GB" sz="1600" b="1" i="1">
              <a:solidFill>
                <a:schemeClr val="bg1"/>
              </a:solidFill>
            </a:endParaRPr>
          </a:p>
          <a:p>
            <a:pPr>
              <a:buNone/>
            </a:pPr>
            <a:r>
              <a:rPr lang="en-GB" sz="1600" b="1">
                <a:solidFill>
                  <a:schemeClr val="bg1"/>
                </a:solidFill>
              </a:rPr>
              <a:t>CIPD Factsheets – Sustainable Organisation Performance, HR Analytics, PESTLE Analysis, Strategic Human Resource Management and more.</a:t>
            </a:r>
          </a:p>
          <a:p>
            <a:pPr>
              <a:buNone/>
            </a:pPr>
            <a:r>
              <a:rPr lang="en-GB" sz="1600" b="1">
                <a:solidFill>
                  <a:schemeClr val="bg1"/>
                </a:solidFill>
              </a:rPr>
              <a:t>Recent reports – Deloitte Global Human Capital Trends 2021</a:t>
            </a:r>
          </a:p>
          <a:p>
            <a:pPr>
              <a:buNone/>
            </a:pPr>
            <a:endParaRPr lang="en-GB" sz="2400">
              <a:solidFill>
                <a:schemeClr val="bg1"/>
              </a:solidFill>
            </a:endParaRPr>
          </a:p>
        </p:txBody>
      </p:sp>
      <p:pic>
        <p:nvPicPr>
          <p:cNvPr id="10244" name="Picture 2">
            <a:extLst>
              <a:ext uri="{FF2B5EF4-FFF2-40B4-BE49-F238E27FC236}">
                <a16:creationId xmlns:a16="http://schemas.microsoft.com/office/drawing/2014/main" xmlns="" id="{2CBCC4F5-DC9D-459C-8162-E5B1B5757D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692696"/>
            <a:ext cx="2304255" cy="300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xmlns="" id="{9054033A-FDAB-488F-9CC4-8CACCBCAFEB0}"/>
              </a:ext>
            </a:extLst>
          </p:cNvPr>
          <p:cNvPicPr>
            <a:picLocks noChangeAspect="1"/>
          </p:cNvPicPr>
          <p:nvPr/>
        </p:nvPicPr>
        <p:blipFill>
          <a:blip r:embed="rId4"/>
          <a:stretch>
            <a:fillRect/>
          </a:stretch>
        </p:blipFill>
        <p:spPr>
          <a:xfrm>
            <a:off x="3275856" y="692697"/>
            <a:ext cx="2340260" cy="3046112"/>
          </a:xfrm>
          <a:prstGeom prst="rect">
            <a:avLst/>
          </a:prstGeom>
          <a:noFill/>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20477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70034"/>
          </a:xfrm>
          <a:solidFill>
            <a:schemeClr val="tx2">
              <a:lumMod val="20000"/>
              <a:lumOff val="80000"/>
            </a:schemeClr>
          </a:solidFill>
        </p:spPr>
        <p:txBody>
          <a:bodyPr>
            <a:normAutofit fontScale="90000"/>
          </a:bodyPr>
          <a:lstStyle/>
          <a:p>
            <a:r>
              <a:rPr lang="en-US"/>
              <a:t>Assessments: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364854"/>
              </p:ext>
            </p:extLst>
          </p:nvPr>
        </p:nvGraphicFramePr>
        <p:xfrm>
          <a:off x="0" y="948619"/>
          <a:ext cx="4581854" cy="3697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1567939657"/>
              </p:ext>
            </p:extLst>
          </p:nvPr>
        </p:nvGraphicFramePr>
        <p:xfrm>
          <a:off x="4766256" y="948619"/>
          <a:ext cx="4367048" cy="36970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extBox 5"/>
          <p:cNvSpPr txBox="1"/>
          <p:nvPr/>
        </p:nvSpPr>
        <p:spPr>
          <a:xfrm>
            <a:off x="1506592" y="4924218"/>
            <a:ext cx="1568669" cy="300082"/>
          </a:xfrm>
          <a:prstGeom prst="rect">
            <a:avLst/>
          </a:prstGeom>
          <a:solidFill>
            <a:srgbClr val="FAFDB1"/>
          </a:solidFill>
        </p:spPr>
        <p:txBody>
          <a:bodyPr wrap="square" rtlCol="0">
            <a:spAutoFit/>
          </a:bodyPr>
          <a:lstStyle/>
          <a:p>
            <a:r>
              <a:rPr lang="en-US" sz="1350"/>
              <a:t>Due: 5</a:t>
            </a:r>
            <a:r>
              <a:rPr lang="en-US" sz="1350" baseline="30000"/>
              <a:t>th</a:t>
            </a:r>
            <a:r>
              <a:rPr lang="en-US" sz="1350"/>
              <a:t> April 2022</a:t>
            </a:r>
          </a:p>
        </p:txBody>
      </p:sp>
      <p:sp>
        <p:nvSpPr>
          <p:cNvPr id="7" name="TextBox 6"/>
          <p:cNvSpPr txBox="1"/>
          <p:nvPr/>
        </p:nvSpPr>
        <p:spPr>
          <a:xfrm>
            <a:off x="6228184" y="4820343"/>
            <a:ext cx="2086961" cy="507831"/>
          </a:xfrm>
          <a:prstGeom prst="rect">
            <a:avLst/>
          </a:prstGeom>
          <a:solidFill>
            <a:srgbClr val="FAFDB1"/>
          </a:solidFill>
        </p:spPr>
        <p:txBody>
          <a:bodyPr wrap="square" rtlCol="0">
            <a:spAutoFit/>
          </a:bodyPr>
          <a:lstStyle/>
          <a:p>
            <a:pPr algn="ctr"/>
            <a:r>
              <a:rPr lang="en-US" sz="1350"/>
              <a:t>TBC – should be between 4</a:t>
            </a:r>
            <a:r>
              <a:rPr lang="en-US" sz="1350" baseline="30000"/>
              <a:t>th</a:t>
            </a:r>
            <a:r>
              <a:rPr lang="en-US" sz="1350"/>
              <a:t> and 18</a:t>
            </a:r>
            <a:r>
              <a:rPr lang="en-US" sz="1350" baseline="30000"/>
              <a:t>th</a:t>
            </a:r>
            <a:r>
              <a:rPr lang="en-US" sz="1350"/>
              <a:t> May.</a:t>
            </a:r>
          </a:p>
        </p:txBody>
      </p:sp>
    </p:spTree>
    <p:extLst>
      <p:ext uri="{BB962C8B-B14F-4D97-AF65-F5344CB8AC3E}">
        <p14:creationId xmlns:p14="http://schemas.microsoft.com/office/powerpoint/2010/main" val="432525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70" y="29411"/>
            <a:ext cx="9002825" cy="1311357"/>
          </a:xfrm>
        </p:spPr>
        <p:txBody>
          <a:bodyPr anchor="b">
            <a:normAutofit fontScale="90000"/>
          </a:bodyPr>
          <a:lstStyle/>
          <a:p>
            <a:r>
              <a:rPr lang="en-US" b="1"/>
              <a:t>Learning outcomes</a:t>
            </a:r>
            <a:br>
              <a:rPr lang="en-US" b="1"/>
            </a:br>
            <a:r>
              <a:rPr lang="en-US" sz="1500" b="1"/>
              <a:t/>
            </a:r>
            <a:br>
              <a:rPr lang="en-US" sz="1500" b="1"/>
            </a:br>
            <a:r>
              <a:rPr lang="en-GB" sz="1800" i="1"/>
              <a:t>Upon the successful completion of this module, the student will be able to understand, analyse and critically evaluate:</a:t>
            </a:r>
            <a:endParaRPr lang="en-US" sz="4900" b="1" i="1"/>
          </a:p>
        </p:txBody>
      </p:sp>
      <p:graphicFrame>
        <p:nvGraphicFramePr>
          <p:cNvPr id="5" name="Diagram 4"/>
          <p:cNvGraphicFramePr/>
          <p:nvPr>
            <p:extLst>
              <p:ext uri="{D42A27DB-BD31-4B8C-83A1-F6EECF244321}">
                <p14:modId xmlns:p14="http://schemas.microsoft.com/office/powerpoint/2010/main" val="147679192"/>
              </p:ext>
            </p:extLst>
          </p:nvPr>
        </p:nvGraphicFramePr>
        <p:xfrm>
          <a:off x="453142" y="1484784"/>
          <a:ext cx="8511346" cy="4144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982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D13F4D-2C73-40AB-9F7C-4D49AA3B6271}"/>
              </a:ext>
            </a:extLst>
          </p:cNvPr>
          <p:cNvSpPr>
            <a:spLocks noGrp="1"/>
          </p:cNvSpPr>
          <p:nvPr>
            <p:ph type="title"/>
          </p:nvPr>
        </p:nvSpPr>
        <p:spPr>
          <a:xfrm>
            <a:off x="457200" y="-10285"/>
            <a:ext cx="8229600" cy="1143000"/>
          </a:xfrm>
        </p:spPr>
        <p:txBody>
          <a:bodyPr/>
          <a:lstStyle/>
          <a:p>
            <a:r>
              <a:rPr lang="en-GB" dirty="0"/>
              <a:t>Underpinning Theory</a:t>
            </a:r>
          </a:p>
        </p:txBody>
      </p:sp>
      <p:sp>
        <p:nvSpPr>
          <p:cNvPr id="3" name="Content Placeholder 2">
            <a:extLst>
              <a:ext uri="{FF2B5EF4-FFF2-40B4-BE49-F238E27FC236}">
                <a16:creationId xmlns:a16="http://schemas.microsoft.com/office/drawing/2014/main" xmlns="" id="{1EB14E10-E1CE-4A03-B258-2F884E78A533}"/>
              </a:ext>
            </a:extLst>
          </p:cNvPr>
          <p:cNvSpPr>
            <a:spLocks noGrp="1"/>
          </p:cNvSpPr>
          <p:nvPr>
            <p:ph idx="1"/>
          </p:nvPr>
        </p:nvSpPr>
        <p:spPr>
          <a:xfrm>
            <a:off x="457200" y="1340768"/>
            <a:ext cx="8229600" cy="4176465"/>
          </a:xfrm>
        </p:spPr>
        <p:txBody>
          <a:bodyPr>
            <a:normAutofit fontScale="70000" lnSpcReduction="20000"/>
          </a:bodyPr>
          <a:lstStyle/>
          <a:p>
            <a:pPr marL="0" indent="0">
              <a:buNone/>
            </a:pPr>
            <a:r>
              <a:rPr lang="en-GB"/>
              <a:t>Theme of module is the interaction between human resource management, the environment and the organisation.</a:t>
            </a:r>
          </a:p>
          <a:p>
            <a:pPr marL="0" indent="0">
              <a:buNone/>
            </a:pPr>
            <a:endParaRPr lang="en-GB"/>
          </a:p>
          <a:p>
            <a:pPr marL="0" indent="0">
              <a:buNone/>
            </a:pPr>
            <a:r>
              <a:rPr lang="en-GB"/>
              <a:t>Theoretical underpinning for this approach is the best fit or contingency model of human resource strategy. </a:t>
            </a:r>
          </a:p>
          <a:p>
            <a:pPr marL="0" indent="0">
              <a:buNone/>
            </a:pPr>
            <a:endParaRPr lang="en-GB"/>
          </a:p>
          <a:p>
            <a:pPr marL="0" indent="0">
              <a:buNone/>
            </a:pPr>
            <a:r>
              <a:rPr lang="en-GB"/>
              <a:t>This model argues that there is no one model of HR strategy which suits all circumstances. Instead different strategies are appropriate in different environmental and organisational settings.</a:t>
            </a:r>
          </a:p>
          <a:p>
            <a:pPr marL="0" indent="0">
              <a:buNone/>
            </a:pPr>
            <a:endParaRPr lang="en-GB"/>
          </a:p>
          <a:p>
            <a:pPr marL="0" indent="0">
              <a:buNone/>
            </a:pPr>
            <a:r>
              <a:rPr lang="en-GB"/>
              <a:t>Other models of HR Strategy – Best Practice and Resource-based models.</a:t>
            </a:r>
          </a:p>
        </p:txBody>
      </p:sp>
    </p:spTree>
    <p:extLst>
      <p:ext uri="{BB962C8B-B14F-4D97-AF65-F5344CB8AC3E}">
        <p14:creationId xmlns:p14="http://schemas.microsoft.com/office/powerpoint/2010/main" val="1190253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CIPD Viewpoint:</a:t>
            </a:r>
          </a:p>
        </p:txBody>
      </p:sp>
      <p:sp>
        <p:nvSpPr>
          <p:cNvPr id="3" name="Content Placeholder 2"/>
          <p:cNvSpPr>
            <a:spLocks noGrp="1"/>
          </p:cNvSpPr>
          <p:nvPr>
            <p:ph idx="1"/>
          </p:nvPr>
        </p:nvSpPr>
        <p:spPr>
          <a:xfrm>
            <a:off x="457200" y="1417638"/>
            <a:ext cx="8229600" cy="4171602"/>
          </a:xfrm>
        </p:spPr>
        <p:txBody>
          <a:bodyPr>
            <a:normAutofit fontScale="77500" lnSpcReduction="20000"/>
          </a:bodyPr>
          <a:lstStyle/>
          <a:p>
            <a:pPr marL="0" indent="0">
              <a:buNone/>
            </a:pPr>
            <a:r>
              <a:rPr lang="en-GB"/>
              <a:t>“As the world of work grows ever more complex, diverse and ambiguous, traditional models of working are starting to give way to more flexible forms of organisation and employment. </a:t>
            </a:r>
            <a:r>
              <a:rPr lang="en-GB" b="1"/>
              <a:t>Technology, globalisation, changing workforce demographics and skills shortages </a:t>
            </a:r>
            <a:r>
              <a:rPr lang="en-GB"/>
              <a:t>add to the challenges facing organisations. In this context the role of HR must evolve and grow to play a greater part in developing organisations for the future. As widely accepted norms for managing the employment relationship change, so the pressure will grow for HR professionals to develop a deeper understanding of the global context, business needs and strategy, and to innovate more to be not just efficient, but more effective.” (Changing HR Operating Models, 2015)</a:t>
            </a:r>
          </a:p>
          <a:p>
            <a:endParaRPr lang="en-GB"/>
          </a:p>
        </p:txBody>
      </p:sp>
    </p:spTree>
    <p:extLst>
      <p:ext uri="{BB962C8B-B14F-4D97-AF65-F5344CB8AC3E}">
        <p14:creationId xmlns:p14="http://schemas.microsoft.com/office/powerpoint/2010/main" val="1311222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a:extLst>
              <a:ext uri="{FF2B5EF4-FFF2-40B4-BE49-F238E27FC236}">
                <a16:creationId xmlns:a16="http://schemas.microsoft.com/office/drawing/2014/main" xmlns="" id="{D83DE6FB-20A1-4A92-B070-616C2C5F8A22}"/>
              </a:ext>
            </a:extLst>
          </p:cNvPr>
          <p:cNvSpPr>
            <a:spLocks noChangeArrowheads="1"/>
          </p:cNvSpPr>
          <p:nvPr/>
        </p:nvSpPr>
        <p:spPr bwMode="auto">
          <a:xfrm>
            <a:off x="0" y="0"/>
            <a:ext cx="9144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A definition of HRM: </a:t>
            </a:r>
            <a:br>
              <a:rPr lang="en-GB" altLang="en-US" sz="3600">
                <a:solidFill>
                  <a:schemeClr val="tx2"/>
                </a:solidFill>
              </a:rPr>
            </a:br>
            <a:r>
              <a:rPr lang="en-GB" altLang="en-US" sz="3600">
                <a:solidFill>
                  <a:schemeClr val="tx2"/>
                </a:solidFill>
              </a:rPr>
              <a:t>no universal definition!</a:t>
            </a:r>
            <a:endParaRPr lang="en-US" altLang="en-US" sz="3600">
              <a:solidFill>
                <a:schemeClr val="tx2"/>
              </a:solidFill>
            </a:endParaRPr>
          </a:p>
        </p:txBody>
      </p:sp>
      <p:sp>
        <p:nvSpPr>
          <p:cNvPr id="16387" name="Text Box 5">
            <a:extLst>
              <a:ext uri="{FF2B5EF4-FFF2-40B4-BE49-F238E27FC236}">
                <a16:creationId xmlns:a16="http://schemas.microsoft.com/office/drawing/2014/main" xmlns="" id="{8E3B544C-8338-4C50-A1C4-7BBC8C0A4198}"/>
              </a:ext>
            </a:extLst>
          </p:cNvPr>
          <p:cNvSpPr txBox="1">
            <a:spLocks noChangeArrowheads="1"/>
          </p:cNvSpPr>
          <p:nvPr/>
        </p:nvSpPr>
        <p:spPr bwMode="auto">
          <a:xfrm>
            <a:off x="1475581" y="2349500"/>
            <a:ext cx="6192837" cy="253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en-US" sz="2800"/>
              <a:t>  HRM mark 1:</a:t>
            </a:r>
          </a:p>
          <a:p>
            <a:pPr eaLnBrk="1" hangingPunct="1"/>
            <a:r>
              <a:rPr lang="en-GB" altLang="en-US" sz="2800"/>
              <a:t>       </a:t>
            </a:r>
            <a:r>
              <a:rPr lang="en-GB" altLang="en-US" sz="2000"/>
              <a:t>is likened to traditional personnel management</a:t>
            </a:r>
            <a:endParaRPr lang="en-GB" altLang="en-US" sz="2800"/>
          </a:p>
          <a:p>
            <a:pPr eaLnBrk="1" hangingPunct="1"/>
            <a:endParaRPr lang="en-GB" altLang="en-US" sz="2800"/>
          </a:p>
          <a:p>
            <a:pPr eaLnBrk="1" hangingPunct="1">
              <a:buFontTx/>
              <a:buChar char="•"/>
            </a:pPr>
            <a:r>
              <a:rPr lang="en-GB" altLang="en-US" sz="2800"/>
              <a:t>  HRM mark 2:</a:t>
            </a:r>
          </a:p>
          <a:p>
            <a:pPr eaLnBrk="1" hangingPunct="1"/>
            <a:r>
              <a:rPr lang="en-GB" altLang="en-US" sz="2800"/>
              <a:t>        </a:t>
            </a:r>
            <a:r>
              <a:rPr lang="en-US" altLang="en-US" sz="2000"/>
              <a:t>is strategic and delivered by HR professionals </a:t>
            </a:r>
          </a:p>
          <a:p>
            <a:pPr eaLnBrk="1" hangingPunct="1"/>
            <a:r>
              <a:rPr lang="en-US" altLang="en-US" sz="2000"/>
              <a:t>           and line managers</a:t>
            </a:r>
            <a:r>
              <a:rPr lang="en-US" altLang="en-US"/>
              <a:t> </a:t>
            </a:r>
            <a:endParaRPr lang="en-GB" altLang="en-US" sz="2800"/>
          </a:p>
        </p:txBody>
      </p:sp>
      <p:sp>
        <p:nvSpPr>
          <p:cNvPr id="16388" name="Text Box 6">
            <a:extLst>
              <a:ext uri="{FF2B5EF4-FFF2-40B4-BE49-F238E27FC236}">
                <a16:creationId xmlns:a16="http://schemas.microsoft.com/office/drawing/2014/main" xmlns="" id="{733C104B-E13D-4C90-ACEB-DF7414BD0D08}"/>
              </a:ext>
            </a:extLst>
          </p:cNvPr>
          <p:cNvSpPr txBox="1">
            <a:spLocks noChangeArrowheads="1"/>
          </p:cNvSpPr>
          <p:nvPr/>
        </p:nvSpPr>
        <p:spPr bwMode="auto">
          <a:xfrm>
            <a:off x="202990" y="1413321"/>
            <a:ext cx="41766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t>Torrington (2009) suggests</a:t>
            </a:r>
            <a:r>
              <a:rPr lang="en-GB" altLang="en-US"/>
              <a:t>:</a:t>
            </a:r>
            <a:endParaRPr lang="en-US" altLang="en-US"/>
          </a:p>
        </p:txBody>
      </p:sp>
      <p:sp>
        <p:nvSpPr>
          <p:cNvPr id="16389" name="Text Box 7">
            <a:extLst>
              <a:ext uri="{FF2B5EF4-FFF2-40B4-BE49-F238E27FC236}">
                <a16:creationId xmlns:a16="http://schemas.microsoft.com/office/drawing/2014/main" xmlns="" id="{9B6844A3-F1D6-44DB-87FF-13B37FE8257B}"/>
              </a:ext>
            </a:extLst>
          </p:cNvPr>
          <p:cNvSpPr txBox="1">
            <a:spLocks noChangeArrowheads="1"/>
          </p:cNvSpPr>
          <p:nvPr/>
        </p:nvSpPr>
        <p:spPr bwMode="auto">
          <a:xfrm>
            <a:off x="3348038"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851227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CIPD Viewpoint:</a:t>
            </a:r>
          </a:p>
        </p:txBody>
      </p:sp>
      <p:sp>
        <p:nvSpPr>
          <p:cNvPr id="3" name="Content Placeholder 2"/>
          <p:cNvSpPr>
            <a:spLocks noGrp="1"/>
          </p:cNvSpPr>
          <p:nvPr>
            <p:ph idx="1"/>
          </p:nvPr>
        </p:nvSpPr>
        <p:spPr/>
        <p:txBody>
          <a:bodyPr/>
          <a:lstStyle/>
          <a:p>
            <a:pPr marL="0" indent="0">
              <a:buNone/>
            </a:pPr>
            <a:r>
              <a:rPr lang="en-GB">
                <a:effectLst/>
              </a:rPr>
              <a:t>“</a:t>
            </a:r>
            <a:r>
              <a:rPr lang="en-GB" sz="2400"/>
              <a:t>We support the view that there is not one model for delivering HR that is suited to all organisations, that different organisations have different needs. How an organisation should structure its HR function depends on its organisational strategy, wider organisational structure and the requirements of its customers and the organisation it is supporting. These things can be influenced by other factors such as size of the organisation and maturity.”</a:t>
            </a:r>
          </a:p>
        </p:txBody>
      </p:sp>
    </p:spTree>
    <p:extLst>
      <p:ext uri="{BB962C8B-B14F-4D97-AF65-F5344CB8AC3E}">
        <p14:creationId xmlns:p14="http://schemas.microsoft.com/office/powerpoint/2010/main" val="730850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0" name="Group 24">
            <a:extLst>
              <a:ext uri="{FF2B5EF4-FFF2-40B4-BE49-F238E27FC236}">
                <a16:creationId xmlns:a16="http://schemas.microsoft.com/office/drawing/2014/main" xmlns="" id="{A7996370-63EF-4F8B-A802-D9E7D4D288AA}"/>
              </a:ext>
            </a:extLst>
          </p:cNvPr>
          <p:cNvGrpSpPr>
            <a:grpSpLocks/>
          </p:cNvGrpSpPr>
          <p:nvPr/>
        </p:nvGrpSpPr>
        <p:grpSpPr bwMode="auto">
          <a:xfrm>
            <a:off x="1798638" y="908050"/>
            <a:ext cx="1584325" cy="1066800"/>
            <a:chOff x="3651" y="2949"/>
            <a:chExt cx="998" cy="672"/>
          </a:xfrm>
        </p:grpSpPr>
        <p:sp>
          <p:nvSpPr>
            <p:cNvPr id="2090" name="AutoShape 15">
              <a:extLst>
                <a:ext uri="{FF2B5EF4-FFF2-40B4-BE49-F238E27FC236}">
                  <a16:creationId xmlns:a16="http://schemas.microsoft.com/office/drawing/2014/main" xmlns="" id="{C130A33C-6242-4D35-808D-B72D187D4B7A}"/>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91" name="Rectangle 16">
              <a:extLst>
                <a:ext uri="{FF2B5EF4-FFF2-40B4-BE49-F238E27FC236}">
                  <a16:creationId xmlns:a16="http://schemas.microsoft.com/office/drawing/2014/main" xmlns="" id="{A5CAB5F0-63E4-4701-8276-5630DC14B485}"/>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Internal contexts</a:t>
              </a:r>
            </a:p>
          </p:txBody>
        </p:sp>
      </p:grpSp>
      <p:grpSp>
        <p:nvGrpSpPr>
          <p:cNvPr id="2051" name="Group 26">
            <a:extLst>
              <a:ext uri="{FF2B5EF4-FFF2-40B4-BE49-F238E27FC236}">
                <a16:creationId xmlns:a16="http://schemas.microsoft.com/office/drawing/2014/main" xmlns="" id="{DF26FBF5-83B2-42D4-A118-C1536C1AC73E}"/>
              </a:ext>
            </a:extLst>
          </p:cNvPr>
          <p:cNvGrpSpPr>
            <a:grpSpLocks/>
          </p:cNvGrpSpPr>
          <p:nvPr/>
        </p:nvGrpSpPr>
        <p:grpSpPr bwMode="auto">
          <a:xfrm>
            <a:off x="2747971" y="2252661"/>
            <a:ext cx="3662363" cy="1838325"/>
            <a:chOff x="1755" y="1287"/>
            <a:chExt cx="2307" cy="1158"/>
          </a:xfrm>
        </p:grpSpPr>
        <p:sp>
          <p:nvSpPr>
            <p:cNvPr id="2088" name="Text Box 6">
              <a:extLst>
                <a:ext uri="{FF2B5EF4-FFF2-40B4-BE49-F238E27FC236}">
                  <a16:creationId xmlns:a16="http://schemas.microsoft.com/office/drawing/2014/main" xmlns="" id="{404FA740-E1E3-4D09-94C5-1B5F93797B45}"/>
                </a:ext>
              </a:extLst>
            </p:cNvPr>
            <p:cNvSpPr txBox="1">
              <a:spLocks noChangeArrowheads="1"/>
            </p:cNvSpPr>
            <p:nvPr/>
          </p:nvSpPr>
          <p:spPr bwMode="auto">
            <a:xfrm>
              <a:off x="1755" y="1440"/>
              <a:ext cx="2307"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HRM</a:t>
              </a:r>
            </a:p>
            <a:p>
              <a:pPr algn="ctr" eaLnBrk="1" hangingPunct="1"/>
              <a:r>
                <a:rPr lang="en-GB" altLang="en-US" sz="2400" b="1"/>
                <a:t>In</a:t>
              </a:r>
            </a:p>
            <a:p>
              <a:pPr algn="ctr" eaLnBrk="1" hangingPunct="1"/>
              <a:r>
                <a:rPr lang="en-GB" altLang="en-US" sz="2400" b="1"/>
                <a:t>Context</a:t>
              </a:r>
              <a:endParaRPr lang="en-US" altLang="en-US" sz="2400" b="1"/>
            </a:p>
          </p:txBody>
        </p:sp>
        <p:sp>
          <p:nvSpPr>
            <p:cNvPr id="2" name="Cloud">
              <a:extLst>
                <a:ext uri="{FF2B5EF4-FFF2-40B4-BE49-F238E27FC236}">
                  <a16:creationId xmlns:a16="http://schemas.microsoft.com/office/drawing/2014/main" xmlns="" id="{260E1FFC-13AE-4AFC-8BB5-2C3536904909}"/>
                </a:ext>
              </a:extLst>
            </p:cNvPr>
            <p:cNvSpPr>
              <a:spLocks noChangeAspect="1" noEditPoints="1" noChangeArrowheads="1"/>
            </p:cNvSpPr>
            <p:nvPr/>
          </p:nvSpPr>
          <p:spPr bwMode="auto">
            <a:xfrm>
              <a:off x="2270" y="1287"/>
              <a:ext cx="1227" cy="1158"/>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no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grpSp>
      <p:grpSp>
        <p:nvGrpSpPr>
          <p:cNvPr id="2052" name="Group 27">
            <a:extLst>
              <a:ext uri="{FF2B5EF4-FFF2-40B4-BE49-F238E27FC236}">
                <a16:creationId xmlns:a16="http://schemas.microsoft.com/office/drawing/2014/main" xmlns="" id="{2F62DCEE-9854-4A96-89E8-BB87C0FE44DD}"/>
              </a:ext>
            </a:extLst>
          </p:cNvPr>
          <p:cNvGrpSpPr>
            <a:grpSpLocks/>
          </p:cNvGrpSpPr>
          <p:nvPr/>
        </p:nvGrpSpPr>
        <p:grpSpPr bwMode="auto">
          <a:xfrm>
            <a:off x="846138" y="2133600"/>
            <a:ext cx="1584325" cy="1066800"/>
            <a:chOff x="3651" y="2949"/>
            <a:chExt cx="998" cy="672"/>
          </a:xfrm>
        </p:grpSpPr>
        <p:sp>
          <p:nvSpPr>
            <p:cNvPr id="2086" name="AutoShape 28">
              <a:extLst>
                <a:ext uri="{FF2B5EF4-FFF2-40B4-BE49-F238E27FC236}">
                  <a16:creationId xmlns:a16="http://schemas.microsoft.com/office/drawing/2014/main" xmlns="" id="{CB1254F8-4ACB-4F7A-A5A1-662AE06C24C4}"/>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87" name="Rectangle 29">
              <a:extLst>
                <a:ext uri="{FF2B5EF4-FFF2-40B4-BE49-F238E27FC236}">
                  <a16:creationId xmlns:a16="http://schemas.microsoft.com/office/drawing/2014/main" xmlns="" id="{E28E57A1-4CDB-4ACD-A7D9-556EFAA040CB}"/>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External contexts</a:t>
              </a:r>
            </a:p>
          </p:txBody>
        </p:sp>
      </p:grpSp>
      <p:sp>
        <p:nvSpPr>
          <p:cNvPr id="2053" name="AutoShape 31">
            <a:extLst>
              <a:ext uri="{FF2B5EF4-FFF2-40B4-BE49-F238E27FC236}">
                <a16:creationId xmlns:a16="http://schemas.microsoft.com/office/drawing/2014/main" xmlns="" id="{6F832994-67AC-4B3B-A10F-FFA2E87B023E}"/>
              </a:ext>
            </a:extLst>
          </p:cNvPr>
          <p:cNvSpPr>
            <a:spLocks noChangeArrowheads="1"/>
          </p:cNvSpPr>
          <p:nvPr/>
        </p:nvSpPr>
        <p:spPr bwMode="auto">
          <a:xfrm>
            <a:off x="3797300" y="191693"/>
            <a:ext cx="1566863" cy="1325562"/>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54" name="Rectangle 32">
            <a:extLst>
              <a:ext uri="{FF2B5EF4-FFF2-40B4-BE49-F238E27FC236}">
                <a16:creationId xmlns:a16="http://schemas.microsoft.com/office/drawing/2014/main" xmlns="" id="{94D2F469-45B6-4497-8762-6ACA9FD607EF}"/>
              </a:ext>
            </a:extLst>
          </p:cNvPr>
          <p:cNvSpPr>
            <a:spLocks noChangeArrowheads="1"/>
          </p:cNvSpPr>
          <p:nvPr/>
        </p:nvSpPr>
        <p:spPr bwMode="auto">
          <a:xfrm>
            <a:off x="3823493" y="6574"/>
            <a:ext cx="1585913"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Managerial/business contexts</a:t>
            </a:r>
          </a:p>
        </p:txBody>
      </p:sp>
      <p:grpSp>
        <p:nvGrpSpPr>
          <p:cNvPr id="2055" name="Group 33">
            <a:extLst>
              <a:ext uri="{FF2B5EF4-FFF2-40B4-BE49-F238E27FC236}">
                <a16:creationId xmlns:a16="http://schemas.microsoft.com/office/drawing/2014/main" xmlns="" id="{CEAD4EB2-A09D-4794-83B5-EFBCEC2EA677}"/>
              </a:ext>
            </a:extLst>
          </p:cNvPr>
          <p:cNvGrpSpPr>
            <a:grpSpLocks/>
          </p:cNvGrpSpPr>
          <p:nvPr/>
        </p:nvGrpSpPr>
        <p:grpSpPr bwMode="auto">
          <a:xfrm>
            <a:off x="6007100" y="908050"/>
            <a:ext cx="1584325" cy="1066800"/>
            <a:chOff x="3651" y="2949"/>
            <a:chExt cx="998" cy="672"/>
          </a:xfrm>
        </p:grpSpPr>
        <p:sp>
          <p:nvSpPr>
            <p:cNvPr id="2084" name="AutoShape 34">
              <a:extLst>
                <a:ext uri="{FF2B5EF4-FFF2-40B4-BE49-F238E27FC236}">
                  <a16:creationId xmlns:a16="http://schemas.microsoft.com/office/drawing/2014/main" xmlns="" id="{BA022F4F-84A6-4D31-BCCC-D4E88CA2B478}"/>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85" name="Rectangle 35">
              <a:extLst>
                <a:ext uri="{FF2B5EF4-FFF2-40B4-BE49-F238E27FC236}">
                  <a16:creationId xmlns:a16="http://schemas.microsoft.com/office/drawing/2014/main" xmlns="" id="{EC796589-A471-41F5-9555-8B6884F36078}"/>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Corporate</a:t>
              </a:r>
            </a:p>
            <a:p>
              <a:pPr algn="ctr" eaLnBrk="1" hangingPunct="1"/>
              <a:r>
                <a:rPr lang="en-GB" altLang="en-US" sz="2000"/>
                <a:t>strategies</a:t>
              </a:r>
            </a:p>
          </p:txBody>
        </p:sp>
      </p:grpSp>
      <p:grpSp>
        <p:nvGrpSpPr>
          <p:cNvPr id="2056" name="Group 36">
            <a:extLst>
              <a:ext uri="{FF2B5EF4-FFF2-40B4-BE49-F238E27FC236}">
                <a16:creationId xmlns:a16="http://schemas.microsoft.com/office/drawing/2014/main" xmlns="" id="{E31DBC82-71CA-41DC-8643-BD1732419B13}"/>
              </a:ext>
            </a:extLst>
          </p:cNvPr>
          <p:cNvGrpSpPr>
            <a:grpSpLocks/>
          </p:cNvGrpSpPr>
          <p:nvPr/>
        </p:nvGrpSpPr>
        <p:grpSpPr bwMode="auto">
          <a:xfrm>
            <a:off x="7092950" y="2133600"/>
            <a:ext cx="1584325" cy="1066800"/>
            <a:chOff x="3651" y="2949"/>
            <a:chExt cx="998" cy="672"/>
          </a:xfrm>
        </p:grpSpPr>
        <p:sp>
          <p:nvSpPr>
            <p:cNvPr id="2082" name="AutoShape 37">
              <a:extLst>
                <a:ext uri="{FF2B5EF4-FFF2-40B4-BE49-F238E27FC236}">
                  <a16:creationId xmlns:a16="http://schemas.microsoft.com/office/drawing/2014/main" xmlns="" id="{304A6B1F-BD27-4CA3-AD49-105730276E1D}"/>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83" name="Rectangle 38">
              <a:extLst>
                <a:ext uri="{FF2B5EF4-FFF2-40B4-BE49-F238E27FC236}">
                  <a16:creationId xmlns:a16="http://schemas.microsoft.com/office/drawing/2014/main" xmlns="" id="{19CA8BC7-78DF-4C35-869C-F4794A86AB67}"/>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HR strategies</a:t>
              </a:r>
            </a:p>
          </p:txBody>
        </p:sp>
      </p:grpSp>
      <p:grpSp>
        <p:nvGrpSpPr>
          <p:cNvPr id="2057" name="Group 39">
            <a:extLst>
              <a:ext uri="{FF2B5EF4-FFF2-40B4-BE49-F238E27FC236}">
                <a16:creationId xmlns:a16="http://schemas.microsoft.com/office/drawing/2014/main" xmlns="" id="{5A6633BC-359A-4B53-A527-F0D13CA363FF}"/>
              </a:ext>
            </a:extLst>
          </p:cNvPr>
          <p:cNvGrpSpPr>
            <a:grpSpLocks/>
          </p:cNvGrpSpPr>
          <p:nvPr/>
        </p:nvGrpSpPr>
        <p:grpSpPr bwMode="auto">
          <a:xfrm>
            <a:off x="7099030" y="3426811"/>
            <a:ext cx="1584325" cy="1066800"/>
            <a:chOff x="3651" y="2949"/>
            <a:chExt cx="998" cy="672"/>
          </a:xfrm>
        </p:grpSpPr>
        <p:sp>
          <p:nvSpPr>
            <p:cNvPr id="2080" name="AutoShape 40">
              <a:extLst>
                <a:ext uri="{FF2B5EF4-FFF2-40B4-BE49-F238E27FC236}">
                  <a16:creationId xmlns:a16="http://schemas.microsoft.com/office/drawing/2014/main" xmlns="" id="{3FC29E8A-3414-48EC-A3CC-B3827526F759}"/>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81" name="Rectangle 41">
              <a:extLst>
                <a:ext uri="{FF2B5EF4-FFF2-40B4-BE49-F238E27FC236}">
                  <a16:creationId xmlns:a16="http://schemas.microsoft.com/office/drawing/2014/main" xmlns="" id="{5544F2AA-200F-4E5B-B54D-690A1692E87F}"/>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Competitive context</a:t>
              </a:r>
            </a:p>
          </p:txBody>
        </p:sp>
      </p:grpSp>
      <p:grpSp>
        <p:nvGrpSpPr>
          <p:cNvPr id="2058" name="Group 58">
            <a:extLst>
              <a:ext uri="{FF2B5EF4-FFF2-40B4-BE49-F238E27FC236}">
                <a16:creationId xmlns:a16="http://schemas.microsoft.com/office/drawing/2014/main" xmlns="" id="{2174BA9C-9A5B-4C32-B0B3-FCE8818093EE}"/>
              </a:ext>
            </a:extLst>
          </p:cNvPr>
          <p:cNvGrpSpPr>
            <a:grpSpLocks/>
          </p:cNvGrpSpPr>
          <p:nvPr/>
        </p:nvGrpSpPr>
        <p:grpSpPr bwMode="auto">
          <a:xfrm>
            <a:off x="5970218" y="4617244"/>
            <a:ext cx="1709737" cy="1066800"/>
            <a:chOff x="3884" y="3113"/>
            <a:chExt cx="1077" cy="672"/>
          </a:xfrm>
        </p:grpSpPr>
        <p:sp>
          <p:nvSpPr>
            <p:cNvPr id="2078" name="AutoShape 46">
              <a:extLst>
                <a:ext uri="{FF2B5EF4-FFF2-40B4-BE49-F238E27FC236}">
                  <a16:creationId xmlns:a16="http://schemas.microsoft.com/office/drawing/2014/main" xmlns="" id="{AB7D38E9-8103-4A7D-8746-73610D945F4C}"/>
                </a:ext>
              </a:extLst>
            </p:cNvPr>
            <p:cNvSpPr>
              <a:spLocks noChangeArrowheads="1"/>
            </p:cNvSpPr>
            <p:nvPr/>
          </p:nvSpPr>
          <p:spPr bwMode="auto">
            <a:xfrm>
              <a:off x="3884" y="3131"/>
              <a:ext cx="1077"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79" name="Rectangle 47">
              <a:extLst>
                <a:ext uri="{FF2B5EF4-FFF2-40B4-BE49-F238E27FC236}">
                  <a16:creationId xmlns:a16="http://schemas.microsoft.com/office/drawing/2014/main" xmlns="" id="{4E330EAF-C3C6-46DC-9188-65494981B163}"/>
                </a:ext>
              </a:extLst>
            </p:cNvPr>
            <p:cNvSpPr>
              <a:spLocks noChangeArrowheads="1"/>
            </p:cNvSpPr>
            <p:nvPr/>
          </p:nvSpPr>
          <p:spPr bwMode="auto">
            <a:xfrm>
              <a:off x="3923" y="3113"/>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International factors</a:t>
              </a:r>
            </a:p>
          </p:txBody>
        </p:sp>
      </p:grpSp>
      <p:grpSp>
        <p:nvGrpSpPr>
          <p:cNvPr id="2059" name="Group 57">
            <a:extLst>
              <a:ext uri="{FF2B5EF4-FFF2-40B4-BE49-F238E27FC236}">
                <a16:creationId xmlns:a16="http://schemas.microsoft.com/office/drawing/2014/main" xmlns="" id="{8FD93ED4-6D40-4EDB-949A-0BA01C1BAC61}"/>
              </a:ext>
            </a:extLst>
          </p:cNvPr>
          <p:cNvGrpSpPr>
            <a:grpSpLocks/>
          </p:cNvGrpSpPr>
          <p:nvPr/>
        </p:nvGrpSpPr>
        <p:grpSpPr bwMode="auto">
          <a:xfrm>
            <a:off x="1638463" y="4640263"/>
            <a:ext cx="1944688" cy="1066800"/>
            <a:chOff x="1020" y="3113"/>
            <a:chExt cx="1225" cy="672"/>
          </a:xfrm>
        </p:grpSpPr>
        <p:sp>
          <p:nvSpPr>
            <p:cNvPr id="2076" name="AutoShape 49">
              <a:extLst>
                <a:ext uri="{FF2B5EF4-FFF2-40B4-BE49-F238E27FC236}">
                  <a16:creationId xmlns:a16="http://schemas.microsoft.com/office/drawing/2014/main" xmlns="" id="{403E38A5-3FE9-4363-A2D7-9E02A6C14BFD}"/>
                </a:ext>
              </a:extLst>
            </p:cNvPr>
            <p:cNvSpPr>
              <a:spLocks noChangeArrowheads="1"/>
            </p:cNvSpPr>
            <p:nvPr/>
          </p:nvSpPr>
          <p:spPr bwMode="auto">
            <a:xfrm>
              <a:off x="1090" y="3131"/>
              <a:ext cx="1085"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77" name="Rectangle 50">
              <a:extLst>
                <a:ext uri="{FF2B5EF4-FFF2-40B4-BE49-F238E27FC236}">
                  <a16:creationId xmlns:a16="http://schemas.microsoft.com/office/drawing/2014/main" xmlns="" id="{6050522F-031C-4AF8-80E8-0498873E2467}"/>
                </a:ext>
              </a:extLst>
            </p:cNvPr>
            <p:cNvSpPr>
              <a:spLocks noChangeArrowheads="1"/>
            </p:cNvSpPr>
            <p:nvPr/>
          </p:nvSpPr>
          <p:spPr bwMode="auto">
            <a:xfrm>
              <a:off x="1020" y="3113"/>
              <a:ext cx="1225"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Technological context</a:t>
              </a:r>
            </a:p>
          </p:txBody>
        </p:sp>
      </p:grpSp>
      <p:grpSp>
        <p:nvGrpSpPr>
          <p:cNvPr id="2060" name="Group 51">
            <a:extLst>
              <a:ext uri="{FF2B5EF4-FFF2-40B4-BE49-F238E27FC236}">
                <a16:creationId xmlns:a16="http://schemas.microsoft.com/office/drawing/2014/main" xmlns="" id="{001AEC54-E387-4A0E-B12B-09F0560FFC4C}"/>
              </a:ext>
            </a:extLst>
          </p:cNvPr>
          <p:cNvGrpSpPr>
            <a:grpSpLocks/>
          </p:cNvGrpSpPr>
          <p:nvPr/>
        </p:nvGrpSpPr>
        <p:grpSpPr bwMode="auto">
          <a:xfrm>
            <a:off x="3924626" y="4617244"/>
            <a:ext cx="1584325" cy="1066800"/>
            <a:chOff x="3710" y="2399"/>
            <a:chExt cx="998" cy="672"/>
          </a:xfrm>
        </p:grpSpPr>
        <p:sp>
          <p:nvSpPr>
            <p:cNvPr id="2074" name="AutoShape 52">
              <a:extLst>
                <a:ext uri="{FF2B5EF4-FFF2-40B4-BE49-F238E27FC236}">
                  <a16:creationId xmlns:a16="http://schemas.microsoft.com/office/drawing/2014/main" xmlns="" id="{68F3B20C-9D60-4149-849E-78598E26E712}"/>
                </a:ext>
              </a:extLst>
            </p:cNvPr>
            <p:cNvSpPr>
              <a:spLocks noChangeArrowheads="1"/>
            </p:cNvSpPr>
            <p:nvPr/>
          </p:nvSpPr>
          <p:spPr bwMode="auto">
            <a:xfrm>
              <a:off x="3758" y="2399"/>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75" name="Rectangle 53">
              <a:extLst>
                <a:ext uri="{FF2B5EF4-FFF2-40B4-BE49-F238E27FC236}">
                  <a16:creationId xmlns:a16="http://schemas.microsoft.com/office/drawing/2014/main" xmlns="" id="{779E27D7-3849-41DA-8CB8-01BCD6646B1F}"/>
                </a:ext>
              </a:extLst>
            </p:cNvPr>
            <p:cNvSpPr>
              <a:spLocks noChangeArrowheads="1"/>
            </p:cNvSpPr>
            <p:nvPr/>
          </p:nvSpPr>
          <p:spPr bwMode="auto">
            <a:xfrm>
              <a:off x="3710" y="239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Social trends</a:t>
              </a:r>
            </a:p>
          </p:txBody>
        </p:sp>
      </p:grpSp>
      <p:grpSp>
        <p:nvGrpSpPr>
          <p:cNvPr id="2061" name="Group 59">
            <a:extLst>
              <a:ext uri="{FF2B5EF4-FFF2-40B4-BE49-F238E27FC236}">
                <a16:creationId xmlns:a16="http://schemas.microsoft.com/office/drawing/2014/main" xmlns="" id="{945153D0-ECFA-4EF1-86F9-0216EA468B5A}"/>
              </a:ext>
            </a:extLst>
          </p:cNvPr>
          <p:cNvGrpSpPr>
            <a:grpSpLocks/>
          </p:cNvGrpSpPr>
          <p:nvPr/>
        </p:nvGrpSpPr>
        <p:grpSpPr bwMode="auto">
          <a:xfrm>
            <a:off x="812445" y="3414713"/>
            <a:ext cx="1781175" cy="1066800"/>
            <a:chOff x="533" y="2341"/>
            <a:chExt cx="1122" cy="672"/>
          </a:xfrm>
        </p:grpSpPr>
        <p:sp>
          <p:nvSpPr>
            <p:cNvPr id="2072" name="AutoShape 55">
              <a:extLst>
                <a:ext uri="{FF2B5EF4-FFF2-40B4-BE49-F238E27FC236}">
                  <a16:creationId xmlns:a16="http://schemas.microsoft.com/office/drawing/2014/main" xmlns="" id="{481C710C-6F92-4818-830E-1C15BA29EAAD}"/>
                </a:ext>
              </a:extLst>
            </p:cNvPr>
            <p:cNvSpPr>
              <a:spLocks noChangeArrowheads="1"/>
            </p:cNvSpPr>
            <p:nvPr/>
          </p:nvSpPr>
          <p:spPr bwMode="auto">
            <a:xfrm>
              <a:off x="533" y="2359"/>
              <a:ext cx="1122"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73" name="Rectangle 56">
              <a:extLst>
                <a:ext uri="{FF2B5EF4-FFF2-40B4-BE49-F238E27FC236}">
                  <a16:creationId xmlns:a16="http://schemas.microsoft.com/office/drawing/2014/main" xmlns="" id="{20956162-8723-40DE-A286-389DEE614548}"/>
                </a:ext>
              </a:extLst>
            </p:cNvPr>
            <p:cNvSpPr>
              <a:spLocks noChangeArrowheads="1"/>
            </p:cNvSpPr>
            <p:nvPr/>
          </p:nvSpPr>
          <p:spPr bwMode="auto">
            <a:xfrm>
              <a:off x="595" y="2341"/>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Government policy</a:t>
              </a:r>
            </a:p>
          </p:txBody>
        </p:sp>
      </p:grpSp>
      <p:sp>
        <p:nvSpPr>
          <p:cNvPr id="2062" name="Line 60">
            <a:extLst>
              <a:ext uri="{FF2B5EF4-FFF2-40B4-BE49-F238E27FC236}">
                <a16:creationId xmlns:a16="http://schemas.microsoft.com/office/drawing/2014/main" xmlns="" id="{36E80DEB-C1C9-420C-B15D-13953524596C}"/>
              </a:ext>
            </a:extLst>
          </p:cNvPr>
          <p:cNvSpPr>
            <a:spLocks noChangeShapeType="1"/>
          </p:cNvSpPr>
          <p:nvPr/>
        </p:nvSpPr>
        <p:spPr bwMode="auto">
          <a:xfrm flipH="1" flipV="1">
            <a:off x="2484438" y="2781300"/>
            <a:ext cx="1008062"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3" name="Line 61">
            <a:extLst>
              <a:ext uri="{FF2B5EF4-FFF2-40B4-BE49-F238E27FC236}">
                <a16:creationId xmlns:a16="http://schemas.microsoft.com/office/drawing/2014/main" xmlns="" id="{71D043FA-D5DC-4620-88E6-DDA33C262625}"/>
              </a:ext>
            </a:extLst>
          </p:cNvPr>
          <p:cNvSpPr>
            <a:spLocks noChangeShapeType="1"/>
          </p:cNvSpPr>
          <p:nvPr/>
        </p:nvSpPr>
        <p:spPr bwMode="auto">
          <a:xfrm flipH="1" flipV="1">
            <a:off x="3348038" y="2060575"/>
            <a:ext cx="360362"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4" name="Line 62">
            <a:extLst>
              <a:ext uri="{FF2B5EF4-FFF2-40B4-BE49-F238E27FC236}">
                <a16:creationId xmlns:a16="http://schemas.microsoft.com/office/drawing/2014/main" xmlns="" id="{A0A40853-B762-4D7B-864E-86D5F0B42D41}"/>
              </a:ext>
            </a:extLst>
          </p:cNvPr>
          <p:cNvSpPr>
            <a:spLocks noChangeShapeType="1"/>
          </p:cNvSpPr>
          <p:nvPr/>
        </p:nvSpPr>
        <p:spPr bwMode="auto">
          <a:xfrm flipV="1">
            <a:off x="4577557" y="1628775"/>
            <a:ext cx="0"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5" name="Line 63">
            <a:extLst>
              <a:ext uri="{FF2B5EF4-FFF2-40B4-BE49-F238E27FC236}">
                <a16:creationId xmlns:a16="http://schemas.microsoft.com/office/drawing/2014/main" xmlns="" id="{BCA8F48D-FBFF-41E5-986A-C85B22FEB586}"/>
              </a:ext>
            </a:extLst>
          </p:cNvPr>
          <p:cNvSpPr>
            <a:spLocks noChangeShapeType="1"/>
          </p:cNvSpPr>
          <p:nvPr/>
        </p:nvSpPr>
        <p:spPr bwMode="auto">
          <a:xfrm flipV="1">
            <a:off x="5580063" y="1989138"/>
            <a:ext cx="504825"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6" name="Line 64">
            <a:extLst>
              <a:ext uri="{FF2B5EF4-FFF2-40B4-BE49-F238E27FC236}">
                <a16:creationId xmlns:a16="http://schemas.microsoft.com/office/drawing/2014/main" xmlns="" id="{5287CFE3-CA66-4A01-B016-3ACFDF39BD52}"/>
              </a:ext>
            </a:extLst>
          </p:cNvPr>
          <p:cNvSpPr>
            <a:spLocks noChangeShapeType="1"/>
          </p:cNvSpPr>
          <p:nvPr/>
        </p:nvSpPr>
        <p:spPr bwMode="auto">
          <a:xfrm flipV="1">
            <a:off x="5867400" y="2708275"/>
            <a:ext cx="1081088" cy="4333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7" name="Line 65">
            <a:extLst>
              <a:ext uri="{FF2B5EF4-FFF2-40B4-BE49-F238E27FC236}">
                <a16:creationId xmlns:a16="http://schemas.microsoft.com/office/drawing/2014/main" xmlns="" id="{E4546396-517C-4EA8-AEC3-599861A62FDF}"/>
              </a:ext>
            </a:extLst>
          </p:cNvPr>
          <p:cNvSpPr>
            <a:spLocks noChangeShapeType="1"/>
          </p:cNvSpPr>
          <p:nvPr/>
        </p:nvSpPr>
        <p:spPr bwMode="auto">
          <a:xfrm>
            <a:off x="5799021" y="3579020"/>
            <a:ext cx="1081088"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8" name="Line 66">
            <a:extLst>
              <a:ext uri="{FF2B5EF4-FFF2-40B4-BE49-F238E27FC236}">
                <a16:creationId xmlns:a16="http://schemas.microsoft.com/office/drawing/2014/main" xmlns="" id="{AA5FB905-0E5A-47AA-A1E5-907C5D6D0E77}"/>
              </a:ext>
            </a:extLst>
          </p:cNvPr>
          <p:cNvSpPr>
            <a:spLocks noChangeShapeType="1"/>
          </p:cNvSpPr>
          <p:nvPr/>
        </p:nvSpPr>
        <p:spPr bwMode="auto">
          <a:xfrm>
            <a:off x="5495868" y="3919538"/>
            <a:ext cx="358775"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9" name="Line 67">
            <a:extLst>
              <a:ext uri="{FF2B5EF4-FFF2-40B4-BE49-F238E27FC236}">
                <a16:creationId xmlns:a16="http://schemas.microsoft.com/office/drawing/2014/main" xmlns="" id="{9A1A5B2E-3A73-4EC4-8BFD-C1BC3F92C512}"/>
              </a:ext>
            </a:extLst>
          </p:cNvPr>
          <p:cNvSpPr>
            <a:spLocks noChangeShapeType="1"/>
          </p:cNvSpPr>
          <p:nvPr/>
        </p:nvSpPr>
        <p:spPr bwMode="auto">
          <a:xfrm>
            <a:off x="4618421" y="4200070"/>
            <a:ext cx="1" cy="3246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70" name="Line 68">
            <a:extLst>
              <a:ext uri="{FF2B5EF4-FFF2-40B4-BE49-F238E27FC236}">
                <a16:creationId xmlns:a16="http://schemas.microsoft.com/office/drawing/2014/main" xmlns="" id="{91C97346-35A0-47F9-994B-DAA9AFE2281A}"/>
              </a:ext>
            </a:extLst>
          </p:cNvPr>
          <p:cNvSpPr>
            <a:spLocks noChangeShapeType="1"/>
          </p:cNvSpPr>
          <p:nvPr/>
        </p:nvSpPr>
        <p:spPr bwMode="auto">
          <a:xfrm flipH="1">
            <a:off x="3413123" y="4019889"/>
            <a:ext cx="288925"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71" name="Line 69">
            <a:extLst>
              <a:ext uri="{FF2B5EF4-FFF2-40B4-BE49-F238E27FC236}">
                <a16:creationId xmlns:a16="http://schemas.microsoft.com/office/drawing/2014/main" xmlns="" id="{1B1190E6-C9EF-4BD8-8BCA-EB992B54EFC6}"/>
              </a:ext>
            </a:extLst>
          </p:cNvPr>
          <p:cNvSpPr>
            <a:spLocks noChangeShapeType="1"/>
          </p:cNvSpPr>
          <p:nvPr/>
        </p:nvSpPr>
        <p:spPr bwMode="auto">
          <a:xfrm flipH="1">
            <a:off x="2744449" y="3507583"/>
            <a:ext cx="792162"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702677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02DDD1C9-2AC7-4270-A4ED-5AC7B1D8A1C5}"/>
              </a:ext>
            </a:extLst>
          </p:cNvPr>
          <p:cNvSpPr txBox="1"/>
          <p:nvPr/>
        </p:nvSpPr>
        <p:spPr>
          <a:xfrm>
            <a:off x="1835696" y="2132856"/>
            <a:ext cx="5976664" cy="369332"/>
          </a:xfrm>
          <a:prstGeom prst="rect">
            <a:avLst/>
          </a:prstGeom>
          <a:noFill/>
        </p:spPr>
        <p:txBody>
          <a:bodyPr wrap="square" rtlCol="0">
            <a:spAutoFit/>
          </a:bodyPr>
          <a:lstStyle/>
          <a:p>
            <a:r>
              <a:rPr lang="en-GB">
                <a:hlinkClick r:id="rId3"/>
              </a:rPr>
              <a:t>https://www.youtube.com/watch?v=fKe0-o7tqcI</a:t>
            </a:r>
            <a:endParaRPr lang="en-GB"/>
          </a:p>
        </p:txBody>
      </p:sp>
      <p:sp>
        <p:nvSpPr>
          <p:cNvPr id="3" name="TextBox 2">
            <a:extLst>
              <a:ext uri="{FF2B5EF4-FFF2-40B4-BE49-F238E27FC236}">
                <a16:creationId xmlns:a16="http://schemas.microsoft.com/office/drawing/2014/main" xmlns="" id="{7ABA10B4-86CB-4262-A92B-96E0C9E704E0}"/>
              </a:ext>
            </a:extLst>
          </p:cNvPr>
          <p:cNvSpPr txBox="1"/>
          <p:nvPr/>
        </p:nvSpPr>
        <p:spPr>
          <a:xfrm>
            <a:off x="683568" y="764704"/>
            <a:ext cx="7776864" cy="523220"/>
          </a:xfrm>
          <a:prstGeom prst="rect">
            <a:avLst/>
          </a:prstGeom>
          <a:noFill/>
        </p:spPr>
        <p:txBody>
          <a:bodyPr wrap="square" rtlCol="0">
            <a:spAutoFit/>
          </a:bodyPr>
          <a:lstStyle/>
          <a:p>
            <a:r>
              <a:rPr lang="en-GB" sz="2800"/>
              <a:t>Ulrich – Summarising the Relevance of Context</a:t>
            </a:r>
          </a:p>
        </p:txBody>
      </p:sp>
    </p:spTree>
    <p:extLst>
      <p:ext uri="{BB962C8B-B14F-4D97-AF65-F5344CB8AC3E}">
        <p14:creationId xmlns:p14="http://schemas.microsoft.com/office/powerpoint/2010/main" val="893285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482" name="Group 20">
            <a:extLst>
              <a:ext uri="{FF2B5EF4-FFF2-40B4-BE49-F238E27FC236}">
                <a16:creationId xmlns:a16="http://schemas.microsoft.com/office/drawing/2014/main" xmlns="" id="{7E94A171-45F4-4EEE-9C2B-47C266872E26}"/>
              </a:ext>
            </a:extLst>
          </p:cNvPr>
          <p:cNvGrpSpPr>
            <a:grpSpLocks/>
          </p:cNvGrpSpPr>
          <p:nvPr/>
        </p:nvGrpSpPr>
        <p:grpSpPr bwMode="auto">
          <a:xfrm>
            <a:off x="3527425" y="4637088"/>
            <a:ext cx="2087563" cy="1041400"/>
            <a:chOff x="2270" y="2931"/>
            <a:chExt cx="1315" cy="656"/>
          </a:xfrm>
        </p:grpSpPr>
        <p:sp>
          <p:nvSpPr>
            <p:cNvPr id="20483" name="Text Box 5">
              <a:extLst>
                <a:ext uri="{FF2B5EF4-FFF2-40B4-BE49-F238E27FC236}">
                  <a16:creationId xmlns:a16="http://schemas.microsoft.com/office/drawing/2014/main" xmlns="" id="{F2B45875-4AEE-42CD-BFFA-A06DB67C793B}"/>
                </a:ext>
              </a:extLst>
            </p:cNvPr>
            <p:cNvSpPr txBox="1">
              <a:spLocks noChangeArrowheads="1"/>
            </p:cNvSpPr>
            <p:nvPr/>
          </p:nvSpPr>
          <p:spPr bwMode="auto">
            <a:xfrm>
              <a:off x="2309" y="3000"/>
              <a:ext cx="1238"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Vendor</a:t>
              </a:r>
            </a:p>
            <a:p>
              <a:pPr algn="ctr" eaLnBrk="1" hangingPunct="1"/>
              <a:r>
                <a:rPr lang="en-GB" altLang="en-US" sz="2400"/>
                <a:t>management</a:t>
              </a:r>
              <a:endParaRPr lang="en-US" altLang="en-US" sz="2400"/>
            </a:p>
          </p:txBody>
        </p:sp>
        <p:sp>
          <p:nvSpPr>
            <p:cNvPr id="20484" name="AutoShape 6">
              <a:extLst>
                <a:ext uri="{FF2B5EF4-FFF2-40B4-BE49-F238E27FC236}">
                  <a16:creationId xmlns:a16="http://schemas.microsoft.com/office/drawing/2014/main" xmlns="" id="{4E14B3D7-62A0-4EE4-8BF9-D5449D428443}"/>
                </a:ext>
              </a:extLst>
            </p:cNvPr>
            <p:cNvSpPr>
              <a:spLocks noChangeArrowheads="1"/>
            </p:cNvSpPr>
            <p:nvPr/>
          </p:nvSpPr>
          <p:spPr bwMode="auto">
            <a:xfrm>
              <a:off x="2270" y="2931"/>
              <a:ext cx="1315"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0485" name="Group 22">
            <a:extLst>
              <a:ext uri="{FF2B5EF4-FFF2-40B4-BE49-F238E27FC236}">
                <a16:creationId xmlns:a16="http://schemas.microsoft.com/office/drawing/2014/main" xmlns="" id="{FE6893C7-BACD-4FD8-8B7E-12B46CDB14CF}"/>
              </a:ext>
            </a:extLst>
          </p:cNvPr>
          <p:cNvGrpSpPr>
            <a:grpSpLocks/>
          </p:cNvGrpSpPr>
          <p:nvPr/>
        </p:nvGrpSpPr>
        <p:grpSpPr bwMode="auto">
          <a:xfrm>
            <a:off x="3779838" y="1231900"/>
            <a:ext cx="1584325" cy="1041400"/>
            <a:chOff x="2216" y="482"/>
            <a:chExt cx="998" cy="656"/>
          </a:xfrm>
        </p:grpSpPr>
        <p:sp>
          <p:nvSpPr>
            <p:cNvPr id="20486" name="Text Box 7">
              <a:extLst>
                <a:ext uri="{FF2B5EF4-FFF2-40B4-BE49-F238E27FC236}">
                  <a16:creationId xmlns:a16="http://schemas.microsoft.com/office/drawing/2014/main" xmlns="" id="{F16FBF66-8E68-49A0-BC6B-0B1631EAA4C4}"/>
                </a:ext>
              </a:extLst>
            </p:cNvPr>
            <p:cNvSpPr txBox="1">
              <a:spLocks noChangeArrowheads="1"/>
            </p:cNvSpPr>
            <p:nvPr/>
          </p:nvSpPr>
          <p:spPr bwMode="auto">
            <a:xfrm>
              <a:off x="2229" y="551"/>
              <a:ext cx="971"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Corporate</a:t>
              </a:r>
            </a:p>
            <a:p>
              <a:pPr algn="ctr" eaLnBrk="1" hangingPunct="1"/>
              <a:r>
                <a:rPr lang="en-GB" altLang="en-US" sz="2400"/>
                <a:t>HR</a:t>
              </a:r>
              <a:endParaRPr lang="en-US" altLang="en-US" sz="2400"/>
            </a:p>
          </p:txBody>
        </p:sp>
        <p:sp>
          <p:nvSpPr>
            <p:cNvPr id="20487" name="AutoShape 8">
              <a:extLst>
                <a:ext uri="{FF2B5EF4-FFF2-40B4-BE49-F238E27FC236}">
                  <a16:creationId xmlns:a16="http://schemas.microsoft.com/office/drawing/2014/main" xmlns="" id="{8D988DDA-ABB4-47BD-B1D1-3705F5F8FB1E}"/>
                </a:ext>
              </a:extLst>
            </p:cNvPr>
            <p:cNvSpPr>
              <a:spLocks noChangeArrowheads="1"/>
            </p:cNvSpPr>
            <p:nvPr/>
          </p:nvSpPr>
          <p:spPr bwMode="auto">
            <a:xfrm>
              <a:off x="2216" y="482"/>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0488" name="Group 23">
            <a:extLst>
              <a:ext uri="{FF2B5EF4-FFF2-40B4-BE49-F238E27FC236}">
                <a16:creationId xmlns:a16="http://schemas.microsoft.com/office/drawing/2014/main" xmlns="" id="{ED2A006A-9B29-48E9-92F6-ABAF550786F6}"/>
              </a:ext>
            </a:extLst>
          </p:cNvPr>
          <p:cNvGrpSpPr>
            <a:grpSpLocks/>
          </p:cNvGrpSpPr>
          <p:nvPr/>
        </p:nvGrpSpPr>
        <p:grpSpPr bwMode="auto">
          <a:xfrm>
            <a:off x="6875463" y="1231900"/>
            <a:ext cx="1584325" cy="1041400"/>
            <a:chOff x="4321" y="890"/>
            <a:chExt cx="998" cy="656"/>
          </a:xfrm>
        </p:grpSpPr>
        <p:sp>
          <p:nvSpPr>
            <p:cNvPr id="20489" name="Text Box 9">
              <a:extLst>
                <a:ext uri="{FF2B5EF4-FFF2-40B4-BE49-F238E27FC236}">
                  <a16:creationId xmlns:a16="http://schemas.microsoft.com/office/drawing/2014/main" xmlns="" id="{F815DA41-A472-448F-9B1D-EDE2306BE906}"/>
                </a:ext>
              </a:extLst>
            </p:cNvPr>
            <p:cNvSpPr txBox="1">
              <a:spLocks noChangeArrowheads="1"/>
            </p:cNvSpPr>
            <p:nvPr/>
          </p:nvSpPr>
          <p:spPr bwMode="auto">
            <a:xfrm>
              <a:off x="4372" y="959"/>
              <a:ext cx="896"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Business</a:t>
              </a:r>
            </a:p>
            <a:p>
              <a:pPr algn="ctr" eaLnBrk="1" hangingPunct="1"/>
              <a:r>
                <a:rPr lang="en-GB" altLang="en-US" sz="2400"/>
                <a:t>partner</a:t>
              </a:r>
              <a:endParaRPr lang="en-US" altLang="en-US" sz="2400"/>
            </a:p>
          </p:txBody>
        </p:sp>
        <p:sp>
          <p:nvSpPr>
            <p:cNvPr id="20490" name="AutoShape 10">
              <a:extLst>
                <a:ext uri="{FF2B5EF4-FFF2-40B4-BE49-F238E27FC236}">
                  <a16:creationId xmlns:a16="http://schemas.microsoft.com/office/drawing/2014/main" xmlns="" id="{1CEBD0B9-030D-4CBF-BCEC-C682E8AF4E6D}"/>
                </a:ext>
              </a:extLst>
            </p:cNvPr>
            <p:cNvSpPr>
              <a:spLocks noChangeArrowheads="1"/>
            </p:cNvSpPr>
            <p:nvPr/>
          </p:nvSpPr>
          <p:spPr bwMode="auto">
            <a:xfrm>
              <a:off x="4321" y="890"/>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0491" name="Group 19">
            <a:extLst>
              <a:ext uri="{FF2B5EF4-FFF2-40B4-BE49-F238E27FC236}">
                <a16:creationId xmlns:a16="http://schemas.microsoft.com/office/drawing/2014/main" xmlns="" id="{8B8E2A51-1D6E-4506-A2FB-E8524B215464}"/>
              </a:ext>
            </a:extLst>
          </p:cNvPr>
          <p:cNvGrpSpPr>
            <a:grpSpLocks/>
          </p:cNvGrpSpPr>
          <p:nvPr/>
        </p:nvGrpSpPr>
        <p:grpSpPr bwMode="auto">
          <a:xfrm>
            <a:off x="684213" y="4635500"/>
            <a:ext cx="2087562" cy="1041400"/>
            <a:chOff x="703" y="2886"/>
            <a:chExt cx="1315" cy="656"/>
          </a:xfrm>
        </p:grpSpPr>
        <p:sp>
          <p:nvSpPr>
            <p:cNvPr id="20492" name="Text Box 11">
              <a:extLst>
                <a:ext uri="{FF2B5EF4-FFF2-40B4-BE49-F238E27FC236}">
                  <a16:creationId xmlns:a16="http://schemas.microsoft.com/office/drawing/2014/main" xmlns="" id="{4673492A-23B8-4B16-88AA-0B58A9F7DBAC}"/>
                </a:ext>
              </a:extLst>
            </p:cNvPr>
            <p:cNvSpPr txBox="1">
              <a:spLocks noChangeArrowheads="1"/>
            </p:cNvSpPr>
            <p:nvPr/>
          </p:nvSpPr>
          <p:spPr bwMode="auto">
            <a:xfrm>
              <a:off x="784" y="3070"/>
              <a:ext cx="115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Outsourcing</a:t>
              </a:r>
              <a:endParaRPr lang="en-US" altLang="en-US" sz="2400"/>
            </a:p>
          </p:txBody>
        </p:sp>
        <p:sp>
          <p:nvSpPr>
            <p:cNvPr id="20493" name="AutoShape 12">
              <a:extLst>
                <a:ext uri="{FF2B5EF4-FFF2-40B4-BE49-F238E27FC236}">
                  <a16:creationId xmlns:a16="http://schemas.microsoft.com/office/drawing/2014/main" xmlns="" id="{F1F08979-95FF-484E-9121-95BF751D48A2}"/>
                </a:ext>
              </a:extLst>
            </p:cNvPr>
            <p:cNvSpPr>
              <a:spLocks noChangeArrowheads="1"/>
            </p:cNvSpPr>
            <p:nvPr/>
          </p:nvSpPr>
          <p:spPr bwMode="auto">
            <a:xfrm>
              <a:off x="703" y="2886"/>
              <a:ext cx="1315"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0494" name="Group 21">
            <a:extLst>
              <a:ext uri="{FF2B5EF4-FFF2-40B4-BE49-F238E27FC236}">
                <a16:creationId xmlns:a16="http://schemas.microsoft.com/office/drawing/2014/main" xmlns="" id="{8662818C-8E67-45F7-970C-149DFC8D218A}"/>
              </a:ext>
            </a:extLst>
          </p:cNvPr>
          <p:cNvGrpSpPr>
            <a:grpSpLocks/>
          </p:cNvGrpSpPr>
          <p:nvPr/>
        </p:nvGrpSpPr>
        <p:grpSpPr bwMode="auto">
          <a:xfrm>
            <a:off x="6624638" y="4508500"/>
            <a:ext cx="2087562" cy="1296988"/>
            <a:chOff x="4284" y="2976"/>
            <a:chExt cx="1315" cy="817"/>
          </a:xfrm>
        </p:grpSpPr>
        <p:sp>
          <p:nvSpPr>
            <p:cNvPr id="20495" name="Text Box 13">
              <a:extLst>
                <a:ext uri="{FF2B5EF4-FFF2-40B4-BE49-F238E27FC236}">
                  <a16:creationId xmlns:a16="http://schemas.microsoft.com/office/drawing/2014/main" xmlns="" id="{DA731747-F19B-45D2-B148-778D4E9012C7}"/>
                </a:ext>
              </a:extLst>
            </p:cNvPr>
            <p:cNvSpPr txBox="1">
              <a:spLocks noChangeArrowheads="1"/>
            </p:cNvSpPr>
            <p:nvPr/>
          </p:nvSpPr>
          <p:spPr bwMode="auto">
            <a:xfrm>
              <a:off x="4429" y="3010"/>
              <a:ext cx="1025"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Centres</a:t>
              </a:r>
            </a:p>
            <a:p>
              <a:pPr algn="ctr" eaLnBrk="1" hangingPunct="1"/>
              <a:r>
                <a:rPr lang="en-GB" altLang="en-US" sz="2400"/>
                <a:t>of</a:t>
              </a:r>
            </a:p>
            <a:p>
              <a:pPr algn="ctr" eaLnBrk="1" hangingPunct="1"/>
              <a:r>
                <a:rPr lang="en-GB" altLang="en-US" sz="2400"/>
                <a:t>excellence</a:t>
              </a:r>
              <a:endParaRPr lang="en-US" altLang="en-US" sz="2400"/>
            </a:p>
          </p:txBody>
        </p:sp>
        <p:sp>
          <p:nvSpPr>
            <p:cNvPr id="20496" name="AutoShape 14">
              <a:extLst>
                <a:ext uri="{FF2B5EF4-FFF2-40B4-BE49-F238E27FC236}">
                  <a16:creationId xmlns:a16="http://schemas.microsoft.com/office/drawing/2014/main" xmlns="" id="{AD0241CA-7005-4A7A-BD87-A9A89BA7E2E1}"/>
                </a:ext>
              </a:extLst>
            </p:cNvPr>
            <p:cNvSpPr>
              <a:spLocks noChangeArrowheads="1"/>
            </p:cNvSpPr>
            <p:nvPr/>
          </p:nvSpPr>
          <p:spPr bwMode="auto">
            <a:xfrm>
              <a:off x="4284" y="2976"/>
              <a:ext cx="1315" cy="817"/>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20497" name="Text Box 15">
            <a:extLst>
              <a:ext uri="{FF2B5EF4-FFF2-40B4-BE49-F238E27FC236}">
                <a16:creationId xmlns:a16="http://schemas.microsoft.com/office/drawing/2014/main" xmlns="" id="{8ACAF0E5-CE7F-46FE-84FE-B9CF6BF00BDD}"/>
              </a:ext>
            </a:extLst>
          </p:cNvPr>
          <p:cNvSpPr txBox="1">
            <a:spLocks noChangeArrowheads="1"/>
          </p:cNvSpPr>
          <p:nvPr/>
        </p:nvSpPr>
        <p:spPr bwMode="auto">
          <a:xfrm>
            <a:off x="250825" y="260350"/>
            <a:ext cx="849788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a:t>Figure 1.2: Current roles in the HR function</a:t>
            </a:r>
            <a:endParaRPr lang="en-US" altLang="en-US" sz="2800"/>
          </a:p>
        </p:txBody>
      </p:sp>
      <p:grpSp>
        <p:nvGrpSpPr>
          <p:cNvPr id="20498" name="Group 18">
            <a:extLst>
              <a:ext uri="{FF2B5EF4-FFF2-40B4-BE49-F238E27FC236}">
                <a16:creationId xmlns:a16="http://schemas.microsoft.com/office/drawing/2014/main" xmlns="" id="{E0A048DC-2A32-4633-AC55-FFA4C268D573}"/>
              </a:ext>
            </a:extLst>
          </p:cNvPr>
          <p:cNvGrpSpPr>
            <a:grpSpLocks/>
          </p:cNvGrpSpPr>
          <p:nvPr/>
        </p:nvGrpSpPr>
        <p:grpSpPr bwMode="auto">
          <a:xfrm>
            <a:off x="935038" y="1233488"/>
            <a:ext cx="1584325" cy="1041400"/>
            <a:chOff x="793" y="1253"/>
            <a:chExt cx="998" cy="656"/>
          </a:xfrm>
        </p:grpSpPr>
        <p:sp>
          <p:nvSpPr>
            <p:cNvPr id="20499" name="Text Box 16">
              <a:extLst>
                <a:ext uri="{FF2B5EF4-FFF2-40B4-BE49-F238E27FC236}">
                  <a16:creationId xmlns:a16="http://schemas.microsoft.com/office/drawing/2014/main" xmlns="" id="{C6A4DF98-6049-4312-980D-041E3D9D6053}"/>
                </a:ext>
              </a:extLst>
            </p:cNvPr>
            <p:cNvSpPr txBox="1">
              <a:spLocks noChangeArrowheads="1"/>
            </p:cNvSpPr>
            <p:nvPr/>
          </p:nvSpPr>
          <p:spPr bwMode="auto">
            <a:xfrm>
              <a:off x="881" y="1322"/>
              <a:ext cx="821"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Shared</a:t>
              </a:r>
            </a:p>
            <a:p>
              <a:pPr algn="ctr" eaLnBrk="1" hangingPunct="1"/>
              <a:r>
                <a:rPr lang="en-GB" altLang="en-US" sz="2400"/>
                <a:t>services</a:t>
              </a:r>
              <a:endParaRPr lang="en-US" altLang="en-US" sz="2400"/>
            </a:p>
          </p:txBody>
        </p:sp>
        <p:sp>
          <p:nvSpPr>
            <p:cNvPr id="20500" name="AutoShape 17">
              <a:extLst>
                <a:ext uri="{FF2B5EF4-FFF2-40B4-BE49-F238E27FC236}">
                  <a16:creationId xmlns:a16="http://schemas.microsoft.com/office/drawing/2014/main" xmlns="" id="{FA78C644-BB91-45FD-9615-BD0D37F4810B}"/>
                </a:ext>
              </a:extLst>
            </p:cNvPr>
            <p:cNvSpPr>
              <a:spLocks noChangeArrowheads="1"/>
            </p:cNvSpPr>
            <p:nvPr/>
          </p:nvSpPr>
          <p:spPr bwMode="auto">
            <a:xfrm>
              <a:off x="793" y="1253"/>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20501" name="Line 24">
            <a:extLst>
              <a:ext uri="{FF2B5EF4-FFF2-40B4-BE49-F238E27FC236}">
                <a16:creationId xmlns:a16="http://schemas.microsoft.com/office/drawing/2014/main" xmlns="" id="{5260A55E-B301-4A3E-9A0F-E9C6F6B512F5}"/>
              </a:ext>
            </a:extLst>
          </p:cNvPr>
          <p:cNvSpPr>
            <a:spLocks noChangeShapeType="1"/>
          </p:cNvSpPr>
          <p:nvPr/>
        </p:nvSpPr>
        <p:spPr bwMode="auto">
          <a:xfrm>
            <a:off x="1727200" y="2276475"/>
            <a:ext cx="0" cy="2376488"/>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2" name="Line 26">
            <a:extLst>
              <a:ext uri="{FF2B5EF4-FFF2-40B4-BE49-F238E27FC236}">
                <a16:creationId xmlns:a16="http://schemas.microsoft.com/office/drawing/2014/main" xmlns="" id="{1C908580-ED8B-44D6-990F-4E6A4BA75C0C}"/>
              </a:ext>
            </a:extLst>
          </p:cNvPr>
          <p:cNvSpPr>
            <a:spLocks noChangeShapeType="1"/>
          </p:cNvSpPr>
          <p:nvPr/>
        </p:nvSpPr>
        <p:spPr bwMode="auto">
          <a:xfrm>
            <a:off x="2555875" y="1752600"/>
            <a:ext cx="1223963"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3" name="Line 27">
            <a:extLst>
              <a:ext uri="{FF2B5EF4-FFF2-40B4-BE49-F238E27FC236}">
                <a16:creationId xmlns:a16="http://schemas.microsoft.com/office/drawing/2014/main" xmlns="" id="{C15865DD-21E2-496F-883F-8CC5896FA301}"/>
              </a:ext>
            </a:extLst>
          </p:cNvPr>
          <p:cNvSpPr>
            <a:spLocks noChangeShapeType="1"/>
          </p:cNvSpPr>
          <p:nvPr/>
        </p:nvSpPr>
        <p:spPr bwMode="auto">
          <a:xfrm>
            <a:off x="5364163" y="1754188"/>
            <a:ext cx="151288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4" name="Line 28">
            <a:extLst>
              <a:ext uri="{FF2B5EF4-FFF2-40B4-BE49-F238E27FC236}">
                <a16:creationId xmlns:a16="http://schemas.microsoft.com/office/drawing/2014/main" xmlns="" id="{E0373048-3194-4EC6-B563-A82F4E73E2E8}"/>
              </a:ext>
            </a:extLst>
          </p:cNvPr>
          <p:cNvSpPr>
            <a:spLocks noChangeShapeType="1"/>
          </p:cNvSpPr>
          <p:nvPr/>
        </p:nvSpPr>
        <p:spPr bwMode="auto">
          <a:xfrm>
            <a:off x="2771775" y="5157788"/>
            <a:ext cx="7207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5" name="Line 29">
            <a:extLst>
              <a:ext uri="{FF2B5EF4-FFF2-40B4-BE49-F238E27FC236}">
                <a16:creationId xmlns:a16="http://schemas.microsoft.com/office/drawing/2014/main" xmlns="" id="{A97D4919-73DB-4315-AF60-BBCA552ADB7E}"/>
              </a:ext>
            </a:extLst>
          </p:cNvPr>
          <p:cNvSpPr>
            <a:spLocks noChangeShapeType="1"/>
          </p:cNvSpPr>
          <p:nvPr/>
        </p:nvSpPr>
        <p:spPr bwMode="auto">
          <a:xfrm>
            <a:off x="5580063" y="5157788"/>
            <a:ext cx="100806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6" name="Line 31">
            <a:extLst>
              <a:ext uri="{FF2B5EF4-FFF2-40B4-BE49-F238E27FC236}">
                <a16:creationId xmlns:a16="http://schemas.microsoft.com/office/drawing/2014/main" xmlns="" id="{3E9A1AEA-4CC6-4C37-AAB5-07C458158A31}"/>
              </a:ext>
            </a:extLst>
          </p:cNvPr>
          <p:cNvSpPr>
            <a:spLocks noChangeShapeType="1"/>
          </p:cNvSpPr>
          <p:nvPr/>
        </p:nvSpPr>
        <p:spPr bwMode="auto">
          <a:xfrm>
            <a:off x="7667625" y="2276475"/>
            <a:ext cx="0" cy="22320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031391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a:extLst>
              <a:ext uri="{FF2B5EF4-FFF2-40B4-BE49-F238E27FC236}">
                <a16:creationId xmlns:a16="http://schemas.microsoft.com/office/drawing/2014/main" xmlns="" id="{34491FCD-32A8-4BB8-A9F8-8D5BD4F97AE3}"/>
              </a:ext>
            </a:extLst>
          </p:cNvPr>
          <p:cNvSpPr>
            <a:spLocks noChangeArrowheads="1"/>
          </p:cNvSpPr>
          <p:nvPr/>
        </p:nvSpPr>
        <p:spPr bwMode="auto">
          <a:xfrm>
            <a:off x="467544" y="-99392"/>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Developments in the HR Function </a:t>
            </a:r>
            <a:endParaRPr lang="en-US" altLang="en-US" sz="3600">
              <a:solidFill>
                <a:schemeClr val="tx2"/>
              </a:solidFill>
            </a:endParaRPr>
          </a:p>
        </p:txBody>
      </p:sp>
      <p:sp>
        <p:nvSpPr>
          <p:cNvPr id="18435" name="Text Box 6">
            <a:extLst>
              <a:ext uri="{FF2B5EF4-FFF2-40B4-BE49-F238E27FC236}">
                <a16:creationId xmlns:a16="http://schemas.microsoft.com/office/drawing/2014/main" xmlns="" id="{3B291560-47DF-4B57-A6BB-C923FAF4F544}"/>
              </a:ext>
            </a:extLst>
          </p:cNvPr>
          <p:cNvSpPr txBox="1">
            <a:spLocks noChangeArrowheads="1"/>
          </p:cNvSpPr>
          <p:nvPr/>
        </p:nvSpPr>
        <p:spPr bwMode="auto">
          <a:xfrm>
            <a:off x="2309838" y="836712"/>
            <a:ext cx="4545012" cy="478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en-US" sz="2800"/>
              <a:t>    Changes in structure</a:t>
            </a:r>
          </a:p>
          <a:p>
            <a:pPr eaLnBrk="1" hangingPunct="1">
              <a:buFontTx/>
              <a:buChar char="•"/>
            </a:pPr>
            <a:endParaRPr lang="en-GB" altLang="en-US" sz="2800"/>
          </a:p>
          <a:p>
            <a:pPr eaLnBrk="1" hangingPunct="1">
              <a:buFontTx/>
              <a:buChar char="•"/>
            </a:pPr>
            <a:r>
              <a:rPr lang="en-GB" altLang="en-US" sz="2800"/>
              <a:t>    HRM and performance</a:t>
            </a:r>
          </a:p>
          <a:p>
            <a:pPr eaLnBrk="1" hangingPunct="1">
              <a:buFontTx/>
              <a:buChar char="•"/>
            </a:pPr>
            <a:endParaRPr lang="en-GB" altLang="en-US" sz="2800"/>
          </a:p>
          <a:p>
            <a:pPr eaLnBrk="1" hangingPunct="1">
              <a:buFontTx/>
              <a:buChar char="•"/>
            </a:pPr>
            <a:r>
              <a:rPr lang="en-GB" altLang="en-US" sz="2800"/>
              <a:t>    HRM and line managers</a:t>
            </a:r>
          </a:p>
          <a:p>
            <a:pPr eaLnBrk="1" hangingPunct="1">
              <a:buFontTx/>
              <a:buChar char="•"/>
            </a:pPr>
            <a:endParaRPr lang="en-GB" altLang="en-US" sz="2800"/>
          </a:p>
          <a:p>
            <a:pPr eaLnBrk="1" hangingPunct="1">
              <a:buFontTx/>
              <a:buChar char="•"/>
            </a:pPr>
            <a:r>
              <a:rPr lang="en-GB" altLang="en-US" sz="2800"/>
              <a:t>    Outsourcing HR</a:t>
            </a:r>
          </a:p>
          <a:p>
            <a:pPr eaLnBrk="1" hangingPunct="1">
              <a:buFontTx/>
              <a:buChar char="•"/>
            </a:pPr>
            <a:endParaRPr lang="en-GB" altLang="en-US" sz="2800"/>
          </a:p>
          <a:p>
            <a:pPr eaLnBrk="1" hangingPunct="1">
              <a:buFontTx/>
              <a:buChar char="•"/>
            </a:pPr>
            <a:r>
              <a:rPr lang="en-GB" altLang="en-US" sz="2800"/>
              <a:t>    Ethics and HRM</a:t>
            </a:r>
          </a:p>
          <a:p>
            <a:pPr eaLnBrk="1" hangingPunct="1">
              <a:buFontTx/>
              <a:buChar char="•"/>
            </a:pPr>
            <a:endParaRPr lang="en-GB" altLang="en-US" sz="2800"/>
          </a:p>
          <a:p>
            <a:pPr eaLnBrk="1" hangingPunct="1">
              <a:buFontTx/>
              <a:buChar char="•"/>
            </a:pPr>
            <a:r>
              <a:rPr lang="en-GB" altLang="en-US" sz="2800"/>
              <a:t>    HR strategy</a:t>
            </a:r>
          </a:p>
        </p:txBody>
      </p:sp>
      <p:sp>
        <p:nvSpPr>
          <p:cNvPr id="18436" name="Text Box 8">
            <a:extLst>
              <a:ext uri="{FF2B5EF4-FFF2-40B4-BE49-F238E27FC236}">
                <a16:creationId xmlns:a16="http://schemas.microsoft.com/office/drawing/2014/main" xmlns="" id="{DCA712B7-4190-4173-8F72-4109B61AB2CC}"/>
              </a:ext>
            </a:extLst>
          </p:cNvPr>
          <p:cNvSpPr txBox="1">
            <a:spLocks noChangeArrowheads="1"/>
          </p:cNvSpPr>
          <p:nvPr/>
        </p:nvSpPr>
        <p:spPr bwMode="auto">
          <a:xfrm>
            <a:off x="3348038"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1519841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Organisational Size</a:t>
            </a:r>
          </a:p>
        </p:txBody>
      </p:sp>
      <p:sp>
        <p:nvSpPr>
          <p:cNvPr id="3" name="Content Placeholder 2"/>
          <p:cNvSpPr>
            <a:spLocks noGrp="1"/>
          </p:cNvSpPr>
          <p:nvPr>
            <p:ph idx="1"/>
          </p:nvPr>
        </p:nvSpPr>
        <p:spPr/>
        <p:txBody>
          <a:bodyPr/>
          <a:lstStyle/>
          <a:p>
            <a:r>
              <a:rPr lang="en-GB"/>
              <a:t>Small/micro: with less than 10 employees</a:t>
            </a:r>
          </a:p>
          <a:p>
            <a:r>
              <a:rPr lang="en-GB"/>
              <a:t>Small to medium: with less than 250 employees</a:t>
            </a:r>
          </a:p>
          <a:p>
            <a:r>
              <a:rPr lang="en-GB"/>
              <a:t>Large: with more than 250</a:t>
            </a:r>
          </a:p>
          <a:p>
            <a:endParaRPr lang="en-GB"/>
          </a:p>
        </p:txBody>
      </p:sp>
    </p:spTree>
    <p:extLst>
      <p:ext uri="{BB962C8B-B14F-4D97-AF65-F5344CB8AC3E}">
        <p14:creationId xmlns:p14="http://schemas.microsoft.com/office/powerpoint/2010/main" val="3059197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Questions</a:t>
            </a:r>
            <a:r>
              <a:rPr lang="is-IS"/>
              <a:t>…</a:t>
            </a:r>
            <a:endParaRPr lang="en-US"/>
          </a:p>
        </p:txBody>
      </p:sp>
      <p:sp>
        <p:nvSpPr>
          <p:cNvPr id="3" name="Content Placeholder 2"/>
          <p:cNvSpPr>
            <a:spLocks noGrp="1"/>
          </p:cNvSpPr>
          <p:nvPr>
            <p:ph idx="1"/>
          </p:nvPr>
        </p:nvSpPr>
        <p:spPr>
          <a:xfrm>
            <a:off x="457200" y="2204864"/>
            <a:ext cx="8229600" cy="3917032"/>
          </a:xfrm>
        </p:spPr>
        <p:txBody>
          <a:bodyPr/>
          <a:lstStyle/>
          <a:p>
            <a:r>
              <a:rPr lang="en-US"/>
              <a:t>How would a HR department in a small company differ to that of a large?.</a:t>
            </a:r>
          </a:p>
          <a:p>
            <a:r>
              <a:rPr lang="en-US"/>
              <a:t>What would be most important to them ?</a:t>
            </a:r>
          </a:p>
          <a:p>
            <a:r>
              <a:rPr lang="en-US"/>
              <a:t>What would be the main concerns if a smaller company was to rapidly expand ?</a:t>
            </a:r>
          </a:p>
        </p:txBody>
      </p:sp>
    </p:spTree>
    <p:extLst>
      <p:ext uri="{BB962C8B-B14F-4D97-AF65-F5344CB8AC3E}">
        <p14:creationId xmlns:p14="http://schemas.microsoft.com/office/powerpoint/2010/main" val="313357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HR within Private Organisations</a:t>
            </a:r>
          </a:p>
        </p:txBody>
      </p:sp>
      <p:sp>
        <p:nvSpPr>
          <p:cNvPr id="3" name="Content Placeholder 2"/>
          <p:cNvSpPr>
            <a:spLocks noGrp="1"/>
          </p:cNvSpPr>
          <p:nvPr>
            <p:ph idx="1"/>
          </p:nvPr>
        </p:nvSpPr>
        <p:spPr/>
        <p:txBody>
          <a:bodyPr>
            <a:normAutofit fontScale="62500" lnSpcReduction="20000"/>
          </a:bodyPr>
          <a:lstStyle/>
          <a:p>
            <a:r>
              <a:rPr lang="en-GB"/>
              <a:t>Smaller companies employ 1 or 2 people to carry out basic functions. HR managers tend to be generalists. Pay for specialise advice and outsource payroll</a:t>
            </a:r>
          </a:p>
          <a:p>
            <a:r>
              <a:rPr lang="en-GB"/>
              <a:t>HR more informal, less policies and procedures</a:t>
            </a:r>
          </a:p>
          <a:p>
            <a:r>
              <a:rPr lang="en-GB"/>
              <a:t>Larger firms tend to have large HR teams – strategic, generalists and specialists. Administration delegated to line managers or out-sourced/in a shared service</a:t>
            </a:r>
          </a:p>
          <a:p>
            <a:r>
              <a:rPr lang="en-GB"/>
              <a:t>Partnerships – as above but HR report to partners which may limit their strategic influence</a:t>
            </a:r>
          </a:p>
          <a:p>
            <a:r>
              <a:rPr lang="en-GB"/>
              <a:t>Trends – delayering of management and empowering people; reduced role of trade unions and collective bargaining so pay is more individualised. Companies have developed own ‘employee value propositions’, to compete. Need to compete to attract/retain. Need to consult with staff as less trade union involvement. </a:t>
            </a:r>
          </a:p>
        </p:txBody>
      </p:sp>
    </p:spTree>
    <p:extLst>
      <p:ext uri="{BB962C8B-B14F-4D97-AF65-F5344CB8AC3E}">
        <p14:creationId xmlns:p14="http://schemas.microsoft.com/office/powerpoint/2010/main" val="884126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within Public Sector</a:t>
            </a:r>
          </a:p>
        </p:txBody>
      </p:sp>
      <p:sp>
        <p:nvSpPr>
          <p:cNvPr id="3" name="Content Placeholder 2"/>
          <p:cNvSpPr>
            <a:spLocks noGrp="1"/>
          </p:cNvSpPr>
          <p:nvPr>
            <p:ph idx="1"/>
          </p:nvPr>
        </p:nvSpPr>
        <p:spPr/>
        <p:txBody>
          <a:bodyPr>
            <a:normAutofit fontScale="62500" lnSpcReduction="20000"/>
          </a:bodyPr>
          <a:lstStyle/>
          <a:p>
            <a:r>
              <a:rPr lang="en-GB"/>
              <a:t>Large departments</a:t>
            </a:r>
          </a:p>
          <a:p>
            <a:r>
              <a:rPr lang="en-GB"/>
              <a:t>Prominent, HR director on Board, able to ensure best practice is adhered to</a:t>
            </a:r>
          </a:p>
          <a:p>
            <a:r>
              <a:rPr lang="en-GB"/>
              <a:t>Publicly funded and open to scrutiny so tend to treat all employees fairly and with respect and have detailed policies that are strictly adhered to (DVLA – ‘open and fair competition in recruitment’)</a:t>
            </a:r>
          </a:p>
          <a:p>
            <a:r>
              <a:rPr lang="en-GB"/>
              <a:t>Trade union presence so national pay scales. Need to consult to make changes. Often low trust employee relations climate so HR more cautious</a:t>
            </a:r>
          </a:p>
          <a:p>
            <a:r>
              <a:rPr lang="en-GB"/>
              <a:t>Moves recently to be more strategic and business focussed. Need to support reduction of public spending to reduce deficit. HR departments slimmed down, less bureaucracy and more outsourcing</a:t>
            </a:r>
          </a:p>
          <a:p>
            <a:r>
              <a:rPr lang="en-GB"/>
              <a:t>DVLA – ‘pure’ business partners. Innovative practice – pay bonuses, new ways of working, multi-skilling. </a:t>
            </a:r>
          </a:p>
          <a:p>
            <a:endParaRPr lang="en-GB"/>
          </a:p>
          <a:p>
            <a:endParaRPr lang="en-GB"/>
          </a:p>
        </p:txBody>
      </p:sp>
    </p:spTree>
    <p:extLst>
      <p:ext uri="{BB962C8B-B14F-4D97-AF65-F5344CB8AC3E}">
        <p14:creationId xmlns:p14="http://schemas.microsoft.com/office/powerpoint/2010/main" val="2035414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in the Third Sector</a:t>
            </a:r>
          </a:p>
        </p:txBody>
      </p:sp>
      <p:sp>
        <p:nvSpPr>
          <p:cNvPr id="3" name="Content Placeholder 2"/>
          <p:cNvSpPr>
            <a:spLocks noGrp="1"/>
          </p:cNvSpPr>
          <p:nvPr>
            <p:ph idx="1"/>
          </p:nvPr>
        </p:nvSpPr>
        <p:spPr/>
        <p:txBody>
          <a:bodyPr>
            <a:normAutofit fontScale="92500" lnSpcReduction="20000"/>
          </a:bodyPr>
          <a:lstStyle/>
          <a:p>
            <a:r>
              <a:rPr lang="en-GB"/>
              <a:t>Resources are tight so HR tends to have a peripheral role</a:t>
            </a:r>
          </a:p>
          <a:p>
            <a:r>
              <a:rPr lang="en-GB"/>
              <a:t>Basic, administrative tasks</a:t>
            </a:r>
          </a:p>
          <a:p>
            <a:r>
              <a:rPr lang="en-GB"/>
              <a:t>Practices lack sophistication</a:t>
            </a:r>
          </a:p>
          <a:p>
            <a:r>
              <a:rPr lang="en-GB"/>
              <a:t>HR generalists covering large areas</a:t>
            </a:r>
          </a:p>
          <a:p>
            <a:r>
              <a:rPr lang="en-GB"/>
              <a:t>Some imitate public sector as they are contracted by them</a:t>
            </a:r>
          </a:p>
          <a:p>
            <a:r>
              <a:rPr lang="en-GB"/>
              <a:t>Trend – more commercially minded and have a more sophisticated approach</a:t>
            </a:r>
          </a:p>
        </p:txBody>
      </p:sp>
    </p:spTree>
    <p:extLst>
      <p:ext uri="{BB962C8B-B14F-4D97-AF65-F5344CB8AC3E}">
        <p14:creationId xmlns:p14="http://schemas.microsoft.com/office/powerpoint/2010/main" val="2961471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xmlns="" id="{204C7A72-DBAD-4B40-844B-B8D18DE447F7}"/>
              </a:ext>
            </a:extLst>
          </p:cNvPr>
          <p:cNvSpPr>
            <a:spLocks noGrp="1" noChangeArrowheads="1"/>
          </p:cNvSpPr>
          <p:nvPr>
            <p:ph type="ctrTitle" idx="4294967295"/>
          </p:nvPr>
        </p:nvSpPr>
        <p:spPr>
          <a:xfrm>
            <a:off x="684213" y="188913"/>
            <a:ext cx="7772400" cy="1295400"/>
          </a:xfrm>
        </p:spPr>
        <p:txBody>
          <a:bodyPr/>
          <a:lstStyle/>
          <a:p>
            <a:pPr eaLnBrk="1" hangingPunct="1"/>
            <a:r>
              <a:rPr lang="en-GB" altLang="en-US" sz="3600"/>
              <a:t>HRM and performance</a:t>
            </a:r>
            <a:endParaRPr lang="en-US" altLang="en-US" sz="3600"/>
          </a:p>
        </p:txBody>
      </p:sp>
      <p:sp>
        <p:nvSpPr>
          <p:cNvPr id="22531" name="Rectangle 3">
            <a:extLst>
              <a:ext uri="{FF2B5EF4-FFF2-40B4-BE49-F238E27FC236}">
                <a16:creationId xmlns:a16="http://schemas.microsoft.com/office/drawing/2014/main" xmlns="" id="{21567E06-EBDA-4B5C-A6BF-861474E245DD}"/>
              </a:ext>
            </a:extLst>
          </p:cNvPr>
          <p:cNvSpPr>
            <a:spLocks noGrp="1" noChangeArrowheads="1"/>
          </p:cNvSpPr>
          <p:nvPr>
            <p:ph type="subTitle" idx="4294967295"/>
          </p:nvPr>
        </p:nvSpPr>
        <p:spPr>
          <a:xfrm>
            <a:off x="1371600" y="1773238"/>
            <a:ext cx="6400800" cy="3384550"/>
          </a:xfrm>
        </p:spPr>
        <p:txBody>
          <a:bodyPr/>
          <a:lstStyle/>
          <a:p>
            <a:pPr marL="0" indent="0" algn="ctr" eaLnBrk="1" hangingPunct="1">
              <a:lnSpc>
                <a:spcPct val="80000"/>
              </a:lnSpc>
              <a:buFontTx/>
              <a:buNone/>
            </a:pPr>
            <a:r>
              <a:rPr lang="en-GB" altLang="en-US" sz="2800"/>
              <a:t>Focus is on</a:t>
            </a:r>
          </a:p>
          <a:p>
            <a:pPr marL="0" indent="0" algn="ctr" eaLnBrk="1" hangingPunct="1">
              <a:lnSpc>
                <a:spcPct val="80000"/>
              </a:lnSpc>
              <a:buFontTx/>
              <a:buNone/>
            </a:pPr>
            <a:r>
              <a:rPr lang="en-GB" altLang="en-US" sz="2800"/>
              <a:t>‘VALUE ADDED’</a:t>
            </a:r>
          </a:p>
          <a:p>
            <a:pPr marL="0" indent="0" algn="ctr" eaLnBrk="1" hangingPunct="1">
              <a:lnSpc>
                <a:spcPct val="80000"/>
              </a:lnSpc>
              <a:buFontTx/>
              <a:buNone/>
            </a:pPr>
            <a:endParaRPr lang="en-GB" altLang="en-US" sz="2800"/>
          </a:p>
          <a:p>
            <a:pPr marL="0" indent="0" algn="ctr" eaLnBrk="1" hangingPunct="1">
              <a:lnSpc>
                <a:spcPct val="80000"/>
              </a:lnSpc>
              <a:buFontTx/>
              <a:buNone/>
            </a:pPr>
            <a:r>
              <a:rPr lang="en-GB" altLang="en-US" sz="2800"/>
              <a:t>also on</a:t>
            </a:r>
          </a:p>
          <a:p>
            <a:pPr marL="0" indent="0" algn="ctr" eaLnBrk="1" hangingPunct="1">
              <a:lnSpc>
                <a:spcPct val="80000"/>
              </a:lnSpc>
              <a:buFontTx/>
              <a:buNone/>
            </a:pPr>
            <a:endParaRPr lang="en-GB" altLang="en-US" sz="2800"/>
          </a:p>
          <a:p>
            <a:pPr marL="0" indent="0" algn="ctr" eaLnBrk="1" hangingPunct="1">
              <a:lnSpc>
                <a:spcPct val="80000"/>
              </a:lnSpc>
              <a:buFontTx/>
              <a:buNone/>
            </a:pPr>
            <a:r>
              <a:rPr lang="en-GB" altLang="en-US" sz="2800"/>
              <a:t>How </a:t>
            </a:r>
            <a:r>
              <a:rPr lang="en-GB" altLang="en-US" sz="2800">
                <a:hlinkClick r:id="rId3"/>
              </a:rPr>
              <a:t>performance</a:t>
            </a:r>
            <a:r>
              <a:rPr lang="en-GB" altLang="en-US" sz="2800"/>
              <a:t> of individuals and groups can be measured and improved</a:t>
            </a:r>
            <a:endParaRPr lang="en-US" altLang="en-US" sz="2800"/>
          </a:p>
        </p:txBody>
      </p:sp>
    </p:spTree>
    <p:extLst>
      <p:ext uri="{BB962C8B-B14F-4D97-AF65-F5344CB8AC3E}">
        <p14:creationId xmlns:p14="http://schemas.microsoft.com/office/powerpoint/2010/main" val="4292707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31">
            <a:extLst>
              <a:ext uri="{FF2B5EF4-FFF2-40B4-BE49-F238E27FC236}">
                <a16:creationId xmlns:a16="http://schemas.microsoft.com/office/drawing/2014/main" xmlns="" id="{5FDF569E-8BFF-4372-B76E-56DF5E3C1D61}"/>
              </a:ext>
            </a:extLst>
          </p:cNvPr>
          <p:cNvGrpSpPr>
            <a:grpSpLocks/>
          </p:cNvGrpSpPr>
          <p:nvPr/>
        </p:nvGrpSpPr>
        <p:grpSpPr bwMode="auto">
          <a:xfrm>
            <a:off x="250825" y="2908300"/>
            <a:ext cx="1441450" cy="2825750"/>
            <a:chOff x="158" y="1832"/>
            <a:chExt cx="908" cy="1780"/>
          </a:xfrm>
        </p:grpSpPr>
        <p:grpSp>
          <p:nvGrpSpPr>
            <p:cNvPr id="24579" name="Group 29">
              <a:extLst>
                <a:ext uri="{FF2B5EF4-FFF2-40B4-BE49-F238E27FC236}">
                  <a16:creationId xmlns:a16="http://schemas.microsoft.com/office/drawing/2014/main" xmlns="" id="{2A643F91-AB8B-4938-BB04-6A26EDB64910}"/>
                </a:ext>
              </a:extLst>
            </p:cNvPr>
            <p:cNvGrpSpPr>
              <a:grpSpLocks/>
            </p:cNvGrpSpPr>
            <p:nvPr/>
          </p:nvGrpSpPr>
          <p:grpSpPr bwMode="auto">
            <a:xfrm>
              <a:off x="158" y="1832"/>
              <a:ext cx="816" cy="555"/>
              <a:chOff x="317" y="1832"/>
              <a:chExt cx="816" cy="555"/>
            </a:xfrm>
          </p:grpSpPr>
          <p:sp>
            <p:nvSpPr>
              <p:cNvPr id="24580" name="Text Box 4">
                <a:extLst>
                  <a:ext uri="{FF2B5EF4-FFF2-40B4-BE49-F238E27FC236}">
                    <a16:creationId xmlns:a16="http://schemas.microsoft.com/office/drawing/2014/main" xmlns="" id="{AEDA6035-BCF9-44EF-854C-DE455FC72497}"/>
                  </a:ext>
                </a:extLst>
              </p:cNvPr>
              <p:cNvSpPr txBox="1">
                <a:spLocks noChangeArrowheads="1"/>
              </p:cNvSpPr>
              <p:nvPr/>
            </p:nvSpPr>
            <p:spPr bwMode="auto">
              <a:xfrm>
                <a:off x="342" y="1889"/>
                <a:ext cx="766"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Business</a:t>
                </a:r>
              </a:p>
              <a:p>
                <a:pPr algn="ctr" eaLnBrk="1" hangingPunct="1"/>
                <a:r>
                  <a:rPr lang="en-GB" altLang="en-US" sz="2000"/>
                  <a:t>strategy</a:t>
                </a:r>
                <a:endParaRPr lang="en-US" altLang="en-US" sz="2000"/>
              </a:p>
            </p:txBody>
          </p:sp>
          <p:sp>
            <p:nvSpPr>
              <p:cNvPr id="24581" name="AutoShape 5">
                <a:extLst>
                  <a:ext uri="{FF2B5EF4-FFF2-40B4-BE49-F238E27FC236}">
                    <a16:creationId xmlns:a16="http://schemas.microsoft.com/office/drawing/2014/main" xmlns="" id="{9CE8F269-5E6E-4D91-89DC-7CB960F73E0E}"/>
                  </a:ext>
                </a:extLst>
              </p:cNvPr>
              <p:cNvSpPr>
                <a:spLocks noChangeArrowheads="1"/>
              </p:cNvSpPr>
              <p:nvPr/>
            </p:nvSpPr>
            <p:spPr bwMode="auto">
              <a:xfrm>
                <a:off x="317" y="1832"/>
                <a:ext cx="816" cy="555"/>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582" name="Group 28">
              <a:extLst>
                <a:ext uri="{FF2B5EF4-FFF2-40B4-BE49-F238E27FC236}">
                  <a16:creationId xmlns:a16="http://schemas.microsoft.com/office/drawing/2014/main" xmlns="" id="{9D6975F4-0A98-461B-882E-F6D0A4F83BA3}"/>
                </a:ext>
              </a:extLst>
            </p:cNvPr>
            <p:cNvGrpSpPr>
              <a:grpSpLocks/>
            </p:cNvGrpSpPr>
            <p:nvPr/>
          </p:nvGrpSpPr>
          <p:grpSpPr bwMode="auto">
            <a:xfrm>
              <a:off x="158" y="3022"/>
              <a:ext cx="908" cy="590"/>
              <a:chOff x="158" y="3022"/>
              <a:chExt cx="908" cy="590"/>
            </a:xfrm>
          </p:grpSpPr>
          <p:sp>
            <p:nvSpPr>
              <p:cNvPr id="24583" name="Text Box 6">
                <a:extLst>
                  <a:ext uri="{FF2B5EF4-FFF2-40B4-BE49-F238E27FC236}">
                    <a16:creationId xmlns:a16="http://schemas.microsoft.com/office/drawing/2014/main" xmlns="" id="{5A88E8DB-ABCF-40CF-BD55-99678873ADDC}"/>
                  </a:ext>
                </a:extLst>
              </p:cNvPr>
              <p:cNvSpPr txBox="1">
                <a:spLocks noChangeArrowheads="1"/>
              </p:cNvSpPr>
              <p:nvPr/>
            </p:nvSpPr>
            <p:spPr bwMode="auto">
              <a:xfrm>
                <a:off x="268" y="3096"/>
                <a:ext cx="684"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a:t>
                </a:r>
              </a:p>
              <a:p>
                <a:pPr algn="ctr" eaLnBrk="1" hangingPunct="1"/>
                <a:r>
                  <a:rPr lang="en-GB" altLang="en-US" sz="2000"/>
                  <a:t>strategy</a:t>
                </a:r>
                <a:endParaRPr lang="en-US" altLang="en-US" sz="2000"/>
              </a:p>
            </p:txBody>
          </p:sp>
          <p:sp>
            <p:nvSpPr>
              <p:cNvPr id="24584" name="AutoShape 7">
                <a:extLst>
                  <a:ext uri="{FF2B5EF4-FFF2-40B4-BE49-F238E27FC236}">
                    <a16:creationId xmlns:a16="http://schemas.microsoft.com/office/drawing/2014/main" xmlns="" id="{D291060D-D6F1-434A-991F-F0F90BA95468}"/>
                  </a:ext>
                </a:extLst>
              </p:cNvPr>
              <p:cNvSpPr>
                <a:spLocks noChangeArrowheads="1"/>
              </p:cNvSpPr>
              <p:nvPr/>
            </p:nvSpPr>
            <p:spPr bwMode="auto">
              <a:xfrm>
                <a:off x="158" y="3022"/>
                <a:ext cx="908" cy="590"/>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grpSp>
        <p:nvGrpSpPr>
          <p:cNvPr id="24585" name="Group 34">
            <a:extLst>
              <a:ext uri="{FF2B5EF4-FFF2-40B4-BE49-F238E27FC236}">
                <a16:creationId xmlns:a16="http://schemas.microsoft.com/office/drawing/2014/main" xmlns="" id="{C8FE20B5-14BB-4627-B1D5-301263F876E3}"/>
              </a:ext>
            </a:extLst>
          </p:cNvPr>
          <p:cNvGrpSpPr>
            <a:grpSpLocks/>
          </p:cNvGrpSpPr>
          <p:nvPr/>
        </p:nvGrpSpPr>
        <p:grpSpPr bwMode="auto">
          <a:xfrm>
            <a:off x="2339975" y="1268413"/>
            <a:ext cx="2520950" cy="720725"/>
            <a:chOff x="1607" y="572"/>
            <a:chExt cx="1588" cy="454"/>
          </a:xfrm>
        </p:grpSpPr>
        <p:sp>
          <p:nvSpPr>
            <p:cNvPr id="24586" name="Text Box 10">
              <a:extLst>
                <a:ext uri="{FF2B5EF4-FFF2-40B4-BE49-F238E27FC236}">
                  <a16:creationId xmlns:a16="http://schemas.microsoft.com/office/drawing/2014/main" xmlns="" id="{1CCF706D-9945-4466-8A5D-3A0AF2B6F36E}"/>
                </a:ext>
              </a:extLst>
            </p:cNvPr>
            <p:cNvSpPr txBox="1">
              <a:spLocks noChangeArrowheads="1"/>
            </p:cNvSpPr>
            <p:nvPr/>
          </p:nvSpPr>
          <p:spPr bwMode="auto">
            <a:xfrm>
              <a:off x="1738" y="674"/>
              <a:ext cx="1325"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 effectiveness</a:t>
              </a:r>
              <a:endParaRPr lang="en-US" altLang="en-US" sz="2000"/>
            </a:p>
          </p:txBody>
        </p:sp>
        <p:sp>
          <p:nvSpPr>
            <p:cNvPr id="24587" name="AutoShape 11">
              <a:extLst>
                <a:ext uri="{FF2B5EF4-FFF2-40B4-BE49-F238E27FC236}">
                  <a16:creationId xmlns:a16="http://schemas.microsoft.com/office/drawing/2014/main" xmlns="" id="{8A1F0E49-0ABC-41D4-A792-788A249E73D5}"/>
                </a:ext>
              </a:extLst>
            </p:cNvPr>
            <p:cNvSpPr>
              <a:spLocks noChangeArrowheads="1"/>
            </p:cNvSpPr>
            <p:nvPr/>
          </p:nvSpPr>
          <p:spPr bwMode="auto">
            <a:xfrm>
              <a:off x="1607" y="572"/>
              <a:ext cx="1588" cy="454"/>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588" name="Group 33">
            <a:extLst>
              <a:ext uri="{FF2B5EF4-FFF2-40B4-BE49-F238E27FC236}">
                <a16:creationId xmlns:a16="http://schemas.microsoft.com/office/drawing/2014/main" xmlns="" id="{F4EEDCE4-339C-44AA-A534-475652C19148}"/>
              </a:ext>
            </a:extLst>
          </p:cNvPr>
          <p:cNvGrpSpPr>
            <a:grpSpLocks/>
          </p:cNvGrpSpPr>
          <p:nvPr/>
        </p:nvGrpSpPr>
        <p:grpSpPr bwMode="auto">
          <a:xfrm>
            <a:off x="2359025" y="3794125"/>
            <a:ext cx="3457575" cy="898525"/>
            <a:chOff x="1486" y="2387"/>
            <a:chExt cx="2178" cy="566"/>
          </a:xfrm>
        </p:grpSpPr>
        <p:sp>
          <p:nvSpPr>
            <p:cNvPr id="24589" name="Text Box 8">
              <a:extLst>
                <a:ext uri="{FF2B5EF4-FFF2-40B4-BE49-F238E27FC236}">
                  <a16:creationId xmlns:a16="http://schemas.microsoft.com/office/drawing/2014/main" xmlns="" id="{16C0C973-0222-4609-9B77-81BAED923484}"/>
                </a:ext>
              </a:extLst>
            </p:cNvPr>
            <p:cNvSpPr txBox="1">
              <a:spLocks noChangeArrowheads="1"/>
            </p:cNvSpPr>
            <p:nvPr/>
          </p:nvSpPr>
          <p:spPr bwMode="auto">
            <a:xfrm>
              <a:off x="1539" y="2449"/>
              <a:ext cx="756"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a:t>
              </a:r>
            </a:p>
            <a:p>
              <a:pPr algn="ctr" eaLnBrk="1" hangingPunct="1"/>
              <a:r>
                <a:rPr lang="en-GB" altLang="en-US" sz="2000"/>
                <a:t>practices</a:t>
              </a:r>
              <a:endParaRPr lang="en-US" altLang="en-US" sz="2000"/>
            </a:p>
          </p:txBody>
        </p:sp>
        <p:sp>
          <p:nvSpPr>
            <p:cNvPr id="24590" name="AutoShape 9">
              <a:extLst>
                <a:ext uri="{FF2B5EF4-FFF2-40B4-BE49-F238E27FC236}">
                  <a16:creationId xmlns:a16="http://schemas.microsoft.com/office/drawing/2014/main" xmlns="" id="{F4D0CD8A-09EC-4A8D-9F22-CA8A61910BCD}"/>
                </a:ext>
              </a:extLst>
            </p:cNvPr>
            <p:cNvSpPr>
              <a:spLocks noChangeArrowheads="1"/>
            </p:cNvSpPr>
            <p:nvPr/>
          </p:nvSpPr>
          <p:spPr bwMode="auto">
            <a:xfrm>
              <a:off x="1486" y="2398"/>
              <a:ext cx="862" cy="544"/>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nvGrpSpPr>
            <p:cNvPr id="24591" name="Group 32">
              <a:extLst>
                <a:ext uri="{FF2B5EF4-FFF2-40B4-BE49-F238E27FC236}">
                  <a16:creationId xmlns:a16="http://schemas.microsoft.com/office/drawing/2014/main" xmlns="" id="{A58A85CA-ECF4-417B-A0CC-97F4A342F1A2}"/>
                </a:ext>
              </a:extLst>
            </p:cNvPr>
            <p:cNvGrpSpPr>
              <a:grpSpLocks/>
            </p:cNvGrpSpPr>
            <p:nvPr/>
          </p:nvGrpSpPr>
          <p:grpSpPr bwMode="auto">
            <a:xfrm>
              <a:off x="2699" y="2387"/>
              <a:ext cx="965" cy="566"/>
              <a:chOff x="2880" y="2387"/>
              <a:chExt cx="965" cy="566"/>
            </a:xfrm>
          </p:grpSpPr>
          <p:sp>
            <p:nvSpPr>
              <p:cNvPr id="24592" name="Text Box 12">
                <a:extLst>
                  <a:ext uri="{FF2B5EF4-FFF2-40B4-BE49-F238E27FC236}">
                    <a16:creationId xmlns:a16="http://schemas.microsoft.com/office/drawing/2014/main" xmlns="" id="{8262CA8B-BC72-400F-A5D6-F25F78FC8A73}"/>
                  </a:ext>
                </a:extLst>
              </p:cNvPr>
              <p:cNvSpPr txBox="1">
                <a:spLocks noChangeArrowheads="1"/>
              </p:cNvSpPr>
              <p:nvPr/>
            </p:nvSpPr>
            <p:spPr bwMode="auto">
              <a:xfrm>
                <a:off x="2958" y="2449"/>
                <a:ext cx="809"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a:t>
                </a:r>
              </a:p>
              <a:p>
                <a:pPr algn="ctr" eaLnBrk="1" hangingPunct="1"/>
                <a:r>
                  <a:rPr lang="en-GB" altLang="en-US" sz="2000"/>
                  <a:t>outcomes</a:t>
                </a:r>
                <a:endParaRPr lang="en-US" altLang="en-US" sz="2000"/>
              </a:p>
            </p:txBody>
          </p:sp>
          <p:sp>
            <p:nvSpPr>
              <p:cNvPr id="24593" name="AutoShape 13">
                <a:extLst>
                  <a:ext uri="{FF2B5EF4-FFF2-40B4-BE49-F238E27FC236}">
                    <a16:creationId xmlns:a16="http://schemas.microsoft.com/office/drawing/2014/main" xmlns="" id="{341CC28F-5323-4652-A295-BDE506C3EDE3}"/>
                  </a:ext>
                </a:extLst>
              </p:cNvPr>
              <p:cNvSpPr>
                <a:spLocks noChangeArrowheads="1"/>
              </p:cNvSpPr>
              <p:nvPr/>
            </p:nvSpPr>
            <p:spPr bwMode="auto">
              <a:xfrm>
                <a:off x="2880" y="2387"/>
                <a:ext cx="965" cy="56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grpSp>
        <p:nvGrpSpPr>
          <p:cNvPr id="24594" name="Group 22">
            <a:extLst>
              <a:ext uri="{FF2B5EF4-FFF2-40B4-BE49-F238E27FC236}">
                <a16:creationId xmlns:a16="http://schemas.microsoft.com/office/drawing/2014/main" xmlns="" id="{A2299C36-EB68-41FE-94F9-1B8F493168DE}"/>
              </a:ext>
            </a:extLst>
          </p:cNvPr>
          <p:cNvGrpSpPr>
            <a:grpSpLocks/>
          </p:cNvGrpSpPr>
          <p:nvPr/>
        </p:nvGrpSpPr>
        <p:grpSpPr bwMode="auto">
          <a:xfrm>
            <a:off x="5940425" y="1698625"/>
            <a:ext cx="2124075" cy="1041400"/>
            <a:chOff x="3697" y="1070"/>
            <a:chExt cx="1338" cy="656"/>
          </a:xfrm>
        </p:grpSpPr>
        <p:sp>
          <p:nvSpPr>
            <p:cNvPr id="24595" name="Text Box 14">
              <a:extLst>
                <a:ext uri="{FF2B5EF4-FFF2-40B4-BE49-F238E27FC236}">
                  <a16:creationId xmlns:a16="http://schemas.microsoft.com/office/drawing/2014/main" xmlns="" id="{1B814084-3523-41DE-9DFC-E9E76C366654}"/>
                </a:ext>
              </a:extLst>
            </p:cNvPr>
            <p:cNvSpPr txBox="1">
              <a:spLocks noChangeArrowheads="1"/>
            </p:cNvSpPr>
            <p:nvPr/>
          </p:nvSpPr>
          <p:spPr bwMode="auto">
            <a:xfrm>
              <a:off x="3730" y="1177"/>
              <a:ext cx="1271"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Quality of goods</a:t>
              </a:r>
            </a:p>
            <a:p>
              <a:pPr algn="ctr" eaLnBrk="1" hangingPunct="1"/>
              <a:r>
                <a:rPr lang="en-GB" altLang="en-US" sz="2000"/>
                <a:t>and services</a:t>
              </a:r>
              <a:endParaRPr lang="en-US" altLang="en-US" sz="2000"/>
            </a:p>
          </p:txBody>
        </p:sp>
        <p:sp>
          <p:nvSpPr>
            <p:cNvPr id="24596" name="AutoShape 15">
              <a:extLst>
                <a:ext uri="{FF2B5EF4-FFF2-40B4-BE49-F238E27FC236}">
                  <a16:creationId xmlns:a16="http://schemas.microsoft.com/office/drawing/2014/main" xmlns="" id="{3DE157BA-CF12-4C7B-8750-179F08540688}"/>
                </a:ext>
              </a:extLst>
            </p:cNvPr>
            <p:cNvSpPr>
              <a:spLocks noChangeArrowheads="1"/>
            </p:cNvSpPr>
            <p:nvPr/>
          </p:nvSpPr>
          <p:spPr bwMode="auto">
            <a:xfrm>
              <a:off x="3697" y="1070"/>
              <a:ext cx="133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597" name="Group 24">
            <a:extLst>
              <a:ext uri="{FF2B5EF4-FFF2-40B4-BE49-F238E27FC236}">
                <a16:creationId xmlns:a16="http://schemas.microsoft.com/office/drawing/2014/main" xmlns="" id="{2506F6BA-3088-4DA7-BE14-39E89D26A49B}"/>
              </a:ext>
            </a:extLst>
          </p:cNvPr>
          <p:cNvGrpSpPr>
            <a:grpSpLocks/>
          </p:cNvGrpSpPr>
          <p:nvPr/>
        </p:nvGrpSpPr>
        <p:grpSpPr bwMode="auto">
          <a:xfrm>
            <a:off x="6209506" y="5009356"/>
            <a:ext cx="1584325" cy="719138"/>
            <a:chOff x="4128" y="3249"/>
            <a:chExt cx="998" cy="453"/>
          </a:xfrm>
        </p:grpSpPr>
        <p:sp>
          <p:nvSpPr>
            <p:cNvPr id="24598" name="Text Box 16">
              <a:extLst>
                <a:ext uri="{FF2B5EF4-FFF2-40B4-BE49-F238E27FC236}">
                  <a16:creationId xmlns:a16="http://schemas.microsoft.com/office/drawing/2014/main" xmlns="" id="{1ADBA57B-FD63-4852-BD7F-A7F360D91F84}"/>
                </a:ext>
              </a:extLst>
            </p:cNvPr>
            <p:cNvSpPr txBox="1">
              <a:spLocks noChangeArrowheads="1"/>
            </p:cNvSpPr>
            <p:nvPr/>
          </p:nvSpPr>
          <p:spPr bwMode="auto">
            <a:xfrm>
              <a:off x="4155" y="3350"/>
              <a:ext cx="943"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Productivity</a:t>
              </a:r>
              <a:endParaRPr lang="en-US" altLang="en-US" sz="2000"/>
            </a:p>
          </p:txBody>
        </p:sp>
        <p:sp>
          <p:nvSpPr>
            <p:cNvPr id="24599" name="AutoShape 17">
              <a:extLst>
                <a:ext uri="{FF2B5EF4-FFF2-40B4-BE49-F238E27FC236}">
                  <a16:creationId xmlns:a16="http://schemas.microsoft.com/office/drawing/2014/main" xmlns="" id="{D2FB51DA-95EA-4000-AF6C-F33BEA5E2099}"/>
                </a:ext>
              </a:extLst>
            </p:cNvPr>
            <p:cNvSpPr>
              <a:spLocks noChangeArrowheads="1"/>
            </p:cNvSpPr>
            <p:nvPr/>
          </p:nvSpPr>
          <p:spPr bwMode="auto">
            <a:xfrm>
              <a:off x="4128" y="3249"/>
              <a:ext cx="998" cy="453"/>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600" name="Group 23">
            <a:extLst>
              <a:ext uri="{FF2B5EF4-FFF2-40B4-BE49-F238E27FC236}">
                <a16:creationId xmlns:a16="http://schemas.microsoft.com/office/drawing/2014/main" xmlns="" id="{D563E787-7592-4FD4-BFC7-1CD4DC6AE90D}"/>
              </a:ext>
            </a:extLst>
          </p:cNvPr>
          <p:cNvGrpSpPr>
            <a:grpSpLocks/>
          </p:cNvGrpSpPr>
          <p:nvPr/>
        </p:nvGrpSpPr>
        <p:grpSpPr bwMode="auto">
          <a:xfrm>
            <a:off x="7235825" y="3716338"/>
            <a:ext cx="1728788" cy="1041400"/>
            <a:chOff x="4558" y="1901"/>
            <a:chExt cx="1089" cy="656"/>
          </a:xfrm>
        </p:grpSpPr>
        <p:sp>
          <p:nvSpPr>
            <p:cNvPr id="24601" name="Text Box 18">
              <a:extLst>
                <a:ext uri="{FF2B5EF4-FFF2-40B4-BE49-F238E27FC236}">
                  <a16:creationId xmlns:a16="http://schemas.microsoft.com/office/drawing/2014/main" xmlns="" id="{105617A3-A044-481A-9D52-7174B5C37F00}"/>
                </a:ext>
              </a:extLst>
            </p:cNvPr>
            <p:cNvSpPr txBox="1">
              <a:spLocks noChangeArrowheads="1"/>
            </p:cNvSpPr>
            <p:nvPr/>
          </p:nvSpPr>
          <p:spPr bwMode="auto">
            <a:xfrm>
              <a:off x="4596" y="2008"/>
              <a:ext cx="1013"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Financial</a:t>
              </a:r>
            </a:p>
            <a:p>
              <a:pPr algn="ctr" eaLnBrk="1" hangingPunct="1"/>
              <a:r>
                <a:rPr lang="en-GB" altLang="en-US" sz="2000"/>
                <a:t>performance</a:t>
              </a:r>
              <a:endParaRPr lang="en-US" altLang="en-US" sz="2000"/>
            </a:p>
          </p:txBody>
        </p:sp>
        <p:sp>
          <p:nvSpPr>
            <p:cNvPr id="24602" name="AutoShape 19">
              <a:extLst>
                <a:ext uri="{FF2B5EF4-FFF2-40B4-BE49-F238E27FC236}">
                  <a16:creationId xmlns:a16="http://schemas.microsoft.com/office/drawing/2014/main" xmlns="" id="{6D3BABF4-7AE5-42E6-B776-B6FEF98A972B}"/>
                </a:ext>
              </a:extLst>
            </p:cNvPr>
            <p:cNvSpPr>
              <a:spLocks noChangeArrowheads="1"/>
            </p:cNvSpPr>
            <p:nvPr/>
          </p:nvSpPr>
          <p:spPr bwMode="auto">
            <a:xfrm>
              <a:off x="4558" y="1901"/>
              <a:ext cx="1089"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24603" name="Line 35">
            <a:extLst>
              <a:ext uri="{FF2B5EF4-FFF2-40B4-BE49-F238E27FC236}">
                <a16:creationId xmlns:a16="http://schemas.microsoft.com/office/drawing/2014/main" xmlns="" id="{10CB15A7-980F-4736-8813-041004A9BD5F}"/>
              </a:ext>
            </a:extLst>
          </p:cNvPr>
          <p:cNvSpPr>
            <a:spLocks noChangeShapeType="1"/>
          </p:cNvSpPr>
          <p:nvPr/>
        </p:nvSpPr>
        <p:spPr bwMode="auto">
          <a:xfrm>
            <a:off x="971550" y="3789363"/>
            <a:ext cx="0" cy="935037"/>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4" name="Line 37">
            <a:extLst>
              <a:ext uri="{FF2B5EF4-FFF2-40B4-BE49-F238E27FC236}">
                <a16:creationId xmlns:a16="http://schemas.microsoft.com/office/drawing/2014/main" xmlns="" id="{94F39563-626A-4A2D-AC08-3CD868C94AA4}"/>
              </a:ext>
            </a:extLst>
          </p:cNvPr>
          <p:cNvSpPr>
            <a:spLocks noChangeShapeType="1"/>
          </p:cNvSpPr>
          <p:nvPr/>
        </p:nvSpPr>
        <p:spPr bwMode="auto">
          <a:xfrm>
            <a:off x="1547813" y="3429000"/>
            <a:ext cx="936625"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5" name="Line 38">
            <a:extLst>
              <a:ext uri="{FF2B5EF4-FFF2-40B4-BE49-F238E27FC236}">
                <a16:creationId xmlns:a16="http://schemas.microsoft.com/office/drawing/2014/main" xmlns="" id="{6BFC1748-5F87-4985-9EA2-831E94976B66}"/>
              </a:ext>
            </a:extLst>
          </p:cNvPr>
          <p:cNvSpPr>
            <a:spLocks noChangeShapeType="1"/>
          </p:cNvSpPr>
          <p:nvPr/>
        </p:nvSpPr>
        <p:spPr bwMode="auto">
          <a:xfrm>
            <a:off x="2484438" y="3429000"/>
            <a:ext cx="0" cy="360363"/>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6" name="Line 39">
            <a:extLst>
              <a:ext uri="{FF2B5EF4-FFF2-40B4-BE49-F238E27FC236}">
                <a16:creationId xmlns:a16="http://schemas.microsoft.com/office/drawing/2014/main" xmlns="" id="{B41F08D5-B412-4B23-A41D-8531F4756333}"/>
              </a:ext>
            </a:extLst>
          </p:cNvPr>
          <p:cNvSpPr>
            <a:spLocks noChangeShapeType="1"/>
          </p:cNvSpPr>
          <p:nvPr/>
        </p:nvSpPr>
        <p:spPr bwMode="auto">
          <a:xfrm>
            <a:off x="1692275" y="5300663"/>
            <a:ext cx="792163"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7" name="Line 40">
            <a:extLst>
              <a:ext uri="{FF2B5EF4-FFF2-40B4-BE49-F238E27FC236}">
                <a16:creationId xmlns:a16="http://schemas.microsoft.com/office/drawing/2014/main" xmlns="" id="{C0A501C7-34D0-4DEC-9423-CAC38528A493}"/>
              </a:ext>
            </a:extLst>
          </p:cNvPr>
          <p:cNvSpPr>
            <a:spLocks noChangeShapeType="1"/>
          </p:cNvSpPr>
          <p:nvPr/>
        </p:nvSpPr>
        <p:spPr bwMode="auto">
          <a:xfrm flipV="1">
            <a:off x="2484438" y="4652963"/>
            <a:ext cx="0" cy="6477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8" name="Line 41">
            <a:extLst>
              <a:ext uri="{FF2B5EF4-FFF2-40B4-BE49-F238E27FC236}">
                <a16:creationId xmlns:a16="http://schemas.microsoft.com/office/drawing/2014/main" xmlns="" id="{95CEBDD0-34EF-4C63-B939-0A63F9D7A720}"/>
              </a:ext>
            </a:extLst>
          </p:cNvPr>
          <p:cNvSpPr>
            <a:spLocks noChangeShapeType="1"/>
          </p:cNvSpPr>
          <p:nvPr/>
        </p:nvSpPr>
        <p:spPr bwMode="auto">
          <a:xfrm>
            <a:off x="3059113" y="1989138"/>
            <a:ext cx="0" cy="1800225"/>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9" name="Line 42">
            <a:extLst>
              <a:ext uri="{FF2B5EF4-FFF2-40B4-BE49-F238E27FC236}">
                <a16:creationId xmlns:a16="http://schemas.microsoft.com/office/drawing/2014/main" xmlns="" id="{9DF6021E-9B74-4AC4-9EC1-962AED7A16ED}"/>
              </a:ext>
            </a:extLst>
          </p:cNvPr>
          <p:cNvSpPr>
            <a:spLocks noChangeShapeType="1"/>
          </p:cNvSpPr>
          <p:nvPr/>
        </p:nvSpPr>
        <p:spPr bwMode="auto">
          <a:xfrm>
            <a:off x="4572000" y="1989138"/>
            <a:ext cx="0" cy="1800225"/>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0" name="Line 43">
            <a:extLst>
              <a:ext uri="{FF2B5EF4-FFF2-40B4-BE49-F238E27FC236}">
                <a16:creationId xmlns:a16="http://schemas.microsoft.com/office/drawing/2014/main" xmlns="" id="{78B35DEA-4661-4327-A2AD-E7F48FAECD8B}"/>
              </a:ext>
            </a:extLst>
          </p:cNvPr>
          <p:cNvSpPr>
            <a:spLocks noChangeShapeType="1"/>
          </p:cNvSpPr>
          <p:nvPr/>
        </p:nvSpPr>
        <p:spPr bwMode="auto">
          <a:xfrm>
            <a:off x="3708400" y="4221163"/>
            <a:ext cx="576263" cy="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1" name="Line 46">
            <a:extLst>
              <a:ext uri="{FF2B5EF4-FFF2-40B4-BE49-F238E27FC236}">
                <a16:creationId xmlns:a16="http://schemas.microsoft.com/office/drawing/2014/main" xmlns="" id="{A32E5255-555C-4854-980B-A4B252CF0CC4}"/>
              </a:ext>
            </a:extLst>
          </p:cNvPr>
          <p:cNvSpPr>
            <a:spLocks noChangeShapeType="1"/>
          </p:cNvSpPr>
          <p:nvPr/>
        </p:nvSpPr>
        <p:spPr bwMode="auto">
          <a:xfrm>
            <a:off x="7740650" y="5706059"/>
            <a:ext cx="719138"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2" name="Line 47">
            <a:extLst>
              <a:ext uri="{FF2B5EF4-FFF2-40B4-BE49-F238E27FC236}">
                <a16:creationId xmlns:a16="http://schemas.microsoft.com/office/drawing/2014/main" xmlns="" id="{B823A7D5-2117-4471-8922-107298B52279}"/>
              </a:ext>
            </a:extLst>
          </p:cNvPr>
          <p:cNvSpPr>
            <a:spLocks noChangeShapeType="1"/>
          </p:cNvSpPr>
          <p:nvPr/>
        </p:nvSpPr>
        <p:spPr bwMode="auto">
          <a:xfrm flipV="1">
            <a:off x="8459788" y="4761705"/>
            <a:ext cx="0" cy="944354"/>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3" name="Line 50">
            <a:extLst>
              <a:ext uri="{FF2B5EF4-FFF2-40B4-BE49-F238E27FC236}">
                <a16:creationId xmlns:a16="http://schemas.microsoft.com/office/drawing/2014/main" xmlns="" id="{A1907168-24DC-4DF8-9E02-4249F6F6F3AF}"/>
              </a:ext>
            </a:extLst>
          </p:cNvPr>
          <p:cNvSpPr>
            <a:spLocks noChangeShapeType="1"/>
          </p:cNvSpPr>
          <p:nvPr/>
        </p:nvSpPr>
        <p:spPr bwMode="auto">
          <a:xfrm>
            <a:off x="5795963" y="4652963"/>
            <a:ext cx="413543" cy="509587"/>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4" name="Line 51">
            <a:extLst>
              <a:ext uri="{FF2B5EF4-FFF2-40B4-BE49-F238E27FC236}">
                <a16:creationId xmlns:a16="http://schemas.microsoft.com/office/drawing/2014/main" xmlns="" id="{2B0B1EFA-1588-4B1F-AA0B-3720953461ED}"/>
              </a:ext>
            </a:extLst>
          </p:cNvPr>
          <p:cNvSpPr>
            <a:spLocks noChangeShapeType="1"/>
          </p:cNvSpPr>
          <p:nvPr/>
        </p:nvSpPr>
        <p:spPr bwMode="auto">
          <a:xfrm flipV="1">
            <a:off x="5795963" y="2781300"/>
            <a:ext cx="647700" cy="1008063"/>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5" name="Line 52">
            <a:extLst>
              <a:ext uri="{FF2B5EF4-FFF2-40B4-BE49-F238E27FC236}">
                <a16:creationId xmlns:a16="http://schemas.microsoft.com/office/drawing/2014/main" xmlns="" id="{5D6EA663-FD3C-454F-A9F9-81944669E69F}"/>
              </a:ext>
            </a:extLst>
          </p:cNvPr>
          <p:cNvSpPr>
            <a:spLocks noChangeShapeType="1"/>
          </p:cNvSpPr>
          <p:nvPr/>
        </p:nvSpPr>
        <p:spPr bwMode="auto">
          <a:xfrm>
            <a:off x="8101013" y="2133600"/>
            <a:ext cx="358775"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6" name="Line 53">
            <a:extLst>
              <a:ext uri="{FF2B5EF4-FFF2-40B4-BE49-F238E27FC236}">
                <a16:creationId xmlns:a16="http://schemas.microsoft.com/office/drawing/2014/main" xmlns="" id="{426E202D-9BF0-419C-BFF7-ACE07B1327E8}"/>
              </a:ext>
            </a:extLst>
          </p:cNvPr>
          <p:cNvSpPr>
            <a:spLocks noChangeShapeType="1"/>
          </p:cNvSpPr>
          <p:nvPr/>
        </p:nvSpPr>
        <p:spPr bwMode="auto">
          <a:xfrm>
            <a:off x="8459788" y="2133600"/>
            <a:ext cx="0" cy="1582738"/>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7" name="Text Box 54">
            <a:extLst>
              <a:ext uri="{FF2B5EF4-FFF2-40B4-BE49-F238E27FC236}">
                <a16:creationId xmlns:a16="http://schemas.microsoft.com/office/drawing/2014/main" xmlns="" id="{7AF4E85F-B2FA-488F-848E-6691AD2AEBA6}"/>
              </a:ext>
            </a:extLst>
          </p:cNvPr>
          <p:cNvSpPr txBox="1">
            <a:spLocks noChangeArrowheads="1"/>
          </p:cNvSpPr>
          <p:nvPr/>
        </p:nvSpPr>
        <p:spPr bwMode="auto">
          <a:xfrm>
            <a:off x="376238" y="255588"/>
            <a:ext cx="82280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Figure 1.3: Possible links between HRM and business performance (Adapted from Guest et al, 2003)</a:t>
            </a:r>
            <a:endParaRPr lang="en-US" altLang="en-US" sz="2400"/>
          </a:p>
        </p:txBody>
      </p:sp>
      <p:sp>
        <p:nvSpPr>
          <p:cNvPr id="24618" name="Text Box 55">
            <a:extLst>
              <a:ext uri="{FF2B5EF4-FFF2-40B4-BE49-F238E27FC236}">
                <a16:creationId xmlns:a16="http://schemas.microsoft.com/office/drawing/2014/main" xmlns="" id="{BF0838F0-1DC9-4A1F-BF78-4C86B1480D22}"/>
              </a:ext>
            </a:extLst>
          </p:cNvPr>
          <p:cNvSpPr txBox="1">
            <a:spLocks noChangeArrowheads="1"/>
          </p:cNvSpPr>
          <p:nvPr/>
        </p:nvSpPr>
        <p:spPr bwMode="auto">
          <a:xfrm>
            <a:off x="250825" y="6497638"/>
            <a:ext cx="25098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solidFill>
                  <a:schemeClr val="bg1"/>
                </a:solidFill>
                <a:latin typeface="Times New Roman" panose="02020603050405020304" pitchFamily="18" charset="0"/>
              </a:rPr>
              <a:t>Adapted from Guest </a:t>
            </a:r>
            <a:r>
              <a:rPr lang="en-GB" altLang="en-US" sz="1400" i="1">
                <a:solidFill>
                  <a:schemeClr val="bg1"/>
                </a:solidFill>
                <a:latin typeface="Times New Roman" panose="02020603050405020304" pitchFamily="18" charset="0"/>
              </a:rPr>
              <a:t>et al </a:t>
            </a:r>
            <a:r>
              <a:rPr lang="en-GB" altLang="en-US" sz="1400">
                <a:solidFill>
                  <a:schemeClr val="bg1"/>
                </a:solidFill>
                <a:latin typeface="Times New Roman" panose="02020603050405020304" pitchFamily="18" charset="0"/>
              </a:rPr>
              <a:t>(2003)</a:t>
            </a:r>
            <a:endParaRPr lang="en-US" altLang="en-US" sz="1400">
              <a:solidFill>
                <a:schemeClr val="bg1"/>
              </a:solidFill>
              <a:latin typeface="Times New Roman" panose="02020603050405020304" pitchFamily="18" charset="0"/>
            </a:endParaRPr>
          </a:p>
        </p:txBody>
      </p:sp>
    </p:spTree>
    <p:extLst>
      <p:ext uri="{BB962C8B-B14F-4D97-AF65-F5344CB8AC3E}">
        <p14:creationId xmlns:p14="http://schemas.microsoft.com/office/powerpoint/2010/main" val="16109968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xmlns="" id="{899EC8CF-1CD9-4EC1-9B9D-29CA223D8EB9}"/>
              </a:ext>
            </a:extLst>
          </p:cNvPr>
          <p:cNvSpPr>
            <a:spLocks noChangeArrowheads="1"/>
          </p:cNvSpPr>
          <p:nvPr/>
        </p:nvSpPr>
        <p:spPr bwMode="auto">
          <a:xfrm>
            <a:off x="317498" y="234501"/>
            <a:ext cx="850741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HR Strategy </a:t>
            </a:r>
            <a:br>
              <a:rPr lang="en-GB" altLang="en-US" sz="3600">
                <a:solidFill>
                  <a:schemeClr val="tx2"/>
                </a:solidFill>
              </a:rPr>
            </a:br>
            <a:r>
              <a:rPr lang="en-GB" altLang="en-US" sz="2000">
                <a:solidFill>
                  <a:schemeClr val="tx2"/>
                </a:solidFill>
              </a:rPr>
              <a:t>‘a set of ideas, policies and practices which management adopt to achieve a people-management objective’</a:t>
            </a:r>
            <a:br>
              <a:rPr lang="en-GB" altLang="en-US" sz="2000">
                <a:solidFill>
                  <a:schemeClr val="tx2"/>
                </a:solidFill>
              </a:rPr>
            </a:br>
            <a:r>
              <a:rPr lang="en-GB" altLang="en-US" sz="2000">
                <a:solidFill>
                  <a:schemeClr val="tx2"/>
                </a:solidFill>
              </a:rPr>
              <a:t>Tyson</a:t>
            </a:r>
            <a:r>
              <a:rPr lang="en-GB" altLang="en-US" sz="2000" i="1">
                <a:solidFill>
                  <a:schemeClr val="tx2"/>
                </a:solidFill>
              </a:rPr>
              <a:t> </a:t>
            </a:r>
            <a:r>
              <a:rPr lang="en-GB" altLang="en-US" sz="2000">
                <a:solidFill>
                  <a:schemeClr val="tx2"/>
                </a:solidFill>
              </a:rPr>
              <a:t>(1995)</a:t>
            </a:r>
            <a:endParaRPr lang="en-US" altLang="en-US" sz="2000" b="1">
              <a:solidFill>
                <a:schemeClr val="tx2"/>
              </a:solidFill>
            </a:endParaRPr>
          </a:p>
        </p:txBody>
      </p:sp>
      <p:sp>
        <p:nvSpPr>
          <p:cNvPr id="30723" name="Text Box 6">
            <a:extLst>
              <a:ext uri="{FF2B5EF4-FFF2-40B4-BE49-F238E27FC236}">
                <a16:creationId xmlns:a16="http://schemas.microsoft.com/office/drawing/2014/main" xmlns="" id="{4CFF745B-185B-46AD-8C4E-8042277A502A}"/>
              </a:ext>
            </a:extLst>
          </p:cNvPr>
          <p:cNvSpPr txBox="1">
            <a:spLocks noChangeArrowheads="1"/>
          </p:cNvSpPr>
          <p:nvPr/>
        </p:nvSpPr>
        <p:spPr bwMode="auto">
          <a:xfrm>
            <a:off x="700088" y="1706562"/>
            <a:ext cx="37798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Mainly concerned with</a:t>
            </a:r>
            <a:r>
              <a:rPr lang="en-GB" altLang="en-US" sz="2000"/>
              <a:t>:</a:t>
            </a:r>
            <a:endParaRPr lang="en-US" altLang="en-US" sz="2000"/>
          </a:p>
        </p:txBody>
      </p:sp>
      <p:sp>
        <p:nvSpPr>
          <p:cNvPr id="30724" name="Text Box 7">
            <a:extLst>
              <a:ext uri="{FF2B5EF4-FFF2-40B4-BE49-F238E27FC236}">
                <a16:creationId xmlns:a16="http://schemas.microsoft.com/office/drawing/2014/main" xmlns="" id="{44FB1DE6-A1CB-44F9-A5F0-AAF93C5AD980}"/>
              </a:ext>
            </a:extLst>
          </p:cNvPr>
          <p:cNvSpPr txBox="1">
            <a:spLocks noChangeArrowheads="1"/>
          </p:cNvSpPr>
          <p:nvPr/>
        </p:nvSpPr>
        <p:spPr bwMode="auto">
          <a:xfrm>
            <a:off x="758825"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5" name="Text Box 5">
            <a:extLst>
              <a:ext uri="{FF2B5EF4-FFF2-40B4-BE49-F238E27FC236}">
                <a16:creationId xmlns:a16="http://schemas.microsoft.com/office/drawing/2014/main" xmlns="" id="{68DA65E8-F082-4BB1-93E1-64DB4B69F2A2}"/>
              </a:ext>
            </a:extLst>
          </p:cNvPr>
          <p:cNvSpPr txBox="1">
            <a:spLocks noChangeArrowheads="1"/>
          </p:cNvSpPr>
          <p:nvPr/>
        </p:nvSpPr>
        <p:spPr bwMode="auto">
          <a:xfrm>
            <a:off x="1187624" y="2517022"/>
            <a:ext cx="6091238"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en-US" sz="2800"/>
              <a:t>  Vertical integration or ‘external fit’</a:t>
            </a:r>
          </a:p>
          <a:p>
            <a:pPr eaLnBrk="1" hangingPunct="1">
              <a:buFontTx/>
              <a:buChar char="•"/>
            </a:pPr>
            <a:r>
              <a:rPr lang="en-GB" altLang="en-US" sz="2800"/>
              <a:t>  Horizontal integration or ‘internal fit’</a:t>
            </a:r>
          </a:p>
        </p:txBody>
      </p:sp>
      <p:sp>
        <p:nvSpPr>
          <p:cNvPr id="30726" name="Rectangle 8">
            <a:extLst>
              <a:ext uri="{FF2B5EF4-FFF2-40B4-BE49-F238E27FC236}">
                <a16:creationId xmlns:a16="http://schemas.microsoft.com/office/drawing/2014/main" xmlns="" id="{931566AA-9181-49A2-AAEF-732A4B7D6644}"/>
              </a:ext>
            </a:extLst>
          </p:cNvPr>
          <p:cNvSpPr>
            <a:spLocks noChangeArrowheads="1"/>
          </p:cNvSpPr>
          <p:nvPr/>
        </p:nvSpPr>
        <p:spPr bwMode="auto">
          <a:xfrm>
            <a:off x="758825" y="2295132"/>
            <a:ext cx="7559675" cy="144145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7" name="Text Box 11">
            <a:extLst>
              <a:ext uri="{FF2B5EF4-FFF2-40B4-BE49-F238E27FC236}">
                <a16:creationId xmlns:a16="http://schemas.microsoft.com/office/drawing/2014/main" xmlns="" id="{8044DAD7-417B-4C40-AB56-F62151F96EE1}"/>
              </a:ext>
            </a:extLst>
          </p:cNvPr>
          <p:cNvSpPr txBox="1">
            <a:spLocks noChangeArrowheads="1"/>
          </p:cNvSpPr>
          <p:nvPr/>
        </p:nvSpPr>
        <p:spPr bwMode="auto">
          <a:xfrm>
            <a:off x="4479925" y="5378450"/>
            <a:ext cx="1841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2800" b="1"/>
          </a:p>
        </p:txBody>
      </p:sp>
      <p:sp>
        <p:nvSpPr>
          <p:cNvPr id="30728" name="Text Box 13">
            <a:extLst>
              <a:ext uri="{FF2B5EF4-FFF2-40B4-BE49-F238E27FC236}">
                <a16:creationId xmlns:a16="http://schemas.microsoft.com/office/drawing/2014/main" xmlns="" id="{965C6F07-C0B2-447B-BFDE-25DD28CC5E6E}"/>
              </a:ext>
            </a:extLst>
          </p:cNvPr>
          <p:cNvSpPr txBox="1">
            <a:spLocks noChangeArrowheads="1"/>
          </p:cNvSpPr>
          <p:nvPr/>
        </p:nvSpPr>
        <p:spPr bwMode="auto">
          <a:xfrm>
            <a:off x="1585910" y="5181637"/>
            <a:ext cx="597058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‘Improved organisation performance’</a:t>
            </a:r>
            <a:endParaRPr lang="en-US" altLang="en-US" sz="2800"/>
          </a:p>
        </p:txBody>
      </p:sp>
      <p:sp>
        <p:nvSpPr>
          <p:cNvPr id="30729" name="AutoShape 14">
            <a:extLst>
              <a:ext uri="{FF2B5EF4-FFF2-40B4-BE49-F238E27FC236}">
                <a16:creationId xmlns:a16="http://schemas.microsoft.com/office/drawing/2014/main" xmlns="" id="{96551E28-4AB8-449F-8CCD-AE122B57039F}"/>
              </a:ext>
            </a:extLst>
          </p:cNvPr>
          <p:cNvSpPr>
            <a:spLocks noChangeArrowheads="1"/>
          </p:cNvSpPr>
          <p:nvPr/>
        </p:nvSpPr>
        <p:spPr bwMode="auto">
          <a:xfrm>
            <a:off x="4479129" y="3809640"/>
            <a:ext cx="431800" cy="1295400"/>
          </a:xfrm>
          <a:prstGeom prst="downArrow">
            <a:avLst>
              <a:gd name="adj1" fmla="val 50000"/>
              <a:gd name="adj2" fmla="val 7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40445457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43">
            <a:extLst>
              <a:ext uri="{FF2B5EF4-FFF2-40B4-BE49-F238E27FC236}">
                <a16:creationId xmlns:a16="http://schemas.microsoft.com/office/drawing/2014/main" xmlns="" id="{43FA86D4-B2FF-4CA8-9898-26AD0621CC2B}"/>
              </a:ext>
            </a:extLst>
          </p:cNvPr>
          <p:cNvSpPr txBox="1">
            <a:spLocks noChangeArrowheads="1"/>
          </p:cNvSpPr>
          <p:nvPr/>
        </p:nvSpPr>
        <p:spPr bwMode="auto">
          <a:xfrm>
            <a:off x="1979613" y="260350"/>
            <a:ext cx="48942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The external contexts of HRM</a:t>
            </a:r>
            <a:endParaRPr lang="en-US" altLang="en-US" sz="2800"/>
          </a:p>
        </p:txBody>
      </p:sp>
      <p:sp>
        <p:nvSpPr>
          <p:cNvPr id="2093" name="Cloud">
            <a:extLst>
              <a:ext uri="{FF2B5EF4-FFF2-40B4-BE49-F238E27FC236}">
                <a16:creationId xmlns:a16="http://schemas.microsoft.com/office/drawing/2014/main" xmlns="" id="{017B1E35-C346-48A1-B55C-0FF0B8B4AF67}"/>
              </a:ext>
            </a:extLst>
          </p:cNvPr>
          <p:cNvSpPr>
            <a:spLocks noChangeAspect="1" noEditPoints="1" noChangeArrowheads="1"/>
          </p:cNvSpPr>
          <p:nvPr/>
        </p:nvSpPr>
        <p:spPr bwMode="auto">
          <a:xfrm>
            <a:off x="3200400" y="2509838"/>
            <a:ext cx="2743200" cy="18383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72" name="Text Box 12">
            <a:extLst>
              <a:ext uri="{FF2B5EF4-FFF2-40B4-BE49-F238E27FC236}">
                <a16:creationId xmlns:a16="http://schemas.microsoft.com/office/drawing/2014/main" xmlns="" id="{EC60C1F9-693D-4D83-A7E9-8E86A2FF0CC2}"/>
              </a:ext>
            </a:extLst>
          </p:cNvPr>
          <p:cNvSpPr txBox="1">
            <a:spLocks noChangeArrowheads="1"/>
          </p:cNvSpPr>
          <p:nvPr/>
        </p:nvSpPr>
        <p:spPr bwMode="auto">
          <a:xfrm>
            <a:off x="3900488" y="3078163"/>
            <a:ext cx="13446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b="1"/>
              <a:t>STEEPLE</a:t>
            </a:r>
          </a:p>
          <a:p>
            <a:pPr algn="ctr" eaLnBrk="1" hangingPunct="1"/>
            <a:r>
              <a:rPr lang="en-GB" altLang="en-US" sz="2000" b="1"/>
              <a:t>analysis</a:t>
            </a:r>
            <a:endParaRPr lang="en-US" altLang="en-US" sz="2000" b="1"/>
          </a:p>
        </p:txBody>
      </p:sp>
      <p:sp>
        <p:nvSpPr>
          <p:cNvPr id="2094" name="Cloud">
            <a:extLst>
              <a:ext uri="{FF2B5EF4-FFF2-40B4-BE49-F238E27FC236}">
                <a16:creationId xmlns:a16="http://schemas.microsoft.com/office/drawing/2014/main" xmlns="" id="{CE42EE5A-936D-4500-8019-8D8AEA56CD43}"/>
              </a:ext>
            </a:extLst>
          </p:cNvPr>
          <p:cNvSpPr>
            <a:spLocks noChangeAspect="1" noEditPoints="1" noChangeArrowheads="1"/>
          </p:cNvSpPr>
          <p:nvPr/>
        </p:nvSpPr>
        <p:spPr bwMode="auto">
          <a:xfrm>
            <a:off x="6877050" y="3429000"/>
            <a:ext cx="2087563" cy="1258888"/>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74" name="Text Box 47">
            <a:extLst>
              <a:ext uri="{FF2B5EF4-FFF2-40B4-BE49-F238E27FC236}">
                <a16:creationId xmlns:a16="http://schemas.microsoft.com/office/drawing/2014/main" xmlns="" id="{78C38415-9E8B-4CE4-8F78-865AEF06E548}"/>
              </a:ext>
            </a:extLst>
          </p:cNvPr>
          <p:cNvSpPr txBox="1">
            <a:spLocks noChangeArrowheads="1"/>
          </p:cNvSpPr>
          <p:nvPr/>
        </p:nvSpPr>
        <p:spPr bwMode="auto">
          <a:xfrm>
            <a:off x="6948488" y="3716338"/>
            <a:ext cx="1874837"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E</a:t>
            </a:r>
            <a:r>
              <a:rPr lang="en-GB" altLang="en-US" sz="2000"/>
              <a:t>nvironmental</a:t>
            </a:r>
          </a:p>
        </p:txBody>
      </p:sp>
      <p:grpSp>
        <p:nvGrpSpPr>
          <p:cNvPr id="32775" name="Group 71">
            <a:extLst>
              <a:ext uri="{FF2B5EF4-FFF2-40B4-BE49-F238E27FC236}">
                <a16:creationId xmlns:a16="http://schemas.microsoft.com/office/drawing/2014/main" xmlns="" id="{87656EA9-DBC6-4F8F-8C52-8D242B2AC5D9}"/>
              </a:ext>
            </a:extLst>
          </p:cNvPr>
          <p:cNvGrpSpPr>
            <a:grpSpLocks/>
          </p:cNvGrpSpPr>
          <p:nvPr/>
        </p:nvGrpSpPr>
        <p:grpSpPr bwMode="auto">
          <a:xfrm>
            <a:off x="6588125" y="1484313"/>
            <a:ext cx="1879600" cy="1258887"/>
            <a:chOff x="4241" y="935"/>
            <a:chExt cx="1184" cy="793"/>
          </a:xfrm>
        </p:grpSpPr>
        <p:sp>
          <p:nvSpPr>
            <p:cNvPr id="2098" name="Cloud">
              <a:extLst>
                <a:ext uri="{FF2B5EF4-FFF2-40B4-BE49-F238E27FC236}">
                  <a16:creationId xmlns:a16="http://schemas.microsoft.com/office/drawing/2014/main" xmlns="" id="{08DEDEFC-4336-4FED-8634-BE834FB1AEAA}"/>
                </a:ext>
              </a:extLst>
            </p:cNvPr>
            <p:cNvSpPr>
              <a:spLocks noChangeAspect="1" noEditPoints="1" noChangeArrowheads="1"/>
            </p:cNvSpPr>
            <p:nvPr/>
          </p:nvSpPr>
          <p:spPr bwMode="auto">
            <a:xfrm>
              <a:off x="4241" y="935"/>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77" name="Text Box 51">
              <a:extLst>
                <a:ext uri="{FF2B5EF4-FFF2-40B4-BE49-F238E27FC236}">
                  <a16:creationId xmlns:a16="http://schemas.microsoft.com/office/drawing/2014/main" xmlns="" id="{0007A12B-636A-4FC5-ADAC-2C642214D8FD}"/>
                </a:ext>
              </a:extLst>
            </p:cNvPr>
            <p:cNvSpPr txBox="1">
              <a:spLocks noChangeArrowheads="1"/>
            </p:cNvSpPr>
            <p:nvPr/>
          </p:nvSpPr>
          <p:spPr bwMode="auto">
            <a:xfrm>
              <a:off x="4403" y="1168"/>
              <a:ext cx="861"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E</a:t>
              </a:r>
              <a:r>
                <a:rPr lang="en-GB" altLang="en-US" sz="2000"/>
                <a:t>conomic</a:t>
              </a:r>
              <a:endParaRPr lang="en-US" altLang="en-US" sz="2000"/>
            </a:p>
          </p:txBody>
        </p:sp>
      </p:grpSp>
      <p:grpSp>
        <p:nvGrpSpPr>
          <p:cNvPr id="32778" name="Group 68">
            <a:extLst>
              <a:ext uri="{FF2B5EF4-FFF2-40B4-BE49-F238E27FC236}">
                <a16:creationId xmlns:a16="http://schemas.microsoft.com/office/drawing/2014/main" xmlns="" id="{65711239-AF09-4F08-9CC2-7678F1FEEE39}"/>
              </a:ext>
            </a:extLst>
          </p:cNvPr>
          <p:cNvGrpSpPr>
            <a:grpSpLocks/>
          </p:cNvGrpSpPr>
          <p:nvPr/>
        </p:nvGrpSpPr>
        <p:grpSpPr bwMode="auto">
          <a:xfrm>
            <a:off x="2339975" y="4868863"/>
            <a:ext cx="1879600" cy="1258887"/>
            <a:chOff x="1247" y="3203"/>
            <a:chExt cx="1184" cy="793"/>
          </a:xfrm>
        </p:grpSpPr>
        <p:sp>
          <p:nvSpPr>
            <p:cNvPr id="2101" name="Cloud">
              <a:extLst>
                <a:ext uri="{FF2B5EF4-FFF2-40B4-BE49-F238E27FC236}">
                  <a16:creationId xmlns:a16="http://schemas.microsoft.com/office/drawing/2014/main" xmlns="" id="{92E5D77E-53B3-420B-8F4B-0CDC4C195033}"/>
                </a:ext>
              </a:extLst>
            </p:cNvPr>
            <p:cNvSpPr>
              <a:spLocks noChangeAspect="1" noEditPoints="1" noChangeArrowheads="1"/>
            </p:cNvSpPr>
            <p:nvPr/>
          </p:nvSpPr>
          <p:spPr bwMode="auto">
            <a:xfrm>
              <a:off x="1247" y="3203"/>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0" name="Text Box 54">
              <a:extLst>
                <a:ext uri="{FF2B5EF4-FFF2-40B4-BE49-F238E27FC236}">
                  <a16:creationId xmlns:a16="http://schemas.microsoft.com/office/drawing/2014/main" xmlns="" id="{20030A3B-1B57-43A7-A0CE-45F5AEDCB2E8}"/>
                </a:ext>
              </a:extLst>
            </p:cNvPr>
            <p:cNvSpPr txBox="1">
              <a:spLocks noChangeArrowheads="1"/>
            </p:cNvSpPr>
            <p:nvPr/>
          </p:nvSpPr>
          <p:spPr bwMode="auto">
            <a:xfrm>
              <a:off x="1561" y="3436"/>
              <a:ext cx="556"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L</a:t>
              </a:r>
              <a:r>
                <a:rPr lang="en-GB" altLang="en-US" sz="2000"/>
                <a:t>egal</a:t>
              </a:r>
              <a:endParaRPr lang="en-US" altLang="en-US" sz="2000"/>
            </a:p>
          </p:txBody>
        </p:sp>
      </p:grpSp>
      <p:grpSp>
        <p:nvGrpSpPr>
          <p:cNvPr id="32781" name="Group 55">
            <a:extLst>
              <a:ext uri="{FF2B5EF4-FFF2-40B4-BE49-F238E27FC236}">
                <a16:creationId xmlns:a16="http://schemas.microsoft.com/office/drawing/2014/main" xmlns="" id="{59E52310-CC45-4255-9AD8-EB937137DB33}"/>
              </a:ext>
            </a:extLst>
          </p:cNvPr>
          <p:cNvGrpSpPr>
            <a:grpSpLocks/>
          </p:cNvGrpSpPr>
          <p:nvPr/>
        </p:nvGrpSpPr>
        <p:grpSpPr bwMode="auto">
          <a:xfrm>
            <a:off x="971550" y="1557338"/>
            <a:ext cx="1879600" cy="1258887"/>
            <a:chOff x="4195" y="2840"/>
            <a:chExt cx="1184" cy="793"/>
          </a:xfrm>
        </p:grpSpPr>
        <p:sp>
          <p:nvSpPr>
            <p:cNvPr id="2104" name="Cloud">
              <a:extLst>
                <a:ext uri="{FF2B5EF4-FFF2-40B4-BE49-F238E27FC236}">
                  <a16:creationId xmlns:a16="http://schemas.microsoft.com/office/drawing/2014/main" xmlns="" id="{8D483794-7AEC-4354-8569-D7C683AE3E64}"/>
                </a:ext>
              </a:extLst>
            </p:cNvPr>
            <p:cNvSpPr>
              <a:spLocks noChangeAspect="1" noEditPoints="1" noChangeArrowheads="1"/>
            </p:cNvSpPr>
            <p:nvPr/>
          </p:nvSpPr>
          <p:spPr bwMode="auto">
            <a:xfrm>
              <a:off x="4195" y="2840"/>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3" name="Text Box 57">
              <a:extLst>
                <a:ext uri="{FF2B5EF4-FFF2-40B4-BE49-F238E27FC236}">
                  <a16:creationId xmlns:a16="http://schemas.microsoft.com/office/drawing/2014/main" xmlns="" id="{0CA1DB6E-D6DD-4C29-B50A-58B40D2E6526}"/>
                </a:ext>
              </a:extLst>
            </p:cNvPr>
            <p:cNvSpPr txBox="1">
              <a:spLocks noChangeArrowheads="1"/>
            </p:cNvSpPr>
            <p:nvPr/>
          </p:nvSpPr>
          <p:spPr bwMode="auto">
            <a:xfrm>
              <a:off x="4471" y="2953"/>
              <a:ext cx="632" cy="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S</a:t>
              </a:r>
              <a:r>
                <a:rPr lang="en-GB" altLang="en-US" sz="2000"/>
                <a:t>ocio-</a:t>
              </a:r>
            </a:p>
            <a:p>
              <a:pPr algn="ctr" eaLnBrk="1" hangingPunct="1"/>
              <a:r>
                <a:rPr lang="en-GB" altLang="en-US" sz="2000"/>
                <a:t>cultural</a:t>
              </a:r>
              <a:endParaRPr lang="en-US" altLang="en-US" sz="2000"/>
            </a:p>
          </p:txBody>
        </p:sp>
      </p:grpSp>
      <p:grpSp>
        <p:nvGrpSpPr>
          <p:cNvPr id="32784" name="Group 67">
            <a:extLst>
              <a:ext uri="{FF2B5EF4-FFF2-40B4-BE49-F238E27FC236}">
                <a16:creationId xmlns:a16="http://schemas.microsoft.com/office/drawing/2014/main" xmlns="" id="{37CF4FC4-13C6-414C-BAA9-DB067B557C68}"/>
              </a:ext>
            </a:extLst>
          </p:cNvPr>
          <p:cNvGrpSpPr>
            <a:grpSpLocks/>
          </p:cNvGrpSpPr>
          <p:nvPr/>
        </p:nvGrpSpPr>
        <p:grpSpPr bwMode="auto">
          <a:xfrm>
            <a:off x="611188" y="3429000"/>
            <a:ext cx="1879600" cy="1258888"/>
            <a:chOff x="385" y="2160"/>
            <a:chExt cx="1184" cy="793"/>
          </a:xfrm>
        </p:grpSpPr>
        <p:sp>
          <p:nvSpPr>
            <p:cNvPr id="2107" name="Cloud">
              <a:extLst>
                <a:ext uri="{FF2B5EF4-FFF2-40B4-BE49-F238E27FC236}">
                  <a16:creationId xmlns:a16="http://schemas.microsoft.com/office/drawing/2014/main" xmlns="" id="{B1A3AE26-3435-4FA2-BB8C-DAE5A951FD69}"/>
                </a:ext>
              </a:extLst>
            </p:cNvPr>
            <p:cNvSpPr>
              <a:spLocks noChangeAspect="1" noEditPoints="1" noChangeArrowheads="1"/>
            </p:cNvSpPr>
            <p:nvPr/>
          </p:nvSpPr>
          <p:spPr bwMode="auto">
            <a:xfrm>
              <a:off x="385" y="2160"/>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6" name="Text Box 60">
              <a:extLst>
                <a:ext uri="{FF2B5EF4-FFF2-40B4-BE49-F238E27FC236}">
                  <a16:creationId xmlns:a16="http://schemas.microsoft.com/office/drawing/2014/main" xmlns="" id="{9964590E-6FCC-4138-B598-FB6A7D66496C}"/>
                </a:ext>
              </a:extLst>
            </p:cNvPr>
            <p:cNvSpPr txBox="1">
              <a:spLocks noChangeArrowheads="1"/>
            </p:cNvSpPr>
            <p:nvPr/>
          </p:nvSpPr>
          <p:spPr bwMode="auto">
            <a:xfrm>
              <a:off x="657" y="2393"/>
              <a:ext cx="639"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E</a:t>
              </a:r>
              <a:r>
                <a:rPr lang="en-GB" altLang="en-US" sz="2000"/>
                <a:t>thical</a:t>
              </a:r>
              <a:endParaRPr lang="en-US" altLang="en-US" sz="2000"/>
            </a:p>
          </p:txBody>
        </p:sp>
      </p:grpSp>
      <p:grpSp>
        <p:nvGrpSpPr>
          <p:cNvPr id="32787" name="Group 61">
            <a:extLst>
              <a:ext uri="{FF2B5EF4-FFF2-40B4-BE49-F238E27FC236}">
                <a16:creationId xmlns:a16="http://schemas.microsoft.com/office/drawing/2014/main" xmlns="" id="{8B016BC7-D68C-4AC1-803F-CB462856927A}"/>
              </a:ext>
            </a:extLst>
          </p:cNvPr>
          <p:cNvGrpSpPr>
            <a:grpSpLocks/>
          </p:cNvGrpSpPr>
          <p:nvPr/>
        </p:nvGrpSpPr>
        <p:grpSpPr bwMode="auto">
          <a:xfrm>
            <a:off x="3632200" y="836613"/>
            <a:ext cx="1879600" cy="1258887"/>
            <a:chOff x="4195" y="2840"/>
            <a:chExt cx="1184" cy="793"/>
          </a:xfrm>
        </p:grpSpPr>
        <p:sp>
          <p:nvSpPr>
            <p:cNvPr id="2110" name="Cloud">
              <a:extLst>
                <a:ext uri="{FF2B5EF4-FFF2-40B4-BE49-F238E27FC236}">
                  <a16:creationId xmlns:a16="http://schemas.microsoft.com/office/drawing/2014/main" xmlns="" id="{9BEF58E6-D50C-46E9-891C-94E9B88D152E}"/>
                </a:ext>
              </a:extLst>
            </p:cNvPr>
            <p:cNvSpPr>
              <a:spLocks noChangeAspect="1" noEditPoints="1" noChangeArrowheads="1"/>
            </p:cNvSpPr>
            <p:nvPr/>
          </p:nvSpPr>
          <p:spPr bwMode="auto">
            <a:xfrm>
              <a:off x="4195" y="2840"/>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9" name="Text Box 63">
              <a:extLst>
                <a:ext uri="{FF2B5EF4-FFF2-40B4-BE49-F238E27FC236}">
                  <a16:creationId xmlns:a16="http://schemas.microsoft.com/office/drawing/2014/main" xmlns="" id="{0EEF5957-59CE-4664-80FF-B6905E37789B}"/>
                </a:ext>
              </a:extLst>
            </p:cNvPr>
            <p:cNvSpPr txBox="1">
              <a:spLocks noChangeArrowheads="1"/>
            </p:cNvSpPr>
            <p:nvPr/>
          </p:nvSpPr>
          <p:spPr bwMode="auto">
            <a:xfrm>
              <a:off x="4420" y="2953"/>
              <a:ext cx="742" cy="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T</a:t>
              </a:r>
              <a:r>
                <a:rPr lang="en-GB" altLang="en-US" sz="2000"/>
                <a:t>echno-</a:t>
              </a:r>
            </a:p>
            <a:p>
              <a:pPr algn="ctr" eaLnBrk="1" hangingPunct="1"/>
              <a:r>
                <a:rPr lang="en-GB" altLang="en-US" sz="2000"/>
                <a:t>logical</a:t>
              </a:r>
              <a:endParaRPr lang="en-US" altLang="en-US" sz="2000"/>
            </a:p>
          </p:txBody>
        </p:sp>
      </p:grpSp>
      <p:grpSp>
        <p:nvGrpSpPr>
          <p:cNvPr id="32790" name="Group 69">
            <a:extLst>
              <a:ext uri="{FF2B5EF4-FFF2-40B4-BE49-F238E27FC236}">
                <a16:creationId xmlns:a16="http://schemas.microsoft.com/office/drawing/2014/main" xmlns="" id="{68EF1F32-FD3F-44C2-941C-0DD4AC3BD30E}"/>
              </a:ext>
            </a:extLst>
          </p:cNvPr>
          <p:cNvGrpSpPr>
            <a:grpSpLocks/>
          </p:cNvGrpSpPr>
          <p:nvPr/>
        </p:nvGrpSpPr>
        <p:grpSpPr bwMode="auto">
          <a:xfrm>
            <a:off x="5003800" y="4868863"/>
            <a:ext cx="1879600" cy="1258887"/>
            <a:chOff x="3243" y="3158"/>
            <a:chExt cx="1184" cy="793"/>
          </a:xfrm>
        </p:grpSpPr>
        <p:sp>
          <p:nvSpPr>
            <p:cNvPr id="2113" name="Cloud">
              <a:extLst>
                <a:ext uri="{FF2B5EF4-FFF2-40B4-BE49-F238E27FC236}">
                  <a16:creationId xmlns:a16="http://schemas.microsoft.com/office/drawing/2014/main" xmlns="" id="{202F9861-994E-4204-937B-4C0057A70DB5}"/>
                </a:ext>
              </a:extLst>
            </p:cNvPr>
            <p:cNvSpPr>
              <a:spLocks noChangeAspect="1" noEditPoints="1" noChangeArrowheads="1"/>
            </p:cNvSpPr>
            <p:nvPr/>
          </p:nvSpPr>
          <p:spPr bwMode="auto">
            <a:xfrm>
              <a:off x="3243" y="3158"/>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92" name="Text Box 66">
              <a:extLst>
                <a:ext uri="{FF2B5EF4-FFF2-40B4-BE49-F238E27FC236}">
                  <a16:creationId xmlns:a16="http://schemas.microsoft.com/office/drawing/2014/main" xmlns="" id="{75560DB1-04CB-4D97-AB83-4E2FB507755B}"/>
                </a:ext>
              </a:extLst>
            </p:cNvPr>
            <p:cNvSpPr txBox="1">
              <a:spLocks noChangeArrowheads="1"/>
            </p:cNvSpPr>
            <p:nvPr/>
          </p:nvSpPr>
          <p:spPr bwMode="auto">
            <a:xfrm>
              <a:off x="3479" y="3391"/>
              <a:ext cx="711"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P</a:t>
              </a:r>
              <a:r>
                <a:rPr lang="en-GB" altLang="en-US" sz="2000"/>
                <a:t>olitical</a:t>
              </a:r>
              <a:endParaRPr lang="en-US" altLang="en-US" sz="2000"/>
            </a:p>
          </p:txBody>
        </p:sp>
      </p:grpSp>
      <p:sp>
        <p:nvSpPr>
          <p:cNvPr id="32793" name="Line 72">
            <a:extLst>
              <a:ext uri="{FF2B5EF4-FFF2-40B4-BE49-F238E27FC236}">
                <a16:creationId xmlns:a16="http://schemas.microsoft.com/office/drawing/2014/main" xmlns="" id="{8376E78D-185E-4AC4-80CF-FAA20A4CA013}"/>
              </a:ext>
            </a:extLst>
          </p:cNvPr>
          <p:cNvSpPr>
            <a:spLocks noChangeShapeType="1"/>
          </p:cNvSpPr>
          <p:nvPr/>
        </p:nvSpPr>
        <p:spPr bwMode="auto">
          <a:xfrm flipV="1">
            <a:off x="6156325" y="2565400"/>
            <a:ext cx="503238" cy="35877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4" name="Line 73">
            <a:extLst>
              <a:ext uri="{FF2B5EF4-FFF2-40B4-BE49-F238E27FC236}">
                <a16:creationId xmlns:a16="http://schemas.microsoft.com/office/drawing/2014/main" xmlns="" id="{72656D10-0E0F-4B93-811D-8AB912652E83}"/>
              </a:ext>
            </a:extLst>
          </p:cNvPr>
          <p:cNvSpPr>
            <a:spLocks noChangeShapeType="1"/>
          </p:cNvSpPr>
          <p:nvPr/>
        </p:nvSpPr>
        <p:spPr bwMode="auto">
          <a:xfrm>
            <a:off x="6156325" y="3716338"/>
            <a:ext cx="576263" cy="144462"/>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5" name="Line 74">
            <a:extLst>
              <a:ext uri="{FF2B5EF4-FFF2-40B4-BE49-F238E27FC236}">
                <a16:creationId xmlns:a16="http://schemas.microsoft.com/office/drawing/2014/main" xmlns="" id="{EA65570E-FF5E-4C40-A3B1-D0753D0D6547}"/>
              </a:ext>
            </a:extLst>
          </p:cNvPr>
          <p:cNvSpPr>
            <a:spLocks noChangeShapeType="1"/>
          </p:cNvSpPr>
          <p:nvPr/>
        </p:nvSpPr>
        <p:spPr bwMode="auto">
          <a:xfrm>
            <a:off x="5580063" y="4365625"/>
            <a:ext cx="360362" cy="431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6" name="Line 75">
            <a:extLst>
              <a:ext uri="{FF2B5EF4-FFF2-40B4-BE49-F238E27FC236}">
                <a16:creationId xmlns:a16="http://schemas.microsoft.com/office/drawing/2014/main" xmlns="" id="{B466E780-9939-48C7-8010-226BF4DA4983}"/>
              </a:ext>
            </a:extLst>
          </p:cNvPr>
          <p:cNvSpPr>
            <a:spLocks noChangeShapeType="1"/>
          </p:cNvSpPr>
          <p:nvPr/>
        </p:nvSpPr>
        <p:spPr bwMode="auto">
          <a:xfrm flipH="1">
            <a:off x="3276600" y="4365625"/>
            <a:ext cx="287338" cy="431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7" name="Line 76">
            <a:extLst>
              <a:ext uri="{FF2B5EF4-FFF2-40B4-BE49-F238E27FC236}">
                <a16:creationId xmlns:a16="http://schemas.microsoft.com/office/drawing/2014/main" xmlns="" id="{9D58FB26-FFBB-451B-BF50-FEB139EEACEB}"/>
              </a:ext>
            </a:extLst>
          </p:cNvPr>
          <p:cNvSpPr>
            <a:spLocks noChangeShapeType="1"/>
          </p:cNvSpPr>
          <p:nvPr/>
        </p:nvSpPr>
        <p:spPr bwMode="auto">
          <a:xfrm flipH="1">
            <a:off x="2627313" y="3716338"/>
            <a:ext cx="431800" cy="144462"/>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8" name="Line 77">
            <a:extLst>
              <a:ext uri="{FF2B5EF4-FFF2-40B4-BE49-F238E27FC236}">
                <a16:creationId xmlns:a16="http://schemas.microsoft.com/office/drawing/2014/main" xmlns="" id="{9F50FF4E-EBB1-4597-9861-89E96E32A5B1}"/>
              </a:ext>
            </a:extLst>
          </p:cNvPr>
          <p:cNvSpPr>
            <a:spLocks noChangeShapeType="1"/>
          </p:cNvSpPr>
          <p:nvPr/>
        </p:nvSpPr>
        <p:spPr bwMode="auto">
          <a:xfrm flipH="1" flipV="1">
            <a:off x="2987675" y="2565400"/>
            <a:ext cx="360363" cy="2159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9" name="Line 78">
            <a:extLst>
              <a:ext uri="{FF2B5EF4-FFF2-40B4-BE49-F238E27FC236}">
                <a16:creationId xmlns:a16="http://schemas.microsoft.com/office/drawing/2014/main" xmlns="" id="{044279C4-3966-4EF3-B1ED-659B67D5E2FE}"/>
              </a:ext>
            </a:extLst>
          </p:cNvPr>
          <p:cNvSpPr>
            <a:spLocks noChangeShapeType="1"/>
          </p:cNvSpPr>
          <p:nvPr/>
        </p:nvSpPr>
        <p:spPr bwMode="auto">
          <a:xfrm flipV="1">
            <a:off x="4541838" y="2205038"/>
            <a:ext cx="0" cy="28733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269065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PESTLE Analysis</a:t>
            </a:r>
          </a:p>
        </p:txBody>
      </p:sp>
      <p:sp>
        <p:nvSpPr>
          <p:cNvPr id="3" name="Content Placeholder 2"/>
          <p:cNvSpPr>
            <a:spLocks noGrp="1"/>
          </p:cNvSpPr>
          <p:nvPr>
            <p:ph idx="1"/>
          </p:nvPr>
        </p:nvSpPr>
        <p:spPr/>
        <p:txBody>
          <a:bodyPr>
            <a:normAutofit fontScale="62500" lnSpcReduction="20000"/>
          </a:bodyPr>
          <a:lstStyle/>
          <a:p>
            <a:r>
              <a:rPr lang="en-GB"/>
              <a:t>A PESTLE (Political, Economic, Sociological, Technological, Legal, Environmental) analysis is an audit of an organisation's environmental influences, with the purpose of using this information to guide strategic decision-making (CIPD, 2015). </a:t>
            </a:r>
          </a:p>
          <a:p>
            <a:r>
              <a:rPr lang="en-GB">
                <a:effectLst/>
              </a:rPr>
              <a:t>A PESTLE analysis is 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a:p>
        </p:txBody>
      </p:sp>
    </p:spTree>
    <p:extLst>
      <p:ext uri="{BB962C8B-B14F-4D97-AF65-F5344CB8AC3E}">
        <p14:creationId xmlns:p14="http://schemas.microsoft.com/office/powerpoint/2010/main" val="3728849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0649"/>
            <a:ext cx="7886700" cy="720080"/>
          </a:xfrm>
        </p:spPr>
        <p:txBody>
          <a:bodyPr>
            <a:normAutofit fontScale="90000"/>
          </a:bodyPr>
          <a:lstStyle/>
          <a:p>
            <a:r>
              <a:rPr lang="en-GB"/>
              <a:t>PESTLE</a:t>
            </a:r>
          </a:p>
        </p:txBody>
      </p:sp>
      <p:sp>
        <p:nvSpPr>
          <p:cNvPr id="3" name="Content Placeholder 2"/>
          <p:cNvSpPr>
            <a:spLocks noGrp="1"/>
          </p:cNvSpPr>
          <p:nvPr>
            <p:ph idx="1"/>
          </p:nvPr>
        </p:nvSpPr>
        <p:spPr>
          <a:xfrm>
            <a:off x="628650" y="1196752"/>
            <a:ext cx="7886700" cy="4656143"/>
          </a:xfrm>
        </p:spPr>
        <p:txBody>
          <a:bodyPr>
            <a:normAutofit fontScale="47500" lnSpcReduction="20000"/>
          </a:bodyPr>
          <a:lstStyle/>
          <a:p>
            <a:r>
              <a:rPr lang="en-GB" b="1">
                <a:effectLst/>
              </a:rPr>
              <a:t>Political</a:t>
            </a:r>
            <a:r>
              <a:rPr lang="en-GB">
                <a:effectLst/>
              </a:rPr>
              <a:t>: what is happening politically in the environment in which you operate, including areas such as tax policy, employment laws, environmental regulations, trade restrictions and reform, tariffs and political stability.</a:t>
            </a:r>
          </a:p>
          <a:p>
            <a:r>
              <a:rPr lang="en-GB" b="1">
                <a:effectLst/>
              </a:rPr>
              <a:t>Economic</a:t>
            </a:r>
            <a:r>
              <a:rPr lang="en-GB">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a:effectLst/>
              </a:rPr>
              <a:t>Sociological</a:t>
            </a:r>
            <a:r>
              <a:rPr lang="en-GB">
                <a:effectLst/>
              </a:rPr>
              <a:t>: what is occurring socially in the markets in which you operate or expect to operate, cultural norms and expectations, health consciousness, population growth rate, age distribution, career attitudes, emphasis on safety, global warming.</a:t>
            </a:r>
          </a:p>
          <a:p>
            <a:r>
              <a:rPr lang="en-GB" b="1">
                <a:effectLst/>
              </a:rPr>
              <a:t>Technological</a:t>
            </a:r>
            <a:r>
              <a:rPr lang="en-GB">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a:effectLst/>
              </a:rPr>
              <a:t>Legal</a:t>
            </a:r>
            <a:r>
              <a:rPr lang="en-GB">
                <a:effectLst/>
              </a:rPr>
              <a:t>: what is happening with changes to legislation. This may impact employment, access to materials, quotas, resources, imports/ exports, taxation etc.</a:t>
            </a:r>
          </a:p>
          <a:p>
            <a:r>
              <a:rPr lang="en-GB" b="1">
                <a:effectLst/>
              </a:rPr>
              <a:t>Environmental</a:t>
            </a:r>
            <a:r>
              <a:rPr lang="en-GB">
                <a:effectLst/>
              </a:rPr>
              <a:t>: what is happening with respect to ecological and environmental issues. Many of these factors will be economic or social in nature.</a:t>
            </a:r>
          </a:p>
          <a:p>
            <a:endParaRPr lang="en-GB"/>
          </a:p>
        </p:txBody>
      </p:sp>
    </p:spTree>
    <p:extLst>
      <p:ext uri="{BB962C8B-B14F-4D97-AF65-F5344CB8AC3E}">
        <p14:creationId xmlns:p14="http://schemas.microsoft.com/office/powerpoint/2010/main" val="2185179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a:t>
            </a:r>
          </a:p>
        </p:txBody>
      </p:sp>
      <p:sp>
        <p:nvSpPr>
          <p:cNvPr id="3" name="Content Placeholder 2"/>
          <p:cNvSpPr>
            <a:spLocks noGrp="1"/>
          </p:cNvSpPr>
          <p:nvPr>
            <p:ph idx="1"/>
          </p:nvPr>
        </p:nvSpPr>
        <p:spPr>
          <a:xfrm>
            <a:off x="489925" y="2204864"/>
            <a:ext cx="8229600" cy="3917032"/>
          </a:xfrm>
        </p:spPr>
        <p:txBody>
          <a:bodyPr/>
          <a:lstStyle/>
          <a:p>
            <a:r>
              <a:rPr lang="en-US"/>
              <a:t>Use the PESTLE analysis tool to look at the external factors that could affect your  </a:t>
            </a:r>
            <a:r>
              <a:rPr lang="en-US" err="1"/>
              <a:t>organisation’s</a:t>
            </a:r>
            <a:r>
              <a:rPr lang="en-US"/>
              <a:t> decisions</a:t>
            </a:r>
          </a:p>
        </p:txBody>
      </p:sp>
    </p:spTree>
    <p:extLst>
      <p:ext uri="{BB962C8B-B14F-4D97-AF65-F5344CB8AC3E}">
        <p14:creationId xmlns:p14="http://schemas.microsoft.com/office/powerpoint/2010/main" val="13637738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a:t>External Context Trends and Effect on HR Strategy</a:t>
            </a:r>
          </a:p>
        </p:txBody>
      </p:sp>
      <p:sp>
        <p:nvSpPr>
          <p:cNvPr id="3" name="Content Placeholder 2"/>
          <p:cNvSpPr>
            <a:spLocks noGrp="1"/>
          </p:cNvSpPr>
          <p:nvPr>
            <p:ph idx="1"/>
          </p:nvPr>
        </p:nvSpPr>
        <p:spPr>
          <a:xfrm>
            <a:off x="457200" y="1340768"/>
            <a:ext cx="8229600" cy="4176465"/>
          </a:xfrm>
        </p:spPr>
        <p:txBody>
          <a:bodyPr>
            <a:normAutofit fontScale="55000" lnSpcReduction="20000"/>
          </a:bodyPr>
          <a:lstStyle/>
          <a:p>
            <a:r>
              <a:rPr lang="en-GB"/>
              <a:t>Political – UK parliament and devolved assemblies, local government, privatisation, marketisation. Government involvement in labour markets. Need to reward staff to retain them, compete for staff in open labour market. Implications of Brexit. </a:t>
            </a:r>
          </a:p>
          <a:p>
            <a:r>
              <a:rPr lang="en-GB"/>
              <a:t>Economic – globalisation, downturn to be followed by upturn, demand for skilled workers, less manufacturing more service orientated businesses, EU single market. Free movement of labour, impact on recruitment strategy.</a:t>
            </a:r>
          </a:p>
          <a:p>
            <a:r>
              <a:rPr lang="en-GB"/>
              <a:t>Socio-Cultural – ageing population, growing population, inequality, trends such a single person household – affect supply and demand for labour, has resulted in demand for flexible working, job mobility, less union involvement, individual orientated HR policies.</a:t>
            </a:r>
          </a:p>
          <a:p>
            <a:r>
              <a:rPr lang="en-GB"/>
              <a:t>Technological – internet, email, HR databases, Google’s search engine, Wikipedia, BBC </a:t>
            </a:r>
            <a:r>
              <a:rPr lang="en-GB" err="1"/>
              <a:t>iplayer</a:t>
            </a:r>
            <a:r>
              <a:rPr lang="en-GB"/>
              <a:t>, Social Media, medical advances – changing ways people are managed and how long they are in the labour market for.</a:t>
            </a:r>
          </a:p>
          <a:p>
            <a:r>
              <a:rPr lang="en-GB"/>
              <a:t>Legal – UK, EU law.</a:t>
            </a:r>
          </a:p>
          <a:p>
            <a:r>
              <a:rPr lang="en-GB"/>
              <a:t>Environmental – sustainability, acting ethically. Moral rules apply to business behaviour. Green HR policies such as teleconferencing over travel. </a:t>
            </a:r>
          </a:p>
          <a:p>
            <a:endParaRPr lang="en-GB"/>
          </a:p>
        </p:txBody>
      </p:sp>
    </p:spTree>
    <p:extLst>
      <p:ext uri="{BB962C8B-B14F-4D97-AF65-F5344CB8AC3E}">
        <p14:creationId xmlns:p14="http://schemas.microsoft.com/office/powerpoint/2010/main" val="2988013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Labour Markets</a:t>
            </a:r>
          </a:p>
        </p:txBody>
      </p:sp>
      <p:sp>
        <p:nvSpPr>
          <p:cNvPr id="3" name="Content Placeholder 2"/>
          <p:cNvSpPr>
            <a:spLocks noGrp="1"/>
          </p:cNvSpPr>
          <p:nvPr>
            <p:ph idx="1"/>
          </p:nvPr>
        </p:nvSpPr>
        <p:spPr>
          <a:xfrm>
            <a:off x="457200" y="1340768"/>
            <a:ext cx="8229600" cy="4104455"/>
          </a:xfrm>
        </p:spPr>
        <p:txBody>
          <a:bodyPr>
            <a:normAutofit fontScale="77500" lnSpcReduction="20000"/>
          </a:bodyPr>
          <a:lstStyle/>
          <a:p>
            <a:r>
              <a:rPr lang="en-GB"/>
              <a:t>Labour markets influence the supply and demand of human resources</a:t>
            </a:r>
          </a:p>
          <a:p>
            <a:r>
              <a:rPr lang="en-GB"/>
              <a:t>The employment market can be described as an economic exchange between the employer and employee</a:t>
            </a:r>
          </a:p>
          <a:p>
            <a:r>
              <a:rPr lang="en-GB"/>
              <a:t>Supply is represented by the economically active workforce</a:t>
            </a:r>
          </a:p>
          <a:p>
            <a:r>
              <a:rPr lang="en-GB"/>
              <a:t>Demand is represented by the availability of jobs (in turn driven by the demand for the product or service of the organisation) </a:t>
            </a:r>
          </a:p>
          <a:p>
            <a:r>
              <a:rPr lang="en-GB"/>
              <a:t>The composition of the labour supply influences the method of sourcing and salaries to be paid</a:t>
            </a:r>
          </a:p>
          <a:p>
            <a:r>
              <a:rPr lang="en-GB"/>
              <a:t>The age structure of a population also affects labour supply</a:t>
            </a:r>
          </a:p>
          <a:p>
            <a:endParaRPr lang="en-GB"/>
          </a:p>
          <a:p>
            <a:endParaRPr lang="en-GB"/>
          </a:p>
        </p:txBody>
      </p:sp>
    </p:spTree>
    <p:extLst>
      <p:ext uri="{BB962C8B-B14F-4D97-AF65-F5344CB8AC3E}">
        <p14:creationId xmlns:p14="http://schemas.microsoft.com/office/powerpoint/2010/main" val="24941956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Labour Markets (2)</a:t>
            </a:r>
          </a:p>
        </p:txBody>
      </p:sp>
      <p:sp>
        <p:nvSpPr>
          <p:cNvPr id="3" name="Content Placeholder 2"/>
          <p:cNvSpPr>
            <a:spLocks noGrp="1"/>
          </p:cNvSpPr>
          <p:nvPr>
            <p:ph idx="1"/>
          </p:nvPr>
        </p:nvSpPr>
        <p:spPr/>
        <p:txBody>
          <a:bodyPr>
            <a:normAutofit fontScale="85000" lnSpcReduction="10000"/>
          </a:bodyPr>
          <a:lstStyle/>
          <a:p>
            <a:r>
              <a:rPr lang="en-GB"/>
              <a:t>HR managers have to ensure that supply meets demand for qualified staff via effective HRM activities such as: – Recruitment, induction, appraisal, promotion,  training, reward, retirement, and redundancy</a:t>
            </a:r>
          </a:p>
          <a:p>
            <a:r>
              <a:rPr lang="en-GB"/>
              <a:t>One of HR’s roles is to plan and predict the supply and demand of labour using a variety of sources: –surveys, applications, newspapers and periodicals</a:t>
            </a:r>
          </a:p>
          <a:p>
            <a:r>
              <a:rPr lang="en-GB"/>
              <a:t>Organisations may also benchmark to allow them to learn and adopt better HR practices</a:t>
            </a:r>
          </a:p>
          <a:p>
            <a:endParaRPr lang="en-GB"/>
          </a:p>
        </p:txBody>
      </p:sp>
    </p:spTree>
    <p:extLst>
      <p:ext uri="{BB962C8B-B14F-4D97-AF65-F5344CB8AC3E}">
        <p14:creationId xmlns:p14="http://schemas.microsoft.com/office/powerpoint/2010/main" val="2367208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19">
            <a:extLst>
              <a:ext uri="{FF2B5EF4-FFF2-40B4-BE49-F238E27FC236}">
                <a16:creationId xmlns:a16="http://schemas.microsoft.com/office/drawing/2014/main" xmlns="" id="{790B3CF6-3308-418E-97C0-4E726F610674}"/>
              </a:ext>
            </a:extLst>
          </p:cNvPr>
          <p:cNvSpPr txBox="1">
            <a:spLocks noChangeArrowheads="1"/>
          </p:cNvSpPr>
          <p:nvPr/>
        </p:nvSpPr>
        <p:spPr bwMode="auto">
          <a:xfrm>
            <a:off x="1338263" y="333375"/>
            <a:ext cx="6465887"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000"/>
              <a:t>Figure 1.5: </a:t>
            </a:r>
            <a:r>
              <a:rPr lang="en-GB" altLang="en-US" sz="2800"/>
              <a:t>The Harvard model of HRM</a:t>
            </a:r>
            <a:endParaRPr lang="en-US" altLang="en-US" sz="2800"/>
          </a:p>
        </p:txBody>
      </p:sp>
      <p:sp>
        <p:nvSpPr>
          <p:cNvPr id="34819" name="Text Box 21">
            <a:extLst>
              <a:ext uri="{FF2B5EF4-FFF2-40B4-BE49-F238E27FC236}">
                <a16:creationId xmlns:a16="http://schemas.microsoft.com/office/drawing/2014/main" xmlns="" id="{23B0046F-B0C5-4D6B-AE8C-009CE8BC06A1}"/>
              </a:ext>
            </a:extLst>
          </p:cNvPr>
          <p:cNvSpPr txBox="1">
            <a:spLocks noChangeArrowheads="1"/>
          </p:cNvSpPr>
          <p:nvPr/>
        </p:nvSpPr>
        <p:spPr bwMode="auto">
          <a:xfrm>
            <a:off x="293688" y="1665288"/>
            <a:ext cx="18129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Stakeholder</a:t>
            </a:r>
          </a:p>
          <a:p>
            <a:pPr algn="ctr" eaLnBrk="1" hangingPunct="1"/>
            <a:r>
              <a:rPr lang="en-GB" altLang="en-US" sz="2400"/>
              <a:t>interests</a:t>
            </a:r>
            <a:endParaRPr lang="en-US" altLang="en-US" sz="2400"/>
          </a:p>
        </p:txBody>
      </p:sp>
      <p:sp>
        <p:nvSpPr>
          <p:cNvPr id="34820" name="AutoShape 22">
            <a:extLst>
              <a:ext uri="{FF2B5EF4-FFF2-40B4-BE49-F238E27FC236}">
                <a16:creationId xmlns:a16="http://schemas.microsoft.com/office/drawing/2014/main" xmlns="" id="{7F693F21-90CD-4225-A270-F1A90117CF17}"/>
              </a:ext>
            </a:extLst>
          </p:cNvPr>
          <p:cNvSpPr>
            <a:spLocks noChangeArrowheads="1"/>
          </p:cNvSpPr>
          <p:nvPr/>
        </p:nvSpPr>
        <p:spPr bwMode="auto">
          <a:xfrm>
            <a:off x="282575" y="1519238"/>
            <a:ext cx="1836738" cy="1116012"/>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1" name="Text Box 29">
            <a:extLst>
              <a:ext uri="{FF2B5EF4-FFF2-40B4-BE49-F238E27FC236}">
                <a16:creationId xmlns:a16="http://schemas.microsoft.com/office/drawing/2014/main" xmlns="" id="{7DF45317-68E9-4D62-B53D-58591768D5DC}"/>
              </a:ext>
            </a:extLst>
          </p:cNvPr>
          <p:cNvSpPr txBox="1">
            <a:spLocks noChangeArrowheads="1"/>
          </p:cNvSpPr>
          <p:nvPr/>
        </p:nvSpPr>
        <p:spPr bwMode="auto">
          <a:xfrm>
            <a:off x="395288" y="4437063"/>
            <a:ext cx="16097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Situational</a:t>
            </a:r>
          </a:p>
          <a:p>
            <a:pPr algn="ctr" eaLnBrk="1" hangingPunct="1"/>
            <a:r>
              <a:rPr lang="en-GB" altLang="en-US" sz="2400"/>
              <a:t>factors</a:t>
            </a:r>
            <a:endParaRPr lang="en-US" altLang="en-US" sz="2400"/>
          </a:p>
        </p:txBody>
      </p:sp>
      <p:sp>
        <p:nvSpPr>
          <p:cNvPr id="34822" name="AutoShape 30">
            <a:extLst>
              <a:ext uri="{FF2B5EF4-FFF2-40B4-BE49-F238E27FC236}">
                <a16:creationId xmlns:a16="http://schemas.microsoft.com/office/drawing/2014/main" xmlns="" id="{2B06C069-3C7F-433E-9D18-C30FB1639A0F}"/>
              </a:ext>
            </a:extLst>
          </p:cNvPr>
          <p:cNvSpPr>
            <a:spLocks noChangeArrowheads="1"/>
          </p:cNvSpPr>
          <p:nvPr/>
        </p:nvSpPr>
        <p:spPr bwMode="auto">
          <a:xfrm>
            <a:off x="280988" y="4291013"/>
            <a:ext cx="1836737" cy="1116012"/>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3" name="Text Box 31">
            <a:extLst>
              <a:ext uri="{FF2B5EF4-FFF2-40B4-BE49-F238E27FC236}">
                <a16:creationId xmlns:a16="http://schemas.microsoft.com/office/drawing/2014/main" xmlns="" id="{FAF9DBB6-2833-49FC-9EC6-AC5ECA86BBB6}"/>
              </a:ext>
            </a:extLst>
          </p:cNvPr>
          <p:cNvSpPr txBox="1">
            <a:spLocks noChangeArrowheads="1"/>
          </p:cNvSpPr>
          <p:nvPr/>
        </p:nvSpPr>
        <p:spPr bwMode="auto">
          <a:xfrm>
            <a:off x="2319338" y="3016250"/>
            <a:ext cx="17446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HRM policy</a:t>
            </a:r>
          </a:p>
          <a:p>
            <a:pPr algn="ctr" eaLnBrk="1" hangingPunct="1"/>
            <a:r>
              <a:rPr lang="en-GB" altLang="en-US" sz="2400"/>
              <a:t>choices</a:t>
            </a:r>
            <a:endParaRPr lang="en-US" altLang="en-US" sz="2400"/>
          </a:p>
        </p:txBody>
      </p:sp>
      <p:sp>
        <p:nvSpPr>
          <p:cNvPr id="34824" name="AutoShape 32">
            <a:extLst>
              <a:ext uri="{FF2B5EF4-FFF2-40B4-BE49-F238E27FC236}">
                <a16:creationId xmlns:a16="http://schemas.microsoft.com/office/drawing/2014/main" xmlns="" id="{8FF071D1-683C-4894-911A-08944CCEA6F6}"/>
              </a:ext>
            </a:extLst>
          </p:cNvPr>
          <p:cNvSpPr>
            <a:spLocks noChangeArrowheads="1"/>
          </p:cNvSpPr>
          <p:nvPr/>
        </p:nvSpPr>
        <p:spPr bwMode="auto">
          <a:xfrm>
            <a:off x="2268538" y="2870200"/>
            <a:ext cx="1836737" cy="1116013"/>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5" name="Text Box 33">
            <a:extLst>
              <a:ext uri="{FF2B5EF4-FFF2-40B4-BE49-F238E27FC236}">
                <a16:creationId xmlns:a16="http://schemas.microsoft.com/office/drawing/2014/main" xmlns="" id="{5EDCEEEA-7CA8-470C-B296-5135FC0F4953}"/>
              </a:ext>
            </a:extLst>
          </p:cNvPr>
          <p:cNvSpPr txBox="1">
            <a:spLocks noChangeArrowheads="1"/>
          </p:cNvSpPr>
          <p:nvPr/>
        </p:nvSpPr>
        <p:spPr bwMode="auto">
          <a:xfrm>
            <a:off x="4737100" y="3017838"/>
            <a:ext cx="150653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HR</a:t>
            </a:r>
          </a:p>
          <a:p>
            <a:pPr algn="ctr" eaLnBrk="1" hangingPunct="1"/>
            <a:r>
              <a:rPr lang="en-GB" altLang="en-US" sz="2400"/>
              <a:t>outcomes</a:t>
            </a:r>
            <a:endParaRPr lang="en-US" altLang="en-US" sz="2400"/>
          </a:p>
        </p:txBody>
      </p:sp>
      <p:sp>
        <p:nvSpPr>
          <p:cNvPr id="34826" name="AutoShape 34">
            <a:extLst>
              <a:ext uri="{FF2B5EF4-FFF2-40B4-BE49-F238E27FC236}">
                <a16:creationId xmlns:a16="http://schemas.microsoft.com/office/drawing/2014/main" xmlns="" id="{CC8C8443-9FC5-4B91-A098-0BFCCAD0A3FC}"/>
              </a:ext>
            </a:extLst>
          </p:cNvPr>
          <p:cNvSpPr>
            <a:spLocks noChangeArrowheads="1"/>
          </p:cNvSpPr>
          <p:nvPr/>
        </p:nvSpPr>
        <p:spPr bwMode="auto">
          <a:xfrm>
            <a:off x="4572000" y="2871788"/>
            <a:ext cx="1836738" cy="1116012"/>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7" name="Text Box 35">
            <a:extLst>
              <a:ext uri="{FF2B5EF4-FFF2-40B4-BE49-F238E27FC236}">
                <a16:creationId xmlns:a16="http://schemas.microsoft.com/office/drawing/2014/main" xmlns="" id="{8EEE4D3D-5F8E-4D9D-8660-9A81C7927283}"/>
              </a:ext>
            </a:extLst>
          </p:cNvPr>
          <p:cNvSpPr txBox="1">
            <a:spLocks noChangeArrowheads="1"/>
          </p:cNvSpPr>
          <p:nvPr/>
        </p:nvSpPr>
        <p:spPr bwMode="auto">
          <a:xfrm>
            <a:off x="6858000" y="3017838"/>
            <a:ext cx="215265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Long term</a:t>
            </a:r>
          </a:p>
          <a:p>
            <a:pPr algn="ctr" eaLnBrk="1" hangingPunct="1"/>
            <a:r>
              <a:rPr lang="en-GB" altLang="en-US" sz="2400"/>
              <a:t>consequences</a:t>
            </a:r>
            <a:endParaRPr lang="en-US" altLang="en-US" sz="2400"/>
          </a:p>
        </p:txBody>
      </p:sp>
      <p:sp>
        <p:nvSpPr>
          <p:cNvPr id="34828" name="AutoShape 36">
            <a:extLst>
              <a:ext uri="{FF2B5EF4-FFF2-40B4-BE49-F238E27FC236}">
                <a16:creationId xmlns:a16="http://schemas.microsoft.com/office/drawing/2014/main" xmlns="" id="{A2B786BA-55FB-4190-B502-A4AC2E7A438D}"/>
              </a:ext>
            </a:extLst>
          </p:cNvPr>
          <p:cNvSpPr>
            <a:spLocks noChangeArrowheads="1"/>
          </p:cNvSpPr>
          <p:nvPr/>
        </p:nvSpPr>
        <p:spPr bwMode="auto">
          <a:xfrm>
            <a:off x="6889750" y="2870200"/>
            <a:ext cx="2087563" cy="1116013"/>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9" name="Line 37">
            <a:extLst>
              <a:ext uri="{FF2B5EF4-FFF2-40B4-BE49-F238E27FC236}">
                <a16:creationId xmlns:a16="http://schemas.microsoft.com/office/drawing/2014/main" xmlns="" id="{8B5C2646-CB87-4A3B-A7AC-0C29E1CDB38A}"/>
              </a:ext>
            </a:extLst>
          </p:cNvPr>
          <p:cNvSpPr>
            <a:spLocks noChangeShapeType="1"/>
          </p:cNvSpPr>
          <p:nvPr/>
        </p:nvSpPr>
        <p:spPr bwMode="auto">
          <a:xfrm flipV="1">
            <a:off x="1116013" y="2781300"/>
            <a:ext cx="0" cy="15113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0" name="Line 38">
            <a:extLst>
              <a:ext uri="{FF2B5EF4-FFF2-40B4-BE49-F238E27FC236}">
                <a16:creationId xmlns:a16="http://schemas.microsoft.com/office/drawing/2014/main" xmlns="" id="{94C54B83-853B-4B1D-81BC-0FD877A0A3AF}"/>
              </a:ext>
            </a:extLst>
          </p:cNvPr>
          <p:cNvSpPr>
            <a:spLocks noChangeShapeType="1"/>
          </p:cNvSpPr>
          <p:nvPr/>
        </p:nvSpPr>
        <p:spPr bwMode="auto">
          <a:xfrm flipV="1">
            <a:off x="2124075" y="4149725"/>
            <a:ext cx="576263" cy="647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1" name="Line 39">
            <a:extLst>
              <a:ext uri="{FF2B5EF4-FFF2-40B4-BE49-F238E27FC236}">
                <a16:creationId xmlns:a16="http://schemas.microsoft.com/office/drawing/2014/main" xmlns="" id="{32FC0DBA-2957-45AF-8EB3-C057F9C13CB7}"/>
              </a:ext>
            </a:extLst>
          </p:cNvPr>
          <p:cNvSpPr>
            <a:spLocks noChangeShapeType="1"/>
          </p:cNvSpPr>
          <p:nvPr/>
        </p:nvSpPr>
        <p:spPr bwMode="auto">
          <a:xfrm>
            <a:off x="2124075" y="2060575"/>
            <a:ext cx="503238" cy="647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2" name="Line 40">
            <a:extLst>
              <a:ext uri="{FF2B5EF4-FFF2-40B4-BE49-F238E27FC236}">
                <a16:creationId xmlns:a16="http://schemas.microsoft.com/office/drawing/2014/main" xmlns="" id="{1F86D87F-C674-495B-B5EB-4F0E3622824B}"/>
              </a:ext>
            </a:extLst>
          </p:cNvPr>
          <p:cNvSpPr>
            <a:spLocks noChangeShapeType="1"/>
          </p:cNvSpPr>
          <p:nvPr/>
        </p:nvSpPr>
        <p:spPr bwMode="auto">
          <a:xfrm>
            <a:off x="4067175" y="3429000"/>
            <a:ext cx="28892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3" name="Line 41">
            <a:extLst>
              <a:ext uri="{FF2B5EF4-FFF2-40B4-BE49-F238E27FC236}">
                <a16:creationId xmlns:a16="http://schemas.microsoft.com/office/drawing/2014/main" xmlns="" id="{01827945-2FB9-4F95-95BD-667F9CF9C722}"/>
              </a:ext>
            </a:extLst>
          </p:cNvPr>
          <p:cNvSpPr>
            <a:spLocks noChangeShapeType="1"/>
          </p:cNvSpPr>
          <p:nvPr/>
        </p:nvSpPr>
        <p:spPr bwMode="auto">
          <a:xfrm>
            <a:off x="6443663" y="3429000"/>
            <a:ext cx="28892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2092623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866" name="Group 37">
            <a:extLst>
              <a:ext uri="{FF2B5EF4-FFF2-40B4-BE49-F238E27FC236}">
                <a16:creationId xmlns:a16="http://schemas.microsoft.com/office/drawing/2014/main" xmlns="" id="{CF46DD5C-4FF3-4CDA-986D-CE17B2E10859}"/>
              </a:ext>
            </a:extLst>
          </p:cNvPr>
          <p:cNvGrpSpPr>
            <a:grpSpLocks/>
          </p:cNvGrpSpPr>
          <p:nvPr/>
        </p:nvGrpSpPr>
        <p:grpSpPr bwMode="auto">
          <a:xfrm>
            <a:off x="6986129" y="4417111"/>
            <a:ext cx="1943100" cy="1295400"/>
            <a:chOff x="4262" y="3385"/>
            <a:chExt cx="1224" cy="816"/>
          </a:xfrm>
        </p:grpSpPr>
        <p:sp>
          <p:nvSpPr>
            <p:cNvPr id="36867" name="Text Box 5">
              <a:extLst>
                <a:ext uri="{FF2B5EF4-FFF2-40B4-BE49-F238E27FC236}">
                  <a16:creationId xmlns:a16="http://schemas.microsoft.com/office/drawing/2014/main" xmlns="" id="{C2AE63A0-67EB-47D5-BE31-CC111C837F49}"/>
                </a:ext>
              </a:extLst>
            </p:cNvPr>
            <p:cNvSpPr txBox="1">
              <a:spLocks noChangeArrowheads="1"/>
            </p:cNvSpPr>
            <p:nvPr/>
          </p:nvSpPr>
          <p:spPr bwMode="auto">
            <a:xfrm>
              <a:off x="4266" y="3419"/>
              <a:ext cx="1217"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Training</a:t>
              </a:r>
            </a:p>
            <a:p>
              <a:pPr algn="ctr" eaLnBrk="1" hangingPunct="1"/>
              <a:r>
                <a:rPr lang="en-GB" altLang="en-US" sz="2400"/>
                <a:t>and</a:t>
              </a:r>
            </a:p>
            <a:p>
              <a:pPr algn="ctr" eaLnBrk="1" hangingPunct="1"/>
              <a:r>
                <a:rPr lang="en-GB" altLang="en-US" sz="2400"/>
                <a:t>development</a:t>
              </a:r>
              <a:endParaRPr lang="en-US" altLang="en-US" sz="2400"/>
            </a:p>
          </p:txBody>
        </p:sp>
        <p:sp>
          <p:nvSpPr>
            <p:cNvPr id="36868" name="AutoShape 6">
              <a:extLst>
                <a:ext uri="{FF2B5EF4-FFF2-40B4-BE49-F238E27FC236}">
                  <a16:creationId xmlns:a16="http://schemas.microsoft.com/office/drawing/2014/main" xmlns="" id="{79F9E401-F7B1-4455-ACC7-79EBC9AF2FF0}"/>
                </a:ext>
              </a:extLst>
            </p:cNvPr>
            <p:cNvSpPr>
              <a:spLocks noChangeArrowheads="1"/>
            </p:cNvSpPr>
            <p:nvPr/>
          </p:nvSpPr>
          <p:spPr bwMode="auto">
            <a:xfrm>
              <a:off x="4262" y="3385"/>
              <a:ext cx="1224" cy="81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36869" name="Group 42">
            <a:extLst>
              <a:ext uri="{FF2B5EF4-FFF2-40B4-BE49-F238E27FC236}">
                <a16:creationId xmlns:a16="http://schemas.microsoft.com/office/drawing/2014/main" xmlns="" id="{9BAB457C-DC2D-43EA-9815-38F18EC5794D}"/>
              </a:ext>
            </a:extLst>
          </p:cNvPr>
          <p:cNvGrpSpPr>
            <a:grpSpLocks/>
          </p:cNvGrpSpPr>
          <p:nvPr/>
        </p:nvGrpSpPr>
        <p:grpSpPr bwMode="auto">
          <a:xfrm>
            <a:off x="5292725" y="3429000"/>
            <a:ext cx="1619250" cy="1296988"/>
            <a:chOff x="3283" y="2160"/>
            <a:chExt cx="1020" cy="817"/>
          </a:xfrm>
        </p:grpSpPr>
        <p:sp>
          <p:nvSpPr>
            <p:cNvPr id="36870" name="Text Box 17">
              <a:extLst>
                <a:ext uri="{FF2B5EF4-FFF2-40B4-BE49-F238E27FC236}">
                  <a16:creationId xmlns:a16="http://schemas.microsoft.com/office/drawing/2014/main" xmlns="" id="{16ECD116-FB50-4452-864B-2CD9D23B7AA1}"/>
                </a:ext>
              </a:extLst>
            </p:cNvPr>
            <p:cNvSpPr txBox="1">
              <a:spLocks noChangeArrowheads="1"/>
            </p:cNvSpPr>
            <p:nvPr/>
          </p:nvSpPr>
          <p:spPr bwMode="auto">
            <a:xfrm>
              <a:off x="3334" y="2424"/>
              <a:ext cx="91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Appraisal</a:t>
              </a:r>
              <a:endParaRPr lang="en-US" altLang="en-US" sz="2400"/>
            </a:p>
          </p:txBody>
        </p:sp>
        <p:sp>
          <p:nvSpPr>
            <p:cNvPr id="36871" name="AutoShape 18">
              <a:extLst>
                <a:ext uri="{FF2B5EF4-FFF2-40B4-BE49-F238E27FC236}">
                  <a16:creationId xmlns:a16="http://schemas.microsoft.com/office/drawing/2014/main" xmlns="" id="{2A1F81F4-009F-4E5D-A035-145EB365D3A2}"/>
                </a:ext>
              </a:extLst>
            </p:cNvPr>
            <p:cNvSpPr>
              <a:spLocks noChangeArrowheads="1"/>
            </p:cNvSpPr>
            <p:nvPr/>
          </p:nvSpPr>
          <p:spPr bwMode="auto">
            <a:xfrm>
              <a:off x="3283" y="2160"/>
              <a:ext cx="1020" cy="817"/>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36872" name="Text Box 19">
            <a:extLst>
              <a:ext uri="{FF2B5EF4-FFF2-40B4-BE49-F238E27FC236}">
                <a16:creationId xmlns:a16="http://schemas.microsoft.com/office/drawing/2014/main" xmlns="" id="{0393429F-C19F-408C-A91F-27A9A596A9EE}"/>
              </a:ext>
            </a:extLst>
          </p:cNvPr>
          <p:cNvSpPr txBox="1">
            <a:spLocks noChangeArrowheads="1"/>
          </p:cNvSpPr>
          <p:nvPr/>
        </p:nvSpPr>
        <p:spPr bwMode="auto">
          <a:xfrm>
            <a:off x="611188" y="404813"/>
            <a:ext cx="809942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200"/>
              <a:t>Figure 1.6: The Michigan HR resource cycle</a:t>
            </a:r>
            <a:endParaRPr lang="en-US" altLang="en-US" sz="3200"/>
          </a:p>
        </p:txBody>
      </p:sp>
      <p:grpSp>
        <p:nvGrpSpPr>
          <p:cNvPr id="36873" name="Group 20">
            <a:extLst>
              <a:ext uri="{FF2B5EF4-FFF2-40B4-BE49-F238E27FC236}">
                <a16:creationId xmlns:a16="http://schemas.microsoft.com/office/drawing/2014/main" xmlns="" id="{9F1D72CF-2A5A-438F-BD97-6047C1D1A081}"/>
              </a:ext>
            </a:extLst>
          </p:cNvPr>
          <p:cNvGrpSpPr>
            <a:grpSpLocks/>
          </p:cNvGrpSpPr>
          <p:nvPr/>
        </p:nvGrpSpPr>
        <p:grpSpPr bwMode="auto">
          <a:xfrm>
            <a:off x="179388" y="3429000"/>
            <a:ext cx="1584325" cy="1041400"/>
            <a:chOff x="793" y="1253"/>
            <a:chExt cx="998" cy="656"/>
          </a:xfrm>
        </p:grpSpPr>
        <p:sp>
          <p:nvSpPr>
            <p:cNvPr id="36874" name="Text Box 21">
              <a:extLst>
                <a:ext uri="{FF2B5EF4-FFF2-40B4-BE49-F238E27FC236}">
                  <a16:creationId xmlns:a16="http://schemas.microsoft.com/office/drawing/2014/main" xmlns="" id="{98A4951D-3ADA-46FD-9D36-BB61F7A25B5A}"/>
                </a:ext>
              </a:extLst>
            </p:cNvPr>
            <p:cNvSpPr txBox="1">
              <a:spLocks noChangeArrowheads="1"/>
            </p:cNvSpPr>
            <p:nvPr/>
          </p:nvSpPr>
          <p:spPr bwMode="auto">
            <a:xfrm>
              <a:off x="854" y="1322"/>
              <a:ext cx="875"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Effective</a:t>
              </a:r>
            </a:p>
            <a:p>
              <a:pPr algn="ctr" eaLnBrk="1" hangingPunct="1"/>
              <a:r>
                <a:rPr lang="en-GB" altLang="en-US" sz="2400"/>
                <a:t>selection</a:t>
              </a:r>
              <a:endParaRPr lang="en-US" altLang="en-US" sz="2400"/>
            </a:p>
          </p:txBody>
        </p:sp>
        <p:sp>
          <p:nvSpPr>
            <p:cNvPr id="36875" name="AutoShape 22">
              <a:extLst>
                <a:ext uri="{FF2B5EF4-FFF2-40B4-BE49-F238E27FC236}">
                  <a16:creationId xmlns:a16="http://schemas.microsoft.com/office/drawing/2014/main" xmlns="" id="{56372F1E-D809-4BAB-80B6-D8F56C52C8A2}"/>
                </a:ext>
              </a:extLst>
            </p:cNvPr>
            <p:cNvSpPr>
              <a:spLocks noChangeArrowheads="1"/>
            </p:cNvSpPr>
            <p:nvPr/>
          </p:nvSpPr>
          <p:spPr bwMode="auto">
            <a:xfrm>
              <a:off x="793" y="1253"/>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36876" name="Group 43">
            <a:extLst>
              <a:ext uri="{FF2B5EF4-FFF2-40B4-BE49-F238E27FC236}">
                <a16:creationId xmlns:a16="http://schemas.microsoft.com/office/drawing/2014/main" xmlns="" id="{FD4E9161-2106-4DB5-9E6A-62631D8E1B44}"/>
              </a:ext>
            </a:extLst>
          </p:cNvPr>
          <p:cNvGrpSpPr>
            <a:grpSpLocks/>
          </p:cNvGrpSpPr>
          <p:nvPr/>
        </p:nvGrpSpPr>
        <p:grpSpPr bwMode="auto">
          <a:xfrm>
            <a:off x="2339975" y="3429000"/>
            <a:ext cx="2232025" cy="1584325"/>
            <a:chOff x="1419" y="2160"/>
            <a:chExt cx="1406" cy="997"/>
          </a:xfrm>
        </p:grpSpPr>
        <p:sp>
          <p:nvSpPr>
            <p:cNvPr id="36877" name="Text Box 29">
              <a:extLst>
                <a:ext uri="{FF2B5EF4-FFF2-40B4-BE49-F238E27FC236}">
                  <a16:creationId xmlns:a16="http://schemas.microsoft.com/office/drawing/2014/main" xmlns="" id="{E663344C-1171-4BD3-834E-55CFCF4D0193}"/>
                </a:ext>
              </a:extLst>
            </p:cNvPr>
            <p:cNvSpPr txBox="1">
              <a:spLocks noChangeArrowheads="1"/>
            </p:cNvSpPr>
            <p:nvPr/>
          </p:nvSpPr>
          <p:spPr bwMode="auto">
            <a:xfrm>
              <a:off x="1524" y="2399"/>
              <a:ext cx="1195"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Employee</a:t>
              </a:r>
            </a:p>
            <a:p>
              <a:pPr algn="ctr" eaLnBrk="1" hangingPunct="1"/>
              <a:r>
                <a:rPr lang="en-GB" altLang="en-US" sz="2400"/>
                <a:t>performance</a:t>
              </a:r>
              <a:endParaRPr lang="en-US" altLang="en-US" sz="2400"/>
            </a:p>
          </p:txBody>
        </p:sp>
        <p:sp>
          <p:nvSpPr>
            <p:cNvPr id="36878" name="Oval 30">
              <a:extLst>
                <a:ext uri="{FF2B5EF4-FFF2-40B4-BE49-F238E27FC236}">
                  <a16:creationId xmlns:a16="http://schemas.microsoft.com/office/drawing/2014/main" xmlns="" id="{C2B5CFFF-819A-4283-A8C6-30E67BEB9A2B}"/>
                </a:ext>
              </a:extLst>
            </p:cNvPr>
            <p:cNvSpPr>
              <a:spLocks noChangeArrowheads="1"/>
            </p:cNvSpPr>
            <p:nvPr/>
          </p:nvSpPr>
          <p:spPr bwMode="auto">
            <a:xfrm>
              <a:off x="1419" y="2160"/>
              <a:ext cx="1406" cy="997"/>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36879" name="AutoShape 31">
            <a:extLst>
              <a:ext uri="{FF2B5EF4-FFF2-40B4-BE49-F238E27FC236}">
                <a16:creationId xmlns:a16="http://schemas.microsoft.com/office/drawing/2014/main" xmlns="" id="{E03B15C8-876D-4619-B41E-7DF8F0E7280A}"/>
              </a:ext>
            </a:extLst>
          </p:cNvPr>
          <p:cNvSpPr>
            <a:spLocks noChangeArrowheads="1"/>
          </p:cNvSpPr>
          <p:nvPr/>
        </p:nvSpPr>
        <p:spPr bwMode="auto">
          <a:xfrm>
            <a:off x="1835150" y="3860800"/>
            <a:ext cx="396875" cy="503238"/>
          </a:xfrm>
          <a:prstGeom prst="rightArrow">
            <a:avLst>
              <a:gd name="adj1" fmla="val 50000"/>
              <a:gd name="adj2" fmla="val 2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6880" name="AutoShape 32">
            <a:extLst>
              <a:ext uri="{FF2B5EF4-FFF2-40B4-BE49-F238E27FC236}">
                <a16:creationId xmlns:a16="http://schemas.microsoft.com/office/drawing/2014/main" xmlns="" id="{076645D2-B056-4590-B22C-A3936D1E99D7}"/>
              </a:ext>
            </a:extLst>
          </p:cNvPr>
          <p:cNvSpPr>
            <a:spLocks noChangeArrowheads="1"/>
          </p:cNvSpPr>
          <p:nvPr/>
        </p:nvSpPr>
        <p:spPr bwMode="auto">
          <a:xfrm>
            <a:off x="4787900" y="3860800"/>
            <a:ext cx="431800" cy="503238"/>
          </a:xfrm>
          <a:prstGeom prst="rightArrow">
            <a:avLst>
              <a:gd name="adj1" fmla="val 50000"/>
              <a:gd name="adj2" fmla="val 2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nvGrpSpPr>
          <p:cNvPr id="36881" name="Group 38">
            <a:extLst>
              <a:ext uri="{FF2B5EF4-FFF2-40B4-BE49-F238E27FC236}">
                <a16:creationId xmlns:a16="http://schemas.microsoft.com/office/drawing/2014/main" xmlns="" id="{FD0EE68A-221E-42F4-8095-3BADBB6E50B7}"/>
              </a:ext>
            </a:extLst>
          </p:cNvPr>
          <p:cNvGrpSpPr>
            <a:grpSpLocks/>
          </p:cNvGrpSpPr>
          <p:nvPr/>
        </p:nvGrpSpPr>
        <p:grpSpPr bwMode="auto">
          <a:xfrm>
            <a:off x="6821488" y="1268413"/>
            <a:ext cx="2103437" cy="1296987"/>
            <a:chOff x="4140" y="705"/>
            <a:chExt cx="1325" cy="817"/>
          </a:xfrm>
        </p:grpSpPr>
        <p:sp>
          <p:nvSpPr>
            <p:cNvPr id="36882" name="Text Box 33">
              <a:extLst>
                <a:ext uri="{FF2B5EF4-FFF2-40B4-BE49-F238E27FC236}">
                  <a16:creationId xmlns:a16="http://schemas.microsoft.com/office/drawing/2014/main" xmlns="" id="{3E309A47-885F-4A56-87F1-698D457FBBD7}"/>
                </a:ext>
              </a:extLst>
            </p:cNvPr>
            <p:cNvSpPr txBox="1">
              <a:spLocks noChangeArrowheads="1"/>
            </p:cNvSpPr>
            <p:nvPr/>
          </p:nvSpPr>
          <p:spPr bwMode="auto">
            <a:xfrm>
              <a:off x="4205" y="740"/>
              <a:ext cx="1195"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Rewards</a:t>
              </a:r>
            </a:p>
            <a:p>
              <a:pPr algn="ctr" eaLnBrk="1" hangingPunct="1"/>
              <a:r>
                <a:rPr lang="en-GB" altLang="en-US" sz="2400"/>
                <a:t>for</a:t>
              </a:r>
            </a:p>
            <a:p>
              <a:pPr algn="ctr" eaLnBrk="1" hangingPunct="1"/>
              <a:r>
                <a:rPr lang="en-GB" altLang="en-US" sz="2400"/>
                <a:t>performance</a:t>
              </a:r>
              <a:endParaRPr lang="en-US" altLang="en-US" sz="2400"/>
            </a:p>
          </p:txBody>
        </p:sp>
        <p:sp>
          <p:nvSpPr>
            <p:cNvPr id="36883" name="AutoShape 34">
              <a:extLst>
                <a:ext uri="{FF2B5EF4-FFF2-40B4-BE49-F238E27FC236}">
                  <a16:creationId xmlns:a16="http://schemas.microsoft.com/office/drawing/2014/main" xmlns="" id="{6C200A83-8272-4780-BD4A-BE26EBCB2488}"/>
                </a:ext>
              </a:extLst>
            </p:cNvPr>
            <p:cNvSpPr>
              <a:spLocks noChangeArrowheads="1"/>
            </p:cNvSpPr>
            <p:nvPr/>
          </p:nvSpPr>
          <p:spPr bwMode="auto">
            <a:xfrm>
              <a:off x="4140" y="705"/>
              <a:ext cx="1325" cy="817"/>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36884" name="AutoShape 39">
            <a:extLst>
              <a:ext uri="{FF2B5EF4-FFF2-40B4-BE49-F238E27FC236}">
                <a16:creationId xmlns:a16="http://schemas.microsoft.com/office/drawing/2014/main" xmlns="" id="{85129DD2-491F-45FF-ABC3-B7D5D47EE5A3}"/>
              </a:ext>
            </a:extLst>
          </p:cNvPr>
          <p:cNvSpPr>
            <a:spLocks noChangeArrowheads="1"/>
          </p:cNvSpPr>
          <p:nvPr/>
        </p:nvSpPr>
        <p:spPr bwMode="auto">
          <a:xfrm rot="-2745594">
            <a:off x="6804819" y="2853532"/>
            <a:ext cx="719137" cy="431800"/>
          </a:xfrm>
          <a:prstGeom prst="rightArrow">
            <a:avLst>
              <a:gd name="adj1" fmla="val 50000"/>
              <a:gd name="adj2" fmla="val 41636"/>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6885" name="AutoShape 40">
            <a:extLst>
              <a:ext uri="{FF2B5EF4-FFF2-40B4-BE49-F238E27FC236}">
                <a16:creationId xmlns:a16="http://schemas.microsoft.com/office/drawing/2014/main" xmlns="" id="{FE9F063E-0A18-4195-8960-E853B2EE1AE7}"/>
              </a:ext>
            </a:extLst>
          </p:cNvPr>
          <p:cNvSpPr>
            <a:spLocks noChangeArrowheads="1"/>
          </p:cNvSpPr>
          <p:nvPr/>
        </p:nvSpPr>
        <p:spPr bwMode="auto">
          <a:xfrm rot="2035407">
            <a:off x="6980083" y="3756033"/>
            <a:ext cx="719138" cy="503237"/>
          </a:xfrm>
          <a:prstGeom prst="rightArrow">
            <a:avLst>
              <a:gd name="adj1" fmla="val 50000"/>
              <a:gd name="adj2" fmla="val 35726"/>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6886" name="AutoShape 41">
            <a:extLst>
              <a:ext uri="{FF2B5EF4-FFF2-40B4-BE49-F238E27FC236}">
                <a16:creationId xmlns:a16="http://schemas.microsoft.com/office/drawing/2014/main" xmlns="" id="{77635827-3AEF-4EA4-B995-FD23D945741D}"/>
              </a:ext>
            </a:extLst>
          </p:cNvPr>
          <p:cNvSpPr>
            <a:spLocks noChangeArrowheads="1"/>
          </p:cNvSpPr>
          <p:nvPr/>
        </p:nvSpPr>
        <p:spPr bwMode="auto">
          <a:xfrm rot="-1971217">
            <a:off x="4256088" y="2232025"/>
            <a:ext cx="2667000" cy="430213"/>
          </a:xfrm>
          <a:prstGeom prst="leftArrow">
            <a:avLst>
              <a:gd name="adj1" fmla="val 50000"/>
              <a:gd name="adj2" fmla="val 154981"/>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6887" name="AutoShape 44">
            <a:extLst>
              <a:ext uri="{FF2B5EF4-FFF2-40B4-BE49-F238E27FC236}">
                <a16:creationId xmlns:a16="http://schemas.microsoft.com/office/drawing/2014/main" xmlns="" id="{126EE4A3-1C6B-4C6D-AF4C-3434CD907CC4}"/>
              </a:ext>
            </a:extLst>
          </p:cNvPr>
          <p:cNvSpPr>
            <a:spLocks noChangeArrowheads="1"/>
          </p:cNvSpPr>
          <p:nvPr/>
        </p:nvSpPr>
        <p:spPr bwMode="auto">
          <a:xfrm rot="1831783">
            <a:off x="4439920" y="4992992"/>
            <a:ext cx="2419624" cy="395869"/>
          </a:xfrm>
          <a:prstGeom prst="leftArrow">
            <a:avLst>
              <a:gd name="adj1" fmla="val 50000"/>
              <a:gd name="adj2" fmla="val 125162"/>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30120790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Organisations</a:t>
            </a:r>
          </a:p>
        </p:txBody>
      </p:sp>
      <p:sp>
        <p:nvSpPr>
          <p:cNvPr id="3" name="Content Placeholder 2"/>
          <p:cNvSpPr>
            <a:spLocks noGrp="1"/>
          </p:cNvSpPr>
          <p:nvPr>
            <p:ph idx="1"/>
          </p:nvPr>
        </p:nvSpPr>
        <p:spPr/>
        <p:txBody>
          <a:bodyPr>
            <a:normAutofit fontScale="62500" lnSpcReduction="20000"/>
          </a:bodyPr>
          <a:lstStyle/>
          <a:p>
            <a:r>
              <a:rPr lang="en-GB" b="1"/>
              <a:t>Private</a:t>
            </a:r>
            <a:r>
              <a:rPr lang="en-GB"/>
              <a:t> – sole traders, partnerships, companies (Ltd, plc). Small to medium enterprises (SME’s – meet 2 out of 3 criteria - less than 250 employees/turnover of £25m/gross assets of £12.5m), large (global companies). Operate for profit or are social enterprises.</a:t>
            </a:r>
          </a:p>
          <a:p>
            <a:r>
              <a:rPr lang="en-GB" b="1"/>
              <a:t>Public</a:t>
            </a:r>
            <a:r>
              <a:rPr lang="en-GB"/>
              <a:t> – central government, local and regional government, public service providers, QUANGO’s, publicly owned corporations (BBC, Royal Mail). Largely funded by taxpayer and subject to a degree of public accountability. Increasingly being run like commercial businesses with targets, having to compete in internal and external markets.</a:t>
            </a:r>
          </a:p>
          <a:p>
            <a:r>
              <a:rPr lang="en-GB" b="1"/>
              <a:t>Voluntary (third) sector </a:t>
            </a:r>
            <a:r>
              <a:rPr lang="en-GB"/>
              <a:t>– co-operatives, charities, pressure groups, controlled by boards of trustees and are subject to the law of trust, chartered bodies such as universities, professional bodies. Not for profit and not subject to direct government control or company law.</a:t>
            </a:r>
          </a:p>
        </p:txBody>
      </p:sp>
    </p:spTree>
    <p:extLst>
      <p:ext uri="{BB962C8B-B14F-4D97-AF65-F5344CB8AC3E}">
        <p14:creationId xmlns:p14="http://schemas.microsoft.com/office/powerpoint/2010/main" val="41387981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6">
            <a:extLst>
              <a:ext uri="{FF2B5EF4-FFF2-40B4-BE49-F238E27FC236}">
                <a16:creationId xmlns:a16="http://schemas.microsoft.com/office/drawing/2014/main" xmlns="" id="{F7F78992-009B-4A7E-8837-56FCB4F82762}"/>
              </a:ext>
            </a:extLst>
          </p:cNvPr>
          <p:cNvSpPr txBox="1">
            <a:spLocks noChangeArrowheads="1"/>
          </p:cNvSpPr>
          <p:nvPr/>
        </p:nvSpPr>
        <p:spPr bwMode="auto">
          <a:xfrm>
            <a:off x="715963" y="260350"/>
            <a:ext cx="808831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Organisational types by orientation and ownership</a:t>
            </a:r>
            <a:endParaRPr lang="en-US" altLang="en-US" sz="2800"/>
          </a:p>
        </p:txBody>
      </p:sp>
      <p:sp>
        <p:nvSpPr>
          <p:cNvPr id="24579" name="Line 5">
            <a:extLst>
              <a:ext uri="{FF2B5EF4-FFF2-40B4-BE49-F238E27FC236}">
                <a16:creationId xmlns:a16="http://schemas.microsoft.com/office/drawing/2014/main" xmlns="" id="{24617CA8-C5B4-47F7-893F-F29AB73716F5}"/>
              </a:ext>
            </a:extLst>
          </p:cNvPr>
          <p:cNvSpPr>
            <a:spLocks noChangeShapeType="1"/>
          </p:cNvSpPr>
          <p:nvPr/>
        </p:nvSpPr>
        <p:spPr bwMode="auto">
          <a:xfrm>
            <a:off x="2159000" y="3427413"/>
            <a:ext cx="4824413" cy="0"/>
          </a:xfrm>
          <a:prstGeom prst="line">
            <a:avLst/>
          </a:prstGeom>
          <a:noFill/>
          <a:ln w="762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80" name="Line 25">
            <a:extLst>
              <a:ext uri="{FF2B5EF4-FFF2-40B4-BE49-F238E27FC236}">
                <a16:creationId xmlns:a16="http://schemas.microsoft.com/office/drawing/2014/main" xmlns="" id="{D971D90B-93A3-40C3-A0DB-22DBC7123BE5}"/>
              </a:ext>
            </a:extLst>
          </p:cNvPr>
          <p:cNvSpPr>
            <a:spLocks noChangeShapeType="1"/>
          </p:cNvSpPr>
          <p:nvPr/>
        </p:nvSpPr>
        <p:spPr bwMode="auto">
          <a:xfrm rot="-5400000">
            <a:off x="2934493" y="3428207"/>
            <a:ext cx="3275013" cy="0"/>
          </a:xfrm>
          <a:prstGeom prst="line">
            <a:avLst/>
          </a:prstGeom>
          <a:noFill/>
          <a:ln w="762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81" name="Text Box 27">
            <a:extLst>
              <a:ext uri="{FF2B5EF4-FFF2-40B4-BE49-F238E27FC236}">
                <a16:creationId xmlns:a16="http://schemas.microsoft.com/office/drawing/2014/main" xmlns="" id="{699D089F-19F9-458E-86CB-F50DDB62922C}"/>
              </a:ext>
            </a:extLst>
          </p:cNvPr>
          <p:cNvSpPr txBox="1">
            <a:spLocks noChangeArrowheads="1"/>
          </p:cNvSpPr>
          <p:nvPr/>
        </p:nvSpPr>
        <p:spPr bwMode="auto">
          <a:xfrm>
            <a:off x="2570163" y="2349500"/>
            <a:ext cx="145573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Private</a:t>
            </a:r>
          </a:p>
          <a:p>
            <a:pPr algn="ctr" eaLnBrk="1" hangingPunct="1"/>
            <a:r>
              <a:rPr lang="en-GB" altLang="en-US" sz="2000"/>
              <a:t>businesses</a:t>
            </a:r>
            <a:endParaRPr lang="en-US" altLang="en-US" sz="2000"/>
          </a:p>
        </p:txBody>
      </p:sp>
      <p:sp>
        <p:nvSpPr>
          <p:cNvPr id="24582" name="Text Box 28">
            <a:extLst>
              <a:ext uri="{FF2B5EF4-FFF2-40B4-BE49-F238E27FC236}">
                <a16:creationId xmlns:a16="http://schemas.microsoft.com/office/drawing/2014/main" xmlns="" id="{52C3025F-E5E9-4BA6-8CCA-2E5021D1F9E7}"/>
              </a:ext>
            </a:extLst>
          </p:cNvPr>
          <p:cNvSpPr txBox="1">
            <a:spLocks noChangeArrowheads="1"/>
          </p:cNvSpPr>
          <p:nvPr/>
        </p:nvSpPr>
        <p:spPr bwMode="auto">
          <a:xfrm>
            <a:off x="4887913" y="2349500"/>
            <a:ext cx="15811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Public</a:t>
            </a:r>
          </a:p>
          <a:p>
            <a:pPr algn="ctr" eaLnBrk="1" hangingPunct="1"/>
            <a:r>
              <a:rPr lang="en-GB" altLang="en-US" sz="2000"/>
              <a:t>corporations</a:t>
            </a:r>
          </a:p>
        </p:txBody>
      </p:sp>
      <p:sp>
        <p:nvSpPr>
          <p:cNvPr id="24583" name="Text Box 29">
            <a:extLst>
              <a:ext uri="{FF2B5EF4-FFF2-40B4-BE49-F238E27FC236}">
                <a16:creationId xmlns:a16="http://schemas.microsoft.com/office/drawing/2014/main" xmlns="" id="{E9C18137-35C6-43F6-A39E-B472361E8B4D}"/>
              </a:ext>
            </a:extLst>
          </p:cNvPr>
          <p:cNvSpPr txBox="1">
            <a:spLocks noChangeArrowheads="1"/>
          </p:cNvSpPr>
          <p:nvPr/>
        </p:nvSpPr>
        <p:spPr bwMode="auto">
          <a:xfrm>
            <a:off x="2195513" y="3789363"/>
            <a:ext cx="22034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Voluntary bodies/</a:t>
            </a:r>
          </a:p>
          <a:p>
            <a:pPr algn="ctr" eaLnBrk="1" hangingPunct="1"/>
            <a:r>
              <a:rPr lang="en-GB" altLang="en-US" sz="2000"/>
              <a:t>Social enterprises</a:t>
            </a:r>
            <a:endParaRPr lang="en-US" altLang="en-US" sz="2000"/>
          </a:p>
        </p:txBody>
      </p:sp>
      <p:sp>
        <p:nvSpPr>
          <p:cNvPr id="24584" name="Text Box 30">
            <a:extLst>
              <a:ext uri="{FF2B5EF4-FFF2-40B4-BE49-F238E27FC236}">
                <a16:creationId xmlns:a16="http://schemas.microsoft.com/office/drawing/2014/main" xmlns="" id="{D28E55D0-5C50-4015-B403-4604BE71B595}"/>
              </a:ext>
            </a:extLst>
          </p:cNvPr>
          <p:cNvSpPr txBox="1">
            <a:spLocks noChangeArrowheads="1"/>
          </p:cNvSpPr>
          <p:nvPr/>
        </p:nvSpPr>
        <p:spPr bwMode="auto">
          <a:xfrm>
            <a:off x="5119688" y="3789363"/>
            <a:ext cx="11160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Public</a:t>
            </a:r>
          </a:p>
          <a:p>
            <a:pPr algn="ctr" eaLnBrk="1" hangingPunct="1"/>
            <a:r>
              <a:rPr lang="en-GB" altLang="en-US" sz="2000"/>
              <a:t>services</a:t>
            </a:r>
          </a:p>
        </p:txBody>
      </p:sp>
      <p:sp>
        <p:nvSpPr>
          <p:cNvPr id="24585" name="Text Box 31">
            <a:extLst>
              <a:ext uri="{FF2B5EF4-FFF2-40B4-BE49-F238E27FC236}">
                <a16:creationId xmlns:a16="http://schemas.microsoft.com/office/drawing/2014/main" xmlns="" id="{E9F7DADB-0CA2-4829-85F0-D0E252FD238E}"/>
              </a:ext>
            </a:extLst>
          </p:cNvPr>
          <p:cNvSpPr txBox="1">
            <a:spLocks noChangeArrowheads="1"/>
          </p:cNvSpPr>
          <p:nvPr/>
        </p:nvSpPr>
        <p:spPr bwMode="auto">
          <a:xfrm>
            <a:off x="2365375" y="5300663"/>
            <a:ext cx="4413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a:t>Welfare, community and budgetary goods</a:t>
            </a:r>
            <a:endParaRPr lang="en-US" altLang="en-US" i="1"/>
          </a:p>
        </p:txBody>
      </p:sp>
      <p:sp>
        <p:nvSpPr>
          <p:cNvPr id="24586" name="Text Box 32">
            <a:extLst>
              <a:ext uri="{FF2B5EF4-FFF2-40B4-BE49-F238E27FC236}">
                <a16:creationId xmlns:a16="http://schemas.microsoft.com/office/drawing/2014/main" xmlns="" id="{862BB757-A8E1-403F-8D22-6B1AF91DFA17}"/>
              </a:ext>
            </a:extLst>
          </p:cNvPr>
          <p:cNvSpPr txBox="1">
            <a:spLocks noChangeArrowheads="1"/>
          </p:cNvSpPr>
          <p:nvPr/>
        </p:nvSpPr>
        <p:spPr bwMode="auto">
          <a:xfrm>
            <a:off x="2987675" y="1341438"/>
            <a:ext cx="3168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a:t>Profit and value-added goods</a:t>
            </a:r>
            <a:endParaRPr lang="en-US" altLang="en-US" i="1"/>
          </a:p>
        </p:txBody>
      </p:sp>
      <p:sp>
        <p:nvSpPr>
          <p:cNvPr id="24587" name="Text Box 33">
            <a:extLst>
              <a:ext uri="{FF2B5EF4-FFF2-40B4-BE49-F238E27FC236}">
                <a16:creationId xmlns:a16="http://schemas.microsoft.com/office/drawing/2014/main" xmlns="" id="{8555423C-0629-459E-B4BE-C00E498E2284}"/>
              </a:ext>
            </a:extLst>
          </p:cNvPr>
          <p:cNvSpPr txBox="1">
            <a:spLocks noChangeArrowheads="1"/>
          </p:cNvSpPr>
          <p:nvPr/>
        </p:nvSpPr>
        <p:spPr bwMode="auto">
          <a:xfrm>
            <a:off x="1187450" y="3244850"/>
            <a:ext cx="869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a:t>private</a:t>
            </a:r>
            <a:endParaRPr lang="en-US" altLang="en-US" i="1"/>
          </a:p>
        </p:txBody>
      </p:sp>
      <p:sp>
        <p:nvSpPr>
          <p:cNvPr id="24588" name="Text Box 34">
            <a:extLst>
              <a:ext uri="{FF2B5EF4-FFF2-40B4-BE49-F238E27FC236}">
                <a16:creationId xmlns:a16="http://schemas.microsoft.com/office/drawing/2014/main" xmlns="" id="{1404D407-6518-4AA4-BDE8-13AF4E6EC53D}"/>
              </a:ext>
            </a:extLst>
          </p:cNvPr>
          <p:cNvSpPr txBox="1">
            <a:spLocks noChangeArrowheads="1"/>
          </p:cNvSpPr>
          <p:nvPr/>
        </p:nvSpPr>
        <p:spPr bwMode="auto">
          <a:xfrm>
            <a:off x="7092950" y="3244850"/>
            <a:ext cx="781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a:t>public</a:t>
            </a:r>
            <a:endParaRPr lang="en-US" altLang="en-US" i="1"/>
          </a:p>
        </p:txBody>
      </p:sp>
      <p:sp>
        <p:nvSpPr>
          <p:cNvPr id="24589" name="Text Box 35">
            <a:extLst>
              <a:ext uri="{FF2B5EF4-FFF2-40B4-BE49-F238E27FC236}">
                <a16:creationId xmlns:a16="http://schemas.microsoft.com/office/drawing/2014/main" xmlns="" id="{5067AB01-95DE-4992-872E-FF8FE457B92C}"/>
              </a:ext>
            </a:extLst>
          </p:cNvPr>
          <p:cNvSpPr txBox="1">
            <a:spLocks noChangeArrowheads="1"/>
          </p:cNvSpPr>
          <p:nvPr/>
        </p:nvSpPr>
        <p:spPr bwMode="auto">
          <a:xfrm>
            <a:off x="3803650" y="836613"/>
            <a:ext cx="15367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b="1"/>
              <a:t>Orientation</a:t>
            </a:r>
            <a:endParaRPr lang="en-US" altLang="en-US" sz="2000" b="1"/>
          </a:p>
        </p:txBody>
      </p:sp>
      <p:sp>
        <p:nvSpPr>
          <p:cNvPr id="24590" name="Text Box 36">
            <a:extLst>
              <a:ext uri="{FF2B5EF4-FFF2-40B4-BE49-F238E27FC236}">
                <a16:creationId xmlns:a16="http://schemas.microsoft.com/office/drawing/2014/main" xmlns="" id="{3A19D93B-F36A-420E-85E9-CA963EBDCE1F}"/>
              </a:ext>
            </a:extLst>
          </p:cNvPr>
          <p:cNvSpPr txBox="1">
            <a:spLocks noChangeArrowheads="1"/>
          </p:cNvSpPr>
          <p:nvPr/>
        </p:nvSpPr>
        <p:spPr bwMode="auto">
          <a:xfrm>
            <a:off x="611188" y="2011363"/>
            <a:ext cx="381000" cy="283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b="1"/>
              <a:t>O</a:t>
            </a:r>
          </a:p>
          <a:p>
            <a:pPr algn="ctr" eaLnBrk="1" hangingPunct="1"/>
            <a:r>
              <a:rPr lang="en-GB" altLang="en-US" sz="2000" b="1"/>
              <a:t>w</a:t>
            </a:r>
          </a:p>
          <a:p>
            <a:pPr algn="ctr" eaLnBrk="1" hangingPunct="1"/>
            <a:r>
              <a:rPr lang="en-GB" altLang="en-US" sz="2000" b="1"/>
              <a:t>n</a:t>
            </a:r>
          </a:p>
          <a:p>
            <a:pPr algn="ctr" eaLnBrk="1" hangingPunct="1"/>
            <a:r>
              <a:rPr lang="en-GB" altLang="en-US" sz="2000" b="1"/>
              <a:t>e</a:t>
            </a:r>
          </a:p>
          <a:p>
            <a:pPr algn="ctr" eaLnBrk="1" hangingPunct="1"/>
            <a:r>
              <a:rPr lang="en-GB" altLang="en-US" sz="2000" b="1"/>
              <a:t>r</a:t>
            </a:r>
          </a:p>
          <a:p>
            <a:pPr algn="ctr" eaLnBrk="1" hangingPunct="1"/>
            <a:r>
              <a:rPr lang="en-GB" altLang="en-US" sz="2000" b="1"/>
              <a:t>s</a:t>
            </a:r>
          </a:p>
          <a:p>
            <a:pPr algn="ctr" eaLnBrk="1" hangingPunct="1"/>
            <a:r>
              <a:rPr lang="en-GB" altLang="en-US" sz="2000" b="1"/>
              <a:t>h</a:t>
            </a:r>
          </a:p>
          <a:p>
            <a:pPr algn="ctr" eaLnBrk="1" hangingPunct="1"/>
            <a:r>
              <a:rPr lang="en-GB" altLang="en-US" sz="2000" b="1"/>
              <a:t>i</a:t>
            </a:r>
          </a:p>
          <a:p>
            <a:pPr algn="ctr" eaLnBrk="1" hangingPunct="1"/>
            <a:r>
              <a:rPr lang="en-GB" altLang="en-US" sz="2000" b="1"/>
              <a:t>p</a:t>
            </a:r>
            <a:endParaRPr lang="en-US" altLang="en-US" sz="2000" b="1"/>
          </a:p>
        </p:txBody>
      </p:sp>
    </p:spTree>
    <p:extLst>
      <p:ext uri="{BB962C8B-B14F-4D97-AF65-F5344CB8AC3E}">
        <p14:creationId xmlns:p14="http://schemas.microsoft.com/office/powerpoint/2010/main" val="16784757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Cloud">
            <a:extLst>
              <a:ext uri="{FF2B5EF4-FFF2-40B4-BE49-F238E27FC236}">
                <a16:creationId xmlns:a16="http://schemas.microsoft.com/office/drawing/2014/main" xmlns="" id="{F4B0E00C-FED7-4E5A-BB33-E8A8CE98CA0C}"/>
              </a:ext>
            </a:extLst>
          </p:cNvPr>
          <p:cNvSpPr>
            <a:spLocks noChangeAspect="1" noEditPoints="1" noChangeArrowheads="1"/>
          </p:cNvSpPr>
          <p:nvPr/>
        </p:nvSpPr>
        <p:spPr bwMode="auto">
          <a:xfrm>
            <a:off x="2627313" y="404813"/>
            <a:ext cx="3887787" cy="251777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FFCC"/>
          </a:solidFill>
          <a:ln w="28575">
            <a:solidFill>
              <a:srgbClr val="000000"/>
            </a:solidFill>
            <a:miter lim="800000"/>
            <a:headEnd/>
            <a:tailEnd/>
          </a:ln>
          <a:effectLst>
            <a:outerShdw dist="107763" dir="2700000" algn="ctr" rotWithShape="0">
              <a:srgbClr val="808080"/>
            </a:outerShdw>
          </a:effectLst>
        </p:spPr>
        <p:txBody>
          <a:bodyPr/>
          <a:lstStyle/>
          <a:p>
            <a:pPr algn="ctr">
              <a:defRPr/>
            </a:pPr>
            <a:r>
              <a:rPr lang="en-GB" sz="2800" b="1">
                <a:latin typeface="Arial" charset="0"/>
              </a:rPr>
              <a:t>CULTURE</a:t>
            </a:r>
            <a:endParaRPr lang="en-GB" sz="2400">
              <a:latin typeface="Arial" charset="0"/>
            </a:endParaRPr>
          </a:p>
          <a:p>
            <a:pPr algn="ctr">
              <a:defRPr/>
            </a:pPr>
            <a:r>
              <a:rPr lang="en-GB" sz="2400">
                <a:latin typeface="Arial" charset="0"/>
              </a:rPr>
              <a:t>Basic assumptions and shared beliefs</a:t>
            </a:r>
            <a:endParaRPr lang="en-US" sz="2800" b="1">
              <a:latin typeface="Arial" charset="0"/>
            </a:endParaRPr>
          </a:p>
        </p:txBody>
      </p:sp>
      <p:grpSp>
        <p:nvGrpSpPr>
          <p:cNvPr id="26627" name="Group 11">
            <a:extLst>
              <a:ext uri="{FF2B5EF4-FFF2-40B4-BE49-F238E27FC236}">
                <a16:creationId xmlns:a16="http://schemas.microsoft.com/office/drawing/2014/main" xmlns="" id="{537B63C3-8F62-43FB-BDC4-6111C4C5F123}"/>
              </a:ext>
            </a:extLst>
          </p:cNvPr>
          <p:cNvGrpSpPr>
            <a:grpSpLocks/>
          </p:cNvGrpSpPr>
          <p:nvPr/>
        </p:nvGrpSpPr>
        <p:grpSpPr bwMode="auto">
          <a:xfrm>
            <a:off x="7019925" y="3429000"/>
            <a:ext cx="1755775" cy="1152525"/>
            <a:chOff x="4014" y="2840"/>
            <a:chExt cx="1106" cy="726"/>
          </a:xfrm>
        </p:grpSpPr>
        <p:sp>
          <p:nvSpPr>
            <p:cNvPr id="26628" name="AutoShape 6">
              <a:extLst>
                <a:ext uri="{FF2B5EF4-FFF2-40B4-BE49-F238E27FC236}">
                  <a16:creationId xmlns:a16="http://schemas.microsoft.com/office/drawing/2014/main" xmlns="" id="{1DF650DB-5AA5-4290-80EC-C0D88935A75C}"/>
                </a:ext>
              </a:extLst>
            </p:cNvPr>
            <p:cNvSpPr>
              <a:spLocks noChangeArrowheads="1"/>
            </p:cNvSpPr>
            <p:nvPr/>
          </p:nvSpPr>
          <p:spPr bwMode="auto">
            <a:xfrm>
              <a:off x="4014" y="2840"/>
              <a:ext cx="1102" cy="726"/>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6629" name="Rectangle 9">
              <a:extLst>
                <a:ext uri="{FF2B5EF4-FFF2-40B4-BE49-F238E27FC236}">
                  <a16:creationId xmlns:a16="http://schemas.microsoft.com/office/drawing/2014/main" xmlns="" id="{9A6790DB-F796-4E0D-9AD9-08A278D12DE2}"/>
                </a:ext>
              </a:extLst>
            </p:cNvPr>
            <p:cNvSpPr>
              <a:spLocks noChangeArrowheads="1"/>
            </p:cNvSpPr>
            <p:nvPr/>
          </p:nvSpPr>
          <p:spPr bwMode="auto">
            <a:xfrm>
              <a:off x="4150" y="3067"/>
              <a:ext cx="97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Activities</a:t>
              </a:r>
              <a:endParaRPr lang="en-US" altLang="en-US" sz="2400" b="1"/>
            </a:p>
          </p:txBody>
        </p:sp>
      </p:grpSp>
      <p:grpSp>
        <p:nvGrpSpPr>
          <p:cNvPr id="26630" name="Group 13">
            <a:extLst>
              <a:ext uri="{FF2B5EF4-FFF2-40B4-BE49-F238E27FC236}">
                <a16:creationId xmlns:a16="http://schemas.microsoft.com/office/drawing/2014/main" xmlns="" id="{4E6FDDCE-0D45-4603-BF78-B5400FD80082}"/>
              </a:ext>
            </a:extLst>
          </p:cNvPr>
          <p:cNvGrpSpPr>
            <a:grpSpLocks/>
          </p:cNvGrpSpPr>
          <p:nvPr/>
        </p:nvGrpSpPr>
        <p:grpSpPr bwMode="auto">
          <a:xfrm>
            <a:off x="3624263" y="4365625"/>
            <a:ext cx="1893887" cy="1295400"/>
            <a:chOff x="4377" y="482"/>
            <a:chExt cx="1193" cy="816"/>
          </a:xfrm>
        </p:grpSpPr>
        <p:sp>
          <p:nvSpPr>
            <p:cNvPr id="26631" name="AutoShape 5">
              <a:extLst>
                <a:ext uri="{FF2B5EF4-FFF2-40B4-BE49-F238E27FC236}">
                  <a16:creationId xmlns:a16="http://schemas.microsoft.com/office/drawing/2014/main" xmlns="" id="{B8FD2DC0-19AC-438D-B9FE-053568C26291}"/>
                </a:ext>
              </a:extLst>
            </p:cNvPr>
            <p:cNvSpPr>
              <a:spLocks noChangeArrowheads="1"/>
            </p:cNvSpPr>
            <p:nvPr/>
          </p:nvSpPr>
          <p:spPr bwMode="auto">
            <a:xfrm>
              <a:off x="4377" y="482"/>
              <a:ext cx="1179" cy="816"/>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6632" name="Rectangle 12">
              <a:extLst>
                <a:ext uri="{FF2B5EF4-FFF2-40B4-BE49-F238E27FC236}">
                  <a16:creationId xmlns:a16="http://schemas.microsoft.com/office/drawing/2014/main" xmlns="" id="{B391022B-44C7-404B-B101-C658EEC54695}"/>
                </a:ext>
              </a:extLst>
            </p:cNvPr>
            <p:cNvSpPr>
              <a:spLocks noChangeArrowheads="1"/>
            </p:cNvSpPr>
            <p:nvPr/>
          </p:nvSpPr>
          <p:spPr bwMode="auto">
            <a:xfrm>
              <a:off x="4513" y="746"/>
              <a:ext cx="1057"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Narratives</a:t>
              </a:r>
              <a:endParaRPr lang="en-US" altLang="en-US" sz="2400" b="1"/>
            </a:p>
          </p:txBody>
        </p:sp>
      </p:grpSp>
      <p:grpSp>
        <p:nvGrpSpPr>
          <p:cNvPr id="26633" name="Group 15">
            <a:extLst>
              <a:ext uri="{FF2B5EF4-FFF2-40B4-BE49-F238E27FC236}">
                <a16:creationId xmlns:a16="http://schemas.microsoft.com/office/drawing/2014/main" xmlns="" id="{34DFB65A-4188-4327-95FE-9FD441487DEF}"/>
              </a:ext>
            </a:extLst>
          </p:cNvPr>
          <p:cNvGrpSpPr>
            <a:grpSpLocks/>
          </p:cNvGrpSpPr>
          <p:nvPr/>
        </p:nvGrpSpPr>
        <p:grpSpPr bwMode="auto">
          <a:xfrm>
            <a:off x="539750" y="3429000"/>
            <a:ext cx="1728788" cy="1360488"/>
            <a:chOff x="793" y="572"/>
            <a:chExt cx="1089" cy="857"/>
          </a:xfrm>
        </p:grpSpPr>
        <p:sp>
          <p:nvSpPr>
            <p:cNvPr id="26634" name="AutoShape 4">
              <a:extLst>
                <a:ext uri="{FF2B5EF4-FFF2-40B4-BE49-F238E27FC236}">
                  <a16:creationId xmlns:a16="http://schemas.microsoft.com/office/drawing/2014/main" xmlns="" id="{67C3801B-64DC-4340-B59D-CFBC52CCD35F}"/>
                </a:ext>
              </a:extLst>
            </p:cNvPr>
            <p:cNvSpPr>
              <a:spLocks noChangeArrowheads="1"/>
            </p:cNvSpPr>
            <p:nvPr/>
          </p:nvSpPr>
          <p:spPr bwMode="auto">
            <a:xfrm>
              <a:off x="793" y="572"/>
              <a:ext cx="1089" cy="857"/>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6635" name="Rectangle 14">
              <a:extLst>
                <a:ext uri="{FF2B5EF4-FFF2-40B4-BE49-F238E27FC236}">
                  <a16:creationId xmlns:a16="http://schemas.microsoft.com/office/drawing/2014/main" xmlns="" id="{D8C08393-73D6-4587-B20E-B4DDA79A2D48}"/>
                </a:ext>
              </a:extLst>
            </p:cNvPr>
            <p:cNvSpPr>
              <a:spLocks noChangeArrowheads="1"/>
            </p:cNvSpPr>
            <p:nvPr/>
          </p:nvSpPr>
          <p:spPr bwMode="auto">
            <a:xfrm>
              <a:off x="930" y="857"/>
              <a:ext cx="95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Artefacts</a:t>
              </a:r>
              <a:endParaRPr lang="en-US" altLang="en-US" sz="2400" b="1"/>
            </a:p>
          </p:txBody>
        </p:sp>
      </p:grpSp>
      <p:sp>
        <p:nvSpPr>
          <p:cNvPr id="26636" name="AutoShape 16">
            <a:extLst>
              <a:ext uri="{FF2B5EF4-FFF2-40B4-BE49-F238E27FC236}">
                <a16:creationId xmlns:a16="http://schemas.microsoft.com/office/drawing/2014/main" xmlns="" id="{FB8C31EA-65B6-47CA-927C-E4F27E543364}"/>
              </a:ext>
            </a:extLst>
          </p:cNvPr>
          <p:cNvSpPr>
            <a:spLocks noChangeArrowheads="1"/>
          </p:cNvSpPr>
          <p:nvPr/>
        </p:nvSpPr>
        <p:spPr bwMode="auto">
          <a:xfrm rot="-2911937">
            <a:off x="2483644" y="2853531"/>
            <a:ext cx="574675" cy="360363"/>
          </a:xfrm>
          <a:prstGeom prst="leftArrow">
            <a:avLst>
              <a:gd name="adj1" fmla="val 50000"/>
              <a:gd name="adj2" fmla="val 39868"/>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6637" name="AutoShape 18">
            <a:extLst>
              <a:ext uri="{FF2B5EF4-FFF2-40B4-BE49-F238E27FC236}">
                <a16:creationId xmlns:a16="http://schemas.microsoft.com/office/drawing/2014/main" xmlns="" id="{C6F22E25-18D7-4463-A6FD-E73355B06F7F}"/>
              </a:ext>
            </a:extLst>
          </p:cNvPr>
          <p:cNvSpPr>
            <a:spLocks noChangeArrowheads="1"/>
          </p:cNvSpPr>
          <p:nvPr/>
        </p:nvSpPr>
        <p:spPr bwMode="auto">
          <a:xfrm>
            <a:off x="4427538" y="3429000"/>
            <a:ext cx="287337" cy="792163"/>
          </a:xfrm>
          <a:prstGeom prst="downArrow">
            <a:avLst>
              <a:gd name="adj1" fmla="val 50000"/>
              <a:gd name="adj2" fmla="val 68923"/>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6638" name="AutoShape 19">
            <a:extLst>
              <a:ext uri="{FF2B5EF4-FFF2-40B4-BE49-F238E27FC236}">
                <a16:creationId xmlns:a16="http://schemas.microsoft.com/office/drawing/2014/main" xmlns="" id="{4198C6D3-1A6A-4AEA-A390-A19A272BDA62}"/>
              </a:ext>
            </a:extLst>
          </p:cNvPr>
          <p:cNvSpPr>
            <a:spLocks noChangeArrowheads="1"/>
          </p:cNvSpPr>
          <p:nvPr/>
        </p:nvSpPr>
        <p:spPr bwMode="auto">
          <a:xfrm rot="2260410">
            <a:off x="6300788" y="2849563"/>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7861091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xmlns="" id="{712340D1-4BB5-4A7F-AFB9-EC425078CBD0}"/>
              </a:ext>
            </a:extLst>
          </p:cNvPr>
          <p:cNvSpPr>
            <a:spLocks noGrp="1" noChangeArrowheads="1"/>
          </p:cNvSpPr>
          <p:nvPr>
            <p:ph type="ctrTitle" idx="4294967295"/>
          </p:nvPr>
        </p:nvSpPr>
        <p:spPr>
          <a:xfrm>
            <a:off x="684213" y="0"/>
            <a:ext cx="7704137" cy="980728"/>
          </a:xfrm>
        </p:spPr>
        <p:txBody>
          <a:bodyPr/>
          <a:lstStyle/>
          <a:p>
            <a:pPr eaLnBrk="1" hangingPunct="1"/>
            <a:r>
              <a:rPr lang="en-GB" altLang="en-US" sz="3600"/>
              <a:t>The seven principles of public life</a:t>
            </a:r>
            <a:endParaRPr lang="en-US" altLang="en-US" sz="3600"/>
          </a:p>
        </p:txBody>
      </p:sp>
      <p:sp>
        <p:nvSpPr>
          <p:cNvPr id="28675" name="Rectangle 3">
            <a:extLst>
              <a:ext uri="{FF2B5EF4-FFF2-40B4-BE49-F238E27FC236}">
                <a16:creationId xmlns:a16="http://schemas.microsoft.com/office/drawing/2014/main" xmlns="" id="{0040254F-0A50-4A05-B17D-85F250B6E69D}"/>
              </a:ext>
            </a:extLst>
          </p:cNvPr>
          <p:cNvSpPr>
            <a:spLocks noGrp="1" noChangeArrowheads="1"/>
          </p:cNvSpPr>
          <p:nvPr>
            <p:ph type="subTitle" idx="4294967295"/>
          </p:nvPr>
        </p:nvSpPr>
        <p:spPr>
          <a:xfrm>
            <a:off x="792163" y="1701801"/>
            <a:ext cx="7304087" cy="708024"/>
          </a:xfrm>
        </p:spPr>
        <p:txBody>
          <a:bodyPr/>
          <a:lstStyle/>
          <a:p>
            <a:pPr marL="0" indent="0" eaLnBrk="1" hangingPunct="1">
              <a:buFont typeface="Wingdings" panose="05000000000000000000" pitchFamily="2" charset="2"/>
              <a:buChar char="ü"/>
            </a:pPr>
            <a:r>
              <a:rPr lang="en-GB" altLang="en-US" sz="2400" b="1"/>
              <a:t>  Integrity: </a:t>
            </a:r>
            <a:r>
              <a:rPr lang="en-GB" altLang="en-US" sz="2400"/>
              <a:t>avoiding obligations to outsiders</a:t>
            </a:r>
            <a:endParaRPr lang="en-US" altLang="en-US" sz="2400" b="1"/>
          </a:p>
        </p:txBody>
      </p:sp>
      <p:sp>
        <p:nvSpPr>
          <p:cNvPr id="28676" name="Rectangle 4">
            <a:extLst>
              <a:ext uri="{FF2B5EF4-FFF2-40B4-BE49-F238E27FC236}">
                <a16:creationId xmlns:a16="http://schemas.microsoft.com/office/drawing/2014/main" xmlns="" id="{FA567907-9738-44BA-AA67-22A920D4919E}"/>
              </a:ext>
            </a:extLst>
          </p:cNvPr>
          <p:cNvSpPr>
            <a:spLocks noChangeArrowheads="1"/>
          </p:cNvSpPr>
          <p:nvPr/>
        </p:nvSpPr>
        <p:spPr bwMode="auto">
          <a:xfrm>
            <a:off x="884237" y="993775"/>
            <a:ext cx="7304087"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 typeface="Wingdings" panose="05000000000000000000" pitchFamily="2" charset="2"/>
              <a:buChar char="ü"/>
            </a:pPr>
            <a:r>
              <a:rPr lang="en-GB" altLang="en-US" sz="2400" b="1"/>
              <a:t>  Selflessness: </a:t>
            </a:r>
            <a:r>
              <a:rPr lang="en-GB" altLang="en-US" sz="2400"/>
              <a:t>decisions based on public interest</a:t>
            </a:r>
            <a:endParaRPr lang="en-US" altLang="en-US" sz="2400" b="1"/>
          </a:p>
        </p:txBody>
      </p:sp>
      <p:sp>
        <p:nvSpPr>
          <p:cNvPr id="28677" name="Rectangle 5">
            <a:extLst>
              <a:ext uri="{FF2B5EF4-FFF2-40B4-BE49-F238E27FC236}">
                <a16:creationId xmlns:a16="http://schemas.microsoft.com/office/drawing/2014/main" xmlns="" id="{48D03051-22F1-4B36-A889-3B7F7FC348D5}"/>
              </a:ext>
            </a:extLst>
          </p:cNvPr>
          <p:cNvSpPr>
            <a:spLocks noChangeArrowheads="1"/>
          </p:cNvSpPr>
          <p:nvPr/>
        </p:nvSpPr>
        <p:spPr bwMode="auto">
          <a:xfrm>
            <a:off x="873220" y="2359024"/>
            <a:ext cx="7304087" cy="501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 typeface="Wingdings" panose="05000000000000000000" pitchFamily="2" charset="2"/>
              <a:buChar char="ü"/>
            </a:pPr>
            <a:r>
              <a:rPr lang="en-GB" altLang="en-US" sz="2400" b="1"/>
              <a:t>  Objectivity: </a:t>
            </a:r>
            <a:r>
              <a:rPr lang="en-GB" altLang="en-US" sz="2400"/>
              <a:t>awarding contracts on merit</a:t>
            </a:r>
            <a:endParaRPr lang="en-US" altLang="en-US" sz="2400" b="1"/>
          </a:p>
        </p:txBody>
      </p:sp>
      <p:sp>
        <p:nvSpPr>
          <p:cNvPr id="28678" name="Rectangle 6">
            <a:extLst>
              <a:ext uri="{FF2B5EF4-FFF2-40B4-BE49-F238E27FC236}">
                <a16:creationId xmlns:a16="http://schemas.microsoft.com/office/drawing/2014/main" xmlns="" id="{9C6DB262-7BA2-492B-B85C-517766422094}"/>
              </a:ext>
            </a:extLst>
          </p:cNvPr>
          <p:cNvSpPr>
            <a:spLocks noChangeArrowheads="1"/>
          </p:cNvSpPr>
          <p:nvPr/>
        </p:nvSpPr>
        <p:spPr bwMode="auto">
          <a:xfrm>
            <a:off x="792163" y="3055936"/>
            <a:ext cx="7883525"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 typeface="Wingdings" panose="05000000000000000000" pitchFamily="2" charset="2"/>
              <a:buChar char="ü"/>
            </a:pPr>
            <a:r>
              <a:rPr lang="en-GB" altLang="en-US" sz="2400" b="1"/>
              <a:t>  Accountability: </a:t>
            </a:r>
            <a:r>
              <a:rPr lang="en-GB" altLang="en-US" sz="2400"/>
              <a:t>decisions open to public scrutiny</a:t>
            </a:r>
            <a:endParaRPr lang="en-US" altLang="en-US" sz="2400" b="1"/>
          </a:p>
        </p:txBody>
      </p:sp>
      <p:sp>
        <p:nvSpPr>
          <p:cNvPr id="28679" name="Rectangle 7">
            <a:extLst>
              <a:ext uri="{FF2B5EF4-FFF2-40B4-BE49-F238E27FC236}">
                <a16:creationId xmlns:a16="http://schemas.microsoft.com/office/drawing/2014/main" xmlns="" id="{B2C4BB65-2ED4-4FC8-B0F6-7603973A2D99}"/>
              </a:ext>
            </a:extLst>
          </p:cNvPr>
          <p:cNvSpPr>
            <a:spLocks noChangeArrowheads="1"/>
          </p:cNvSpPr>
          <p:nvPr/>
        </p:nvSpPr>
        <p:spPr bwMode="auto">
          <a:xfrm>
            <a:off x="811527" y="3708187"/>
            <a:ext cx="7956550"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 typeface="Wingdings" panose="05000000000000000000" pitchFamily="2" charset="2"/>
              <a:buChar char="ü"/>
            </a:pPr>
            <a:r>
              <a:rPr lang="en-GB" altLang="en-US" sz="2400" b="1"/>
              <a:t>  Openness: </a:t>
            </a:r>
            <a:r>
              <a:rPr lang="en-GB" altLang="en-US" sz="2400"/>
              <a:t>no restriction unless in public interest</a:t>
            </a:r>
            <a:endParaRPr lang="en-US" altLang="en-US" sz="2400" b="1"/>
          </a:p>
        </p:txBody>
      </p:sp>
      <p:sp>
        <p:nvSpPr>
          <p:cNvPr id="28680" name="Rectangle 8">
            <a:extLst>
              <a:ext uri="{FF2B5EF4-FFF2-40B4-BE49-F238E27FC236}">
                <a16:creationId xmlns:a16="http://schemas.microsoft.com/office/drawing/2014/main" xmlns="" id="{317DCB92-3EEB-4A75-A92A-0CF53AA12992}"/>
              </a:ext>
            </a:extLst>
          </p:cNvPr>
          <p:cNvSpPr>
            <a:spLocks noChangeArrowheads="1"/>
          </p:cNvSpPr>
          <p:nvPr/>
        </p:nvSpPr>
        <p:spPr bwMode="auto">
          <a:xfrm>
            <a:off x="843686" y="4344989"/>
            <a:ext cx="7304087"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 typeface="Wingdings" panose="05000000000000000000" pitchFamily="2" charset="2"/>
              <a:buChar char="ü"/>
            </a:pPr>
            <a:r>
              <a:rPr lang="en-GB" altLang="en-US" sz="2400" b="1"/>
              <a:t>  Honesty: </a:t>
            </a:r>
            <a:r>
              <a:rPr lang="en-GB" altLang="en-US" sz="2400"/>
              <a:t>duty to declare private interests</a:t>
            </a:r>
            <a:endParaRPr lang="en-US" altLang="en-US" sz="2400" b="1"/>
          </a:p>
        </p:txBody>
      </p:sp>
      <p:sp>
        <p:nvSpPr>
          <p:cNvPr id="28681" name="Rectangle 9">
            <a:extLst>
              <a:ext uri="{FF2B5EF4-FFF2-40B4-BE49-F238E27FC236}">
                <a16:creationId xmlns:a16="http://schemas.microsoft.com/office/drawing/2014/main" xmlns="" id="{DF0B898C-A4F6-4B96-B984-3D2F9AD80108}"/>
              </a:ext>
            </a:extLst>
          </p:cNvPr>
          <p:cNvSpPr>
            <a:spLocks noChangeArrowheads="1"/>
          </p:cNvSpPr>
          <p:nvPr/>
        </p:nvSpPr>
        <p:spPr bwMode="auto">
          <a:xfrm>
            <a:off x="815840" y="4935939"/>
            <a:ext cx="8351837"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 typeface="Wingdings" panose="05000000000000000000" pitchFamily="2" charset="2"/>
              <a:buChar char="ü"/>
            </a:pPr>
            <a:r>
              <a:rPr lang="en-GB" altLang="en-US" sz="2400" b="1"/>
              <a:t>  Leadership: </a:t>
            </a:r>
            <a:r>
              <a:rPr lang="en-GB" altLang="en-US" sz="2400"/>
              <a:t>uphold the above by leadership/example</a:t>
            </a:r>
            <a:endParaRPr lang="en-US" altLang="en-US" sz="2400" b="1"/>
          </a:p>
        </p:txBody>
      </p:sp>
    </p:spTree>
    <p:extLst>
      <p:ext uri="{BB962C8B-B14F-4D97-AF65-F5344CB8AC3E}">
        <p14:creationId xmlns:p14="http://schemas.microsoft.com/office/powerpoint/2010/main" val="5650300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Cloud">
            <a:extLst>
              <a:ext uri="{FF2B5EF4-FFF2-40B4-BE49-F238E27FC236}">
                <a16:creationId xmlns:a16="http://schemas.microsoft.com/office/drawing/2014/main" xmlns="" id="{A4494BCA-5FD0-4B90-8305-C48B94A86B77}"/>
              </a:ext>
            </a:extLst>
          </p:cNvPr>
          <p:cNvSpPr>
            <a:spLocks noChangeAspect="1" noEditPoints="1" noChangeArrowheads="1"/>
          </p:cNvSpPr>
          <p:nvPr/>
        </p:nvSpPr>
        <p:spPr bwMode="auto">
          <a:xfrm>
            <a:off x="2703512" y="962761"/>
            <a:ext cx="3887787" cy="251777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FFCC"/>
          </a:solidFill>
          <a:ln w="28575">
            <a:solidFill>
              <a:srgbClr val="000000"/>
            </a:solidFill>
            <a:miter lim="800000"/>
            <a:headEnd/>
            <a:tailEnd/>
          </a:ln>
          <a:effectLst>
            <a:outerShdw dist="107763" dir="2700000" algn="ctr" rotWithShape="0">
              <a:srgbClr val="808080"/>
            </a:outerShdw>
          </a:effec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Further internal contexts</a:t>
            </a:r>
            <a:endParaRPr lang="en-GB" altLang="en-US" sz="2400"/>
          </a:p>
        </p:txBody>
      </p:sp>
      <p:grpSp>
        <p:nvGrpSpPr>
          <p:cNvPr id="30723" name="Group 17">
            <a:extLst>
              <a:ext uri="{FF2B5EF4-FFF2-40B4-BE49-F238E27FC236}">
                <a16:creationId xmlns:a16="http://schemas.microsoft.com/office/drawing/2014/main" xmlns="" id="{B01EBF44-1099-4100-A068-522658276D81}"/>
              </a:ext>
            </a:extLst>
          </p:cNvPr>
          <p:cNvGrpSpPr>
            <a:grpSpLocks/>
          </p:cNvGrpSpPr>
          <p:nvPr/>
        </p:nvGrpSpPr>
        <p:grpSpPr bwMode="auto">
          <a:xfrm>
            <a:off x="3772691" y="3751241"/>
            <a:ext cx="1749425" cy="1944688"/>
            <a:chOff x="4422" y="1797"/>
            <a:chExt cx="1102" cy="1225"/>
          </a:xfrm>
        </p:grpSpPr>
        <p:sp>
          <p:nvSpPr>
            <p:cNvPr id="30724" name="AutoShape 6">
              <a:extLst>
                <a:ext uri="{FF2B5EF4-FFF2-40B4-BE49-F238E27FC236}">
                  <a16:creationId xmlns:a16="http://schemas.microsoft.com/office/drawing/2014/main" xmlns="" id="{BDBD87E3-3C06-4FC1-BC98-0E1915E8F78F}"/>
                </a:ext>
              </a:extLst>
            </p:cNvPr>
            <p:cNvSpPr>
              <a:spLocks noChangeArrowheads="1"/>
            </p:cNvSpPr>
            <p:nvPr/>
          </p:nvSpPr>
          <p:spPr bwMode="auto">
            <a:xfrm>
              <a:off x="4422" y="1797"/>
              <a:ext cx="1102" cy="1225"/>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5" name="Rectangle 7">
              <a:extLst>
                <a:ext uri="{FF2B5EF4-FFF2-40B4-BE49-F238E27FC236}">
                  <a16:creationId xmlns:a16="http://schemas.microsoft.com/office/drawing/2014/main" xmlns="" id="{96B331E0-AE3C-45F1-946D-B53A3CEAD1EB}"/>
                </a:ext>
              </a:extLst>
            </p:cNvPr>
            <p:cNvSpPr>
              <a:spLocks noChangeArrowheads="1"/>
            </p:cNvSpPr>
            <p:nvPr/>
          </p:nvSpPr>
          <p:spPr bwMode="auto">
            <a:xfrm>
              <a:off x="4558" y="1920"/>
              <a:ext cx="851" cy="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Power,</a:t>
              </a:r>
            </a:p>
            <a:p>
              <a:pPr algn="ctr" eaLnBrk="1" hangingPunct="1"/>
              <a:r>
                <a:rPr lang="en-GB" altLang="en-US" sz="2400" b="1"/>
                <a:t>conflict </a:t>
              </a:r>
            </a:p>
            <a:p>
              <a:pPr algn="ctr" eaLnBrk="1" hangingPunct="1"/>
              <a:r>
                <a:rPr lang="en-GB" altLang="en-US" sz="2400" b="1"/>
                <a:t>and</a:t>
              </a:r>
            </a:p>
            <a:p>
              <a:pPr algn="ctr" eaLnBrk="1" hangingPunct="1"/>
              <a:r>
                <a:rPr lang="en-GB" altLang="en-US" sz="2400" b="1"/>
                <a:t>control</a:t>
              </a:r>
              <a:endParaRPr lang="en-US" altLang="en-US" sz="2400" b="1"/>
            </a:p>
          </p:txBody>
        </p:sp>
      </p:grpSp>
      <p:grpSp>
        <p:nvGrpSpPr>
          <p:cNvPr id="30726" name="Group 27">
            <a:extLst>
              <a:ext uri="{FF2B5EF4-FFF2-40B4-BE49-F238E27FC236}">
                <a16:creationId xmlns:a16="http://schemas.microsoft.com/office/drawing/2014/main" xmlns="" id="{83B87124-C9A7-4C4C-A178-45FE412B0230}"/>
              </a:ext>
            </a:extLst>
          </p:cNvPr>
          <p:cNvGrpSpPr>
            <a:grpSpLocks/>
          </p:cNvGrpSpPr>
          <p:nvPr/>
        </p:nvGrpSpPr>
        <p:grpSpPr bwMode="auto">
          <a:xfrm>
            <a:off x="7114190" y="273050"/>
            <a:ext cx="1938337" cy="1295400"/>
            <a:chOff x="2201" y="2758"/>
            <a:chExt cx="1221" cy="816"/>
          </a:xfrm>
        </p:grpSpPr>
        <p:sp>
          <p:nvSpPr>
            <p:cNvPr id="30727" name="AutoShape 9">
              <a:extLst>
                <a:ext uri="{FF2B5EF4-FFF2-40B4-BE49-F238E27FC236}">
                  <a16:creationId xmlns:a16="http://schemas.microsoft.com/office/drawing/2014/main" xmlns="" id="{4D4C8E23-1943-4CA3-8A54-29082D27CAF8}"/>
                </a:ext>
              </a:extLst>
            </p:cNvPr>
            <p:cNvSpPr>
              <a:spLocks noChangeArrowheads="1"/>
            </p:cNvSpPr>
            <p:nvPr/>
          </p:nvSpPr>
          <p:spPr bwMode="auto">
            <a:xfrm>
              <a:off x="2201" y="2758"/>
              <a:ext cx="1179" cy="816"/>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8" name="Rectangle 10">
              <a:extLst>
                <a:ext uri="{FF2B5EF4-FFF2-40B4-BE49-F238E27FC236}">
                  <a16:creationId xmlns:a16="http://schemas.microsoft.com/office/drawing/2014/main" xmlns="" id="{4F5CE300-D3F7-4AD6-8C8C-7F0618B46EEA}"/>
                </a:ext>
              </a:extLst>
            </p:cNvPr>
            <p:cNvSpPr>
              <a:spLocks noChangeArrowheads="1"/>
            </p:cNvSpPr>
            <p:nvPr/>
          </p:nvSpPr>
          <p:spPr bwMode="auto">
            <a:xfrm>
              <a:off x="2337" y="3022"/>
              <a:ext cx="108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Innovation</a:t>
              </a:r>
              <a:endParaRPr lang="en-US" altLang="en-US" sz="2400" b="1"/>
            </a:p>
          </p:txBody>
        </p:sp>
      </p:grpSp>
      <p:grpSp>
        <p:nvGrpSpPr>
          <p:cNvPr id="30729" name="Group 26">
            <a:extLst>
              <a:ext uri="{FF2B5EF4-FFF2-40B4-BE49-F238E27FC236}">
                <a16:creationId xmlns:a16="http://schemas.microsoft.com/office/drawing/2014/main" xmlns="" id="{94A01EC9-8CD7-4ACC-9FD5-12C0D8221031}"/>
              </a:ext>
            </a:extLst>
          </p:cNvPr>
          <p:cNvGrpSpPr>
            <a:grpSpLocks/>
          </p:cNvGrpSpPr>
          <p:nvPr/>
        </p:nvGrpSpPr>
        <p:grpSpPr bwMode="auto">
          <a:xfrm>
            <a:off x="316675" y="210782"/>
            <a:ext cx="1831039" cy="1503958"/>
            <a:chOff x="384" y="2160"/>
            <a:chExt cx="1089" cy="857"/>
          </a:xfrm>
        </p:grpSpPr>
        <p:sp>
          <p:nvSpPr>
            <p:cNvPr id="30730" name="AutoShape 12">
              <a:extLst>
                <a:ext uri="{FF2B5EF4-FFF2-40B4-BE49-F238E27FC236}">
                  <a16:creationId xmlns:a16="http://schemas.microsoft.com/office/drawing/2014/main" xmlns="" id="{3494588C-2D94-4254-BC2E-43EF68308796}"/>
                </a:ext>
              </a:extLst>
            </p:cNvPr>
            <p:cNvSpPr>
              <a:spLocks noChangeArrowheads="1"/>
            </p:cNvSpPr>
            <p:nvPr/>
          </p:nvSpPr>
          <p:spPr bwMode="auto">
            <a:xfrm>
              <a:off x="384" y="2160"/>
              <a:ext cx="1089" cy="857"/>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1" name="Rectangle 13">
              <a:extLst>
                <a:ext uri="{FF2B5EF4-FFF2-40B4-BE49-F238E27FC236}">
                  <a16:creationId xmlns:a16="http://schemas.microsoft.com/office/drawing/2014/main" xmlns="" id="{FD8A3C63-B64C-4F84-9F17-51864D54A999}"/>
                </a:ext>
              </a:extLst>
            </p:cNvPr>
            <p:cNvSpPr>
              <a:spLocks noChangeArrowheads="1"/>
            </p:cNvSpPr>
            <p:nvPr/>
          </p:nvSpPr>
          <p:spPr bwMode="auto">
            <a:xfrm>
              <a:off x="567" y="2444"/>
              <a:ext cx="74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Layout</a:t>
              </a:r>
              <a:endParaRPr lang="en-US" altLang="en-US" sz="2400" b="1"/>
            </a:p>
          </p:txBody>
        </p:sp>
      </p:grpSp>
      <p:sp>
        <p:nvSpPr>
          <p:cNvPr id="30732" name="AutoShape 14">
            <a:extLst>
              <a:ext uri="{FF2B5EF4-FFF2-40B4-BE49-F238E27FC236}">
                <a16:creationId xmlns:a16="http://schemas.microsoft.com/office/drawing/2014/main" xmlns="" id="{7688B4F5-3DD6-49CA-A420-47523FB4A0A5}"/>
              </a:ext>
            </a:extLst>
          </p:cNvPr>
          <p:cNvSpPr>
            <a:spLocks noChangeArrowheads="1"/>
          </p:cNvSpPr>
          <p:nvPr/>
        </p:nvSpPr>
        <p:spPr bwMode="auto">
          <a:xfrm rot="-2911937">
            <a:off x="2494586" y="3220646"/>
            <a:ext cx="574675" cy="360362"/>
          </a:xfrm>
          <a:prstGeom prst="leftArrow">
            <a:avLst>
              <a:gd name="adj1" fmla="val 50000"/>
              <a:gd name="adj2" fmla="val 39868"/>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3" name="AutoShape 15">
            <a:extLst>
              <a:ext uri="{FF2B5EF4-FFF2-40B4-BE49-F238E27FC236}">
                <a16:creationId xmlns:a16="http://schemas.microsoft.com/office/drawing/2014/main" xmlns="" id="{F56F2AEA-CEC4-4CFE-84E5-2A204C63CD75}"/>
              </a:ext>
            </a:extLst>
          </p:cNvPr>
          <p:cNvSpPr>
            <a:spLocks noChangeArrowheads="1"/>
          </p:cNvSpPr>
          <p:nvPr/>
        </p:nvSpPr>
        <p:spPr bwMode="auto">
          <a:xfrm>
            <a:off x="4394992" y="3274623"/>
            <a:ext cx="504825" cy="649288"/>
          </a:xfrm>
          <a:prstGeom prst="downArrow">
            <a:avLst>
              <a:gd name="adj1" fmla="val 50000"/>
              <a:gd name="adj2" fmla="val 32154"/>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4" name="AutoShape 16">
            <a:extLst>
              <a:ext uri="{FF2B5EF4-FFF2-40B4-BE49-F238E27FC236}">
                <a16:creationId xmlns:a16="http://schemas.microsoft.com/office/drawing/2014/main" xmlns="" id="{C8E9B2E4-8235-40A1-A40F-5521093A7F04}"/>
              </a:ext>
            </a:extLst>
          </p:cNvPr>
          <p:cNvSpPr>
            <a:spLocks noChangeArrowheads="1"/>
          </p:cNvSpPr>
          <p:nvPr/>
        </p:nvSpPr>
        <p:spPr bwMode="auto">
          <a:xfrm rot="2260410">
            <a:off x="6107223" y="3209199"/>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nvGrpSpPr>
          <p:cNvPr id="30735" name="Group 21">
            <a:extLst>
              <a:ext uri="{FF2B5EF4-FFF2-40B4-BE49-F238E27FC236}">
                <a16:creationId xmlns:a16="http://schemas.microsoft.com/office/drawing/2014/main" xmlns="" id="{66B54210-3EC5-4BBB-88BB-0A223B2E2975}"/>
              </a:ext>
            </a:extLst>
          </p:cNvPr>
          <p:cNvGrpSpPr>
            <a:grpSpLocks/>
          </p:cNvGrpSpPr>
          <p:nvPr/>
        </p:nvGrpSpPr>
        <p:grpSpPr bwMode="auto">
          <a:xfrm>
            <a:off x="581961" y="3546561"/>
            <a:ext cx="1804987" cy="1944688"/>
            <a:chOff x="3742" y="3095"/>
            <a:chExt cx="1137" cy="1225"/>
          </a:xfrm>
        </p:grpSpPr>
        <p:sp>
          <p:nvSpPr>
            <p:cNvPr id="30736" name="AutoShape 19">
              <a:extLst>
                <a:ext uri="{FF2B5EF4-FFF2-40B4-BE49-F238E27FC236}">
                  <a16:creationId xmlns:a16="http://schemas.microsoft.com/office/drawing/2014/main" xmlns="" id="{2C7E570C-6984-4C25-80FB-AB1A1BD40DC1}"/>
                </a:ext>
              </a:extLst>
            </p:cNvPr>
            <p:cNvSpPr>
              <a:spLocks noChangeArrowheads="1"/>
            </p:cNvSpPr>
            <p:nvPr/>
          </p:nvSpPr>
          <p:spPr bwMode="auto">
            <a:xfrm>
              <a:off x="3742" y="3095"/>
              <a:ext cx="1102" cy="1225"/>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7" name="Rectangle 20">
              <a:extLst>
                <a:ext uri="{FF2B5EF4-FFF2-40B4-BE49-F238E27FC236}">
                  <a16:creationId xmlns:a16="http://schemas.microsoft.com/office/drawing/2014/main" xmlns="" id="{1E8E3AA5-D43C-45A1-AA90-D5412A6EBE91}"/>
                </a:ext>
              </a:extLst>
            </p:cNvPr>
            <p:cNvSpPr>
              <a:spLocks noChangeArrowheads="1"/>
            </p:cNvSpPr>
            <p:nvPr/>
          </p:nvSpPr>
          <p:spPr bwMode="auto">
            <a:xfrm>
              <a:off x="3878" y="3333"/>
              <a:ext cx="1001"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Socio-</a:t>
              </a:r>
            </a:p>
            <a:p>
              <a:pPr algn="ctr" eaLnBrk="1" hangingPunct="1"/>
              <a:r>
                <a:rPr lang="en-GB" altLang="en-US" sz="2400" b="1"/>
                <a:t>technical </a:t>
              </a:r>
            </a:p>
            <a:p>
              <a:pPr algn="ctr" eaLnBrk="1" hangingPunct="1"/>
              <a:r>
                <a:rPr lang="en-GB" altLang="en-US" sz="2400" b="1"/>
                <a:t>systems</a:t>
              </a:r>
              <a:endParaRPr lang="en-US" altLang="en-US" sz="2400" b="1"/>
            </a:p>
          </p:txBody>
        </p:sp>
      </p:grpSp>
      <p:grpSp>
        <p:nvGrpSpPr>
          <p:cNvPr id="30738" name="Group 25">
            <a:extLst>
              <a:ext uri="{FF2B5EF4-FFF2-40B4-BE49-F238E27FC236}">
                <a16:creationId xmlns:a16="http://schemas.microsoft.com/office/drawing/2014/main" xmlns="" id="{DBB45329-7E6D-4536-94F2-088048BD57A4}"/>
              </a:ext>
            </a:extLst>
          </p:cNvPr>
          <p:cNvGrpSpPr>
            <a:grpSpLocks/>
          </p:cNvGrpSpPr>
          <p:nvPr/>
        </p:nvGrpSpPr>
        <p:grpSpPr bwMode="auto">
          <a:xfrm>
            <a:off x="6476178" y="3560002"/>
            <a:ext cx="2449512" cy="1944688"/>
            <a:chOff x="158" y="391"/>
            <a:chExt cx="1543" cy="1225"/>
          </a:xfrm>
        </p:grpSpPr>
        <p:sp>
          <p:nvSpPr>
            <p:cNvPr id="30739" name="AutoShape 23">
              <a:extLst>
                <a:ext uri="{FF2B5EF4-FFF2-40B4-BE49-F238E27FC236}">
                  <a16:creationId xmlns:a16="http://schemas.microsoft.com/office/drawing/2014/main" xmlns="" id="{DFFBE694-887C-490D-A08B-D5DB1E28A424}"/>
                </a:ext>
              </a:extLst>
            </p:cNvPr>
            <p:cNvSpPr>
              <a:spLocks noChangeArrowheads="1"/>
            </p:cNvSpPr>
            <p:nvPr/>
          </p:nvSpPr>
          <p:spPr bwMode="auto">
            <a:xfrm>
              <a:off x="158" y="391"/>
              <a:ext cx="1543" cy="1225"/>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40" name="Rectangle 24">
              <a:extLst>
                <a:ext uri="{FF2B5EF4-FFF2-40B4-BE49-F238E27FC236}">
                  <a16:creationId xmlns:a16="http://schemas.microsoft.com/office/drawing/2014/main" xmlns="" id="{5D30D895-EEB7-4D79-A941-4E5C46F23788}"/>
                </a:ext>
              </a:extLst>
            </p:cNvPr>
            <p:cNvSpPr>
              <a:spLocks noChangeArrowheads="1"/>
            </p:cNvSpPr>
            <p:nvPr/>
          </p:nvSpPr>
          <p:spPr bwMode="auto">
            <a:xfrm>
              <a:off x="356" y="744"/>
              <a:ext cx="1257"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Social</a:t>
              </a:r>
            </a:p>
            <a:p>
              <a:pPr algn="ctr" eaLnBrk="1" hangingPunct="1"/>
              <a:r>
                <a:rPr lang="en-GB" altLang="en-US" sz="2400" b="1"/>
                <a:t>components</a:t>
              </a:r>
              <a:endParaRPr lang="en-US" altLang="en-US" sz="2400" b="1"/>
            </a:p>
          </p:txBody>
        </p:sp>
      </p:grpSp>
      <p:sp>
        <p:nvSpPr>
          <p:cNvPr id="30741" name="AutoShape 28">
            <a:extLst>
              <a:ext uri="{FF2B5EF4-FFF2-40B4-BE49-F238E27FC236}">
                <a16:creationId xmlns:a16="http://schemas.microsoft.com/office/drawing/2014/main" xmlns="" id="{CAF775A4-0F7C-494A-9073-7B8EF4218AB1}"/>
              </a:ext>
            </a:extLst>
          </p:cNvPr>
          <p:cNvSpPr>
            <a:spLocks noChangeArrowheads="1"/>
          </p:cNvSpPr>
          <p:nvPr/>
        </p:nvSpPr>
        <p:spPr bwMode="auto">
          <a:xfrm rot="-2545338">
            <a:off x="6434586" y="947738"/>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42" name="AutoShape 29">
            <a:extLst>
              <a:ext uri="{FF2B5EF4-FFF2-40B4-BE49-F238E27FC236}">
                <a16:creationId xmlns:a16="http://schemas.microsoft.com/office/drawing/2014/main" xmlns="" id="{B47D8496-73C8-4FFA-BB91-DDB89B7A6B7E}"/>
              </a:ext>
            </a:extLst>
          </p:cNvPr>
          <p:cNvSpPr>
            <a:spLocks noChangeArrowheads="1"/>
          </p:cNvSpPr>
          <p:nvPr/>
        </p:nvSpPr>
        <p:spPr bwMode="auto">
          <a:xfrm rot="-8021021">
            <a:off x="2346899" y="1001428"/>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13595584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AutoShape 5">
            <a:extLst>
              <a:ext uri="{FF2B5EF4-FFF2-40B4-BE49-F238E27FC236}">
                <a16:creationId xmlns:a16="http://schemas.microsoft.com/office/drawing/2014/main" xmlns="" id="{59843DD7-5115-4ABC-8EB7-D59B0C1FF1A4}"/>
              </a:ext>
            </a:extLst>
          </p:cNvPr>
          <p:cNvSpPr>
            <a:spLocks noChangeArrowheads="1"/>
          </p:cNvSpPr>
          <p:nvPr/>
        </p:nvSpPr>
        <p:spPr bwMode="auto">
          <a:xfrm>
            <a:off x="3167063" y="2185988"/>
            <a:ext cx="2808287" cy="2484437"/>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Basic</a:t>
            </a:r>
          </a:p>
          <a:p>
            <a:pPr algn="ctr" eaLnBrk="1" hangingPunct="1"/>
            <a:r>
              <a:rPr lang="en-GB" altLang="en-US" sz="2800" b="1"/>
              <a:t>social</a:t>
            </a:r>
          </a:p>
          <a:p>
            <a:pPr algn="ctr" eaLnBrk="1" hangingPunct="1"/>
            <a:r>
              <a:rPr lang="en-GB" altLang="en-US" sz="2800" b="1"/>
              <a:t>components</a:t>
            </a:r>
          </a:p>
          <a:p>
            <a:pPr algn="ctr" eaLnBrk="1" hangingPunct="1"/>
            <a:r>
              <a:rPr lang="en-GB" altLang="en-US" sz="2800" b="1"/>
              <a:t>of</a:t>
            </a:r>
          </a:p>
          <a:p>
            <a:pPr algn="ctr" eaLnBrk="1" hangingPunct="1"/>
            <a:r>
              <a:rPr lang="en-GB" altLang="en-US" sz="2800" b="1"/>
              <a:t>organisation</a:t>
            </a:r>
            <a:endParaRPr lang="en-US" altLang="en-US" sz="2800" b="1"/>
          </a:p>
        </p:txBody>
      </p:sp>
      <p:sp>
        <p:nvSpPr>
          <p:cNvPr id="32771" name="AutoShape 7">
            <a:extLst>
              <a:ext uri="{FF2B5EF4-FFF2-40B4-BE49-F238E27FC236}">
                <a16:creationId xmlns:a16="http://schemas.microsoft.com/office/drawing/2014/main" xmlns="" id="{1E369966-4CB5-4C36-A27A-534F3A79BDE8}"/>
              </a:ext>
            </a:extLst>
          </p:cNvPr>
          <p:cNvSpPr>
            <a:spLocks noChangeArrowheads="1"/>
          </p:cNvSpPr>
          <p:nvPr/>
        </p:nvSpPr>
        <p:spPr bwMode="auto">
          <a:xfrm>
            <a:off x="863600" y="476250"/>
            <a:ext cx="1728788" cy="1439863"/>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Structural</a:t>
            </a:r>
          </a:p>
          <a:p>
            <a:pPr algn="ctr" eaLnBrk="1" hangingPunct="1"/>
            <a:r>
              <a:rPr lang="en-GB" altLang="en-US" sz="2400" b="1"/>
              <a:t>issues</a:t>
            </a:r>
            <a:endParaRPr lang="en-US" altLang="en-US" sz="2400" b="1"/>
          </a:p>
        </p:txBody>
      </p:sp>
      <p:sp>
        <p:nvSpPr>
          <p:cNvPr id="32772" name="AutoShape 8">
            <a:extLst>
              <a:ext uri="{FF2B5EF4-FFF2-40B4-BE49-F238E27FC236}">
                <a16:creationId xmlns:a16="http://schemas.microsoft.com/office/drawing/2014/main" xmlns="" id="{530B0935-DB6E-43F2-BBD6-FFE2A51DB997}"/>
              </a:ext>
            </a:extLst>
          </p:cNvPr>
          <p:cNvSpPr>
            <a:spLocks noChangeArrowheads="1"/>
          </p:cNvSpPr>
          <p:nvPr/>
        </p:nvSpPr>
        <p:spPr bwMode="auto">
          <a:xfrm>
            <a:off x="6659563" y="476250"/>
            <a:ext cx="1728787" cy="1439863"/>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Rules and</a:t>
            </a:r>
          </a:p>
          <a:p>
            <a:pPr algn="ctr" eaLnBrk="1" hangingPunct="1"/>
            <a:r>
              <a:rPr lang="en-GB" altLang="en-US" sz="2400" b="1"/>
              <a:t>systems</a:t>
            </a:r>
            <a:endParaRPr lang="en-US" altLang="en-US" sz="2400" b="1"/>
          </a:p>
        </p:txBody>
      </p:sp>
      <p:sp>
        <p:nvSpPr>
          <p:cNvPr id="32773" name="AutoShape 9">
            <a:extLst>
              <a:ext uri="{FF2B5EF4-FFF2-40B4-BE49-F238E27FC236}">
                <a16:creationId xmlns:a16="http://schemas.microsoft.com/office/drawing/2014/main" xmlns="" id="{B2CD87C7-A739-451E-B351-9E6B203219C6}"/>
              </a:ext>
            </a:extLst>
          </p:cNvPr>
          <p:cNvSpPr>
            <a:spLocks noChangeArrowheads="1"/>
          </p:cNvSpPr>
          <p:nvPr/>
        </p:nvSpPr>
        <p:spPr bwMode="auto">
          <a:xfrm>
            <a:off x="430213" y="4170373"/>
            <a:ext cx="2232025" cy="1439862"/>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Co-ordinating</a:t>
            </a:r>
          </a:p>
          <a:p>
            <a:pPr algn="ctr" eaLnBrk="1" hangingPunct="1"/>
            <a:r>
              <a:rPr lang="en-GB" altLang="en-US" sz="2400" b="1"/>
              <a:t>mechanisms</a:t>
            </a:r>
            <a:endParaRPr lang="en-US" altLang="en-US" sz="2400" b="1"/>
          </a:p>
        </p:txBody>
      </p:sp>
      <p:sp>
        <p:nvSpPr>
          <p:cNvPr id="32774" name="AutoShape 10">
            <a:extLst>
              <a:ext uri="{FF2B5EF4-FFF2-40B4-BE49-F238E27FC236}">
                <a16:creationId xmlns:a16="http://schemas.microsoft.com/office/drawing/2014/main" xmlns="" id="{5FC3F034-C0F5-474D-AA7D-386AC9224D73}"/>
              </a:ext>
            </a:extLst>
          </p:cNvPr>
          <p:cNvSpPr>
            <a:spLocks noChangeArrowheads="1"/>
          </p:cNvSpPr>
          <p:nvPr/>
        </p:nvSpPr>
        <p:spPr bwMode="auto">
          <a:xfrm>
            <a:off x="6677888" y="4170373"/>
            <a:ext cx="2016125" cy="1439862"/>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Networking</a:t>
            </a:r>
            <a:endParaRPr lang="en-US" altLang="en-US" sz="2400" b="1"/>
          </a:p>
        </p:txBody>
      </p:sp>
      <p:sp>
        <p:nvSpPr>
          <p:cNvPr id="32775" name="Line 11">
            <a:extLst>
              <a:ext uri="{FF2B5EF4-FFF2-40B4-BE49-F238E27FC236}">
                <a16:creationId xmlns:a16="http://schemas.microsoft.com/office/drawing/2014/main" xmlns="" id="{C1080BE3-D896-4918-B558-BF2BF0715108}"/>
              </a:ext>
            </a:extLst>
          </p:cNvPr>
          <p:cNvSpPr>
            <a:spLocks noChangeShapeType="1"/>
          </p:cNvSpPr>
          <p:nvPr/>
        </p:nvSpPr>
        <p:spPr bwMode="auto">
          <a:xfrm flipH="1" flipV="1">
            <a:off x="2771775" y="1844675"/>
            <a:ext cx="431800" cy="360363"/>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6" name="Line 12">
            <a:extLst>
              <a:ext uri="{FF2B5EF4-FFF2-40B4-BE49-F238E27FC236}">
                <a16:creationId xmlns:a16="http://schemas.microsoft.com/office/drawing/2014/main" xmlns="" id="{E285266E-FEE8-443B-B307-00C1227DA3A4}"/>
              </a:ext>
            </a:extLst>
          </p:cNvPr>
          <p:cNvSpPr>
            <a:spLocks noChangeShapeType="1"/>
          </p:cNvSpPr>
          <p:nvPr/>
        </p:nvSpPr>
        <p:spPr bwMode="auto">
          <a:xfrm flipV="1">
            <a:off x="5940425" y="1773238"/>
            <a:ext cx="647700" cy="4318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7" name="Line 13">
            <a:extLst>
              <a:ext uri="{FF2B5EF4-FFF2-40B4-BE49-F238E27FC236}">
                <a16:creationId xmlns:a16="http://schemas.microsoft.com/office/drawing/2014/main" xmlns="" id="{0B4F2223-6D2E-4BAA-B35B-8B135419E0C1}"/>
              </a:ext>
            </a:extLst>
          </p:cNvPr>
          <p:cNvSpPr>
            <a:spLocks noChangeShapeType="1"/>
          </p:cNvSpPr>
          <p:nvPr/>
        </p:nvSpPr>
        <p:spPr bwMode="auto">
          <a:xfrm flipH="1">
            <a:off x="2843213" y="4581525"/>
            <a:ext cx="215900" cy="2159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8" name="Line 14">
            <a:extLst>
              <a:ext uri="{FF2B5EF4-FFF2-40B4-BE49-F238E27FC236}">
                <a16:creationId xmlns:a16="http://schemas.microsoft.com/office/drawing/2014/main" xmlns="" id="{D8FFC4D2-F923-4D55-8F81-F7E47323AB61}"/>
              </a:ext>
            </a:extLst>
          </p:cNvPr>
          <p:cNvSpPr>
            <a:spLocks noChangeShapeType="1"/>
          </p:cNvSpPr>
          <p:nvPr/>
        </p:nvSpPr>
        <p:spPr bwMode="auto">
          <a:xfrm>
            <a:off x="6156325" y="4581525"/>
            <a:ext cx="287338" cy="287338"/>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943107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xmlns="" id="{C4A7F12A-F78A-46F8-A664-8A8C6CE6568F}"/>
              </a:ext>
            </a:extLst>
          </p:cNvPr>
          <p:cNvSpPr>
            <a:spLocks noGrp="1" noChangeArrowheads="1"/>
          </p:cNvSpPr>
          <p:nvPr>
            <p:ph type="title"/>
          </p:nvPr>
        </p:nvSpPr>
        <p:spPr/>
        <p:txBody>
          <a:bodyPr/>
          <a:lstStyle/>
          <a:p>
            <a:r>
              <a:rPr lang="en-GB" altLang="en-US" sz="3600"/>
              <a:t>Features of new organisational forms</a:t>
            </a:r>
          </a:p>
        </p:txBody>
      </p:sp>
      <p:sp>
        <p:nvSpPr>
          <p:cNvPr id="35843" name="Rectangle 3">
            <a:extLst>
              <a:ext uri="{FF2B5EF4-FFF2-40B4-BE49-F238E27FC236}">
                <a16:creationId xmlns:a16="http://schemas.microsoft.com/office/drawing/2014/main" xmlns="" id="{5B27F0CC-DFD2-4F24-BAF5-A0A277617603}"/>
              </a:ext>
            </a:extLst>
          </p:cNvPr>
          <p:cNvSpPr>
            <a:spLocks noGrp="1" noChangeArrowheads="1"/>
          </p:cNvSpPr>
          <p:nvPr>
            <p:ph type="body" idx="1"/>
          </p:nvPr>
        </p:nvSpPr>
        <p:spPr/>
        <p:txBody>
          <a:bodyPr/>
          <a:lstStyle/>
          <a:p>
            <a:pPr>
              <a:lnSpc>
                <a:spcPct val="90000"/>
              </a:lnSpc>
            </a:pPr>
            <a:r>
              <a:rPr lang="en-GB" altLang="en-US" sz="2400"/>
              <a:t>  </a:t>
            </a:r>
            <a:r>
              <a:rPr lang="en-GB" altLang="en-US" sz="2400" b="1"/>
              <a:t>Hierarchy:</a:t>
            </a:r>
            <a:r>
              <a:rPr lang="en-GB" altLang="en-US" sz="2400"/>
              <a:t> fewer levels, use of teams</a:t>
            </a:r>
          </a:p>
          <a:p>
            <a:pPr>
              <a:lnSpc>
                <a:spcPct val="90000"/>
              </a:lnSpc>
            </a:pPr>
            <a:r>
              <a:rPr lang="en-GB" altLang="en-US" sz="2400"/>
              <a:t>  </a:t>
            </a:r>
            <a:r>
              <a:rPr lang="en-GB" altLang="en-US" sz="2400" b="1"/>
              <a:t>Division of labour:</a:t>
            </a:r>
            <a:r>
              <a:rPr lang="en-GB" altLang="en-US" sz="2400"/>
              <a:t> expanded job roles</a:t>
            </a:r>
          </a:p>
          <a:p>
            <a:pPr>
              <a:lnSpc>
                <a:spcPct val="90000"/>
              </a:lnSpc>
            </a:pPr>
            <a:r>
              <a:rPr lang="en-GB" altLang="en-US" sz="2400"/>
              <a:t>  </a:t>
            </a:r>
            <a:r>
              <a:rPr lang="en-GB" altLang="en-US" sz="2400" b="1"/>
              <a:t>Rules and schedules:</a:t>
            </a:r>
            <a:r>
              <a:rPr lang="en-GB" altLang="en-US" sz="2400"/>
              <a:t> relationship based</a:t>
            </a:r>
          </a:p>
          <a:p>
            <a:pPr>
              <a:lnSpc>
                <a:spcPct val="90000"/>
              </a:lnSpc>
            </a:pPr>
            <a:r>
              <a:rPr lang="en-GB" altLang="en-US" sz="2400"/>
              <a:t>  </a:t>
            </a:r>
            <a:r>
              <a:rPr lang="en-GB" altLang="en-US" sz="2400" b="1"/>
              <a:t>Systems:</a:t>
            </a:r>
            <a:r>
              <a:rPr lang="en-GB" altLang="en-US" sz="2400"/>
              <a:t> directed toward managing change</a:t>
            </a:r>
          </a:p>
          <a:p>
            <a:pPr>
              <a:lnSpc>
                <a:spcPct val="90000"/>
              </a:lnSpc>
            </a:pPr>
            <a:r>
              <a:rPr lang="en-GB" altLang="en-US" sz="2400" b="1"/>
              <a:t>  Integration:</a:t>
            </a:r>
            <a:r>
              <a:rPr lang="en-GB" altLang="en-US" sz="2400"/>
              <a:t> horizontal through direct contact</a:t>
            </a:r>
          </a:p>
          <a:p>
            <a:pPr>
              <a:lnSpc>
                <a:spcPct val="90000"/>
              </a:lnSpc>
            </a:pPr>
            <a:r>
              <a:rPr lang="en-GB" altLang="en-US" sz="2400" b="1"/>
              <a:t>  Control: </a:t>
            </a:r>
            <a:r>
              <a:rPr lang="en-GB" altLang="en-US" sz="2400"/>
              <a:t>decentralised, target, culture or HRM based</a:t>
            </a:r>
          </a:p>
          <a:p>
            <a:pPr>
              <a:lnSpc>
                <a:spcPct val="90000"/>
              </a:lnSpc>
            </a:pPr>
            <a:r>
              <a:rPr lang="en-GB" altLang="en-US" sz="2400" b="1"/>
              <a:t>  Rewards:</a:t>
            </a:r>
            <a:r>
              <a:rPr lang="en-GB" altLang="en-US" sz="2400"/>
              <a:t> based on group performance</a:t>
            </a:r>
          </a:p>
          <a:p>
            <a:pPr>
              <a:lnSpc>
                <a:spcPct val="90000"/>
              </a:lnSpc>
            </a:pPr>
            <a:r>
              <a:rPr lang="en-GB" altLang="en-US" sz="2400" b="1"/>
              <a:t>  Alliances:</a:t>
            </a:r>
            <a:r>
              <a:rPr lang="en-GB" altLang="en-US" sz="2400"/>
              <a:t> used for global market penetration</a:t>
            </a:r>
          </a:p>
          <a:p>
            <a:pPr>
              <a:lnSpc>
                <a:spcPct val="90000"/>
              </a:lnSpc>
            </a:pPr>
            <a:r>
              <a:rPr lang="en-GB" altLang="en-US" sz="2400" b="1"/>
              <a:t>  Organising across:</a:t>
            </a:r>
            <a:r>
              <a:rPr lang="en-GB" altLang="en-US" sz="2400"/>
              <a:t> complex and multi-dimensional</a:t>
            </a:r>
            <a:endParaRPr lang="en-US" altLang="en-US" sz="2400"/>
          </a:p>
          <a:p>
            <a:pPr>
              <a:lnSpc>
                <a:spcPct val="90000"/>
              </a:lnSpc>
            </a:pPr>
            <a:endParaRPr lang="en-GB" altLang="en-US" sz="2400"/>
          </a:p>
        </p:txBody>
      </p:sp>
    </p:spTree>
    <p:extLst>
      <p:ext uri="{BB962C8B-B14F-4D97-AF65-F5344CB8AC3E}">
        <p14:creationId xmlns:p14="http://schemas.microsoft.com/office/powerpoint/2010/main" val="41071133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4">
            <a:extLst>
              <a:ext uri="{FF2B5EF4-FFF2-40B4-BE49-F238E27FC236}">
                <a16:creationId xmlns:a16="http://schemas.microsoft.com/office/drawing/2014/main" xmlns="" id="{6F5048BE-15AC-423E-8D13-4731D0FB8E9B}"/>
              </a:ext>
            </a:extLst>
          </p:cNvPr>
          <p:cNvSpPr txBox="1">
            <a:spLocks noChangeArrowheads="1"/>
          </p:cNvSpPr>
          <p:nvPr/>
        </p:nvSpPr>
        <p:spPr bwMode="auto">
          <a:xfrm>
            <a:off x="539552" y="188640"/>
            <a:ext cx="8064500" cy="539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t>Identified strategies for </a:t>
            </a:r>
          </a:p>
          <a:p>
            <a:pPr algn="ctr" eaLnBrk="1" hangingPunct="1"/>
            <a:r>
              <a:rPr lang="en-GB" altLang="en-US" sz="3600"/>
              <a:t>management control</a:t>
            </a:r>
          </a:p>
          <a:p>
            <a:pPr eaLnBrk="1" hangingPunct="1"/>
            <a:endParaRPr lang="en-GB" altLang="en-US" sz="3600"/>
          </a:p>
          <a:p>
            <a:pPr eaLnBrk="1" hangingPunct="1">
              <a:buFontTx/>
              <a:buChar char="•"/>
            </a:pPr>
            <a:r>
              <a:rPr lang="en-GB" altLang="en-US" sz="2400"/>
              <a:t>  </a:t>
            </a:r>
            <a:r>
              <a:rPr lang="en-GB" altLang="en-US" sz="2400" b="1"/>
              <a:t>Personal:</a:t>
            </a:r>
            <a:r>
              <a:rPr lang="en-GB" altLang="en-US" sz="2400"/>
              <a:t> uses direct supervision for conformity</a:t>
            </a:r>
          </a:p>
          <a:p>
            <a:pPr eaLnBrk="1" hangingPunct="1">
              <a:buFontTx/>
              <a:buChar char="•"/>
            </a:pPr>
            <a:r>
              <a:rPr lang="en-GB" altLang="en-US" sz="2400"/>
              <a:t>  </a:t>
            </a:r>
            <a:r>
              <a:rPr lang="en-GB" altLang="en-US" sz="2400" b="1"/>
              <a:t>Bureaucratic:</a:t>
            </a:r>
            <a:r>
              <a:rPr lang="en-GB" altLang="en-US" sz="2400"/>
              <a:t> methods used to ensure conformity to   </a:t>
            </a:r>
          </a:p>
          <a:p>
            <a:pPr eaLnBrk="1" hangingPunct="1"/>
            <a:r>
              <a:rPr lang="en-GB" altLang="en-US" sz="2400"/>
              <a:t>   rules and procedures</a:t>
            </a:r>
          </a:p>
          <a:p>
            <a:pPr eaLnBrk="1" hangingPunct="1">
              <a:buFontTx/>
              <a:buChar char="•"/>
            </a:pPr>
            <a:r>
              <a:rPr lang="en-GB" altLang="en-US" sz="2400"/>
              <a:t>  </a:t>
            </a:r>
            <a:r>
              <a:rPr lang="en-GB" altLang="en-US" sz="2400" b="1"/>
              <a:t>Target based:</a:t>
            </a:r>
            <a:r>
              <a:rPr lang="en-GB" altLang="en-US" sz="2400"/>
              <a:t> conformity to agreed output targets</a:t>
            </a:r>
          </a:p>
          <a:p>
            <a:pPr eaLnBrk="1" hangingPunct="1">
              <a:buFontTx/>
              <a:buChar char="•"/>
            </a:pPr>
            <a:r>
              <a:rPr lang="en-GB" altLang="en-US" sz="2400"/>
              <a:t>  </a:t>
            </a:r>
            <a:r>
              <a:rPr lang="en-GB" altLang="en-US" sz="2400" b="1"/>
              <a:t>Culture:</a:t>
            </a:r>
            <a:r>
              <a:rPr lang="en-GB" altLang="en-US" sz="2400"/>
              <a:t> promotes individual conformity to organisation </a:t>
            </a:r>
          </a:p>
          <a:p>
            <a:pPr eaLnBrk="1" hangingPunct="1"/>
            <a:r>
              <a:rPr lang="en-GB" altLang="en-US" sz="2400"/>
              <a:t>   goals</a:t>
            </a:r>
          </a:p>
          <a:p>
            <a:pPr eaLnBrk="1" hangingPunct="1">
              <a:buFontTx/>
              <a:buChar char="•"/>
            </a:pPr>
            <a:r>
              <a:rPr lang="en-GB" altLang="en-US" sz="2400" b="1"/>
              <a:t>  HRM based: </a:t>
            </a:r>
            <a:r>
              <a:rPr lang="en-GB" altLang="en-US" sz="2400"/>
              <a:t>conformity through assessment </a:t>
            </a:r>
          </a:p>
          <a:p>
            <a:pPr eaLnBrk="1" hangingPunct="1"/>
            <a:r>
              <a:rPr lang="en-GB" altLang="en-US" sz="2400"/>
              <a:t>   procedures and reward systems</a:t>
            </a:r>
          </a:p>
          <a:p>
            <a:pPr eaLnBrk="1" hangingPunct="1">
              <a:buFontTx/>
              <a:buChar char="•"/>
            </a:pPr>
            <a:r>
              <a:rPr lang="en-GB" altLang="en-US" sz="2400" b="1"/>
              <a:t>  Electronic Surveillance: </a:t>
            </a:r>
            <a:r>
              <a:rPr lang="en-GB" altLang="en-US" sz="2400"/>
              <a:t>used to monitor individual </a:t>
            </a:r>
          </a:p>
          <a:p>
            <a:pPr eaLnBrk="1" hangingPunct="1"/>
            <a:r>
              <a:rPr lang="en-GB" altLang="en-US" sz="2400"/>
              <a:t>   performance to reward and discipline</a:t>
            </a:r>
          </a:p>
        </p:txBody>
      </p:sp>
    </p:spTree>
    <p:extLst>
      <p:ext uri="{BB962C8B-B14F-4D97-AF65-F5344CB8AC3E}">
        <p14:creationId xmlns:p14="http://schemas.microsoft.com/office/powerpoint/2010/main" val="36781982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4">
            <a:extLst>
              <a:ext uri="{FF2B5EF4-FFF2-40B4-BE49-F238E27FC236}">
                <a16:creationId xmlns:a16="http://schemas.microsoft.com/office/drawing/2014/main" xmlns="" id="{68B345EB-C9BE-4CCF-BD5F-BF040897C841}"/>
              </a:ext>
            </a:extLst>
          </p:cNvPr>
          <p:cNvSpPr txBox="1">
            <a:spLocks noChangeArrowheads="1"/>
          </p:cNvSpPr>
          <p:nvPr/>
        </p:nvSpPr>
        <p:spPr bwMode="auto">
          <a:xfrm>
            <a:off x="323528" y="188640"/>
            <a:ext cx="8405813" cy="5447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t>Pay systems favoured in </a:t>
            </a:r>
          </a:p>
          <a:p>
            <a:pPr algn="ctr" eaLnBrk="1" hangingPunct="1"/>
            <a:r>
              <a:rPr lang="en-GB" altLang="en-US" sz="3600"/>
              <a:t>contemporary organisations</a:t>
            </a:r>
          </a:p>
          <a:p>
            <a:pPr eaLnBrk="1" hangingPunct="1"/>
            <a:endParaRPr lang="en-GB" altLang="en-US" sz="3600"/>
          </a:p>
          <a:p>
            <a:pPr eaLnBrk="1" hangingPunct="1">
              <a:buFontTx/>
              <a:buChar char="•"/>
            </a:pPr>
            <a:r>
              <a:rPr lang="en-GB" altLang="en-US" sz="2400"/>
              <a:t>  </a:t>
            </a:r>
            <a:r>
              <a:rPr lang="en-GB" altLang="en-US" sz="2400" b="1"/>
              <a:t>Market-driven:</a:t>
            </a:r>
            <a:r>
              <a:rPr lang="en-GB" altLang="en-US" sz="2400"/>
              <a:t> reflects worth of employees in labour  </a:t>
            </a:r>
          </a:p>
          <a:p>
            <a:pPr eaLnBrk="1" hangingPunct="1"/>
            <a:r>
              <a:rPr lang="en-GB" altLang="en-US" sz="2400"/>
              <a:t>   market</a:t>
            </a:r>
          </a:p>
          <a:p>
            <a:pPr eaLnBrk="1" hangingPunct="1">
              <a:buFontTx/>
              <a:buChar char="•"/>
            </a:pPr>
            <a:r>
              <a:rPr lang="en-GB" altLang="en-US" sz="2400"/>
              <a:t>  </a:t>
            </a:r>
            <a:r>
              <a:rPr lang="en-GB" altLang="en-US" sz="2400" b="1"/>
              <a:t>PRP:</a:t>
            </a:r>
            <a:r>
              <a:rPr lang="en-GB" altLang="en-US" sz="2400"/>
              <a:t> individual or team-based rewards</a:t>
            </a:r>
          </a:p>
          <a:p>
            <a:pPr eaLnBrk="1" hangingPunct="1">
              <a:buFontTx/>
              <a:buChar char="•"/>
            </a:pPr>
            <a:r>
              <a:rPr lang="en-GB" altLang="en-US" sz="2400"/>
              <a:t>  </a:t>
            </a:r>
            <a:r>
              <a:rPr lang="en-GB" altLang="en-US" sz="2400" b="1"/>
              <a:t>Broad-banding:</a:t>
            </a:r>
            <a:r>
              <a:rPr lang="en-GB" altLang="en-US" sz="2400"/>
              <a:t> enables increased flexibility in flatter </a:t>
            </a:r>
          </a:p>
          <a:p>
            <a:pPr eaLnBrk="1" hangingPunct="1"/>
            <a:r>
              <a:rPr lang="en-GB" altLang="en-US" sz="2400"/>
              <a:t>   organisations</a:t>
            </a:r>
          </a:p>
          <a:p>
            <a:pPr eaLnBrk="1" hangingPunct="1">
              <a:buFontTx/>
              <a:buChar char="•"/>
            </a:pPr>
            <a:r>
              <a:rPr lang="en-GB" altLang="en-US" sz="2400"/>
              <a:t>  </a:t>
            </a:r>
            <a:r>
              <a:rPr lang="en-GB" altLang="en-US" sz="2400" b="1"/>
              <a:t>Competence-based:</a:t>
            </a:r>
            <a:r>
              <a:rPr lang="en-GB" altLang="en-US" sz="2400"/>
              <a:t> uses competences for managing</a:t>
            </a:r>
          </a:p>
          <a:p>
            <a:pPr eaLnBrk="1" hangingPunct="1">
              <a:buFontTx/>
              <a:buChar char="•"/>
            </a:pPr>
            <a:r>
              <a:rPr lang="en-GB" altLang="en-US" sz="2400"/>
              <a:t>  performance and rewards</a:t>
            </a:r>
          </a:p>
          <a:p>
            <a:pPr eaLnBrk="1" hangingPunct="1">
              <a:buFontTx/>
              <a:buChar char="•"/>
            </a:pPr>
            <a:r>
              <a:rPr lang="en-GB" altLang="en-US" sz="2400" b="1"/>
              <a:t>  Flexible benefits: </a:t>
            </a:r>
            <a:r>
              <a:rPr lang="en-GB" altLang="en-US" sz="2400"/>
              <a:t>reflect the needs of a diverse workforce</a:t>
            </a:r>
          </a:p>
          <a:p>
            <a:pPr eaLnBrk="1" hangingPunct="1">
              <a:buFontTx/>
              <a:buChar char="•"/>
            </a:pPr>
            <a:r>
              <a:rPr lang="en-GB" altLang="en-US" sz="2400" b="1"/>
              <a:t>  Harmonisation: </a:t>
            </a:r>
            <a:r>
              <a:rPr lang="en-GB" altLang="en-US" sz="2400"/>
              <a:t>promotes integration and flexible </a:t>
            </a:r>
          </a:p>
          <a:p>
            <a:pPr eaLnBrk="1" hangingPunct="1"/>
            <a:r>
              <a:rPr lang="en-GB" altLang="en-US" sz="2400"/>
              <a:t>   deployment</a:t>
            </a:r>
          </a:p>
        </p:txBody>
      </p:sp>
    </p:spTree>
    <p:extLst>
      <p:ext uri="{BB962C8B-B14F-4D97-AF65-F5344CB8AC3E}">
        <p14:creationId xmlns:p14="http://schemas.microsoft.com/office/powerpoint/2010/main" val="13096670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xmlns="" id="{75B478BA-711C-4CCD-B9CF-931FB2387D78}"/>
              </a:ext>
            </a:extLst>
          </p:cNvPr>
          <p:cNvSpPr>
            <a:spLocks noGrp="1" noChangeArrowheads="1"/>
          </p:cNvSpPr>
          <p:nvPr>
            <p:ph type="ctrTitle" idx="4294967295"/>
          </p:nvPr>
        </p:nvSpPr>
        <p:spPr>
          <a:xfrm>
            <a:off x="685800" y="404813"/>
            <a:ext cx="7772400" cy="1470025"/>
          </a:xfrm>
        </p:spPr>
        <p:txBody>
          <a:bodyPr/>
          <a:lstStyle/>
          <a:p>
            <a:pPr eaLnBrk="1" hangingPunct="1"/>
            <a:r>
              <a:rPr lang="en-GB" altLang="en-US" sz="3600"/>
              <a:t>Performance, profit and</a:t>
            </a:r>
            <a:br>
              <a:rPr lang="en-GB" altLang="en-US" sz="3600"/>
            </a:br>
            <a:r>
              <a:rPr lang="en-GB" altLang="en-US" sz="3600"/>
              <a:t>efficiency</a:t>
            </a:r>
            <a:endParaRPr lang="en-US" altLang="en-US" sz="3600"/>
          </a:p>
        </p:txBody>
      </p:sp>
      <p:sp>
        <p:nvSpPr>
          <p:cNvPr id="40963" name="Rectangle 3">
            <a:extLst>
              <a:ext uri="{FF2B5EF4-FFF2-40B4-BE49-F238E27FC236}">
                <a16:creationId xmlns:a16="http://schemas.microsoft.com/office/drawing/2014/main" xmlns="" id="{21CC8D07-244D-4C84-ABE9-C07044384AFC}"/>
              </a:ext>
            </a:extLst>
          </p:cNvPr>
          <p:cNvSpPr>
            <a:spLocks noGrp="1" noChangeArrowheads="1"/>
          </p:cNvSpPr>
          <p:nvPr>
            <p:ph type="subTitle" idx="4294967295"/>
          </p:nvPr>
        </p:nvSpPr>
        <p:spPr>
          <a:xfrm>
            <a:off x="955675" y="2420888"/>
            <a:ext cx="7232650" cy="2809081"/>
          </a:xfrm>
        </p:spPr>
        <p:txBody>
          <a:bodyPr/>
          <a:lstStyle/>
          <a:p>
            <a:pPr marL="0" indent="0" algn="ctr" eaLnBrk="1" hangingPunct="1">
              <a:lnSpc>
                <a:spcPct val="90000"/>
              </a:lnSpc>
              <a:buFontTx/>
              <a:buNone/>
            </a:pPr>
            <a:r>
              <a:rPr lang="en-GB" altLang="en-US" sz="2800"/>
              <a:t>‘With the increasing </a:t>
            </a:r>
            <a:r>
              <a:rPr lang="en-GB" altLang="en-US" sz="2800" err="1"/>
              <a:t>marketisation</a:t>
            </a:r>
            <a:r>
              <a:rPr lang="en-GB" altLang="en-US" sz="2800"/>
              <a:t> of business and public services, and the competition, choice and change agenda, management attention is increasingly focused on achieving short financial targets.’</a:t>
            </a:r>
            <a:endParaRPr lang="en-US" altLang="en-US" sz="2800"/>
          </a:p>
        </p:txBody>
      </p:sp>
    </p:spTree>
    <p:extLst>
      <p:ext uri="{BB962C8B-B14F-4D97-AF65-F5344CB8AC3E}">
        <p14:creationId xmlns:p14="http://schemas.microsoft.com/office/powerpoint/2010/main" val="15977746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a:t>Performance, Profit and Efficiency</a:t>
            </a:r>
          </a:p>
        </p:txBody>
      </p:sp>
      <p:sp>
        <p:nvSpPr>
          <p:cNvPr id="3" name="Content Placeholder 2"/>
          <p:cNvSpPr>
            <a:spLocks noGrp="1"/>
          </p:cNvSpPr>
          <p:nvPr>
            <p:ph idx="1"/>
          </p:nvPr>
        </p:nvSpPr>
        <p:spPr>
          <a:xfrm>
            <a:off x="395536" y="1124744"/>
            <a:ext cx="8229600" cy="4680520"/>
          </a:xfrm>
        </p:spPr>
        <p:txBody>
          <a:bodyPr>
            <a:normAutofit fontScale="85000" lnSpcReduction="20000"/>
          </a:bodyPr>
          <a:lstStyle/>
          <a:p>
            <a:r>
              <a:rPr lang="en-GB"/>
              <a:t>The driving forces underpinning organisational effectiveness today are performance, profit and efficiency in the private sector and performance, finance and value for money in the public and third sector</a:t>
            </a:r>
          </a:p>
          <a:p>
            <a:r>
              <a:rPr lang="en-GB"/>
              <a:t>Reason – the driving force underpinning business activity is the role of stock markets, banks and other financial institutions</a:t>
            </a:r>
          </a:p>
          <a:p>
            <a:r>
              <a:rPr lang="en-GB"/>
              <a:t>Management attention is focused on achieving short term financial targets</a:t>
            </a:r>
          </a:p>
          <a:p>
            <a:r>
              <a:rPr lang="en-GB" b="1"/>
              <a:t>Performance, profit and efficiency </a:t>
            </a:r>
            <a:r>
              <a:rPr lang="en-GB"/>
              <a:t>are the criteria by which contemporary private organisations are measured and evaluated. All impact on way people are managed.</a:t>
            </a:r>
          </a:p>
        </p:txBody>
      </p:sp>
    </p:spTree>
    <p:extLst>
      <p:ext uri="{BB962C8B-B14F-4D97-AF65-F5344CB8AC3E}">
        <p14:creationId xmlns:p14="http://schemas.microsoft.com/office/powerpoint/2010/main" val="3449833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and Performance</a:t>
            </a:r>
          </a:p>
        </p:txBody>
      </p:sp>
      <p:sp>
        <p:nvSpPr>
          <p:cNvPr id="3" name="Content Placeholder 2"/>
          <p:cNvSpPr>
            <a:spLocks noGrp="1"/>
          </p:cNvSpPr>
          <p:nvPr>
            <p:ph idx="1"/>
          </p:nvPr>
        </p:nvSpPr>
        <p:spPr>
          <a:xfrm>
            <a:off x="463368" y="1405403"/>
            <a:ext cx="8229600" cy="3917032"/>
          </a:xfrm>
        </p:spPr>
        <p:txBody>
          <a:bodyPr>
            <a:normAutofit fontScale="92500" lnSpcReduction="20000"/>
          </a:bodyPr>
          <a:lstStyle/>
          <a:p>
            <a:r>
              <a:rPr lang="en-GB"/>
              <a:t>Managing performance, profitability and efficiency are critically related to relevant HR practices in organisations at different stages of the business cycle</a:t>
            </a:r>
          </a:p>
          <a:p>
            <a:r>
              <a:rPr lang="en-GB"/>
              <a:t>Examples- if in decline – redundancies, few promotions, work intensification for those who are left. If improving – profits can be shared in form of higher pay, improved benefits, more promotional opportunities. All stakeholders benefit. </a:t>
            </a:r>
          </a:p>
          <a:p>
            <a:endParaRPr lang="en-GB"/>
          </a:p>
          <a:p>
            <a:endParaRPr lang="en-GB"/>
          </a:p>
          <a:p>
            <a:endParaRPr lang="en-GB"/>
          </a:p>
        </p:txBody>
      </p:sp>
    </p:spTree>
    <p:extLst>
      <p:ext uri="{BB962C8B-B14F-4D97-AF65-F5344CB8AC3E}">
        <p14:creationId xmlns:p14="http://schemas.microsoft.com/office/powerpoint/2010/main" val="13760373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a:extLst>
              <a:ext uri="{FF2B5EF4-FFF2-40B4-BE49-F238E27FC236}">
                <a16:creationId xmlns:a16="http://schemas.microsoft.com/office/drawing/2014/main" xmlns="" id="{8A67FDE8-FCFE-44C8-AE22-09C879D74953}"/>
              </a:ext>
            </a:extLst>
          </p:cNvPr>
          <p:cNvSpPr>
            <a:spLocks noChangeArrowheads="1"/>
          </p:cNvSpPr>
          <p:nvPr/>
        </p:nvSpPr>
        <p:spPr bwMode="auto">
          <a:xfrm>
            <a:off x="685800" y="404813"/>
            <a:ext cx="7772400" cy="791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Continuity and change</a:t>
            </a:r>
            <a:br>
              <a:rPr lang="en-GB" altLang="en-US" sz="3600">
                <a:solidFill>
                  <a:schemeClr val="tx2"/>
                </a:solidFill>
              </a:rPr>
            </a:br>
            <a:r>
              <a:rPr lang="en-GB" altLang="en-US" sz="3600">
                <a:solidFill>
                  <a:schemeClr val="tx2"/>
                </a:solidFill>
              </a:rPr>
              <a:t>in organisations</a:t>
            </a:r>
            <a:endParaRPr lang="en-US" altLang="en-US" sz="3600">
              <a:solidFill>
                <a:schemeClr val="tx2"/>
              </a:solidFill>
            </a:endParaRPr>
          </a:p>
        </p:txBody>
      </p:sp>
      <p:sp>
        <p:nvSpPr>
          <p:cNvPr id="43011" name="Rectangle 5">
            <a:extLst>
              <a:ext uri="{FF2B5EF4-FFF2-40B4-BE49-F238E27FC236}">
                <a16:creationId xmlns:a16="http://schemas.microsoft.com/office/drawing/2014/main" xmlns="" id="{04CF31F1-C0E8-4986-BC04-42260B234E9A}"/>
              </a:ext>
            </a:extLst>
          </p:cNvPr>
          <p:cNvSpPr>
            <a:spLocks noChangeArrowheads="1"/>
          </p:cNvSpPr>
          <p:nvPr/>
        </p:nvSpPr>
        <p:spPr bwMode="auto">
          <a:xfrm>
            <a:off x="955675" y="1556793"/>
            <a:ext cx="7232650" cy="2591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spcBef>
                <a:spcPct val="20000"/>
              </a:spcBef>
            </a:pPr>
            <a:r>
              <a:rPr lang="en-GB" altLang="en-US" sz="2800"/>
              <a:t>The debate:</a:t>
            </a:r>
          </a:p>
          <a:p>
            <a:pPr eaLnBrk="1" hangingPunct="1">
              <a:lnSpc>
                <a:spcPct val="90000"/>
              </a:lnSpc>
              <a:spcBef>
                <a:spcPct val="20000"/>
              </a:spcBef>
            </a:pPr>
            <a:endParaRPr lang="en-GB" altLang="en-US" sz="2800"/>
          </a:p>
          <a:p>
            <a:pPr algn="ctr" eaLnBrk="1" hangingPunct="1">
              <a:lnSpc>
                <a:spcPct val="90000"/>
              </a:lnSpc>
              <a:spcBef>
                <a:spcPct val="20000"/>
              </a:spcBef>
            </a:pPr>
            <a:r>
              <a:rPr lang="en-GB" altLang="en-US" sz="2800"/>
              <a:t>‘Most organisations have become increasingly and inherently unstable and subject to rapid, turbulent change.’</a:t>
            </a:r>
            <a:endParaRPr lang="en-US" altLang="en-US" sz="2800"/>
          </a:p>
        </p:txBody>
      </p:sp>
      <p:sp>
        <p:nvSpPr>
          <p:cNvPr id="43012" name="Rectangle 6">
            <a:extLst>
              <a:ext uri="{FF2B5EF4-FFF2-40B4-BE49-F238E27FC236}">
                <a16:creationId xmlns:a16="http://schemas.microsoft.com/office/drawing/2014/main" xmlns="" id="{C1237121-1E28-4F9C-B203-606631440986}"/>
              </a:ext>
            </a:extLst>
          </p:cNvPr>
          <p:cNvSpPr>
            <a:spLocks noChangeArrowheads="1"/>
          </p:cNvSpPr>
          <p:nvPr/>
        </p:nvSpPr>
        <p:spPr bwMode="auto">
          <a:xfrm>
            <a:off x="0" y="4005064"/>
            <a:ext cx="8640763" cy="165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GB" altLang="en-US" sz="2400"/>
              <a:t>Arguably, this debate is irrelevant.</a:t>
            </a:r>
          </a:p>
          <a:p>
            <a:pPr algn="ctr" eaLnBrk="1" hangingPunct="1">
              <a:lnSpc>
                <a:spcPct val="90000"/>
              </a:lnSpc>
              <a:spcBef>
                <a:spcPct val="20000"/>
              </a:spcBef>
            </a:pPr>
            <a:r>
              <a:rPr lang="en-GB" altLang="en-US" sz="2400"/>
              <a:t>What is important is the way change is perceived</a:t>
            </a:r>
          </a:p>
          <a:p>
            <a:pPr algn="ctr" eaLnBrk="1" hangingPunct="1">
              <a:lnSpc>
                <a:spcPct val="90000"/>
              </a:lnSpc>
              <a:spcBef>
                <a:spcPct val="20000"/>
              </a:spcBef>
            </a:pPr>
            <a:r>
              <a:rPr lang="en-GB" altLang="en-US" sz="2400"/>
              <a:t>and managed.</a:t>
            </a:r>
            <a:endParaRPr lang="en-US" altLang="en-US" sz="2400"/>
          </a:p>
        </p:txBody>
      </p:sp>
    </p:spTree>
    <p:extLst>
      <p:ext uri="{BB962C8B-B14F-4D97-AF65-F5344CB8AC3E}">
        <p14:creationId xmlns:p14="http://schemas.microsoft.com/office/powerpoint/2010/main" val="34202902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1600" y="764704"/>
            <a:ext cx="6768752" cy="3785652"/>
          </a:xfrm>
          <a:prstGeom prst="rect">
            <a:avLst/>
          </a:prstGeom>
          <a:noFill/>
        </p:spPr>
        <p:txBody>
          <a:bodyPr wrap="square" rtlCol="0">
            <a:spAutoFit/>
          </a:bodyPr>
          <a:lstStyle/>
          <a:p>
            <a:r>
              <a:rPr lang="en-US" sz="4000"/>
              <a:t>Question</a:t>
            </a:r>
            <a:r>
              <a:rPr lang="is-IS" sz="4000"/>
              <a:t>…</a:t>
            </a:r>
          </a:p>
          <a:p>
            <a:endParaRPr lang="is-IS" sz="4000"/>
          </a:p>
          <a:p>
            <a:endParaRPr lang="is-IS" sz="4000"/>
          </a:p>
          <a:p>
            <a:r>
              <a:rPr lang="is-IS" sz="4000"/>
              <a:t>Post pandemic; do you think your organisation is now more prepared to deal with change</a:t>
            </a:r>
            <a:endParaRPr lang="en-US" sz="4000"/>
          </a:p>
        </p:txBody>
      </p:sp>
    </p:spTree>
    <p:extLst>
      <p:ext uri="{BB962C8B-B14F-4D97-AF65-F5344CB8AC3E}">
        <p14:creationId xmlns:p14="http://schemas.microsoft.com/office/powerpoint/2010/main" val="19676446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4">
            <a:extLst>
              <a:ext uri="{FF2B5EF4-FFF2-40B4-BE49-F238E27FC236}">
                <a16:creationId xmlns:a16="http://schemas.microsoft.com/office/drawing/2014/main" xmlns="" id="{22561511-B510-49A1-AF62-FF4E79B019C0}"/>
              </a:ext>
            </a:extLst>
          </p:cNvPr>
          <p:cNvSpPr txBox="1">
            <a:spLocks noChangeArrowheads="1"/>
          </p:cNvSpPr>
          <p:nvPr/>
        </p:nvSpPr>
        <p:spPr bwMode="auto">
          <a:xfrm>
            <a:off x="1908175" y="1628775"/>
            <a:ext cx="3748088"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Stakeholder attributes:</a:t>
            </a:r>
          </a:p>
          <a:p>
            <a:pPr eaLnBrk="1" hangingPunct="1">
              <a:buFontTx/>
              <a:buChar char="•"/>
            </a:pPr>
            <a:r>
              <a:rPr lang="en-GB" altLang="en-US" sz="2800"/>
              <a:t>  Power</a:t>
            </a:r>
          </a:p>
          <a:p>
            <a:pPr eaLnBrk="1" hangingPunct="1">
              <a:buFontTx/>
              <a:buChar char="•"/>
            </a:pPr>
            <a:r>
              <a:rPr lang="en-GB" altLang="en-US" sz="2800"/>
              <a:t>  Legitimacy</a:t>
            </a:r>
          </a:p>
          <a:p>
            <a:pPr eaLnBrk="1" hangingPunct="1">
              <a:buFontTx/>
              <a:buChar char="•"/>
            </a:pPr>
            <a:r>
              <a:rPr lang="en-GB" altLang="en-US" sz="2800"/>
              <a:t>  Urgency</a:t>
            </a:r>
            <a:endParaRPr lang="en-US" altLang="en-US" sz="2800"/>
          </a:p>
        </p:txBody>
      </p:sp>
      <p:sp>
        <p:nvSpPr>
          <p:cNvPr id="45059" name="Text Box 5">
            <a:extLst>
              <a:ext uri="{FF2B5EF4-FFF2-40B4-BE49-F238E27FC236}">
                <a16:creationId xmlns:a16="http://schemas.microsoft.com/office/drawing/2014/main" xmlns="" id="{C9DBFBAB-E64B-43C0-B2EE-62F4C3A0594B}"/>
              </a:ext>
            </a:extLst>
          </p:cNvPr>
          <p:cNvSpPr txBox="1">
            <a:spLocks noChangeArrowheads="1"/>
          </p:cNvSpPr>
          <p:nvPr/>
        </p:nvSpPr>
        <p:spPr bwMode="auto">
          <a:xfrm>
            <a:off x="1925895" y="3717032"/>
            <a:ext cx="5564188"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Classes of stakeholder: </a:t>
            </a:r>
            <a:r>
              <a:rPr lang="en-GB" altLang="en-US" sz="2000" i="1"/>
              <a:t>(Mitchell </a:t>
            </a:r>
            <a:r>
              <a:rPr lang="en-GB" altLang="en-US" sz="2000"/>
              <a:t>et al</a:t>
            </a:r>
            <a:r>
              <a:rPr lang="en-GB" altLang="en-US" sz="2000" i="1"/>
              <a:t>)</a:t>
            </a:r>
          </a:p>
          <a:p>
            <a:pPr eaLnBrk="1" hangingPunct="1">
              <a:buFontTx/>
              <a:buChar char="•"/>
            </a:pPr>
            <a:r>
              <a:rPr lang="en-GB" altLang="en-US" sz="2800"/>
              <a:t>  Latent</a:t>
            </a:r>
          </a:p>
          <a:p>
            <a:pPr eaLnBrk="1" hangingPunct="1">
              <a:buFontTx/>
              <a:buChar char="•"/>
            </a:pPr>
            <a:r>
              <a:rPr lang="en-GB" altLang="en-US" sz="2800"/>
              <a:t>  Expectant</a:t>
            </a:r>
          </a:p>
          <a:p>
            <a:pPr eaLnBrk="1" hangingPunct="1">
              <a:buFontTx/>
              <a:buChar char="•"/>
            </a:pPr>
            <a:r>
              <a:rPr lang="en-GB" altLang="en-US" sz="2800"/>
              <a:t>  Definitive</a:t>
            </a:r>
            <a:endParaRPr lang="en-US" altLang="en-US" sz="2800"/>
          </a:p>
        </p:txBody>
      </p:sp>
      <p:sp>
        <p:nvSpPr>
          <p:cNvPr id="45060" name="Text Box 6">
            <a:extLst>
              <a:ext uri="{FF2B5EF4-FFF2-40B4-BE49-F238E27FC236}">
                <a16:creationId xmlns:a16="http://schemas.microsoft.com/office/drawing/2014/main" xmlns="" id="{94386FD5-1BBB-4837-A189-85E57F5F16D5}"/>
              </a:ext>
            </a:extLst>
          </p:cNvPr>
          <p:cNvSpPr txBox="1">
            <a:spLocks noChangeArrowheads="1"/>
          </p:cNvSpPr>
          <p:nvPr/>
        </p:nvSpPr>
        <p:spPr bwMode="auto">
          <a:xfrm>
            <a:off x="2124075" y="476250"/>
            <a:ext cx="49847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600"/>
              <a:t>Identifying stakeholders</a:t>
            </a:r>
            <a:endParaRPr lang="en-US" altLang="en-US" sz="3600"/>
          </a:p>
        </p:txBody>
      </p:sp>
    </p:spTree>
    <p:extLst>
      <p:ext uri="{BB962C8B-B14F-4D97-AF65-F5344CB8AC3E}">
        <p14:creationId xmlns:p14="http://schemas.microsoft.com/office/powerpoint/2010/main" val="28640199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5">
            <a:extLst>
              <a:ext uri="{FF2B5EF4-FFF2-40B4-BE49-F238E27FC236}">
                <a16:creationId xmlns:a16="http://schemas.microsoft.com/office/drawing/2014/main" xmlns="" id="{A93A99CD-A35B-43D7-9956-A89561577B37}"/>
              </a:ext>
            </a:extLst>
          </p:cNvPr>
          <p:cNvSpPr txBox="1">
            <a:spLocks noChangeArrowheads="1"/>
          </p:cNvSpPr>
          <p:nvPr/>
        </p:nvSpPr>
        <p:spPr bwMode="auto">
          <a:xfrm>
            <a:off x="6340475" y="1700213"/>
            <a:ext cx="1914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discretionary</a:t>
            </a:r>
            <a:endParaRPr lang="en-US" altLang="en-US" sz="2400" i="1"/>
          </a:p>
        </p:txBody>
      </p:sp>
      <p:sp>
        <p:nvSpPr>
          <p:cNvPr id="47107" name="Text Box 17">
            <a:extLst>
              <a:ext uri="{FF2B5EF4-FFF2-40B4-BE49-F238E27FC236}">
                <a16:creationId xmlns:a16="http://schemas.microsoft.com/office/drawing/2014/main" xmlns="" id="{E475B4F1-EE88-4504-8F28-DDD30A99594B}"/>
              </a:ext>
            </a:extLst>
          </p:cNvPr>
          <p:cNvSpPr txBox="1">
            <a:spLocks noChangeArrowheads="1"/>
          </p:cNvSpPr>
          <p:nvPr/>
        </p:nvSpPr>
        <p:spPr bwMode="auto">
          <a:xfrm>
            <a:off x="1547813" y="404813"/>
            <a:ext cx="5832475"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        </a:t>
            </a:r>
            <a:r>
              <a:rPr lang="en-GB" altLang="en-US" sz="3600"/>
              <a:t>Stakeholder classes</a:t>
            </a:r>
            <a:r>
              <a:rPr lang="en-GB" altLang="en-US" sz="2400" b="1"/>
              <a:t> </a:t>
            </a:r>
            <a:r>
              <a:rPr lang="en-GB" altLang="en-US" i="1"/>
              <a:t>(Mitchell </a:t>
            </a:r>
            <a:r>
              <a:rPr lang="en-GB" altLang="en-US"/>
              <a:t>et al</a:t>
            </a:r>
            <a:r>
              <a:rPr lang="en-GB" altLang="en-US" i="1"/>
              <a:t> 1997)</a:t>
            </a:r>
            <a:endParaRPr lang="en-US" altLang="en-US" i="1"/>
          </a:p>
        </p:txBody>
      </p:sp>
      <p:sp>
        <p:nvSpPr>
          <p:cNvPr id="47108" name="Text Box 18">
            <a:extLst>
              <a:ext uri="{FF2B5EF4-FFF2-40B4-BE49-F238E27FC236}">
                <a16:creationId xmlns:a16="http://schemas.microsoft.com/office/drawing/2014/main" xmlns="" id="{22C2D688-0E67-440D-892A-DE721C52A324}"/>
              </a:ext>
            </a:extLst>
          </p:cNvPr>
          <p:cNvSpPr txBox="1">
            <a:spLocks noChangeArrowheads="1"/>
          </p:cNvSpPr>
          <p:nvPr/>
        </p:nvSpPr>
        <p:spPr bwMode="auto">
          <a:xfrm>
            <a:off x="1233488" y="4508500"/>
            <a:ext cx="17097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URGENCY</a:t>
            </a:r>
            <a:endParaRPr lang="en-US" altLang="en-US" sz="2400" b="1"/>
          </a:p>
        </p:txBody>
      </p:sp>
      <p:sp>
        <p:nvSpPr>
          <p:cNvPr id="47109" name="Line 21">
            <a:extLst>
              <a:ext uri="{FF2B5EF4-FFF2-40B4-BE49-F238E27FC236}">
                <a16:creationId xmlns:a16="http://schemas.microsoft.com/office/drawing/2014/main" xmlns="" id="{5DF181BB-3FF6-43A7-8B08-F07589C87247}"/>
              </a:ext>
            </a:extLst>
          </p:cNvPr>
          <p:cNvSpPr>
            <a:spLocks noChangeShapeType="1"/>
          </p:cNvSpPr>
          <p:nvPr/>
        </p:nvSpPr>
        <p:spPr bwMode="auto">
          <a:xfrm>
            <a:off x="2087563" y="4941888"/>
            <a:ext cx="0" cy="35877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47110" name="Group 30">
            <a:extLst>
              <a:ext uri="{FF2B5EF4-FFF2-40B4-BE49-F238E27FC236}">
                <a16:creationId xmlns:a16="http://schemas.microsoft.com/office/drawing/2014/main" xmlns="" id="{5DD15159-9AAE-47FF-844E-299487DDC3F3}"/>
              </a:ext>
            </a:extLst>
          </p:cNvPr>
          <p:cNvGrpSpPr>
            <a:grpSpLocks/>
          </p:cNvGrpSpPr>
          <p:nvPr/>
        </p:nvGrpSpPr>
        <p:grpSpPr bwMode="auto">
          <a:xfrm>
            <a:off x="1366838" y="1700213"/>
            <a:ext cx="1439862" cy="1249362"/>
            <a:chOff x="839" y="1071"/>
            <a:chExt cx="907" cy="787"/>
          </a:xfrm>
        </p:grpSpPr>
        <p:sp>
          <p:nvSpPr>
            <p:cNvPr id="47111" name="Text Box 7">
              <a:extLst>
                <a:ext uri="{FF2B5EF4-FFF2-40B4-BE49-F238E27FC236}">
                  <a16:creationId xmlns:a16="http://schemas.microsoft.com/office/drawing/2014/main" xmlns="" id="{751B596A-B99B-4F28-8112-AB6457E68393}"/>
                </a:ext>
              </a:extLst>
            </p:cNvPr>
            <p:cNvSpPr txBox="1">
              <a:spLocks noChangeArrowheads="1"/>
            </p:cNvSpPr>
            <p:nvPr/>
          </p:nvSpPr>
          <p:spPr bwMode="auto">
            <a:xfrm>
              <a:off x="872" y="1570"/>
              <a:ext cx="84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POWER</a:t>
              </a:r>
              <a:endParaRPr lang="en-US" altLang="en-US" sz="2400" b="1"/>
            </a:p>
          </p:txBody>
        </p:sp>
        <p:sp>
          <p:nvSpPr>
            <p:cNvPr id="47112" name="Text Box 14">
              <a:extLst>
                <a:ext uri="{FF2B5EF4-FFF2-40B4-BE49-F238E27FC236}">
                  <a16:creationId xmlns:a16="http://schemas.microsoft.com/office/drawing/2014/main" xmlns="" id="{44912740-0936-4BCB-AE74-F5F5050CCC36}"/>
                </a:ext>
              </a:extLst>
            </p:cNvPr>
            <p:cNvSpPr txBox="1">
              <a:spLocks noChangeArrowheads="1"/>
            </p:cNvSpPr>
            <p:nvPr/>
          </p:nvSpPr>
          <p:spPr bwMode="auto">
            <a:xfrm>
              <a:off x="882" y="1071"/>
              <a:ext cx="82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dormant</a:t>
              </a:r>
              <a:endParaRPr lang="en-US" altLang="en-US" sz="2400" i="1"/>
            </a:p>
          </p:txBody>
        </p:sp>
        <p:sp>
          <p:nvSpPr>
            <p:cNvPr id="47113" name="Line 22">
              <a:extLst>
                <a:ext uri="{FF2B5EF4-FFF2-40B4-BE49-F238E27FC236}">
                  <a16:creationId xmlns:a16="http://schemas.microsoft.com/office/drawing/2014/main" xmlns="" id="{A60A8064-FE39-475F-91EE-1FB1DEE586B7}"/>
                </a:ext>
              </a:extLst>
            </p:cNvPr>
            <p:cNvSpPr>
              <a:spLocks noChangeShapeType="1"/>
            </p:cNvSpPr>
            <p:nvPr/>
          </p:nvSpPr>
          <p:spPr bwMode="auto">
            <a:xfrm flipV="1">
              <a:off x="1292" y="1344"/>
              <a:ext cx="0" cy="22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14" name="AutoShape 23">
              <a:extLst>
                <a:ext uri="{FF2B5EF4-FFF2-40B4-BE49-F238E27FC236}">
                  <a16:creationId xmlns:a16="http://schemas.microsoft.com/office/drawing/2014/main" xmlns="" id="{11B1CA48-720C-48CF-ABBB-851A37FDB940}"/>
                </a:ext>
              </a:extLst>
            </p:cNvPr>
            <p:cNvSpPr>
              <a:spLocks noChangeArrowheads="1"/>
            </p:cNvSpPr>
            <p:nvPr/>
          </p:nvSpPr>
          <p:spPr bwMode="auto">
            <a:xfrm>
              <a:off x="839" y="1578"/>
              <a:ext cx="907" cy="272"/>
            </a:xfrm>
            <a:prstGeom prst="roundRect">
              <a:avLst>
                <a:gd name="adj" fmla="val 1666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47115" name="AutoShape 24">
            <a:extLst>
              <a:ext uri="{FF2B5EF4-FFF2-40B4-BE49-F238E27FC236}">
                <a16:creationId xmlns:a16="http://schemas.microsoft.com/office/drawing/2014/main" xmlns="" id="{3F11E92D-9A66-4538-AD7B-997C2A9DB268}"/>
              </a:ext>
            </a:extLst>
          </p:cNvPr>
          <p:cNvSpPr>
            <a:spLocks noChangeArrowheads="1"/>
          </p:cNvSpPr>
          <p:nvPr/>
        </p:nvSpPr>
        <p:spPr bwMode="auto">
          <a:xfrm>
            <a:off x="1187450" y="4521200"/>
            <a:ext cx="1800225" cy="431800"/>
          </a:xfrm>
          <a:prstGeom prst="roundRect">
            <a:avLst>
              <a:gd name="adj" fmla="val 1666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7116" name="Rectangle 25">
            <a:extLst>
              <a:ext uri="{FF2B5EF4-FFF2-40B4-BE49-F238E27FC236}">
                <a16:creationId xmlns:a16="http://schemas.microsoft.com/office/drawing/2014/main" xmlns="" id="{296E3F6D-E4F7-4E9B-B7E1-A71CC6A722FA}"/>
              </a:ext>
            </a:extLst>
          </p:cNvPr>
          <p:cNvSpPr>
            <a:spLocks noChangeArrowheads="1"/>
          </p:cNvSpPr>
          <p:nvPr/>
        </p:nvSpPr>
        <p:spPr bwMode="auto">
          <a:xfrm>
            <a:off x="1239838" y="5229225"/>
            <a:ext cx="16954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demanding</a:t>
            </a:r>
            <a:endParaRPr lang="en-US" altLang="en-US" sz="2400" i="1"/>
          </a:p>
        </p:txBody>
      </p:sp>
      <p:grpSp>
        <p:nvGrpSpPr>
          <p:cNvPr id="47117" name="Group 29">
            <a:extLst>
              <a:ext uri="{FF2B5EF4-FFF2-40B4-BE49-F238E27FC236}">
                <a16:creationId xmlns:a16="http://schemas.microsoft.com/office/drawing/2014/main" xmlns="" id="{08AAFFDD-7E76-4339-B459-87CF202C4785}"/>
              </a:ext>
            </a:extLst>
          </p:cNvPr>
          <p:cNvGrpSpPr>
            <a:grpSpLocks/>
          </p:cNvGrpSpPr>
          <p:nvPr/>
        </p:nvGrpSpPr>
        <p:grpSpPr bwMode="auto">
          <a:xfrm>
            <a:off x="6156325" y="2133600"/>
            <a:ext cx="2284413" cy="815975"/>
            <a:chOff x="3800" y="1118"/>
            <a:chExt cx="1439" cy="514"/>
          </a:xfrm>
        </p:grpSpPr>
        <p:sp>
          <p:nvSpPr>
            <p:cNvPr id="47118" name="Text Box 8">
              <a:extLst>
                <a:ext uri="{FF2B5EF4-FFF2-40B4-BE49-F238E27FC236}">
                  <a16:creationId xmlns:a16="http://schemas.microsoft.com/office/drawing/2014/main" xmlns="" id="{69D0B1AE-717E-450F-9C57-95541297F3E2}"/>
                </a:ext>
              </a:extLst>
            </p:cNvPr>
            <p:cNvSpPr txBox="1">
              <a:spLocks noChangeArrowheads="1"/>
            </p:cNvSpPr>
            <p:nvPr/>
          </p:nvSpPr>
          <p:spPr bwMode="auto">
            <a:xfrm>
              <a:off x="3870" y="1344"/>
              <a:ext cx="1299"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LEGITIMACY</a:t>
              </a:r>
              <a:endParaRPr lang="en-US" altLang="en-US" sz="2400" b="1"/>
            </a:p>
          </p:txBody>
        </p:sp>
        <p:sp>
          <p:nvSpPr>
            <p:cNvPr id="47119" name="Line 27">
              <a:extLst>
                <a:ext uri="{FF2B5EF4-FFF2-40B4-BE49-F238E27FC236}">
                  <a16:creationId xmlns:a16="http://schemas.microsoft.com/office/drawing/2014/main" xmlns="" id="{522690D6-4305-49A9-AAFE-54D8520EC936}"/>
                </a:ext>
              </a:extLst>
            </p:cNvPr>
            <p:cNvSpPr>
              <a:spLocks noChangeShapeType="1"/>
            </p:cNvSpPr>
            <p:nvPr/>
          </p:nvSpPr>
          <p:spPr bwMode="auto">
            <a:xfrm flipV="1">
              <a:off x="4518" y="1118"/>
              <a:ext cx="2" cy="22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0" name="AutoShape 28">
              <a:extLst>
                <a:ext uri="{FF2B5EF4-FFF2-40B4-BE49-F238E27FC236}">
                  <a16:creationId xmlns:a16="http://schemas.microsoft.com/office/drawing/2014/main" xmlns="" id="{5EC52485-D8DC-42B5-8C26-80AEE59F19B2}"/>
                </a:ext>
              </a:extLst>
            </p:cNvPr>
            <p:cNvSpPr>
              <a:spLocks noChangeArrowheads="1"/>
            </p:cNvSpPr>
            <p:nvPr/>
          </p:nvSpPr>
          <p:spPr bwMode="auto">
            <a:xfrm>
              <a:off x="3800" y="1352"/>
              <a:ext cx="1439" cy="272"/>
            </a:xfrm>
            <a:prstGeom prst="roundRect">
              <a:avLst>
                <a:gd name="adj" fmla="val 1666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47121" name="Rectangle 31">
            <a:extLst>
              <a:ext uri="{FF2B5EF4-FFF2-40B4-BE49-F238E27FC236}">
                <a16:creationId xmlns:a16="http://schemas.microsoft.com/office/drawing/2014/main" xmlns="" id="{30726064-421F-4E1F-8C2E-8FD83515E767}"/>
              </a:ext>
            </a:extLst>
          </p:cNvPr>
          <p:cNvSpPr>
            <a:spLocks noChangeArrowheads="1"/>
          </p:cNvSpPr>
          <p:nvPr/>
        </p:nvSpPr>
        <p:spPr bwMode="auto">
          <a:xfrm>
            <a:off x="3802063" y="2492375"/>
            <a:ext cx="14398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dominant</a:t>
            </a:r>
            <a:endParaRPr lang="en-US" altLang="en-US" sz="2400" i="1"/>
          </a:p>
        </p:txBody>
      </p:sp>
      <p:sp>
        <p:nvSpPr>
          <p:cNvPr id="47122" name="Line 32">
            <a:extLst>
              <a:ext uri="{FF2B5EF4-FFF2-40B4-BE49-F238E27FC236}">
                <a16:creationId xmlns:a16="http://schemas.microsoft.com/office/drawing/2014/main" xmlns="" id="{2BC37128-038D-45AA-A0A6-16A6C97AE2DB}"/>
              </a:ext>
            </a:extLst>
          </p:cNvPr>
          <p:cNvSpPr>
            <a:spLocks noChangeShapeType="1"/>
          </p:cNvSpPr>
          <p:nvPr/>
        </p:nvSpPr>
        <p:spPr bwMode="auto">
          <a:xfrm flipH="1">
            <a:off x="5292725" y="2708275"/>
            <a:ext cx="8636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3" name="Line 33">
            <a:extLst>
              <a:ext uri="{FF2B5EF4-FFF2-40B4-BE49-F238E27FC236}">
                <a16:creationId xmlns:a16="http://schemas.microsoft.com/office/drawing/2014/main" xmlns="" id="{D5E1E12C-E34D-43F3-91EB-9A6C4E9CF800}"/>
              </a:ext>
            </a:extLst>
          </p:cNvPr>
          <p:cNvSpPr>
            <a:spLocks noChangeShapeType="1"/>
          </p:cNvSpPr>
          <p:nvPr/>
        </p:nvSpPr>
        <p:spPr bwMode="auto">
          <a:xfrm>
            <a:off x="2844800" y="2708275"/>
            <a:ext cx="8636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4" name="Rectangle 34">
            <a:extLst>
              <a:ext uri="{FF2B5EF4-FFF2-40B4-BE49-F238E27FC236}">
                <a16:creationId xmlns:a16="http://schemas.microsoft.com/office/drawing/2014/main" xmlns="" id="{43495B68-5833-41F3-8561-1B0C210465B1}"/>
              </a:ext>
            </a:extLst>
          </p:cNvPr>
          <p:cNvSpPr>
            <a:spLocks noChangeArrowheads="1"/>
          </p:cNvSpPr>
          <p:nvPr/>
        </p:nvSpPr>
        <p:spPr bwMode="auto">
          <a:xfrm>
            <a:off x="1249363" y="3500438"/>
            <a:ext cx="16779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Dangerous</a:t>
            </a:r>
            <a:endParaRPr lang="en-US" altLang="en-US" sz="2400" i="1"/>
          </a:p>
        </p:txBody>
      </p:sp>
      <p:sp>
        <p:nvSpPr>
          <p:cNvPr id="47125" name="Line 35">
            <a:extLst>
              <a:ext uri="{FF2B5EF4-FFF2-40B4-BE49-F238E27FC236}">
                <a16:creationId xmlns:a16="http://schemas.microsoft.com/office/drawing/2014/main" xmlns="" id="{B3A1AC21-C732-4AC0-A7C5-9C4B018D2011}"/>
              </a:ext>
            </a:extLst>
          </p:cNvPr>
          <p:cNvSpPr>
            <a:spLocks noChangeShapeType="1"/>
          </p:cNvSpPr>
          <p:nvPr/>
        </p:nvSpPr>
        <p:spPr bwMode="auto">
          <a:xfrm flipV="1">
            <a:off x="2087563" y="3933825"/>
            <a:ext cx="0" cy="57467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6" name="Line 36">
            <a:extLst>
              <a:ext uri="{FF2B5EF4-FFF2-40B4-BE49-F238E27FC236}">
                <a16:creationId xmlns:a16="http://schemas.microsoft.com/office/drawing/2014/main" xmlns="" id="{8AFD240B-0D0A-413C-97F2-25D56EAC17FB}"/>
              </a:ext>
            </a:extLst>
          </p:cNvPr>
          <p:cNvSpPr>
            <a:spLocks noChangeShapeType="1"/>
          </p:cNvSpPr>
          <p:nvPr/>
        </p:nvSpPr>
        <p:spPr bwMode="auto">
          <a:xfrm>
            <a:off x="2087563" y="2924175"/>
            <a:ext cx="0" cy="649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7" name="Rectangle 37">
            <a:extLst>
              <a:ext uri="{FF2B5EF4-FFF2-40B4-BE49-F238E27FC236}">
                <a16:creationId xmlns:a16="http://schemas.microsoft.com/office/drawing/2014/main" xmlns="" id="{1CC4CB6D-BBAA-4430-AB34-77EF2C37B134}"/>
              </a:ext>
            </a:extLst>
          </p:cNvPr>
          <p:cNvSpPr>
            <a:spLocks noChangeArrowheads="1"/>
          </p:cNvSpPr>
          <p:nvPr/>
        </p:nvSpPr>
        <p:spPr bwMode="auto">
          <a:xfrm>
            <a:off x="6484938" y="4437063"/>
            <a:ext cx="1627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dependent</a:t>
            </a:r>
            <a:endParaRPr lang="en-US" altLang="en-US" sz="2400" i="1"/>
          </a:p>
        </p:txBody>
      </p:sp>
      <p:sp>
        <p:nvSpPr>
          <p:cNvPr id="47128" name="Line 38">
            <a:extLst>
              <a:ext uri="{FF2B5EF4-FFF2-40B4-BE49-F238E27FC236}">
                <a16:creationId xmlns:a16="http://schemas.microsoft.com/office/drawing/2014/main" xmlns="" id="{6E1FDAD7-F6F5-4549-8E11-1D823A21F8CF}"/>
              </a:ext>
            </a:extLst>
          </p:cNvPr>
          <p:cNvSpPr>
            <a:spLocks noChangeShapeType="1"/>
          </p:cNvSpPr>
          <p:nvPr/>
        </p:nvSpPr>
        <p:spPr bwMode="auto">
          <a:xfrm>
            <a:off x="7299325" y="2924175"/>
            <a:ext cx="0" cy="15128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9" name="Line 39">
            <a:extLst>
              <a:ext uri="{FF2B5EF4-FFF2-40B4-BE49-F238E27FC236}">
                <a16:creationId xmlns:a16="http://schemas.microsoft.com/office/drawing/2014/main" xmlns="" id="{83E5E1AA-C853-4F5B-8703-0F327234E4E8}"/>
              </a:ext>
            </a:extLst>
          </p:cNvPr>
          <p:cNvSpPr>
            <a:spLocks noChangeShapeType="1"/>
          </p:cNvSpPr>
          <p:nvPr/>
        </p:nvSpPr>
        <p:spPr bwMode="auto">
          <a:xfrm>
            <a:off x="2987675" y="4724400"/>
            <a:ext cx="3240088"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0" name="Line 41">
            <a:extLst>
              <a:ext uri="{FF2B5EF4-FFF2-40B4-BE49-F238E27FC236}">
                <a16:creationId xmlns:a16="http://schemas.microsoft.com/office/drawing/2014/main" xmlns="" id="{7B48B7F4-445B-49BB-B1E2-E03C54AFA461}"/>
              </a:ext>
            </a:extLst>
          </p:cNvPr>
          <p:cNvSpPr>
            <a:spLocks noChangeShapeType="1"/>
          </p:cNvSpPr>
          <p:nvPr/>
        </p:nvSpPr>
        <p:spPr bwMode="auto">
          <a:xfrm flipV="1">
            <a:off x="2987675" y="4076700"/>
            <a:ext cx="792163" cy="50323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1" name="Line 42">
            <a:extLst>
              <a:ext uri="{FF2B5EF4-FFF2-40B4-BE49-F238E27FC236}">
                <a16:creationId xmlns:a16="http://schemas.microsoft.com/office/drawing/2014/main" xmlns="" id="{7723B0F9-7906-45CC-9602-27E1B44F5BC0}"/>
              </a:ext>
            </a:extLst>
          </p:cNvPr>
          <p:cNvSpPr>
            <a:spLocks noChangeShapeType="1"/>
          </p:cNvSpPr>
          <p:nvPr/>
        </p:nvSpPr>
        <p:spPr bwMode="auto">
          <a:xfrm flipH="1">
            <a:off x="5292725" y="2924175"/>
            <a:ext cx="935038" cy="649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2" name="Line 43">
            <a:extLst>
              <a:ext uri="{FF2B5EF4-FFF2-40B4-BE49-F238E27FC236}">
                <a16:creationId xmlns:a16="http://schemas.microsoft.com/office/drawing/2014/main" xmlns="" id="{353EBC56-61B9-4CAC-AF36-3E08442D8764}"/>
              </a:ext>
            </a:extLst>
          </p:cNvPr>
          <p:cNvSpPr>
            <a:spLocks noChangeShapeType="1"/>
          </p:cNvSpPr>
          <p:nvPr/>
        </p:nvSpPr>
        <p:spPr bwMode="auto">
          <a:xfrm>
            <a:off x="2771775" y="2924175"/>
            <a:ext cx="1008063" cy="649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3" name="Rectangle 44">
            <a:extLst>
              <a:ext uri="{FF2B5EF4-FFF2-40B4-BE49-F238E27FC236}">
                <a16:creationId xmlns:a16="http://schemas.microsoft.com/office/drawing/2014/main" xmlns="" id="{6C44E75A-81BB-4A18-9AB1-4FE765B572C4}"/>
              </a:ext>
            </a:extLst>
          </p:cNvPr>
          <p:cNvSpPr>
            <a:spLocks noChangeArrowheads="1"/>
          </p:cNvSpPr>
          <p:nvPr/>
        </p:nvSpPr>
        <p:spPr bwMode="auto">
          <a:xfrm>
            <a:off x="1403350" y="2060575"/>
            <a:ext cx="577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only</a:t>
            </a:r>
            <a:endParaRPr lang="en-US" altLang="en-US" i="1">
              <a:latin typeface="Times New Roman" panose="02020603050405020304" pitchFamily="18" charset="0"/>
            </a:endParaRPr>
          </a:p>
        </p:txBody>
      </p:sp>
      <p:sp>
        <p:nvSpPr>
          <p:cNvPr id="47134" name="Rectangle 45">
            <a:extLst>
              <a:ext uri="{FF2B5EF4-FFF2-40B4-BE49-F238E27FC236}">
                <a16:creationId xmlns:a16="http://schemas.microsoft.com/office/drawing/2014/main" xmlns="" id="{A8B14AAC-1D8B-4DFF-AD51-F7C443BDCEFF}"/>
              </a:ext>
            </a:extLst>
          </p:cNvPr>
          <p:cNvSpPr>
            <a:spLocks noChangeArrowheads="1"/>
          </p:cNvSpPr>
          <p:nvPr/>
        </p:nvSpPr>
        <p:spPr bwMode="auto">
          <a:xfrm>
            <a:off x="1403350" y="4941888"/>
            <a:ext cx="577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only</a:t>
            </a:r>
            <a:endParaRPr lang="en-US" altLang="en-US" i="1">
              <a:latin typeface="Times New Roman" panose="02020603050405020304" pitchFamily="18" charset="0"/>
            </a:endParaRPr>
          </a:p>
        </p:txBody>
      </p:sp>
      <p:sp>
        <p:nvSpPr>
          <p:cNvPr id="47135" name="Rectangle 46">
            <a:extLst>
              <a:ext uri="{FF2B5EF4-FFF2-40B4-BE49-F238E27FC236}">
                <a16:creationId xmlns:a16="http://schemas.microsoft.com/office/drawing/2014/main" xmlns="" id="{2109D0B6-07CB-41CD-90D1-6E93CDC66355}"/>
              </a:ext>
            </a:extLst>
          </p:cNvPr>
          <p:cNvSpPr>
            <a:spLocks noChangeArrowheads="1"/>
          </p:cNvSpPr>
          <p:nvPr/>
        </p:nvSpPr>
        <p:spPr bwMode="auto">
          <a:xfrm>
            <a:off x="7380288" y="2060575"/>
            <a:ext cx="577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only</a:t>
            </a:r>
            <a:endParaRPr lang="en-US" altLang="en-US" i="1">
              <a:latin typeface="Times New Roman" panose="02020603050405020304" pitchFamily="18" charset="0"/>
            </a:endParaRPr>
          </a:p>
        </p:txBody>
      </p:sp>
      <p:sp>
        <p:nvSpPr>
          <p:cNvPr id="47136" name="Rectangle 47">
            <a:extLst>
              <a:ext uri="{FF2B5EF4-FFF2-40B4-BE49-F238E27FC236}">
                <a16:creationId xmlns:a16="http://schemas.microsoft.com/office/drawing/2014/main" xmlns="" id="{F3995250-D357-4FE2-A73B-6750BD341BF5}"/>
              </a:ext>
            </a:extLst>
          </p:cNvPr>
          <p:cNvSpPr>
            <a:spLocks noChangeArrowheads="1"/>
          </p:cNvSpPr>
          <p:nvPr/>
        </p:nvSpPr>
        <p:spPr bwMode="auto">
          <a:xfrm>
            <a:off x="7308850" y="3429000"/>
            <a:ext cx="590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37" name="Rectangle 48">
            <a:extLst>
              <a:ext uri="{FF2B5EF4-FFF2-40B4-BE49-F238E27FC236}">
                <a16:creationId xmlns:a16="http://schemas.microsoft.com/office/drawing/2014/main" xmlns="" id="{83F1643B-FE23-46FD-9AA7-74A2F3094C36}"/>
              </a:ext>
            </a:extLst>
          </p:cNvPr>
          <p:cNvSpPr>
            <a:spLocks noChangeArrowheads="1"/>
          </p:cNvSpPr>
          <p:nvPr/>
        </p:nvSpPr>
        <p:spPr bwMode="auto">
          <a:xfrm>
            <a:off x="4276725" y="4652963"/>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38" name="Rectangle 49">
            <a:extLst>
              <a:ext uri="{FF2B5EF4-FFF2-40B4-BE49-F238E27FC236}">
                <a16:creationId xmlns:a16="http://schemas.microsoft.com/office/drawing/2014/main" xmlns="" id="{32C4ABC4-6EDA-48B1-9086-FB694E29AFF0}"/>
              </a:ext>
            </a:extLst>
          </p:cNvPr>
          <p:cNvSpPr>
            <a:spLocks noChangeArrowheads="1"/>
          </p:cNvSpPr>
          <p:nvPr/>
        </p:nvSpPr>
        <p:spPr bwMode="auto">
          <a:xfrm>
            <a:off x="2916238" y="2349500"/>
            <a:ext cx="590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39" name="Rectangle 50">
            <a:extLst>
              <a:ext uri="{FF2B5EF4-FFF2-40B4-BE49-F238E27FC236}">
                <a16:creationId xmlns:a16="http://schemas.microsoft.com/office/drawing/2014/main" xmlns="" id="{02B652FD-96FD-4A89-B841-D3BD63B6E3CF}"/>
              </a:ext>
            </a:extLst>
          </p:cNvPr>
          <p:cNvSpPr>
            <a:spLocks noChangeArrowheads="1"/>
          </p:cNvSpPr>
          <p:nvPr/>
        </p:nvSpPr>
        <p:spPr bwMode="auto">
          <a:xfrm>
            <a:off x="5508625" y="2349500"/>
            <a:ext cx="590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40" name="Rectangle 51">
            <a:extLst>
              <a:ext uri="{FF2B5EF4-FFF2-40B4-BE49-F238E27FC236}">
                <a16:creationId xmlns:a16="http://schemas.microsoft.com/office/drawing/2014/main" xmlns="" id="{7883A8FF-E85F-4B57-9871-0E012B8B6791}"/>
              </a:ext>
            </a:extLst>
          </p:cNvPr>
          <p:cNvSpPr>
            <a:spLocks noChangeArrowheads="1"/>
          </p:cNvSpPr>
          <p:nvPr/>
        </p:nvSpPr>
        <p:spPr bwMode="auto">
          <a:xfrm>
            <a:off x="1476375" y="4005263"/>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41" name="Rectangle 52">
            <a:extLst>
              <a:ext uri="{FF2B5EF4-FFF2-40B4-BE49-F238E27FC236}">
                <a16:creationId xmlns:a16="http://schemas.microsoft.com/office/drawing/2014/main" xmlns="" id="{C75BE9D3-0123-4766-9455-182E1BDF1AB3}"/>
              </a:ext>
            </a:extLst>
          </p:cNvPr>
          <p:cNvSpPr>
            <a:spLocks noChangeArrowheads="1"/>
          </p:cNvSpPr>
          <p:nvPr/>
        </p:nvSpPr>
        <p:spPr bwMode="auto">
          <a:xfrm>
            <a:off x="1476375" y="3062288"/>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grpSp>
        <p:nvGrpSpPr>
          <p:cNvPr id="47142" name="Group 54">
            <a:extLst>
              <a:ext uri="{FF2B5EF4-FFF2-40B4-BE49-F238E27FC236}">
                <a16:creationId xmlns:a16="http://schemas.microsoft.com/office/drawing/2014/main" xmlns="" id="{CA030D3A-BFDB-4BDC-B59B-B6D91537571E}"/>
              </a:ext>
            </a:extLst>
          </p:cNvPr>
          <p:cNvGrpSpPr>
            <a:grpSpLocks/>
          </p:cNvGrpSpPr>
          <p:nvPr/>
        </p:nvGrpSpPr>
        <p:grpSpPr bwMode="auto">
          <a:xfrm>
            <a:off x="3829050" y="3429000"/>
            <a:ext cx="1389063" cy="792163"/>
            <a:chOff x="2412" y="2160"/>
            <a:chExt cx="875" cy="499"/>
          </a:xfrm>
        </p:grpSpPr>
        <p:sp>
          <p:nvSpPr>
            <p:cNvPr id="47143" name="Rectangle 40">
              <a:extLst>
                <a:ext uri="{FF2B5EF4-FFF2-40B4-BE49-F238E27FC236}">
                  <a16:creationId xmlns:a16="http://schemas.microsoft.com/office/drawing/2014/main" xmlns="" id="{DC2A9BAE-45C4-4ED7-93DC-6C14138BDF4F}"/>
                </a:ext>
              </a:extLst>
            </p:cNvPr>
            <p:cNvSpPr>
              <a:spLocks noChangeArrowheads="1"/>
            </p:cNvSpPr>
            <p:nvPr/>
          </p:nvSpPr>
          <p:spPr bwMode="auto">
            <a:xfrm>
              <a:off x="2412" y="2265"/>
              <a:ext cx="87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definitive</a:t>
              </a:r>
              <a:endParaRPr lang="en-US" altLang="en-US" sz="2400" i="1"/>
            </a:p>
          </p:txBody>
        </p:sp>
        <p:sp>
          <p:nvSpPr>
            <p:cNvPr id="47144" name="AutoShape 53">
              <a:extLst>
                <a:ext uri="{FF2B5EF4-FFF2-40B4-BE49-F238E27FC236}">
                  <a16:creationId xmlns:a16="http://schemas.microsoft.com/office/drawing/2014/main" xmlns="" id="{D288087B-B829-404F-80E7-C3A698294009}"/>
                </a:ext>
              </a:extLst>
            </p:cNvPr>
            <p:cNvSpPr>
              <a:spLocks noChangeArrowheads="1"/>
            </p:cNvSpPr>
            <p:nvPr/>
          </p:nvSpPr>
          <p:spPr bwMode="auto">
            <a:xfrm>
              <a:off x="2442" y="2160"/>
              <a:ext cx="817" cy="499"/>
            </a:xfrm>
            <a:prstGeom prst="plaque">
              <a:avLst>
                <a:gd name="adj" fmla="val 16667"/>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Tree>
    <p:extLst>
      <p:ext uri="{BB962C8B-B14F-4D97-AF65-F5344CB8AC3E}">
        <p14:creationId xmlns:p14="http://schemas.microsoft.com/office/powerpoint/2010/main" val="22016180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xmlns="" id="{E5A2A562-D88C-48D2-BEDB-291B190D342F}"/>
              </a:ext>
            </a:extLst>
          </p:cNvPr>
          <p:cNvSpPr>
            <a:spLocks noGrp="1"/>
          </p:cNvSpPr>
          <p:nvPr>
            <p:ph type="title"/>
          </p:nvPr>
        </p:nvSpPr>
        <p:spPr>
          <a:xfrm>
            <a:off x="628650" y="557213"/>
            <a:ext cx="7886700" cy="1231900"/>
          </a:xfrm>
        </p:spPr>
        <p:txBody>
          <a:bodyPr>
            <a:normAutofit fontScale="90000"/>
          </a:bodyPr>
          <a:lstStyle/>
          <a:p>
            <a:pPr eaLnBrk="1" hangingPunct="1"/>
            <a:r>
              <a:rPr lang="en-GB" altLang="en-US" sz="4000" b="1"/>
              <a:t/>
            </a:r>
            <a:br>
              <a:rPr lang="en-GB" altLang="en-US" sz="4000" b="1"/>
            </a:br>
            <a:r>
              <a:rPr lang="en-GB" altLang="en-US" sz="4000" b="1">
                <a:latin typeface="Arial" panose="020B0604020202020204" pitchFamily="34" charset="0"/>
                <a:cs typeface="Arial" panose="020B0604020202020204" pitchFamily="34" charset="0"/>
              </a:rPr>
              <a:t>Stakeholder Mapping</a:t>
            </a:r>
            <a:endParaRPr lang="en-GB" altLang="en-US" sz="4000">
              <a:latin typeface="Arial" panose="020B0604020202020204" pitchFamily="34" charset="0"/>
              <a:cs typeface="Arial" panose="020B0604020202020204" pitchFamily="34" charset="0"/>
            </a:endParaRPr>
          </a:p>
        </p:txBody>
      </p:sp>
      <p:pic>
        <p:nvPicPr>
          <p:cNvPr id="23555" name="Content Placeholder 4">
            <a:extLst>
              <a:ext uri="{FF2B5EF4-FFF2-40B4-BE49-F238E27FC236}">
                <a16:creationId xmlns:a16="http://schemas.microsoft.com/office/drawing/2014/main" xmlns="" id="{7AB9835F-E329-4C5F-ACA2-108467EFBCD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328863" y="2290763"/>
            <a:ext cx="4486275" cy="2962275"/>
          </a:xfrm>
          <a:noFill/>
        </p:spPr>
      </p:pic>
    </p:spTree>
    <p:extLst>
      <p:ext uri="{BB962C8B-B14F-4D97-AF65-F5344CB8AC3E}">
        <p14:creationId xmlns:p14="http://schemas.microsoft.com/office/powerpoint/2010/main" val="4044977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ext Box 8">
            <a:extLst>
              <a:ext uri="{FF2B5EF4-FFF2-40B4-BE49-F238E27FC236}">
                <a16:creationId xmlns:a16="http://schemas.microsoft.com/office/drawing/2014/main" xmlns="" id="{A5E70753-8527-4324-8370-277BCE0AAB66}"/>
              </a:ext>
            </a:extLst>
          </p:cNvPr>
          <p:cNvSpPr txBox="1">
            <a:spLocks noChangeArrowheads="1"/>
          </p:cNvSpPr>
          <p:nvPr/>
        </p:nvSpPr>
        <p:spPr bwMode="auto">
          <a:xfrm>
            <a:off x="1835150" y="117475"/>
            <a:ext cx="52578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t>Corporate governance</a:t>
            </a:r>
            <a:endParaRPr lang="en-US" altLang="en-US" sz="3600"/>
          </a:p>
        </p:txBody>
      </p:sp>
      <p:sp>
        <p:nvSpPr>
          <p:cNvPr id="49155" name="Text Box 11">
            <a:extLst>
              <a:ext uri="{FF2B5EF4-FFF2-40B4-BE49-F238E27FC236}">
                <a16:creationId xmlns:a16="http://schemas.microsoft.com/office/drawing/2014/main" xmlns="" id="{66DB9CFE-37E3-488A-B61A-07D89BA56FD5}"/>
              </a:ext>
            </a:extLst>
          </p:cNvPr>
          <p:cNvSpPr txBox="1">
            <a:spLocks noChangeArrowheads="1"/>
          </p:cNvSpPr>
          <p:nvPr/>
        </p:nvSpPr>
        <p:spPr bwMode="auto">
          <a:xfrm>
            <a:off x="2124075" y="765175"/>
            <a:ext cx="49403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200"/>
              <a:t>‘is to ensure the survival, sustainability</a:t>
            </a:r>
          </a:p>
          <a:p>
            <a:pPr algn="ctr" eaLnBrk="1" hangingPunct="1"/>
            <a:r>
              <a:rPr lang="en-GB" altLang="en-US" sz="2200"/>
              <a:t>and good name of the organisation’</a:t>
            </a:r>
            <a:endParaRPr lang="en-US" altLang="en-US" sz="2200"/>
          </a:p>
        </p:txBody>
      </p:sp>
      <p:grpSp>
        <p:nvGrpSpPr>
          <p:cNvPr id="49156" name="Group 23">
            <a:extLst>
              <a:ext uri="{FF2B5EF4-FFF2-40B4-BE49-F238E27FC236}">
                <a16:creationId xmlns:a16="http://schemas.microsoft.com/office/drawing/2014/main" xmlns="" id="{8ADF6462-9C63-45D6-BFD9-7520FF477E90}"/>
              </a:ext>
            </a:extLst>
          </p:cNvPr>
          <p:cNvGrpSpPr>
            <a:grpSpLocks/>
          </p:cNvGrpSpPr>
          <p:nvPr/>
        </p:nvGrpSpPr>
        <p:grpSpPr bwMode="auto">
          <a:xfrm>
            <a:off x="395288" y="4883554"/>
            <a:ext cx="2089150" cy="792163"/>
            <a:chOff x="578" y="2704"/>
            <a:chExt cx="1316" cy="499"/>
          </a:xfrm>
        </p:grpSpPr>
        <p:sp>
          <p:nvSpPr>
            <p:cNvPr id="49157" name="Text Box 19">
              <a:extLst>
                <a:ext uri="{FF2B5EF4-FFF2-40B4-BE49-F238E27FC236}">
                  <a16:creationId xmlns:a16="http://schemas.microsoft.com/office/drawing/2014/main" xmlns="" id="{4A66DF16-D1A3-4DCD-9493-C01ED44CC5E5}"/>
                </a:ext>
              </a:extLst>
            </p:cNvPr>
            <p:cNvSpPr txBox="1">
              <a:spLocks noChangeArrowheads="1"/>
            </p:cNvSpPr>
            <p:nvPr/>
          </p:nvSpPr>
          <p:spPr bwMode="auto">
            <a:xfrm>
              <a:off x="646" y="2766"/>
              <a:ext cx="122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Third sector</a:t>
              </a:r>
              <a:endParaRPr lang="en-US" altLang="en-US" sz="2400" b="1"/>
            </a:p>
          </p:txBody>
        </p:sp>
        <p:sp>
          <p:nvSpPr>
            <p:cNvPr id="49158" name="AutoShape 20">
              <a:extLst>
                <a:ext uri="{FF2B5EF4-FFF2-40B4-BE49-F238E27FC236}">
                  <a16:creationId xmlns:a16="http://schemas.microsoft.com/office/drawing/2014/main" xmlns="" id="{547DA8AB-E9ED-4400-AC5D-8E04520C6687}"/>
                </a:ext>
              </a:extLst>
            </p:cNvPr>
            <p:cNvSpPr>
              <a:spLocks noChangeArrowheads="1"/>
            </p:cNvSpPr>
            <p:nvPr/>
          </p:nvSpPr>
          <p:spPr bwMode="auto">
            <a:xfrm>
              <a:off x="578" y="2704"/>
              <a:ext cx="1316" cy="499"/>
            </a:xfrm>
            <a:prstGeom prst="roundRect">
              <a:avLst>
                <a:gd name="adj" fmla="val 16667"/>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49159" name="Group 24">
            <a:extLst>
              <a:ext uri="{FF2B5EF4-FFF2-40B4-BE49-F238E27FC236}">
                <a16:creationId xmlns:a16="http://schemas.microsoft.com/office/drawing/2014/main" xmlns="" id="{BC3EF173-F33C-4385-8DD8-0BD7639666EF}"/>
              </a:ext>
            </a:extLst>
          </p:cNvPr>
          <p:cNvGrpSpPr>
            <a:grpSpLocks/>
          </p:cNvGrpSpPr>
          <p:nvPr/>
        </p:nvGrpSpPr>
        <p:grpSpPr bwMode="auto">
          <a:xfrm>
            <a:off x="395288" y="3303588"/>
            <a:ext cx="2089150" cy="792162"/>
            <a:chOff x="521" y="2251"/>
            <a:chExt cx="1316" cy="499"/>
          </a:xfrm>
        </p:grpSpPr>
        <p:sp>
          <p:nvSpPr>
            <p:cNvPr id="49160" name="Text Box 18">
              <a:extLst>
                <a:ext uri="{FF2B5EF4-FFF2-40B4-BE49-F238E27FC236}">
                  <a16:creationId xmlns:a16="http://schemas.microsoft.com/office/drawing/2014/main" xmlns="" id="{F0F71D81-8588-4FFE-8ED6-3063F34DF833}"/>
                </a:ext>
              </a:extLst>
            </p:cNvPr>
            <p:cNvSpPr txBox="1">
              <a:spLocks noChangeArrowheads="1"/>
            </p:cNvSpPr>
            <p:nvPr/>
          </p:nvSpPr>
          <p:spPr bwMode="auto">
            <a:xfrm>
              <a:off x="834" y="2357"/>
              <a:ext cx="69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Public</a:t>
              </a:r>
              <a:endParaRPr lang="en-US" altLang="en-US" sz="2400" b="1"/>
            </a:p>
          </p:txBody>
        </p:sp>
        <p:sp>
          <p:nvSpPr>
            <p:cNvPr id="49161" name="AutoShape 21">
              <a:extLst>
                <a:ext uri="{FF2B5EF4-FFF2-40B4-BE49-F238E27FC236}">
                  <a16:creationId xmlns:a16="http://schemas.microsoft.com/office/drawing/2014/main" xmlns="" id="{8B4251D5-CCBF-4877-B043-57A2DEE3258D}"/>
                </a:ext>
              </a:extLst>
            </p:cNvPr>
            <p:cNvSpPr>
              <a:spLocks noChangeArrowheads="1"/>
            </p:cNvSpPr>
            <p:nvPr/>
          </p:nvSpPr>
          <p:spPr bwMode="auto">
            <a:xfrm>
              <a:off x="521" y="2251"/>
              <a:ext cx="1316" cy="499"/>
            </a:xfrm>
            <a:prstGeom prst="roundRect">
              <a:avLst>
                <a:gd name="adj" fmla="val 16667"/>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49162" name="Group 25">
            <a:extLst>
              <a:ext uri="{FF2B5EF4-FFF2-40B4-BE49-F238E27FC236}">
                <a16:creationId xmlns:a16="http://schemas.microsoft.com/office/drawing/2014/main" xmlns="" id="{5B84B6F2-F3D0-402B-93A0-5B2C7911374C}"/>
              </a:ext>
            </a:extLst>
          </p:cNvPr>
          <p:cNvGrpSpPr>
            <a:grpSpLocks/>
          </p:cNvGrpSpPr>
          <p:nvPr/>
        </p:nvGrpSpPr>
        <p:grpSpPr bwMode="auto">
          <a:xfrm>
            <a:off x="396875" y="1520825"/>
            <a:ext cx="2089150" cy="792163"/>
            <a:chOff x="578" y="1117"/>
            <a:chExt cx="1316" cy="499"/>
          </a:xfrm>
        </p:grpSpPr>
        <p:sp>
          <p:nvSpPr>
            <p:cNvPr id="49163" name="Text Box 7">
              <a:extLst>
                <a:ext uri="{FF2B5EF4-FFF2-40B4-BE49-F238E27FC236}">
                  <a16:creationId xmlns:a16="http://schemas.microsoft.com/office/drawing/2014/main" xmlns="" id="{F327035A-CD9D-4A94-9F12-1869D324D5B6}"/>
                </a:ext>
              </a:extLst>
            </p:cNvPr>
            <p:cNvSpPr txBox="1">
              <a:spLocks noChangeArrowheads="1"/>
            </p:cNvSpPr>
            <p:nvPr/>
          </p:nvSpPr>
          <p:spPr bwMode="auto">
            <a:xfrm>
              <a:off x="858" y="1223"/>
              <a:ext cx="757"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Private</a:t>
              </a:r>
              <a:endParaRPr lang="en-US" altLang="en-US" sz="2400" b="1"/>
            </a:p>
          </p:txBody>
        </p:sp>
        <p:sp>
          <p:nvSpPr>
            <p:cNvPr id="49164" name="AutoShape 22">
              <a:extLst>
                <a:ext uri="{FF2B5EF4-FFF2-40B4-BE49-F238E27FC236}">
                  <a16:creationId xmlns:a16="http://schemas.microsoft.com/office/drawing/2014/main" xmlns="" id="{09993CAF-DE48-4899-8F1C-880ABC24C853}"/>
                </a:ext>
              </a:extLst>
            </p:cNvPr>
            <p:cNvSpPr>
              <a:spLocks noChangeArrowheads="1"/>
            </p:cNvSpPr>
            <p:nvPr/>
          </p:nvSpPr>
          <p:spPr bwMode="auto">
            <a:xfrm>
              <a:off x="578" y="1117"/>
              <a:ext cx="1316" cy="499"/>
            </a:xfrm>
            <a:prstGeom prst="roundRect">
              <a:avLst>
                <a:gd name="adj" fmla="val 16667"/>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49165" name="Text Box 26">
            <a:extLst>
              <a:ext uri="{FF2B5EF4-FFF2-40B4-BE49-F238E27FC236}">
                <a16:creationId xmlns:a16="http://schemas.microsoft.com/office/drawing/2014/main" xmlns="" id="{CB0B4060-C0D9-4E81-877F-63581E106496}"/>
              </a:ext>
            </a:extLst>
          </p:cNvPr>
          <p:cNvSpPr txBox="1">
            <a:spLocks noChangeArrowheads="1"/>
          </p:cNvSpPr>
          <p:nvPr/>
        </p:nvSpPr>
        <p:spPr bwMode="auto">
          <a:xfrm>
            <a:off x="4594225" y="2312988"/>
            <a:ext cx="2713037"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‘to whom are they</a:t>
            </a:r>
          </a:p>
          <a:p>
            <a:pPr algn="ctr" eaLnBrk="1" hangingPunct="1"/>
            <a:r>
              <a:rPr lang="en-GB" altLang="en-US" sz="2400"/>
              <a:t>legally and morally</a:t>
            </a:r>
          </a:p>
          <a:p>
            <a:pPr algn="ctr" eaLnBrk="1" hangingPunct="1"/>
            <a:r>
              <a:rPr lang="en-GB" altLang="en-US" sz="2400"/>
              <a:t>responsible</a:t>
            </a:r>
          </a:p>
          <a:p>
            <a:pPr algn="ctr" eaLnBrk="1" hangingPunct="1"/>
            <a:r>
              <a:rPr lang="en-GB" altLang="en-US" sz="2400"/>
              <a:t>and accountable?’</a:t>
            </a:r>
            <a:endParaRPr lang="en-US" altLang="en-US" sz="2400"/>
          </a:p>
        </p:txBody>
      </p:sp>
      <p:sp>
        <p:nvSpPr>
          <p:cNvPr id="49166" name="Text Box 27">
            <a:extLst>
              <a:ext uri="{FF2B5EF4-FFF2-40B4-BE49-F238E27FC236}">
                <a16:creationId xmlns:a16="http://schemas.microsoft.com/office/drawing/2014/main" xmlns="" id="{692B0407-E9F9-4972-8E2B-2D02A65BB54E}"/>
              </a:ext>
            </a:extLst>
          </p:cNvPr>
          <p:cNvSpPr txBox="1">
            <a:spLocks noChangeArrowheads="1"/>
          </p:cNvSpPr>
          <p:nvPr/>
        </p:nvSpPr>
        <p:spPr bwMode="auto">
          <a:xfrm>
            <a:off x="4063999" y="4553277"/>
            <a:ext cx="4037013"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‘to what extent should</a:t>
            </a:r>
          </a:p>
          <a:p>
            <a:pPr algn="ctr" eaLnBrk="1" hangingPunct="1"/>
            <a:r>
              <a:rPr lang="en-GB" altLang="en-US" sz="2400"/>
              <a:t>corporate governance</a:t>
            </a:r>
          </a:p>
          <a:p>
            <a:pPr algn="ctr" eaLnBrk="1" hangingPunct="1"/>
            <a:r>
              <a:rPr lang="en-GB" altLang="en-US" sz="2400"/>
              <a:t>have social responsibilities?’</a:t>
            </a:r>
            <a:endParaRPr lang="en-US" altLang="en-US" sz="2400"/>
          </a:p>
        </p:txBody>
      </p:sp>
      <p:sp>
        <p:nvSpPr>
          <p:cNvPr id="49167" name="AutoShape 29">
            <a:extLst>
              <a:ext uri="{FF2B5EF4-FFF2-40B4-BE49-F238E27FC236}">
                <a16:creationId xmlns:a16="http://schemas.microsoft.com/office/drawing/2014/main" xmlns="" id="{56D3B895-9DDE-4B9E-B9ED-DC724C02ABE8}"/>
              </a:ext>
            </a:extLst>
          </p:cNvPr>
          <p:cNvSpPr>
            <a:spLocks/>
          </p:cNvSpPr>
          <p:nvPr/>
        </p:nvSpPr>
        <p:spPr bwMode="auto">
          <a:xfrm>
            <a:off x="2771775" y="1484313"/>
            <a:ext cx="360363" cy="4537075"/>
          </a:xfrm>
          <a:prstGeom prst="rightBrace">
            <a:avLst>
              <a:gd name="adj1" fmla="val 104919"/>
              <a:gd name="adj2" fmla="val 50000"/>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9168" name="AutoShape 30">
            <a:extLst>
              <a:ext uri="{FF2B5EF4-FFF2-40B4-BE49-F238E27FC236}">
                <a16:creationId xmlns:a16="http://schemas.microsoft.com/office/drawing/2014/main" xmlns="" id="{CF685672-5684-4E1B-A20E-4AC77B31D0B4}"/>
              </a:ext>
            </a:extLst>
          </p:cNvPr>
          <p:cNvSpPr>
            <a:spLocks noChangeArrowheads="1"/>
          </p:cNvSpPr>
          <p:nvPr/>
        </p:nvSpPr>
        <p:spPr bwMode="auto">
          <a:xfrm>
            <a:off x="3276600" y="3500438"/>
            <a:ext cx="1079500" cy="504825"/>
          </a:xfrm>
          <a:prstGeom prst="rightArrow">
            <a:avLst>
              <a:gd name="adj1" fmla="val 50000"/>
              <a:gd name="adj2" fmla="val 53459"/>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9169" name="AutoShape 31">
            <a:extLst>
              <a:ext uri="{FF2B5EF4-FFF2-40B4-BE49-F238E27FC236}">
                <a16:creationId xmlns:a16="http://schemas.microsoft.com/office/drawing/2014/main" xmlns="" id="{6B0BFB5F-70E6-4802-9C13-D07FE4A264B9}"/>
              </a:ext>
            </a:extLst>
          </p:cNvPr>
          <p:cNvSpPr>
            <a:spLocks noChangeArrowheads="1"/>
          </p:cNvSpPr>
          <p:nvPr/>
        </p:nvSpPr>
        <p:spPr bwMode="auto">
          <a:xfrm>
            <a:off x="5865811" y="3840328"/>
            <a:ext cx="433388" cy="719138"/>
          </a:xfrm>
          <a:prstGeom prst="downArrow">
            <a:avLst>
              <a:gd name="adj1" fmla="val 50000"/>
              <a:gd name="adj2" fmla="val 41483"/>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13864881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6">
            <a:extLst>
              <a:ext uri="{FF2B5EF4-FFF2-40B4-BE49-F238E27FC236}">
                <a16:creationId xmlns:a16="http://schemas.microsoft.com/office/drawing/2014/main" xmlns="" id="{A219638F-CD75-4F5A-972A-F973C4960477}"/>
              </a:ext>
            </a:extLst>
          </p:cNvPr>
          <p:cNvSpPr>
            <a:spLocks noChangeArrowheads="1"/>
          </p:cNvSpPr>
          <p:nvPr/>
        </p:nvSpPr>
        <p:spPr bwMode="auto">
          <a:xfrm>
            <a:off x="317500" y="692150"/>
            <a:ext cx="850741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Ethics and HRM</a:t>
            </a:r>
            <a:r>
              <a:rPr lang="en-GB" altLang="en-US" sz="2400">
                <a:solidFill>
                  <a:schemeClr val="tx2"/>
                </a:solidFill>
              </a:rPr>
              <a:t> </a:t>
            </a:r>
            <a:br>
              <a:rPr lang="en-GB" altLang="en-US" sz="2400">
                <a:solidFill>
                  <a:schemeClr val="tx2"/>
                </a:solidFill>
              </a:rPr>
            </a:br>
            <a:r>
              <a:rPr lang="en-GB" altLang="en-US" sz="2000">
                <a:solidFill>
                  <a:schemeClr val="tx2"/>
                </a:solidFill>
              </a:rPr>
              <a:t>‘the prevailing common sense ethical framework justifying contemporary HRM policies … is a weak principle for ethical action’</a:t>
            </a:r>
            <a:br>
              <a:rPr lang="en-GB" altLang="en-US" sz="2000">
                <a:solidFill>
                  <a:schemeClr val="tx2"/>
                </a:solidFill>
              </a:rPr>
            </a:br>
            <a:r>
              <a:rPr lang="en-GB" altLang="en-US" sz="2000">
                <a:solidFill>
                  <a:schemeClr val="tx2"/>
                </a:solidFill>
              </a:rPr>
              <a:t>Winstanley</a:t>
            </a:r>
            <a:r>
              <a:rPr lang="en-GB" altLang="en-US" sz="2000" i="1">
                <a:solidFill>
                  <a:schemeClr val="tx2"/>
                </a:solidFill>
              </a:rPr>
              <a:t> et al </a:t>
            </a:r>
            <a:r>
              <a:rPr lang="en-GB" altLang="en-US" sz="2000">
                <a:solidFill>
                  <a:schemeClr val="tx2"/>
                </a:solidFill>
              </a:rPr>
              <a:t>(1996)</a:t>
            </a:r>
            <a:endParaRPr lang="en-US" altLang="en-US" sz="2000">
              <a:solidFill>
                <a:schemeClr val="tx2"/>
              </a:solidFill>
            </a:endParaRPr>
          </a:p>
        </p:txBody>
      </p:sp>
      <p:sp>
        <p:nvSpPr>
          <p:cNvPr id="28675" name="Text Box 7">
            <a:extLst>
              <a:ext uri="{FF2B5EF4-FFF2-40B4-BE49-F238E27FC236}">
                <a16:creationId xmlns:a16="http://schemas.microsoft.com/office/drawing/2014/main" xmlns="" id="{26731F18-59F4-45E0-B1C2-0C1BE177CB07}"/>
              </a:ext>
            </a:extLst>
          </p:cNvPr>
          <p:cNvSpPr txBox="1">
            <a:spLocks noChangeArrowheads="1"/>
          </p:cNvSpPr>
          <p:nvPr/>
        </p:nvSpPr>
        <p:spPr bwMode="auto">
          <a:xfrm>
            <a:off x="611560" y="2716213"/>
            <a:ext cx="7520007"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514350" indent="-514350" eaLnBrk="1" hangingPunct="1">
              <a:buFont typeface="+mj-lt"/>
              <a:buAutoNum type="arabicPeriod"/>
            </a:pPr>
            <a:r>
              <a:rPr lang="en-GB" altLang="en-US" sz="2800"/>
              <a:t>  Basic human, civil and employment rights</a:t>
            </a:r>
          </a:p>
          <a:p>
            <a:pPr marL="514350" indent="-514350" eaLnBrk="1" hangingPunct="1">
              <a:buFont typeface="+mj-lt"/>
              <a:buAutoNum type="arabicPeriod"/>
            </a:pPr>
            <a:endParaRPr lang="en-GB" altLang="en-US" sz="2800"/>
          </a:p>
          <a:p>
            <a:pPr marL="514350" indent="-514350" eaLnBrk="1" hangingPunct="1">
              <a:buFont typeface="+mj-lt"/>
              <a:buAutoNum type="arabicPeriod"/>
            </a:pPr>
            <a:r>
              <a:rPr lang="en-GB" altLang="en-US" sz="2800"/>
              <a:t>  Social and organisational justice</a:t>
            </a:r>
          </a:p>
          <a:p>
            <a:pPr marL="514350" indent="-514350" eaLnBrk="1" hangingPunct="1">
              <a:buFont typeface="+mj-lt"/>
              <a:buAutoNum type="arabicPeriod"/>
            </a:pPr>
            <a:endParaRPr lang="en-GB" altLang="en-US" sz="2800"/>
          </a:p>
          <a:p>
            <a:pPr marL="514350" indent="-514350" eaLnBrk="1" hangingPunct="1">
              <a:buFont typeface="+mj-lt"/>
              <a:buAutoNum type="arabicPeriod"/>
            </a:pPr>
            <a:r>
              <a:rPr lang="en-GB" altLang="en-US" sz="2800"/>
              <a:t>  Universalism</a:t>
            </a:r>
          </a:p>
          <a:p>
            <a:pPr marL="514350" indent="-514350" eaLnBrk="1" hangingPunct="1">
              <a:buFont typeface="+mj-lt"/>
              <a:buAutoNum type="arabicPeriod"/>
            </a:pPr>
            <a:endParaRPr lang="en-GB" altLang="en-US" sz="2800"/>
          </a:p>
          <a:p>
            <a:pPr marL="514350" indent="-514350" eaLnBrk="1" hangingPunct="1">
              <a:buFont typeface="+mj-lt"/>
              <a:buAutoNum type="arabicPeriod"/>
            </a:pPr>
            <a:r>
              <a:rPr lang="en-GB" altLang="en-US" sz="2800"/>
              <a:t>  Community of purpose</a:t>
            </a:r>
            <a:r>
              <a:rPr lang="en-US" altLang="en-US" sz="2800"/>
              <a:t> </a:t>
            </a:r>
            <a:endParaRPr lang="en-GB" altLang="en-US" sz="2800"/>
          </a:p>
        </p:txBody>
      </p:sp>
      <p:sp>
        <p:nvSpPr>
          <p:cNvPr id="28676" name="Text Box 8">
            <a:extLst>
              <a:ext uri="{FF2B5EF4-FFF2-40B4-BE49-F238E27FC236}">
                <a16:creationId xmlns:a16="http://schemas.microsoft.com/office/drawing/2014/main" xmlns="" id="{07F71B3E-F6FA-4997-AA2F-2E04DC89BACD}"/>
              </a:ext>
            </a:extLst>
          </p:cNvPr>
          <p:cNvSpPr txBox="1">
            <a:spLocks noChangeArrowheads="1"/>
          </p:cNvSpPr>
          <p:nvPr/>
        </p:nvSpPr>
        <p:spPr bwMode="auto">
          <a:xfrm>
            <a:off x="611560" y="2089943"/>
            <a:ext cx="500538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Alternative ethical frameworks</a:t>
            </a:r>
            <a:r>
              <a:rPr lang="en-GB" altLang="en-US" sz="2000"/>
              <a:t>:</a:t>
            </a:r>
            <a:endParaRPr lang="en-US" altLang="en-US" sz="2000"/>
          </a:p>
        </p:txBody>
      </p:sp>
      <p:sp>
        <p:nvSpPr>
          <p:cNvPr id="28677" name="Text Box 9">
            <a:extLst>
              <a:ext uri="{FF2B5EF4-FFF2-40B4-BE49-F238E27FC236}">
                <a16:creationId xmlns:a16="http://schemas.microsoft.com/office/drawing/2014/main" xmlns="" id="{E98418CA-0344-49FE-9D80-51D7D317CFFA}"/>
              </a:ext>
            </a:extLst>
          </p:cNvPr>
          <p:cNvSpPr txBox="1">
            <a:spLocks noChangeArrowheads="1"/>
          </p:cNvSpPr>
          <p:nvPr/>
        </p:nvSpPr>
        <p:spPr bwMode="auto">
          <a:xfrm>
            <a:off x="758825"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29646693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Corporate Responsibility</a:t>
            </a:r>
          </a:p>
        </p:txBody>
      </p:sp>
      <p:sp>
        <p:nvSpPr>
          <p:cNvPr id="3" name="Content Placeholder 2"/>
          <p:cNvSpPr>
            <a:spLocks noGrp="1"/>
          </p:cNvSpPr>
          <p:nvPr>
            <p:ph idx="1"/>
          </p:nvPr>
        </p:nvSpPr>
        <p:spPr/>
        <p:txBody>
          <a:bodyPr>
            <a:normAutofit fontScale="92500" lnSpcReduction="10000"/>
          </a:bodyPr>
          <a:lstStyle/>
          <a:p>
            <a:r>
              <a:rPr lang="en-GB"/>
              <a:t>Corporate responsibility is concerned with the sustainability of an organisation’s ethics over the long term. At its core, corporate responsibility seeks to add value to an organisation's activities by ensuring they have a positive impact on society, the environment and the economy. The CIPD describes corporate responsibility as including financial as well as social and environmental responsibility.</a:t>
            </a:r>
          </a:p>
        </p:txBody>
      </p:sp>
    </p:spTree>
    <p:extLst>
      <p:ext uri="{BB962C8B-B14F-4D97-AF65-F5344CB8AC3E}">
        <p14:creationId xmlns:p14="http://schemas.microsoft.com/office/powerpoint/2010/main" val="34055544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Why it Matters</a:t>
            </a:r>
          </a:p>
        </p:txBody>
      </p:sp>
      <p:sp>
        <p:nvSpPr>
          <p:cNvPr id="3" name="Content Placeholder 2"/>
          <p:cNvSpPr>
            <a:spLocks noGrp="1"/>
          </p:cNvSpPr>
          <p:nvPr>
            <p:ph idx="1"/>
          </p:nvPr>
        </p:nvSpPr>
        <p:spPr/>
        <p:txBody>
          <a:bodyPr>
            <a:normAutofit fontScale="85000" lnSpcReduction="10000"/>
          </a:bodyPr>
          <a:lstStyle/>
          <a:p>
            <a:pPr marL="0" indent="0">
              <a:buNone/>
            </a:pPr>
            <a:r>
              <a:rPr lang="en-GB">
                <a:effectLst/>
              </a:rPr>
              <a:t>While the core rationale for CR is to reduce the risk of corporate disaster and ensure sustainable business practice, there are other benefits of a CR focus:</a:t>
            </a:r>
          </a:p>
          <a:p>
            <a:pPr marL="0" indent="0">
              <a:buNone/>
            </a:pPr>
            <a:endParaRPr lang="en-GB">
              <a:effectLst/>
            </a:endParaRPr>
          </a:p>
          <a:p>
            <a:r>
              <a:rPr lang="en-GB">
                <a:effectLst/>
              </a:rPr>
              <a:t>increased efficiency and reduced waste, for example, cutting fuel costs through environmental initiatives</a:t>
            </a:r>
          </a:p>
          <a:p>
            <a:r>
              <a:rPr lang="en-GB">
                <a:effectLst/>
              </a:rPr>
              <a:t>building trust and enhancing brand in the marketplace</a:t>
            </a:r>
          </a:p>
          <a:p>
            <a:r>
              <a:rPr lang="en-GB">
                <a:effectLst/>
              </a:rPr>
              <a:t>supporting employee engagement, retention and employer brand.</a:t>
            </a:r>
          </a:p>
          <a:p>
            <a:endParaRPr lang="en-GB"/>
          </a:p>
        </p:txBody>
      </p:sp>
    </p:spTree>
    <p:extLst>
      <p:ext uri="{BB962C8B-B14F-4D97-AF65-F5344CB8AC3E}">
        <p14:creationId xmlns:p14="http://schemas.microsoft.com/office/powerpoint/2010/main" val="5811587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a:effectLst/>
              </a:rPr>
              <a:t>Areas of corporate responsibility</a:t>
            </a:r>
            <a:br>
              <a:rPr lang="en-GB" b="1">
                <a:effectLst/>
              </a:rPr>
            </a:br>
            <a:endParaRPr lang="en-GB"/>
          </a:p>
        </p:txBody>
      </p:sp>
      <p:sp>
        <p:nvSpPr>
          <p:cNvPr id="3" name="Content Placeholder 2"/>
          <p:cNvSpPr>
            <a:spLocks noGrp="1"/>
          </p:cNvSpPr>
          <p:nvPr>
            <p:ph idx="1"/>
          </p:nvPr>
        </p:nvSpPr>
        <p:spPr>
          <a:xfrm>
            <a:off x="628650" y="1340768"/>
            <a:ext cx="7886700" cy="4149204"/>
          </a:xfrm>
        </p:spPr>
        <p:txBody>
          <a:bodyPr>
            <a:normAutofit fontScale="85000" lnSpcReduction="20000"/>
          </a:bodyPr>
          <a:lstStyle/>
          <a:p>
            <a:pPr marL="0" indent="0">
              <a:buNone/>
            </a:pPr>
            <a:r>
              <a:rPr lang="en-GB">
                <a:effectLst/>
              </a:rPr>
              <a:t>CR initiatives fall into four main groups:</a:t>
            </a:r>
          </a:p>
          <a:p>
            <a:r>
              <a:rPr lang="en-GB" b="1">
                <a:effectLst/>
              </a:rPr>
              <a:t>community</a:t>
            </a:r>
            <a:r>
              <a:rPr lang="en-GB">
                <a:effectLst/>
              </a:rPr>
              <a:t> – focusing on how the organisation’s activities positively or negatively affect the general public</a:t>
            </a:r>
          </a:p>
          <a:p>
            <a:r>
              <a:rPr lang="en-GB" b="1">
                <a:effectLst/>
              </a:rPr>
              <a:t>employees or labour</a:t>
            </a:r>
            <a:r>
              <a:rPr lang="en-GB">
                <a:effectLst/>
              </a:rPr>
              <a:t> – focusing on the rights and well-being of employees and other workers in the value chain</a:t>
            </a:r>
          </a:p>
          <a:p>
            <a:r>
              <a:rPr lang="en-GB" b="1">
                <a:effectLst/>
              </a:rPr>
              <a:t>environment</a:t>
            </a:r>
            <a:r>
              <a:rPr lang="en-GB">
                <a:effectLst/>
              </a:rPr>
              <a:t> – from recycling materials to the whole carbon footprint of the organisation</a:t>
            </a:r>
          </a:p>
          <a:p>
            <a:r>
              <a:rPr lang="en-GB" b="1">
                <a:effectLst/>
              </a:rPr>
              <a:t>market place</a:t>
            </a:r>
            <a:r>
              <a:rPr lang="en-GB">
                <a:effectLst/>
              </a:rPr>
              <a:t> – including issues such as fair trading, corporate taxes and anti-bribery.</a:t>
            </a:r>
          </a:p>
          <a:p>
            <a:endParaRPr lang="en-GB"/>
          </a:p>
        </p:txBody>
      </p:sp>
    </p:spTree>
    <p:extLst>
      <p:ext uri="{BB962C8B-B14F-4D97-AF65-F5344CB8AC3E}">
        <p14:creationId xmlns:p14="http://schemas.microsoft.com/office/powerpoint/2010/main" val="3296406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372" y="836712"/>
            <a:ext cx="8219256" cy="1152128"/>
          </a:xfrm>
        </p:spPr>
        <p:txBody>
          <a:bodyPr>
            <a:normAutofit fontScale="90000"/>
          </a:bodyPr>
          <a:lstStyle/>
          <a:p>
            <a:r>
              <a:rPr lang="en-GB">
                <a:effectLst/>
              </a:rPr>
              <a:t>HR’s role in CR takes various forms, including:</a:t>
            </a:r>
            <a:br>
              <a:rPr lang="en-GB">
                <a:effectLst/>
              </a:rPr>
            </a:br>
            <a:endParaRPr lang="en-GB"/>
          </a:p>
        </p:txBody>
      </p:sp>
      <p:sp>
        <p:nvSpPr>
          <p:cNvPr id="3" name="Content Placeholder 2"/>
          <p:cNvSpPr>
            <a:spLocks noGrp="1"/>
          </p:cNvSpPr>
          <p:nvPr>
            <p:ph idx="1"/>
          </p:nvPr>
        </p:nvSpPr>
        <p:spPr>
          <a:xfrm>
            <a:off x="628650" y="2276872"/>
            <a:ext cx="7886700" cy="4104456"/>
          </a:xfrm>
        </p:spPr>
        <p:txBody>
          <a:bodyPr>
            <a:normAutofit/>
          </a:bodyPr>
          <a:lstStyle/>
          <a:p>
            <a:r>
              <a:rPr lang="en-GB" b="1">
                <a:effectLst/>
              </a:rPr>
              <a:t>Supporting a broad CR strategy</a:t>
            </a:r>
            <a:r>
              <a:rPr lang="en-GB">
                <a:effectLst/>
              </a:rPr>
              <a:t>. </a:t>
            </a:r>
          </a:p>
          <a:p>
            <a:r>
              <a:rPr lang="en-GB" b="1">
                <a:effectLst/>
              </a:rPr>
              <a:t>Employment and people management practices</a:t>
            </a:r>
            <a:r>
              <a:rPr lang="en-GB">
                <a:effectLst/>
              </a:rPr>
              <a:t>. </a:t>
            </a:r>
          </a:p>
          <a:p>
            <a:r>
              <a:rPr lang="en-GB" b="1">
                <a:effectLst/>
              </a:rPr>
              <a:t>Volunteering schemes</a:t>
            </a:r>
            <a:r>
              <a:rPr lang="en-GB">
                <a:effectLst/>
              </a:rPr>
              <a:t>. </a:t>
            </a:r>
            <a:endParaRPr lang="en-GB"/>
          </a:p>
        </p:txBody>
      </p:sp>
    </p:spTree>
    <p:extLst>
      <p:ext uri="{BB962C8B-B14F-4D97-AF65-F5344CB8AC3E}">
        <p14:creationId xmlns:p14="http://schemas.microsoft.com/office/powerpoint/2010/main" val="411210753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xmlns="" id="{4D832FC4-BDBD-40EC-9F74-80C707D7E0D0}"/>
              </a:ext>
            </a:extLst>
          </p:cNvPr>
          <p:cNvSpPr>
            <a:spLocks noGrp="1" noChangeArrowheads="1"/>
          </p:cNvSpPr>
          <p:nvPr>
            <p:ph type="ctrTitle" idx="4294967295"/>
          </p:nvPr>
        </p:nvSpPr>
        <p:spPr>
          <a:xfrm>
            <a:off x="685800" y="765175"/>
            <a:ext cx="7772400" cy="1079500"/>
          </a:xfrm>
        </p:spPr>
        <p:txBody>
          <a:bodyPr/>
          <a:lstStyle/>
          <a:p>
            <a:pPr eaLnBrk="1" hangingPunct="1"/>
            <a:r>
              <a:rPr lang="en-GB" altLang="en-US" sz="3600"/>
              <a:t>Conclusion</a:t>
            </a:r>
            <a:endParaRPr lang="en-US" altLang="en-US" sz="3600"/>
          </a:p>
        </p:txBody>
      </p:sp>
      <p:sp>
        <p:nvSpPr>
          <p:cNvPr id="51203" name="Rectangle 3">
            <a:extLst>
              <a:ext uri="{FF2B5EF4-FFF2-40B4-BE49-F238E27FC236}">
                <a16:creationId xmlns:a16="http://schemas.microsoft.com/office/drawing/2014/main" xmlns="" id="{25DFB669-3F2F-470F-8840-9B368012EDA0}"/>
              </a:ext>
            </a:extLst>
          </p:cNvPr>
          <p:cNvSpPr>
            <a:spLocks noGrp="1" noChangeArrowheads="1"/>
          </p:cNvSpPr>
          <p:nvPr>
            <p:ph type="subTitle" idx="4294967295"/>
          </p:nvPr>
        </p:nvSpPr>
        <p:spPr>
          <a:xfrm>
            <a:off x="684213" y="1916113"/>
            <a:ext cx="7775575" cy="2089150"/>
          </a:xfrm>
        </p:spPr>
        <p:txBody>
          <a:bodyPr/>
          <a:lstStyle/>
          <a:p>
            <a:pPr marL="0" indent="0" algn="ctr" eaLnBrk="1" hangingPunct="1">
              <a:lnSpc>
                <a:spcPct val="90000"/>
              </a:lnSpc>
              <a:buFontTx/>
              <a:buNone/>
            </a:pPr>
            <a:r>
              <a:rPr lang="en-GB" altLang="en-US" sz="2800"/>
              <a:t>‘Contemporary organisations are highly complex, interactive systems of people and other resources where there is much uncertainty, and where there is no one best way of acting, behaving or doing things.’</a:t>
            </a:r>
            <a:endParaRPr lang="en-US" altLang="en-US" sz="2800"/>
          </a:p>
        </p:txBody>
      </p:sp>
      <p:sp>
        <p:nvSpPr>
          <p:cNvPr id="51204" name="Rectangle 4">
            <a:extLst>
              <a:ext uri="{FF2B5EF4-FFF2-40B4-BE49-F238E27FC236}">
                <a16:creationId xmlns:a16="http://schemas.microsoft.com/office/drawing/2014/main" xmlns="" id="{A554E024-8E75-4DD7-93AC-73090CC16960}"/>
              </a:ext>
            </a:extLst>
          </p:cNvPr>
          <p:cNvSpPr>
            <a:spLocks noChangeArrowheads="1"/>
          </p:cNvSpPr>
          <p:nvPr/>
        </p:nvSpPr>
        <p:spPr bwMode="auto">
          <a:xfrm>
            <a:off x="1457325" y="4076701"/>
            <a:ext cx="622935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GB" altLang="en-US" sz="2000" b="1"/>
              <a:t>‘</a:t>
            </a:r>
            <a:r>
              <a:rPr lang="en-GB" altLang="en-US" sz="2200" b="1"/>
              <a:t>People in them have varying opportunities to take actions in their own interests, alongside the situational, institutional, legal or procedural constraints on them.’</a:t>
            </a:r>
            <a:endParaRPr lang="en-US" altLang="en-US" sz="2200" b="1"/>
          </a:p>
        </p:txBody>
      </p:sp>
    </p:spTree>
    <p:extLst>
      <p:ext uri="{BB962C8B-B14F-4D97-AF65-F5344CB8AC3E}">
        <p14:creationId xmlns:p14="http://schemas.microsoft.com/office/powerpoint/2010/main" val="40387018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3E5AD85F-657B-4661-8F40-7EC6F245664D}"/>
              </a:ext>
            </a:extLst>
          </p:cNvPr>
          <p:cNvSpPr txBox="1"/>
          <p:nvPr/>
        </p:nvSpPr>
        <p:spPr>
          <a:xfrm>
            <a:off x="1187624" y="1196752"/>
            <a:ext cx="6696744" cy="2862322"/>
          </a:xfrm>
          <a:prstGeom prst="rect">
            <a:avLst/>
          </a:prstGeom>
          <a:noFill/>
        </p:spPr>
        <p:txBody>
          <a:bodyPr wrap="square" rtlCol="0">
            <a:spAutoFit/>
          </a:bodyPr>
          <a:lstStyle/>
          <a:p>
            <a:r>
              <a:rPr lang="en-GB"/>
              <a:t>One last note…</a:t>
            </a:r>
          </a:p>
          <a:p>
            <a:endParaRPr lang="en-GB"/>
          </a:p>
          <a:p>
            <a:endParaRPr lang="en-GB"/>
          </a:p>
          <a:p>
            <a:r>
              <a:rPr lang="en-GB"/>
              <a:t>Who wants to be part of the CIPD people management awards 2022. They are taking applications now and are looking for exceptional students to apply. </a:t>
            </a:r>
          </a:p>
          <a:p>
            <a:endParaRPr lang="en-GB"/>
          </a:p>
          <a:p>
            <a:endParaRPr lang="en-GB"/>
          </a:p>
          <a:p>
            <a:endParaRPr lang="en-GB"/>
          </a:p>
          <a:p>
            <a:r>
              <a:rPr lang="en-GB"/>
              <a:t>Request an entry kit here: </a:t>
            </a:r>
            <a:r>
              <a:rPr lang="en-GB">
                <a:hlinkClick r:id="rId2"/>
              </a:rPr>
              <a:t>CIPD Awards</a:t>
            </a:r>
            <a:endParaRPr lang="en-GB"/>
          </a:p>
        </p:txBody>
      </p:sp>
    </p:spTree>
    <p:extLst>
      <p:ext uri="{BB962C8B-B14F-4D97-AF65-F5344CB8AC3E}">
        <p14:creationId xmlns:p14="http://schemas.microsoft.com/office/powerpoint/2010/main" val="6005358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schemas.microsoft.com/office/infopath/2007/PartnerControls"/>
    <ds:schemaRef ds:uri="http://purl.org/dc/elements/1.1/"/>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7</TotalTime>
  <Words>3951</Words>
  <Application>Microsoft Macintosh PowerPoint</Application>
  <PresentationFormat>On-screen Show (4:3)</PresentationFormat>
  <Paragraphs>489</Paragraphs>
  <Slides>55</Slides>
  <Notes>48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Calibri</vt:lpstr>
      <vt:lpstr>Myriad Pro</vt:lpstr>
      <vt:lpstr>Times New Roman</vt:lpstr>
      <vt:lpstr>Wingdings</vt:lpstr>
      <vt:lpstr>Arial</vt:lpstr>
      <vt:lpstr>20140311PresentationUWTSDTemplate</vt:lpstr>
      <vt:lpstr>Human Resource Management in Context  Learning Outcome One –  Understand, analyse and critically evaluate Contemporary Organisations and their Principal Environments   Natasha Davies, February 2022</vt:lpstr>
      <vt:lpstr>PowerPoint Presentation</vt:lpstr>
      <vt:lpstr>PowerPoint Presentation</vt:lpstr>
      <vt:lpstr>Assessments:</vt:lpstr>
      <vt:lpstr>Learning outcomes  Upon the successful completion of this module, the student will be able to understand, analyse and critically evaluate:</vt:lpstr>
      <vt:lpstr>Underpinning Theory</vt:lpstr>
      <vt:lpstr>CIPD Viewpoint:</vt:lpstr>
      <vt:lpstr>PowerPoint Presentation</vt:lpstr>
      <vt:lpstr>CIPD Viewpoint:</vt:lpstr>
      <vt:lpstr>PowerPoint Presentation</vt:lpstr>
      <vt:lpstr>PowerPoint Presentation</vt:lpstr>
      <vt:lpstr>PowerPoint Presentation</vt:lpstr>
      <vt:lpstr>PowerPoint Presentation</vt:lpstr>
      <vt:lpstr>Organisational Size</vt:lpstr>
      <vt:lpstr>Questions…</vt:lpstr>
      <vt:lpstr>HR within Private Organisations</vt:lpstr>
      <vt:lpstr>HR within Public Sector</vt:lpstr>
      <vt:lpstr>HR in the Third Sector</vt:lpstr>
      <vt:lpstr>HRM and performance</vt:lpstr>
      <vt:lpstr>PowerPoint Presentation</vt:lpstr>
      <vt:lpstr>PowerPoint Presentation</vt:lpstr>
      <vt:lpstr>PowerPoint Presentation</vt:lpstr>
      <vt:lpstr>PESTLE Analysis</vt:lpstr>
      <vt:lpstr>PESTLE</vt:lpstr>
      <vt:lpstr>Question..</vt:lpstr>
      <vt:lpstr>External Context Trends and Effect on HR Strategy</vt:lpstr>
      <vt:lpstr>Labour Markets</vt:lpstr>
      <vt:lpstr>Labour Markets (2)</vt:lpstr>
      <vt:lpstr>PowerPoint Presentation</vt:lpstr>
      <vt:lpstr>PowerPoint Presentation</vt:lpstr>
      <vt:lpstr>Types of Organisations</vt:lpstr>
      <vt:lpstr>PowerPoint Presentation</vt:lpstr>
      <vt:lpstr>PowerPoint Presentation</vt:lpstr>
      <vt:lpstr>The seven principles of public life</vt:lpstr>
      <vt:lpstr>PowerPoint Presentation</vt:lpstr>
      <vt:lpstr>PowerPoint Presentation</vt:lpstr>
      <vt:lpstr>Features of new organisational forms</vt:lpstr>
      <vt:lpstr>PowerPoint Presentation</vt:lpstr>
      <vt:lpstr>PowerPoint Presentation</vt:lpstr>
      <vt:lpstr>Performance, profit and efficiency</vt:lpstr>
      <vt:lpstr>Performance, Profit and Efficiency</vt:lpstr>
      <vt:lpstr>HR and Performance</vt:lpstr>
      <vt:lpstr>PowerPoint Presentation</vt:lpstr>
      <vt:lpstr>PowerPoint Presentation</vt:lpstr>
      <vt:lpstr>PowerPoint Presentation</vt:lpstr>
      <vt:lpstr>PowerPoint Presentation</vt:lpstr>
      <vt:lpstr> Stakeholder Mapping</vt:lpstr>
      <vt:lpstr>PowerPoint Presentation</vt:lpstr>
      <vt:lpstr>PowerPoint Presentation</vt:lpstr>
      <vt:lpstr>Corporate Responsibility</vt:lpstr>
      <vt:lpstr>Why it Matters</vt:lpstr>
      <vt:lpstr>Areas of corporate responsibility </vt:lpstr>
      <vt:lpstr>HR’s role in CR takes various forms, including: </vt:lpstr>
      <vt:lpstr>Conclusion</vt:lpstr>
      <vt:lpstr>PowerPoint Presentation</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Wood</cp:lastModifiedBy>
  <cp:revision>2</cp:revision>
  <cp:lastPrinted>2017-10-10T10:16:57Z</cp:lastPrinted>
  <dcterms:created xsi:type="dcterms:W3CDTF">2015-04-14T15:21:28Z</dcterms:created>
  <dcterms:modified xsi:type="dcterms:W3CDTF">2022-02-09T09:56:34Z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