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98" r:id="rId4"/>
  </p:sldMasterIdLst>
  <p:notesMasterIdLst>
    <p:notesMasterId r:id="rId28"/>
  </p:notesMasterIdLst>
  <p:handoutMasterIdLst>
    <p:handoutMasterId r:id="rId29"/>
  </p:handoutMasterIdLst>
  <p:sldIdLst>
    <p:sldId id="264" r:id="rId5"/>
    <p:sldId id="278" r:id="rId6"/>
    <p:sldId id="294" r:id="rId7"/>
    <p:sldId id="282" r:id="rId8"/>
    <p:sldId id="283" r:id="rId9"/>
    <p:sldId id="286" r:id="rId10"/>
    <p:sldId id="285" r:id="rId11"/>
    <p:sldId id="287" r:id="rId12"/>
    <p:sldId id="281" r:id="rId13"/>
    <p:sldId id="279" r:id="rId14"/>
    <p:sldId id="268" r:id="rId15"/>
    <p:sldId id="297" r:id="rId16"/>
    <p:sldId id="269" r:id="rId17"/>
    <p:sldId id="288" r:id="rId18"/>
    <p:sldId id="299" r:id="rId19"/>
    <p:sldId id="300" r:id="rId20"/>
    <p:sldId id="289" r:id="rId21"/>
    <p:sldId id="290" r:id="rId22"/>
    <p:sldId id="295" r:id="rId23"/>
    <p:sldId id="293" r:id="rId24"/>
    <p:sldId id="292" r:id="rId25"/>
    <p:sldId id="296" r:id="rId26"/>
    <p:sldId id="298" r:id="rId27"/>
  </p:sldIdLst>
  <p:sldSz cx="12188825" cy="6858000"/>
  <p:notesSz cx="6858000" cy="9144000"/>
  <p:defaultTextStyle>
    <a:defPPr rtl="0">
      <a:defRPr lang="en-gb"/>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497" autoAdjust="0"/>
    <p:restoredTop sz="78323" autoAdjust="0"/>
  </p:normalViewPr>
  <p:slideViewPr>
    <p:cSldViewPr showGuides="1">
      <p:cViewPr varScale="1">
        <p:scale>
          <a:sx n="84" d="100"/>
          <a:sy n="84" d="100"/>
        </p:scale>
        <p:origin x="672" y="176"/>
      </p:cViewPr>
      <p:guideLst>
        <p:guide pos="3839"/>
        <p:guide orient="horz" pos="2160"/>
      </p:guideLst>
    </p:cSldViewPr>
  </p:slideViewPr>
  <p:notesTextViewPr>
    <p:cViewPr>
      <p:scale>
        <a:sx n="1" d="1"/>
        <a:sy n="1" d="1"/>
      </p:scale>
      <p:origin x="0" y="0"/>
    </p:cViewPr>
  </p:notesTextViewPr>
  <p:notesViewPr>
    <p:cSldViewPr>
      <p:cViewPr varScale="1">
        <p:scale>
          <a:sx n="85" d="100"/>
          <a:sy n="85" d="100"/>
        </p:scale>
        <p:origin x="2142"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119837-5B71-4D44-BB01-DB0B084933C8}" type="doc">
      <dgm:prSet loTypeId="urn:microsoft.com/office/officeart/2005/8/layout/vList2" loCatId="list" qsTypeId="urn:microsoft.com/office/officeart/2005/8/quickstyle/simple1" qsCatId="simple" csTypeId="urn:microsoft.com/office/officeart/2005/8/colors/colorful5" csCatId="colorful" phldr="1"/>
      <dgm:spPr/>
      <dgm:t>
        <a:bodyPr rtlCol="0"/>
        <a:lstStyle/>
        <a:p>
          <a:pPr rtl="0"/>
          <a:endParaRPr lang="en-US"/>
        </a:p>
      </dgm:t>
    </dgm:pt>
    <dgm:pt modelId="{477D14C5-CED9-4CFC-B338-DFB0C8090B9F}">
      <dgm:prSet phldrT="[Text]" custT="1"/>
      <dgm:spPr/>
      <dgm:t>
        <a:bodyPr rtlCol="0"/>
        <a:lstStyle/>
        <a:p>
          <a:pPr rtl="0"/>
          <a:r>
            <a:rPr lang="en-GB" sz="2000" noProof="0" dirty="0">
              <a:latin typeface="Arial" panose="020B0604020202020204" pitchFamily="34" charset="0"/>
              <a:cs typeface="Arial" panose="020B0604020202020204" pitchFamily="34" charset="0"/>
            </a:rPr>
            <a:t>Spokesperson </a:t>
          </a:r>
        </a:p>
      </dgm:t>
      <dgm:extLst>
        <a:ext uri="{E40237B7-FDA0-4F09-8148-C483321AD2D9}">
          <dgm14:cNvPr xmlns:dgm14="http://schemas.microsoft.com/office/drawing/2010/diagram" id="0" name="" descr="Vertical bullet list showing 3 groups arranged one below the other and bullet points are present under each group."/>
        </a:ext>
      </dgm:extLst>
    </dgm:pt>
    <dgm:pt modelId="{92DFCBC7-BC14-4697-8ECD-BF0D5B1EDA3B}" type="parTrans" cxnId="{7D461F02-AB37-447A-AC6B-D31C4D2EC6A9}">
      <dgm:prSet/>
      <dgm:spPr/>
      <dgm:t>
        <a:bodyPr rtlCol="0"/>
        <a:lstStyle/>
        <a:p>
          <a:pPr rtl="0"/>
          <a:endParaRPr lang="en-GB" noProof="0" dirty="0"/>
        </a:p>
      </dgm:t>
    </dgm:pt>
    <dgm:pt modelId="{87E3C0DB-7BEE-424E-8E11-B838D238D595}" type="sibTrans" cxnId="{7D461F02-AB37-447A-AC6B-D31C4D2EC6A9}">
      <dgm:prSet/>
      <dgm:spPr/>
      <dgm:t>
        <a:bodyPr rtlCol="0"/>
        <a:lstStyle/>
        <a:p>
          <a:pPr rtl="0"/>
          <a:endParaRPr lang="en-GB" noProof="0" dirty="0"/>
        </a:p>
      </dgm:t>
    </dgm:pt>
    <dgm:pt modelId="{CC6B7442-0B72-4EF2-9F13-1325B51AFF9F}">
      <dgm:prSet phldrT="[Text]" custT="1"/>
      <dgm:spPr/>
      <dgm:t>
        <a:bodyPr rtlCol="0"/>
        <a:lstStyle/>
        <a:p>
          <a:pPr rtl="0"/>
          <a:r>
            <a:rPr lang="en-GB" sz="2000" noProof="0" dirty="0">
              <a:latin typeface="Arial" panose="020B0604020202020204" pitchFamily="34" charset="0"/>
              <a:cs typeface="Arial" panose="020B0604020202020204" pitchFamily="34" charset="0"/>
            </a:rPr>
            <a:t>Research screening </a:t>
          </a:r>
        </a:p>
      </dgm:t>
    </dgm:pt>
    <dgm:pt modelId="{E3D139E0-5DC2-4F8E-9F8F-B3F0EBCD4689}" type="parTrans" cxnId="{102D6D4D-90C9-40F4-A001-35DCC329B127}">
      <dgm:prSet/>
      <dgm:spPr/>
      <dgm:t>
        <a:bodyPr rtlCol="0"/>
        <a:lstStyle/>
        <a:p>
          <a:pPr rtl="0"/>
          <a:endParaRPr lang="en-GB" noProof="0" dirty="0"/>
        </a:p>
      </dgm:t>
    </dgm:pt>
    <dgm:pt modelId="{FF80E1BA-0D6F-4EE8-9640-892A5897DBCD}" type="sibTrans" cxnId="{102D6D4D-90C9-40F4-A001-35DCC329B127}">
      <dgm:prSet/>
      <dgm:spPr/>
      <dgm:t>
        <a:bodyPr rtlCol="0"/>
        <a:lstStyle/>
        <a:p>
          <a:pPr rtl="0"/>
          <a:endParaRPr lang="en-GB" noProof="0" dirty="0"/>
        </a:p>
      </dgm:t>
    </dgm:pt>
    <dgm:pt modelId="{FE0A3CAE-D039-42F2-AF12-1E6F6793A633}">
      <dgm:prSet phldrT="[Text]" custT="1"/>
      <dgm:spPr/>
      <dgm:t>
        <a:bodyPr rtlCol="0"/>
        <a:lstStyle/>
        <a:p>
          <a:pPr rtl="0"/>
          <a:r>
            <a:rPr lang="en-GB" sz="2000" noProof="0" dirty="0">
              <a:latin typeface="Arial" panose="020B0604020202020204" pitchFamily="34" charset="0"/>
              <a:cs typeface="Arial" panose="020B0604020202020204" pitchFamily="34" charset="0"/>
            </a:rPr>
            <a:t>Offering screening will Allow freedom of choice With no preassure</a:t>
          </a:r>
        </a:p>
      </dgm:t>
    </dgm:pt>
    <dgm:pt modelId="{7E2ED2D1-AFF4-4DED-BB53-30A310825CE2}" type="parTrans" cxnId="{A6FB3C49-AB75-4315-BB6B-886AA454F16F}">
      <dgm:prSet/>
      <dgm:spPr/>
      <dgm:t>
        <a:bodyPr rtlCol="0"/>
        <a:lstStyle/>
        <a:p>
          <a:pPr rtl="0"/>
          <a:endParaRPr lang="en-GB" noProof="0" dirty="0"/>
        </a:p>
      </dgm:t>
    </dgm:pt>
    <dgm:pt modelId="{417BDEF2-191B-4000-BDE8-D3D22A51FCF3}" type="sibTrans" cxnId="{A6FB3C49-AB75-4315-BB6B-886AA454F16F}">
      <dgm:prSet/>
      <dgm:spPr/>
      <dgm:t>
        <a:bodyPr rtlCol="0"/>
        <a:lstStyle/>
        <a:p>
          <a:pPr rtl="0"/>
          <a:endParaRPr lang="en-GB" noProof="0" dirty="0"/>
        </a:p>
      </dgm:t>
    </dgm:pt>
    <dgm:pt modelId="{709ED9DC-E391-4C6C-B788-93F1C2EFB6FD}">
      <dgm:prSet phldrT="[Text]" custT="1"/>
      <dgm:spPr/>
      <dgm:t>
        <a:bodyPr rtlCol="0"/>
        <a:lstStyle/>
        <a:p>
          <a:pPr rtl="0"/>
          <a:r>
            <a:rPr lang="en-GB" sz="2000" noProof="0" dirty="0">
              <a:latin typeface="Arial" panose="020B0604020202020204" pitchFamily="34" charset="0"/>
              <a:cs typeface="Arial" panose="020B0604020202020204" pitchFamily="34" charset="0"/>
            </a:rPr>
            <a:t>Helps allow research methods to be recognised</a:t>
          </a:r>
          <a:r>
            <a:rPr lang="en-GB" sz="3000" noProof="0" dirty="0"/>
            <a:t>.</a:t>
          </a:r>
        </a:p>
      </dgm:t>
    </dgm:pt>
    <dgm:pt modelId="{B5FA6CF0-E0A0-46A0-93C9-B722B31A8A9C}" type="parTrans" cxnId="{DD1D56F4-863D-3E43-B61E-9C45B2A5F114}">
      <dgm:prSet/>
      <dgm:spPr/>
      <dgm:t>
        <a:bodyPr rtlCol="0"/>
        <a:lstStyle/>
        <a:p>
          <a:pPr rtl="0"/>
          <a:endParaRPr lang="en-GB" noProof="0" dirty="0"/>
        </a:p>
      </dgm:t>
    </dgm:pt>
    <dgm:pt modelId="{F3C03C29-D7FF-4D61-8D75-8B75B2F589EC}" type="sibTrans" cxnId="{DD1D56F4-863D-3E43-B61E-9C45B2A5F114}">
      <dgm:prSet/>
      <dgm:spPr/>
      <dgm:t>
        <a:bodyPr rtlCol="0"/>
        <a:lstStyle/>
        <a:p>
          <a:pPr rtl="0"/>
          <a:endParaRPr lang="en-GB" noProof="0" dirty="0"/>
        </a:p>
      </dgm:t>
    </dgm:pt>
    <dgm:pt modelId="{53B6E63A-8720-BE48-B342-2CF08677DF4B}" type="pres">
      <dgm:prSet presAssocID="{90119837-5B71-4D44-BB01-DB0B084933C8}" presName="linear" presStyleCnt="0">
        <dgm:presLayoutVars>
          <dgm:animLvl val="lvl"/>
          <dgm:resizeHandles val="exact"/>
        </dgm:presLayoutVars>
      </dgm:prSet>
      <dgm:spPr/>
    </dgm:pt>
    <dgm:pt modelId="{FC3F0E91-4392-E44B-9D3F-D17D434D2E5C}" type="pres">
      <dgm:prSet presAssocID="{477D14C5-CED9-4CFC-B338-DFB0C8090B9F}" presName="parentText" presStyleLbl="node1" presStyleIdx="0" presStyleCnt="2">
        <dgm:presLayoutVars>
          <dgm:chMax val="0"/>
          <dgm:bulletEnabled val="1"/>
        </dgm:presLayoutVars>
      </dgm:prSet>
      <dgm:spPr/>
    </dgm:pt>
    <dgm:pt modelId="{C3539800-9954-7341-B8E8-C4B06E0D9DF0}" type="pres">
      <dgm:prSet presAssocID="{477D14C5-CED9-4CFC-B338-DFB0C8090B9F}" presName="childText" presStyleLbl="revTx" presStyleIdx="0" presStyleCnt="2">
        <dgm:presLayoutVars>
          <dgm:bulletEnabled val="1"/>
        </dgm:presLayoutVars>
      </dgm:prSet>
      <dgm:spPr/>
    </dgm:pt>
    <dgm:pt modelId="{8BFA1A12-2BE3-8147-8A4D-3F2FB6E21D04}" type="pres">
      <dgm:prSet presAssocID="{CC6B7442-0B72-4EF2-9F13-1325B51AFF9F}" presName="parentText" presStyleLbl="node1" presStyleIdx="1" presStyleCnt="2">
        <dgm:presLayoutVars>
          <dgm:chMax val="0"/>
          <dgm:bulletEnabled val="1"/>
        </dgm:presLayoutVars>
      </dgm:prSet>
      <dgm:spPr/>
    </dgm:pt>
    <dgm:pt modelId="{FE08AD1E-D437-1147-958C-523499EB1051}" type="pres">
      <dgm:prSet presAssocID="{CC6B7442-0B72-4EF2-9F13-1325B51AFF9F}" presName="childText" presStyleLbl="revTx" presStyleIdx="1" presStyleCnt="2">
        <dgm:presLayoutVars>
          <dgm:bulletEnabled val="1"/>
        </dgm:presLayoutVars>
      </dgm:prSet>
      <dgm:spPr/>
    </dgm:pt>
  </dgm:ptLst>
  <dgm:cxnLst>
    <dgm:cxn modelId="{7D461F02-AB37-447A-AC6B-D31C4D2EC6A9}" srcId="{90119837-5B71-4D44-BB01-DB0B084933C8}" destId="{477D14C5-CED9-4CFC-B338-DFB0C8090B9F}" srcOrd="0" destOrd="0" parTransId="{92DFCBC7-BC14-4697-8ECD-BF0D5B1EDA3B}" sibTransId="{87E3C0DB-7BEE-424E-8E11-B838D238D595}"/>
    <dgm:cxn modelId="{4C05622D-22A7-BC45-8502-F3A164ECCB3E}" type="presOf" srcId="{FE0A3CAE-D039-42F2-AF12-1E6F6793A633}" destId="{FE08AD1E-D437-1147-958C-523499EB1051}" srcOrd="0" destOrd="0" presId="urn:microsoft.com/office/officeart/2005/8/layout/vList2"/>
    <dgm:cxn modelId="{007CCA46-9203-6849-8329-0FF6A10BDBD4}" type="presOf" srcId="{90119837-5B71-4D44-BB01-DB0B084933C8}" destId="{53B6E63A-8720-BE48-B342-2CF08677DF4B}" srcOrd="0" destOrd="0" presId="urn:microsoft.com/office/officeart/2005/8/layout/vList2"/>
    <dgm:cxn modelId="{A6FB3C49-AB75-4315-BB6B-886AA454F16F}" srcId="{CC6B7442-0B72-4EF2-9F13-1325B51AFF9F}" destId="{FE0A3CAE-D039-42F2-AF12-1E6F6793A633}" srcOrd="0" destOrd="0" parTransId="{7E2ED2D1-AFF4-4DED-BB53-30A310825CE2}" sibTransId="{417BDEF2-191B-4000-BDE8-D3D22A51FCF3}"/>
    <dgm:cxn modelId="{102D6D4D-90C9-40F4-A001-35DCC329B127}" srcId="{90119837-5B71-4D44-BB01-DB0B084933C8}" destId="{CC6B7442-0B72-4EF2-9F13-1325B51AFF9F}" srcOrd="1" destOrd="0" parTransId="{E3D139E0-5DC2-4F8E-9F8F-B3F0EBCD4689}" sibTransId="{FF80E1BA-0D6F-4EE8-9640-892A5897DBCD}"/>
    <dgm:cxn modelId="{9D73BC8B-D553-E549-8F52-69DEDF6D4568}" type="presOf" srcId="{477D14C5-CED9-4CFC-B338-DFB0C8090B9F}" destId="{FC3F0E91-4392-E44B-9D3F-D17D434D2E5C}" srcOrd="0" destOrd="0" presId="urn:microsoft.com/office/officeart/2005/8/layout/vList2"/>
    <dgm:cxn modelId="{79DB28C1-9FED-154A-8888-22F9E743A91F}" type="presOf" srcId="{CC6B7442-0B72-4EF2-9F13-1325B51AFF9F}" destId="{8BFA1A12-2BE3-8147-8A4D-3F2FB6E21D04}" srcOrd="0" destOrd="0" presId="urn:microsoft.com/office/officeart/2005/8/layout/vList2"/>
    <dgm:cxn modelId="{5DCB66E8-37E3-5149-B398-96335A34EE17}" type="presOf" srcId="{709ED9DC-E391-4C6C-B788-93F1C2EFB6FD}" destId="{C3539800-9954-7341-B8E8-C4B06E0D9DF0}" srcOrd="0" destOrd="0" presId="urn:microsoft.com/office/officeart/2005/8/layout/vList2"/>
    <dgm:cxn modelId="{DD1D56F4-863D-3E43-B61E-9C45B2A5F114}" srcId="{477D14C5-CED9-4CFC-B338-DFB0C8090B9F}" destId="{709ED9DC-E391-4C6C-B788-93F1C2EFB6FD}" srcOrd="0" destOrd="0" parTransId="{B5FA6CF0-E0A0-46A0-93C9-B722B31A8A9C}" sibTransId="{F3C03C29-D7FF-4D61-8D75-8B75B2F589EC}"/>
    <dgm:cxn modelId="{F007608B-9222-2147-9585-31DF15062E08}" type="presParOf" srcId="{53B6E63A-8720-BE48-B342-2CF08677DF4B}" destId="{FC3F0E91-4392-E44B-9D3F-D17D434D2E5C}" srcOrd="0" destOrd="0" presId="urn:microsoft.com/office/officeart/2005/8/layout/vList2"/>
    <dgm:cxn modelId="{99C3D9C3-90CA-BA4B-AC4F-38918EAA478E}" type="presParOf" srcId="{53B6E63A-8720-BE48-B342-2CF08677DF4B}" destId="{C3539800-9954-7341-B8E8-C4B06E0D9DF0}" srcOrd="1" destOrd="0" presId="urn:microsoft.com/office/officeart/2005/8/layout/vList2"/>
    <dgm:cxn modelId="{7CE9819B-EE0E-3043-96AA-D0B8374E26E6}" type="presParOf" srcId="{53B6E63A-8720-BE48-B342-2CF08677DF4B}" destId="{8BFA1A12-2BE3-8147-8A4D-3F2FB6E21D04}" srcOrd="2" destOrd="0" presId="urn:microsoft.com/office/officeart/2005/8/layout/vList2"/>
    <dgm:cxn modelId="{ADF1D025-D265-FA46-ABD9-AC77EAA56B83}" type="presParOf" srcId="{53B6E63A-8720-BE48-B342-2CF08677DF4B}" destId="{FE08AD1E-D437-1147-958C-523499EB1051}" srcOrd="3"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85BB28-CF27-CD41-B97F-87AB0014B248}" type="doc">
      <dgm:prSet loTypeId="urn:microsoft.com/office/officeart/2005/8/layout/orgChart1" loCatId="hierarchy" qsTypeId="urn:microsoft.com/office/officeart/2005/8/quickstyle/simple5" qsCatId="simple" csTypeId="urn:microsoft.com/office/officeart/2005/8/colors/accent6_2" csCatId="accent6" phldr="1"/>
      <dgm:spPr/>
      <dgm:t>
        <a:bodyPr/>
        <a:lstStyle/>
        <a:p>
          <a:endParaRPr lang="en-GB"/>
        </a:p>
      </dgm:t>
    </dgm:pt>
    <dgm:pt modelId="{9E2B90D4-198D-5344-B28F-1D9E3372C587}">
      <dgm:prSet phldrT="[Text]" custT="1"/>
      <dgm:spPr/>
      <dgm:t>
        <a:bodyPr/>
        <a:lstStyle/>
        <a:p>
          <a:pPr algn="ctr"/>
          <a:r>
            <a:rPr lang="en-GB" sz="2000" dirty="0"/>
            <a:t>Explorative research </a:t>
          </a:r>
        </a:p>
      </dgm:t>
    </dgm:pt>
    <dgm:pt modelId="{48CF6485-1F89-B848-AC3F-7DF9C4684E17}" type="parTrans" cxnId="{B9294A14-F9C9-7A41-A30B-AD3B171331AA}">
      <dgm:prSet/>
      <dgm:spPr/>
      <dgm:t>
        <a:bodyPr/>
        <a:lstStyle/>
        <a:p>
          <a:pPr algn="r"/>
          <a:endParaRPr lang="en-GB"/>
        </a:p>
      </dgm:t>
    </dgm:pt>
    <dgm:pt modelId="{27029385-D368-244B-B4D6-1931E3414E27}" type="sibTrans" cxnId="{B9294A14-F9C9-7A41-A30B-AD3B171331AA}">
      <dgm:prSet/>
      <dgm:spPr/>
      <dgm:t>
        <a:bodyPr/>
        <a:lstStyle/>
        <a:p>
          <a:pPr algn="r"/>
          <a:endParaRPr lang="en-GB"/>
        </a:p>
      </dgm:t>
    </dgm:pt>
    <dgm:pt modelId="{BC120781-0A00-0D4C-9A53-3324F7EBD149}">
      <dgm:prSet phldrT="[Text]" phldr="0" custT="1"/>
      <dgm:spPr/>
      <dgm:t>
        <a:bodyPr/>
        <a:lstStyle/>
        <a:p>
          <a:pPr algn="ctr"/>
          <a:r>
            <a:rPr lang="en-GB" sz="2000" dirty="0">
              <a:latin typeface="Arial" panose="020B0604020202020204" pitchFamily="34" charset="0"/>
              <a:cs typeface="Arial" panose="020B0604020202020204" pitchFamily="34" charset="0"/>
            </a:rPr>
            <a:t>Non-probability sampling </a:t>
          </a:r>
        </a:p>
      </dgm:t>
    </dgm:pt>
    <dgm:pt modelId="{719DACAB-9DED-6B49-97EB-C549D7875FAC}" type="parTrans" cxnId="{714B0272-43A5-1743-B6FB-98D5E0310842}">
      <dgm:prSet/>
      <dgm:spPr/>
      <dgm:t>
        <a:bodyPr/>
        <a:lstStyle/>
        <a:p>
          <a:pPr algn="r"/>
          <a:endParaRPr lang="en-GB"/>
        </a:p>
      </dgm:t>
    </dgm:pt>
    <dgm:pt modelId="{D954428C-CB9D-FF4A-AD19-6CA6D58F6288}" type="sibTrans" cxnId="{714B0272-43A5-1743-B6FB-98D5E0310842}">
      <dgm:prSet/>
      <dgm:spPr/>
      <dgm:t>
        <a:bodyPr/>
        <a:lstStyle/>
        <a:p>
          <a:pPr algn="r"/>
          <a:endParaRPr lang="en-GB"/>
        </a:p>
      </dgm:t>
    </dgm:pt>
    <dgm:pt modelId="{9434F62A-BB43-9747-B9E4-C972FB452CA1}">
      <dgm:prSet phldrT="[Text]" phldr="0" custT="1"/>
      <dgm:spPr/>
      <dgm:t>
        <a:bodyPr/>
        <a:lstStyle/>
        <a:p>
          <a:pPr algn="ctr"/>
          <a:r>
            <a:rPr lang="en-GB" sz="2000" dirty="0">
              <a:latin typeface="Arial" panose="020B0604020202020204" pitchFamily="34" charset="0"/>
              <a:cs typeface="Arial" panose="020B0604020202020204" pitchFamily="34" charset="0"/>
            </a:rPr>
            <a:t>Convince sampling </a:t>
          </a:r>
        </a:p>
      </dgm:t>
    </dgm:pt>
    <dgm:pt modelId="{4F8944FC-6ABD-E941-8BA1-B79A23B7BADB}" type="parTrans" cxnId="{D497DD40-B9AE-5848-9876-6C81518202D8}">
      <dgm:prSet/>
      <dgm:spPr/>
      <dgm:t>
        <a:bodyPr/>
        <a:lstStyle/>
        <a:p>
          <a:pPr algn="r"/>
          <a:endParaRPr lang="en-GB"/>
        </a:p>
      </dgm:t>
    </dgm:pt>
    <dgm:pt modelId="{BD9988A4-6F47-3548-B523-EC0659673651}" type="sibTrans" cxnId="{D497DD40-B9AE-5848-9876-6C81518202D8}">
      <dgm:prSet/>
      <dgm:spPr/>
      <dgm:t>
        <a:bodyPr/>
        <a:lstStyle/>
        <a:p>
          <a:pPr algn="r"/>
          <a:endParaRPr lang="en-GB"/>
        </a:p>
      </dgm:t>
    </dgm:pt>
    <dgm:pt modelId="{190874E5-0E7F-D543-9334-E6E371CE2370}" type="pres">
      <dgm:prSet presAssocID="{0C85BB28-CF27-CD41-B97F-87AB0014B248}" presName="hierChild1" presStyleCnt="0">
        <dgm:presLayoutVars>
          <dgm:orgChart val="1"/>
          <dgm:chPref val="1"/>
          <dgm:dir/>
          <dgm:animOne val="branch"/>
          <dgm:animLvl val="lvl"/>
          <dgm:resizeHandles/>
        </dgm:presLayoutVars>
      </dgm:prSet>
      <dgm:spPr/>
    </dgm:pt>
    <dgm:pt modelId="{0292422B-3C0B-624C-97A9-B92152FBB443}" type="pres">
      <dgm:prSet presAssocID="{9E2B90D4-198D-5344-B28F-1D9E3372C587}" presName="hierRoot1" presStyleCnt="0">
        <dgm:presLayoutVars>
          <dgm:hierBranch val="init"/>
        </dgm:presLayoutVars>
      </dgm:prSet>
      <dgm:spPr/>
    </dgm:pt>
    <dgm:pt modelId="{7F782C57-123C-8140-9728-F330CC85EECF}" type="pres">
      <dgm:prSet presAssocID="{9E2B90D4-198D-5344-B28F-1D9E3372C587}" presName="rootComposite1" presStyleCnt="0"/>
      <dgm:spPr/>
    </dgm:pt>
    <dgm:pt modelId="{F30B3505-65CC-CF4B-BC90-34767BB30C07}" type="pres">
      <dgm:prSet presAssocID="{9E2B90D4-198D-5344-B28F-1D9E3372C587}" presName="rootText1" presStyleLbl="node0" presStyleIdx="0" presStyleCnt="1">
        <dgm:presLayoutVars>
          <dgm:chPref val="3"/>
        </dgm:presLayoutVars>
      </dgm:prSet>
      <dgm:spPr/>
    </dgm:pt>
    <dgm:pt modelId="{6B79A846-D410-E044-A615-8DE8479A0884}" type="pres">
      <dgm:prSet presAssocID="{9E2B90D4-198D-5344-B28F-1D9E3372C587}" presName="rootConnector1" presStyleLbl="node1" presStyleIdx="0" presStyleCnt="0"/>
      <dgm:spPr/>
    </dgm:pt>
    <dgm:pt modelId="{55EFE837-F011-094D-BC14-D5726D868F73}" type="pres">
      <dgm:prSet presAssocID="{9E2B90D4-198D-5344-B28F-1D9E3372C587}" presName="hierChild2" presStyleCnt="0"/>
      <dgm:spPr/>
    </dgm:pt>
    <dgm:pt modelId="{5F2225B9-6689-574C-92A1-74C2C448B283}" type="pres">
      <dgm:prSet presAssocID="{719DACAB-9DED-6B49-97EB-C549D7875FAC}" presName="Name37" presStyleLbl="parChTrans1D2" presStyleIdx="0" presStyleCnt="2"/>
      <dgm:spPr/>
    </dgm:pt>
    <dgm:pt modelId="{AEA5E43A-355F-A94E-A14D-5CCB6D683054}" type="pres">
      <dgm:prSet presAssocID="{BC120781-0A00-0D4C-9A53-3324F7EBD149}" presName="hierRoot2" presStyleCnt="0">
        <dgm:presLayoutVars>
          <dgm:hierBranch val="init"/>
        </dgm:presLayoutVars>
      </dgm:prSet>
      <dgm:spPr/>
    </dgm:pt>
    <dgm:pt modelId="{250E2940-BA9D-2C40-A8C2-EE7AFDC5C82A}" type="pres">
      <dgm:prSet presAssocID="{BC120781-0A00-0D4C-9A53-3324F7EBD149}" presName="rootComposite" presStyleCnt="0"/>
      <dgm:spPr/>
    </dgm:pt>
    <dgm:pt modelId="{9141511A-EAFF-7B4D-8860-63CA46584667}" type="pres">
      <dgm:prSet presAssocID="{BC120781-0A00-0D4C-9A53-3324F7EBD149}" presName="rootText" presStyleLbl="node2" presStyleIdx="0" presStyleCnt="2">
        <dgm:presLayoutVars>
          <dgm:chPref val="3"/>
        </dgm:presLayoutVars>
      </dgm:prSet>
      <dgm:spPr/>
    </dgm:pt>
    <dgm:pt modelId="{A9C2FA79-F097-944A-86D9-C3C00B30B2F7}" type="pres">
      <dgm:prSet presAssocID="{BC120781-0A00-0D4C-9A53-3324F7EBD149}" presName="rootConnector" presStyleLbl="node2" presStyleIdx="0" presStyleCnt="2"/>
      <dgm:spPr/>
    </dgm:pt>
    <dgm:pt modelId="{9FB266D9-06C1-E043-AAC6-029E27891E92}" type="pres">
      <dgm:prSet presAssocID="{BC120781-0A00-0D4C-9A53-3324F7EBD149}" presName="hierChild4" presStyleCnt="0"/>
      <dgm:spPr/>
    </dgm:pt>
    <dgm:pt modelId="{4A74DFB4-A85F-424D-84DE-9E6F2C92EE89}" type="pres">
      <dgm:prSet presAssocID="{BC120781-0A00-0D4C-9A53-3324F7EBD149}" presName="hierChild5" presStyleCnt="0"/>
      <dgm:spPr/>
    </dgm:pt>
    <dgm:pt modelId="{D91F4506-4A35-4940-A6B1-CEA44C451AA2}" type="pres">
      <dgm:prSet presAssocID="{4F8944FC-6ABD-E941-8BA1-B79A23B7BADB}" presName="Name37" presStyleLbl="parChTrans1D2" presStyleIdx="1" presStyleCnt="2"/>
      <dgm:spPr/>
    </dgm:pt>
    <dgm:pt modelId="{9B8E8B59-F7BA-0948-82AF-F1E5D6D1FF9B}" type="pres">
      <dgm:prSet presAssocID="{9434F62A-BB43-9747-B9E4-C972FB452CA1}" presName="hierRoot2" presStyleCnt="0">
        <dgm:presLayoutVars>
          <dgm:hierBranch val="init"/>
        </dgm:presLayoutVars>
      </dgm:prSet>
      <dgm:spPr/>
    </dgm:pt>
    <dgm:pt modelId="{818E005E-A4B2-C54E-A779-B0365CD36A2A}" type="pres">
      <dgm:prSet presAssocID="{9434F62A-BB43-9747-B9E4-C972FB452CA1}" presName="rootComposite" presStyleCnt="0"/>
      <dgm:spPr/>
    </dgm:pt>
    <dgm:pt modelId="{F4197637-27CC-F14A-8D25-968BD3360CBC}" type="pres">
      <dgm:prSet presAssocID="{9434F62A-BB43-9747-B9E4-C972FB452CA1}" presName="rootText" presStyleLbl="node2" presStyleIdx="1" presStyleCnt="2">
        <dgm:presLayoutVars>
          <dgm:chPref val="3"/>
        </dgm:presLayoutVars>
      </dgm:prSet>
      <dgm:spPr/>
    </dgm:pt>
    <dgm:pt modelId="{B07F277E-6D25-1B49-B679-1D51865E6C54}" type="pres">
      <dgm:prSet presAssocID="{9434F62A-BB43-9747-B9E4-C972FB452CA1}" presName="rootConnector" presStyleLbl="node2" presStyleIdx="1" presStyleCnt="2"/>
      <dgm:spPr/>
    </dgm:pt>
    <dgm:pt modelId="{D4E130BD-01E0-E142-BFCC-697837EA8CB7}" type="pres">
      <dgm:prSet presAssocID="{9434F62A-BB43-9747-B9E4-C972FB452CA1}" presName="hierChild4" presStyleCnt="0"/>
      <dgm:spPr/>
    </dgm:pt>
    <dgm:pt modelId="{37F11AB3-8D31-024C-BE0D-A75ABA30511D}" type="pres">
      <dgm:prSet presAssocID="{9434F62A-BB43-9747-B9E4-C972FB452CA1}" presName="hierChild5" presStyleCnt="0"/>
      <dgm:spPr/>
    </dgm:pt>
    <dgm:pt modelId="{76BEFEE9-8CBC-484C-8584-21522D36435F}" type="pres">
      <dgm:prSet presAssocID="{9E2B90D4-198D-5344-B28F-1D9E3372C587}" presName="hierChild3" presStyleCnt="0"/>
      <dgm:spPr/>
    </dgm:pt>
  </dgm:ptLst>
  <dgm:cxnLst>
    <dgm:cxn modelId="{B9294A14-F9C9-7A41-A30B-AD3B171331AA}" srcId="{0C85BB28-CF27-CD41-B97F-87AB0014B248}" destId="{9E2B90D4-198D-5344-B28F-1D9E3372C587}" srcOrd="0" destOrd="0" parTransId="{48CF6485-1F89-B848-AC3F-7DF9C4684E17}" sibTransId="{27029385-D368-244B-B4D6-1931E3414E27}"/>
    <dgm:cxn modelId="{6E42571E-EABE-4648-8042-948C6FEA6CBD}" type="presOf" srcId="{4F8944FC-6ABD-E941-8BA1-B79A23B7BADB}" destId="{D91F4506-4A35-4940-A6B1-CEA44C451AA2}" srcOrd="0" destOrd="0" presId="urn:microsoft.com/office/officeart/2005/8/layout/orgChart1"/>
    <dgm:cxn modelId="{15466B39-B86A-5A4F-94A8-CE8F2502E635}" type="presOf" srcId="{BC120781-0A00-0D4C-9A53-3324F7EBD149}" destId="{A9C2FA79-F097-944A-86D9-C3C00B30B2F7}" srcOrd="1" destOrd="0" presId="urn:microsoft.com/office/officeart/2005/8/layout/orgChart1"/>
    <dgm:cxn modelId="{D497DD40-B9AE-5848-9876-6C81518202D8}" srcId="{9E2B90D4-198D-5344-B28F-1D9E3372C587}" destId="{9434F62A-BB43-9747-B9E4-C972FB452CA1}" srcOrd="1" destOrd="0" parTransId="{4F8944FC-6ABD-E941-8BA1-B79A23B7BADB}" sibTransId="{BD9988A4-6F47-3548-B523-EC0659673651}"/>
    <dgm:cxn modelId="{9BD4C85E-1967-584A-BA67-80C71F1011C2}" type="presOf" srcId="{BC120781-0A00-0D4C-9A53-3324F7EBD149}" destId="{9141511A-EAFF-7B4D-8860-63CA46584667}" srcOrd="0" destOrd="0" presId="urn:microsoft.com/office/officeart/2005/8/layout/orgChart1"/>
    <dgm:cxn modelId="{714B0272-43A5-1743-B6FB-98D5E0310842}" srcId="{9E2B90D4-198D-5344-B28F-1D9E3372C587}" destId="{BC120781-0A00-0D4C-9A53-3324F7EBD149}" srcOrd="0" destOrd="0" parTransId="{719DACAB-9DED-6B49-97EB-C549D7875FAC}" sibTransId="{D954428C-CB9D-FF4A-AD19-6CA6D58F6288}"/>
    <dgm:cxn modelId="{BAC29B74-0AD0-9E40-9628-59016CBF8619}" type="presOf" srcId="{0C85BB28-CF27-CD41-B97F-87AB0014B248}" destId="{190874E5-0E7F-D543-9334-E6E371CE2370}" srcOrd="0" destOrd="0" presId="urn:microsoft.com/office/officeart/2005/8/layout/orgChart1"/>
    <dgm:cxn modelId="{8D2CD87D-F60A-384B-BF05-8AA0D113169F}" type="presOf" srcId="{719DACAB-9DED-6B49-97EB-C549D7875FAC}" destId="{5F2225B9-6689-574C-92A1-74C2C448B283}" srcOrd="0" destOrd="0" presId="urn:microsoft.com/office/officeart/2005/8/layout/orgChart1"/>
    <dgm:cxn modelId="{B8E84D92-64F2-DC43-B557-C7CB77E376E3}" type="presOf" srcId="{9434F62A-BB43-9747-B9E4-C972FB452CA1}" destId="{B07F277E-6D25-1B49-B679-1D51865E6C54}" srcOrd="1" destOrd="0" presId="urn:microsoft.com/office/officeart/2005/8/layout/orgChart1"/>
    <dgm:cxn modelId="{D9BF749A-7A08-8D40-A0B4-CB88DF2E10E3}" type="presOf" srcId="{9E2B90D4-198D-5344-B28F-1D9E3372C587}" destId="{6B79A846-D410-E044-A615-8DE8479A0884}" srcOrd="1" destOrd="0" presId="urn:microsoft.com/office/officeart/2005/8/layout/orgChart1"/>
    <dgm:cxn modelId="{FAA4FBCE-9040-5D4A-9DCF-B13A9130FEBF}" type="presOf" srcId="{9434F62A-BB43-9747-B9E4-C972FB452CA1}" destId="{F4197637-27CC-F14A-8D25-968BD3360CBC}" srcOrd="0" destOrd="0" presId="urn:microsoft.com/office/officeart/2005/8/layout/orgChart1"/>
    <dgm:cxn modelId="{FC67A0D3-1BB1-2B47-8B4F-BBA4B1FA1BAD}" type="presOf" srcId="{9E2B90D4-198D-5344-B28F-1D9E3372C587}" destId="{F30B3505-65CC-CF4B-BC90-34767BB30C07}" srcOrd="0" destOrd="0" presId="urn:microsoft.com/office/officeart/2005/8/layout/orgChart1"/>
    <dgm:cxn modelId="{5D9985E7-2E09-494E-BDC0-352466BCEDF9}" type="presParOf" srcId="{190874E5-0E7F-D543-9334-E6E371CE2370}" destId="{0292422B-3C0B-624C-97A9-B92152FBB443}" srcOrd="0" destOrd="0" presId="urn:microsoft.com/office/officeart/2005/8/layout/orgChart1"/>
    <dgm:cxn modelId="{F74AADA3-45C5-6F43-B2FD-624E15B91AF3}" type="presParOf" srcId="{0292422B-3C0B-624C-97A9-B92152FBB443}" destId="{7F782C57-123C-8140-9728-F330CC85EECF}" srcOrd="0" destOrd="0" presId="urn:microsoft.com/office/officeart/2005/8/layout/orgChart1"/>
    <dgm:cxn modelId="{C7D32982-2262-0847-8335-A27A916D708B}" type="presParOf" srcId="{7F782C57-123C-8140-9728-F330CC85EECF}" destId="{F30B3505-65CC-CF4B-BC90-34767BB30C07}" srcOrd="0" destOrd="0" presId="urn:microsoft.com/office/officeart/2005/8/layout/orgChart1"/>
    <dgm:cxn modelId="{4A21552D-87CA-3045-A7E0-34E30C3FCF73}" type="presParOf" srcId="{7F782C57-123C-8140-9728-F330CC85EECF}" destId="{6B79A846-D410-E044-A615-8DE8479A0884}" srcOrd="1" destOrd="0" presId="urn:microsoft.com/office/officeart/2005/8/layout/orgChart1"/>
    <dgm:cxn modelId="{4ED50C99-AD6F-F245-A8C6-512C875468BB}" type="presParOf" srcId="{0292422B-3C0B-624C-97A9-B92152FBB443}" destId="{55EFE837-F011-094D-BC14-D5726D868F73}" srcOrd="1" destOrd="0" presId="urn:microsoft.com/office/officeart/2005/8/layout/orgChart1"/>
    <dgm:cxn modelId="{2354B1AC-7AFC-1247-A53D-3390FAA18ACB}" type="presParOf" srcId="{55EFE837-F011-094D-BC14-D5726D868F73}" destId="{5F2225B9-6689-574C-92A1-74C2C448B283}" srcOrd="0" destOrd="0" presId="urn:microsoft.com/office/officeart/2005/8/layout/orgChart1"/>
    <dgm:cxn modelId="{E20A4C40-085D-5F4D-8430-6FB4CCB9C9A9}" type="presParOf" srcId="{55EFE837-F011-094D-BC14-D5726D868F73}" destId="{AEA5E43A-355F-A94E-A14D-5CCB6D683054}" srcOrd="1" destOrd="0" presId="urn:microsoft.com/office/officeart/2005/8/layout/orgChart1"/>
    <dgm:cxn modelId="{5D6D41D0-F524-1841-B5CF-52899518E5FA}" type="presParOf" srcId="{AEA5E43A-355F-A94E-A14D-5CCB6D683054}" destId="{250E2940-BA9D-2C40-A8C2-EE7AFDC5C82A}" srcOrd="0" destOrd="0" presId="urn:microsoft.com/office/officeart/2005/8/layout/orgChart1"/>
    <dgm:cxn modelId="{FB4ED8C2-9056-6847-BA30-B4852F739EF2}" type="presParOf" srcId="{250E2940-BA9D-2C40-A8C2-EE7AFDC5C82A}" destId="{9141511A-EAFF-7B4D-8860-63CA46584667}" srcOrd="0" destOrd="0" presId="urn:microsoft.com/office/officeart/2005/8/layout/orgChart1"/>
    <dgm:cxn modelId="{0D263808-D5E7-1F4A-A506-F6D71A762105}" type="presParOf" srcId="{250E2940-BA9D-2C40-A8C2-EE7AFDC5C82A}" destId="{A9C2FA79-F097-944A-86D9-C3C00B30B2F7}" srcOrd="1" destOrd="0" presId="urn:microsoft.com/office/officeart/2005/8/layout/orgChart1"/>
    <dgm:cxn modelId="{F09E5DC1-53FF-DC4F-8EB8-090D2E88015C}" type="presParOf" srcId="{AEA5E43A-355F-A94E-A14D-5CCB6D683054}" destId="{9FB266D9-06C1-E043-AAC6-029E27891E92}" srcOrd="1" destOrd="0" presId="urn:microsoft.com/office/officeart/2005/8/layout/orgChart1"/>
    <dgm:cxn modelId="{16CA83F9-91B1-7F43-900C-C71A434671DE}" type="presParOf" srcId="{AEA5E43A-355F-A94E-A14D-5CCB6D683054}" destId="{4A74DFB4-A85F-424D-84DE-9E6F2C92EE89}" srcOrd="2" destOrd="0" presId="urn:microsoft.com/office/officeart/2005/8/layout/orgChart1"/>
    <dgm:cxn modelId="{8AA95AF3-2939-2B43-9055-BAB52E5E1E9A}" type="presParOf" srcId="{55EFE837-F011-094D-BC14-D5726D868F73}" destId="{D91F4506-4A35-4940-A6B1-CEA44C451AA2}" srcOrd="2" destOrd="0" presId="urn:microsoft.com/office/officeart/2005/8/layout/orgChart1"/>
    <dgm:cxn modelId="{C0BDF7C9-6651-D34C-AF8D-3B03464E73AC}" type="presParOf" srcId="{55EFE837-F011-094D-BC14-D5726D868F73}" destId="{9B8E8B59-F7BA-0948-82AF-F1E5D6D1FF9B}" srcOrd="3" destOrd="0" presId="urn:microsoft.com/office/officeart/2005/8/layout/orgChart1"/>
    <dgm:cxn modelId="{5928F54C-08D6-6644-904C-5E7E16C93C30}" type="presParOf" srcId="{9B8E8B59-F7BA-0948-82AF-F1E5D6D1FF9B}" destId="{818E005E-A4B2-C54E-A779-B0365CD36A2A}" srcOrd="0" destOrd="0" presId="urn:microsoft.com/office/officeart/2005/8/layout/orgChart1"/>
    <dgm:cxn modelId="{1A320C03-C9DD-5B49-900C-2749CE7826D0}" type="presParOf" srcId="{818E005E-A4B2-C54E-A779-B0365CD36A2A}" destId="{F4197637-27CC-F14A-8D25-968BD3360CBC}" srcOrd="0" destOrd="0" presId="urn:microsoft.com/office/officeart/2005/8/layout/orgChart1"/>
    <dgm:cxn modelId="{AE0641F9-9A69-B441-8560-7B9BE704E4E2}" type="presParOf" srcId="{818E005E-A4B2-C54E-A779-B0365CD36A2A}" destId="{B07F277E-6D25-1B49-B679-1D51865E6C54}" srcOrd="1" destOrd="0" presId="urn:microsoft.com/office/officeart/2005/8/layout/orgChart1"/>
    <dgm:cxn modelId="{FF00A815-9167-D144-852E-3E98472CBFDF}" type="presParOf" srcId="{9B8E8B59-F7BA-0948-82AF-F1E5D6D1FF9B}" destId="{D4E130BD-01E0-E142-BFCC-697837EA8CB7}" srcOrd="1" destOrd="0" presId="urn:microsoft.com/office/officeart/2005/8/layout/orgChart1"/>
    <dgm:cxn modelId="{D6B92A4B-19DA-D045-8BA6-E5C002A12D3E}" type="presParOf" srcId="{9B8E8B59-F7BA-0948-82AF-F1E5D6D1FF9B}" destId="{37F11AB3-8D31-024C-BE0D-A75ABA30511D}" srcOrd="2" destOrd="0" presId="urn:microsoft.com/office/officeart/2005/8/layout/orgChart1"/>
    <dgm:cxn modelId="{649A535D-D0F5-BE45-9E00-0B113C8DEC61}" type="presParOf" srcId="{0292422B-3C0B-624C-97A9-B92152FBB443}" destId="{76BEFEE9-8CBC-484C-8584-21522D36435F}"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0C982A-B627-E04A-BFB3-8A5A0D7FC2E8}" type="doc">
      <dgm:prSet loTypeId="urn:microsoft.com/office/officeart/2005/8/layout/matrix1" loCatId="matrix" qsTypeId="urn:microsoft.com/office/officeart/2005/8/quickstyle/simple4" qsCatId="simple" csTypeId="urn:microsoft.com/office/officeart/2005/8/colors/accent6_2" csCatId="accent6" phldr="1"/>
      <dgm:spPr/>
      <dgm:t>
        <a:bodyPr/>
        <a:lstStyle/>
        <a:p>
          <a:endParaRPr lang="en-GB"/>
        </a:p>
      </dgm:t>
    </dgm:pt>
    <dgm:pt modelId="{09712096-0A6D-0F43-9044-0257CB6EBC2C}">
      <dgm:prSet phldrT="[Text]" phldr="0"/>
      <dgm:spPr/>
      <dgm:t>
        <a:bodyPr/>
        <a:lstStyle/>
        <a:p>
          <a:r>
            <a:rPr lang="en-GB" dirty="0"/>
            <a:t>Sampling frame</a:t>
          </a:r>
        </a:p>
      </dgm:t>
    </dgm:pt>
    <dgm:pt modelId="{A5FFA046-938E-0042-A9F3-0203B8A6D16D}" type="parTrans" cxnId="{A017E18B-17AB-C646-8696-DD5AD4144B6B}">
      <dgm:prSet/>
      <dgm:spPr/>
      <dgm:t>
        <a:bodyPr/>
        <a:lstStyle/>
        <a:p>
          <a:endParaRPr lang="en-GB"/>
        </a:p>
      </dgm:t>
    </dgm:pt>
    <dgm:pt modelId="{3E882027-A43C-374A-9153-9DF0461F036F}" type="sibTrans" cxnId="{A017E18B-17AB-C646-8696-DD5AD4144B6B}">
      <dgm:prSet/>
      <dgm:spPr/>
      <dgm:t>
        <a:bodyPr/>
        <a:lstStyle/>
        <a:p>
          <a:endParaRPr lang="en-GB"/>
        </a:p>
      </dgm:t>
    </dgm:pt>
    <dgm:pt modelId="{E0E5A38F-65F3-9F47-BD08-3FD57802BA8B}">
      <dgm:prSet phldrT="[Text]" phldr="0" custT="1"/>
      <dgm:spPr/>
      <dgm:t>
        <a:bodyPr/>
        <a:lstStyle/>
        <a:p>
          <a:r>
            <a:rPr lang="en-GB" sz="2000" dirty="0">
              <a:latin typeface="Arial" panose="020B0604020202020204" pitchFamily="34" charset="0"/>
              <a:cs typeface="Arial" panose="020B0604020202020204" pitchFamily="34" charset="0"/>
            </a:rPr>
            <a:t>University students</a:t>
          </a:r>
        </a:p>
      </dgm:t>
    </dgm:pt>
    <dgm:pt modelId="{4262954A-5BC7-EC42-9AB7-DAC3029C857D}" type="parTrans" cxnId="{AF1CA094-8C71-A344-A94E-24C6969BC93B}">
      <dgm:prSet/>
      <dgm:spPr/>
      <dgm:t>
        <a:bodyPr/>
        <a:lstStyle/>
        <a:p>
          <a:endParaRPr lang="en-GB"/>
        </a:p>
      </dgm:t>
    </dgm:pt>
    <dgm:pt modelId="{EDFA0F57-9BA6-1D49-A041-A2A8DDA35120}" type="sibTrans" cxnId="{AF1CA094-8C71-A344-A94E-24C6969BC93B}">
      <dgm:prSet/>
      <dgm:spPr/>
      <dgm:t>
        <a:bodyPr/>
        <a:lstStyle/>
        <a:p>
          <a:endParaRPr lang="en-GB"/>
        </a:p>
      </dgm:t>
    </dgm:pt>
    <dgm:pt modelId="{63D32108-FFAE-DF41-8897-3EDFB27951B6}">
      <dgm:prSet phldrT="[Text]" phldr="0" custT="1"/>
      <dgm:spPr/>
      <dgm:t>
        <a:bodyPr/>
        <a:lstStyle/>
        <a:p>
          <a:r>
            <a:rPr lang="en-GB" sz="2000" dirty="0">
              <a:latin typeface="Arial" panose="020B0604020202020204" pitchFamily="34" charset="0"/>
              <a:cs typeface="Arial" panose="020B0604020202020204" pitchFamily="34" charset="0"/>
            </a:rPr>
            <a:t>Ethnic minorities</a:t>
          </a:r>
        </a:p>
      </dgm:t>
    </dgm:pt>
    <dgm:pt modelId="{E7B56516-B82D-2947-B653-02FD1691F830}" type="parTrans" cxnId="{F61A808A-4943-7C44-A234-166C600D5821}">
      <dgm:prSet/>
      <dgm:spPr/>
      <dgm:t>
        <a:bodyPr/>
        <a:lstStyle/>
        <a:p>
          <a:endParaRPr lang="en-GB"/>
        </a:p>
      </dgm:t>
    </dgm:pt>
    <dgm:pt modelId="{E960A899-42EB-BB44-B183-B57018D63DF8}" type="sibTrans" cxnId="{F61A808A-4943-7C44-A234-166C600D5821}">
      <dgm:prSet/>
      <dgm:spPr/>
      <dgm:t>
        <a:bodyPr/>
        <a:lstStyle/>
        <a:p>
          <a:endParaRPr lang="en-GB"/>
        </a:p>
      </dgm:t>
    </dgm:pt>
    <dgm:pt modelId="{D7FF27DB-BF85-E04A-A0E6-71F13E6C7CA5}">
      <dgm:prSet phldrT="[Text]" custT="1"/>
      <dgm:spPr/>
      <dgm:t>
        <a:bodyPr/>
        <a:lstStyle/>
        <a:p>
          <a:r>
            <a:rPr lang="en-GB" sz="2000" dirty="0">
              <a:latin typeface="Arial" panose="020B0604020202020204" pitchFamily="34" charset="0"/>
              <a:cs typeface="Arial" panose="020B0604020202020204" pitchFamily="34" charset="0"/>
            </a:rPr>
            <a:t>Birmingham </a:t>
          </a:r>
        </a:p>
        <a:p>
          <a:r>
            <a:rPr lang="en-GB" sz="2000" dirty="0">
              <a:latin typeface="Arial" panose="020B0604020202020204" pitchFamily="34" charset="0"/>
              <a:cs typeface="Arial" panose="020B0604020202020204" pitchFamily="34" charset="0"/>
            </a:rPr>
            <a:t>In England, Birmingham has one of the lowest rates of physical activity. A little over a quarter of individuals are sedentary and engage in less than 30 minutes of physical exercise per week, according to the Sport England Active Lives Survey.  </a:t>
          </a:r>
          <a:r>
            <a:rPr lang="en-GB" sz="2000" b="0" i="0" u="none" dirty="0"/>
            <a:t>(Council, 2021)</a:t>
          </a:r>
          <a:r>
            <a:rPr lang="en-GB" sz="2000" dirty="0">
              <a:latin typeface="Arial" panose="020B0604020202020204" pitchFamily="34" charset="0"/>
              <a:cs typeface="Arial" panose="020B0604020202020204" pitchFamily="34" charset="0"/>
            </a:rPr>
            <a:t>  </a:t>
          </a:r>
        </a:p>
      </dgm:t>
    </dgm:pt>
    <dgm:pt modelId="{9E13C0A9-22EA-7D4C-A5BC-23B032EA5ED0}" type="parTrans" cxnId="{ED4846DC-EE26-754E-B2B2-4DBA49C5B96B}">
      <dgm:prSet/>
      <dgm:spPr/>
      <dgm:t>
        <a:bodyPr/>
        <a:lstStyle/>
        <a:p>
          <a:endParaRPr lang="en-GB"/>
        </a:p>
      </dgm:t>
    </dgm:pt>
    <dgm:pt modelId="{55C53580-5CE1-5947-92C8-0E22FB27ED48}" type="sibTrans" cxnId="{ED4846DC-EE26-754E-B2B2-4DBA49C5B96B}">
      <dgm:prSet/>
      <dgm:spPr/>
      <dgm:t>
        <a:bodyPr/>
        <a:lstStyle/>
        <a:p>
          <a:endParaRPr lang="en-GB"/>
        </a:p>
      </dgm:t>
    </dgm:pt>
    <dgm:pt modelId="{26045EBE-22C8-4D4D-B71D-6BA2AA4AE385}">
      <dgm:prSet phldrT="[Text]" phldr="0" custT="1"/>
      <dgm:spPr/>
      <dgm:t>
        <a:bodyPr/>
        <a:lstStyle/>
        <a:p>
          <a:r>
            <a:rPr lang="en-GB" sz="2000" dirty="0">
              <a:latin typeface="Arial" panose="020B0604020202020204" pitchFamily="34" charset="0"/>
              <a:cs typeface="Arial" panose="020B0604020202020204" pitchFamily="34" charset="0"/>
            </a:rPr>
            <a:t>18+ (Male &amp; Female)</a:t>
          </a:r>
        </a:p>
      </dgm:t>
    </dgm:pt>
    <dgm:pt modelId="{CF1022F8-B576-7A4A-8AE0-446C7157EB5F}" type="parTrans" cxnId="{B4AD713D-7C60-C74C-BBAF-AEE7312DF9B3}">
      <dgm:prSet/>
      <dgm:spPr/>
      <dgm:t>
        <a:bodyPr/>
        <a:lstStyle/>
        <a:p>
          <a:endParaRPr lang="en-GB"/>
        </a:p>
      </dgm:t>
    </dgm:pt>
    <dgm:pt modelId="{5CBF6415-2058-7D4B-9007-E20643B594FD}" type="sibTrans" cxnId="{B4AD713D-7C60-C74C-BBAF-AEE7312DF9B3}">
      <dgm:prSet/>
      <dgm:spPr/>
      <dgm:t>
        <a:bodyPr/>
        <a:lstStyle/>
        <a:p>
          <a:endParaRPr lang="en-GB"/>
        </a:p>
      </dgm:t>
    </dgm:pt>
    <dgm:pt modelId="{9BEECAF0-4C7E-0E46-8348-6349190B4AF8}" type="pres">
      <dgm:prSet presAssocID="{3E0C982A-B627-E04A-BFB3-8A5A0D7FC2E8}" presName="diagram" presStyleCnt="0">
        <dgm:presLayoutVars>
          <dgm:chMax val="1"/>
          <dgm:dir/>
          <dgm:animLvl val="ctr"/>
          <dgm:resizeHandles val="exact"/>
        </dgm:presLayoutVars>
      </dgm:prSet>
      <dgm:spPr/>
    </dgm:pt>
    <dgm:pt modelId="{A0478A2E-1540-6141-A8BD-7CB07108F883}" type="pres">
      <dgm:prSet presAssocID="{3E0C982A-B627-E04A-BFB3-8A5A0D7FC2E8}" presName="matrix" presStyleCnt="0"/>
      <dgm:spPr/>
    </dgm:pt>
    <dgm:pt modelId="{362F5F0E-3C77-134B-BF44-BA05AD9377FD}" type="pres">
      <dgm:prSet presAssocID="{3E0C982A-B627-E04A-BFB3-8A5A0D7FC2E8}" presName="tile1" presStyleLbl="node1" presStyleIdx="0" presStyleCnt="4"/>
      <dgm:spPr/>
    </dgm:pt>
    <dgm:pt modelId="{3AFE2B16-85C6-0F4A-ACA8-4347AA027217}" type="pres">
      <dgm:prSet presAssocID="{3E0C982A-B627-E04A-BFB3-8A5A0D7FC2E8}" presName="tile1text" presStyleLbl="node1" presStyleIdx="0" presStyleCnt="4">
        <dgm:presLayoutVars>
          <dgm:chMax val="0"/>
          <dgm:chPref val="0"/>
          <dgm:bulletEnabled val="1"/>
        </dgm:presLayoutVars>
      </dgm:prSet>
      <dgm:spPr/>
    </dgm:pt>
    <dgm:pt modelId="{4243B651-64CD-014F-B5DD-004422F57073}" type="pres">
      <dgm:prSet presAssocID="{3E0C982A-B627-E04A-BFB3-8A5A0D7FC2E8}" presName="tile2" presStyleLbl="node1" presStyleIdx="1" presStyleCnt="4" custLinFactNeighborX="2372" custLinFactNeighborY="825"/>
      <dgm:spPr/>
    </dgm:pt>
    <dgm:pt modelId="{F29FE248-26E1-4D4D-AF77-C21AA8CED8A8}" type="pres">
      <dgm:prSet presAssocID="{3E0C982A-B627-E04A-BFB3-8A5A0D7FC2E8}" presName="tile2text" presStyleLbl="node1" presStyleIdx="1" presStyleCnt="4">
        <dgm:presLayoutVars>
          <dgm:chMax val="0"/>
          <dgm:chPref val="0"/>
          <dgm:bulletEnabled val="1"/>
        </dgm:presLayoutVars>
      </dgm:prSet>
      <dgm:spPr/>
    </dgm:pt>
    <dgm:pt modelId="{DC426DAC-0697-E049-BC21-D2F116C921B3}" type="pres">
      <dgm:prSet presAssocID="{3E0C982A-B627-E04A-BFB3-8A5A0D7FC2E8}" presName="tile3" presStyleLbl="node1" presStyleIdx="2" presStyleCnt="4" custScaleY="128404"/>
      <dgm:spPr/>
    </dgm:pt>
    <dgm:pt modelId="{BBB744D8-1F25-E44C-B695-4515784488B2}" type="pres">
      <dgm:prSet presAssocID="{3E0C982A-B627-E04A-BFB3-8A5A0D7FC2E8}" presName="tile3text" presStyleLbl="node1" presStyleIdx="2" presStyleCnt="4">
        <dgm:presLayoutVars>
          <dgm:chMax val="0"/>
          <dgm:chPref val="0"/>
          <dgm:bulletEnabled val="1"/>
        </dgm:presLayoutVars>
      </dgm:prSet>
      <dgm:spPr/>
    </dgm:pt>
    <dgm:pt modelId="{4FEA0E9D-AD7B-7C42-B316-33EB9E409048}" type="pres">
      <dgm:prSet presAssocID="{3E0C982A-B627-E04A-BFB3-8A5A0D7FC2E8}" presName="tile4" presStyleLbl="node1" presStyleIdx="3" presStyleCnt="4"/>
      <dgm:spPr/>
    </dgm:pt>
    <dgm:pt modelId="{B038EC91-9E22-1340-AF41-622D165300F4}" type="pres">
      <dgm:prSet presAssocID="{3E0C982A-B627-E04A-BFB3-8A5A0D7FC2E8}" presName="tile4text" presStyleLbl="node1" presStyleIdx="3" presStyleCnt="4">
        <dgm:presLayoutVars>
          <dgm:chMax val="0"/>
          <dgm:chPref val="0"/>
          <dgm:bulletEnabled val="1"/>
        </dgm:presLayoutVars>
      </dgm:prSet>
      <dgm:spPr/>
    </dgm:pt>
    <dgm:pt modelId="{9C70E537-4845-D74B-BCF6-BADF1F1E5411}" type="pres">
      <dgm:prSet presAssocID="{3E0C982A-B627-E04A-BFB3-8A5A0D7FC2E8}" presName="centerTile" presStyleLbl="fgShp" presStyleIdx="0" presStyleCnt="1" custLinFactNeighborX="5293" custLinFactNeighborY="-38277">
        <dgm:presLayoutVars>
          <dgm:chMax val="0"/>
          <dgm:chPref val="0"/>
        </dgm:presLayoutVars>
      </dgm:prSet>
      <dgm:spPr/>
    </dgm:pt>
  </dgm:ptLst>
  <dgm:cxnLst>
    <dgm:cxn modelId="{95BBF413-F110-EE48-9618-FBDF0F682D33}" type="presOf" srcId="{26045EBE-22C8-4D4D-B71D-6BA2AA4AE385}" destId="{4FEA0E9D-AD7B-7C42-B316-33EB9E409048}" srcOrd="0" destOrd="0" presId="urn:microsoft.com/office/officeart/2005/8/layout/matrix1"/>
    <dgm:cxn modelId="{6579941D-4364-CB45-B7E4-5C167CB27253}" type="presOf" srcId="{09712096-0A6D-0F43-9044-0257CB6EBC2C}" destId="{9C70E537-4845-D74B-BCF6-BADF1F1E5411}" srcOrd="0" destOrd="0" presId="urn:microsoft.com/office/officeart/2005/8/layout/matrix1"/>
    <dgm:cxn modelId="{4FAFA530-DEA6-B046-B1F1-2466D2BBFEFD}" type="presOf" srcId="{63D32108-FFAE-DF41-8897-3EDFB27951B6}" destId="{4243B651-64CD-014F-B5DD-004422F57073}" srcOrd="0" destOrd="0" presId="urn:microsoft.com/office/officeart/2005/8/layout/matrix1"/>
    <dgm:cxn modelId="{B4AD713D-7C60-C74C-BBAF-AEE7312DF9B3}" srcId="{09712096-0A6D-0F43-9044-0257CB6EBC2C}" destId="{26045EBE-22C8-4D4D-B71D-6BA2AA4AE385}" srcOrd="3" destOrd="0" parTransId="{CF1022F8-B576-7A4A-8AE0-446C7157EB5F}" sibTransId="{5CBF6415-2058-7D4B-9007-E20643B594FD}"/>
    <dgm:cxn modelId="{7E5D184E-BC28-524B-8692-73A6A6EF56A6}" type="presOf" srcId="{3E0C982A-B627-E04A-BFB3-8A5A0D7FC2E8}" destId="{9BEECAF0-4C7E-0E46-8348-6349190B4AF8}" srcOrd="0" destOrd="0" presId="urn:microsoft.com/office/officeart/2005/8/layout/matrix1"/>
    <dgm:cxn modelId="{36E7F053-DC8E-E54C-910E-E25A5E781EF8}" type="presOf" srcId="{E0E5A38F-65F3-9F47-BD08-3FD57802BA8B}" destId="{3AFE2B16-85C6-0F4A-ACA8-4347AA027217}" srcOrd="1" destOrd="0" presId="urn:microsoft.com/office/officeart/2005/8/layout/matrix1"/>
    <dgm:cxn modelId="{29443655-9914-614F-B978-3B9A7410F322}" type="presOf" srcId="{63D32108-FFAE-DF41-8897-3EDFB27951B6}" destId="{F29FE248-26E1-4D4D-AF77-C21AA8CED8A8}" srcOrd="1" destOrd="0" presId="urn:microsoft.com/office/officeart/2005/8/layout/matrix1"/>
    <dgm:cxn modelId="{172CD156-178B-1E41-889E-C93BD740804F}" type="presOf" srcId="{26045EBE-22C8-4D4D-B71D-6BA2AA4AE385}" destId="{B038EC91-9E22-1340-AF41-622D165300F4}" srcOrd="1" destOrd="0" presId="urn:microsoft.com/office/officeart/2005/8/layout/matrix1"/>
    <dgm:cxn modelId="{8EFAC372-2F48-0C4C-BE85-B7B3C2C90C52}" type="presOf" srcId="{D7FF27DB-BF85-E04A-A0E6-71F13E6C7CA5}" destId="{BBB744D8-1F25-E44C-B695-4515784488B2}" srcOrd="1" destOrd="0" presId="urn:microsoft.com/office/officeart/2005/8/layout/matrix1"/>
    <dgm:cxn modelId="{F61A808A-4943-7C44-A234-166C600D5821}" srcId="{09712096-0A6D-0F43-9044-0257CB6EBC2C}" destId="{63D32108-FFAE-DF41-8897-3EDFB27951B6}" srcOrd="1" destOrd="0" parTransId="{E7B56516-B82D-2947-B653-02FD1691F830}" sibTransId="{E960A899-42EB-BB44-B183-B57018D63DF8}"/>
    <dgm:cxn modelId="{A017E18B-17AB-C646-8696-DD5AD4144B6B}" srcId="{3E0C982A-B627-E04A-BFB3-8A5A0D7FC2E8}" destId="{09712096-0A6D-0F43-9044-0257CB6EBC2C}" srcOrd="0" destOrd="0" parTransId="{A5FFA046-938E-0042-A9F3-0203B8A6D16D}" sibTransId="{3E882027-A43C-374A-9153-9DF0461F036F}"/>
    <dgm:cxn modelId="{AF1CA094-8C71-A344-A94E-24C6969BC93B}" srcId="{09712096-0A6D-0F43-9044-0257CB6EBC2C}" destId="{E0E5A38F-65F3-9F47-BD08-3FD57802BA8B}" srcOrd="0" destOrd="0" parTransId="{4262954A-5BC7-EC42-9AB7-DAC3029C857D}" sibTransId="{EDFA0F57-9BA6-1D49-A041-A2A8DDA35120}"/>
    <dgm:cxn modelId="{C51293A7-3D22-D941-BD80-34ED14664475}" type="presOf" srcId="{D7FF27DB-BF85-E04A-A0E6-71F13E6C7CA5}" destId="{DC426DAC-0697-E049-BC21-D2F116C921B3}" srcOrd="0" destOrd="0" presId="urn:microsoft.com/office/officeart/2005/8/layout/matrix1"/>
    <dgm:cxn modelId="{D6115BCF-8FD7-0842-9134-774986E718A6}" type="presOf" srcId="{E0E5A38F-65F3-9F47-BD08-3FD57802BA8B}" destId="{362F5F0E-3C77-134B-BF44-BA05AD9377FD}" srcOrd="0" destOrd="0" presId="urn:microsoft.com/office/officeart/2005/8/layout/matrix1"/>
    <dgm:cxn modelId="{ED4846DC-EE26-754E-B2B2-4DBA49C5B96B}" srcId="{09712096-0A6D-0F43-9044-0257CB6EBC2C}" destId="{D7FF27DB-BF85-E04A-A0E6-71F13E6C7CA5}" srcOrd="2" destOrd="0" parTransId="{9E13C0A9-22EA-7D4C-A5BC-23B032EA5ED0}" sibTransId="{55C53580-5CE1-5947-92C8-0E22FB27ED48}"/>
    <dgm:cxn modelId="{C6CC0380-5573-F740-A1F9-23EEDEF1FE04}" type="presParOf" srcId="{9BEECAF0-4C7E-0E46-8348-6349190B4AF8}" destId="{A0478A2E-1540-6141-A8BD-7CB07108F883}" srcOrd="0" destOrd="0" presId="urn:microsoft.com/office/officeart/2005/8/layout/matrix1"/>
    <dgm:cxn modelId="{CBD35848-3D6E-ED44-9997-A328EC052BD0}" type="presParOf" srcId="{A0478A2E-1540-6141-A8BD-7CB07108F883}" destId="{362F5F0E-3C77-134B-BF44-BA05AD9377FD}" srcOrd="0" destOrd="0" presId="urn:microsoft.com/office/officeart/2005/8/layout/matrix1"/>
    <dgm:cxn modelId="{77FE61B2-4197-D249-86BC-571C2352B46D}" type="presParOf" srcId="{A0478A2E-1540-6141-A8BD-7CB07108F883}" destId="{3AFE2B16-85C6-0F4A-ACA8-4347AA027217}" srcOrd="1" destOrd="0" presId="urn:microsoft.com/office/officeart/2005/8/layout/matrix1"/>
    <dgm:cxn modelId="{342FBA23-FF24-1742-9764-8E8D81D36DC1}" type="presParOf" srcId="{A0478A2E-1540-6141-A8BD-7CB07108F883}" destId="{4243B651-64CD-014F-B5DD-004422F57073}" srcOrd="2" destOrd="0" presId="urn:microsoft.com/office/officeart/2005/8/layout/matrix1"/>
    <dgm:cxn modelId="{5DCEE6AA-FA78-C84E-BF21-557DC7E1D268}" type="presParOf" srcId="{A0478A2E-1540-6141-A8BD-7CB07108F883}" destId="{F29FE248-26E1-4D4D-AF77-C21AA8CED8A8}" srcOrd="3" destOrd="0" presId="urn:microsoft.com/office/officeart/2005/8/layout/matrix1"/>
    <dgm:cxn modelId="{FA0E69F3-323D-804D-AE40-FFAD7113E532}" type="presParOf" srcId="{A0478A2E-1540-6141-A8BD-7CB07108F883}" destId="{DC426DAC-0697-E049-BC21-D2F116C921B3}" srcOrd="4" destOrd="0" presId="urn:microsoft.com/office/officeart/2005/8/layout/matrix1"/>
    <dgm:cxn modelId="{5E9A1BDA-3FB5-3045-82AC-378F76C610F0}" type="presParOf" srcId="{A0478A2E-1540-6141-A8BD-7CB07108F883}" destId="{BBB744D8-1F25-E44C-B695-4515784488B2}" srcOrd="5" destOrd="0" presId="urn:microsoft.com/office/officeart/2005/8/layout/matrix1"/>
    <dgm:cxn modelId="{EA932624-65D9-CB42-B6D9-794C0EDB8814}" type="presParOf" srcId="{A0478A2E-1540-6141-A8BD-7CB07108F883}" destId="{4FEA0E9D-AD7B-7C42-B316-33EB9E409048}" srcOrd="6" destOrd="0" presId="urn:microsoft.com/office/officeart/2005/8/layout/matrix1"/>
    <dgm:cxn modelId="{FB3BD286-43DA-5F46-B13A-0EEBDAE84F5F}" type="presParOf" srcId="{A0478A2E-1540-6141-A8BD-7CB07108F883}" destId="{B038EC91-9E22-1340-AF41-622D165300F4}" srcOrd="7" destOrd="0" presId="urn:microsoft.com/office/officeart/2005/8/layout/matrix1"/>
    <dgm:cxn modelId="{2D8B7311-376E-B140-BAEC-EE1511336B78}" type="presParOf" srcId="{9BEECAF0-4C7E-0E46-8348-6349190B4AF8}" destId="{9C70E537-4845-D74B-BCF6-BADF1F1E541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B7A795-CE8E-45F7-8CA2-60173D3FA6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84D86D2-6390-4524-8141-AF232DF8FEF8}">
      <dgm:prSet custT="1"/>
      <dgm:spPr/>
      <dgm:t>
        <a:bodyPr/>
        <a:lstStyle/>
        <a:p>
          <a:pPr>
            <a:lnSpc>
              <a:spcPct val="100000"/>
            </a:lnSpc>
          </a:pPr>
          <a:r>
            <a:rPr lang="en-GB" sz="2000" dirty="0">
              <a:latin typeface="Arial" panose="020B0604020202020204" pitchFamily="34" charset="0"/>
              <a:cs typeface="Arial" panose="020B0604020202020204" pitchFamily="34" charset="0"/>
            </a:rPr>
            <a:t>Create transcriptions of group discussions, screening test, then read a sample of the transcript</a:t>
          </a:r>
          <a:r>
            <a:rPr lang="en-GB" sz="1600" dirty="0"/>
            <a:t>.</a:t>
          </a:r>
          <a:endParaRPr lang="en-US" sz="1600" dirty="0"/>
        </a:p>
      </dgm:t>
    </dgm:pt>
    <dgm:pt modelId="{7D0D6D98-C4CA-4D43-87AA-AF8D49E0821E}" type="parTrans" cxnId="{1FEF4574-9689-48C2-8383-4B178C473248}">
      <dgm:prSet/>
      <dgm:spPr/>
      <dgm:t>
        <a:bodyPr/>
        <a:lstStyle/>
        <a:p>
          <a:endParaRPr lang="en-US"/>
        </a:p>
      </dgm:t>
    </dgm:pt>
    <dgm:pt modelId="{F4CFEDDC-52BD-4D6B-8E80-0CDAD27BCAC3}" type="sibTrans" cxnId="{1FEF4574-9689-48C2-8383-4B178C473248}">
      <dgm:prSet/>
      <dgm:spPr/>
      <dgm:t>
        <a:bodyPr/>
        <a:lstStyle/>
        <a:p>
          <a:endParaRPr lang="en-US"/>
        </a:p>
      </dgm:t>
    </dgm:pt>
    <dgm:pt modelId="{43687BFD-0AE1-42B8-AADA-4AC59F7053AD}">
      <dgm:prSet custT="1"/>
      <dgm:spPr/>
      <dgm:t>
        <a:bodyPr/>
        <a:lstStyle/>
        <a:p>
          <a:pPr>
            <a:lnSpc>
              <a:spcPct val="100000"/>
            </a:lnSpc>
          </a:pPr>
          <a:r>
            <a:rPr lang="en-GB" sz="2000" dirty="0">
              <a:latin typeface="Arial" panose="020B0604020202020204" pitchFamily="34" charset="0"/>
              <a:cs typeface="Arial" panose="020B0604020202020204" pitchFamily="34" charset="0"/>
            </a:rPr>
            <a:t>Determine any prospective analytic categories (or potential themes) that may emerge.</a:t>
          </a:r>
          <a:endParaRPr lang="en-US" sz="2000" dirty="0">
            <a:latin typeface="Arial" panose="020B0604020202020204" pitchFamily="34" charset="0"/>
            <a:cs typeface="Arial" panose="020B0604020202020204" pitchFamily="34" charset="0"/>
          </a:endParaRPr>
        </a:p>
      </dgm:t>
    </dgm:pt>
    <dgm:pt modelId="{9212EFF7-241E-4B47-ADC1-29D0C7CE90CA}" type="parTrans" cxnId="{CADC04BB-FAFB-4582-AE66-F2FCD4F42379}">
      <dgm:prSet/>
      <dgm:spPr/>
      <dgm:t>
        <a:bodyPr/>
        <a:lstStyle/>
        <a:p>
          <a:endParaRPr lang="en-US"/>
        </a:p>
      </dgm:t>
    </dgm:pt>
    <dgm:pt modelId="{3C5C3C7B-BABB-4428-BE44-C41E657FE7E1}" type="sibTrans" cxnId="{CADC04BB-FAFB-4582-AE66-F2FCD4F42379}">
      <dgm:prSet/>
      <dgm:spPr/>
      <dgm:t>
        <a:bodyPr/>
        <a:lstStyle/>
        <a:p>
          <a:endParaRPr lang="en-US"/>
        </a:p>
      </dgm:t>
    </dgm:pt>
    <dgm:pt modelId="{356F4C06-15A3-491F-B9E2-0512EBEA8CE7}">
      <dgm:prSet custT="1"/>
      <dgm:spPr/>
      <dgm:t>
        <a:bodyPr/>
        <a:lstStyle/>
        <a:p>
          <a:pPr>
            <a:lnSpc>
              <a:spcPct val="100000"/>
            </a:lnSpc>
          </a:pPr>
          <a:r>
            <a:rPr lang="en-GB" sz="2000" dirty="0">
              <a:latin typeface="Arial" panose="020B0604020202020204" pitchFamily="34" charset="0"/>
              <a:cs typeface="Arial" panose="020B0604020202020204" pitchFamily="34" charset="0"/>
            </a:rPr>
            <a:t>As the categories take shape, compile all the information from each and compare it.</a:t>
          </a:r>
          <a:endParaRPr lang="en-US" sz="2000" dirty="0">
            <a:latin typeface="Arial" panose="020B0604020202020204" pitchFamily="34" charset="0"/>
            <a:cs typeface="Arial" panose="020B0604020202020204" pitchFamily="34" charset="0"/>
          </a:endParaRPr>
        </a:p>
      </dgm:t>
    </dgm:pt>
    <dgm:pt modelId="{05E75B6B-2998-49A3-90AA-4DE43FE62744}" type="parTrans" cxnId="{626620CD-3B77-460D-B85A-08AB2185DB6D}">
      <dgm:prSet/>
      <dgm:spPr/>
      <dgm:t>
        <a:bodyPr/>
        <a:lstStyle/>
        <a:p>
          <a:endParaRPr lang="en-US"/>
        </a:p>
      </dgm:t>
    </dgm:pt>
    <dgm:pt modelId="{0EAADECE-D6AB-4F3B-9B87-B896BCDC87BB}" type="sibTrans" cxnId="{626620CD-3B77-460D-B85A-08AB2185DB6D}">
      <dgm:prSet/>
      <dgm:spPr/>
      <dgm:t>
        <a:bodyPr/>
        <a:lstStyle/>
        <a:p>
          <a:endParaRPr lang="en-US"/>
        </a:p>
      </dgm:t>
    </dgm:pt>
    <dgm:pt modelId="{51C68CE8-A459-43D8-A366-EB42447FC2D1}">
      <dgm:prSet custT="1"/>
      <dgm:spPr/>
      <dgm:t>
        <a:bodyPr/>
        <a:lstStyle/>
        <a:p>
          <a:pPr>
            <a:lnSpc>
              <a:spcPct val="100000"/>
            </a:lnSpc>
          </a:pPr>
          <a:r>
            <a:rPr lang="en-GB" sz="2000" dirty="0">
              <a:latin typeface="Arial" panose="020B0604020202020204" pitchFamily="34" charset="0"/>
              <a:cs typeface="Arial" panose="020B0604020202020204" pitchFamily="34" charset="0"/>
            </a:rPr>
            <a:t>Think about the relationships between categories.</a:t>
          </a:r>
          <a:endParaRPr lang="en-US" sz="2000" dirty="0">
            <a:latin typeface="Arial" panose="020B0604020202020204" pitchFamily="34" charset="0"/>
            <a:cs typeface="Arial" panose="020B0604020202020204" pitchFamily="34" charset="0"/>
          </a:endParaRPr>
        </a:p>
      </dgm:t>
    </dgm:pt>
    <dgm:pt modelId="{341B6822-7CEA-410C-9372-52C64CFD2F3C}" type="parTrans" cxnId="{2078F7A7-1503-45C3-AEEC-227BAD303988}">
      <dgm:prSet/>
      <dgm:spPr/>
      <dgm:t>
        <a:bodyPr/>
        <a:lstStyle/>
        <a:p>
          <a:endParaRPr lang="en-US"/>
        </a:p>
      </dgm:t>
    </dgm:pt>
    <dgm:pt modelId="{6201CABF-8BEB-4657-AAFA-CFF5F48995DA}" type="sibTrans" cxnId="{2078F7A7-1503-45C3-AEEC-227BAD303988}">
      <dgm:prSet/>
      <dgm:spPr/>
      <dgm:t>
        <a:bodyPr/>
        <a:lstStyle/>
        <a:p>
          <a:endParaRPr lang="en-US"/>
        </a:p>
      </dgm:t>
    </dgm:pt>
    <dgm:pt modelId="{F4DC3B35-5B2E-4F7C-93C0-7E49FB4C87F8}" type="pres">
      <dgm:prSet presAssocID="{25B7A795-CE8E-45F7-8CA2-60173D3FA691}" presName="root" presStyleCnt="0">
        <dgm:presLayoutVars>
          <dgm:dir/>
          <dgm:resizeHandles val="exact"/>
        </dgm:presLayoutVars>
      </dgm:prSet>
      <dgm:spPr/>
    </dgm:pt>
    <dgm:pt modelId="{52E5C0D9-DABE-44C6-B61F-3609A8C39FE4}" type="pres">
      <dgm:prSet presAssocID="{184D86D2-6390-4524-8141-AF232DF8FEF8}" presName="compNode" presStyleCnt="0"/>
      <dgm:spPr/>
    </dgm:pt>
    <dgm:pt modelId="{47FA20CB-69B3-4945-9F69-4E3BA73D8B84}" type="pres">
      <dgm:prSet presAssocID="{184D86D2-6390-4524-8141-AF232DF8FEF8}" presName="bgRect" presStyleLbl="bgShp" presStyleIdx="0" presStyleCnt="4"/>
      <dgm:spPr/>
    </dgm:pt>
    <dgm:pt modelId="{4CF22E72-7D6C-4A39-90BD-CDA25C3BC4D9}" type="pres">
      <dgm:prSet presAssocID="{184D86D2-6390-4524-8141-AF232DF8FE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odcast"/>
        </a:ext>
      </dgm:extLst>
    </dgm:pt>
    <dgm:pt modelId="{92CA68AC-1161-40D7-8C13-9DCCB62C21A7}" type="pres">
      <dgm:prSet presAssocID="{184D86D2-6390-4524-8141-AF232DF8FEF8}" presName="spaceRect" presStyleCnt="0"/>
      <dgm:spPr/>
    </dgm:pt>
    <dgm:pt modelId="{E5D8D2D6-8902-4082-A6C8-73B27DF979DC}" type="pres">
      <dgm:prSet presAssocID="{184D86D2-6390-4524-8141-AF232DF8FEF8}" presName="parTx" presStyleLbl="revTx" presStyleIdx="0" presStyleCnt="4">
        <dgm:presLayoutVars>
          <dgm:chMax val="0"/>
          <dgm:chPref val="0"/>
        </dgm:presLayoutVars>
      </dgm:prSet>
      <dgm:spPr/>
    </dgm:pt>
    <dgm:pt modelId="{0653D22B-0B57-4276-AAE5-E6288795A396}" type="pres">
      <dgm:prSet presAssocID="{F4CFEDDC-52BD-4D6B-8E80-0CDAD27BCAC3}" presName="sibTrans" presStyleCnt="0"/>
      <dgm:spPr/>
    </dgm:pt>
    <dgm:pt modelId="{C6A03749-F3F9-4F47-91CF-ACEA72F5AF94}" type="pres">
      <dgm:prSet presAssocID="{43687BFD-0AE1-42B8-AADA-4AC59F7053AD}" presName="compNode" presStyleCnt="0"/>
      <dgm:spPr/>
    </dgm:pt>
    <dgm:pt modelId="{D8734667-1513-43BA-BBB5-03D22B6DBE53}" type="pres">
      <dgm:prSet presAssocID="{43687BFD-0AE1-42B8-AADA-4AC59F7053AD}" presName="bgRect" presStyleLbl="bgShp" presStyleIdx="1" presStyleCnt="4" custLinFactNeighborX="-1006" custLinFactNeighborY="-2485"/>
      <dgm:spPr/>
    </dgm:pt>
    <dgm:pt modelId="{5ECD9991-585D-4137-9C46-9EA92251B3D3}" type="pres">
      <dgm:prSet presAssocID="{43687BFD-0AE1-42B8-AADA-4AC59F7053A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70A0046A-5CE8-476C-B9E9-F0E737194210}" type="pres">
      <dgm:prSet presAssocID="{43687BFD-0AE1-42B8-AADA-4AC59F7053AD}" presName="spaceRect" presStyleCnt="0"/>
      <dgm:spPr/>
    </dgm:pt>
    <dgm:pt modelId="{6C742354-E22C-4A6D-8CE4-2D36DEADA029}" type="pres">
      <dgm:prSet presAssocID="{43687BFD-0AE1-42B8-AADA-4AC59F7053AD}" presName="parTx" presStyleLbl="revTx" presStyleIdx="1" presStyleCnt="4">
        <dgm:presLayoutVars>
          <dgm:chMax val="0"/>
          <dgm:chPref val="0"/>
        </dgm:presLayoutVars>
      </dgm:prSet>
      <dgm:spPr/>
    </dgm:pt>
    <dgm:pt modelId="{7E90E3E3-31E2-42E7-8F25-B408948B3B5F}" type="pres">
      <dgm:prSet presAssocID="{3C5C3C7B-BABB-4428-BE44-C41E657FE7E1}" presName="sibTrans" presStyleCnt="0"/>
      <dgm:spPr/>
    </dgm:pt>
    <dgm:pt modelId="{C50A1626-00C1-49F4-84C2-C3F5436B5298}" type="pres">
      <dgm:prSet presAssocID="{356F4C06-15A3-491F-B9E2-0512EBEA8CE7}" presName="compNode" presStyleCnt="0"/>
      <dgm:spPr/>
    </dgm:pt>
    <dgm:pt modelId="{3E81B39B-1D17-4FFC-9082-CDCF136C7BE5}" type="pres">
      <dgm:prSet presAssocID="{356F4C06-15A3-491F-B9E2-0512EBEA8CE7}" presName="bgRect" presStyleLbl="bgShp" presStyleIdx="2" presStyleCnt="4"/>
      <dgm:spPr/>
    </dgm:pt>
    <dgm:pt modelId="{9B55E1C3-53AE-4CEE-BC5C-3B71318B6790}" type="pres">
      <dgm:prSet presAssocID="{356F4C06-15A3-491F-B9E2-0512EBEA8CE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lowchart"/>
        </a:ext>
      </dgm:extLst>
    </dgm:pt>
    <dgm:pt modelId="{B6AEA03D-824C-4325-BE48-45AE1251B381}" type="pres">
      <dgm:prSet presAssocID="{356F4C06-15A3-491F-B9E2-0512EBEA8CE7}" presName="spaceRect" presStyleCnt="0"/>
      <dgm:spPr/>
    </dgm:pt>
    <dgm:pt modelId="{1CF55A91-282A-4048-8F8A-83302088F9A7}" type="pres">
      <dgm:prSet presAssocID="{356F4C06-15A3-491F-B9E2-0512EBEA8CE7}" presName="parTx" presStyleLbl="revTx" presStyleIdx="2" presStyleCnt="4">
        <dgm:presLayoutVars>
          <dgm:chMax val="0"/>
          <dgm:chPref val="0"/>
        </dgm:presLayoutVars>
      </dgm:prSet>
      <dgm:spPr/>
    </dgm:pt>
    <dgm:pt modelId="{DE796D62-A5D2-4C5A-AC2D-DA6988650996}" type="pres">
      <dgm:prSet presAssocID="{0EAADECE-D6AB-4F3B-9B87-B896BCDC87BB}" presName="sibTrans" presStyleCnt="0"/>
      <dgm:spPr/>
    </dgm:pt>
    <dgm:pt modelId="{1E321F96-056F-454D-9A15-BD1A4C40BB9A}" type="pres">
      <dgm:prSet presAssocID="{51C68CE8-A459-43D8-A366-EB42447FC2D1}" presName="compNode" presStyleCnt="0"/>
      <dgm:spPr/>
    </dgm:pt>
    <dgm:pt modelId="{6270936D-DE23-46F9-91D6-D3C3B5524C80}" type="pres">
      <dgm:prSet presAssocID="{51C68CE8-A459-43D8-A366-EB42447FC2D1}" presName="bgRect" presStyleLbl="bgShp" presStyleIdx="3" presStyleCnt="4"/>
      <dgm:spPr/>
    </dgm:pt>
    <dgm:pt modelId="{1C5ECFC9-52F3-47E9-8C9F-AAD732EA184B}" type="pres">
      <dgm:prSet presAssocID="{51C68CE8-A459-43D8-A366-EB42447FC2D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ial Network"/>
        </a:ext>
      </dgm:extLst>
    </dgm:pt>
    <dgm:pt modelId="{4236F290-1D60-4050-A568-CCE6DBB4F2F5}" type="pres">
      <dgm:prSet presAssocID="{51C68CE8-A459-43D8-A366-EB42447FC2D1}" presName="spaceRect" presStyleCnt="0"/>
      <dgm:spPr/>
    </dgm:pt>
    <dgm:pt modelId="{AC848966-2953-4A65-88EF-4F1DD28D1C5D}" type="pres">
      <dgm:prSet presAssocID="{51C68CE8-A459-43D8-A366-EB42447FC2D1}" presName="parTx" presStyleLbl="revTx" presStyleIdx="3" presStyleCnt="4">
        <dgm:presLayoutVars>
          <dgm:chMax val="0"/>
          <dgm:chPref val="0"/>
        </dgm:presLayoutVars>
      </dgm:prSet>
      <dgm:spPr/>
    </dgm:pt>
  </dgm:ptLst>
  <dgm:cxnLst>
    <dgm:cxn modelId="{D2BA1628-84A8-4AD8-85B3-AF3E3B65AF50}" type="presOf" srcId="{25B7A795-CE8E-45F7-8CA2-60173D3FA691}" destId="{F4DC3B35-5B2E-4F7C-93C0-7E49FB4C87F8}" srcOrd="0" destOrd="0" presId="urn:microsoft.com/office/officeart/2018/2/layout/IconVerticalSolidList"/>
    <dgm:cxn modelId="{FB16F553-44B0-4E16-B6F6-63DE73E62ADF}" type="presOf" srcId="{356F4C06-15A3-491F-B9E2-0512EBEA8CE7}" destId="{1CF55A91-282A-4048-8F8A-83302088F9A7}" srcOrd="0" destOrd="0" presId="urn:microsoft.com/office/officeart/2018/2/layout/IconVerticalSolidList"/>
    <dgm:cxn modelId="{BEFDEE58-5454-4F70-A2CA-DE94A45F84D0}" type="presOf" srcId="{43687BFD-0AE1-42B8-AADA-4AC59F7053AD}" destId="{6C742354-E22C-4A6D-8CE4-2D36DEADA029}" srcOrd="0" destOrd="0" presId="urn:microsoft.com/office/officeart/2018/2/layout/IconVerticalSolidList"/>
    <dgm:cxn modelId="{1FEF4574-9689-48C2-8383-4B178C473248}" srcId="{25B7A795-CE8E-45F7-8CA2-60173D3FA691}" destId="{184D86D2-6390-4524-8141-AF232DF8FEF8}" srcOrd="0" destOrd="0" parTransId="{7D0D6D98-C4CA-4D43-87AA-AF8D49E0821E}" sibTransId="{F4CFEDDC-52BD-4D6B-8E80-0CDAD27BCAC3}"/>
    <dgm:cxn modelId="{274B909F-28FC-45DD-B5E1-3C6445F6B6A2}" type="presOf" srcId="{51C68CE8-A459-43D8-A366-EB42447FC2D1}" destId="{AC848966-2953-4A65-88EF-4F1DD28D1C5D}" srcOrd="0" destOrd="0" presId="urn:microsoft.com/office/officeart/2018/2/layout/IconVerticalSolidList"/>
    <dgm:cxn modelId="{2078F7A7-1503-45C3-AEEC-227BAD303988}" srcId="{25B7A795-CE8E-45F7-8CA2-60173D3FA691}" destId="{51C68CE8-A459-43D8-A366-EB42447FC2D1}" srcOrd="3" destOrd="0" parTransId="{341B6822-7CEA-410C-9372-52C64CFD2F3C}" sibTransId="{6201CABF-8BEB-4657-AAFA-CFF5F48995DA}"/>
    <dgm:cxn modelId="{CADC04BB-FAFB-4582-AE66-F2FCD4F42379}" srcId="{25B7A795-CE8E-45F7-8CA2-60173D3FA691}" destId="{43687BFD-0AE1-42B8-AADA-4AC59F7053AD}" srcOrd="1" destOrd="0" parTransId="{9212EFF7-241E-4B47-ADC1-29D0C7CE90CA}" sibTransId="{3C5C3C7B-BABB-4428-BE44-C41E657FE7E1}"/>
    <dgm:cxn modelId="{626620CD-3B77-460D-B85A-08AB2185DB6D}" srcId="{25B7A795-CE8E-45F7-8CA2-60173D3FA691}" destId="{356F4C06-15A3-491F-B9E2-0512EBEA8CE7}" srcOrd="2" destOrd="0" parTransId="{05E75B6B-2998-49A3-90AA-4DE43FE62744}" sibTransId="{0EAADECE-D6AB-4F3B-9B87-B896BCDC87BB}"/>
    <dgm:cxn modelId="{1F85B2F8-DFF6-47F4-AC49-1862CDF3493A}" type="presOf" srcId="{184D86D2-6390-4524-8141-AF232DF8FEF8}" destId="{E5D8D2D6-8902-4082-A6C8-73B27DF979DC}" srcOrd="0" destOrd="0" presId="urn:microsoft.com/office/officeart/2018/2/layout/IconVerticalSolidList"/>
    <dgm:cxn modelId="{B551770C-D3F7-46EE-B0FA-62C5E2A5D2EC}" type="presParOf" srcId="{F4DC3B35-5B2E-4F7C-93C0-7E49FB4C87F8}" destId="{52E5C0D9-DABE-44C6-B61F-3609A8C39FE4}" srcOrd="0" destOrd="0" presId="urn:microsoft.com/office/officeart/2018/2/layout/IconVerticalSolidList"/>
    <dgm:cxn modelId="{83C003BA-DE25-4C05-B7FF-560EFC5282FF}" type="presParOf" srcId="{52E5C0D9-DABE-44C6-B61F-3609A8C39FE4}" destId="{47FA20CB-69B3-4945-9F69-4E3BA73D8B84}" srcOrd="0" destOrd="0" presId="urn:microsoft.com/office/officeart/2018/2/layout/IconVerticalSolidList"/>
    <dgm:cxn modelId="{747270BA-B26E-43AF-A83D-1E4C60E36FD3}" type="presParOf" srcId="{52E5C0D9-DABE-44C6-B61F-3609A8C39FE4}" destId="{4CF22E72-7D6C-4A39-90BD-CDA25C3BC4D9}" srcOrd="1" destOrd="0" presId="urn:microsoft.com/office/officeart/2018/2/layout/IconVerticalSolidList"/>
    <dgm:cxn modelId="{27A18F74-1D65-44F7-8364-ABD313ED83B7}" type="presParOf" srcId="{52E5C0D9-DABE-44C6-B61F-3609A8C39FE4}" destId="{92CA68AC-1161-40D7-8C13-9DCCB62C21A7}" srcOrd="2" destOrd="0" presId="urn:microsoft.com/office/officeart/2018/2/layout/IconVerticalSolidList"/>
    <dgm:cxn modelId="{909156FE-9561-405F-8111-8A45A3B4F439}" type="presParOf" srcId="{52E5C0D9-DABE-44C6-B61F-3609A8C39FE4}" destId="{E5D8D2D6-8902-4082-A6C8-73B27DF979DC}" srcOrd="3" destOrd="0" presId="urn:microsoft.com/office/officeart/2018/2/layout/IconVerticalSolidList"/>
    <dgm:cxn modelId="{6E5884C6-7DB2-482C-AF4B-8D0491EF4161}" type="presParOf" srcId="{F4DC3B35-5B2E-4F7C-93C0-7E49FB4C87F8}" destId="{0653D22B-0B57-4276-AAE5-E6288795A396}" srcOrd="1" destOrd="0" presId="urn:microsoft.com/office/officeart/2018/2/layout/IconVerticalSolidList"/>
    <dgm:cxn modelId="{4918FA82-B654-400E-9D6D-B8370799C23C}" type="presParOf" srcId="{F4DC3B35-5B2E-4F7C-93C0-7E49FB4C87F8}" destId="{C6A03749-F3F9-4F47-91CF-ACEA72F5AF94}" srcOrd="2" destOrd="0" presId="urn:microsoft.com/office/officeart/2018/2/layout/IconVerticalSolidList"/>
    <dgm:cxn modelId="{E576B000-EED5-4D83-A5CC-B66ACBDE9A2A}" type="presParOf" srcId="{C6A03749-F3F9-4F47-91CF-ACEA72F5AF94}" destId="{D8734667-1513-43BA-BBB5-03D22B6DBE53}" srcOrd="0" destOrd="0" presId="urn:microsoft.com/office/officeart/2018/2/layout/IconVerticalSolidList"/>
    <dgm:cxn modelId="{B6A22B9F-0E6C-4762-83F3-82553D7E6A92}" type="presParOf" srcId="{C6A03749-F3F9-4F47-91CF-ACEA72F5AF94}" destId="{5ECD9991-585D-4137-9C46-9EA92251B3D3}" srcOrd="1" destOrd="0" presId="urn:microsoft.com/office/officeart/2018/2/layout/IconVerticalSolidList"/>
    <dgm:cxn modelId="{B2E14F97-024F-4F71-BED7-3A6B40234A07}" type="presParOf" srcId="{C6A03749-F3F9-4F47-91CF-ACEA72F5AF94}" destId="{70A0046A-5CE8-476C-B9E9-F0E737194210}" srcOrd="2" destOrd="0" presId="urn:microsoft.com/office/officeart/2018/2/layout/IconVerticalSolidList"/>
    <dgm:cxn modelId="{5A044AA2-93DC-4536-9282-576E16F5E281}" type="presParOf" srcId="{C6A03749-F3F9-4F47-91CF-ACEA72F5AF94}" destId="{6C742354-E22C-4A6D-8CE4-2D36DEADA029}" srcOrd="3" destOrd="0" presId="urn:microsoft.com/office/officeart/2018/2/layout/IconVerticalSolidList"/>
    <dgm:cxn modelId="{951AEA66-E3EE-435B-9242-84D72D549B5B}" type="presParOf" srcId="{F4DC3B35-5B2E-4F7C-93C0-7E49FB4C87F8}" destId="{7E90E3E3-31E2-42E7-8F25-B408948B3B5F}" srcOrd="3" destOrd="0" presId="urn:microsoft.com/office/officeart/2018/2/layout/IconVerticalSolidList"/>
    <dgm:cxn modelId="{0D35E6FE-29F7-4AD3-BAAD-69902810A0AB}" type="presParOf" srcId="{F4DC3B35-5B2E-4F7C-93C0-7E49FB4C87F8}" destId="{C50A1626-00C1-49F4-84C2-C3F5436B5298}" srcOrd="4" destOrd="0" presId="urn:microsoft.com/office/officeart/2018/2/layout/IconVerticalSolidList"/>
    <dgm:cxn modelId="{CE474C58-6822-413D-9A32-6A7A56A5E422}" type="presParOf" srcId="{C50A1626-00C1-49F4-84C2-C3F5436B5298}" destId="{3E81B39B-1D17-4FFC-9082-CDCF136C7BE5}" srcOrd="0" destOrd="0" presId="urn:microsoft.com/office/officeart/2018/2/layout/IconVerticalSolidList"/>
    <dgm:cxn modelId="{3CD822A1-FC9E-408E-AE92-E8ED99D2580A}" type="presParOf" srcId="{C50A1626-00C1-49F4-84C2-C3F5436B5298}" destId="{9B55E1C3-53AE-4CEE-BC5C-3B71318B6790}" srcOrd="1" destOrd="0" presId="urn:microsoft.com/office/officeart/2018/2/layout/IconVerticalSolidList"/>
    <dgm:cxn modelId="{869DF70C-1901-4769-A55D-78CF95EFB636}" type="presParOf" srcId="{C50A1626-00C1-49F4-84C2-C3F5436B5298}" destId="{B6AEA03D-824C-4325-BE48-45AE1251B381}" srcOrd="2" destOrd="0" presId="urn:microsoft.com/office/officeart/2018/2/layout/IconVerticalSolidList"/>
    <dgm:cxn modelId="{6CB2DC3B-4D50-4686-9208-8F132F1E4CA4}" type="presParOf" srcId="{C50A1626-00C1-49F4-84C2-C3F5436B5298}" destId="{1CF55A91-282A-4048-8F8A-83302088F9A7}" srcOrd="3" destOrd="0" presId="urn:microsoft.com/office/officeart/2018/2/layout/IconVerticalSolidList"/>
    <dgm:cxn modelId="{8B411A43-4FEB-49FA-9FED-A1B2261A50D0}" type="presParOf" srcId="{F4DC3B35-5B2E-4F7C-93C0-7E49FB4C87F8}" destId="{DE796D62-A5D2-4C5A-AC2D-DA6988650996}" srcOrd="5" destOrd="0" presId="urn:microsoft.com/office/officeart/2018/2/layout/IconVerticalSolidList"/>
    <dgm:cxn modelId="{FFC88F07-9609-4229-B48F-A665DFDC3C55}" type="presParOf" srcId="{F4DC3B35-5B2E-4F7C-93C0-7E49FB4C87F8}" destId="{1E321F96-056F-454D-9A15-BD1A4C40BB9A}" srcOrd="6" destOrd="0" presId="urn:microsoft.com/office/officeart/2018/2/layout/IconVerticalSolidList"/>
    <dgm:cxn modelId="{1FB085B1-43B7-48A0-ADF7-811527D2A854}" type="presParOf" srcId="{1E321F96-056F-454D-9A15-BD1A4C40BB9A}" destId="{6270936D-DE23-46F9-91D6-D3C3B5524C80}" srcOrd="0" destOrd="0" presId="urn:microsoft.com/office/officeart/2018/2/layout/IconVerticalSolidList"/>
    <dgm:cxn modelId="{DAF44F5B-0779-4133-A3FA-99119C99F70F}" type="presParOf" srcId="{1E321F96-056F-454D-9A15-BD1A4C40BB9A}" destId="{1C5ECFC9-52F3-47E9-8C9F-AAD732EA184B}" srcOrd="1" destOrd="0" presId="urn:microsoft.com/office/officeart/2018/2/layout/IconVerticalSolidList"/>
    <dgm:cxn modelId="{3074DB94-F6E6-49A0-9C4E-8F3B0E397A63}" type="presParOf" srcId="{1E321F96-056F-454D-9A15-BD1A4C40BB9A}" destId="{4236F290-1D60-4050-A568-CCE6DBB4F2F5}" srcOrd="2" destOrd="0" presId="urn:microsoft.com/office/officeart/2018/2/layout/IconVerticalSolidList"/>
    <dgm:cxn modelId="{346BA88A-BDA8-4A31-BEA2-099C516C5CC4}" type="presParOf" srcId="{1E321F96-056F-454D-9A15-BD1A4C40BB9A}" destId="{AC848966-2953-4A65-88EF-4F1DD28D1C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F481F9-6886-D74B-8371-48FD011903E1}" type="doc">
      <dgm:prSet loTypeId="urn:microsoft.com/office/officeart/2009/layout/ReverseList" loCatId="relationship" qsTypeId="urn:microsoft.com/office/officeart/2005/8/quickstyle/simple2" qsCatId="simple" csTypeId="urn:microsoft.com/office/officeart/2005/8/colors/accent4_2" csCatId="accent4" phldr="1"/>
      <dgm:spPr/>
      <dgm:t>
        <a:bodyPr/>
        <a:lstStyle/>
        <a:p>
          <a:endParaRPr lang="en-GB"/>
        </a:p>
      </dgm:t>
    </dgm:pt>
    <dgm:pt modelId="{0327F231-C846-8041-894E-6BC21ECC12C8}">
      <dgm:prSet phldrT="[Text]" phldr="0"/>
      <dgm:spPr/>
      <dgm:t>
        <a:bodyPr/>
        <a:lstStyle/>
        <a:p>
          <a:r>
            <a:rPr lang="en-GB" dirty="0">
              <a:solidFill>
                <a:schemeClr val="bg1"/>
              </a:solidFill>
            </a:rPr>
            <a:t>Human rights </a:t>
          </a:r>
        </a:p>
      </dgm:t>
    </dgm:pt>
    <dgm:pt modelId="{B05EE6F9-B460-9A42-A0E2-994B107EDED3}" type="parTrans" cxnId="{FCEDF0A4-B629-0449-BD42-CA4148CA1C4F}">
      <dgm:prSet/>
      <dgm:spPr/>
      <dgm:t>
        <a:bodyPr/>
        <a:lstStyle/>
        <a:p>
          <a:endParaRPr lang="en-GB"/>
        </a:p>
      </dgm:t>
    </dgm:pt>
    <dgm:pt modelId="{D1224DB1-D62F-D645-9954-0E84D757CB11}" type="sibTrans" cxnId="{FCEDF0A4-B629-0449-BD42-CA4148CA1C4F}">
      <dgm:prSet/>
      <dgm:spPr/>
      <dgm:t>
        <a:bodyPr/>
        <a:lstStyle/>
        <a:p>
          <a:endParaRPr lang="en-GB"/>
        </a:p>
      </dgm:t>
    </dgm:pt>
    <dgm:pt modelId="{FC059F58-1C28-7E4C-8F22-D8F54300E5C3}">
      <dgm:prSet phldrT="[Text]" phldr="0" custT="1"/>
      <dgm:spPr/>
      <dgm:t>
        <a:bodyPr/>
        <a:lstStyle/>
        <a:p>
          <a:r>
            <a:rPr lang="en-GB" sz="2000" dirty="0">
              <a:solidFill>
                <a:schemeClr val="bg1"/>
              </a:solidFill>
              <a:latin typeface="Arial" panose="020B0604020202020204" pitchFamily="34" charset="0"/>
              <a:cs typeface="Arial" panose="020B0604020202020204" pitchFamily="34" charset="0"/>
            </a:rPr>
            <a:t>Data protection </a:t>
          </a:r>
        </a:p>
        <a:p>
          <a:r>
            <a:rPr lang="en-GB" sz="2000" dirty="0">
              <a:solidFill>
                <a:schemeClr val="bg1"/>
              </a:solidFill>
              <a:latin typeface="Arial" panose="020B0604020202020204" pitchFamily="34" charset="0"/>
              <a:cs typeface="Arial" panose="020B0604020202020204" pitchFamily="34" charset="0"/>
            </a:rPr>
            <a:t>Consent forms.</a:t>
          </a:r>
        </a:p>
        <a:p>
          <a:r>
            <a:rPr lang="en-GB" sz="2000" dirty="0">
              <a:solidFill>
                <a:schemeClr val="bg1"/>
              </a:solidFill>
              <a:latin typeface="Arial" panose="020B0604020202020204" pitchFamily="34" charset="0"/>
              <a:cs typeface="Arial" panose="020B0604020202020204" pitchFamily="34" charset="0"/>
            </a:rPr>
            <a:t>Voluntary participation </a:t>
          </a:r>
        </a:p>
        <a:p>
          <a:endParaRPr lang="en-GB" sz="1300" dirty="0"/>
        </a:p>
      </dgm:t>
    </dgm:pt>
    <dgm:pt modelId="{DCF7904A-D4F1-7449-BDEE-05E40F890456}" type="parTrans" cxnId="{84B8B06B-D274-ED41-9FBB-E2A8B1D4FFD9}">
      <dgm:prSet/>
      <dgm:spPr/>
      <dgm:t>
        <a:bodyPr/>
        <a:lstStyle/>
        <a:p>
          <a:endParaRPr lang="en-GB"/>
        </a:p>
      </dgm:t>
    </dgm:pt>
    <dgm:pt modelId="{036CF260-B224-3041-A501-A337C8F755F6}" type="sibTrans" cxnId="{84B8B06B-D274-ED41-9FBB-E2A8B1D4FFD9}">
      <dgm:prSet/>
      <dgm:spPr/>
      <dgm:t>
        <a:bodyPr/>
        <a:lstStyle/>
        <a:p>
          <a:endParaRPr lang="en-GB"/>
        </a:p>
      </dgm:t>
    </dgm:pt>
    <dgm:pt modelId="{53EC18B2-6120-694D-B5AF-BF5A52963855}" type="pres">
      <dgm:prSet presAssocID="{53F481F9-6886-D74B-8371-48FD011903E1}" presName="Name0" presStyleCnt="0">
        <dgm:presLayoutVars>
          <dgm:chMax val="2"/>
          <dgm:chPref val="2"/>
          <dgm:animLvl val="lvl"/>
        </dgm:presLayoutVars>
      </dgm:prSet>
      <dgm:spPr/>
    </dgm:pt>
    <dgm:pt modelId="{3F400A40-112C-E047-9743-8BE22E54B58C}" type="pres">
      <dgm:prSet presAssocID="{53F481F9-6886-D74B-8371-48FD011903E1}" presName="LeftText" presStyleLbl="revTx" presStyleIdx="0" presStyleCnt="0">
        <dgm:presLayoutVars>
          <dgm:bulletEnabled val="1"/>
        </dgm:presLayoutVars>
      </dgm:prSet>
      <dgm:spPr/>
    </dgm:pt>
    <dgm:pt modelId="{4C5CDCB6-EC64-DF48-B103-4E53D4233A59}" type="pres">
      <dgm:prSet presAssocID="{53F481F9-6886-D74B-8371-48FD011903E1}" presName="LeftNode" presStyleLbl="bgImgPlace1" presStyleIdx="0" presStyleCnt="2">
        <dgm:presLayoutVars>
          <dgm:chMax val="2"/>
          <dgm:chPref val="2"/>
        </dgm:presLayoutVars>
      </dgm:prSet>
      <dgm:spPr/>
    </dgm:pt>
    <dgm:pt modelId="{FFEC61B9-1FB6-FD48-A95D-7F5A77C65020}" type="pres">
      <dgm:prSet presAssocID="{53F481F9-6886-D74B-8371-48FD011903E1}" presName="RightText" presStyleLbl="revTx" presStyleIdx="0" presStyleCnt="0">
        <dgm:presLayoutVars>
          <dgm:bulletEnabled val="1"/>
        </dgm:presLayoutVars>
      </dgm:prSet>
      <dgm:spPr/>
    </dgm:pt>
    <dgm:pt modelId="{069325FC-8050-5246-BE10-931CA94BFE50}" type="pres">
      <dgm:prSet presAssocID="{53F481F9-6886-D74B-8371-48FD011903E1}" presName="RightNode" presStyleLbl="bgImgPlace1" presStyleIdx="1" presStyleCnt="2">
        <dgm:presLayoutVars>
          <dgm:chMax val="0"/>
          <dgm:chPref val="0"/>
        </dgm:presLayoutVars>
      </dgm:prSet>
      <dgm:spPr/>
    </dgm:pt>
    <dgm:pt modelId="{FA32C678-6C1F-E944-A913-EF625054F4B3}" type="pres">
      <dgm:prSet presAssocID="{53F481F9-6886-D74B-8371-48FD011903E1}" presName="TopArrow" presStyleLbl="node1" presStyleIdx="0" presStyleCnt="2"/>
      <dgm:spPr/>
    </dgm:pt>
    <dgm:pt modelId="{67092572-55FA-784B-81ED-672EAC16E8CB}" type="pres">
      <dgm:prSet presAssocID="{53F481F9-6886-D74B-8371-48FD011903E1}" presName="BottomArrow" presStyleLbl="node1" presStyleIdx="1" presStyleCnt="2"/>
      <dgm:spPr/>
    </dgm:pt>
  </dgm:ptLst>
  <dgm:cxnLst>
    <dgm:cxn modelId="{5C07DD3C-ADEC-D841-B16B-048969839381}" type="presOf" srcId="{FC059F58-1C28-7E4C-8F22-D8F54300E5C3}" destId="{069325FC-8050-5246-BE10-931CA94BFE50}" srcOrd="1" destOrd="0" presId="urn:microsoft.com/office/officeart/2009/layout/ReverseList"/>
    <dgm:cxn modelId="{D83B5A47-5743-304F-935D-6A8C3F5175F1}" type="presOf" srcId="{0327F231-C846-8041-894E-6BC21ECC12C8}" destId="{3F400A40-112C-E047-9743-8BE22E54B58C}" srcOrd="0" destOrd="0" presId="urn:microsoft.com/office/officeart/2009/layout/ReverseList"/>
    <dgm:cxn modelId="{1F997C50-CF36-B54E-8A28-476541D4342F}" type="presOf" srcId="{FC059F58-1C28-7E4C-8F22-D8F54300E5C3}" destId="{FFEC61B9-1FB6-FD48-A95D-7F5A77C65020}" srcOrd="0" destOrd="0" presId="urn:microsoft.com/office/officeart/2009/layout/ReverseList"/>
    <dgm:cxn modelId="{84B8B06B-D274-ED41-9FBB-E2A8B1D4FFD9}" srcId="{53F481F9-6886-D74B-8371-48FD011903E1}" destId="{FC059F58-1C28-7E4C-8F22-D8F54300E5C3}" srcOrd="1" destOrd="0" parTransId="{DCF7904A-D4F1-7449-BDEE-05E40F890456}" sibTransId="{036CF260-B224-3041-A501-A337C8F755F6}"/>
    <dgm:cxn modelId="{310C9A82-2492-F14A-9DE9-D057F03BAC98}" type="presOf" srcId="{53F481F9-6886-D74B-8371-48FD011903E1}" destId="{53EC18B2-6120-694D-B5AF-BF5A52963855}" srcOrd="0" destOrd="0" presId="urn:microsoft.com/office/officeart/2009/layout/ReverseList"/>
    <dgm:cxn modelId="{FCEDF0A4-B629-0449-BD42-CA4148CA1C4F}" srcId="{53F481F9-6886-D74B-8371-48FD011903E1}" destId="{0327F231-C846-8041-894E-6BC21ECC12C8}" srcOrd="0" destOrd="0" parTransId="{B05EE6F9-B460-9A42-A0E2-994B107EDED3}" sibTransId="{D1224DB1-D62F-D645-9954-0E84D757CB11}"/>
    <dgm:cxn modelId="{88CEFADF-A137-1C48-B04A-060DD260DBB9}" type="presOf" srcId="{0327F231-C846-8041-894E-6BC21ECC12C8}" destId="{4C5CDCB6-EC64-DF48-B103-4E53D4233A59}" srcOrd="1" destOrd="0" presId="urn:microsoft.com/office/officeart/2009/layout/ReverseList"/>
    <dgm:cxn modelId="{614A7A32-61D1-9241-9267-3226F3FA7E19}" type="presParOf" srcId="{53EC18B2-6120-694D-B5AF-BF5A52963855}" destId="{3F400A40-112C-E047-9743-8BE22E54B58C}" srcOrd="0" destOrd="0" presId="urn:microsoft.com/office/officeart/2009/layout/ReverseList"/>
    <dgm:cxn modelId="{6E89094C-E9E9-734E-BCD1-659DCF142F75}" type="presParOf" srcId="{53EC18B2-6120-694D-B5AF-BF5A52963855}" destId="{4C5CDCB6-EC64-DF48-B103-4E53D4233A59}" srcOrd="1" destOrd="0" presId="urn:microsoft.com/office/officeart/2009/layout/ReverseList"/>
    <dgm:cxn modelId="{02938556-B567-3547-A74F-8534A43EBBDF}" type="presParOf" srcId="{53EC18B2-6120-694D-B5AF-BF5A52963855}" destId="{FFEC61B9-1FB6-FD48-A95D-7F5A77C65020}" srcOrd="2" destOrd="0" presId="urn:microsoft.com/office/officeart/2009/layout/ReverseList"/>
    <dgm:cxn modelId="{5D49895A-E719-4E4A-99ED-E8BAD5C025AD}" type="presParOf" srcId="{53EC18B2-6120-694D-B5AF-BF5A52963855}" destId="{069325FC-8050-5246-BE10-931CA94BFE50}" srcOrd="3" destOrd="0" presId="urn:microsoft.com/office/officeart/2009/layout/ReverseList"/>
    <dgm:cxn modelId="{E200CA8B-7F17-0441-95FE-F139CD5049B3}" type="presParOf" srcId="{53EC18B2-6120-694D-B5AF-BF5A52963855}" destId="{FA32C678-6C1F-E944-A913-EF625054F4B3}" srcOrd="4" destOrd="0" presId="urn:microsoft.com/office/officeart/2009/layout/ReverseList"/>
    <dgm:cxn modelId="{1ACE14B0-2961-6443-86C4-DAB1A2406E2C}" type="presParOf" srcId="{53EC18B2-6120-694D-B5AF-BF5A52963855}" destId="{67092572-55FA-784B-81ED-672EAC16E8CB}" srcOrd="5" destOrd="0" presId="urn:microsoft.com/office/officeart/2009/layout/Revers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F0E91-4392-E44B-9D3F-D17D434D2E5C}">
      <dsp:nvSpPr>
        <dsp:cNvPr id="0" name=""/>
        <dsp:cNvSpPr/>
      </dsp:nvSpPr>
      <dsp:spPr>
        <a:xfrm>
          <a:off x="0" y="11881"/>
          <a:ext cx="5273627" cy="1067040"/>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rtlCol="0" anchor="ctr" anchorCtr="0">
          <a:noAutofit/>
        </a:bodyPr>
        <a:lstStyle/>
        <a:p>
          <a:pPr marL="0" lvl="0" indent="0" algn="l" defTabSz="889000" rtl="0">
            <a:lnSpc>
              <a:spcPct val="90000"/>
            </a:lnSpc>
            <a:spcBef>
              <a:spcPct val="0"/>
            </a:spcBef>
            <a:spcAft>
              <a:spcPct val="35000"/>
            </a:spcAft>
            <a:buNone/>
          </a:pPr>
          <a:r>
            <a:rPr lang="en-GB" sz="2000" kern="1200" noProof="0" dirty="0">
              <a:latin typeface="Arial" panose="020B0604020202020204" pitchFamily="34" charset="0"/>
              <a:cs typeface="Arial" panose="020B0604020202020204" pitchFamily="34" charset="0"/>
            </a:rPr>
            <a:t>Spokesperson </a:t>
          </a:r>
        </a:p>
      </dsp:txBody>
      <dsp:txXfrm>
        <a:off x="52089" y="63970"/>
        <a:ext cx="5169449" cy="962862"/>
      </dsp:txXfrm>
    </dsp:sp>
    <dsp:sp modelId="{C3539800-9954-7341-B8E8-C4B06E0D9DF0}">
      <dsp:nvSpPr>
        <dsp:cNvPr id="0" name=""/>
        <dsp:cNvSpPr/>
      </dsp:nvSpPr>
      <dsp:spPr>
        <a:xfrm>
          <a:off x="0" y="1078921"/>
          <a:ext cx="5273627" cy="9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438" tIns="25400" rIns="142240" bIns="25400" numCol="1" spcCol="1270" rtlCol="0" anchor="t" anchorCtr="0">
          <a:noAutofit/>
        </a:bodyPr>
        <a:lstStyle/>
        <a:p>
          <a:pPr marL="228600" lvl="1" indent="-228600" algn="l" defTabSz="889000" rtl="0">
            <a:lnSpc>
              <a:spcPct val="90000"/>
            </a:lnSpc>
            <a:spcBef>
              <a:spcPct val="0"/>
            </a:spcBef>
            <a:spcAft>
              <a:spcPct val="20000"/>
            </a:spcAft>
            <a:buChar char="•"/>
          </a:pPr>
          <a:r>
            <a:rPr lang="en-GB" sz="2000" kern="1200" noProof="0" dirty="0">
              <a:latin typeface="Arial" panose="020B0604020202020204" pitchFamily="34" charset="0"/>
              <a:cs typeface="Arial" panose="020B0604020202020204" pitchFamily="34" charset="0"/>
            </a:rPr>
            <a:t>Helps allow research methods to be recognised</a:t>
          </a:r>
          <a:r>
            <a:rPr lang="en-GB" sz="3000" kern="1200" noProof="0" dirty="0"/>
            <a:t>.</a:t>
          </a:r>
        </a:p>
      </dsp:txBody>
      <dsp:txXfrm>
        <a:off x="0" y="1078921"/>
        <a:ext cx="5273627" cy="943920"/>
      </dsp:txXfrm>
    </dsp:sp>
    <dsp:sp modelId="{8BFA1A12-2BE3-8147-8A4D-3F2FB6E21D04}">
      <dsp:nvSpPr>
        <dsp:cNvPr id="0" name=""/>
        <dsp:cNvSpPr/>
      </dsp:nvSpPr>
      <dsp:spPr>
        <a:xfrm>
          <a:off x="0" y="2022841"/>
          <a:ext cx="5273627" cy="1067040"/>
        </a:xfrm>
        <a:prstGeom prst="roundRect">
          <a:avLst/>
        </a:prstGeom>
        <a:solidFill>
          <a:schemeClr val="accent5">
            <a:hueOff val="1318709"/>
            <a:satOff val="-9404"/>
            <a:lumOff val="-1705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rtlCol="0" anchor="ctr" anchorCtr="0">
          <a:noAutofit/>
        </a:bodyPr>
        <a:lstStyle/>
        <a:p>
          <a:pPr marL="0" lvl="0" indent="0" algn="l" defTabSz="889000" rtl="0">
            <a:lnSpc>
              <a:spcPct val="90000"/>
            </a:lnSpc>
            <a:spcBef>
              <a:spcPct val="0"/>
            </a:spcBef>
            <a:spcAft>
              <a:spcPct val="35000"/>
            </a:spcAft>
            <a:buNone/>
          </a:pPr>
          <a:r>
            <a:rPr lang="en-GB" sz="2000" kern="1200" noProof="0" dirty="0">
              <a:latin typeface="Arial" panose="020B0604020202020204" pitchFamily="34" charset="0"/>
              <a:cs typeface="Arial" panose="020B0604020202020204" pitchFamily="34" charset="0"/>
            </a:rPr>
            <a:t>Research screening </a:t>
          </a:r>
        </a:p>
      </dsp:txBody>
      <dsp:txXfrm>
        <a:off x="52089" y="2074930"/>
        <a:ext cx="5169449" cy="962862"/>
      </dsp:txXfrm>
    </dsp:sp>
    <dsp:sp modelId="{FE08AD1E-D437-1147-958C-523499EB1051}">
      <dsp:nvSpPr>
        <dsp:cNvPr id="0" name=""/>
        <dsp:cNvSpPr/>
      </dsp:nvSpPr>
      <dsp:spPr>
        <a:xfrm>
          <a:off x="0" y="3089881"/>
          <a:ext cx="5273627" cy="9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438" tIns="25400" rIns="142240" bIns="25400" numCol="1" spcCol="1270" rtlCol="0" anchor="t" anchorCtr="0">
          <a:noAutofit/>
        </a:bodyPr>
        <a:lstStyle/>
        <a:p>
          <a:pPr marL="228600" lvl="1" indent="-228600" algn="l" defTabSz="889000" rtl="0">
            <a:lnSpc>
              <a:spcPct val="90000"/>
            </a:lnSpc>
            <a:spcBef>
              <a:spcPct val="0"/>
            </a:spcBef>
            <a:spcAft>
              <a:spcPct val="20000"/>
            </a:spcAft>
            <a:buChar char="•"/>
          </a:pPr>
          <a:r>
            <a:rPr lang="en-GB" sz="2000" kern="1200" noProof="0" dirty="0">
              <a:latin typeface="Arial" panose="020B0604020202020204" pitchFamily="34" charset="0"/>
              <a:cs typeface="Arial" panose="020B0604020202020204" pitchFamily="34" charset="0"/>
            </a:rPr>
            <a:t>Offering screening will Allow freedom of choice With no preassure</a:t>
          </a:r>
        </a:p>
      </dsp:txBody>
      <dsp:txXfrm>
        <a:off x="0" y="3089881"/>
        <a:ext cx="5273627" cy="943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1F4506-4A35-4940-A6B1-CEA44C451AA2}">
      <dsp:nvSpPr>
        <dsp:cNvPr id="0" name=""/>
        <dsp:cNvSpPr/>
      </dsp:nvSpPr>
      <dsp:spPr>
        <a:xfrm>
          <a:off x="3590863" y="1344202"/>
          <a:ext cx="1625641" cy="564272"/>
        </a:xfrm>
        <a:custGeom>
          <a:avLst/>
          <a:gdLst/>
          <a:ahLst/>
          <a:cxnLst/>
          <a:rect l="0" t="0" r="0" b="0"/>
          <a:pathLst>
            <a:path>
              <a:moveTo>
                <a:pt x="0" y="0"/>
              </a:moveTo>
              <a:lnTo>
                <a:pt x="0" y="282136"/>
              </a:lnTo>
              <a:lnTo>
                <a:pt x="1625641" y="282136"/>
              </a:lnTo>
              <a:lnTo>
                <a:pt x="1625641" y="564272"/>
              </a:lnTo>
            </a:path>
          </a:pathLst>
        </a:custGeom>
        <a:noFill/>
        <a:ln w="22225"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2225B9-6689-574C-92A1-74C2C448B283}">
      <dsp:nvSpPr>
        <dsp:cNvPr id="0" name=""/>
        <dsp:cNvSpPr/>
      </dsp:nvSpPr>
      <dsp:spPr>
        <a:xfrm>
          <a:off x="1965221" y="1344202"/>
          <a:ext cx="1625641" cy="564272"/>
        </a:xfrm>
        <a:custGeom>
          <a:avLst/>
          <a:gdLst/>
          <a:ahLst/>
          <a:cxnLst/>
          <a:rect l="0" t="0" r="0" b="0"/>
          <a:pathLst>
            <a:path>
              <a:moveTo>
                <a:pt x="1625641" y="0"/>
              </a:moveTo>
              <a:lnTo>
                <a:pt x="1625641" y="282136"/>
              </a:lnTo>
              <a:lnTo>
                <a:pt x="0" y="282136"/>
              </a:lnTo>
              <a:lnTo>
                <a:pt x="0" y="564272"/>
              </a:lnTo>
            </a:path>
          </a:pathLst>
        </a:custGeom>
        <a:noFill/>
        <a:ln w="22225"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0B3505-65CC-CF4B-BC90-34767BB30C07}">
      <dsp:nvSpPr>
        <dsp:cNvPr id="0" name=""/>
        <dsp:cNvSpPr/>
      </dsp:nvSpPr>
      <dsp:spPr>
        <a:xfrm>
          <a:off x="2247357" y="697"/>
          <a:ext cx="2687010" cy="1343505"/>
        </a:xfrm>
        <a:prstGeom prst="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Explorative research </a:t>
          </a:r>
        </a:p>
      </dsp:txBody>
      <dsp:txXfrm>
        <a:off x="2247357" y="697"/>
        <a:ext cx="2687010" cy="1343505"/>
      </dsp:txXfrm>
    </dsp:sp>
    <dsp:sp modelId="{9141511A-EAFF-7B4D-8860-63CA46584667}">
      <dsp:nvSpPr>
        <dsp:cNvPr id="0" name=""/>
        <dsp:cNvSpPr/>
      </dsp:nvSpPr>
      <dsp:spPr>
        <a:xfrm>
          <a:off x="621716" y="1908475"/>
          <a:ext cx="2687010" cy="1343505"/>
        </a:xfrm>
        <a:prstGeom prst="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Non-probability sampling </a:t>
          </a:r>
        </a:p>
      </dsp:txBody>
      <dsp:txXfrm>
        <a:off x="621716" y="1908475"/>
        <a:ext cx="2687010" cy="1343505"/>
      </dsp:txXfrm>
    </dsp:sp>
    <dsp:sp modelId="{F4197637-27CC-F14A-8D25-968BD3360CBC}">
      <dsp:nvSpPr>
        <dsp:cNvPr id="0" name=""/>
        <dsp:cNvSpPr/>
      </dsp:nvSpPr>
      <dsp:spPr>
        <a:xfrm>
          <a:off x="3872999" y="1908475"/>
          <a:ext cx="2687010" cy="1343505"/>
        </a:xfrm>
        <a:prstGeom prst="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Convince sampling </a:t>
          </a:r>
        </a:p>
      </dsp:txBody>
      <dsp:txXfrm>
        <a:off x="3872999" y="1908475"/>
        <a:ext cx="2687010" cy="13435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2F5F0E-3C77-134B-BF44-BA05AD9377FD}">
      <dsp:nvSpPr>
        <dsp:cNvPr id="0" name=""/>
        <dsp:cNvSpPr/>
      </dsp:nvSpPr>
      <dsp:spPr>
        <a:xfrm rot="16200000">
          <a:off x="1461556" y="-1666088"/>
          <a:ext cx="2880320" cy="5803433"/>
        </a:xfrm>
        <a:prstGeom prst="round1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University students</a:t>
          </a:r>
        </a:p>
      </dsp:txBody>
      <dsp:txXfrm rot="5400000">
        <a:off x="0" y="-204532"/>
        <a:ext cx="5803433" cy="2160240"/>
      </dsp:txXfrm>
    </dsp:sp>
    <dsp:sp modelId="{4243B651-64CD-014F-B5DD-004422F57073}">
      <dsp:nvSpPr>
        <dsp:cNvPr id="0" name=""/>
        <dsp:cNvSpPr/>
      </dsp:nvSpPr>
      <dsp:spPr>
        <a:xfrm>
          <a:off x="5803433" y="-180768"/>
          <a:ext cx="5803433" cy="2880320"/>
        </a:xfrm>
        <a:prstGeom prst="round1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Ethnic minorities</a:t>
          </a:r>
        </a:p>
      </dsp:txBody>
      <dsp:txXfrm>
        <a:off x="5803433" y="-180768"/>
        <a:ext cx="5803433" cy="2160240"/>
      </dsp:txXfrm>
    </dsp:sp>
    <dsp:sp modelId="{DC426DAC-0697-E049-BC21-D2F116C921B3}">
      <dsp:nvSpPr>
        <dsp:cNvPr id="0" name=""/>
        <dsp:cNvSpPr/>
      </dsp:nvSpPr>
      <dsp:spPr>
        <a:xfrm rot="10800000">
          <a:off x="0" y="2266725"/>
          <a:ext cx="5803433" cy="3698446"/>
        </a:xfrm>
        <a:prstGeom prst="round1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Birmingham </a:t>
          </a: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In England, Birmingham has one of the lowest rates of physical activity. A little over a quarter of individuals are sedentary and engage in less than 30 minutes of physical exercise per week, according to the Sport England Active Lives Survey.  </a:t>
          </a:r>
          <a:r>
            <a:rPr lang="en-GB" sz="2000" b="0" i="0" u="none" kern="1200" dirty="0"/>
            <a:t>(Council, 2021)</a:t>
          </a:r>
          <a:r>
            <a:rPr lang="en-GB" sz="2000" kern="1200" dirty="0">
              <a:latin typeface="Arial" panose="020B0604020202020204" pitchFamily="34" charset="0"/>
              <a:cs typeface="Arial" panose="020B0604020202020204" pitchFamily="34" charset="0"/>
            </a:rPr>
            <a:t>  </a:t>
          </a:r>
        </a:p>
      </dsp:txBody>
      <dsp:txXfrm rot="10800000">
        <a:off x="0" y="3191336"/>
        <a:ext cx="5803433" cy="2773834"/>
      </dsp:txXfrm>
    </dsp:sp>
    <dsp:sp modelId="{4FEA0E9D-AD7B-7C42-B316-33EB9E409048}">
      <dsp:nvSpPr>
        <dsp:cNvPr id="0" name=""/>
        <dsp:cNvSpPr/>
      </dsp:nvSpPr>
      <dsp:spPr>
        <a:xfrm rot="5400000">
          <a:off x="7264990" y="1214231"/>
          <a:ext cx="2880320" cy="5803433"/>
        </a:xfrm>
        <a:prstGeom prst="round1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18+ (Male &amp; Female)</a:t>
          </a:r>
        </a:p>
      </dsp:txBody>
      <dsp:txXfrm rot="-5400000">
        <a:off x="5803434" y="3395867"/>
        <a:ext cx="5803433" cy="2160240"/>
      </dsp:txXfrm>
    </dsp:sp>
    <dsp:sp modelId="{9C70E537-4845-D74B-BCF6-BADF1F1E5411}">
      <dsp:nvSpPr>
        <dsp:cNvPr id="0" name=""/>
        <dsp:cNvSpPr/>
      </dsp:nvSpPr>
      <dsp:spPr>
        <a:xfrm>
          <a:off x="4246708" y="1608989"/>
          <a:ext cx="3482060" cy="1440160"/>
        </a:xfrm>
        <a:prstGeom prst="roundRect">
          <a:avLst/>
        </a:prstGeom>
        <a:gradFill rotWithShape="0">
          <a:gsLst>
            <a:gs pos="0">
              <a:schemeClr val="accent6">
                <a:tint val="60000"/>
                <a:hueOff val="0"/>
                <a:satOff val="0"/>
                <a:lumOff val="0"/>
                <a:alphaOff val="0"/>
                <a:tint val="98000"/>
                <a:lumMod val="110000"/>
              </a:schemeClr>
            </a:gs>
            <a:gs pos="84000">
              <a:schemeClr val="accent6">
                <a:tint val="60000"/>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Sampling frame</a:t>
          </a:r>
        </a:p>
      </dsp:txBody>
      <dsp:txXfrm>
        <a:off x="4317011" y="1679292"/>
        <a:ext cx="3341454" cy="12995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FA20CB-69B3-4945-9F69-4E3BA73D8B84}">
      <dsp:nvSpPr>
        <dsp:cNvPr id="0" name=""/>
        <dsp:cNvSpPr/>
      </dsp:nvSpPr>
      <dsp:spPr>
        <a:xfrm>
          <a:off x="0" y="4291"/>
          <a:ext cx="6164544" cy="88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F22E72-7D6C-4A39-90BD-CDA25C3BC4D9}">
      <dsp:nvSpPr>
        <dsp:cNvPr id="0" name=""/>
        <dsp:cNvSpPr/>
      </dsp:nvSpPr>
      <dsp:spPr>
        <a:xfrm>
          <a:off x="268546" y="204036"/>
          <a:ext cx="488743" cy="4882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D8D2D6-8902-4082-A6C8-73B27DF979DC}">
      <dsp:nvSpPr>
        <dsp:cNvPr id="0" name=""/>
        <dsp:cNvSpPr/>
      </dsp:nvSpPr>
      <dsp:spPr>
        <a:xfrm>
          <a:off x="1025835" y="4291"/>
          <a:ext cx="5077090" cy="998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98" tIns="105698" rIns="105698" bIns="105698"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Create transcriptions of group discussions, screening test, then read a sample of the transcript</a:t>
          </a:r>
          <a:r>
            <a:rPr lang="en-GB" sz="1600" kern="1200" dirty="0"/>
            <a:t>.</a:t>
          </a:r>
          <a:endParaRPr lang="en-US" sz="1600" kern="1200" dirty="0"/>
        </a:p>
      </dsp:txBody>
      <dsp:txXfrm>
        <a:off x="1025835" y="4291"/>
        <a:ext cx="5077090" cy="998725"/>
      </dsp:txXfrm>
    </dsp:sp>
    <dsp:sp modelId="{D8734667-1513-43BA-BBB5-03D22B6DBE53}">
      <dsp:nvSpPr>
        <dsp:cNvPr id="0" name=""/>
        <dsp:cNvSpPr/>
      </dsp:nvSpPr>
      <dsp:spPr>
        <a:xfrm>
          <a:off x="0" y="1230637"/>
          <a:ext cx="6164544" cy="88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CD9991-585D-4137-9C46-9EA92251B3D3}">
      <dsp:nvSpPr>
        <dsp:cNvPr id="0" name=""/>
        <dsp:cNvSpPr/>
      </dsp:nvSpPr>
      <dsp:spPr>
        <a:xfrm>
          <a:off x="268546" y="1452442"/>
          <a:ext cx="488743" cy="4882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742354-E22C-4A6D-8CE4-2D36DEADA029}">
      <dsp:nvSpPr>
        <dsp:cNvPr id="0" name=""/>
        <dsp:cNvSpPr/>
      </dsp:nvSpPr>
      <dsp:spPr>
        <a:xfrm>
          <a:off x="1025835" y="1252697"/>
          <a:ext cx="5077090" cy="998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98" tIns="105698" rIns="105698" bIns="105698"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Determine any prospective analytic categories (or potential themes) that may emerge.</a:t>
          </a:r>
          <a:endParaRPr lang="en-US" sz="2000" kern="1200" dirty="0">
            <a:latin typeface="Arial" panose="020B0604020202020204" pitchFamily="34" charset="0"/>
            <a:cs typeface="Arial" panose="020B0604020202020204" pitchFamily="34" charset="0"/>
          </a:endParaRPr>
        </a:p>
      </dsp:txBody>
      <dsp:txXfrm>
        <a:off x="1025835" y="1252697"/>
        <a:ext cx="5077090" cy="998725"/>
      </dsp:txXfrm>
    </dsp:sp>
    <dsp:sp modelId="{3E81B39B-1D17-4FFC-9082-CDCF136C7BE5}">
      <dsp:nvSpPr>
        <dsp:cNvPr id="0" name=""/>
        <dsp:cNvSpPr/>
      </dsp:nvSpPr>
      <dsp:spPr>
        <a:xfrm>
          <a:off x="0" y="2501104"/>
          <a:ext cx="6164544" cy="88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55E1C3-53AE-4CEE-BC5C-3B71318B6790}">
      <dsp:nvSpPr>
        <dsp:cNvPr id="0" name=""/>
        <dsp:cNvSpPr/>
      </dsp:nvSpPr>
      <dsp:spPr>
        <a:xfrm>
          <a:off x="268546" y="2700849"/>
          <a:ext cx="488743" cy="4882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F55A91-282A-4048-8F8A-83302088F9A7}">
      <dsp:nvSpPr>
        <dsp:cNvPr id="0" name=""/>
        <dsp:cNvSpPr/>
      </dsp:nvSpPr>
      <dsp:spPr>
        <a:xfrm>
          <a:off x="1025835" y="2501104"/>
          <a:ext cx="5077090" cy="998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98" tIns="105698" rIns="105698" bIns="105698"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As the categories take shape, compile all the information from each and compare it.</a:t>
          </a:r>
          <a:endParaRPr lang="en-US" sz="2000" kern="1200" dirty="0">
            <a:latin typeface="Arial" panose="020B0604020202020204" pitchFamily="34" charset="0"/>
            <a:cs typeface="Arial" panose="020B0604020202020204" pitchFamily="34" charset="0"/>
          </a:endParaRPr>
        </a:p>
      </dsp:txBody>
      <dsp:txXfrm>
        <a:off x="1025835" y="2501104"/>
        <a:ext cx="5077090" cy="998725"/>
      </dsp:txXfrm>
    </dsp:sp>
    <dsp:sp modelId="{6270936D-DE23-46F9-91D6-D3C3B5524C80}">
      <dsp:nvSpPr>
        <dsp:cNvPr id="0" name=""/>
        <dsp:cNvSpPr/>
      </dsp:nvSpPr>
      <dsp:spPr>
        <a:xfrm>
          <a:off x="0" y="3749511"/>
          <a:ext cx="6164544" cy="88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5ECFC9-52F3-47E9-8C9F-AAD732EA184B}">
      <dsp:nvSpPr>
        <dsp:cNvPr id="0" name=""/>
        <dsp:cNvSpPr/>
      </dsp:nvSpPr>
      <dsp:spPr>
        <a:xfrm>
          <a:off x="268546" y="3949256"/>
          <a:ext cx="488743" cy="4882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848966-2953-4A65-88EF-4F1DD28D1C5D}">
      <dsp:nvSpPr>
        <dsp:cNvPr id="0" name=""/>
        <dsp:cNvSpPr/>
      </dsp:nvSpPr>
      <dsp:spPr>
        <a:xfrm>
          <a:off x="1025835" y="3749511"/>
          <a:ext cx="5077090" cy="998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98" tIns="105698" rIns="105698" bIns="105698"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Think about the relationships between categories.</a:t>
          </a:r>
          <a:endParaRPr lang="en-US" sz="2000" kern="1200" dirty="0">
            <a:latin typeface="Arial" panose="020B0604020202020204" pitchFamily="34" charset="0"/>
            <a:cs typeface="Arial" panose="020B0604020202020204" pitchFamily="34" charset="0"/>
          </a:endParaRPr>
        </a:p>
      </dsp:txBody>
      <dsp:txXfrm>
        <a:off x="1025835" y="3749511"/>
        <a:ext cx="5077090" cy="9987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CDCB6-EC64-DF48-B103-4E53D4233A59}">
      <dsp:nvSpPr>
        <dsp:cNvPr id="0" name=""/>
        <dsp:cNvSpPr/>
      </dsp:nvSpPr>
      <dsp:spPr>
        <a:xfrm rot="16200000">
          <a:off x="747556" y="1185240"/>
          <a:ext cx="2509769" cy="1533734"/>
        </a:xfrm>
        <a:prstGeom prst="round2SameRect">
          <a:avLst>
            <a:gd name="adj1" fmla="val 16670"/>
            <a:gd name="adj2" fmla="val 0"/>
          </a:avLst>
        </a:prstGeom>
        <a:solidFill>
          <a:schemeClr val="accent4">
            <a:tint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txBody>
        <a:bodyPr spcFirstLastPara="0" vert="horz" wrap="square" lIns="118110" tIns="196850" rIns="177165" bIns="196850" numCol="1" spcCol="1270" anchor="t" anchorCtr="0">
          <a:noAutofit/>
        </a:bodyPr>
        <a:lstStyle/>
        <a:p>
          <a:pPr marL="0" lvl="0" indent="0" algn="l" defTabSz="1377950">
            <a:lnSpc>
              <a:spcPct val="90000"/>
            </a:lnSpc>
            <a:spcBef>
              <a:spcPct val="0"/>
            </a:spcBef>
            <a:spcAft>
              <a:spcPct val="35000"/>
            </a:spcAft>
            <a:buNone/>
          </a:pPr>
          <a:r>
            <a:rPr lang="en-GB" sz="3100" kern="1200" dirty="0">
              <a:solidFill>
                <a:schemeClr val="bg1"/>
              </a:solidFill>
            </a:rPr>
            <a:t>Human rights </a:t>
          </a:r>
        </a:p>
      </dsp:txBody>
      <dsp:txXfrm rot="5400000">
        <a:off x="1310457" y="772107"/>
        <a:ext cx="1458850" cy="2360001"/>
      </dsp:txXfrm>
    </dsp:sp>
    <dsp:sp modelId="{069325FC-8050-5246-BE10-931CA94BFE50}">
      <dsp:nvSpPr>
        <dsp:cNvPr id="0" name=""/>
        <dsp:cNvSpPr/>
      </dsp:nvSpPr>
      <dsp:spPr>
        <a:xfrm rot="5400000">
          <a:off x="2350935" y="1185240"/>
          <a:ext cx="2509769" cy="1533734"/>
        </a:xfrm>
        <a:prstGeom prst="round2SameRect">
          <a:avLst>
            <a:gd name="adj1" fmla="val 16670"/>
            <a:gd name="adj2" fmla="val 0"/>
          </a:avLst>
        </a:prstGeom>
        <a:solidFill>
          <a:schemeClr val="accent4">
            <a:tint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txBody>
        <a:bodyPr spcFirstLastPara="0" vert="horz" wrap="square" lIns="114300" tIns="127000" rIns="76200" bIns="127000" numCol="1" spcCol="1270" anchor="t" anchorCtr="0">
          <a:noAutofit/>
        </a:bodyPr>
        <a:lstStyle/>
        <a:p>
          <a:pPr marL="0" lvl="0" indent="0" algn="l" defTabSz="889000">
            <a:lnSpc>
              <a:spcPct val="90000"/>
            </a:lnSpc>
            <a:spcBef>
              <a:spcPct val="0"/>
            </a:spcBef>
            <a:spcAft>
              <a:spcPct val="35000"/>
            </a:spcAft>
            <a:buNone/>
          </a:pPr>
          <a:r>
            <a:rPr lang="en-GB" sz="2000" kern="1200" dirty="0">
              <a:solidFill>
                <a:schemeClr val="bg1"/>
              </a:solidFill>
              <a:latin typeface="Arial" panose="020B0604020202020204" pitchFamily="34" charset="0"/>
              <a:cs typeface="Arial" panose="020B0604020202020204" pitchFamily="34" charset="0"/>
            </a:rPr>
            <a:t>Data protection </a:t>
          </a:r>
        </a:p>
        <a:p>
          <a:pPr marL="0" lvl="0" indent="0" algn="l" defTabSz="889000">
            <a:lnSpc>
              <a:spcPct val="90000"/>
            </a:lnSpc>
            <a:spcBef>
              <a:spcPct val="0"/>
            </a:spcBef>
            <a:spcAft>
              <a:spcPct val="35000"/>
            </a:spcAft>
            <a:buNone/>
          </a:pPr>
          <a:r>
            <a:rPr lang="en-GB" sz="2000" kern="1200" dirty="0">
              <a:solidFill>
                <a:schemeClr val="bg1"/>
              </a:solidFill>
              <a:latin typeface="Arial" panose="020B0604020202020204" pitchFamily="34" charset="0"/>
              <a:cs typeface="Arial" panose="020B0604020202020204" pitchFamily="34" charset="0"/>
            </a:rPr>
            <a:t>Consent forms.</a:t>
          </a:r>
        </a:p>
        <a:p>
          <a:pPr marL="0" lvl="0" indent="0" algn="l" defTabSz="889000">
            <a:lnSpc>
              <a:spcPct val="90000"/>
            </a:lnSpc>
            <a:spcBef>
              <a:spcPct val="0"/>
            </a:spcBef>
            <a:spcAft>
              <a:spcPct val="35000"/>
            </a:spcAft>
            <a:buNone/>
          </a:pPr>
          <a:r>
            <a:rPr lang="en-GB" sz="2000" kern="1200" dirty="0">
              <a:solidFill>
                <a:schemeClr val="bg1"/>
              </a:solidFill>
              <a:latin typeface="Arial" panose="020B0604020202020204" pitchFamily="34" charset="0"/>
              <a:cs typeface="Arial" panose="020B0604020202020204" pitchFamily="34" charset="0"/>
            </a:rPr>
            <a:t>Voluntary participation </a:t>
          </a:r>
        </a:p>
        <a:p>
          <a:pPr marL="0" lvl="0" indent="0" algn="l" defTabSz="889000">
            <a:lnSpc>
              <a:spcPct val="90000"/>
            </a:lnSpc>
            <a:spcBef>
              <a:spcPct val="0"/>
            </a:spcBef>
            <a:spcAft>
              <a:spcPct val="35000"/>
            </a:spcAft>
            <a:buNone/>
          </a:pPr>
          <a:endParaRPr lang="en-GB" sz="1300" kern="1200" dirty="0"/>
        </a:p>
      </dsp:txBody>
      <dsp:txXfrm rot="-5400000">
        <a:off x="2838952" y="772107"/>
        <a:ext cx="1458850" cy="2360001"/>
      </dsp:txXfrm>
    </dsp:sp>
    <dsp:sp modelId="{FA32C678-6C1F-E944-A913-EF625054F4B3}">
      <dsp:nvSpPr>
        <dsp:cNvPr id="0" name=""/>
        <dsp:cNvSpPr/>
      </dsp:nvSpPr>
      <dsp:spPr>
        <a:xfrm>
          <a:off x="2002284" y="0"/>
          <a:ext cx="1603378" cy="1603300"/>
        </a:xfrm>
        <a:prstGeom prst="circularArrow">
          <a:avLst>
            <a:gd name="adj1" fmla="val 12500"/>
            <a:gd name="adj2" fmla="val 1142322"/>
            <a:gd name="adj3" fmla="val 20457678"/>
            <a:gd name="adj4" fmla="val 10800000"/>
            <a:gd name="adj5" fmla="val 125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7092572-55FA-784B-81ED-672EAC16E8CB}">
      <dsp:nvSpPr>
        <dsp:cNvPr id="0" name=""/>
        <dsp:cNvSpPr/>
      </dsp:nvSpPr>
      <dsp:spPr>
        <a:xfrm rot="10800000">
          <a:off x="2002284" y="2300524"/>
          <a:ext cx="1603378" cy="1603300"/>
        </a:xfrm>
        <a:prstGeom prst="circularArrow">
          <a:avLst>
            <a:gd name="adj1" fmla="val 12500"/>
            <a:gd name="adj2" fmla="val 1142322"/>
            <a:gd name="adj3" fmla="val 20457678"/>
            <a:gd name="adj4" fmla="val 10800000"/>
            <a:gd name="adj5" fmla="val 125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AFF4F4C6-A99C-47C8-A12A-6CD74857ED8D}" type="datetime1">
              <a:rPr lang="en-GB" smtClean="0">
                <a:solidFill>
                  <a:schemeClr val="tx2"/>
                </a:solidFill>
              </a:rPr>
              <a:t>19/06/2023</a:t>
            </a:fld>
            <a:endParaRPr lang="en-GB" dirty="0">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CFD77566-CD65-4859-9FA1-43956DC85B8C}" type="slidenum">
              <a:rPr lang="en-GB" smtClean="0">
                <a:solidFill>
                  <a:schemeClr val="tx2"/>
                </a:solidFill>
              </a:rPr>
              <a:t>‹#›</a:t>
            </a:fld>
            <a:endParaRPr lang="en-GB" dirty="0">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pPr rtl="0"/>
            <a:fld id="{AC0B67AB-DD37-48F2-86E4-42AEC2835D46}" type="datetime1">
              <a:rPr lang="en-GB" noProof="0" smtClean="0"/>
              <a:t>19/06/2023</a:t>
            </a:fld>
            <a:endParaRPr lang="en-GB" noProof="0"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pPr rtl="0"/>
            <a:fld id="{B8796F01-7154-41E0-B48B-A6921757531A}" type="slidenum">
              <a:rPr lang="en-GB" noProof="0" smtClean="0"/>
              <a:pPr/>
              <a:t>‹#›</a:t>
            </a:fld>
            <a:endParaRPr lang="en-GB" noProof="0" dirty="0"/>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hf hdr="0" ftr="0" dt="0"/>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B8796F01-7154-41E0-B48B-A6921757531A}" type="slidenum">
              <a:rPr lang="en-GB" smtClean="0"/>
              <a:pPr/>
              <a:t>1</a:t>
            </a:fld>
            <a:endParaRPr lang="en-GB" dirty="0"/>
          </a:p>
        </p:txBody>
      </p:sp>
    </p:spTree>
    <p:extLst>
      <p:ext uri="{BB962C8B-B14F-4D97-AF65-F5344CB8AC3E}">
        <p14:creationId xmlns:p14="http://schemas.microsoft.com/office/powerpoint/2010/main" val="1656269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2</a:t>
            </a:fld>
            <a:endParaRPr lang="en-GB" dirty="0"/>
          </a:p>
        </p:txBody>
      </p:sp>
    </p:spTree>
    <p:extLst>
      <p:ext uri="{BB962C8B-B14F-4D97-AF65-F5344CB8AC3E}">
        <p14:creationId xmlns:p14="http://schemas.microsoft.com/office/powerpoint/2010/main" val="3838227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3</a:t>
            </a:fld>
            <a:endParaRPr lang="en-GB" dirty="0"/>
          </a:p>
        </p:txBody>
      </p:sp>
    </p:spTree>
    <p:extLst>
      <p:ext uri="{BB962C8B-B14F-4D97-AF65-F5344CB8AC3E}">
        <p14:creationId xmlns:p14="http://schemas.microsoft.com/office/powerpoint/2010/main" val="1221607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5</a:t>
            </a:fld>
            <a:endParaRPr lang="en-GB" noProof="0" dirty="0"/>
          </a:p>
        </p:txBody>
      </p:sp>
    </p:spTree>
    <p:extLst>
      <p:ext uri="{BB962C8B-B14F-4D97-AF65-F5344CB8AC3E}">
        <p14:creationId xmlns:p14="http://schemas.microsoft.com/office/powerpoint/2010/main" val="3042662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Rational explains or justify a decision you make or an action you do, you are asked to provide a rationale. In a reasoning, the 'why' is emphasised: the reason you choose to do something, study something, or pay attention to anything. It is a collection of declarations of meaning and purpose that frequently fills a hole or meets a need </a:t>
            </a:r>
            <a:r>
              <a:rPr lang="en-GB" b="0" i="0" u="none" strike="noStrike" dirty="0">
                <a:solidFill>
                  <a:srgbClr val="000000"/>
                </a:solidFill>
                <a:effectLst/>
                <a:latin typeface="-webkit-standard"/>
              </a:rPr>
              <a:t>(Sutton, 2002)</a:t>
            </a:r>
          </a:p>
          <a:p>
            <a:endParaRPr lang="en-GB" b="0" i="0" u="none" strike="noStrike" dirty="0">
              <a:solidFill>
                <a:srgbClr val="000000"/>
              </a:solidFill>
              <a:effectLst/>
              <a:latin typeface="-webkit-standard"/>
            </a:endParaRPr>
          </a:p>
          <a:p>
            <a:r>
              <a:rPr lang="en-GB" dirty="0"/>
              <a:t>Students in high school and college said that lack of time, lack of enthusiasm, and lack of accessible locations were the primary obstacles </a:t>
            </a:r>
            <a:r>
              <a:rPr lang="en-GB" b="0" i="0" u="none" strike="noStrike" dirty="0">
                <a:solidFill>
                  <a:srgbClr val="000000"/>
                </a:solidFill>
                <a:effectLst/>
                <a:latin typeface="-webkit-standard"/>
              </a:rPr>
              <a:t>(Ferreira Silva et al., 2022)</a:t>
            </a:r>
          </a:p>
          <a:p>
            <a:endParaRPr lang="en-GB" b="0" i="0" u="none" strike="noStrike" dirty="0">
              <a:solidFill>
                <a:srgbClr val="000000"/>
              </a:solidFill>
              <a:effectLst/>
              <a:latin typeface="-webkit-standard"/>
            </a:endParaRPr>
          </a:p>
          <a:p>
            <a:r>
              <a:rPr lang="en-GB" b="0" i="0" u="none" strike="noStrike" dirty="0">
                <a:solidFill>
                  <a:srgbClr val="000000"/>
                </a:solidFill>
                <a:effectLst/>
                <a:latin typeface="-webkit-standard"/>
              </a:rPr>
              <a:t>Physical activity is also an essential means of gaining social support in addition to being a significant type of social connection. As a result, physical activity can enhance people's interpersonal interactions and interpersonal abilities, which helps them psychologically adjust (Gairns et al., 2015).</a:t>
            </a:r>
          </a:p>
          <a:p>
            <a:endParaRPr lang="en-GB" b="0" i="0" u="none" strike="noStrike" dirty="0">
              <a:solidFill>
                <a:srgbClr val="000000"/>
              </a:solidFill>
              <a:effectLst/>
              <a:latin typeface="-webkit-standard"/>
            </a:endParaRPr>
          </a:p>
          <a:p>
            <a:endParaRPr lang="en-GB" b="0" i="0" u="none" strike="noStrike" dirty="0">
              <a:solidFill>
                <a:srgbClr val="000000"/>
              </a:solidFill>
              <a:effectLst/>
              <a:latin typeface="-webkit-standard"/>
            </a:endParaRPr>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6</a:t>
            </a:fld>
            <a:endParaRPr lang="en-GB" noProof="0" dirty="0"/>
          </a:p>
        </p:txBody>
      </p:sp>
    </p:spTree>
    <p:extLst>
      <p:ext uri="{BB962C8B-B14F-4D97-AF65-F5344CB8AC3E}">
        <p14:creationId xmlns:p14="http://schemas.microsoft.com/office/powerpoint/2010/main" val="2580475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aim is a broad declaration of intent. In regard to what they could learn or what the instructor or training would offer, it specifies the direction in which the learner will travel. An objective, on the other hand, is a more detailed declaration of what the learner should or will be able to perform following the training experience </a:t>
            </a:r>
            <a:r>
              <a:rPr lang="en-GB" b="0" i="0" u="none" strike="noStrike" dirty="0">
                <a:solidFill>
                  <a:srgbClr val="000000"/>
                </a:solidFill>
                <a:effectLst/>
                <a:latin typeface="-webkit-standard"/>
              </a:rPr>
              <a:t>(</a:t>
            </a:r>
            <a:r>
              <a:rPr lang="en-GB" b="0" i="0" u="none" strike="noStrike" dirty="0" err="1">
                <a:solidFill>
                  <a:srgbClr val="000000"/>
                </a:solidFill>
                <a:effectLst/>
                <a:latin typeface="-webkit-standard"/>
              </a:rPr>
              <a:t>Betti</a:t>
            </a:r>
            <a:r>
              <a:rPr lang="en-GB" b="0" i="0" u="none" strike="noStrike" dirty="0">
                <a:solidFill>
                  <a:srgbClr val="000000"/>
                </a:solidFill>
                <a:effectLst/>
                <a:latin typeface="-webkit-standard"/>
              </a:rPr>
              <a:t> et al., 2018)</a:t>
            </a:r>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7</a:t>
            </a:fld>
            <a:endParaRPr lang="en-GB" noProof="0" dirty="0"/>
          </a:p>
        </p:txBody>
      </p:sp>
    </p:spTree>
    <p:extLst>
      <p:ext uri="{BB962C8B-B14F-4D97-AF65-F5344CB8AC3E}">
        <p14:creationId xmlns:p14="http://schemas.microsoft.com/office/powerpoint/2010/main" val="37231479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4D5156"/>
                </a:solidFill>
                <a:effectLst/>
                <a:latin typeface="Google Sans"/>
              </a:rPr>
              <a:t> Research methodology is </a:t>
            </a:r>
            <a:r>
              <a:rPr lang="en-GB" b="0" i="0" u="none" strike="noStrike" dirty="0">
                <a:solidFill>
                  <a:srgbClr val="040C28"/>
                </a:solidFill>
                <a:effectLst/>
                <a:latin typeface="Google Sans"/>
              </a:rPr>
              <a:t>the specific procedures or techniques used to identify, select, process, and </a:t>
            </a:r>
            <a:r>
              <a:rPr lang="en-GB" b="0" i="0" u="none" strike="noStrike" dirty="0" err="1">
                <a:solidFill>
                  <a:srgbClr val="040C28"/>
                </a:solidFill>
                <a:effectLst/>
                <a:latin typeface="Google Sans"/>
              </a:rPr>
              <a:t>analyze</a:t>
            </a:r>
            <a:r>
              <a:rPr lang="en-GB" b="0" i="0" u="none" strike="noStrike" dirty="0">
                <a:solidFill>
                  <a:srgbClr val="040C28"/>
                </a:solidFill>
                <a:effectLst/>
                <a:latin typeface="Google Sans"/>
              </a:rPr>
              <a:t> information about a topic</a:t>
            </a:r>
            <a:r>
              <a:rPr lang="en-GB" b="0" i="0" u="none" strike="noStrike" dirty="0">
                <a:solidFill>
                  <a:srgbClr val="4D5156"/>
                </a:solidFill>
                <a:effectLst/>
                <a:latin typeface="Google Sans"/>
              </a:rPr>
              <a:t>. In a research paper, the methodology section allows the reader to critically evaluate a study's overall validity and reliability </a:t>
            </a:r>
            <a:r>
              <a:rPr lang="en-GB" b="0" i="0" u="none" strike="noStrike" dirty="0">
                <a:solidFill>
                  <a:srgbClr val="000000"/>
                </a:solidFill>
                <a:effectLst/>
                <a:latin typeface="-webkit-standard"/>
              </a:rPr>
              <a:t>(Kazdin, 2016)</a:t>
            </a:r>
          </a:p>
          <a:p>
            <a:endParaRPr lang="en-GB" b="0" i="0" u="none" strike="noStrike" dirty="0">
              <a:solidFill>
                <a:srgbClr val="000000"/>
              </a:solidFill>
              <a:effectLst/>
              <a:latin typeface="-webkit-standard"/>
            </a:endParaRPr>
          </a:p>
          <a:p>
            <a:endParaRPr lang="en-GB" b="0" i="0" u="none" strike="noStrike" dirty="0">
              <a:solidFill>
                <a:srgbClr val="000000"/>
              </a:solidFill>
              <a:effectLst/>
              <a:latin typeface="-webkit-standard"/>
            </a:endParaRPr>
          </a:p>
          <a:p>
            <a:r>
              <a:rPr lang="en-GB" dirty="0"/>
              <a:t>Exploratory research is investigation into an issue that has not been well studied, has received insufficient attention, or is otherwise not well understood (</a:t>
            </a:r>
            <a:r>
              <a:rPr lang="en-GB" sz="1600" b="0" i="0" u="none" strike="noStrike" dirty="0">
                <a:solidFill>
                  <a:srgbClr val="222222"/>
                </a:solidFill>
                <a:effectLst/>
                <a:latin typeface="Arial" panose="020B0604020202020204" pitchFamily="34" charset="0"/>
              </a:rPr>
              <a:t>Swedberg,2020)</a:t>
            </a:r>
            <a:endParaRPr lang="en-GB" dirty="0"/>
          </a:p>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8</a:t>
            </a:fld>
            <a:endParaRPr lang="en-GB" noProof="0" dirty="0"/>
          </a:p>
        </p:txBody>
      </p:sp>
    </p:spTree>
    <p:extLst>
      <p:ext uri="{BB962C8B-B14F-4D97-AF65-F5344CB8AC3E}">
        <p14:creationId xmlns:p14="http://schemas.microsoft.com/office/powerpoint/2010/main" val="694746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webkit-standard"/>
              </a:rPr>
              <a:t>The naturalistic method is used by qualitative researchers as they build case studies and create rich narrative descriptions of real-world environments. Qualitative research's output, patterns and themes, are produced via inductive examination across instances (</a:t>
            </a:r>
            <a:r>
              <a:rPr lang="en-GB" b="0" i="0" u="none" strike="noStrike" dirty="0" err="1">
                <a:solidFill>
                  <a:srgbClr val="000000"/>
                </a:solidFill>
                <a:effectLst/>
                <a:latin typeface="-webkit-standard"/>
              </a:rPr>
              <a:t>Negrin</a:t>
            </a:r>
            <a:r>
              <a:rPr lang="en-GB" b="0" i="0" u="none" strike="noStrike" dirty="0">
                <a:solidFill>
                  <a:srgbClr val="000000"/>
                </a:solidFill>
                <a:effectLst/>
                <a:latin typeface="-webkit-standard"/>
              </a:rPr>
              <a:t> et al., 2022).</a:t>
            </a:r>
            <a:endParaRPr lang="en-GB" dirty="0"/>
          </a:p>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9</a:t>
            </a:fld>
            <a:endParaRPr lang="en-GB" noProof="0" dirty="0"/>
          </a:p>
        </p:txBody>
      </p:sp>
    </p:spTree>
    <p:extLst>
      <p:ext uri="{BB962C8B-B14F-4D97-AF65-F5344CB8AC3E}">
        <p14:creationId xmlns:p14="http://schemas.microsoft.com/office/powerpoint/2010/main" val="25828306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a:p>
            <a:pPr rtl="0"/>
            <a:r>
              <a:rPr lang="en-GB" dirty="0"/>
              <a:t>The core research technique is recruitment even though recruiting people for research might be difficult (spratling, 2013) it is crucial to the success of the study (Newington &amp; Metcalfe, 2014) recruiting affects how reliable qualitive research is. </a:t>
            </a:r>
          </a:p>
          <a:p>
            <a:pPr rtl="0"/>
            <a:endParaRPr lang="en-GB" dirty="0"/>
          </a:p>
          <a:p>
            <a:pPr rtl="0"/>
            <a:r>
              <a:rPr lang="en-GB" dirty="0"/>
              <a:t>The process of screening involves evaluating collected items from a sampling frame to see if they qualify for a survey </a:t>
            </a:r>
            <a:r>
              <a:rPr lang="en-GB" b="0" i="0" u="none" strike="noStrike" dirty="0">
                <a:solidFill>
                  <a:srgbClr val="000000"/>
                </a:solidFill>
                <a:effectLst/>
                <a:latin typeface="-webkit-standard"/>
              </a:rPr>
              <a:t>(Lavrakas, 2008)</a:t>
            </a:r>
            <a:endParaRPr lang="en-GB" dirty="0"/>
          </a:p>
          <a:p>
            <a:pPr rtl="0"/>
            <a:endParaRPr lang="en-GB" dirty="0"/>
          </a:p>
          <a:p>
            <a:pPr rtl="0"/>
            <a:r>
              <a:rPr lang="en-GB" dirty="0"/>
              <a:t>A spokesperson's job is to provide information that the general audience wants or needs. The spokesperson should participate in the creation of the key messages in addition to being in charge of conveying them.</a:t>
            </a:r>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10</a:t>
            </a:fld>
            <a:endParaRPr lang="en-GB" dirty="0"/>
          </a:p>
        </p:txBody>
      </p:sp>
    </p:spTree>
    <p:extLst>
      <p:ext uri="{BB962C8B-B14F-4D97-AF65-F5344CB8AC3E}">
        <p14:creationId xmlns:p14="http://schemas.microsoft.com/office/powerpoint/2010/main" val="25598638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 subjective (i.e., non-random) way of picking units from a population is known as non-probability sampling. Non-probability sampling is a quick, simple, and affordable method of collecting data because it doesn't call for a whole survey frame. Convenience/purposeful sampling, quota sampling, snowball sampling, and other techniques fall under non-probability sampling. Although each sampling technique has benefits and drawbacks of its own.</a:t>
            </a:r>
          </a:p>
          <a:p>
            <a:pPr rtl="0"/>
            <a:r>
              <a:rPr lang="en-GB" dirty="0"/>
              <a:t>(</a:t>
            </a:r>
            <a:r>
              <a:rPr lang="en-GB" sz="1600" b="0" i="0" u="none" strike="noStrike" dirty="0">
                <a:solidFill>
                  <a:srgbClr val="222222"/>
                </a:solidFill>
                <a:effectLst/>
                <a:latin typeface="Arial" panose="020B0604020202020204" pitchFamily="34" charset="0"/>
              </a:rPr>
              <a:t>Acharya, A.S., et al. 2013)</a:t>
            </a:r>
          </a:p>
          <a:p>
            <a:pPr rtl="0"/>
            <a:endParaRPr lang="en-GB" sz="1600" b="0" i="0" u="none" strike="noStrike" dirty="0">
              <a:solidFill>
                <a:srgbClr val="222222"/>
              </a:solidFill>
              <a:effectLst/>
              <a:latin typeface="Arial" panose="020B0604020202020204" pitchFamily="34" charset="0"/>
            </a:endParaRPr>
          </a:p>
          <a:p>
            <a:pPr rtl="0"/>
            <a:r>
              <a:rPr lang="en-GB" dirty="0"/>
              <a:t> Convenience/purposive sampling is the most used sampling strategy is this one. The investigator's convenience has a role in the selection of the sample. Frequently, respondents are chosen because they are present at the appropriate time and location (</a:t>
            </a:r>
            <a:r>
              <a:rPr lang="en-GB" b="0" i="0" u="none" strike="noStrike" dirty="0">
                <a:solidFill>
                  <a:srgbClr val="222222"/>
                </a:solidFill>
                <a:effectLst/>
                <a:latin typeface="Arial" panose="020B0604020202020204" pitchFamily="34" charset="0"/>
              </a:rPr>
              <a:t>Mukherji and Albon, 2022). </a:t>
            </a:r>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11</a:t>
            </a:fld>
            <a:endParaRPr lang="en-GB" dirty="0"/>
          </a:p>
        </p:txBody>
      </p:sp>
    </p:spTree>
    <p:extLst>
      <p:ext uri="{BB962C8B-B14F-4D97-AF65-F5344CB8AC3E}">
        <p14:creationId xmlns:p14="http://schemas.microsoft.com/office/powerpoint/2010/main" val="21346734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12</a:t>
            </a:fld>
            <a:endParaRPr lang="en-GB" dirty="0"/>
          </a:p>
        </p:txBody>
      </p:sp>
    </p:spTree>
    <p:extLst>
      <p:ext uri="{BB962C8B-B14F-4D97-AF65-F5344CB8AC3E}">
        <p14:creationId xmlns:p14="http://schemas.microsoft.com/office/powerpoint/2010/main" val="3506482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This stage is the tools / devices used to gather data information (</a:t>
            </a:r>
            <a:r>
              <a:rPr lang="en-GB" sz="1600" b="0" i="0" u="none" strike="noStrike" dirty="0">
                <a:solidFill>
                  <a:srgbClr val="222222"/>
                </a:solidFill>
                <a:effectLst/>
                <a:latin typeface="Arial" panose="020B0604020202020204" pitchFamily="34" charset="0"/>
              </a:rPr>
              <a:t>Hox and Boeije, 2005)</a:t>
            </a:r>
          </a:p>
          <a:p>
            <a:pPr rtl="0"/>
            <a:endParaRPr lang="en-GB" sz="1600" b="0" i="0" u="none" strike="noStrike" dirty="0">
              <a:solidFill>
                <a:srgbClr val="222222"/>
              </a:solidFill>
              <a:effectLst/>
              <a:latin typeface="Arial" panose="020B0604020202020204" pitchFamily="34" charset="0"/>
            </a:endParaRPr>
          </a:p>
          <a:p>
            <a:pPr rtl="0"/>
            <a:r>
              <a:rPr lang="en-GB" sz="1600" b="0" i="0" u="none" strike="noStrike" dirty="0">
                <a:solidFill>
                  <a:srgbClr val="222222"/>
                </a:solidFill>
                <a:effectLst/>
                <a:latin typeface="Arial" panose="020B0604020202020204" pitchFamily="34" charset="0"/>
              </a:rPr>
              <a:t>This data will be collected from the university students on campus using group </a:t>
            </a:r>
            <a:r>
              <a:rPr lang="en-GB" sz="1600" b="0" i="0" u="none" strike="noStrike" dirty="0" err="1">
                <a:solidFill>
                  <a:srgbClr val="222222"/>
                </a:solidFill>
                <a:effectLst/>
                <a:latin typeface="Arial" panose="020B0604020202020204" pitchFamily="34" charset="0"/>
              </a:rPr>
              <a:t>dicussions</a:t>
            </a:r>
            <a:r>
              <a:rPr lang="en-GB" sz="1600" b="0" i="0" u="none" strike="noStrike" dirty="0">
                <a:solidFill>
                  <a:srgbClr val="222222"/>
                </a:solidFill>
                <a:effectLst/>
                <a:latin typeface="Arial" panose="020B0604020202020204" pitchFamily="34" charset="0"/>
              </a:rPr>
              <a:t>  screening </a:t>
            </a:r>
            <a:r>
              <a:rPr lang="en-GB" sz="1600" b="0" i="0" u="none" strike="noStrike" dirty="0" err="1">
                <a:solidFill>
                  <a:srgbClr val="222222"/>
                </a:solidFill>
                <a:effectLst/>
                <a:latin typeface="Arial" panose="020B0604020202020204" pitchFamily="34" charset="0"/>
              </a:rPr>
              <a:t>voulunteers</a:t>
            </a:r>
            <a:r>
              <a:rPr lang="en-GB" sz="1600" b="0" i="0" u="none" strike="noStrike" dirty="0">
                <a:solidFill>
                  <a:srgbClr val="222222"/>
                </a:solidFill>
                <a:effectLst/>
                <a:latin typeface="Arial" panose="020B0604020202020204" pitchFamily="34" charset="0"/>
              </a:rPr>
              <a:t> and questionnairs. </a:t>
            </a:r>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13</a:t>
            </a:fld>
            <a:endParaRPr lang="en-GB" dirty="0"/>
          </a:p>
        </p:txBody>
      </p:sp>
    </p:spTree>
    <p:extLst>
      <p:ext uri="{BB962C8B-B14F-4D97-AF65-F5344CB8AC3E}">
        <p14:creationId xmlns:p14="http://schemas.microsoft.com/office/powerpoint/2010/main" val="3225314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Data analytics is the practise of examining unprocessed data in order to derive important insights. The optimal course of action is then decided using these findings.</a:t>
            </a:r>
          </a:p>
          <a:p>
            <a:pPr rtl="0"/>
            <a:endParaRPr lang="en-GB" dirty="0"/>
          </a:p>
          <a:p>
            <a:pPr rtl="0"/>
            <a:r>
              <a:rPr lang="en-GB" dirty="0"/>
              <a:t>A method for condensing a lot of variables into a manageable amount of elements is factor analysis. Its theory is based on the idea that because several independent, observable variables are all linked to a same underlying construct, they correlate with one another (</a:t>
            </a:r>
            <a:r>
              <a:rPr lang="en-GB" b="0" i="0" u="none" strike="noStrike" dirty="0">
                <a:solidFill>
                  <a:srgbClr val="222222"/>
                </a:solidFill>
                <a:effectLst/>
                <a:latin typeface="Arial" panose="020B0604020202020204" pitchFamily="34" charset="0"/>
              </a:rPr>
              <a:t>Taylor and Cihon, 2004).</a:t>
            </a:r>
            <a:endParaRPr lang="en-GB" dirty="0"/>
          </a:p>
          <a:p>
            <a:pPr rtl="0"/>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14</a:t>
            </a:fld>
            <a:endParaRPr lang="en-GB" dirty="0"/>
          </a:p>
        </p:txBody>
      </p:sp>
    </p:spTree>
    <p:extLst>
      <p:ext uri="{BB962C8B-B14F-4D97-AF65-F5344CB8AC3E}">
        <p14:creationId xmlns:p14="http://schemas.microsoft.com/office/powerpoint/2010/main" val="3225314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16</a:t>
            </a:fld>
            <a:endParaRPr lang="en-GB" noProof="0" dirty="0"/>
          </a:p>
        </p:txBody>
      </p:sp>
    </p:spTree>
    <p:extLst>
      <p:ext uri="{BB962C8B-B14F-4D97-AF65-F5344CB8AC3E}">
        <p14:creationId xmlns:p14="http://schemas.microsoft.com/office/powerpoint/2010/main" val="24249757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In most countries, there are also legal regulations that dictate behaviour, although ethical standards are typically broader and less formal than legal ones. Ethics and law are not the same, even though most civilizations utilise laws to uphold generally accepted moral norms and ethical and legal regulations share comparable notions. It is possible for a behaviour to be both illegal and ethical. We can also criticise, assess, propose, or interpret legislation using ethical notions and principles.</a:t>
            </a:r>
          </a:p>
          <a:p>
            <a:pPr rtl="0"/>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17</a:t>
            </a:fld>
            <a:endParaRPr lang="en-GB" dirty="0"/>
          </a:p>
        </p:txBody>
      </p:sp>
    </p:spTree>
    <p:extLst>
      <p:ext uri="{BB962C8B-B14F-4D97-AF65-F5344CB8AC3E}">
        <p14:creationId xmlns:p14="http://schemas.microsoft.com/office/powerpoint/2010/main" val="32253141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limitations of this research may be the amount of data that can be collected based on the amount of ethnic minority students based on campus, and because it based on one community it limits the amount off information that may be gathered  The sort  of qualitive research demands and the industry have an impact on the research approach. Many researchers use  a combination of strategies such as mixed methodology to get the information they need to make better decisions (</a:t>
            </a:r>
            <a:r>
              <a:rPr lang="en-GB" b="0" i="0" u="none" strike="noStrike" dirty="0">
                <a:solidFill>
                  <a:srgbClr val="222222"/>
                </a:solidFill>
                <a:effectLst/>
                <a:latin typeface="Arial" panose="020B0604020202020204" pitchFamily="34" charset="0"/>
              </a:rPr>
              <a:t>Ochieng, 2009)</a:t>
            </a:r>
            <a:r>
              <a:rPr lang="en-GB" dirty="0"/>
              <a:t>. This may be something to consider in the future. </a:t>
            </a:r>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18</a:t>
            </a:fld>
            <a:endParaRPr lang="en-GB" noProof="0" dirty="0"/>
          </a:p>
        </p:txBody>
      </p:sp>
    </p:spTree>
    <p:extLst>
      <p:ext uri="{BB962C8B-B14F-4D97-AF65-F5344CB8AC3E}">
        <p14:creationId xmlns:p14="http://schemas.microsoft.com/office/powerpoint/2010/main" val="7301443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21</a:t>
            </a:fld>
            <a:endParaRPr lang="en-GB" noProof="0" dirty="0"/>
          </a:p>
        </p:txBody>
      </p:sp>
    </p:spTree>
    <p:extLst>
      <p:ext uri="{BB962C8B-B14F-4D97-AF65-F5344CB8AC3E}">
        <p14:creationId xmlns:p14="http://schemas.microsoft.com/office/powerpoint/2010/main" val="26455263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22</a:t>
            </a:fld>
            <a:endParaRPr lang="en-GB" noProof="0" dirty="0"/>
          </a:p>
        </p:txBody>
      </p:sp>
    </p:spTree>
    <p:extLst>
      <p:ext uri="{BB962C8B-B14F-4D97-AF65-F5344CB8AC3E}">
        <p14:creationId xmlns:p14="http://schemas.microsoft.com/office/powerpoint/2010/main" val="17300511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23</a:t>
            </a:fld>
            <a:endParaRPr lang="en-GB" noProof="0" dirty="0"/>
          </a:p>
        </p:txBody>
      </p:sp>
    </p:spTree>
    <p:extLst>
      <p:ext uri="{BB962C8B-B14F-4D97-AF65-F5344CB8AC3E}">
        <p14:creationId xmlns:p14="http://schemas.microsoft.com/office/powerpoint/2010/main" val="3609031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85385EA8-AD68-5849-A349-CA512A34BE65}" type="datetime1">
              <a:rPr lang="en-GB" smtClean="0"/>
              <a:t>19/06/2023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extLst>
      <p:ext uri="{BB962C8B-B14F-4D97-AF65-F5344CB8AC3E}">
        <p14:creationId xmlns:p14="http://schemas.microsoft.com/office/powerpoint/2010/main" val="407264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4141AA-99D4-654A-AEBA-C1CB3C4B3260}" type="datetime1">
              <a:rPr lang="en-GB" smtClean="0"/>
              <a:t>19/06/2023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3001416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A3B05C07-84F0-F043-8C69-C0266CDEA2A0}" type="datetime1">
              <a:rPr lang="en-GB" smtClean="0"/>
              <a:t>19/06/2023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extLst>
      <p:ext uri="{BB962C8B-B14F-4D97-AF65-F5344CB8AC3E}">
        <p14:creationId xmlns:p14="http://schemas.microsoft.com/office/powerpoint/2010/main" val="1139592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A0778F-E8CA-EB48-8684-DB469C291DE1}" type="datetime1">
              <a:rPr lang="en-GB" smtClean="0"/>
              <a:t>19/06/2023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2535789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66BDBE5-E585-A244-B020-EA04A4356BF1}" type="datetime1">
              <a:rPr lang="en-GB" smtClean="0"/>
              <a:t>19/06/2023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1266097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61512CF-8A82-514D-8BFF-101C286E1FD6}" type="datetime1">
              <a:rPr lang="en-GB" smtClean="0"/>
              <a:t>19/06/2023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2298618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7D227D-DDB5-DF49-985B-077297D660A3}" type="datetime1">
              <a:rPr lang="en-GB" smtClean="0"/>
              <a:t>19/06/2023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1510513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406965C-8CD1-0146-911E-E991CED21054}" type="datetime1">
              <a:rPr lang="en-GB" smtClean="0"/>
              <a:t>19/06/2023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extLst>
      <p:ext uri="{BB962C8B-B14F-4D97-AF65-F5344CB8AC3E}">
        <p14:creationId xmlns:p14="http://schemas.microsoft.com/office/powerpoint/2010/main" val="658667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C4CA91F-6DF6-7E4B-A26B-D3FDC856F56F}" type="datetime1">
              <a:rPr lang="en-GB" smtClean="0"/>
              <a:t>19/06/2023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1531080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CC619C-A17E-3845-ABE5-D902C92D8D29}" type="datetime1">
              <a:rPr lang="en-GB" smtClean="0"/>
              <a:t>19/06/2023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2350338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126BAAD5-E656-2344-A098-D1740E8C78C6}" type="datetime1">
              <a:rPr lang="en-GB" smtClean="0"/>
              <a:t>19/06/2023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extLst>
      <p:ext uri="{BB962C8B-B14F-4D97-AF65-F5344CB8AC3E}">
        <p14:creationId xmlns:p14="http://schemas.microsoft.com/office/powerpoint/2010/main" val="2899388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32E9803-D7A2-744A-8582-43C8411155F4}" type="datetime1">
              <a:rPr lang="en-GB" smtClean="0"/>
              <a:t>19/06/2023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59441657"/>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5.jp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1.png"/><Relationship Id="rId7" Type="http://schemas.openxmlformats.org/officeDocument/2006/relationships/diagramLayout" Target="../diagrams/layout1.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Data" Target="../diagrams/data1.xml"/><Relationship Id="rId5" Type="http://schemas.openxmlformats.org/officeDocument/2006/relationships/image" Target="../media/image13.png"/><Relationship Id="rId10" Type="http://schemas.microsoft.com/office/2007/relationships/diagramDrawing" Target="../diagrams/drawing1.xml"/><Relationship Id="rId4" Type="http://schemas.openxmlformats.org/officeDocument/2006/relationships/image" Target="../media/image12.png"/><Relationship Id="rId9" Type="http://schemas.openxmlformats.org/officeDocument/2006/relationships/diagramColors" Target="../diagrams/colors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4F34AF-75E7-4149-A3CF-2E483C744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00022AD0-3933-AFEC-BA55-C853A43E913F}"/>
              </a:ext>
            </a:extLst>
          </p:cNvPr>
          <p:cNvPicPr>
            <a:picLocks noChangeAspect="1"/>
          </p:cNvPicPr>
          <p:nvPr/>
        </p:nvPicPr>
        <p:blipFill rotWithShape="1">
          <a:blip r:embed="rId3">
            <a:grayscl/>
          </a:blip>
          <a:srcRect t="4299" b="11409"/>
          <a:stretch/>
        </p:blipFill>
        <p:spPr>
          <a:xfrm>
            <a:off x="20" y="10"/>
            <a:ext cx="12188805" cy="6857990"/>
          </a:xfrm>
          <a:prstGeom prst="rect">
            <a:avLst/>
          </a:prstGeom>
        </p:spPr>
      </p:pic>
      <p:grpSp>
        <p:nvGrpSpPr>
          <p:cNvPr id="11" name="Group 10">
            <a:extLst>
              <a:ext uri="{FF2B5EF4-FFF2-40B4-BE49-F238E27FC236}">
                <a16:creationId xmlns:a16="http://schemas.microsoft.com/office/drawing/2014/main" id="{1654C7F9-AF92-42BD-A713-6B020F63B3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953" y="457200"/>
            <a:ext cx="3702356" cy="5935132"/>
            <a:chOff x="438068" y="457200"/>
            <a:chExt cx="3703320" cy="5935132"/>
          </a:xfrm>
        </p:grpSpPr>
        <p:sp>
          <p:nvSpPr>
            <p:cNvPr id="12" name="Rectangle 11">
              <a:extLst>
                <a:ext uri="{FF2B5EF4-FFF2-40B4-BE49-F238E27FC236}">
                  <a16:creationId xmlns:a16="http://schemas.microsoft.com/office/drawing/2014/main" id="{D4E3B121-1133-4B7A-BF30-80EF7C9F0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C0F23FC-3B0D-4C62-B729-C43F56DC1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437953" y="533398"/>
            <a:ext cx="3411179" cy="2971801"/>
          </a:xfrm>
        </p:spPr>
        <p:txBody>
          <a:bodyPr rtlCol="0">
            <a:normAutofit/>
          </a:bodyPr>
          <a:lstStyle/>
          <a:p>
            <a:pPr rtl="0"/>
            <a:r>
              <a:rPr lang="en-GB" dirty="0">
                <a:solidFill>
                  <a:srgbClr val="FFFFFF"/>
                </a:solidFill>
              </a:rPr>
              <a:t>Assignment component </a:t>
            </a:r>
          </a:p>
        </p:txBody>
      </p:sp>
      <p:sp>
        <p:nvSpPr>
          <p:cNvPr id="3" name="Subtitle 2"/>
          <p:cNvSpPr>
            <a:spLocks noGrp="1"/>
          </p:cNvSpPr>
          <p:nvPr>
            <p:ph type="subTitle" idx="1"/>
          </p:nvPr>
        </p:nvSpPr>
        <p:spPr>
          <a:xfrm>
            <a:off x="584047" y="4238434"/>
            <a:ext cx="3411179" cy="1645899"/>
          </a:xfrm>
        </p:spPr>
        <p:txBody>
          <a:bodyPr rtlCol="0">
            <a:normAutofit lnSpcReduction="10000"/>
          </a:bodyPr>
          <a:lstStyle/>
          <a:p>
            <a:pPr rtl="0"/>
            <a:r>
              <a:rPr lang="en-GB" dirty="0">
                <a:solidFill>
                  <a:srgbClr val="EBEBEB"/>
                </a:solidFill>
              </a:rPr>
              <a:t>Nikole Atkinson  1910236 </a:t>
            </a:r>
          </a:p>
          <a:p>
            <a:pPr rtl="0"/>
            <a:r>
              <a:rPr lang="en-GB" dirty="0">
                <a:solidFill>
                  <a:srgbClr val="EBEBEB"/>
                </a:solidFill>
              </a:rPr>
              <a:t>Practice based research </a:t>
            </a:r>
          </a:p>
          <a:p>
            <a:pPr rtl="0"/>
            <a:r>
              <a:rPr lang="en-GB" dirty="0">
                <a:solidFill>
                  <a:srgbClr val="EBEBEB"/>
                </a:solidFill>
              </a:rPr>
              <a:t>MSc Public Health and social care In practice </a:t>
            </a:r>
          </a:p>
          <a:p>
            <a:pPr rtl="0"/>
            <a:r>
              <a:rPr lang="en-GB" dirty="0">
                <a:solidFill>
                  <a:srgbClr val="EBEBEB"/>
                </a:solidFill>
              </a:rPr>
              <a:t>LCHS7001</a:t>
            </a:r>
          </a:p>
        </p:txBody>
      </p:sp>
      <p:sp>
        <p:nvSpPr>
          <p:cNvPr id="6" name="Slide Number Placeholder 5">
            <a:extLst>
              <a:ext uri="{FF2B5EF4-FFF2-40B4-BE49-F238E27FC236}">
                <a16:creationId xmlns:a16="http://schemas.microsoft.com/office/drawing/2014/main" id="{13E2AE08-24CA-E965-0A3E-367AE139C7CF}"/>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21">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3">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0" name="Rectangle 29">
            <a:extLst>
              <a:ext uri="{FF2B5EF4-FFF2-40B4-BE49-F238E27FC236}">
                <a16:creationId xmlns:a16="http://schemas.microsoft.com/office/drawing/2014/main" id="{BF3D65BA-1C65-40FB-92EF-83951BDC1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88824"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DF52CCA-FCDD-49A0-BFFC-3BD41F1B8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723899"/>
            <a:ext cx="3702356"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294114" y="1419225"/>
            <a:ext cx="3080774" cy="2085869"/>
          </a:xfrm>
        </p:spPr>
        <p:txBody>
          <a:bodyPr vert="horz" lIns="91440" tIns="45720" rIns="91440" bIns="45720" rtlCol="0" anchor="b">
            <a:normAutofit/>
          </a:bodyPr>
          <a:lstStyle/>
          <a:p>
            <a:r>
              <a:rPr lang="en-US" sz="3600">
                <a:solidFill>
                  <a:srgbClr val="FFFFFF"/>
                </a:solidFill>
              </a:rPr>
              <a:t>Table of content </a:t>
            </a:r>
          </a:p>
        </p:txBody>
      </p:sp>
      <p:sp>
        <p:nvSpPr>
          <p:cNvPr id="4" name="Slide Number Placeholder 3">
            <a:extLst>
              <a:ext uri="{FF2B5EF4-FFF2-40B4-BE49-F238E27FC236}">
                <a16:creationId xmlns:a16="http://schemas.microsoft.com/office/drawing/2014/main" id="{42F7E17D-5288-3130-7C47-707BC184F630}"/>
              </a:ext>
            </a:extLst>
          </p:cNvPr>
          <p:cNvSpPr>
            <a:spLocks noGrp="1"/>
          </p:cNvSpPr>
          <p:nvPr>
            <p:ph type="sldNum" sz="quarter" idx="12"/>
          </p:nvPr>
        </p:nvSpPr>
        <p:spPr>
          <a:xfrm>
            <a:off x="10555550" y="6400800"/>
            <a:ext cx="1016175" cy="365125"/>
          </a:xfrm>
        </p:spPr>
        <p:txBody>
          <a:bodyPr vert="horz" lIns="91440" tIns="45720" rIns="91440" bIns="45720" rtlCol="0" anchor="ctr">
            <a:normAutofit/>
          </a:bodyPr>
          <a:lstStyle/>
          <a:p>
            <a:pPr defTabSz="914400">
              <a:spcAft>
                <a:spcPts val="600"/>
              </a:spcAft>
            </a:pPr>
            <a:fld id="{D57F1E4F-1CFF-5643-939E-217C01CDF565}" type="slidenum">
              <a:rPr lang="en-US" smtClean="0">
                <a:solidFill>
                  <a:schemeClr val="accent1">
                    <a:lumMod val="75000"/>
                    <a:lumOff val="25000"/>
                  </a:schemeClr>
                </a:solidFill>
              </a:rPr>
              <a:pPr defTabSz="914400">
                <a:spcAft>
                  <a:spcPts val="600"/>
                </a:spcAft>
              </a:pPr>
              <a:t>2</a:t>
            </a:fld>
            <a:endParaRPr lang="en-US">
              <a:solidFill>
                <a:schemeClr val="accent1">
                  <a:lumMod val="75000"/>
                  <a:lumOff val="25000"/>
                </a:schemeClr>
              </a:solidFill>
            </a:endParaRPr>
          </a:p>
        </p:txBody>
      </p:sp>
      <p:graphicFrame>
        <p:nvGraphicFramePr>
          <p:cNvPr id="17" name="Table 17">
            <a:extLst>
              <a:ext uri="{FF2B5EF4-FFF2-40B4-BE49-F238E27FC236}">
                <a16:creationId xmlns:a16="http://schemas.microsoft.com/office/drawing/2014/main" id="{527F0430-9C44-54B0-D558-A21EFAE9A19B}"/>
              </a:ext>
            </a:extLst>
          </p:cNvPr>
          <p:cNvGraphicFramePr>
            <a:graphicFrameLocks noGrp="1"/>
          </p:cNvGraphicFramePr>
          <p:nvPr>
            <p:ph sz="half" idx="2"/>
            <p:extLst>
              <p:ext uri="{D42A27DB-BD31-4B8C-83A1-F6EECF244321}">
                <p14:modId xmlns:p14="http://schemas.microsoft.com/office/powerpoint/2010/main" val="2451142444"/>
              </p:ext>
            </p:extLst>
          </p:nvPr>
        </p:nvGraphicFramePr>
        <p:xfrm>
          <a:off x="1359562" y="1047665"/>
          <a:ext cx="5656086" cy="5030390"/>
        </p:xfrm>
        <a:graphic>
          <a:graphicData uri="http://schemas.openxmlformats.org/drawingml/2006/table">
            <a:tbl>
              <a:tblPr firstRow="1" bandRow="1">
                <a:solidFill>
                  <a:schemeClr val="bg1">
                    <a:lumMod val="95000"/>
                  </a:schemeClr>
                </a:solidFill>
                <a:tableStyleId>{912C8C85-51F0-491E-9774-3900AFEF0FD7}</a:tableStyleId>
              </a:tblPr>
              <a:tblGrid>
                <a:gridCol w="3815522">
                  <a:extLst>
                    <a:ext uri="{9D8B030D-6E8A-4147-A177-3AD203B41FA5}">
                      <a16:colId xmlns:a16="http://schemas.microsoft.com/office/drawing/2014/main" val="2379229324"/>
                    </a:ext>
                  </a:extLst>
                </a:gridCol>
                <a:gridCol w="920282">
                  <a:extLst>
                    <a:ext uri="{9D8B030D-6E8A-4147-A177-3AD203B41FA5}">
                      <a16:colId xmlns:a16="http://schemas.microsoft.com/office/drawing/2014/main" val="3326671513"/>
                    </a:ext>
                  </a:extLst>
                </a:gridCol>
                <a:gridCol w="920282">
                  <a:extLst>
                    <a:ext uri="{9D8B030D-6E8A-4147-A177-3AD203B41FA5}">
                      <a16:colId xmlns:a16="http://schemas.microsoft.com/office/drawing/2014/main" val="2635929763"/>
                    </a:ext>
                  </a:extLst>
                </a:gridCol>
              </a:tblGrid>
              <a:tr h="524305">
                <a:tc>
                  <a:txBody>
                    <a:bodyPr/>
                    <a:lstStyle/>
                    <a:p>
                      <a:r>
                        <a:rPr lang="en-GB" sz="1900" b="1" cap="none" spc="0">
                          <a:solidFill>
                            <a:schemeClr val="tx1"/>
                          </a:solidFill>
                        </a:rPr>
                        <a:t>Content</a:t>
                      </a:r>
                    </a:p>
                  </a:txBody>
                  <a:tcPr marL="76996" marR="109994" marT="21999" marB="164991"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900" b="1" cap="none" spc="0" dirty="0">
                          <a:solidFill>
                            <a:schemeClr val="tx1"/>
                          </a:solidFill>
                        </a:rPr>
                        <a:t>Page</a:t>
                      </a:r>
                    </a:p>
                  </a:txBody>
                  <a:tcPr marL="76996" marR="109994" marT="21999" marB="164991"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900" b="1" cap="none" spc="0" dirty="0">
                          <a:solidFill>
                            <a:schemeClr val="tx1"/>
                          </a:solidFill>
                        </a:rPr>
                        <a:t>No</a:t>
                      </a:r>
                    </a:p>
                  </a:txBody>
                  <a:tcPr marL="76996" marR="109994" marT="21999" marB="164991"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363244134"/>
                  </a:ext>
                </a:extLst>
              </a:tr>
              <a:tr h="670963">
                <a:tc>
                  <a:txBody>
                    <a:bodyPr/>
                    <a:lstStyle/>
                    <a:p>
                      <a:r>
                        <a:rPr lang="en-GB" sz="1400" cap="none" spc="0">
                          <a:solidFill>
                            <a:schemeClr val="tx1"/>
                          </a:solidFill>
                        </a:rPr>
                        <a:t>Component </a:t>
                      </a:r>
                    </a:p>
                    <a:p>
                      <a:r>
                        <a:rPr lang="en-GB" sz="1400" cap="none" spc="0">
                          <a:solidFill>
                            <a:schemeClr val="tx1"/>
                          </a:solidFill>
                        </a:rPr>
                        <a:t>Table of content</a:t>
                      </a:r>
                    </a:p>
                  </a:txBody>
                  <a:tcPr marL="76996" marR="109994" marT="21999" marB="164991">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400" cap="none" spc="0" dirty="0">
                          <a:solidFill>
                            <a:schemeClr val="tx1"/>
                          </a:solidFill>
                        </a:rPr>
                        <a:t>Slide</a:t>
                      </a:r>
                    </a:p>
                    <a:p>
                      <a:r>
                        <a:rPr lang="en-GB" sz="1400" cap="none" spc="0" dirty="0">
                          <a:solidFill>
                            <a:schemeClr val="tx1"/>
                          </a:solidFill>
                        </a:rPr>
                        <a:t>Slide</a:t>
                      </a:r>
                    </a:p>
                  </a:txBody>
                  <a:tcPr marL="76996" marR="109994" marT="21999" marB="164991">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400" cap="none" spc="0" dirty="0">
                          <a:solidFill>
                            <a:schemeClr val="tx1"/>
                          </a:solidFill>
                        </a:rPr>
                        <a:t>1</a:t>
                      </a:r>
                    </a:p>
                    <a:p>
                      <a:r>
                        <a:rPr lang="en-GB" sz="1400" cap="none" spc="0" dirty="0">
                          <a:solidFill>
                            <a:schemeClr val="tx1"/>
                          </a:solidFill>
                        </a:rPr>
                        <a:t>2</a:t>
                      </a:r>
                    </a:p>
                  </a:txBody>
                  <a:tcPr marL="76996" marR="109994" marT="21999" marB="164991">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578742719"/>
                  </a:ext>
                </a:extLst>
              </a:tr>
              <a:tr h="670963">
                <a:tc>
                  <a:txBody>
                    <a:bodyPr/>
                    <a:lstStyle/>
                    <a:p>
                      <a:r>
                        <a:rPr lang="en-GB" sz="1400" cap="none" spc="0">
                          <a:solidFill>
                            <a:schemeClr val="tx1"/>
                          </a:solidFill>
                        </a:rPr>
                        <a:t>Research title </a:t>
                      </a:r>
                    </a:p>
                    <a:p>
                      <a:r>
                        <a:rPr lang="en-GB" sz="1400" cap="none" spc="0">
                          <a:solidFill>
                            <a:schemeClr val="tx1"/>
                          </a:solidFill>
                        </a:rPr>
                        <a:t>Introduction</a:t>
                      </a:r>
                    </a:p>
                  </a:txBody>
                  <a:tcPr marL="76996" marR="109994" marT="21999" marB="16499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Slide</a:t>
                      </a:r>
                    </a:p>
                    <a:p>
                      <a:r>
                        <a:rPr lang="en-GB" sz="1400" cap="none" spc="0" dirty="0">
                          <a:solidFill>
                            <a:schemeClr val="tx1"/>
                          </a:solidFill>
                        </a:rPr>
                        <a:t>Slide</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3</a:t>
                      </a:r>
                    </a:p>
                    <a:p>
                      <a:r>
                        <a:rPr lang="en-GB" sz="1400" cap="none" spc="0" dirty="0">
                          <a:solidFill>
                            <a:schemeClr val="tx1"/>
                          </a:solidFill>
                        </a:rPr>
                        <a:t>4</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772114529"/>
                  </a:ext>
                </a:extLst>
              </a:tr>
              <a:tr h="670963">
                <a:tc>
                  <a:txBody>
                    <a:bodyPr/>
                    <a:lstStyle/>
                    <a:p>
                      <a:r>
                        <a:rPr lang="en-GB" sz="1400" cap="none" spc="0">
                          <a:solidFill>
                            <a:schemeClr val="tx1"/>
                          </a:solidFill>
                        </a:rPr>
                        <a:t>Rational </a:t>
                      </a:r>
                    </a:p>
                    <a:p>
                      <a:r>
                        <a:rPr lang="en-GB" sz="1400" cap="none" spc="0">
                          <a:solidFill>
                            <a:schemeClr val="tx1"/>
                          </a:solidFill>
                        </a:rPr>
                        <a:t>Research question</a:t>
                      </a:r>
                    </a:p>
                  </a:txBody>
                  <a:tcPr marL="76996" marR="109994" marT="21999" marB="164991">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Slide</a:t>
                      </a:r>
                    </a:p>
                    <a:p>
                      <a:r>
                        <a:rPr lang="en-GB" sz="1400" cap="none" spc="0" dirty="0">
                          <a:solidFill>
                            <a:schemeClr val="tx1"/>
                          </a:solidFill>
                        </a:rPr>
                        <a:t>Slide</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5</a:t>
                      </a:r>
                    </a:p>
                    <a:p>
                      <a:r>
                        <a:rPr lang="en-GB" sz="1400" cap="none" spc="0" dirty="0">
                          <a:solidFill>
                            <a:schemeClr val="tx1"/>
                          </a:solidFill>
                        </a:rPr>
                        <a:t>6</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399848389"/>
                  </a:ext>
                </a:extLst>
              </a:tr>
              <a:tr h="670963">
                <a:tc>
                  <a:txBody>
                    <a:bodyPr/>
                    <a:lstStyle/>
                    <a:p>
                      <a:r>
                        <a:rPr lang="en-GB" sz="1400" cap="none" spc="0">
                          <a:solidFill>
                            <a:schemeClr val="tx1"/>
                          </a:solidFill>
                        </a:rPr>
                        <a:t>Methodology </a:t>
                      </a:r>
                    </a:p>
                    <a:p>
                      <a:r>
                        <a:rPr lang="en-GB" sz="1400" cap="none" spc="0">
                          <a:solidFill>
                            <a:schemeClr val="tx1"/>
                          </a:solidFill>
                        </a:rPr>
                        <a:t>Research details </a:t>
                      </a:r>
                    </a:p>
                  </a:txBody>
                  <a:tcPr marL="76996" marR="109994" marT="21999" marB="16499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Slide</a:t>
                      </a:r>
                    </a:p>
                    <a:p>
                      <a:r>
                        <a:rPr lang="en-GB" sz="1400" cap="none" spc="0" dirty="0">
                          <a:solidFill>
                            <a:schemeClr val="tx1"/>
                          </a:solidFill>
                        </a:rPr>
                        <a:t>Slide</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7</a:t>
                      </a:r>
                    </a:p>
                    <a:p>
                      <a:r>
                        <a:rPr lang="en-GB" sz="1400" cap="none" spc="0" dirty="0">
                          <a:solidFill>
                            <a:schemeClr val="tx1"/>
                          </a:solidFill>
                        </a:rPr>
                        <a:t>8</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512038241"/>
                  </a:ext>
                </a:extLst>
              </a:tr>
              <a:tr h="670963">
                <a:tc>
                  <a:txBody>
                    <a:bodyPr/>
                    <a:lstStyle/>
                    <a:p>
                      <a:r>
                        <a:rPr lang="en-GB" sz="1400" cap="none" spc="0">
                          <a:solidFill>
                            <a:schemeClr val="tx1"/>
                          </a:solidFill>
                        </a:rPr>
                        <a:t>Recruitment </a:t>
                      </a:r>
                    </a:p>
                    <a:p>
                      <a:r>
                        <a:rPr lang="en-GB" sz="1400" cap="none" spc="0">
                          <a:solidFill>
                            <a:schemeClr val="tx1"/>
                          </a:solidFill>
                        </a:rPr>
                        <a:t>Sampling</a:t>
                      </a:r>
                    </a:p>
                  </a:txBody>
                  <a:tcPr marL="76996" marR="109994" marT="21999" marB="164991">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Slide</a:t>
                      </a:r>
                    </a:p>
                    <a:p>
                      <a:r>
                        <a:rPr lang="en-GB" sz="1400" cap="none" spc="0" dirty="0">
                          <a:solidFill>
                            <a:schemeClr val="tx1"/>
                          </a:solidFill>
                        </a:rPr>
                        <a:t>Slide</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9</a:t>
                      </a:r>
                    </a:p>
                    <a:p>
                      <a:r>
                        <a:rPr lang="en-GB" sz="1400" cap="none" spc="0" dirty="0">
                          <a:solidFill>
                            <a:schemeClr val="tx1"/>
                          </a:solidFill>
                        </a:rPr>
                        <a:t>10</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903450241"/>
                  </a:ext>
                </a:extLst>
              </a:tr>
              <a:tr h="670963">
                <a:tc>
                  <a:txBody>
                    <a:bodyPr/>
                    <a:lstStyle/>
                    <a:p>
                      <a:r>
                        <a:rPr lang="en-GB" sz="1400" cap="none" spc="0">
                          <a:solidFill>
                            <a:schemeClr val="tx1"/>
                          </a:solidFill>
                        </a:rPr>
                        <a:t>Materials</a:t>
                      </a:r>
                    </a:p>
                    <a:p>
                      <a:r>
                        <a:rPr lang="en-GB" sz="1400" cap="none" spc="0">
                          <a:solidFill>
                            <a:schemeClr val="tx1"/>
                          </a:solidFill>
                        </a:rPr>
                        <a:t>Data collection </a:t>
                      </a:r>
                    </a:p>
                  </a:txBody>
                  <a:tcPr marL="76996" marR="109994" marT="21999" marB="16499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Slide</a:t>
                      </a:r>
                    </a:p>
                    <a:p>
                      <a:r>
                        <a:rPr lang="en-GB" sz="1400" cap="none" spc="0" dirty="0">
                          <a:solidFill>
                            <a:schemeClr val="tx1"/>
                          </a:solidFill>
                        </a:rPr>
                        <a:t>Slide </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11</a:t>
                      </a:r>
                    </a:p>
                    <a:p>
                      <a:r>
                        <a:rPr lang="en-GB" sz="1400" cap="none" spc="0" dirty="0">
                          <a:solidFill>
                            <a:schemeClr val="tx1"/>
                          </a:solidFill>
                        </a:rPr>
                        <a:t>12</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283128659"/>
                  </a:ext>
                </a:extLst>
              </a:tr>
              <a:tr h="480307">
                <a:tc>
                  <a:txBody>
                    <a:bodyPr/>
                    <a:lstStyle/>
                    <a:p>
                      <a:endParaRPr lang="en-GB" sz="1400" cap="none" spc="0">
                        <a:solidFill>
                          <a:schemeClr val="tx1"/>
                        </a:solidFill>
                      </a:endParaRPr>
                    </a:p>
                  </a:txBody>
                  <a:tcPr marL="76996" marR="109994" marT="21999" marB="164991">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400" cap="none" spc="0" dirty="0">
                        <a:solidFill>
                          <a:schemeClr val="tx1"/>
                        </a:solidFill>
                      </a:endParaRPr>
                    </a:p>
                  </a:txBody>
                  <a:tcPr marL="76996" marR="109994" marT="21999" marB="1649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400" cap="none" spc="0" dirty="0">
                        <a:solidFill>
                          <a:schemeClr val="tx1"/>
                        </a:solidFill>
                      </a:endParaRPr>
                    </a:p>
                  </a:txBody>
                  <a:tcPr marL="76996" marR="109994" marT="21999" marB="1649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036154661"/>
                  </a:ext>
                </a:extLst>
              </a:tr>
            </a:tbl>
          </a:graphicData>
        </a:graphic>
      </p:graphicFrame>
    </p:spTree>
    <p:extLst>
      <p:ext uri="{BB962C8B-B14F-4D97-AF65-F5344CB8AC3E}">
        <p14:creationId xmlns:p14="http://schemas.microsoft.com/office/powerpoint/2010/main" val="6860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21">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3">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0" name="Rectangle 29">
            <a:extLst>
              <a:ext uri="{FF2B5EF4-FFF2-40B4-BE49-F238E27FC236}">
                <a16:creationId xmlns:a16="http://schemas.microsoft.com/office/drawing/2014/main" id="{BF3D65BA-1C65-40FB-92EF-83951BDC1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88824"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DF52CCA-FCDD-49A0-BFFC-3BD41F1B8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723899"/>
            <a:ext cx="3702356"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294114" y="1419225"/>
            <a:ext cx="3080774" cy="2085869"/>
          </a:xfrm>
        </p:spPr>
        <p:txBody>
          <a:bodyPr vert="horz" lIns="91440" tIns="45720" rIns="91440" bIns="45720" rtlCol="0" anchor="b">
            <a:normAutofit/>
          </a:bodyPr>
          <a:lstStyle/>
          <a:p>
            <a:r>
              <a:rPr lang="en-US" sz="3600">
                <a:solidFill>
                  <a:srgbClr val="FFFFFF"/>
                </a:solidFill>
              </a:rPr>
              <a:t>Table of content </a:t>
            </a:r>
          </a:p>
        </p:txBody>
      </p:sp>
      <p:sp>
        <p:nvSpPr>
          <p:cNvPr id="4" name="Slide Number Placeholder 3">
            <a:extLst>
              <a:ext uri="{FF2B5EF4-FFF2-40B4-BE49-F238E27FC236}">
                <a16:creationId xmlns:a16="http://schemas.microsoft.com/office/drawing/2014/main" id="{42F7E17D-5288-3130-7C47-707BC184F630}"/>
              </a:ext>
            </a:extLst>
          </p:cNvPr>
          <p:cNvSpPr>
            <a:spLocks noGrp="1"/>
          </p:cNvSpPr>
          <p:nvPr>
            <p:ph type="sldNum" sz="quarter" idx="12"/>
          </p:nvPr>
        </p:nvSpPr>
        <p:spPr>
          <a:xfrm>
            <a:off x="10555550" y="6400800"/>
            <a:ext cx="1016175" cy="365125"/>
          </a:xfrm>
        </p:spPr>
        <p:txBody>
          <a:bodyPr vert="horz" lIns="91440" tIns="45720" rIns="91440" bIns="45720" rtlCol="0" anchor="ctr">
            <a:normAutofit/>
          </a:bodyPr>
          <a:lstStyle/>
          <a:p>
            <a:pPr defTabSz="914400">
              <a:spcAft>
                <a:spcPts val="600"/>
              </a:spcAft>
            </a:pPr>
            <a:fld id="{D57F1E4F-1CFF-5643-939E-217C01CDF565}" type="slidenum">
              <a:rPr lang="en-US" smtClean="0">
                <a:solidFill>
                  <a:schemeClr val="accent1">
                    <a:lumMod val="75000"/>
                    <a:lumOff val="25000"/>
                  </a:schemeClr>
                </a:solidFill>
              </a:rPr>
              <a:pPr defTabSz="914400">
                <a:spcAft>
                  <a:spcPts val="600"/>
                </a:spcAft>
              </a:pPr>
              <a:t>3</a:t>
            </a:fld>
            <a:endParaRPr lang="en-US">
              <a:solidFill>
                <a:schemeClr val="accent1">
                  <a:lumMod val="75000"/>
                  <a:lumOff val="25000"/>
                </a:schemeClr>
              </a:solidFill>
            </a:endParaRPr>
          </a:p>
        </p:txBody>
      </p:sp>
      <p:graphicFrame>
        <p:nvGraphicFramePr>
          <p:cNvPr id="17" name="Table 17">
            <a:extLst>
              <a:ext uri="{FF2B5EF4-FFF2-40B4-BE49-F238E27FC236}">
                <a16:creationId xmlns:a16="http://schemas.microsoft.com/office/drawing/2014/main" id="{527F0430-9C44-54B0-D558-A21EFAE9A19B}"/>
              </a:ext>
            </a:extLst>
          </p:cNvPr>
          <p:cNvGraphicFramePr>
            <a:graphicFrameLocks noGrp="1"/>
          </p:cNvGraphicFramePr>
          <p:nvPr>
            <p:ph sz="half" idx="2"/>
            <p:extLst>
              <p:ext uri="{D42A27DB-BD31-4B8C-83A1-F6EECF244321}">
                <p14:modId xmlns:p14="http://schemas.microsoft.com/office/powerpoint/2010/main" val="2223939580"/>
              </p:ext>
            </p:extLst>
          </p:nvPr>
        </p:nvGraphicFramePr>
        <p:xfrm>
          <a:off x="1359562" y="1047665"/>
          <a:ext cx="5656086" cy="5030390"/>
        </p:xfrm>
        <a:graphic>
          <a:graphicData uri="http://schemas.openxmlformats.org/drawingml/2006/table">
            <a:tbl>
              <a:tblPr firstRow="1" bandRow="1">
                <a:solidFill>
                  <a:schemeClr val="bg1">
                    <a:lumMod val="95000"/>
                  </a:schemeClr>
                </a:solidFill>
                <a:tableStyleId>{912C8C85-51F0-491E-9774-3900AFEF0FD7}</a:tableStyleId>
              </a:tblPr>
              <a:tblGrid>
                <a:gridCol w="3815522">
                  <a:extLst>
                    <a:ext uri="{9D8B030D-6E8A-4147-A177-3AD203B41FA5}">
                      <a16:colId xmlns:a16="http://schemas.microsoft.com/office/drawing/2014/main" val="2379229324"/>
                    </a:ext>
                  </a:extLst>
                </a:gridCol>
                <a:gridCol w="920282">
                  <a:extLst>
                    <a:ext uri="{9D8B030D-6E8A-4147-A177-3AD203B41FA5}">
                      <a16:colId xmlns:a16="http://schemas.microsoft.com/office/drawing/2014/main" val="3326671513"/>
                    </a:ext>
                  </a:extLst>
                </a:gridCol>
                <a:gridCol w="920282">
                  <a:extLst>
                    <a:ext uri="{9D8B030D-6E8A-4147-A177-3AD203B41FA5}">
                      <a16:colId xmlns:a16="http://schemas.microsoft.com/office/drawing/2014/main" val="2635929763"/>
                    </a:ext>
                  </a:extLst>
                </a:gridCol>
              </a:tblGrid>
              <a:tr h="524305">
                <a:tc>
                  <a:txBody>
                    <a:bodyPr/>
                    <a:lstStyle/>
                    <a:p>
                      <a:r>
                        <a:rPr lang="en-GB" sz="1900" b="1" cap="none" spc="0">
                          <a:solidFill>
                            <a:schemeClr val="tx1"/>
                          </a:solidFill>
                        </a:rPr>
                        <a:t>Content</a:t>
                      </a:r>
                    </a:p>
                  </a:txBody>
                  <a:tcPr marL="76996" marR="109994" marT="21999" marB="164991"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900" b="1" cap="none" spc="0" dirty="0">
                          <a:solidFill>
                            <a:schemeClr val="tx1"/>
                          </a:solidFill>
                        </a:rPr>
                        <a:t>page</a:t>
                      </a:r>
                    </a:p>
                  </a:txBody>
                  <a:tcPr marL="76996" marR="109994" marT="21999" marB="164991"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900" b="1" cap="none" spc="0" dirty="0">
                          <a:solidFill>
                            <a:schemeClr val="tx1"/>
                          </a:solidFill>
                        </a:rPr>
                        <a:t>no</a:t>
                      </a:r>
                    </a:p>
                  </a:txBody>
                  <a:tcPr marL="76996" marR="109994" marT="21999" marB="164991"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363244134"/>
                  </a:ext>
                </a:extLst>
              </a:tr>
              <a:tr h="670963">
                <a:tc>
                  <a:txBody>
                    <a:bodyPr/>
                    <a:lstStyle/>
                    <a:p>
                      <a:r>
                        <a:rPr lang="en-GB" sz="1400" cap="none" spc="0" dirty="0">
                          <a:solidFill>
                            <a:schemeClr val="tx1"/>
                          </a:solidFill>
                        </a:rPr>
                        <a:t>Proposed data analysis</a:t>
                      </a:r>
                    </a:p>
                  </a:txBody>
                  <a:tcPr marL="76996" marR="109994" marT="21999" marB="164991">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400" cap="none" spc="0" dirty="0">
                          <a:solidFill>
                            <a:schemeClr val="tx1"/>
                          </a:solidFill>
                        </a:rPr>
                        <a:t>Slide</a:t>
                      </a:r>
                    </a:p>
                  </a:txBody>
                  <a:tcPr marL="76996" marR="109994" marT="21999" marB="164991">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400" cap="none" spc="0" dirty="0">
                          <a:solidFill>
                            <a:schemeClr val="tx1"/>
                          </a:solidFill>
                        </a:rPr>
                        <a:t>13</a:t>
                      </a:r>
                    </a:p>
                  </a:txBody>
                  <a:tcPr marL="76996" marR="109994" marT="21999" marB="164991">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578742719"/>
                  </a:ext>
                </a:extLst>
              </a:tr>
              <a:tr h="670963">
                <a:tc>
                  <a:txBody>
                    <a:bodyPr/>
                    <a:lstStyle/>
                    <a:p>
                      <a:r>
                        <a:rPr lang="en-GB" sz="1400" cap="none" spc="0" dirty="0">
                          <a:solidFill>
                            <a:schemeClr val="tx1"/>
                          </a:solidFill>
                        </a:rPr>
                        <a:t>Ethical considerations</a:t>
                      </a:r>
                    </a:p>
                  </a:txBody>
                  <a:tcPr marL="76996" marR="109994" marT="21999" marB="16499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Slide</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14</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772114529"/>
                  </a:ext>
                </a:extLst>
              </a:tr>
              <a:tr h="670963">
                <a:tc>
                  <a:txBody>
                    <a:bodyPr/>
                    <a:lstStyle/>
                    <a:p>
                      <a:r>
                        <a:rPr lang="en-GB" sz="1400" cap="none" spc="0" dirty="0">
                          <a:solidFill>
                            <a:schemeClr val="tx1"/>
                          </a:solidFill>
                        </a:rPr>
                        <a:t>Implication of research </a:t>
                      </a:r>
                    </a:p>
                  </a:txBody>
                  <a:tcPr marL="76996" marR="109994" marT="21999" marB="164991">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Slide</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15</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399848389"/>
                  </a:ext>
                </a:extLst>
              </a:tr>
              <a:tr h="670963">
                <a:tc>
                  <a:txBody>
                    <a:bodyPr/>
                    <a:lstStyle/>
                    <a:p>
                      <a:r>
                        <a:rPr lang="en-GB" sz="1400" cap="none" spc="0" dirty="0">
                          <a:solidFill>
                            <a:schemeClr val="tx1"/>
                          </a:solidFill>
                        </a:rPr>
                        <a:t>Plan of work </a:t>
                      </a:r>
                    </a:p>
                  </a:txBody>
                  <a:tcPr marL="76996" marR="109994" marT="21999" marB="16499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Slide</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16</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512038241"/>
                  </a:ext>
                </a:extLst>
              </a:tr>
              <a:tr h="670963">
                <a:tc>
                  <a:txBody>
                    <a:bodyPr/>
                    <a:lstStyle/>
                    <a:p>
                      <a:r>
                        <a:rPr lang="en-GB" sz="1400" cap="none" spc="0" dirty="0">
                          <a:solidFill>
                            <a:schemeClr val="tx1"/>
                          </a:solidFill>
                        </a:rPr>
                        <a:t>Reference </a:t>
                      </a:r>
                    </a:p>
                  </a:txBody>
                  <a:tcPr marL="76996" marR="109994" marT="21999" marB="164991">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Slide</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17</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903450241"/>
                  </a:ext>
                </a:extLst>
              </a:tr>
              <a:tr h="670963">
                <a:tc>
                  <a:txBody>
                    <a:bodyPr/>
                    <a:lstStyle/>
                    <a:p>
                      <a:endParaRPr lang="en-GB" sz="1400" cap="none" spc="0" dirty="0">
                        <a:solidFill>
                          <a:schemeClr val="tx1"/>
                        </a:solidFill>
                      </a:endParaRPr>
                    </a:p>
                  </a:txBody>
                  <a:tcPr marL="76996" marR="109994" marT="21999" marB="16499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400" cap="none" spc="0">
                        <a:solidFill>
                          <a:schemeClr val="tx1"/>
                        </a:solidFill>
                      </a:endParaRP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400" cap="none" spc="0">
                        <a:solidFill>
                          <a:schemeClr val="tx1"/>
                        </a:solidFill>
                      </a:endParaRP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283128659"/>
                  </a:ext>
                </a:extLst>
              </a:tr>
              <a:tr h="480307">
                <a:tc>
                  <a:txBody>
                    <a:bodyPr/>
                    <a:lstStyle/>
                    <a:p>
                      <a:endParaRPr lang="en-GB" sz="1400" cap="none" spc="0" dirty="0">
                        <a:solidFill>
                          <a:schemeClr val="tx1"/>
                        </a:solidFill>
                      </a:endParaRPr>
                    </a:p>
                  </a:txBody>
                  <a:tcPr marL="76996" marR="109994" marT="21999" marB="164991">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400" cap="none" spc="0">
                        <a:solidFill>
                          <a:schemeClr val="tx1"/>
                        </a:solidFill>
                      </a:endParaRPr>
                    </a:p>
                  </a:txBody>
                  <a:tcPr marL="76996" marR="109994" marT="21999" marB="1649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400" cap="none" spc="0" dirty="0">
                        <a:solidFill>
                          <a:schemeClr val="tx1"/>
                        </a:solidFill>
                      </a:endParaRPr>
                    </a:p>
                  </a:txBody>
                  <a:tcPr marL="76996" marR="109994" marT="21999" marB="1649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036154661"/>
                  </a:ext>
                </a:extLst>
              </a:tr>
            </a:tbl>
          </a:graphicData>
        </a:graphic>
      </p:graphicFrame>
    </p:spTree>
    <p:extLst>
      <p:ext uri="{BB962C8B-B14F-4D97-AF65-F5344CB8AC3E}">
        <p14:creationId xmlns:p14="http://schemas.microsoft.com/office/powerpoint/2010/main" val="1330852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9FC936C0-4624-438D-BDD0-6B296BD6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a16="http://schemas.microsoft.com/office/drawing/2014/main" id="{F34F34AF-75E7-4149-A3CF-2E483C744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F5797F40-61FD-4A8D-3157-36338211EC8B}"/>
              </a:ext>
            </a:extLst>
          </p:cNvPr>
          <p:cNvPicPr>
            <a:picLocks noChangeAspect="1"/>
          </p:cNvPicPr>
          <p:nvPr/>
        </p:nvPicPr>
        <p:blipFill rotWithShape="1">
          <a:blip r:embed="rId2">
            <a:grayscl/>
          </a:blip>
          <a:srcRect t="7699" b="4729"/>
          <a:stretch/>
        </p:blipFill>
        <p:spPr>
          <a:xfrm>
            <a:off x="20" y="10"/>
            <a:ext cx="12188805" cy="6857990"/>
          </a:xfrm>
          <a:prstGeom prst="rect">
            <a:avLst/>
          </a:prstGeom>
        </p:spPr>
      </p:pic>
      <p:grpSp>
        <p:nvGrpSpPr>
          <p:cNvPr id="21" name="Group 20">
            <a:extLst>
              <a:ext uri="{FF2B5EF4-FFF2-40B4-BE49-F238E27FC236}">
                <a16:creationId xmlns:a16="http://schemas.microsoft.com/office/drawing/2014/main" id="{1654C7F9-AF92-42BD-A713-6B020F63B3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953" y="457200"/>
            <a:ext cx="3702356" cy="5935132"/>
            <a:chOff x="438068" y="457200"/>
            <a:chExt cx="3703320" cy="5935132"/>
          </a:xfrm>
        </p:grpSpPr>
        <p:sp>
          <p:nvSpPr>
            <p:cNvPr id="22" name="Rectangle 21">
              <a:extLst>
                <a:ext uri="{FF2B5EF4-FFF2-40B4-BE49-F238E27FC236}">
                  <a16:creationId xmlns:a16="http://schemas.microsoft.com/office/drawing/2014/main" id="{D4E3B121-1133-4B7A-BF30-80EF7C9F0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C0F23FC-3B0D-4C62-B729-C43F56DC1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5" name="Title 1">
            <a:extLst>
              <a:ext uri="{FF2B5EF4-FFF2-40B4-BE49-F238E27FC236}">
                <a16:creationId xmlns:a16="http://schemas.microsoft.com/office/drawing/2014/main" id="{38D64ABC-7387-BFB2-8661-ED2D610F4FC8}"/>
              </a:ext>
            </a:extLst>
          </p:cNvPr>
          <p:cNvSpPr txBox="1">
            <a:spLocks noGrp="1"/>
          </p:cNvSpPr>
          <p:nvPr>
            <p:ph type="title"/>
          </p:nvPr>
        </p:nvSpPr>
        <p:spPr>
          <a:xfrm>
            <a:off x="584047" y="2142067"/>
            <a:ext cx="3411179" cy="2971801"/>
          </a:xfrm>
          <a:prstGeom prst="rect">
            <a:avLst/>
          </a:prstGeom>
        </p:spPr>
        <p:txBody>
          <a:bodyPr vert="horz" lIns="91440" tIns="45720" rIns="91440" bIns="45720" rtlCol="0" anchor="b">
            <a:normAutofit/>
          </a:bodyPr>
          <a:lstStyle>
            <a:lvl1pPr algn="l" defTabSz="1218987" rtl="0" eaLnBrk="1" latinLnBrk="0" hangingPunct="1">
              <a:lnSpc>
                <a:spcPct val="85000"/>
              </a:lnSpc>
              <a:spcBef>
                <a:spcPct val="0"/>
              </a:spcBef>
              <a:buNone/>
              <a:tabLst/>
              <a:defRPr sz="5400" b="0" kern="1200" cap="none" baseline="0">
                <a:solidFill>
                  <a:schemeClr val="tx1"/>
                </a:solidFill>
                <a:latin typeface="+mj-lt"/>
                <a:ea typeface="+mj-ea"/>
                <a:cs typeface="+mj-cs"/>
              </a:defRPr>
            </a:lvl1pPr>
          </a:lstStyle>
          <a:p>
            <a:pPr defTabSz="457200"/>
            <a:r>
              <a:rPr lang="en-US" sz="2800" cap="all" dirty="0">
                <a:ln w="10160">
                  <a:solidFill>
                    <a:schemeClr val="accent5"/>
                  </a:solidFill>
                  <a:prstDash val="solid"/>
                </a:ln>
                <a:solidFill>
                  <a:srgbClr val="FFFFFF"/>
                </a:solidFill>
                <a:effectLst>
                  <a:outerShdw blurRad="38100" dist="22860" dir="5400000" algn="tl" rotWithShape="0">
                    <a:srgbClr val="000000">
                      <a:alpha val="30000"/>
                    </a:srgbClr>
                  </a:outerShdw>
                </a:effectLst>
              </a:rPr>
              <a:t>Prevalence of physical activity among student in a public university </a:t>
            </a:r>
            <a:br>
              <a:rPr lang="en-US" sz="2800" cap="all" dirty="0">
                <a:ln w="10160">
                  <a:solidFill>
                    <a:schemeClr val="accent5"/>
                  </a:solidFill>
                  <a:prstDash val="solid"/>
                </a:ln>
                <a:solidFill>
                  <a:srgbClr val="FFFFFF"/>
                </a:solidFill>
                <a:effectLst>
                  <a:outerShdw blurRad="38100" dist="22860" dir="5400000" algn="tl" rotWithShape="0">
                    <a:srgbClr val="000000">
                      <a:alpha val="30000"/>
                    </a:srgbClr>
                  </a:outerShdw>
                </a:effectLst>
              </a:rPr>
            </a:br>
            <a:endParaRPr lang="en-US" sz="2800" cap="all"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Slide Number Placeholder 2">
            <a:extLst>
              <a:ext uri="{FF2B5EF4-FFF2-40B4-BE49-F238E27FC236}">
                <a16:creationId xmlns:a16="http://schemas.microsoft.com/office/drawing/2014/main" id="{D395C646-8442-FECE-7017-36C9AE8DDADA}"/>
              </a:ext>
            </a:extLst>
          </p:cNvPr>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274429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64">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66">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68">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70">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72">
            <a:extLst>
              <a:ext uri="{FF2B5EF4-FFF2-40B4-BE49-F238E27FC236}">
                <a16:creationId xmlns:a16="http://schemas.microsoft.com/office/drawing/2014/main" id="{F7207B7B-5C57-458C-BE38-95D2CD765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574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7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5742" y="0"/>
            <a:ext cx="4653083" cy="68580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03DC8E8-5DB8-F789-98F0-1AF26D819925}"/>
              </a:ext>
            </a:extLst>
          </p:cNvPr>
          <p:cNvSpPr>
            <a:spLocks noGrp="1"/>
          </p:cNvSpPr>
          <p:nvPr>
            <p:ph type="title"/>
          </p:nvPr>
        </p:nvSpPr>
        <p:spPr>
          <a:xfrm>
            <a:off x="7535739" y="1340768"/>
            <a:ext cx="4653085" cy="5060032"/>
          </a:xfrm>
        </p:spPr>
        <p:txBody>
          <a:bodyPr vert="horz" lIns="91440" tIns="45720" rIns="91440" bIns="45720" rtlCol="0" anchor="ctr">
            <a:normAutofit/>
          </a:bodyPr>
          <a:lstStyle/>
          <a:p>
            <a:pPr>
              <a:lnSpc>
                <a:spcPct val="90000"/>
              </a:lnSpc>
            </a:pPr>
            <a:r>
              <a:rPr lang="en-US" sz="2000" cap="none" dirty="0">
                <a:solidFill>
                  <a:schemeClr val="tx1"/>
                </a:solidFill>
                <a:latin typeface="Arial" panose="020B0604020202020204" pitchFamily="34" charset="0"/>
                <a:cs typeface="Arial" panose="020B0604020202020204" pitchFamily="34" charset="0"/>
              </a:rPr>
              <a:t>This presentation will consist of a proposal </a:t>
            </a:r>
            <a:r>
              <a:rPr lang="en-GB" sz="2000" cap="none" dirty="0">
                <a:solidFill>
                  <a:schemeClr val="tx1"/>
                </a:solidFill>
                <a:latin typeface="Arial" panose="020B0604020202020204" pitchFamily="34" charset="0"/>
                <a:cs typeface="Arial" panose="020B0604020202020204" pitchFamily="34" charset="0"/>
              </a:rPr>
              <a:t>for a </a:t>
            </a:r>
            <a:r>
              <a:rPr lang="en-US" sz="2000" cap="none" dirty="0">
                <a:solidFill>
                  <a:schemeClr val="tx1"/>
                </a:solidFill>
                <a:latin typeface="Arial" panose="020B0604020202020204" pitchFamily="34" charset="0"/>
                <a:cs typeface="Arial" panose="020B0604020202020204" pitchFamily="34" charset="0"/>
              </a:rPr>
              <a:t> research project based on the prevalence of physical activity among students in a public university. this will overall show the  importance of research and its stages</a:t>
            </a:r>
            <a:r>
              <a:rPr lang="en-GB" sz="2000" cap="none" dirty="0">
                <a:solidFill>
                  <a:schemeClr val="tx1"/>
                </a:solidFill>
                <a:latin typeface="Arial" panose="020B0604020202020204" pitchFamily="34" charset="0"/>
                <a:cs typeface="Arial" panose="020B0604020202020204" pitchFamily="34" charset="0"/>
              </a:rPr>
              <a:t> included in this presentation will be the rational </a:t>
            </a:r>
            <a:r>
              <a:rPr lang="en-US" sz="2000" cap="none" dirty="0">
                <a:solidFill>
                  <a:schemeClr val="tx1"/>
                </a:solidFill>
                <a:latin typeface="Arial" panose="020B0604020202020204" pitchFamily="34" charset="0"/>
                <a:cs typeface="Arial" panose="020B0604020202020204" pitchFamily="34" charset="0"/>
              </a:rPr>
              <a:t> giving reason to why followed by the research question and the aims and objective the development of research question and how the process will flow throughout a finalizing with the implications of the research question and grant chart </a:t>
            </a:r>
          </a:p>
        </p:txBody>
      </p:sp>
      <p:sp>
        <p:nvSpPr>
          <p:cNvPr id="3" name="Text Placeholder 2">
            <a:extLst>
              <a:ext uri="{FF2B5EF4-FFF2-40B4-BE49-F238E27FC236}">
                <a16:creationId xmlns:a16="http://schemas.microsoft.com/office/drawing/2014/main" id="{91B8B6E0-0C5E-E2D3-FC98-DD818CBB4A0E}"/>
              </a:ext>
            </a:extLst>
          </p:cNvPr>
          <p:cNvSpPr>
            <a:spLocks noGrp="1"/>
          </p:cNvSpPr>
          <p:nvPr>
            <p:ph type="body" idx="1"/>
          </p:nvPr>
        </p:nvSpPr>
        <p:spPr>
          <a:xfrm>
            <a:off x="8136071" y="670149"/>
            <a:ext cx="3510318" cy="1147054"/>
          </a:xfrm>
        </p:spPr>
        <p:txBody>
          <a:bodyPr vert="horz" lIns="91440" tIns="45720" rIns="91440" bIns="45720" rtlCol="0" anchor="t">
            <a:normAutofit/>
          </a:bodyPr>
          <a:lstStyle/>
          <a:p>
            <a:r>
              <a:rPr lang="en-US" sz="2000" dirty="0">
                <a:solidFill>
                  <a:schemeClr val="accent4"/>
                </a:solidFill>
              </a:rPr>
              <a:t>Introduction </a:t>
            </a:r>
          </a:p>
        </p:txBody>
      </p:sp>
      <p:sp>
        <p:nvSpPr>
          <p:cNvPr id="77" name="Rectangle 76">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7123" y="457200"/>
            <a:ext cx="3510318" cy="91439"/>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EE73C3E0-5A65-AEAC-52AB-0B493B946402}"/>
              </a:ext>
            </a:extLst>
          </p:cNvPr>
          <p:cNvSpPr>
            <a:spLocks noGrp="1"/>
          </p:cNvSpPr>
          <p:nvPr>
            <p:ph type="sldNum" sz="quarter" idx="12"/>
          </p:nvPr>
        </p:nvSpPr>
        <p:spPr/>
        <p:txBody>
          <a:bodyPr/>
          <a:lstStyle/>
          <a:p>
            <a:fld id="{D57F1E4F-1CFF-5643-939E-217C01CDF565}" type="slidenum">
              <a:rPr lang="en-US" smtClean="0"/>
              <a:pPr/>
              <a:t>5</a:t>
            </a:fld>
            <a:endParaRPr lang="en-US" dirty="0"/>
          </a:p>
        </p:txBody>
      </p:sp>
      <p:sp>
        <p:nvSpPr>
          <p:cNvPr id="4" name="Snip Diagonal Corner of Rectangle 3">
            <a:extLst>
              <a:ext uri="{FF2B5EF4-FFF2-40B4-BE49-F238E27FC236}">
                <a16:creationId xmlns:a16="http://schemas.microsoft.com/office/drawing/2014/main" id="{E2AB36C1-F3B9-D535-7C7A-EF1EBBD4D156}"/>
              </a:ext>
            </a:extLst>
          </p:cNvPr>
          <p:cNvSpPr/>
          <p:nvPr/>
        </p:nvSpPr>
        <p:spPr>
          <a:xfrm>
            <a:off x="10775" y="0"/>
            <a:ext cx="7535739" cy="3429000"/>
          </a:xfrm>
          <a:prstGeom prst="snip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Physical exercise is seen as a healthy habit that helps guard against diseases and dangerous behaviours. It improves one's feeling of self-worth and body image, reduces anxiety and tension, improves motor balance, and fosters social connectivity, among other benefits. Simply going to the gym or signing up for a team or sports club, according to this theory, may help people connect and interact with their peers (</a:t>
            </a:r>
            <a:r>
              <a:rPr lang="en-GB" sz="2000" b="0" i="0" u="none" strike="noStrike" dirty="0">
                <a:solidFill>
                  <a:schemeClr val="tx1"/>
                </a:solidFill>
                <a:effectLst/>
                <a:latin typeface="Arial" panose="020B0604020202020204" pitchFamily="34" charset="0"/>
                <a:cs typeface="Arial" panose="020B0604020202020204" pitchFamily="34" charset="0"/>
              </a:rPr>
              <a:t>San Román-Mata,. Et al, 2020)</a:t>
            </a:r>
            <a:endParaRPr lang="en-GB" sz="2000" dirty="0">
              <a:solidFill>
                <a:schemeClr val="tx1"/>
              </a:solidFill>
              <a:latin typeface="Arial" panose="020B0604020202020204" pitchFamily="34" charset="0"/>
              <a:cs typeface="Arial" panose="020B0604020202020204" pitchFamily="34" charset="0"/>
            </a:endParaRPr>
          </a:p>
        </p:txBody>
      </p:sp>
      <p:pic>
        <p:nvPicPr>
          <p:cNvPr id="8" name="Picture 7" descr="Students gathered in amphitheater">
            <a:extLst>
              <a:ext uri="{FF2B5EF4-FFF2-40B4-BE49-F238E27FC236}">
                <a16:creationId xmlns:a16="http://schemas.microsoft.com/office/drawing/2014/main" id="{578250FB-9330-5986-F278-592BB9C1083B}"/>
              </a:ext>
            </a:extLst>
          </p:cNvPr>
          <p:cNvPicPr>
            <a:picLocks noChangeAspect="1"/>
          </p:cNvPicPr>
          <p:nvPr/>
        </p:nvPicPr>
        <p:blipFill>
          <a:blip r:embed="rId3"/>
          <a:stretch>
            <a:fillRect/>
          </a:stretch>
        </p:blipFill>
        <p:spPr>
          <a:xfrm>
            <a:off x="418255" y="3759108"/>
            <a:ext cx="2427001" cy="1617368"/>
          </a:xfrm>
          <a:prstGeom prst="rect">
            <a:avLst/>
          </a:prstGeom>
        </p:spPr>
      </p:pic>
      <p:pic>
        <p:nvPicPr>
          <p:cNvPr id="12" name="Picture 11" descr="Man wearing a maroon tuxedo">
            <a:extLst>
              <a:ext uri="{FF2B5EF4-FFF2-40B4-BE49-F238E27FC236}">
                <a16:creationId xmlns:a16="http://schemas.microsoft.com/office/drawing/2014/main" id="{4492CAFD-9794-72AE-6ECF-7C5E0F109A98}"/>
              </a:ext>
            </a:extLst>
          </p:cNvPr>
          <p:cNvPicPr>
            <a:picLocks noChangeAspect="1"/>
          </p:cNvPicPr>
          <p:nvPr/>
        </p:nvPicPr>
        <p:blipFill>
          <a:blip r:embed="rId4"/>
          <a:stretch>
            <a:fillRect/>
          </a:stretch>
        </p:blipFill>
        <p:spPr>
          <a:xfrm>
            <a:off x="2204267" y="4773197"/>
            <a:ext cx="3127205" cy="2084803"/>
          </a:xfrm>
          <a:prstGeom prst="rect">
            <a:avLst/>
          </a:prstGeom>
        </p:spPr>
      </p:pic>
      <p:pic>
        <p:nvPicPr>
          <p:cNvPr id="14" name="Picture 13" descr="Multiple blue virus organisms">
            <a:extLst>
              <a:ext uri="{FF2B5EF4-FFF2-40B4-BE49-F238E27FC236}">
                <a16:creationId xmlns:a16="http://schemas.microsoft.com/office/drawing/2014/main" id="{34777E05-2282-ADA7-11E6-EFE7166BAEC5}"/>
              </a:ext>
            </a:extLst>
          </p:cNvPr>
          <p:cNvPicPr>
            <a:picLocks noChangeAspect="1"/>
          </p:cNvPicPr>
          <p:nvPr/>
        </p:nvPicPr>
        <p:blipFill>
          <a:blip r:embed="rId5"/>
          <a:stretch>
            <a:fillRect/>
          </a:stretch>
        </p:blipFill>
        <p:spPr>
          <a:xfrm>
            <a:off x="4986131" y="3634405"/>
            <a:ext cx="2583786" cy="1617367"/>
          </a:xfrm>
          <a:prstGeom prst="rect">
            <a:avLst/>
          </a:prstGeom>
        </p:spPr>
      </p:pic>
    </p:spTree>
    <p:extLst>
      <p:ext uri="{BB962C8B-B14F-4D97-AF65-F5344CB8AC3E}">
        <p14:creationId xmlns:p14="http://schemas.microsoft.com/office/powerpoint/2010/main" val="24052805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1E5E4503-CC62-4DA9-9121-0A157199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D8D61A1B-3C4C-4F0E-965F-15837624C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00E56243-9701-44E8-8A92-319433305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1">
            <a:extLst>
              <a:ext uri="{FF2B5EF4-FFF2-40B4-BE49-F238E27FC236}">
                <a16:creationId xmlns:a16="http://schemas.microsoft.com/office/drawing/2014/main" id="{982B322E-34C4-40A4-91E5-53D60DE97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id="{553B1245-AE80-447A-B809-A270C01652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E5732A27-7D12-4EFF-B028-A9663B9D7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87">
            <a:extLst>
              <a:ext uri="{FF2B5EF4-FFF2-40B4-BE49-F238E27FC236}">
                <a16:creationId xmlns:a16="http://schemas.microsoft.com/office/drawing/2014/main" id="{7FF854AB-2A9C-4FDD-9FFA-A3097E541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89">
            <a:extLst>
              <a:ext uri="{FF2B5EF4-FFF2-40B4-BE49-F238E27FC236}">
                <a16:creationId xmlns:a16="http://schemas.microsoft.com/office/drawing/2014/main" id="{16FB41F4-ED7A-4925-89DC-A56E7402F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91">
            <a:extLst>
              <a:ext uri="{FF2B5EF4-FFF2-40B4-BE49-F238E27FC236}">
                <a16:creationId xmlns:a16="http://schemas.microsoft.com/office/drawing/2014/main" id="{4E3D7B3E-980A-4A21-9E7C-CDD33141F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6" y="628651"/>
            <a:ext cx="7496664" cy="575119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46E532B-6150-D20C-FB64-C44F1AA926E5}"/>
              </a:ext>
            </a:extLst>
          </p:cNvPr>
          <p:cNvSpPr>
            <a:spLocks noGrp="1"/>
          </p:cNvSpPr>
          <p:nvPr>
            <p:ph type="title"/>
          </p:nvPr>
        </p:nvSpPr>
        <p:spPr>
          <a:xfrm>
            <a:off x="581040" y="702156"/>
            <a:ext cx="7223194" cy="460891"/>
          </a:xfrm>
        </p:spPr>
        <p:txBody>
          <a:bodyPr vert="horz" lIns="91440" tIns="45720" rIns="91440" bIns="45720" rtlCol="0" anchor="b">
            <a:normAutofit fontScale="90000"/>
          </a:bodyPr>
          <a:lstStyle/>
          <a:p>
            <a:r>
              <a:rPr lang="en-US" sz="2800" dirty="0">
                <a:solidFill>
                  <a:srgbClr val="FFFFFF"/>
                </a:solidFill>
              </a:rPr>
              <a:t>Rational</a:t>
            </a:r>
          </a:p>
        </p:txBody>
      </p:sp>
      <p:sp>
        <p:nvSpPr>
          <p:cNvPr id="4" name="Content Placeholder 3">
            <a:extLst>
              <a:ext uri="{FF2B5EF4-FFF2-40B4-BE49-F238E27FC236}">
                <a16:creationId xmlns:a16="http://schemas.microsoft.com/office/drawing/2014/main" id="{FB5BD2CD-1115-0DA1-F88E-C5748C0E4ADF}"/>
              </a:ext>
            </a:extLst>
          </p:cNvPr>
          <p:cNvSpPr>
            <a:spLocks noGrp="1"/>
          </p:cNvSpPr>
          <p:nvPr>
            <p:ph idx="1"/>
          </p:nvPr>
        </p:nvSpPr>
        <p:spPr>
          <a:xfrm>
            <a:off x="581040" y="1163047"/>
            <a:ext cx="7223194" cy="5290305"/>
          </a:xfrm>
        </p:spPr>
        <p:txBody>
          <a:bodyPr vert="horz" lIns="91440" tIns="45720" rIns="91440" bIns="45720" rtlCol="0" anchor="ctr">
            <a:noAutofit/>
          </a:bodyPr>
          <a:lstStyle/>
          <a:p>
            <a:pPr>
              <a:lnSpc>
                <a:spcPct val="90000"/>
              </a:lnSpc>
            </a:pPr>
            <a:r>
              <a:rPr lang="en-US" dirty="0">
                <a:solidFill>
                  <a:srgbClr val="FFFFFF"/>
                </a:solidFill>
                <a:latin typeface="Arial" panose="020B0604020202020204" pitchFamily="34" charset="0"/>
                <a:cs typeface="Arial" panose="020B0604020202020204" pitchFamily="34" charset="0"/>
              </a:rPr>
              <a:t>The purpose of this proposal is to investigate the prevalence of physically active amongst public university students this will help to identify  the barriers  and the importance of physical activity amongst university students </a:t>
            </a:r>
            <a:r>
              <a:rPr lang="en-GB" b="0" i="0" u="none" strike="noStrike" dirty="0">
                <a:solidFill>
                  <a:schemeClr val="tx1"/>
                </a:solidFill>
                <a:effectLst/>
                <a:latin typeface="Arial" panose="020B0604020202020204" pitchFamily="34" charset="0"/>
                <a:cs typeface="Arial" panose="020B0604020202020204" pitchFamily="34" charset="0"/>
              </a:rPr>
              <a:t>(Ferreira Silva et al., 2022)</a:t>
            </a:r>
            <a:r>
              <a:rPr lang="en-US" dirty="0">
                <a:solidFill>
                  <a:schemeClr val="tx1"/>
                </a:solidFill>
                <a:latin typeface="Arial" panose="020B0604020202020204" pitchFamily="34" charset="0"/>
                <a:cs typeface="Arial" panose="020B0604020202020204" pitchFamily="34" charset="0"/>
              </a:rPr>
              <a:t>.</a:t>
            </a:r>
          </a:p>
          <a:p>
            <a:pPr>
              <a:lnSpc>
                <a:spcPct val="90000"/>
              </a:lnSpc>
            </a:pPr>
            <a:r>
              <a:rPr lang="en-US" dirty="0">
                <a:solidFill>
                  <a:srgbClr val="FFFFFF"/>
                </a:solidFill>
                <a:latin typeface="Arial" panose="020B0604020202020204" pitchFamily="34" charset="0"/>
                <a:cs typeface="Arial" panose="020B0604020202020204" pitchFamily="34" charset="0"/>
              </a:rPr>
              <a:t>Physical activity is important public university students as it will help promote health and reduces diseases </a:t>
            </a:r>
            <a:r>
              <a:rPr lang="en-GB" b="0" i="0" u="none" strike="noStrike" dirty="0">
                <a:solidFill>
                  <a:srgbClr val="000000"/>
                </a:solidFill>
                <a:effectLst/>
                <a:latin typeface="Arial" panose="020B0604020202020204" pitchFamily="34" charset="0"/>
                <a:cs typeface="Arial" panose="020B0604020202020204" pitchFamily="34" charset="0"/>
              </a:rPr>
              <a:t>(</a:t>
            </a:r>
            <a:r>
              <a:rPr lang="en-GB" b="0" i="0" u="none" strike="noStrike" dirty="0">
                <a:solidFill>
                  <a:schemeClr val="tx1"/>
                </a:solidFill>
                <a:effectLst/>
                <a:latin typeface="Arial" panose="020B0604020202020204" pitchFamily="34" charset="0"/>
                <a:cs typeface="Arial" panose="020B0604020202020204" pitchFamily="34" charset="0"/>
              </a:rPr>
              <a:t>Gairns et al., 2015).</a:t>
            </a:r>
            <a:endParaRPr lang="en-US" dirty="0">
              <a:solidFill>
                <a:schemeClr val="tx1"/>
              </a:solidFill>
              <a:latin typeface="Arial" panose="020B0604020202020204" pitchFamily="34" charset="0"/>
              <a:cs typeface="Arial" panose="020B0604020202020204" pitchFamily="34" charset="0"/>
            </a:endParaRPr>
          </a:p>
          <a:p>
            <a:pPr>
              <a:lnSpc>
                <a:spcPct val="90000"/>
              </a:lnSpc>
            </a:pPr>
            <a:r>
              <a:rPr lang="en-US" dirty="0">
                <a:solidFill>
                  <a:srgbClr val="FFFFFF"/>
                </a:solidFill>
                <a:latin typeface="Arial" panose="020B0604020202020204" pitchFamily="34" charset="0"/>
                <a:cs typeface="Arial" panose="020B0604020202020204" pitchFamily="34" charset="0"/>
              </a:rPr>
              <a:t>The outcome of this is to To create awareness on The important of health benefits for long term health outcomes</a:t>
            </a:r>
          </a:p>
          <a:p>
            <a:pPr>
              <a:lnSpc>
                <a:spcPct val="90000"/>
              </a:lnSpc>
            </a:pPr>
            <a:r>
              <a:rPr lang="en-US" dirty="0">
                <a:solidFill>
                  <a:srgbClr val="FFFFFF"/>
                </a:solidFill>
                <a:latin typeface="Arial" panose="020B0604020202020204" pitchFamily="34" charset="0"/>
                <a:cs typeface="Arial" panose="020B0604020202020204" pitchFamily="34" charset="0"/>
              </a:rPr>
              <a:t>Research showed that pressure of studying is the biggest barrier of physically inactivity  so influencing balance could help university students be more physically active, </a:t>
            </a:r>
          </a:p>
          <a:p>
            <a:pPr>
              <a:lnSpc>
                <a:spcPct val="90000"/>
              </a:lnSpc>
            </a:pPr>
            <a:r>
              <a:rPr lang="en-US" dirty="0">
                <a:solidFill>
                  <a:srgbClr val="FFFFFF"/>
                </a:solidFill>
                <a:latin typeface="Arial" panose="020B0604020202020204" pitchFamily="34" charset="0"/>
                <a:cs typeface="Arial" panose="020B0604020202020204" pitchFamily="34" charset="0"/>
              </a:rPr>
              <a:t>Help public universities to </a:t>
            </a:r>
            <a:r>
              <a:rPr lang="en-GB" dirty="0">
                <a:solidFill>
                  <a:srgbClr val="FFFFFF"/>
                </a:solidFill>
                <a:latin typeface="Arial" panose="020B0604020202020204" pitchFamily="34" charset="0"/>
                <a:cs typeface="Arial" panose="020B0604020202020204" pitchFamily="34" charset="0"/>
              </a:rPr>
              <a:t>recognise</a:t>
            </a:r>
            <a:r>
              <a:rPr lang="en-US" dirty="0">
                <a:solidFill>
                  <a:srgbClr val="FFFFFF"/>
                </a:solidFill>
                <a:latin typeface="Arial" panose="020B0604020202020204" pitchFamily="34" charset="0"/>
                <a:cs typeface="Arial" panose="020B0604020202020204" pitchFamily="34" charset="0"/>
              </a:rPr>
              <a:t> positive factors that could work with their students to promote physical activities </a:t>
            </a:r>
          </a:p>
        </p:txBody>
      </p:sp>
      <p:pic>
        <p:nvPicPr>
          <p:cNvPr id="7" name="Picture 8" descr="Woman in white running">
            <a:extLst>
              <a:ext uri="{FF2B5EF4-FFF2-40B4-BE49-F238E27FC236}">
                <a16:creationId xmlns:a16="http://schemas.microsoft.com/office/drawing/2014/main" id="{E46A1E20-1BF8-14C9-6704-B22A945DE82E}"/>
              </a:ext>
            </a:extLst>
          </p:cNvPr>
          <p:cNvPicPr>
            <a:picLocks noChangeAspect="1"/>
          </p:cNvPicPr>
          <p:nvPr/>
        </p:nvPicPr>
        <p:blipFill rotWithShape="1">
          <a:blip r:embed="rId3"/>
          <a:srcRect r="-5" b="24817"/>
          <a:stretch/>
        </p:blipFill>
        <p:spPr>
          <a:xfrm>
            <a:off x="8043436" y="628651"/>
            <a:ext cx="3698972" cy="1856232"/>
          </a:xfrm>
          <a:prstGeom prst="rect">
            <a:avLst/>
          </a:prstGeom>
        </p:spPr>
      </p:pic>
      <p:pic>
        <p:nvPicPr>
          <p:cNvPr id="8" name="Picture 8" descr="Woman lifting weights">
            <a:extLst>
              <a:ext uri="{FF2B5EF4-FFF2-40B4-BE49-F238E27FC236}">
                <a16:creationId xmlns:a16="http://schemas.microsoft.com/office/drawing/2014/main" id="{BBF33753-B454-7D4F-C7E8-FAF7AD1442B3}"/>
              </a:ext>
            </a:extLst>
          </p:cNvPr>
          <p:cNvPicPr>
            <a:picLocks noChangeAspect="1"/>
          </p:cNvPicPr>
          <p:nvPr/>
        </p:nvPicPr>
        <p:blipFill rotWithShape="1">
          <a:blip r:embed="rId4"/>
          <a:srcRect t="18162" r="-5" b="4926"/>
          <a:stretch/>
        </p:blipFill>
        <p:spPr>
          <a:xfrm>
            <a:off x="8043309" y="2580128"/>
            <a:ext cx="3698972" cy="1856232"/>
          </a:xfrm>
          <a:prstGeom prst="rect">
            <a:avLst/>
          </a:prstGeom>
        </p:spPr>
      </p:pic>
      <p:pic>
        <p:nvPicPr>
          <p:cNvPr id="9" name="Picture 9" descr="Back photo of a graduate with a cap on">
            <a:extLst>
              <a:ext uri="{FF2B5EF4-FFF2-40B4-BE49-F238E27FC236}">
                <a16:creationId xmlns:a16="http://schemas.microsoft.com/office/drawing/2014/main" id="{5105A95F-1D26-9D1D-A130-B511B1477BFA}"/>
              </a:ext>
            </a:extLst>
          </p:cNvPr>
          <p:cNvPicPr>
            <a:picLocks noChangeAspect="1"/>
          </p:cNvPicPr>
          <p:nvPr/>
        </p:nvPicPr>
        <p:blipFill rotWithShape="1">
          <a:blip r:embed="rId5"/>
          <a:srcRect t="14622" r="1" b="10203"/>
          <a:stretch/>
        </p:blipFill>
        <p:spPr>
          <a:xfrm>
            <a:off x="8043129" y="4523615"/>
            <a:ext cx="3699152" cy="1856232"/>
          </a:xfrm>
          <a:prstGeom prst="rect">
            <a:avLst/>
          </a:prstGeom>
        </p:spPr>
      </p:pic>
      <p:sp>
        <p:nvSpPr>
          <p:cNvPr id="5" name="Slide Number Placeholder 4">
            <a:extLst>
              <a:ext uri="{FF2B5EF4-FFF2-40B4-BE49-F238E27FC236}">
                <a16:creationId xmlns:a16="http://schemas.microsoft.com/office/drawing/2014/main" id="{F0D563CD-4291-1ECC-D01B-A9CD9EE54A30}"/>
              </a:ext>
            </a:extLst>
          </p:cNvPr>
          <p:cNvSpPr>
            <a:spLocks noGrp="1"/>
          </p:cNvSpPr>
          <p:nvPr>
            <p:ph type="sldNum" sz="quarter" idx="12"/>
          </p:nvPr>
        </p:nvSpPr>
        <p:spPr>
          <a:xfrm>
            <a:off x="10555550" y="6400800"/>
            <a:ext cx="1052234" cy="365125"/>
          </a:xfrm>
        </p:spPr>
        <p:txBody>
          <a:bodyPr vert="horz" lIns="91440" tIns="45720" rIns="91440" bIns="45720" rtlCol="0" anchor="ctr">
            <a:normAutofit/>
          </a:bodyPr>
          <a:lstStyle/>
          <a:p>
            <a:pPr defTabSz="914400">
              <a:spcAft>
                <a:spcPts val="600"/>
              </a:spcAft>
            </a:pPr>
            <a:fld id="{D57F1E4F-1CFF-5643-939E-217C01CDF565}" type="slidenum">
              <a:rPr lang="en-US" smtClean="0">
                <a:solidFill>
                  <a:schemeClr val="accent2"/>
                </a:solidFill>
              </a:rPr>
              <a:pPr defTabSz="914400">
                <a:spcAft>
                  <a:spcPts val="600"/>
                </a:spcAft>
              </a:pPr>
              <a:t>6</a:t>
            </a:fld>
            <a:endParaRPr lang="en-US" dirty="0">
              <a:solidFill>
                <a:schemeClr val="accent2"/>
              </a:solidFill>
            </a:endParaRPr>
          </a:p>
        </p:txBody>
      </p:sp>
      <p:sp>
        <p:nvSpPr>
          <p:cNvPr id="3" name="TextBox 2">
            <a:extLst>
              <a:ext uri="{FF2B5EF4-FFF2-40B4-BE49-F238E27FC236}">
                <a16:creationId xmlns:a16="http://schemas.microsoft.com/office/drawing/2014/main" id="{746FF2F8-F437-E051-F501-89D1CC9221BA}"/>
              </a:ext>
            </a:extLst>
          </p:cNvPr>
          <p:cNvSpPr txBox="1"/>
          <p:nvPr/>
        </p:nvSpPr>
        <p:spPr>
          <a:xfrm>
            <a:off x="117748" y="6400800"/>
            <a:ext cx="4031025" cy="457200"/>
          </a:xfrm>
          <a:prstGeom prst="rect">
            <a:avLst/>
          </a:prstGeom>
          <a:noFill/>
        </p:spPr>
        <p:txBody>
          <a:bodyPr wrap="square" rtlCol="0">
            <a:spAutoFit/>
          </a:bodyPr>
          <a:lstStyle/>
          <a:p>
            <a:r>
              <a:rPr lang="en-GB" b="0" i="0" u="none" strike="noStrike" dirty="0">
                <a:solidFill>
                  <a:srgbClr val="000000"/>
                </a:solidFill>
                <a:effectLst/>
                <a:latin typeface="-webkit-standard"/>
              </a:rPr>
              <a:t>(Sutton, 2002)</a:t>
            </a:r>
            <a:endParaRPr lang="en-GB" dirty="0"/>
          </a:p>
        </p:txBody>
      </p:sp>
      <p:sp>
        <p:nvSpPr>
          <p:cNvPr id="6" name="TextBox 5">
            <a:extLst>
              <a:ext uri="{FF2B5EF4-FFF2-40B4-BE49-F238E27FC236}">
                <a16:creationId xmlns:a16="http://schemas.microsoft.com/office/drawing/2014/main" id="{3FD66362-0857-E236-9BDE-32E3B8EC844C}"/>
              </a:ext>
            </a:extLst>
          </p:cNvPr>
          <p:cNvSpPr txBox="1"/>
          <p:nvPr/>
        </p:nvSpPr>
        <p:spPr>
          <a:xfrm>
            <a:off x="2145128" y="6400800"/>
            <a:ext cx="4726261" cy="830997"/>
          </a:xfrm>
          <a:prstGeom prst="rect">
            <a:avLst/>
          </a:prstGeom>
          <a:noFill/>
        </p:spPr>
        <p:txBody>
          <a:bodyPr wrap="square" rtlCol="0">
            <a:spAutoFit/>
          </a:bodyPr>
          <a:lstStyle/>
          <a:p>
            <a:r>
              <a:rPr lang="en-GB" b="0" i="0" u="none" strike="noStrike" dirty="0">
                <a:solidFill>
                  <a:srgbClr val="000000"/>
                </a:solidFill>
                <a:effectLst/>
                <a:latin typeface="-webkit-standard"/>
              </a:rPr>
              <a:t>(Ferreira Silva et al., 2022)</a:t>
            </a:r>
          </a:p>
          <a:p>
            <a:endParaRPr lang="en-GB" b="0" i="0" u="none" strike="noStrike" dirty="0">
              <a:solidFill>
                <a:srgbClr val="000000"/>
              </a:solidFill>
              <a:effectLst/>
              <a:latin typeface="-webkit-standard"/>
            </a:endParaRPr>
          </a:p>
        </p:txBody>
      </p:sp>
    </p:spTree>
    <p:extLst>
      <p:ext uri="{BB962C8B-B14F-4D97-AF65-F5344CB8AC3E}">
        <p14:creationId xmlns:p14="http://schemas.microsoft.com/office/powerpoint/2010/main" val="7470899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0FB44D3-9558-A667-4C0A-9E8AE8892A4B}"/>
              </a:ext>
            </a:extLst>
          </p:cNvPr>
          <p:cNvSpPr>
            <a:spLocks noGrp="1"/>
          </p:cNvSpPr>
          <p:nvPr>
            <p:ph type="body" idx="1"/>
          </p:nvPr>
        </p:nvSpPr>
        <p:spPr/>
        <p:txBody>
          <a:bodyPr/>
          <a:lstStyle/>
          <a:p>
            <a:r>
              <a:rPr lang="en-GB" dirty="0"/>
              <a:t>Aims</a:t>
            </a:r>
          </a:p>
        </p:txBody>
      </p:sp>
      <p:sp>
        <p:nvSpPr>
          <p:cNvPr id="4" name="Content Placeholder 3">
            <a:extLst>
              <a:ext uri="{FF2B5EF4-FFF2-40B4-BE49-F238E27FC236}">
                <a16:creationId xmlns:a16="http://schemas.microsoft.com/office/drawing/2014/main" id="{78402868-A151-07AB-8F18-3E36DC0989AE}"/>
              </a:ext>
            </a:extLst>
          </p:cNvPr>
          <p:cNvSpPr>
            <a:spLocks noGrp="1"/>
          </p:cNvSpPr>
          <p:nvPr>
            <p:ph sz="half" idx="2"/>
          </p:nvPr>
        </p:nvSpPr>
        <p:spPr/>
        <p:txBody>
          <a:bodyPr>
            <a:normAutofit/>
          </a:bodyPr>
          <a:lstStyle/>
          <a:p>
            <a:r>
              <a:rPr lang="en-GB" sz="2000" dirty="0">
                <a:latin typeface="Arial" panose="020B0604020202020204" pitchFamily="34" charset="0"/>
                <a:cs typeface="Arial" panose="020B0604020202020204" pitchFamily="34" charset="0"/>
              </a:rPr>
              <a:t> Help university students to create balance </a:t>
            </a:r>
          </a:p>
          <a:p>
            <a:r>
              <a:rPr lang="en-GB" sz="2000" dirty="0">
                <a:latin typeface="Arial" panose="020B0604020202020204" pitchFamily="34" charset="0"/>
                <a:cs typeface="Arial" panose="020B0604020202020204" pitchFamily="34" charset="0"/>
              </a:rPr>
              <a:t>Help reduce disease amongst ethnic minority university students. </a:t>
            </a:r>
          </a:p>
          <a:p>
            <a:r>
              <a:rPr lang="en-GB" sz="2000" dirty="0">
                <a:latin typeface="Arial" panose="020B0604020202020204" pitchFamily="34" charset="0"/>
                <a:cs typeface="Arial" panose="020B0604020202020204" pitchFamily="34" charset="0"/>
              </a:rPr>
              <a:t>Create  awareness and understanding for universities amongst the pressure that ethnic minorities face with their studies and sustaining a healthy  lifestyle.</a:t>
            </a:r>
          </a:p>
          <a:p>
            <a:endParaRPr lang="en-US" sz="20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6AF85676-0F82-6E3C-4AF0-3A65D162CC97}"/>
              </a:ext>
            </a:extLst>
          </p:cNvPr>
          <p:cNvSpPr>
            <a:spLocks noGrp="1"/>
          </p:cNvSpPr>
          <p:nvPr>
            <p:ph type="body" sz="quarter" idx="3"/>
          </p:nvPr>
        </p:nvSpPr>
        <p:spPr/>
        <p:txBody>
          <a:bodyPr/>
          <a:lstStyle/>
          <a:p>
            <a:r>
              <a:rPr lang="en-GB" dirty="0"/>
              <a:t>Objective </a:t>
            </a:r>
            <a:endParaRPr lang="en-US" dirty="0"/>
          </a:p>
        </p:txBody>
      </p:sp>
      <p:sp>
        <p:nvSpPr>
          <p:cNvPr id="9" name="TextBox 8">
            <a:extLst>
              <a:ext uri="{FF2B5EF4-FFF2-40B4-BE49-F238E27FC236}">
                <a16:creationId xmlns:a16="http://schemas.microsoft.com/office/drawing/2014/main" id="{CD0EE4DE-CAD4-8D75-3C26-EBB9BA32C8C8}"/>
              </a:ext>
            </a:extLst>
          </p:cNvPr>
          <p:cNvSpPr txBox="1"/>
          <p:nvPr/>
        </p:nvSpPr>
        <p:spPr>
          <a:xfrm>
            <a:off x="5180355" y="2515845"/>
            <a:ext cx="1828800" cy="1828800"/>
          </a:xfrm>
          <a:prstGeom prst="rect">
            <a:avLst/>
          </a:prstGeom>
          <a:noFill/>
        </p:spPr>
        <p:txBody>
          <a:bodyPr wrap="square" rtlCol="0">
            <a:spAutoFit/>
          </a:bodyPr>
          <a:lstStyle/>
          <a:p>
            <a:pPr algn="l"/>
            <a:endParaRPr lang="en-US" dirty="0"/>
          </a:p>
        </p:txBody>
      </p:sp>
      <p:sp>
        <p:nvSpPr>
          <p:cNvPr id="10" name="TextBox 9">
            <a:extLst>
              <a:ext uri="{FF2B5EF4-FFF2-40B4-BE49-F238E27FC236}">
                <a16:creationId xmlns:a16="http://schemas.microsoft.com/office/drawing/2014/main" id="{75173BEA-3ACC-5A95-AB4B-F69A7591467E}"/>
              </a:ext>
            </a:extLst>
          </p:cNvPr>
          <p:cNvSpPr txBox="1"/>
          <p:nvPr/>
        </p:nvSpPr>
        <p:spPr>
          <a:xfrm>
            <a:off x="5180355" y="2515845"/>
            <a:ext cx="1828800" cy="1828800"/>
          </a:xfrm>
          <a:prstGeom prst="rect">
            <a:avLst/>
          </a:prstGeom>
          <a:noFill/>
        </p:spPr>
        <p:txBody>
          <a:bodyPr wrap="square" rtlCol="0">
            <a:spAutoFit/>
          </a:bodyPr>
          <a:lstStyle/>
          <a:p>
            <a:pPr algn="l"/>
            <a:endParaRPr lang="en-US" dirty="0"/>
          </a:p>
        </p:txBody>
      </p:sp>
      <p:sp>
        <p:nvSpPr>
          <p:cNvPr id="11" name="TextBox 10">
            <a:extLst>
              <a:ext uri="{FF2B5EF4-FFF2-40B4-BE49-F238E27FC236}">
                <a16:creationId xmlns:a16="http://schemas.microsoft.com/office/drawing/2014/main" id="{D53FE70B-84CC-99BA-0E82-1207458B0191}"/>
              </a:ext>
            </a:extLst>
          </p:cNvPr>
          <p:cNvSpPr txBox="1"/>
          <p:nvPr/>
        </p:nvSpPr>
        <p:spPr>
          <a:xfrm>
            <a:off x="595590" y="697482"/>
            <a:ext cx="10555811" cy="461665"/>
          </a:xfrm>
          <a:prstGeom prst="rect">
            <a:avLst/>
          </a:prstGeom>
          <a:noFill/>
        </p:spPr>
        <p:txBody>
          <a:bodyPr wrap="square" rtlCol="0">
            <a:spAutoFit/>
          </a:bodyPr>
          <a:lstStyle/>
          <a:p>
            <a:pPr algn="l"/>
            <a:r>
              <a:rPr lang="en-US" dirty="0">
                <a:solidFill>
                  <a:schemeClr val="bg1"/>
                </a:solidFill>
                <a:latin typeface="Arial" panose="020B0604020202020204" pitchFamily="34" charset="0"/>
                <a:cs typeface="Arial" panose="020B0604020202020204" pitchFamily="34" charset="0"/>
              </a:rPr>
              <a:t> What are the barriers of physical activity amongst ethnic minority students </a:t>
            </a:r>
          </a:p>
        </p:txBody>
      </p:sp>
      <p:sp>
        <p:nvSpPr>
          <p:cNvPr id="17" name="Content Placeholder 16">
            <a:extLst>
              <a:ext uri="{FF2B5EF4-FFF2-40B4-BE49-F238E27FC236}">
                <a16:creationId xmlns:a16="http://schemas.microsoft.com/office/drawing/2014/main" id="{F994AAA7-E883-44A3-6CBF-FD60049B550C}"/>
              </a:ext>
            </a:extLst>
          </p:cNvPr>
          <p:cNvSpPr>
            <a:spLocks noGrp="1"/>
          </p:cNvSpPr>
          <p:nvPr>
            <p:ph sz="quarter" idx="4"/>
          </p:nvPr>
        </p:nvSpPr>
        <p:spPr>
          <a:xfrm>
            <a:off x="6102289" y="2781188"/>
            <a:ext cx="5393100" cy="2934999"/>
          </a:xfrm>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Investing reasons to why ethnic minority university students struggle to include physical activity in their daily lives.</a:t>
            </a:r>
          </a:p>
          <a:p>
            <a:r>
              <a:rPr lang="en-GB" sz="2000" dirty="0">
                <a:latin typeface="Arial" panose="020B0604020202020204" pitchFamily="34" charset="0"/>
                <a:cs typeface="Arial" panose="020B0604020202020204" pitchFamily="34" charset="0"/>
              </a:rPr>
              <a:t>Provide research to universities to help encourage and work with ethnic minorities students so they have the time to include physical activity in their daily life’s. </a:t>
            </a:r>
          </a:p>
          <a:p>
            <a:endParaRPr lang="en-US" sz="200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F597A864-37EC-73AA-F68C-77AC01F08D83}"/>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
        <p:nvSpPr>
          <p:cNvPr id="2" name="TextBox 1">
            <a:extLst>
              <a:ext uri="{FF2B5EF4-FFF2-40B4-BE49-F238E27FC236}">
                <a16:creationId xmlns:a16="http://schemas.microsoft.com/office/drawing/2014/main" id="{2CF12C03-B802-CACB-E69D-01355153B478}"/>
              </a:ext>
            </a:extLst>
          </p:cNvPr>
          <p:cNvSpPr txBox="1"/>
          <p:nvPr/>
        </p:nvSpPr>
        <p:spPr>
          <a:xfrm>
            <a:off x="27796" y="6396335"/>
            <a:ext cx="3600400" cy="461665"/>
          </a:xfrm>
          <a:prstGeom prst="rect">
            <a:avLst/>
          </a:prstGeom>
          <a:noFill/>
        </p:spPr>
        <p:txBody>
          <a:bodyPr wrap="square" rtlCol="0">
            <a:spAutoFit/>
          </a:bodyPr>
          <a:lstStyle/>
          <a:p>
            <a:r>
              <a:rPr lang="en-GB" b="0" i="0" u="none" strike="noStrike" dirty="0">
                <a:solidFill>
                  <a:srgbClr val="000000"/>
                </a:solidFill>
                <a:effectLst/>
                <a:latin typeface="-webkit-standard"/>
              </a:rPr>
              <a:t>(</a:t>
            </a:r>
            <a:r>
              <a:rPr lang="en-GB" b="0" i="0" u="none" strike="noStrike" dirty="0" err="1">
                <a:solidFill>
                  <a:srgbClr val="000000"/>
                </a:solidFill>
                <a:effectLst/>
                <a:latin typeface="-webkit-standard"/>
              </a:rPr>
              <a:t>Betti</a:t>
            </a:r>
            <a:r>
              <a:rPr lang="en-GB" b="0" i="0" u="none" strike="noStrike" dirty="0">
                <a:solidFill>
                  <a:srgbClr val="000000"/>
                </a:solidFill>
                <a:effectLst/>
                <a:latin typeface="-webkit-standard"/>
              </a:rPr>
              <a:t> et al., 2018)</a:t>
            </a:r>
            <a:endParaRPr lang="en-GB" dirty="0"/>
          </a:p>
        </p:txBody>
      </p:sp>
    </p:spTree>
    <p:extLst>
      <p:ext uri="{BB962C8B-B14F-4D97-AF65-F5344CB8AC3E}">
        <p14:creationId xmlns:p14="http://schemas.microsoft.com/office/powerpoint/2010/main" val="3742042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06321-8661-965C-AB52-33A295B0011C}"/>
              </a:ext>
            </a:extLst>
          </p:cNvPr>
          <p:cNvSpPr>
            <a:spLocks noGrp="1"/>
          </p:cNvSpPr>
          <p:nvPr>
            <p:ph type="title"/>
          </p:nvPr>
        </p:nvSpPr>
        <p:spPr>
          <a:xfrm>
            <a:off x="581040" y="702156"/>
            <a:ext cx="11026744" cy="1013800"/>
          </a:xfrm>
        </p:spPr>
        <p:txBody>
          <a:bodyPr>
            <a:normAutofit/>
          </a:bodyPr>
          <a:lstStyle/>
          <a:p>
            <a:r>
              <a:rPr lang="en-GB" dirty="0">
                <a:solidFill>
                  <a:srgbClr val="FFFFFF"/>
                </a:solidFill>
              </a:rPr>
              <a:t>Methodologies </a:t>
            </a:r>
            <a:endParaRPr lang="en-US" dirty="0">
              <a:solidFill>
                <a:srgbClr val="FFFFFF"/>
              </a:solidFill>
            </a:endParaRPr>
          </a:p>
        </p:txBody>
      </p:sp>
      <p:sp useBgFill="1">
        <p:nvSpPr>
          <p:cNvPr id="11" name="Rectangle 10">
            <a:extLst>
              <a:ext uri="{FF2B5EF4-FFF2-40B4-BE49-F238E27FC236}">
                <a16:creationId xmlns:a16="http://schemas.microsoft.com/office/drawing/2014/main" id="{9E661D03-4DD4-45E7-A047-ED722E826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6" y="2180496"/>
            <a:ext cx="5403232" cy="4045683"/>
          </a:xfrm>
          <a:prstGeom prst="rect">
            <a:avLst/>
          </a:prstGeom>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D249EDC0-854B-7347-7B6B-6BDC24F5B9D9}"/>
              </a:ext>
            </a:extLst>
          </p:cNvPr>
          <p:cNvPicPr>
            <a:picLocks noChangeAspect="1"/>
          </p:cNvPicPr>
          <p:nvPr/>
        </p:nvPicPr>
        <p:blipFill>
          <a:blip r:embed="rId3"/>
          <a:stretch>
            <a:fillRect/>
          </a:stretch>
        </p:blipFill>
        <p:spPr>
          <a:xfrm>
            <a:off x="657053" y="2893512"/>
            <a:ext cx="4961233" cy="2584307"/>
          </a:xfrm>
          <a:prstGeom prst="rect">
            <a:avLst/>
          </a:prstGeom>
        </p:spPr>
      </p:pic>
      <p:sp>
        <p:nvSpPr>
          <p:cNvPr id="8" name="Content Placeholder 7">
            <a:extLst>
              <a:ext uri="{FF2B5EF4-FFF2-40B4-BE49-F238E27FC236}">
                <a16:creationId xmlns:a16="http://schemas.microsoft.com/office/drawing/2014/main" id="{6EB13AF3-EC01-CEAA-B743-314748598402}"/>
              </a:ext>
            </a:extLst>
          </p:cNvPr>
          <p:cNvSpPr>
            <a:spLocks noGrp="1"/>
          </p:cNvSpPr>
          <p:nvPr>
            <p:ph idx="1"/>
          </p:nvPr>
        </p:nvSpPr>
        <p:spPr>
          <a:xfrm>
            <a:off x="6060285" y="1972710"/>
            <a:ext cx="6128540" cy="1456290"/>
          </a:xfrm>
        </p:spPr>
        <p:txBody>
          <a:bodyPr>
            <a:normAutofit/>
          </a:bodyPr>
          <a:lstStyle/>
          <a:p>
            <a:r>
              <a:rPr lang="en-GB" dirty="0">
                <a:latin typeface="Arial" panose="020B0604020202020204" pitchFamily="34" charset="0"/>
                <a:cs typeface="Arial" panose="020B0604020202020204" pitchFamily="34" charset="0"/>
              </a:rPr>
              <a:t>The research that is being conducted will be a explorative through  qualitive research  the reason for this is because  </a:t>
            </a:r>
            <a:r>
              <a:rPr lang="en-GB" b="0" i="0" u="none" strike="noStrike" dirty="0">
                <a:solidFill>
                  <a:schemeClr val="tx1"/>
                </a:solidFill>
                <a:effectLst/>
                <a:latin typeface="Arial" panose="020B0604020202020204" pitchFamily="34" charset="0"/>
                <a:cs typeface="Arial" panose="020B0604020202020204" pitchFamily="34" charset="0"/>
              </a:rPr>
              <a:t>is an approach of analysing data sets to summarize their main characteristics.</a:t>
            </a:r>
            <a:endParaRPr lang="en-GB" dirty="0">
              <a:solidFill>
                <a:schemeClr val="tx1"/>
              </a:solidFill>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0D027AF3-EB92-9B42-9732-83B9476F4AEA}"/>
              </a:ext>
            </a:extLst>
          </p:cNvPr>
          <p:cNvSpPr/>
          <p:nvPr/>
        </p:nvSpPr>
        <p:spPr>
          <a:xfrm>
            <a:off x="5149247" y="3503773"/>
            <a:ext cx="6762366" cy="10138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Data collected will be from voluntary group discussions on campus in the  Birmingham area</a:t>
            </a:r>
            <a:r>
              <a:rPr lang="en-GB" dirty="0"/>
              <a:t> </a:t>
            </a:r>
            <a:endParaRPr lang="en-US" dirty="0"/>
          </a:p>
        </p:txBody>
      </p:sp>
      <p:sp>
        <p:nvSpPr>
          <p:cNvPr id="5" name="Rectangle: Rounded Corners 4">
            <a:extLst>
              <a:ext uri="{FF2B5EF4-FFF2-40B4-BE49-F238E27FC236}">
                <a16:creationId xmlns:a16="http://schemas.microsoft.com/office/drawing/2014/main" id="{9918E67B-2C43-CAE9-CF1F-2E502ACE121C}"/>
              </a:ext>
            </a:extLst>
          </p:cNvPr>
          <p:cNvSpPr/>
          <p:nvPr/>
        </p:nvSpPr>
        <p:spPr>
          <a:xfrm>
            <a:off x="6337496" y="4902861"/>
            <a:ext cx="5574117" cy="150770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Information collected will be used to find statistics based on how physically active students are and also reasons to why they are not.</a:t>
            </a:r>
            <a:endParaRPr lang="en-US" sz="2000"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F758DE8A-F439-F7B8-CC68-6DE66734C1EA}"/>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
        <p:nvSpPr>
          <p:cNvPr id="6" name="TextBox 5">
            <a:extLst>
              <a:ext uri="{FF2B5EF4-FFF2-40B4-BE49-F238E27FC236}">
                <a16:creationId xmlns:a16="http://schemas.microsoft.com/office/drawing/2014/main" id="{9782B73F-9255-10FC-31A6-A8876224C545}"/>
              </a:ext>
            </a:extLst>
          </p:cNvPr>
          <p:cNvSpPr txBox="1"/>
          <p:nvPr/>
        </p:nvSpPr>
        <p:spPr>
          <a:xfrm>
            <a:off x="10306266" y="3048581"/>
            <a:ext cx="2983700" cy="461665"/>
          </a:xfrm>
          <a:prstGeom prst="rect">
            <a:avLst/>
          </a:prstGeom>
          <a:noFill/>
        </p:spPr>
        <p:txBody>
          <a:bodyPr wrap="square" rtlCol="0">
            <a:spAutoFit/>
          </a:bodyPr>
          <a:lstStyle/>
          <a:p>
            <a:r>
              <a:rPr lang="en-GB" b="0" i="0" u="none" strike="noStrike" dirty="0">
                <a:solidFill>
                  <a:srgbClr val="000000"/>
                </a:solidFill>
                <a:effectLst/>
                <a:latin typeface="-webkit-standard"/>
              </a:rPr>
              <a:t>(Kazdin, 2016)</a:t>
            </a:r>
            <a:endParaRPr lang="en-GB" dirty="0"/>
          </a:p>
        </p:txBody>
      </p:sp>
      <p:sp>
        <p:nvSpPr>
          <p:cNvPr id="9" name="Rectangle 8">
            <a:extLst>
              <a:ext uri="{FF2B5EF4-FFF2-40B4-BE49-F238E27FC236}">
                <a16:creationId xmlns:a16="http://schemas.microsoft.com/office/drawing/2014/main" id="{33A4B4B7-9AE0-0E02-D70A-0DCEC78B0F98}"/>
              </a:ext>
            </a:extLst>
          </p:cNvPr>
          <p:cNvSpPr/>
          <p:nvPr/>
        </p:nvSpPr>
        <p:spPr>
          <a:xfrm>
            <a:off x="578017" y="2348880"/>
            <a:ext cx="1915995" cy="3600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Journals </a:t>
            </a:r>
          </a:p>
        </p:txBody>
      </p:sp>
      <p:sp>
        <p:nvSpPr>
          <p:cNvPr id="10" name="Rectangle 9">
            <a:extLst>
              <a:ext uri="{FF2B5EF4-FFF2-40B4-BE49-F238E27FC236}">
                <a16:creationId xmlns:a16="http://schemas.microsoft.com/office/drawing/2014/main" id="{2BBC56B7-274F-5137-1FE1-6332F0270688}"/>
              </a:ext>
            </a:extLst>
          </p:cNvPr>
          <p:cNvSpPr/>
          <p:nvPr/>
        </p:nvSpPr>
        <p:spPr>
          <a:xfrm>
            <a:off x="2687469" y="2356984"/>
            <a:ext cx="1915995" cy="3600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Books.  </a:t>
            </a:r>
          </a:p>
        </p:txBody>
      </p:sp>
      <p:sp>
        <p:nvSpPr>
          <p:cNvPr id="12" name="Rectangle 11">
            <a:extLst>
              <a:ext uri="{FF2B5EF4-FFF2-40B4-BE49-F238E27FC236}">
                <a16:creationId xmlns:a16="http://schemas.microsoft.com/office/drawing/2014/main" id="{C82DDC8E-5715-BD38-DEF9-20169729FAAF}"/>
              </a:ext>
            </a:extLst>
          </p:cNvPr>
          <p:cNvSpPr/>
          <p:nvPr/>
        </p:nvSpPr>
        <p:spPr>
          <a:xfrm>
            <a:off x="578017" y="5671979"/>
            <a:ext cx="1915995" cy="3600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Articles  </a:t>
            </a:r>
          </a:p>
        </p:txBody>
      </p:sp>
      <p:sp>
        <p:nvSpPr>
          <p:cNvPr id="13" name="TextBox 12">
            <a:extLst>
              <a:ext uri="{FF2B5EF4-FFF2-40B4-BE49-F238E27FC236}">
                <a16:creationId xmlns:a16="http://schemas.microsoft.com/office/drawing/2014/main" id="{CF94B2F2-5796-F54E-78DD-0B58F89B715D}"/>
              </a:ext>
            </a:extLst>
          </p:cNvPr>
          <p:cNvSpPr txBox="1"/>
          <p:nvPr/>
        </p:nvSpPr>
        <p:spPr>
          <a:xfrm>
            <a:off x="8927913" y="4475086"/>
            <a:ext cx="2983700" cy="461665"/>
          </a:xfrm>
          <a:prstGeom prst="rect">
            <a:avLst/>
          </a:prstGeom>
          <a:noFill/>
        </p:spPr>
        <p:txBody>
          <a:bodyPr wrap="square" rtlCol="0">
            <a:spAutoFit/>
          </a:bodyPr>
          <a:lstStyle/>
          <a:p>
            <a:r>
              <a:rPr lang="en-GB" sz="2400" b="0" i="0" u="none" strike="noStrike" dirty="0">
                <a:solidFill>
                  <a:srgbClr val="222222"/>
                </a:solidFill>
                <a:effectLst/>
                <a:latin typeface="Arial" panose="020B0604020202020204" pitchFamily="34" charset="0"/>
              </a:rPr>
              <a:t>Swedberg,(2020)</a:t>
            </a:r>
            <a:endParaRPr lang="en-GB" dirty="0"/>
          </a:p>
        </p:txBody>
      </p:sp>
    </p:spTree>
    <p:extLst>
      <p:ext uri="{BB962C8B-B14F-4D97-AF65-F5344CB8AC3E}">
        <p14:creationId xmlns:p14="http://schemas.microsoft.com/office/powerpoint/2010/main" val="612648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51">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53">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55">
            <a:extLst>
              <a:ext uri="{FF2B5EF4-FFF2-40B4-BE49-F238E27FC236}">
                <a16:creationId xmlns:a16="http://schemas.microsoft.com/office/drawing/2014/main" id="{9FC936C0-4624-438D-BDD0-6B296BD6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5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60" name="Rectangle 5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426241C3-FD88-7A8B-F6B8-7690E4283384}"/>
              </a:ext>
            </a:extLst>
          </p:cNvPr>
          <p:cNvSpPr>
            <a:spLocks noGrp="1"/>
          </p:cNvSpPr>
          <p:nvPr>
            <p:ph type="title"/>
          </p:nvPr>
        </p:nvSpPr>
        <p:spPr>
          <a:xfrm>
            <a:off x="446416" y="59761"/>
            <a:ext cx="3510319" cy="2272222"/>
          </a:xfrm>
        </p:spPr>
        <p:txBody>
          <a:bodyPr vert="horz" lIns="91440" tIns="45720" rIns="91440" bIns="45720" rtlCol="0" anchor="ctr">
            <a:normAutofit/>
          </a:bodyPr>
          <a:lstStyle/>
          <a:p>
            <a:pPr algn="ctr"/>
            <a:r>
              <a:rPr lang="en-US" sz="3600" dirty="0">
                <a:ln w="13462">
                  <a:solidFill>
                    <a:schemeClr val="bg1"/>
                  </a:solidFill>
                  <a:prstDash val="solid"/>
                </a:ln>
                <a:solidFill>
                  <a:srgbClr val="FFFFFF"/>
                </a:solidFill>
                <a:effectLst>
                  <a:outerShdw dist="38100" dir="2700000" algn="bl" rotWithShape="0">
                    <a:schemeClr val="accent5"/>
                  </a:outerShdw>
                </a:effectLst>
              </a:rPr>
              <a:t>Research details </a:t>
            </a:r>
          </a:p>
        </p:txBody>
      </p:sp>
      <p:sp>
        <p:nvSpPr>
          <p:cNvPr id="62" name="Rectangle 6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453" y="457200"/>
            <a:ext cx="3510319" cy="9143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5" descr="3D black question marks with one yellow question mark">
            <a:extLst>
              <a:ext uri="{FF2B5EF4-FFF2-40B4-BE49-F238E27FC236}">
                <a16:creationId xmlns:a16="http://schemas.microsoft.com/office/drawing/2014/main" id="{F5C1704F-9C72-F882-DC1A-EEB83B55A43D}"/>
              </a:ext>
            </a:extLst>
          </p:cNvPr>
          <p:cNvPicPr>
            <a:picLocks noChangeAspect="1"/>
          </p:cNvPicPr>
          <p:nvPr/>
        </p:nvPicPr>
        <p:blipFill rotWithShape="1">
          <a:blip r:embed="rId3"/>
          <a:srcRect l="39916" r="16255" b="1"/>
          <a:stretch/>
        </p:blipFill>
        <p:spPr>
          <a:xfrm>
            <a:off x="4653082" y="457200"/>
            <a:ext cx="7084306" cy="5899650"/>
          </a:xfrm>
          <a:prstGeom prst="rect">
            <a:avLst/>
          </a:prstGeom>
        </p:spPr>
      </p:pic>
      <p:sp>
        <p:nvSpPr>
          <p:cNvPr id="6" name="TextBox 5">
            <a:extLst>
              <a:ext uri="{FF2B5EF4-FFF2-40B4-BE49-F238E27FC236}">
                <a16:creationId xmlns:a16="http://schemas.microsoft.com/office/drawing/2014/main" id="{0C3F1310-0EEB-0F2E-AAF6-E9691ABEC905}"/>
              </a:ext>
            </a:extLst>
          </p:cNvPr>
          <p:cNvSpPr txBox="1"/>
          <p:nvPr/>
        </p:nvSpPr>
        <p:spPr>
          <a:xfrm>
            <a:off x="5183130" y="2513070"/>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D6679B24-9E09-70CD-9550-C89A070CCBD9}"/>
              </a:ext>
            </a:extLst>
          </p:cNvPr>
          <p:cNvSpPr txBox="1"/>
          <p:nvPr/>
        </p:nvSpPr>
        <p:spPr>
          <a:xfrm>
            <a:off x="5183130" y="2513070"/>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B80ED9A2-2EAA-A1BA-0F95-EA9CE4C23DBF}"/>
              </a:ext>
            </a:extLst>
          </p:cNvPr>
          <p:cNvSpPr txBox="1"/>
          <p:nvPr/>
        </p:nvSpPr>
        <p:spPr>
          <a:xfrm>
            <a:off x="6211252" y="2323361"/>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027F78C8-3C53-C5E5-CDA9-931FB778B8E5}"/>
              </a:ext>
            </a:extLst>
          </p:cNvPr>
          <p:cNvSpPr txBox="1"/>
          <p:nvPr/>
        </p:nvSpPr>
        <p:spPr>
          <a:xfrm>
            <a:off x="312024" y="1727472"/>
            <a:ext cx="4163175" cy="3525283"/>
          </a:xfrm>
          <a:prstGeom prst="rect">
            <a:avLst/>
          </a:prstGeom>
          <a:noFill/>
        </p:spPr>
        <p:txBody>
          <a:bodyPr wrap="square" rtlCol="0">
            <a:spAutoFit/>
          </a:bodyPr>
          <a:lstStyle/>
          <a:p>
            <a:pPr algn="l"/>
            <a:endParaRPr lang="en-US" dirty="0"/>
          </a:p>
        </p:txBody>
      </p:sp>
      <p:sp>
        <p:nvSpPr>
          <p:cNvPr id="11" name="TextBox 10">
            <a:extLst>
              <a:ext uri="{FF2B5EF4-FFF2-40B4-BE49-F238E27FC236}">
                <a16:creationId xmlns:a16="http://schemas.microsoft.com/office/drawing/2014/main" id="{5D09594E-A649-BD9D-7328-16453B94C040}"/>
              </a:ext>
            </a:extLst>
          </p:cNvPr>
          <p:cNvSpPr txBox="1"/>
          <p:nvPr/>
        </p:nvSpPr>
        <p:spPr>
          <a:xfrm>
            <a:off x="216482" y="1986861"/>
            <a:ext cx="4225945" cy="5078313"/>
          </a:xfrm>
          <a:prstGeom prst="rect">
            <a:avLst/>
          </a:prstGeom>
          <a:noFill/>
        </p:spPr>
        <p:txBody>
          <a:bodyPr wrap="square" rtlCol="0">
            <a:spAutoFit/>
          </a:bodyPr>
          <a:lstStyle/>
          <a:p>
            <a:pPr marL="342900" indent="-342900" algn="l">
              <a:buFont typeface="Wingdings" pitchFamily="2" charset="2"/>
              <a:buChar char="v"/>
            </a:pPr>
            <a:endParaRPr lang="en-GB" sz="2000" dirty="0">
              <a:solidFill>
                <a:schemeClr val="bg1"/>
              </a:solidFill>
              <a:latin typeface="Arial" panose="020B0604020202020204" pitchFamily="34" charset="0"/>
              <a:cs typeface="Arial" panose="020B0604020202020204" pitchFamily="34" charset="0"/>
            </a:endParaRPr>
          </a:p>
          <a:p>
            <a:pPr marL="342900" indent="-342900" algn="l">
              <a:buFont typeface="Wingdings" pitchFamily="2" charset="2"/>
              <a:buChar char="v"/>
            </a:pPr>
            <a:r>
              <a:rPr lang="en-GB" sz="2000" dirty="0">
                <a:solidFill>
                  <a:schemeClr val="bg1"/>
                </a:solidFill>
                <a:latin typeface="Arial" panose="020B0604020202020204" pitchFamily="34" charset="0"/>
                <a:cs typeface="Arial" panose="020B0604020202020204" pitchFamily="34" charset="0"/>
              </a:rPr>
              <a:t>Qualitive research (explorative)</a:t>
            </a:r>
          </a:p>
          <a:p>
            <a:pPr marL="342900" indent="-342900" algn="l">
              <a:buFont typeface="Wingdings" pitchFamily="2" charset="2"/>
              <a:buChar char="v"/>
            </a:pPr>
            <a:endParaRPr lang="en-GB" sz="2000" dirty="0">
              <a:solidFill>
                <a:schemeClr val="bg1"/>
              </a:solidFill>
              <a:latin typeface="Arial" panose="020B0604020202020204" pitchFamily="34" charset="0"/>
              <a:cs typeface="Arial" panose="020B0604020202020204" pitchFamily="34" charset="0"/>
            </a:endParaRPr>
          </a:p>
          <a:p>
            <a:pPr marL="342900" indent="-342900" algn="l">
              <a:buFont typeface="Wingdings" pitchFamily="2" charset="2"/>
              <a:buChar char="v"/>
            </a:pPr>
            <a:r>
              <a:rPr lang="en-GB" sz="2000" dirty="0">
                <a:solidFill>
                  <a:schemeClr val="bg1"/>
                </a:solidFill>
                <a:latin typeface="Arial" panose="020B0604020202020204" pitchFamily="34" charset="0"/>
                <a:cs typeface="Arial" panose="020B0604020202020204" pitchFamily="34" charset="0"/>
              </a:rPr>
              <a:t>Open discussion  using focus groups to allow freedom of choice.</a:t>
            </a:r>
          </a:p>
          <a:p>
            <a:pPr marL="342900" indent="-342900" algn="l">
              <a:buFont typeface="Wingdings" pitchFamily="2" charset="2"/>
              <a:buChar char="v"/>
            </a:pPr>
            <a:endParaRPr lang="en-GB" sz="2000" dirty="0">
              <a:solidFill>
                <a:schemeClr val="bg1"/>
              </a:solidFill>
              <a:latin typeface="Arial" panose="020B0604020202020204" pitchFamily="34" charset="0"/>
              <a:cs typeface="Arial" panose="020B0604020202020204" pitchFamily="34" charset="0"/>
            </a:endParaRPr>
          </a:p>
          <a:p>
            <a:pPr marL="342900" indent="-342900" algn="l">
              <a:buFont typeface="Wingdings" pitchFamily="2" charset="2"/>
              <a:buChar char="v"/>
            </a:pPr>
            <a:r>
              <a:rPr lang="en-GB" sz="2000" dirty="0">
                <a:solidFill>
                  <a:schemeClr val="bg1"/>
                </a:solidFill>
                <a:latin typeface="Arial" panose="020B0604020202020204" pitchFamily="34" charset="0"/>
                <a:cs typeface="Arial" panose="020B0604020202020204" pitchFamily="34" charset="0"/>
              </a:rPr>
              <a:t>Feedback forms will help those that want to express themselves in confidence </a:t>
            </a:r>
          </a:p>
          <a:p>
            <a:pPr marL="342900" indent="-342900" algn="l">
              <a:buFont typeface="Wingdings" pitchFamily="2" charset="2"/>
              <a:buChar char="v"/>
            </a:pPr>
            <a:endParaRPr lang="en-GB" sz="2000" dirty="0">
              <a:solidFill>
                <a:schemeClr val="bg1"/>
              </a:solidFill>
              <a:latin typeface="Arial" panose="020B0604020202020204" pitchFamily="34" charset="0"/>
              <a:cs typeface="Arial" panose="020B0604020202020204" pitchFamily="34" charset="0"/>
            </a:endParaRPr>
          </a:p>
          <a:p>
            <a:pPr marL="342900" indent="-342900" algn="l">
              <a:buFont typeface="Wingdings" pitchFamily="2" charset="2"/>
              <a:buChar char="v"/>
            </a:pPr>
            <a:r>
              <a:rPr lang="en-GB" sz="2000" dirty="0">
                <a:solidFill>
                  <a:schemeClr val="bg1"/>
                </a:solidFill>
                <a:latin typeface="Arial" panose="020B0604020202020204" pitchFamily="34" charset="0"/>
                <a:cs typeface="Arial" panose="020B0604020202020204" pitchFamily="34" charset="0"/>
              </a:rPr>
              <a:t>Produce questionnaires  so that is corresponds  with the research question.</a:t>
            </a:r>
          </a:p>
          <a:p>
            <a:pPr marL="342900" indent="-342900" algn="l">
              <a:buFont typeface="Wingdings" pitchFamily="2" charset="2"/>
              <a:buChar char="v"/>
            </a:pPr>
            <a:endParaRPr lang="en-GB" sz="2000" dirty="0">
              <a:solidFill>
                <a:schemeClr val="bg1"/>
              </a:solidFill>
              <a:latin typeface="Arial" panose="020B0604020202020204" pitchFamily="34" charset="0"/>
              <a:cs typeface="Arial" panose="020B0604020202020204" pitchFamily="34" charset="0"/>
            </a:endParaRPr>
          </a:p>
          <a:p>
            <a:pPr algn="l"/>
            <a:r>
              <a:rPr lang="en-US" dirty="0"/>
              <a:t>     </a:t>
            </a:r>
          </a:p>
        </p:txBody>
      </p:sp>
      <p:sp>
        <p:nvSpPr>
          <p:cNvPr id="3" name="Slide Number Placeholder 2">
            <a:extLst>
              <a:ext uri="{FF2B5EF4-FFF2-40B4-BE49-F238E27FC236}">
                <a16:creationId xmlns:a16="http://schemas.microsoft.com/office/drawing/2014/main" id="{D6525F1B-E20F-46DD-1237-8E8191FD4CB9}"/>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
        <p:nvSpPr>
          <p:cNvPr id="2" name="TextBox 1">
            <a:extLst>
              <a:ext uri="{FF2B5EF4-FFF2-40B4-BE49-F238E27FC236}">
                <a16:creationId xmlns:a16="http://schemas.microsoft.com/office/drawing/2014/main" id="{BD5D5363-5336-7BA0-9085-24F557D4CA1D}"/>
              </a:ext>
            </a:extLst>
          </p:cNvPr>
          <p:cNvSpPr txBox="1"/>
          <p:nvPr/>
        </p:nvSpPr>
        <p:spPr>
          <a:xfrm>
            <a:off x="216482" y="6390565"/>
            <a:ext cx="4436600" cy="461665"/>
          </a:xfrm>
          <a:prstGeom prst="rect">
            <a:avLst/>
          </a:prstGeom>
          <a:noFill/>
        </p:spPr>
        <p:txBody>
          <a:bodyPr wrap="squar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b="0" i="0" u="none" strike="noStrike" dirty="0">
                <a:solidFill>
                  <a:schemeClr val="bg1"/>
                </a:solidFill>
                <a:effectLst/>
                <a:latin typeface="-webkit-standard"/>
              </a:rPr>
              <a:t>(</a:t>
            </a:r>
            <a:r>
              <a:rPr lang="en-GB" b="0" i="0" u="none" strike="noStrike" dirty="0" err="1">
                <a:solidFill>
                  <a:schemeClr val="bg1"/>
                </a:solidFill>
                <a:effectLst/>
                <a:latin typeface="-webkit-standard"/>
              </a:rPr>
              <a:t>Negrin</a:t>
            </a:r>
            <a:r>
              <a:rPr lang="en-GB" b="0" i="0" u="none" strike="noStrike" dirty="0">
                <a:solidFill>
                  <a:schemeClr val="bg1"/>
                </a:solidFill>
                <a:effectLst/>
                <a:latin typeface="-webkit-standard"/>
              </a:rPr>
              <a:t> et al., 2022).</a:t>
            </a:r>
            <a:endParaRPr lang="en-GB" dirty="0">
              <a:solidFill>
                <a:schemeClr val="bg1"/>
              </a:solidFill>
            </a:endParaRPr>
          </a:p>
        </p:txBody>
      </p:sp>
    </p:spTree>
    <p:extLst>
      <p:ext uri="{BB962C8B-B14F-4D97-AF65-F5344CB8AC3E}">
        <p14:creationId xmlns:p14="http://schemas.microsoft.com/office/powerpoint/2010/main" val="3237474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E5E4503-CC62-4DA9-9121-0A157199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D8D61A1B-3C4C-4F0E-965F-15837624C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00E56243-9701-44E8-8A92-319433305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982B322E-34C4-40A4-91E5-53D60DE97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040" y="702156"/>
            <a:ext cx="11026744" cy="1013800"/>
          </a:xfrm>
        </p:spPr>
        <p:txBody>
          <a:bodyPr vert="horz" lIns="91440" tIns="45720" rIns="91440" bIns="45720" rtlCol="0" anchor="b">
            <a:normAutofit/>
          </a:bodyPr>
          <a:lstStyle/>
          <a:p>
            <a:r>
              <a:rPr lang="en-US" dirty="0">
                <a:solidFill>
                  <a:srgbClr val="FFFFFF"/>
                </a:solidFill>
              </a:rPr>
              <a:t>Recruitment</a:t>
            </a:r>
            <a:r>
              <a:rPr lang="en-GB" dirty="0">
                <a:solidFill>
                  <a:srgbClr val="FFFFFF"/>
                </a:solidFill>
              </a:rPr>
              <a:t> </a:t>
            </a:r>
            <a:endParaRPr lang="en-US" dirty="0">
              <a:solidFill>
                <a:srgbClr val="FFFFFF"/>
              </a:solidFill>
            </a:endParaRPr>
          </a:p>
        </p:txBody>
      </p:sp>
      <p:sp>
        <p:nvSpPr>
          <p:cNvPr id="21" name="Rectangle 20">
            <a:extLst>
              <a:ext uri="{FF2B5EF4-FFF2-40B4-BE49-F238E27FC236}">
                <a16:creationId xmlns:a16="http://schemas.microsoft.com/office/drawing/2014/main" id="{AD8034AD-3E16-4F15-BF5A-BE32C56EC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079" y="2180496"/>
            <a:ext cx="2737229" cy="4045683"/>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5" name="Picture 8">
            <a:extLst>
              <a:ext uri="{FF2B5EF4-FFF2-40B4-BE49-F238E27FC236}">
                <a16:creationId xmlns:a16="http://schemas.microsoft.com/office/drawing/2014/main" id="{3E55F7C8-5A30-6A12-6E7A-A2623CB3579E}"/>
              </a:ext>
            </a:extLst>
          </p:cNvPr>
          <p:cNvPicPr>
            <a:picLocks noChangeAspect="1"/>
          </p:cNvPicPr>
          <p:nvPr/>
        </p:nvPicPr>
        <p:blipFill>
          <a:blip r:embed="rId3"/>
          <a:stretch>
            <a:fillRect/>
          </a:stretch>
        </p:blipFill>
        <p:spPr>
          <a:xfrm>
            <a:off x="603467" y="3369849"/>
            <a:ext cx="2430017" cy="1646335"/>
          </a:xfrm>
          <a:prstGeom prst="rect">
            <a:avLst/>
          </a:prstGeom>
        </p:spPr>
      </p:pic>
      <p:sp>
        <p:nvSpPr>
          <p:cNvPr id="23" name="Rectangle 22">
            <a:extLst>
              <a:ext uri="{FF2B5EF4-FFF2-40B4-BE49-F238E27FC236}">
                <a16:creationId xmlns:a16="http://schemas.microsoft.com/office/drawing/2014/main" id="{DBA75D13-5FB1-44FA-A579-4DC5FD6B5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3896" y="2180497"/>
            <a:ext cx="2737229" cy="1942408"/>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7" name="Picture 6">
            <a:extLst>
              <a:ext uri="{FF2B5EF4-FFF2-40B4-BE49-F238E27FC236}">
                <a16:creationId xmlns:a16="http://schemas.microsoft.com/office/drawing/2014/main" id="{4468D339-7DDD-B855-2D30-A523FC9F1E01}"/>
              </a:ext>
            </a:extLst>
          </p:cNvPr>
          <p:cNvPicPr>
            <a:picLocks noChangeAspect="1"/>
          </p:cNvPicPr>
          <p:nvPr/>
        </p:nvPicPr>
        <p:blipFill>
          <a:blip r:embed="rId4"/>
          <a:stretch>
            <a:fillRect/>
          </a:stretch>
        </p:blipFill>
        <p:spPr>
          <a:xfrm>
            <a:off x="3558042" y="2361056"/>
            <a:ext cx="2388429" cy="1589391"/>
          </a:xfrm>
          <a:prstGeom prst="rect">
            <a:avLst/>
          </a:prstGeom>
        </p:spPr>
      </p:pic>
      <p:pic>
        <p:nvPicPr>
          <p:cNvPr id="8" name="Picture 9">
            <a:extLst>
              <a:ext uri="{FF2B5EF4-FFF2-40B4-BE49-F238E27FC236}">
                <a16:creationId xmlns:a16="http://schemas.microsoft.com/office/drawing/2014/main" id="{774B4006-DB06-BF2A-2314-B5DB6FDCF824}"/>
              </a:ext>
            </a:extLst>
          </p:cNvPr>
          <p:cNvPicPr>
            <a:picLocks noChangeAspect="1"/>
          </p:cNvPicPr>
          <p:nvPr/>
        </p:nvPicPr>
        <p:blipFill>
          <a:blip r:embed="rId5"/>
          <a:stretch>
            <a:fillRect/>
          </a:stretch>
        </p:blipFill>
        <p:spPr>
          <a:xfrm>
            <a:off x="3525152" y="4528808"/>
            <a:ext cx="2434641" cy="1460784"/>
          </a:xfrm>
          <a:prstGeom prst="rect">
            <a:avLst/>
          </a:prstGeom>
        </p:spPr>
      </p:pic>
      <p:sp>
        <p:nvSpPr>
          <p:cNvPr id="25" name="Rectangle 24">
            <a:extLst>
              <a:ext uri="{FF2B5EF4-FFF2-40B4-BE49-F238E27FC236}">
                <a16:creationId xmlns:a16="http://schemas.microsoft.com/office/drawing/2014/main" id="{522F4070-BC79-40BC-883E-62300F99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3896" y="4283771"/>
            <a:ext cx="2737229" cy="1942408"/>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graphicFrame>
        <p:nvGraphicFramePr>
          <p:cNvPr id="4" name="Content Placeholder 3" descr="Vertical bullet list showing 3 groups arranged one below the other and bullet points are present under each group."/>
          <p:cNvGraphicFramePr>
            <a:graphicFrameLocks noGrp="1"/>
          </p:cNvGraphicFramePr>
          <p:nvPr>
            <p:ph sz="half" idx="1"/>
            <p:extLst>
              <p:ext uri="{D42A27DB-BD31-4B8C-83A1-F6EECF244321}">
                <p14:modId xmlns:p14="http://schemas.microsoft.com/office/powerpoint/2010/main" val="784753950"/>
              </p:ext>
            </p:extLst>
          </p:nvPr>
        </p:nvGraphicFramePr>
        <p:xfrm>
          <a:off x="6334155" y="2180496"/>
          <a:ext cx="5273627" cy="404568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Slide Number Placeholder 5">
            <a:extLst>
              <a:ext uri="{FF2B5EF4-FFF2-40B4-BE49-F238E27FC236}">
                <a16:creationId xmlns:a16="http://schemas.microsoft.com/office/drawing/2014/main" id="{D51DCDEF-3985-F365-7E9E-E0B0A79C354C}"/>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
        <p:nvSpPr>
          <p:cNvPr id="3" name="TextBox 2">
            <a:extLst>
              <a:ext uri="{FF2B5EF4-FFF2-40B4-BE49-F238E27FC236}">
                <a16:creationId xmlns:a16="http://schemas.microsoft.com/office/drawing/2014/main" id="{C54363BD-F5A8-39E6-DA09-393088954BBC}"/>
              </a:ext>
            </a:extLst>
          </p:cNvPr>
          <p:cNvSpPr txBox="1"/>
          <p:nvPr/>
        </p:nvSpPr>
        <p:spPr>
          <a:xfrm>
            <a:off x="457079" y="6321263"/>
            <a:ext cx="9885805" cy="1200329"/>
          </a:xfrm>
          <a:prstGeom prst="rect">
            <a:avLst/>
          </a:prstGeom>
          <a:noFill/>
        </p:spPr>
        <p:txBody>
          <a:bodyPr wrap="square" rtlCol="0">
            <a:spAutoFit/>
          </a:bodyPr>
          <a:lstStyle/>
          <a:p>
            <a:pPr rtl="0"/>
            <a:r>
              <a:rPr lang="en-GB" dirty="0"/>
              <a:t>(Newington &amp; Metcalfe, 2014). (spratling, 2013) </a:t>
            </a:r>
            <a:r>
              <a:rPr lang="en-GB" b="0" i="0" u="none" strike="noStrike" dirty="0">
                <a:solidFill>
                  <a:srgbClr val="000000"/>
                </a:solidFill>
                <a:effectLst/>
                <a:latin typeface="-webkit-standard"/>
              </a:rPr>
              <a:t>(Lavrakas, 2008)</a:t>
            </a:r>
            <a:endParaRPr lang="en-GB" dirty="0"/>
          </a:p>
          <a:p>
            <a:pPr rtl="0"/>
            <a:endParaRPr lang="en-GB" dirty="0"/>
          </a:p>
          <a:p>
            <a:endParaRPr lang="en-GB" dirty="0"/>
          </a:p>
        </p:txBody>
      </p:sp>
    </p:spTree>
    <p:extLst>
      <p:ext uri="{BB962C8B-B14F-4D97-AF65-F5344CB8AC3E}">
        <p14:creationId xmlns:p14="http://schemas.microsoft.com/office/powerpoint/2010/main" val="13403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993F09C6-4F57-4B05-9592-E253D8BC6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9ADDB9E1-AB12-462E-8E0D-83CA31C6E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4040EB-4842-44D5-9380-BDF41FB7BA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15" y="723899"/>
            <a:ext cx="3702356"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8875" y="1279904"/>
            <a:ext cx="3277439" cy="4734416"/>
          </a:xfrm>
        </p:spPr>
        <p:txBody>
          <a:bodyPr vert="horz" lIns="91440" tIns="45720" rIns="91440" bIns="45720" rtlCol="0" anchor="ctr">
            <a:noAutofit/>
          </a:bodyPr>
          <a:lstStyle/>
          <a:p>
            <a:pPr>
              <a:lnSpc>
                <a:spcPct val="90000"/>
              </a:lnSpc>
            </a:pPr>
            <a:r>
              <a:rPr lang="en-US" sz="2000" dirty="0">
                <a:solidFill>
                  <a:srgbClr val="FFFFFF"/>
                </a:solidFill>
                <a:latin typeface="Arial" panose="020B0604020202020204" pitchFamily="34" charset="0"/>
                <a:cs typeface="Arial" panose="020B0604020202020204" pitchFamily="34" charset="0"/>
              </a:rPr>
              <a:t>Sampling</a:t>
            </a:r>
            <a:br>
              <a:rPr lang="en-US" sz="2000" dirty="0">
                <a:solidFill>
                  <a:srgbClr val="FFFFFF"/>
                </a:solidFill>
                <a:latin typeface="Arial" panose="020B0604020202020204" pitchFamily="34" charset="0"/>
                <a:cs typeface="Arial" panose="020B0604020202020204" pitchFamily="34" charset="0"/>
              </a:rPr>
            </a:br>
            <a:br>
              <a:rPr lang="en-US" sz="2000" dirty="0">
                <a:solidFill>
                  <a:srgbClr val="FFFFFF"/>
                </a:solidFill>
                <a:latin typeface="Arial" panose="020B0604020202020204" pitchFamily="34" charset="0"/>
                <a:cs typeface="Arial" panose="020B0604020202020204" pitchFamily="34" charset="0"/>
              </a:rPr>
            </a:br>
            <a:r>
              <a:rPr lang="en-US" sz="2000" dirty="0">
                <a:solidFill>
                  <a:srgbClr val="FFFFFF"/>
                </a:solidFill>
                <a:latin typeface="Arial" panose="020B0604020202020204" pitchFamily="34" charset="0"/>
                <a:cs typeface="Arial" panose="020B0604020202020204" pitchFamily="34" charset="0"/>
              </a:rPr>
              <a:t>Simply said, a sampling frame is a set of sources from which the sample is taken. The main purpose of sample frames, which is included in the means, is to provide a method for selecting the particular individuals of the target population who will be asked questions in the questionnaire. (</a:t>
            </a:r>
            <a:r>
              <a:rPr lang="en-US" sz="2000" i="0" u="none" strike="noStrike" dirty="0">
                <a:solidFill>
                  <a:srgbClr val="FFFFFF"/>
                </a:solidFill>
                <a:effectLst/>
                <a:latin typeface="Arial" panose="020B0604020202020204" pitchFamily="34" charset="0"/>
                <a:cs typeface="Arial" panose="020B0604020202020204" pitchFamily="34" charset="0"/>
              </a:rPr>
              <a:t>turner, 2003). </a:t>
            </a:r>
            <a:br>
              <a:rPr lang="en-US" sz="2000" dirty="0">
                <a:solidFill>
                  <a:srgbClr val="FFFFFF"/>
                </a:solidFill>
                <a:latin typeface="Arial" panose="020B0604020202020204" pitchFamily="34" charset="0"/>
                <a:cs typeface="Arial" panose="020B0604020202020204" pitchFamily="34" charset="0"/>
              </a:rPr>
            </a:br>
            <a:endParaRPr lang="en-US" sz="2000" dirty="0">
              <a:solidFill>
                <a:srgbClr val="FFFFFF"/>
              </a:solidFill>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0C076E08-C160-41E7-8D09-E2436B591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25A65B62-07C4-4876-A101-9C85F48A02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D02BCE7C-4E97-4627-9FD1-DD7B633E5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CDCCA9E8-1598-207F-8794-92ACCD6CAAD0}"/>
              </a:ext>
            </a:extLst>
          </p:cNvPr>
          <p:cNvSpPr>
            <a:spLocks noGrp="1"/>
          </p:cNvSpPr>
          <p:nvPr>
            <p:ph type="sldNum" sz="quarter" idx="12"/>
          </p:nvPr>
        </p:nvSpPr>
        <p:spPr>
          <a:xfrm>
            <a:off x="10555550" y="6400800"/>
            <a:ext cx="1052234" cy="365125"/>
          </a:xfrm>
        </p:spPr>
        <p:txBody>
          <a:bodyPr vert="horz" lIns="91440" tIns="45720" rIns="91440" bIns="45720" rtlCol="0" anchor="ctr">
            <a:normAutofit/>
          </a:bodyPr>
          <a:lstStyle/>
          <a:p>
            <a:pPr defTabSz="914400">
              <a:spcAft>
                <a:spcPts val="600"/>
              </a:spcAft>
            </a:pPr>
            <a:fld id="{D57F1E4F-1CFF-5643-939E-217C01CDF565}" type="slidenum">
              <a:rPr lang="en-US" smtClean="0"/>
              <a:pPr defTabSz="914400">
                <a:spcAft>
                  <a:spcPts val="600"/>
                </a:spcAft>
              </a:pPr>
              <a:t>11</a:t>
            </a:fld>
            <a:endParaRPr lang="en-US"/>
          </a:p>
        </p:txBody>
      </p:sp>
      <p:graphicFrame>
        <p:nvGraphicFramePr>
          <p:cNvPr id="8" name="Diagram 7">
            <a:extLst>
              <a:ext uri="{FF2B5EF4-FFF2-40B4-BE49-F238E27FC236}">
                <a16:creationId xmlns:a16="http://schemas.microsoft.com/office/drawing/2014/main" id="{BDB6A963-472B-A1F5-8311-DD6CA284EC37}"/>
              </a:ext>
            </a:extLst>
          </p:cNvPr>
          <p:cNvGraphicFramePr/>
          <p:nvPr>
            <p:extLst>
              <p:ext uri="{D42A27DB-BD31-4B8C-83A1-F6EECF244321}">
                <p14:modId xmlns:p14="http://schemas.microsoft.com/office/powerpoint/2010/main" val="3162395801"/>
              </p:ext>
            </p:extLst>
          </p:nvPr>
        </p:nvGraphicFramePr>
        <p:xfrm>
          <a:off x="4522678" y="1628800"/>
          <a:ext cx="7181726" cy="3252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6DC88A24-82B8-CD1D-D93F-F16A3F60A912}"/>
              </a:ext>
            </a:extLst>
          </p:cNvPr>
          <p:cNvSpPr txBox="1"/>
          <p:nvPr/>
        </p:nvSpPr>
        <p:spPr>
          <a:xfrm>
            <a:off x="4315071" y="6352529"/>
            <a:ext cx="7666146" cy="461665"/>
          </a:xfrm>
          <a:prstGeom prst="rect">
            <a:avLst/>
          </a:prstGeom>
          <a:noFill/>
        </p:spPr>
        <p:txBody>
          <a:bodyPr wrap="square" rtlCol="0">
            <a:spAutoFit/>
          </a:bodyPr>
          <a:lstStyle/>
          <a:p>
            <a:pPr rtl="0"/>
            <a:r>
              <a:rPr lang="en-GB" dirty="0"/>
              <a:t>(</a:t>
            </a:r>
            <a:r>
              <a:rPr lang="en-GB" sz="2000" b="0" i="0" u="none" strike="noStrike" dirty="0">
                <a:solidFill>
                  <a:srgbClr val="222222"/>
                </a:solidFill>
                <a:effectLst/>
                <a:latin typeface="Arial" panose="020B0604020202020204" pitchFamily="34" charset="0"/>
              </a:rPr>
              <a:t>Acharya, A.S., et al. 2013) </a:t>
            </a:r>
            <a:r>
              <a:rPr lang="en-GB" sz="2000" dirty="0"/>
              <a:t>(</a:t>
            </a:r>
            <a:r>
              <a:rPr lang="en-GB" sz="2000" b="0" i="0" u="none" strike="noStrike" dirty="0">
                <a:solidFill>
                  <a:srgbClr val="222222"/>
                </a:solidFill>
                <a:effectLst/>
                <a:latin typeface="Arial" panose="020B0604020202020204" pitchFamily="34" charset="0"/>
              </a:rPr>
              <a:t>Mukherji and </a:t>
            </a:r>
            <a:r>
              <a:rPr lang="en-GB" sz="2000" b="0" i="0" u="none" strike="noStrike" dirty="0" err="1">
                <a:solidFill>
                  <a:srgbClr val="222222"/>
                </a:solidFill>
                <a:effectLst/>
                <a:latin typeface="Arial" panose="020B0604020202020204" pitchFamily="34" charset="0"/>
              </a:rPr>
              <a:t>Albon</a:t>
            </a:r>
            <a:r>
              <a:rPr lang="en-GB" sz="2000" b="0" i="0" u="none" strike="noStrike" dirty="0">
                <a:solidFill>
                  <a:srgbClr val="222222"/>
                </a:solidFill>
                <a:effectLst/>
                <a:latin typeface="Arial" panose="020B0604020202020204" pitchFamily="34" charset="0"/>
              </a:rPr>
              <a:t>, 2022)</a:t>
            </a:r>
          </a:p>
        </p:txBody>
      </p:sp>
    </p:spTree>
    <p:extLst>
      <p:ext uri="{BB962C8B-B14F-4D97-AF65-F5344CB8AC3E}">
        <p14:creationId xmlns:p14="http://schemas.microsoft.com/office/powerpoint/2010/main" val="329694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1">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13">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15">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17">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0" name="Rectangle 19">
            <a:extLst>
              <a:ext uri="{FF2B5EF4-FFF2-40B4-BE49-F238E27FC236}">
                <a16:creationId xmlns:a16="http://schemas.microsoft.com/office/drawing/2014/main" id="{B719D01B-E306-486F-A44A-E1BEE6B8C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82039" y="-14599"/>
            <a:ext cx="7223194" cy="1013800"/>
          </a:xfrm>
        </p:spPr>
        <p:txBody>
          <a:bodyPr vert="horz" lIns="91440" tIns="45720" rIns="91440" bIns="45720" rtlCol="0" anchor="b">
            <a:normAutofit/>
          </a:bodyPr>
          <a:lstStyle/>
          <a:p>
            <a:r>
              <a:rPr lang="en-US" dirty="0">
                <a:solidFill>
                  <a:schemeClr val="accent1"/>
                </a:solidFill>
              </a:rPr>
              <a:t>Sampling</a:t>
            </a:r>
            <a:br>
              <a:rPr lang="en-US" dirty="0">
                <a:solidFill>
                  <a:schemeClr val="accent1"/>
                </a:solidFill>
              </a:rPr>
            </a:br>
            <a:endParaRPr lang="en-US" dirty="0">
              <a:solidFill>
                <a:schemeClr val="accent1"/>
              </a:solidFill>
            </a:endParaRPr>
          </a:p>
        </p:txBody>
      </p:sp>
      <p:grpSp>
        <p:nvGrpSpPr>
          <p:cNvPr id="22" name="Group 21">
            <a:extLst>
              <a:ext uri="{FF2B5EF4-FFF2-40B4-BE49-F238E27FC236}">
                <a16:creationId xmlns:a16="http://schemas.microsoft.com/office/drawing/2014/main" id="{E3ECE2A1-BE02-45E8-80D2-40668675E1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17" y="453643"/>
            <a:ext cx="11295992" cy="98554"/>
            <a:chOff x="446534" y="453643"/>
            <a:chExt cx="11298933" cy="98554"/>
          </a:xfrm>
        </p:grpSpPr>
        <p:sp>
          <p:nvSpPr>
            <p:cNvPr id="23" name="Rectangle 22">
              <a:extLst>
                <a:ext uri="{FF2B5EF4-FFF2-40B4-BE49-F238E27FC236}">
                  <a16:creationId xmlns:a16="http://schemas.microsoft.com/office/drawing/2014/main" id="{75B00F21-D7A1-4DBD-B786-86D98FF33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75971E3D-EBA2-4F5A-BA90-F41CC7B48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81CED36D-BAED-48CA-A871-F98A33054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4" name="Slide Number Placeholder 3">
            <a:extLst>
              <a:ext uri="{FF2B5EF4-FFF2-40B4-BE49-F238E27FC236}">
                <a16:creationId xmlns:a16="http://schemas.microsoft.com/office/drawing/2014/main" id="{CDCCA9E8-1598-207F-8794-92ACCD6CAAD0}"/>
              </a:ext>
            </a:extLst>
          </p:cNvPr>
          <p:cNvSpPr>
            <a:spLocks noGrp="1"/>
          </p:cNvSpPr>
          <p:nvPr>
            <p:ph type="sldNum" sz="quarter" idx="12"/>
          </p:nvPr>
        </p:nvSpPr>
        <p:spPr>
          <a:xfrm>
            <a:off x="11063050" y="5956137"/>
            <a:ext cx="544732" cy="365125"/>
          </a:xfrm>
        </p:spPr>
        <p:txBody>
          <a:bodyPr vert="horz" lIns="91440" tIns="45720" rIns="91440" bIns="45720" rtlCol="0" anchor="ctr">
            <a:normAutofit/>
          </a:bodyPr>
          <a:lstStyle/>
          <a:p>
            <a:pPr defTabSz="457200">
              <a:spcAft>
                <a:spcPts val="600"/>
              </a:spcAft>
            </a:pPr>
            <a:fld id="{D57F1E4F-1CFF-5643-939E-217C01CDF565}" type="slidenum">
              <a:rPr lang="en-US" smtClean="0"/>
              <a:pPr defTabSz="457200">
                <a:spcAft>
                  <a:spcPts val="600"/>
                </a:spcAft>
              </a:pPr>
              <a:t>12</a:t>
            </a:fld>
            <a:endParaRPr lang="en-US"/>
          </a:p>
        </p:txBody>
      </p:sp>
      <p:graphicFrame>
        <p:nvGraphicFramePr>
          <p:cNvPr id="7" name="Diagram 7">
            <a:extLst>
              <a:ext uri="{FF2B5EF4-FFF2-40B4-BE49-F238E27FC236}">
                <a16:creationId xmlns:a16="http://schemas.microsoft.com/office/drawing/2014/main" id="{DDF6836A-EAEC-815A-B42A-D61E0E5C76E5}"/>
              </a:ext>
            </a:extLst>
          </p:cNvPr>
          <p:cNvGraphicFramePr>
            <a:graphicFrameLocks noGrp="1"/>
          </p:cNvGraphicFramePr>
          <p:nvPr>
            <p:ph sz="quarter" idx="4"/>
            <p:extLst>
              <p:ext uri="{D42A27DB-BD31-4B8C-83A1-F6EECF244321}">
                <p14:modId xmlns:p14="http://schemas.microsoft.com/office/powerpoint/2010/main" val="1740358798"/>
              </p:ext>
            </p:extLst>
          </p:nvPr>
        </p:nvGraphicFramePr>
        <p:xfrm>
          <a:off x="104169" y="836712"/>
          <a:ext cx="11606867" cy="576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75571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Materials data collecting </a:t>
            </a:r>
          </a:p>
        </p:txBody>
      </p:sp>
      <p:sp>
        <p:nvSpPr>
          <p:cNvPr id="4" name="Slide Number Placeholder 3">
            <a:extLst>
              <a:ext uri="{FF2B5EF4-FFF2-40B4-BE49-F238E27FC236}">
                <a16:creationId xmlns:a16="http://schemas.microsoft.com/office/drawing/2014/main" id="{0CC920D5-9399-58DE-ABD5-356F576690C9}"/>
              </a:ext>
            </a:extLst>
          </p:cNvPr>
          <p:cNvSpPr>
            <a:spLocks noGrp="1"/>
          </p:cNvSpPr>
          <p:nvPr>
            <p:ph type="sldNum" sz="quarter" idx="12"/>
          </p:nvPr>
        </p:nvSpPr>
        <p:spPr/>
        <p:txBody>
          <a:bodyPr/>
          <a:lstStyle/>
          <a:p>
            <a:fld id="{D57F1E4F-1CFF-5643-939E-217C01CDF565}" type="slidenum">
              <a:rPr lang="en-US" smtClean="0"/>
              <a:pPr/>
              <a:t>13</a:t>
            </a:fld>
            <a:endParaRPr lang="en-US" dirty="0"/>
          </a:p>
        </p:txBody>
      </p:sp>
      <p:pic>
        <p:nvPicPr>
          <p:cNvPr id="6" name="Picture 5" descr="Chairs in group therapy">
            <a:extLst>
              <a:ext uri="{FF2B5EF4-FFF2-40B4-BE49-F238E27FC236}">
                <a16:creationId xmlns:a16="http://schemas.microsoft.com/office/drawing/2014/main" id="{1EE01DF9-7CB3-6DCF-1F25-D87EF6F4223B}"/>
              </a:ext>
            </a:extLst>
          </p:cNvPr>
          <p:cNvPicPr>
            <a:picLocks noChangeAspect="1"/>
          </p:cNvPicPr>
          <p:nvPr/>
        </p:nvPicPr>
        <p:blipFill>
          <a:blip r:embed="rId3"/>
          <a:stretch>
            <a:fillRect/>
          </a:stretch>
        </p:blipFill>
        <p:spPr>
          <a:xfrm>
            <a:off x="3070076" y="2132856"/>
            <a:ext cx="2255514" cy="1505920"/>
          </a:xfrm>
          <a:prstGeom prst="rect">
            <a:avLst/>
          </a:prstGeom>
        </p:spPr>
      </p:pic>
      <p:sp>
        <p:nvSpPr>
          <p:cNvPr id="7" name="Plaque 6">
            <a:extLst>
              <a:ext uri="{FF2B5EF4-FFF2-40B4-BE49-F238E27FC236}">
                <a16:creationId xmlns:a16="http://schemas.microsoft.com/office/drawing/2014/main" id="{C5A8CAAB-10BD-743D-04DF-74A16DF16DBE}"/>
              </a:ext>
            </a:extLst>
          </p:cNvPr>
          <p:cNvSpPr/>
          <p:nvPr/>
        </p:nvSpPr>
        <p:spPr>
          <a:xfrm>
            <a:off x="405780" y="2391650"/>
            <a:ext cx="2664296" cy="988331"/>
          </a:xfrm>
          <a:prstGeom prst="plaqu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Group discussion </a:t>
            </a:r>
          </a:p>
        </p:txBody>
      </p:sp>
      <p:pic>
        <p:nvPicPr>
          <p:cNvPr id="9" name="Picture 8" descr="Cartoon checklist and pencil">
            <a:extLst>
              <a:ext uri="{FF2B5EF4-FFF2-40B4-BE49-F238E27FC236}">
                <a16:creationId xmlns:a16="http://schemas.microsoft.com/office/drawing/2014/main" id="{04C917C7-C438-B8AF-AE1A-7D180146226D}"/>
              </a:ext>
            </a:extLst>
          </p:cNvPr>
          <p:cNvPicPr>
            <a:picLocks noChangeAspect="1"/>
          </p:cNvPicPr>
          <p:nvPr/>
        </p:nvPicPr>
        <p:blipFill>
          <a:blip r:embed="rId4"/>
          <a:stretch>
            <a:fillRect/>
          </a:stretch>
        </p:blipFill>
        <p:spPr>
          <a:xfrm>
            <a:off x="3052506" y="3869901"/>
            <a:ext cx="2290653" cy="1717990"/>
          </a:xfrm>
          <a:prstGeom prst="rect">
            <a:avLst/>
          </a:prstGeom>
        </p:spPr>
      </p:pic>
      <p:sp>
        <p:nvSpPr>
          <p:cNvPr id="10" name="Plaque 9">
            <a:extLst>
              <a:ext uri="{FF2B5EF4-FFF2-40B4-BE49-F238E27FC236}">
                <a16:creationId xmlns:a16="http://schemas.microsoft.com/office/drawing/2014/main" id="{2CA58519-684E-767F-38B8-1E2AA76D8813}"/>
              </a:ext>
            </a:extLst>
          </p:cNvPr>
          <p:cNvSpPr/>
          <p:nvPr/>
        </p:nvSpPr>
        <p:spPr>
          <a:xfrm>
            <a:off x="405780" y="4077072"/>
            <a:ext cx="2664296" cy="1506580"/>
          </a:xfrm>
          <a:prstGeom prst="plaqu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Produce questionnaire </a:t>
            </a:r>
          </a:p>
          <a:p>
            <a:pPr algn="ctr"/>
            <a:r>
              <a:rPr lang="en-US" dirty="0"/>
              <a:t>(paper) and feedback forms</a:t>
            </a:r>
          </a:p>
        </p:txBody>
      </p:sp>
      <p:sp>
        <p:nvSpPr>
          <p:cNvPr id="11" name="Plaque 10">
            <a:extLst>
              <a:ext uri="{FF2B5EF4-FFF2-40B4-BE49-F238E27FC236}">
                <a16:creationId xmlns:a16="http://schemas.microsoft.com/office/drawing/2014/main" id="{2342BB38-D371-BCA8-D8A0-927185584F18}"/>
              </a:ext>
            </a:extLst>
          </p:cNvPr>
          <p:cNvSpPr/>
          <p:nvPr/>
        </p:nvSpPr>
        <p:spPr>
          <a:xfrm>
            <a:off x="5806057" y="2894660"/>
            <a:ext cx="2664296" cy="988331"/>
          </a:xfrm>
          <a:prstGeom prst="plaqu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computer</a:t>
            </a:r>
          </a:p>
        </p:txBody>
      </p:sp>
      <p:pic>
        <p:nvPicPr>
          <p:cNvPr id="13" name="Picture 12" descr="Smiling child using laptop computer">
            <a:extLst>
              <a:ext uri="{FF2B5EF4-FFF2-40B4-BE49-F238E27FC236}">
                <a16:creationId xmlns:a16="http://schemas.microsoft.com/office/drawing/2014/main" id="{A2897815-C7A9-5659-97D0-BC97B1D1316F}"/>
              </a:ext>
            </a:extLst>
          </p:cNvPr>
          <p:cNvPicPr>
            <a:picLocks noChangeAspect="1"/>
          </p:cNvPicPr>
          <p:nvPr/>
        </p:nvPicPr>
        <p:blipFill>
          <a:blip r:embed="rId5"/>
          <a:stretch>
            <a:fillRect/>
          </a:stretch>
        </p:blipFill>
        <p:spPr>
          <a:xfrm>
            <a:off x="8470353" y="2346158"/>
            <a:ext cx="2853710" cy="1901730"/>
          </a:xfrm>
          <a:prstGeom prst="rect">
            <a:avLst/>
          </a:prstGeom>
        </p:spPr>
      </p:pic>
      <p:pic>
        <p:nvPicPr>
          <p:cNvPr id="15" name="Picture 14" descr="Woman with blonde hair">
            <a:extLst>
              <a:ext uri="{FF2B5EF4-FFF2-40B4-BE49-F238E27FC236}">
                <a16:creationId xmlns:a16="http://schemas.microsoft.com/office/drawing/2014/main" id="{B1FA61EC-C120-C1D7-B993-4A4631D21D61}"/>
              </a:ext>
            </a:extLst>
          </p:cNvPr>
          <p:cNvPicPr>
            <a:picLocks noChangeAspect="1"/>
          </p:cNvPicPr>
          <p:nvPr/>
        </p:nvPicPr>
        <p:blipFill>
          <a:blip r:embed="rId6"/>
          <a:stretch>
            <a:fillRect/>
          </a:stretch>
        </p:blipFill>
        <p:spPr>
          <a:xfrm>
            <a:off x="9054800" y="4543560"/>
            <a:ext cx="2852595" cy="1901730"/>
          </a:xfrm>
          <a:prstGeom prst="rect">
            <a:avLst/>
          </a:prstGeom>
        </p:spPr>
      </p:pic>
      <p:sp>
        <p:nvSpPr>
          <p:cNvPr id="16" name="Plaque 15">
            <a:extLst>
              <a:ext uri="{FF2B5EF4-FFF2-40B4-BE49-F238E27FC236}">
                <a16:creationId xmlns:a16="http://schemas.microsoft.com/office/drawing/2014/main" id="{B541805A-D264-16A1-C4B4-84AB5491384E}"/>
              </a:ext>
            </a:extLst>
          </p:cNvPr>
          <p:cNvSpPr/>
          <p:nvPr/>
        </p:nvSpPr>
        <p:spPr>
          <a:xfrm>
            <a:off x="6390504" y="5150368"/>
            <a:ext cx="2664296" cy="988331"/>
          </a:xfrm>
          <a:prstGeom prst="plaqu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A volunteer </a:t>
            </a:r>
          </a:p>
        </p:txBody>
      </p:sp>
      <p:sp>
        <p:nvSpPr>
          <p:cNvPr id="3" name="TextBox 2">
            <a:extLst>
              <a:ext uri="{FF2B5EF4-FFF2-40B4-BE49-F238E27FC236}">
                <a16:creationId xmlns:a16="http://schemas.microsoft.com/office/drawing/2014/main" id="{CE17D336-14A8-FA6C-482B-C8F3F6DBFB0C}"/>
              </a:ext>
            </a:extLst>
          </p:cNvPr>
          <p:cNvSpPr txBox="1"/>
          <p:nvPr/>
        </p:nvSpPr>
        <p:spPr>
          <a:xfrm>
            <a:off x="405780" y="6321262"/>
            <a:ext cx="4536504" cy="461665"/>
          </a:xfrm>
          <a:prstGeom prst="rect">
            <a:avLst/>
          </a:prstGeom>
          <a:noFill/>
        </p:spPr>
        <p:txBody>
          <a:bodyPr wrap="square" rtlCol="0">
            <a:spAutoFit/>
          </a:bodyPr>
          <a:lstStyle/>
          <a:p>
            <a:pPr rtl="0"/>
            <a:r>
              <a:rPr lang="en-GB" dirty="0"/>
              <a:t>(</a:t>
            </a:r>
            <a:r>
              <a:rPr lang="en-GB" sz="2400" b="0" i="0" u="none" strike="noStrike" dirty="0">
                <a:solidFill>
                  <a:srgbClr val="222222"/>
                </a:solidFill>
                <a:effectLst/>
                <a:latin typeface="Arial" panose="020B0604020202020204" pitchFamily="34" charset="0"/>
              </a:rPr>
              <a:t>Hox and </a:t>
            </a:r>
            <a:r>
              <a:rPr lang="en-GB" sz="2400" b="0" i="0" u="none" strike="noStrike" dirty="0" err="1">
                <a:solidFill>
                  <a:srgbClr val="222222"/>
                </a:solidFill>
                <a:effectLst/>
                <a:latin typeface="Arial" panose="020B0604020202020204" pitchFamily="34" charset="0"/>
              </a:rPr>
              <a:t>Boeije</a:t>
            </a:r>
            <a:r>
              <a:rPr lang="en-GB" sz="2400" b="0" i="0" u="none" strike="noStrike" dirty="0">
                <a:solidFill>
                  <a:srgbClr val="222222"/>
                </a:solidFill>
                <a:effectLst/>
                <a:latin typeface="Arial" panose="020B0604020202020204" pitchFamily="34" charset="0"/>
              </a:rPr>
              <a:t>, 2005)</a:t>
            </a:r>
          </a:p>
        </p:txBody>
      </p:sp>
    </p:spTree>
    <p:extLst>
      <p:ext uri="{BB962C8B-B14F-4D97-AF65-F5344CB8AC3E}">
        <p14:creationId xmlns:p14="http://schemas.microsoft.com/office/powerpoint/2010/main" val="1653943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0" name="Rectangle 29">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ngled shot of pen on a graph">
            <a:extLst>
              <a:ext uri="{FF2B5EF4-FFF2-40B4-BE49-F238E27FC236}">
                <a16:creationId xmlns:a16="http://schemas.microsoft.com/office/drawing/2014/main" id="{29671EB4-CFD2-7961-2CD9-A885BB90BC0E}"/>
              </a:ext>
            </a:extLst>
          </p:cNvPr>
          <p:cNvPicPr>
            <a:picLocks noChangeAspect="1"/>
          </p:cNvPicPr>
          <p:nvPr/>
        </p:nvPicPr>
        <p:blipFill rotWithShape="1">
          <a:blip r:embed="rId3"/>
          <a:srcRect t="10359" b="5349"/>
          <a:stretch/>
        </p:blipFill>
        <p:spPr>
          <a:xfrm>
            <a:off x="20" y="10"/>
            <a:ext cx="12188805" cy="6857990"/>
          </a:xfrm>
          <a:prstGeom prst="rect">
            <a:avLst/>
          </a:prstGeom>
        </p:spPr>
      </p:pic>
      <p:grpSp>
        <p:nvGrpSpPr>
          <p:cNvPr id="32" name="Group 31">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953" y="457200"/>
            <a:ext cx="3702356" cy="5935132"/>
            <a:chOff x="438068" y="457200"/>
            <a:chExt cx="3703320" cy="5935132"/>
          </a:xfrm>
        </p:grpSpPr>
        <p:sp>
          <p:nvSpPr>
            <p:cNvPr id="33" name="Rectangle 32">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582948" y="767782"/>
            <a:ext cx="3411179" cy="1372177"/>
          </a:xfrm>
          <a:solidFill>
            <a:schemeClr val="accent1">
              <a:lumMod val="50000"/>
              <a:lumOff val="50000"/>
            </a:schemeClr>
          </a:solidFill>
        </p:spPr>
        <p:txBody>
          <a:bodyPr vert="horz" lIns="91440" tIns="45720" rIns="91440" bIns="45720" rtlCol="0" anchor="ctr">
            <a:normAutofit/>
          </a:bodyPr>
          <a:lstStyle/>
          <a:p>
            <a:r>
              <a:rPr lang="en-US" dirty="0">
                <a:solidFill>
                  <a:srgbClr val="FFFFFF"/>
                </a:solidFill>
                <a:latin typeface="Arial" panose="020B0604020202020204" pitchFamily="34" charset="0"/>
                <a:cs typeface="Arial" panose="020B0604020202020204" pitchFamily="34" charset="0"/>
              </a:rPr>
              <a:t>Proposed data analysis techniques </a:t>
            </a:r>
          </a:p>
        </p:txBody>
      </p:sp>
      <p:sp>
        <p:nvSpPr>
          <p:cNvPr id="4" name="Slide Number Placeholder 3">
            <a:extLst>
              <a:ext uri="{FF2B5EF4-FFF2-40B4-BE49-F238E27FC236}">
                <a16:creationId xmlns:a16="http://schemas.microsoft.com/office/drawing/2014/main" id="{87A25EC1-501D-DDBA-B350-38BBA3B90C20}"/>
              </a:ext>
            </a:extLst>
          </p:cNvPr>
          <p:cNvSpPr>
            <a:spLocks noGrp="1"/>
          </p:cNvSpPr>
          <p:nvPr>
            <p:ph type="sldNum" sz="quarter" idx="12"/>
          </p:nvPr>
        </p:nvSpPr>
        <p:spPr>
          <a:xfrm>
            <a:off x="3453500" y="766071"/>
            <a:ext cx="544732" cy="365125"/>
          </a:xfrm>
        </p:spPr>
        <p:txBody>
          <a:bodyPr vert="horz" lIns="91440" tIns="45720" rIns="91440" bIns="45720" rtlCol="0" anchor="ctr">
            <a:normAutofit/>
          </a:bodyPr>
          <a:lstStyle/>
          <a:p>
            <a:pPr defTabSz="457200">
              <a:spcAft>
                <a:spcPts val="600"/>
              </a:spcAft>
            </a:pPr>
            <a:fld id="{D57F1E4F-1CFF-5643-939E-217C01CDF565}" type="slidenum">
              <a:rPr lang="en-US" smtClean="0"/>
              <a:pPr defTabSz="457200">
                <a:spcAft>
                  <a:spcPts val="600"/>
                </a:spcAft>
              </a:pPr>
              <a:t>14</a:t>
            </a:fld>
            <a:endParaRPr lang="en-US"/>
          </a:p>
        </p:txBody>
      </p:sp>
      <p:sp>
        <p:nvSpPr>
          <p:cNvPr id="16" name="Plaque 15">
            <a:extLst>
              <a:ext uri="{FF2B5EF4-FFF2-40B4-BE49-F238E27FC236}">
                <a16:creationId xmlns:a16="http://schemas.microsoft.com/office/drawing/2014/main" id="{87230208-6062-BD3E-FC5D-1F44FA179571}"/>
              </a:ext>
            </a:extLst>
          </p:cNvPr>
          <p:cNvSpPr/>
          <p:nvPr/>
        </p:nvSpPr>
        <p:spPr>
          <a:xfrm>
            <a:off x="74517" y="2304818"/>
            <a:ext cx="4637015" cy="3710141"/>
          </a:xfrm>
          <a:prstGeom prst="plaque">
            <a:avLst/>
          </a:prstGeom>
          <a:solidFill>
            <a:schemeClr val="accent1">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p>
            <a:pPr defTabSz="457200">
              <a:lnSpc>
                <a:spcPct val="90000"/>
              </a:lnSpc>
              <a:spcBef>
                <a:spcPct val="20000"/>
              </a:spcBef>
              <a:spcAft>
                <a:spcPts val="600"/>
              </a:spcAft>
              <a:buClr>
                <a:schemeClr val="accent2"/>
              </a:buClr>
              <a:buSzPct val="92000"/>
              <a:buFont typeface="Wingdings 2" panose="05020102010507070707" pitchFamily="18" charset="2"/>
              <a:buChar char=""/>
            </a:pPr>
            <a:endParaRPr lang="en-US" sz="2000" dirty="0">
              <a:solidFill>
                <a:schemeClr val="accent1">
                  <a:lumMod val="25000"/>
                  <a:lumOff val="75000"/>
                </a:schemeClr>
              </a:solidFill>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chemeClr val="accent2"/>
              </a:buClr>
              <a:buSzPct val="92000"/>
              <a:buFont typeface="Wingdings 2" panose="05020102010507070707" pitchFamily="18" charset="2"/>
              <a:buChar char=""/>
            </a:pPr>
            <a:endParaRPr lang="en-US" sz="2000" dirty="0">
              <a:solidFill>
                <a:srgbClr val="FFFFFF"/>
              </a:solidFill>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chemeClr val="accent2"/>
              </a:buClr>
              <a:buSzPct val="92000"/>
            </a:pPr>
            <a:r>
              <a:rPr lang="en-US" sz="2000" b="1" dirty="0">
                <a:solidFill>
                  <a:srgbClr val="FFFFFF"/>
                </a:solidFill>
                <a:latin typeface="Arial" panose="020B0604020202020204" pitchFamily="34" charset="0"/>
                <a:cs typeface="Arial" panose="020B0604020202020204" pitchFamily="34" charset="0"/>
              </a:rPr>
              <a:t>Ground-up theory  Analysis</a:t>
            </a:r>
          </a:p>
          <a:p>
            <a:pPr defTabSz="457200">
              <a:lnSpc>
                <a:spcPct val="90000"/>
              </a:lnSpc>
              <a:spcBef>
                <a:spcPct val="20000"/>
              </a:spcBef>
              <a:spcAft>
                <a:spcPts val="600"/>
              </a:spcAft>
              <a:buClr>
                <a:schemeClr val="accent2"/>
              </a:buClr>
              <a:buSzPct val="92000"/>
            </a:pPr>
            <a:r>
              <a:rPr lang="en-US" sz="2000" dirty="0">
                <a:solidFill>
                  <a:srgbClr val="FFFFFF"/>
                </a:solidFill>
                <a:latin typeface="Arial" panose="020B0604020202020204" pitchFamily="34" charset="0"/>
                <a:cs typeface="Arial" panose="020B0604020202020204" pitchFamily="34" charset="0"/>
              </a:rPr>
              <a:t>Uses different techniques for performing qualitative research to create theories by looking at facts from the real world. </a:t>
            </a:r>
          </a:p>
          <a:p>
            <a:pPr defTabSz="457200">
              <a:lnSpc>
                <a:spcPct val="90000"/>
              </a:lnSpc>
              <a:spcBef>
                <a:spcPct val="20000"/>
              </a:spcBef>
              <a:spcAft>
                <a:spcPts val="600"/>
              </a:spcAft>
              <a:buClr>
                <a:schemeClr val="accent2"/>
              </a:buClr>
              <a:buSzPct val="92000"/>
            </a:pPr>
            <a:r>
              <a:rPr lang="en-US" sz="2000" dirty="0">
                <a:solidFill>
                  <a:srgbClr val="FFFFFF"/>
                </a:solidFill>
                <a:latin typeface="Arial" panose="020B0604020202020204" pitchFamily="34" charset="0"/>
                <a:cs typeface="Arial" panose="020B0604020202020204" pitchFamily="34" charset="0"/>
              </a:rPr>
              <a:t>The method entails developing hypotheses and ideas through the gathering and assessment of qualitative data. (</a:t>
            </a:r>
            <a:r>
              <a:rPr lang="en-GB" sz="2000" b="0" i="0" u="none" strike="noStrike" dirty="0">
                <a:solidFill>
                  <a:schemeClr val="tx1"/>
                </a:solidFill>
                <a:effectLst/>
                <a:latin typeface="Arial" panose="020B0604020202020204" pitchFamily="34" charset="0"/>
              </a:rPr>
              <a:t>Walker and Myrick., 2006).</a:t>
            </a:r>
            <a:endParaRPr lang="en-US" sz="2000" dirty="0">
              <a:solidFill>
                <a:schemeClr val="tx1"/>
              </a:solidFill>
              <a:latin typeface="Arial" panose="020B0604020202020204" pitchFamily="34" charset="0"/>
              <a:cs typeface="Arial" panose="020B0604020202020204" pitchFamily="34" charset="0"/>
            </a:endParaRPr>
          </a:p>
        </p:txBody>
      </p:sp>
      <p:sp>
        <p:nvSpPr>
          <p:cNvPr id="7" name="Snip Diagonal Corner of Rectangle 6">
            <a:extLst>
              <a:ext uri="{FF2B5EF4-FFF2-40B4-BE49-F238E27FC236}">
                <a16:creationId xmlns:a16="http://schemas.microsoft.com/office/drawing/2014/main" id="{A85ED533-5DB4-CDDA-5D49-91BDE9E2F12C}"/>
              </a:ext>
            </a:extLst>
          </p:cNvPr>
          <p:cNvSpPr/>
          <p:nvPr/>
        </p:nvSpPr>
        <p:spPr>
          <a:xfrm>
            <a:off x="4924613" y="3041255"/>
            <a:ext cx="7147239" cy="3635777"/>
          </a:xfrm>
          <a:prstGeom prst="snip2DiagRect">
            <a:avLst/>
          </a:prstGeom>
          <a:solidFill>
            <a:schemeClr val="accent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600"/>
              </a:spcAft>
            </a:pPr>
            <a:endParaRPr lang="en-GB" dirty="0"/>
          </a:p>
          <a:p>
            <a:pPr algn="ctr">
              <a:spcAft>
                <a:spcPts val="600"/>
              </a:spcAft>
            </a:pPr>
            <a:endParaRPr lang="en-GB" dirty="0"/>
          </a:p>
          <a:p>
            <a:pPr algn="ctr">
              <a:spcAft>
                <a:spcPts val="600"/>
              </a:spcAft>
            </a:pPr>
            <a:r>
              <a:rPr lang="en-GB" sz="2000" dirty="0">
                <a:latin typeface="Arial" panose="020B0604020202020204" pitchFamily="34" charset="0"/>
                <a:cs typeface="Arial" panose="020B0604020202020204" pitchFamily="34" charset="0"/>
              </a:rPr>
              <a:t>However this may precent itself as objective, imaginative, and critical thinkers throughout the process.</a:t>
            </a:r>
          </a:p>
          <a:p>
            <a:pPr algn="ctr">
              <a:spcAft>
                <a:spcPts val="600"/>
              </a:spcAft>
            </a:pPr>
            <a:r>
              <a:rPr lang="en-GB" sz="2000" dirty="0">
                <a:latin typeface="Arial" panose="020B0604020202020204" pitchFamily="34" charset="0"/>
                <a:cs typeface="Arial" panose="020B0604020202020204" pitchFamily="34" charset="0"/>
              </a:rPr>
              <a:t>It is seen to be highly theoretical and may not offer clear responses  to qualitative research questions since theories are built based on facts rather than the other way around. (</a:t>
            </a:r>
            <a:r>
              <a:rPr lang="en-GB" sz="2000" b="0" i="0" u="none" strike="noStrike" dirty="0">
                <a:solidFill>
                  <a:schemeClr val="tx1"/>
                </a:solidFill>
                <a:effectLst/>
                <a:latin typeface="Arial" panose="020B0604020202020204" pitchFamily="34" charset="0"/>
                <a:cs typeface="Arial" panose="020B0604020202020204" pitchFamily="34" charset="0"/>
              </a:rPr>
              <a:t>Uri, 2015.)</a:t>
            </a:r>
            <a:endParaRPr lang="en-GB" sz="2000" dirty="0">
              <a:solidFill>
                <a:schemeClr val="tx1"/>
              </a:solidFill>
              <a:latin typeface="Arial" panose="020B0604020202020204" pitchFamily="34" charset="0"/>
              <a:cs typeface="Arial" panose="020B0604020202020204" pitchFamily="34" charset="0"/>
            </a:endParaRPr>
          </a:p>
        </p:txBody>
      </p:sp>
      <p:sp>
        <p:nvSpPr>
          <p:cNvPr id="9" name="Round Single Corner of Rectangle 8">
            <a:extLst>
              <a:ext uri="{FF2B5EF4-FFF2-40B4-BE49-F238E27FC236}">
                <a16:creationId xmlns:a16="http://schemas.microsoft.com/office/drawing/2014/main" id="{FA18B10B-CA4B-88A2-6107-1DFC9BE3E407}"/>
              </a:ext>
            </a:extLst>
          </p:cNvPr>
          <p:cNvSpPr/>
          <p:nvPr/>
        </p:nvSpPr>
        <p:spPr>
          <a:xfrm>
            <a:off x="4828505" y="180967"/>
            <a:ext cx="7243347" cy="2245891"/>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As the proposal is about identifying the barriers for future purposes this is the best  data analysis method as it helps to put together a future outcome based on the data that has been collected  along side  research that may correspond with the proposed question </a:t>
            </a:r>
          </a:p>
        </p:txBody>
      </p:sp>
      <p:sp>
        <p:nvSpPr>
          <p:cNvPr id="10" name="Round Single Corner of Rectangle 9">
            <a:extLst>
              <a:ext uri="{FF2B5EF4-FFF2-40B4-BE49-F238E27FC236}">
                <a16:creationId xmlns:a16="http://schemas.microsoft.com/office/drawing/2014/main" id="{F656E652-D7EE-A525-C46A-FEAEF44342A2}"/>
              </a:ext>
            </a:extLst>
          </p:cNvPr>
          <p:cNvSpPr/>
          <p:nvPr/>
        </p:nvSpPr>
        <p:spPr>
          <a:xfrm>
            <a:off x="74517" y="6540336"/>
            <a:ext cx="4166208" cy="317664"/>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rtl="0"/>
            <a:r>
              <a:rPr lang="en-GB" dirty="0"/>
              <a:t>(</a:t>
            </a:r>
            <a:r>
              <a:rPr lang="en-GB" b="0" i="0" u="none" strike="noStrike" dirty="0">
                <a:solidFill>
                  <a:schemeClr val="tx1"/>
                </a:solidFill>
                <a:effectLst/>
                <a:latin typeface="Arial" panose="020B0604020202020204" pitchFamily="34" charset="0"/>
              </a:rPr>
              <a:t>Taylor and Cihon, 2004).</a:t>
            </a:r>
            <a:endParaRPr lang="en-GB" dirty="0">
              <a:solidFill>
                <a:schemeClr val="tx1"/>
              </a:solidFill>
            </a:endParaRPr>
          </a:p>
        </p:txBody>
      </p:sp>
    </p:spTree>
    <p:extLst>
      <p:ext uri="{BB962C8B-B14F-4D97-AF65-F5344CB8AC3E}">
        <p14:creationId xmlns:p14="http://schemas.microsoft.com/office/powerpoint/2010/main" val="13061066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5D9C196-56A3-4D2B-B250-2501F51B4C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3" name="Rectangle 12">
            <a:extLst>
              <a:ext uri="{FF2B5EF4-FFF2-40B4-BE49-F238E27FC236}">
                <a16:creationId xmlns:a16="http://schemas.microsoft.com/office/drawing/2014/main" id="{3A6EBF77-A535-4798-83D5-C5D9C36BF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6" y="457202"/>
            <a:ext cx="7590590" cy="5856457"/>
          </a:xfrm>
          <a:prstGeom prst="rect">
            <a:avLst/>
          </a:prstGeom>
          <a:no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DB2DB23-D2D0-4E56-A97D-E9B80FD3E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7755" y="457202"/>
            <a:ext cx="3614652" cy="585973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 name="Slide Number Placeholder 1">
            <a:extLst>
              <a:ext uri="{FF2B5EF4-FFF2-40B4-BE49-F238E27FC236}">
                <a16:creationId xmlns:a16="http://schemas.microsoft.com/office/drawing/2014/main" id="{76EC14A2-63EA-FB00-4901-0202C05DA4B9}"/>
              </a:ext>
            </a:extLst>
          </p:cNvPr>
          <p:cNvSpPr>
            <a:spLocks noGrp="1"/>
          </p:cNvSpPr>
          <p:nvPr>
            <p:ph type="sldNum" sz="quarter" idx="12"/>
          </p:nvPr>
        </p:nvSpPr>
        <p:spPr>
          <a:xfrm>
            <a:off x="6984176" y="4854543"/>
            <a:ext cx="731181" cy="253653"/>
          </a:xfrm>
        </p:spPr>
        <p:txBody>
          <a:bodyPr/>
          <a:lstStyle/>
          <a:p>
            <a:pPr defTabSz="841101">
              <a:spcAft>
                <a:spcPts val="600"/>
              </a:spcAft>
            </a:pPr>
            <a:fld id="{D57F1E4F-1CFF-5643-939E-217C01CDF565}" type="slidenum">
              <a:rPr lang="en-US" sz="621" kern="1200">
                <a:solidFill>
                  <a:schemeClr val="accent2"/>
                </a:solidFill>
                <a:latin typeface="+mn-lt"/>
                <a:ea typeface="+mn-ea"/>
                <a:cs typeface="+mn-cs"/>
              </a:rPr>
              <a:pPr defTabSz="841101">
                <a:spcAft>
                  <a:spcPts val="600"/>
                </a:spcAft>
              </a:pPr>
              <a:t>15</a:t>
            </a:fld>
            <a:endParaRPr lang="en-US"/>
          </a:p>
        </p:txBody>
      </p:sp>
      <p:sp>
        <p:nvSpPr>
          <p:cNvPr id="4" name="Frame 3">
            <a:extLst>
              <a:ext uri="{FF2B5EF4-FFF2-40B4-BE49-F238E27FC236}">
                <a16:creationId xmlns:a16="http://schemas.microsoft.com/office/drawing/2014/main" id="{DCF6BC8A-D38D-CB08-59BE-AFA00F7ED17D}"/>
              </a:ext>
            </a:extLst>
          </p:cNvPr>
          <p:cNvSpPr/>
          <p:nvPr/>
        </p:nvSpPr>
        <p:spPr>
          <a:xfrm>
            <a:off x="781604" y="1659387"/>
            <a:ext cx="7024502" cy="4654272"/>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TextBox 7">
            <a:extLst>
              <a:ext uri="{FF2B5EF4-FFF2-40B4-BE49-F238E27FC236}">
                <a16:creationId xmlns:a16="http://schemas.microsoft.com/office/drawing/2014/main" id="{6B2EA60A-2A3A-E153-E246-5D2FCB5293BB}"/>
              </a:ext>
            </a:extLst>
          </p:cNvPr>
          <p:cNvSpPr txBox="1"/>
          <p:nvPr/>
        </p:nvSpPr>
        <p:spPr>
          <a:xfrm>
            <a:off x="8376859" y="2616569"/>
            <a:ext cx="6092456" cy="1569660"/>
          </a:xfrm>
          <a:prstGeom prst="rect">
            <a:avLst/>
          </a:prstGeom>
          <a:noFill/>
        </p:spPr>
        <p:txBody>
          <a:bodyPr wrap="square">
            <a:spAutoFit/>
          </a:bodyPr>
          <a:lstStyle/>
          <a:p>
            <a:r>
              <a:rPr lang="en-US" b="1" dirty="0">
                <a:solidFill>
                  <a:srgbClr val="FFFFFF"/>
                </a:solidFill>
                <a:latin typeface="Arial" panose="020B0604020202020204" pitchFamily="34" charset="0"/>
                <a:cs typeface="Arial" panose="020B0604020202020204" pitchFamily="34" charset="0"/>
              </a:rPr>
              <a:t>Proposed data </a:t>
            </a:r>
          </a:p>
          <a:p>
            <a:r>
              <a:rPr lang="en-US" b="1" dirty="0">
                <a:solidFill>
                  <a:srgbClr val="FFFFFF"/>
                </a:solidFill>
                <a:latin typeface="Arial" panose="020B0604020202020204" pitchFamily="34" charset="0"/>
                <a:cs typeface="Arial" panose="020B0604020202020204" pitchFamily="34" charset="0"/>
              </a:rPr>
              <a:t>analysis techniques</a:t>
            </a:r>
          </a:p>
          <a:p>
            <a:endParaRPr lang="en-US" b="1" dirty="0">
              <a:solidFill>
                <a:srgbClr val="FFFFFF"/>
              </a:solidFill>
              <a:latin typeface="Arial" panose="020B0604020202020204" pitchFamily="34" charset="0"/>
              <a:cs typeface="Arial" panose="020B0604020202020204" pitchFamily="34" charset="0"/>
            </a:endParaRPr>
          </a:p>
          <a:p>
            <a:r>
              <a:rPr lang="en-US" b="1" dirty="0">
                <a:solidFill>
                  <a:srgbClr val="FFFFFF"/>
                </a:solidFill>
                <a:latin typeface="Arial" panose="020B0604020202020204" pitchFamily="34" charset="0"/>
                <a:cs typeface="Arial" panose="020B0604020202020204" pitchFamily="34" charset="0"/>
              </a:rPr>
              <a:t>(Process) </a:t>
            </a:r>
            <a:endParaRPr lang="en-GB" b="1" dirty="0"/>
          </a:p>
        </p:txBody>
      </p:sp>
      <p:graphicFrame>
        <p:nvGraphicFramePr>
          <p:cNvPr id="19" name="TextBox 5">
            <a:extLst>
              <a:ext uri="{FF2B5EF4-FFF2-40B4-BE49-F238E27FC236}">
                <a16:creationId xmlns:a16="http://schemas.microsoft.com/office/drawing/2014/main" id="{AC1F4A3D-78E4-C6A9-F980-C61E0585845B}"/>
              </a:ext>
            </a:extLst>
          </p:cNvPr>
          <p:cNvGraphicFramePr/>
          <p:nvPr>
            <p:extLst>
              <p:ext uri="{D42A27DB-BD31-4B8C-83A1-F6EECF244321}">
                <p14:modId xmlns:p14="http://schemas.microsoft.com/office/powerpoint/2010/main" val="2579169186"/>
              </p:ext>
            </p:extLst>
          </p:nvPr>
        </p:nvGraphicFramePr>
        <p:xfrm>
          <a:off x="981844" y="836712"/>
          <a:ext cx="6164544" cy="47525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9309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8">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10">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12">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14">
            <a:extLst>
              <a:ext uri="{FF2B5EF4-FFF2-40B4-BE49-F238E27FC236}">
                <a16:creationId xmlns:a16="http://schemas.microsoft.com/office/drawing/2014/main" id="{9FC936C0-4624-438D-BDD0-6B296BD6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4" name="Rectangle 16">
            <a:extLst>
              <a:ext uri="{FF2B5EF4-FFF2-40B4-BE49-F238E27FC236}">
                <a16:creationId xmlns:a16="http://schemas.microsoft.com/office/drawing/2014/main" id="{4B526CBF-0AA4-49A9-B305-EE0AF3AF6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4" descr="Hand holding a pen shading number on a sheet">
            <a:extLst>
              <a:ext uri="{FF2B5EF4-FFF2-40B4-BE49-F238E27FC236}">
                <a16:creationId xmlns:a16="http://schemas.microsoft.com/office/drawing/2014/main" id="{2869486C-9B61-6B47-9AA4-0561F3A0D5A0}"/>
              </a:ext>
            </a:extLst>
          </p:cNvPr>
          <p:cNvPicPr>
            <a:picLocks noChangeAspect="1"/>
          </p:cNvPicPr>
          <p:nvPr/>
        </p:nvPicPr>
        <p:blipFill rotWithShape="1">
          <a:blip r:embed="rId3"/>
          <a:srcRect b="15708"/>
          <a:stretch/>
        </p:blipFill>
        <p:spPr>
          <a:xfrm>
            <a:off x="138469" y="0"/>
            <a:ext cx="12188805" cy="6857990"/>
          </a:xfrm>
          <a:prstGeom prst="rect">
            <a:avLst/>
          </a:prstGeom>
        </p:spPr>
      </p:pic>
      <p:grpSp>
        <p:nvGrpSpPr>
          <p:cNvPr id="36" name="Group 18">
            <a:extLst>
              <a:ext uri="{FF2B5EF4-FFF2-40B4-BE49-F238E27FC236}">
                <a16:creationId xmlns:a16="http://schemas.microsoft.com/office/drawing/2014/main" id="{CC8B5139-02E6-4DEA-9CCE-962CAF0AFB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953" y="457200"/>
            <a:ext cx="3702356" cy="5935132"/>
            <a:chOff x="438068" y="457200"/>
            <a:chExt cx="3703320" cy="5935132"/>
          </a:xfrm>
        </p:grpSpPr>
        <p:sp>
          <p:nvSpPr>
            <p:cNvPr id="20" name="Rectangle 19">
              <a:extLst>
                <a:ext uri="{FF2B5EF4-FFF2-40B4-BE49-F238E27FC236}">
                  <a16:creationId xmlns:a16="http://schemas.microsoft.com/office/drawing/2014/main" id="{C0470BC0-AB0D-4A03-B4F1-5DDA9A31C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724A08B2-EC2C-4641-81BE-FE8B068BE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3" name="TextBox 2">
            <a:extLst>
              <a:ext uri="{FF2B5EF4-FFF2-40B4-BE49-F238E27FC236}">
                <a16:creationId xmlns:a16="http://schemas.microsoft.com/office/drawing/2014/main" id="{4AD5EBDD-FBC5-4D68-5FDD-1D7C96E29CDA}"/>
              </a:ext>
            </a:extLst>
          </p:cNvPr>
          <p:cNvSpPr txBox="1"/>
          <p:nvPr/>
        </p:nvSpPr>
        <p:spPr>
          <a:xfrm>
            <a:off x="644216" y="1307096"/>
            <a:ext cx="3411179" cy="4925404"/>
          </a:xfrm>
          <a:prstGeom prst="rect">
            <a:avLst/>
          </a:prstGeom>
        </p:spPr>
        <p:txBody>
          <a:bodyPr vert="horz" lIns="91440" tIns="45720" rIns="91440" bIns="45720" rtlCol="0" anchor="b">
            <a:normAutofit fontScale="55000" lnSpcReduction="20000"/>
          </a:bodyPr>
          <a:lstStyle/>
          <a:p>
            <a:pPr defTabSz="457200">
              <a:spcBef>
                <a:spcPct val="0"/>
              </a:spcBef>
              <a:spcAft>
                <a:spcPts val="600"/>
              </a:spcAft>
            </a:pPr>
            <a:r>
              <a:rPr lang="en-US" sz="3600" cap="all" dirty="0">
                <a:solidFill>
                  <a:srgbClr val="FFFFFF"/>
                </a:solidFill>
                <a:latin typeface="+mj-lt"/>
                <a:ea typeface="+mj-ea"/>
                <a:cs typeface="+mj-cs"/>
              </a:rPr>
              <a:t>Validated questionnaire </a:t>
            </a:r>
          </a:p>
          <a:p>
            <a:pPr defTabSz="457200">
              <a:spcBef>
                <a:spcPct val="0"/>
              </a:spcBef>
              <a:spcAft>
                <a:spcPts val="600"/>
              </a:spcAft>
            </a:pPr>
            <a:r>
              <a:rPr lang="en-US" sz="3600" cap="all" dirty="0">
                <a:solidFill>
                  <a:srgbClr val="FFFFFF"/>
                </a:solidFill>
                <a:latin typeface="+mj-lt"/>
                <a:ea typeface="+mj-ea"/>
                <a:cs typeface="+mj-cs"/>
              </a:rPr>
              <a:t> </a:t>
            </a:r>
          </a:p>
          <a:p>
            <a:pPr defTabSz="457200">
              <a:spcBef>
                <a:spcPct val="0"/>
              </a:spcBef>
              <a:spcAft>
                <a:spcPts val="600"/>
              </a:spcAft>
            </a:pPr>
            <a:endParaRPr lang="en-GB" sz="3600" dirty="0"/>
          </a:p>
          <a:p>
            <a:pPr defTabSz="457200">
              <a:spcBef>
                <a:spcPct val="0"/>
              </a:spcBef>
              <a:spcAft>
                <a:spcPts val="600"/>
              </a:spcAft>
            </a:pPr>
            <a:r>
              <a:rPr lang="en-GB" sz="3600" dirty="0">
                <a:solidFill>
                  <a:schemeClr val="bg1"/>
                </a:solidFill>
              </a:rPr>
              <a:t>This is A questionnaire or scale that has been created to be used with the intended respondents is referred to as being validated.</a:t>
            </a:r>
          </a:p>
          <a:p>
            <a:pPr defTabSz="457200">
              <a:spcBef>
                <a:spcPct val="0"/>
              </a:spcBef>
              <a:spcAft>
                <a:spcPts val="600"/>
              </a:spcAft>
            </a:pPr>
            <a:endParaRPr lang="en-GB" sz="3600" dirty="0">
              <a:solidFill>
                <a:schemeClr val="bg1"/>
              </a:solidFill>
            </a:endParaRPr>
          </a:p>
          <a:p>
            <a:pPr defTabSz="457200">
              <a:spcBef>
                <a:spcPct val="0"/>
              </a:spcBef>
              <a:spcAft>
                <a:spcPts val="600"/>
              </a:spcAft>
            </a:pPr>
            <a:r>
              <a:rPr lang="en-GB" sz="3600" dirty="0">
                <a:solidFill>
                  <a:schemeClr val="bg1"/>
                </a:solidFill>
              </a:rPr>
              <a:t>Type of questionnaire that will be used is a </a:t>
            </a:r>
            <a:r>
              <a:rPr lang="en-GB" sz="2800" b="1" i="0" u="none" strike="noStrike" dirty="0">
                <a:solidFill>
                  <a:schemeClr val="bg1"/>
                </a:solidFill>
                <a:effectLst/>
                <a:latin typeface="Helvetica" pitchFamily="2" charset="0"/>
              </a:rPr>
              <a:t>Open question questionnaires</a:t>
            </a:r>
            <a:r>
              <a:rPr lang="en-GB" sz="2800" b="0" i="0" u="none" strike="noStrike" dirty="0">
                <a:solidFill>
                  <a:schemeClr val="bg1"/>
                </a:solidFill>
                <a:effectLst/>
                <a:latin typeface="Helvetica" pitchFamily="2" charset="0"/>
              </a:rPr>
              <a:t>.</a:t>
            </a:r>
          </a:p>
          <a:p>
            <a:pPr defTabSz="457200">
              <a:spcBef>
                <a:spcPct val="0"/>
              </a:spcBef>
              <a:spcAft>
                <a:spcPts val="600"/>
              </a:spcAft>
            </a:pPr>
            <a:endParaRPr lang="en-GB" sz="2800" dirty="0">
              <a:solidFill>
                <a:schemeClr val="bg1"/>
              </a:solidFill>
              <a:latin typeface="Helvetica" pitchFamily="2" charset="0"/>
            </a:endParaRPr>
          </a:p>
          <a:p>
            <a:pPr defTabSz="457200">
              <a:spcBef>
                <a:spcPct val="0"/>
              </a:spcBef>
              <a:spcAft>
                <a:spcPts val="600"/>
              </a:spcAft>
            </a:pPr>
            <a:r>
              <a:rPr lang="en-GB" sz="2800" dirty="0">
                <a:solidFill>
                  <a:schemeClr val="bg1"/>
                </a:solidFill>
                <a:latin typeface="Helvetica" pitchFamily="2" charset="0"/>
              </a:rPr>
              <a:t>(</a:t>
            </a:r>
            <a:r>
              <a:rPr lang="en-GB" sz="3600" b="0" i="0" u="none" strike="noStrike" dirty="0">
                <a:solidFill>
                  <a:schemeClr val="bg1"/>
                </a:solidFill>
                <a:effectLst/>
                <a:latin typeface="Arial" panose="020B0604020202020204" pitchFamily="34" charset="0"/>
                <a:cs typeface="Arial" panose="020B0604020202020204" pitchFamily="34" charset="0"/>
              </a:rPr>
              <a:t>Mohamad, </a:t>
            </a:r>
            <a:r>
              <a:rPr lang="en-GB" sz="3600" b="0" i="0" u="none" strike="noStrike" dirty="0" err="1">
                <a:solidFill>
                  <a:schemeClr val="bg1"/>
                </a:solidFill>
                <a:effectLst/>
                <a:latin typeface="Arial" panose="020B0604020202020204" pitchFamily="34" charset="0"/>
                <a:cs typeface="Arial" panose="020B0604020202020204" pitchFamily="34" charset="0"/>
              </a:rPr>
              <a:t>Khee</a:t>
            </a:r>
            <a:r>
              <a:rPr lang="en-GB" sz="3600" b="0" i="0" u="none" strike="noStrike" dirty="0">
                <a:solidFill>
                  <a:schemeClr val="bg1"/>
                </a:solidFill>
                <a:effectLst/>
                <a:latin typeface="Arial" panose="020B0604020202020204" pitchFamily="34" charset="0"/>
                <a:cs typeface="Arial" panose="020B0604020202020204" pitchFamily="34" charset="0"/>
              </a:rPr>
              <a:t>, and  Lee 2022). </a:t>
            </a:r>
            <a:endParaRPr lang="en-GB" sz="3600" dirty="0">
              <a:solidFill>
                <a:schemeClr val="bg1"/>
              </a:solidFill>
              <a:latin typeface="Arial" panose="020B0604020202020204" pitchFamily="34" charset="0"/>
              <a:cs typeface="Arial" panose="020B0604020202020204" pitchFamily="34" charset="0"/>
            </a:endParaRPr>
          </a:p>
          <a:p>
            <a:pPr defTabSz="457200">
              <a:spcBef>
                <a:spcPct val="0"/>
              </a:spcBef>
              <a:spcAft>
                <a:spcPts val="600"/>
              </a:spcAft>
            </a:pPr>
            <a:endParaRPr lang="en-US" sz="3600" cap="all" dirty="0">
              <a:solidFill>
                <a:srgbClr val="FFFFFF"/>
              </a:solidFill>
              <a:latin typeface="+mj-lt"/>
              <a:ea typeface="+mj-ea"/>
              <a:cs typeface="+mj-cs"/>
            </a:endParaRPr>
          </a:p>
        </p:txBody>
      </p:sp>
      <p:sp>
        <p:nvSpPr>
          <p:cNvPr id="2" name="Slide Number Placeholder 1">
            <a:extLst>
              <a:ext uri="{FF2B5EF4-FFF2-40B4-BE49-F238E27FC236}">
                <a16:creationId xmlns:a16="http://schemas.microsoft.com/office/drawing/2014/main" id="{89091403-B52F-93D9-2BD2-38DDF7991F62}"/>
              </a:ext>
            </a:extLst>
          </p:cNvPr>
          <p:cNvSpPr>
            <a:spLocks noGrp="1"/>
          </p:cNvSpPr>
          <p:nvPr>
            <p:ph type="sldNum" sz="quarter" idx="12"/>
          </p:nvPr>
        </p:nvSpPr>
        <p:spPr>
          <a:xfrm>
            <a:off x="3453499" y="766070"/>
            <a:ext cx="542532" cy="365125"/>
          </a:xfrm>
        </p:spPr>
        <p:txBody>
          <a:bodyPr vert="horz" lIns="91440" tIns="45720" rIns="91440" bIns="45720" rtlCol="0" anchor="ctr">
            <a:normAutofit/>
          </a:bodyPr>
          <a:lstStyle/>
          <a:p>
            <a:pPr defTabSz="457200">
              <a:spcAft>
                <a:spcPts val="600"/>
              </a:spcAft>
            </a:pPr>
            <a:fld id="{D57F1E4F-1CFF-5643-939E-217C01CDF565}" type="slidenum">
              <a:rPr lang="en-US" smtClean="0">
                <a:solidFill>
                  <a:schemeClr val="accent1">
                    <a:lumMod val="75000"/>
                    <a:lumOff val="25000"/>
                  </a:schemeClr>
                </a:solidFill>
              </a:rPr>
              <a:pPr defTabSz="457200">
                <a:spcAft>
                  <a:spcPts val="600"/>
                </a:spcAft>
              </a:pPr>
              <a:t>16</a:t>
            </a:fld>
            <a:endParaRPr lang="en-US">
              <a:solidFill>
                <a:schemeClr val="accent1">
                  <a:lumMod val="75000"/>
                  <a:lumOff val="25000"/>
                </a:schemeClr>
              </a:solidFill>
            </a:endParaRPr>
          </a:p>
        </p:txBody>
      </p:sp>
      <p:sp>
        <p:nvSpPr>
          <p:cNvPr id="4" name="Round Single Corner of Rectangle 3">
            <a:extLst>
              <a:ext uri="{FF2B5EF4-FFF2-40B4-BE49-F238E27FC236}">
                <a16:creationId xmlns:a16="http://schemas.microsoft.com/office/drawing/2014/main" id="{93D2A2E9-2BE3-29FD-6B58-4BA29F1945C9}"/>
              </a:ext>
            </a:extLst>
          </p:cNvPr>
          <p:cNvSpPr/>
          <p:nvPr/>
        </p:nvSpPr>
        <p:spPr>
          <a:xfrm>
            <a:off x="4826007" y="3868266"/>
            <a:ext cx="7203910" cy="592846"/>
          </a:xfrm>
          <a:prstGeom prst="round1Rect">
            <a:avLst/>
          </a:prstGeom>
          <a:solidFill>
            <a:schemeClr val="accent1">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4</a:t>
            </a:r>
            <a:r>
              <a:rPr lang="en-GB" sz="2000" dirty="0">
                <a:latin typeface="Arial" panose="020B0604020202020204" pitchFamily="34" charset="0"/>
                <a:cs typeface="Arial" panose="020B0604020202020204" pitchFamily="34" charset="0"/>
              </a:rPr>
              <a:t>. employing principal component analysis, identify the underlying components</a:t>
            </a:r>
            <a:r>
              <a:rPr lang="en-GB" dirty="0"/>
              <a:t>.</a:t>
            </a:r>
          </a:p>
        </p:txBody>
      </p:sp>
      <p:sp>
        <p:nvSpPr>
          <p:cNvPr id="6" name="Rectangle 5">
            <a:extLst>
              <a:ext uri="{FF2B5EF4-FFF2-40B4-BE49-F238E27FC236}">
                <a16:creationId xmlns:a16="http://schemas.microsoft.com/office/drawing/2014/main" id="{BD12DC19-DFEF-747F-CEED-A3E4208635AC}"/>
              </a:ext>
            </a:extLst>
          </p:cNvPr>
          <p:cNvSpPr/>
          <p:nvPr/>
        </p:nvSpPr>
        <p:spPr>
          <a:xfrm>
            <a:off x="3925472" y="93935"/>
            <a:ext cx="8326641" cy="1056701"/>
          </a:xfrm>
          <a:prstGeom prst="rect">
            <a:avLst/>
          </a:prstGeom>
          <a:solidFill>
            <a:schemeClr val="accent1">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1. The first step is to have specialists or individuals familiar with the subject thoroughly read your questionnaire. They should assess if the questions adequately cover the subject of the inquiry. </a:t>
            </a:r>
          </a:p>
        </p:txBody>
      </p:sp>
      <p:sp>
        <p:nvSpPr>
          <p:cNvPr id="7" name="Rectangle 6">
            <a:extLst>
              <a:ext uri="{FF2B5EF4-FFF2-40B4-BE49-F238E27FC236}">
                <a16:creationId xmlns:a16="http://schemas.microsoft.com/office/drawing/2014/main" id="{AEF3D0BA-BDA5-6BF8-9AF5-85863B77B7C2}"/>
              </a:ext>
            </a:extLst>
          </p:cNvPr>
          <p:cNvSpPr/>
          <p:nvPr/>
        </p:nvSpPr>
        <p:spPr>
          <a:xfrm>
            <a:off x="4214303" y="1354202"/>
            <a:ext cx="7899341" cy="1152128"/>
          </a:xfrm>
          <a:prstGeom prst="rect">
            <a:avLst/>
          </a:prstGeom>
          <a:solidFill>
            <a:schemeClr val="accent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2. On a sample of your desired demographic (students ethnic background), pilot test the survey. Various guidelines on sample size for pilot testing exist. </a:t>
            </a:r>
          </a:p>
        </p:txBody>
      </p:sp>
      <p:sp>
        <p:nvSpPr>
          <p:cNvPr id="8" name="Rectangle 7">
            <a:extLst>
              <a:ext uri="{FF2B5EF4-FFF2-40B4-BE49-F238E27FC236}">
                <a16:creationId xmlns:a16="http://schemas.microsoft.com/office/drawing/2014/main" id="{65C2BD69-EFB1-2D57-B4E3-A73914EAEEF0}"/>
              </a:ext>
            </a:extLst>
          </p:cNvPr>
          <p:cNvSpPr/>
          <p:nvPr/>
        </p:nvSpPr>
        <p:spPr>
          <a:xfrm>
            <a:off x="4513408" y="2695189"/>
            <a:ext cx="7600236" cy="984218"/>
          </a:xfrm>
          <a:prstGeom prst="rect">
            <a:avLst/>
          </a:prstGeom>
          <a:solidFill>
            <a:schemeClr val="accent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3. After gathering pilot data, tidy the data by entering the replies into a spreadsheet. </a:t>
            </a:r>
          </a:p>
        </p:txBody>
      </p:sp>
      <p:sp>
        <p:nvSpPr>
          <p:cNvPr id="10" name="Rectangle 9">
            <a:extLst>
              <a:ext uri="{FF2B5EF4-FFF2-40B4-BE49-F238E27FC236}">
                <a16:creationId xmlns:a16="http://schemas.microsoft.com/office/drawing/2014/main" id="{C2E0A810-DDE3-90D8-36DF-DAA0AFDAC6F2}"/>
              </a:ext>
            </a:extLst>
          </p:cNvPr>
          <p:cNvSpPr/>
          <p:nvPr/>
        </p:nvSpPr>
        <p:spPr>
          <a:xfrm>
            <a:off x="4606305" y="5784156"/>
            <a:ext cx="7600236" cy="9842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6.</a:t>
            </a:r>
            <a:r>
              <a:rPr lang="en-GB" sz="2000" dirty="0">
                <a:latin typeface="Arial" panose="020B0604020202020204" pitchFamily="34" charset="0"/>
                <a:cs typeface="Arial" panose="020B0604020202020204" pitchFamily="34" charset="0"/>
              </a:rPr>
              <a:t>The last step is to modify the survey using the data gathered.</a:t>
            </a:r>
          </a:p>
        </p:txBody>
      </p:sp>
      <p:sp>
        <p:nvSpPr>
          <p:cNvPr id="12" name="Rectangle 11">
            <a:extLst>
              <a:ext uri="{FF2B5EF4-FFF2-40B4-BE49-F238E27FC236}">
                <a16:creationId xmlns:a16="http://schemas.microsoft.com/office/drawing/2014/main" id="{A1CB559E-1E4B-E569-7DE5-2F503BA98E47}"/>
              </a:ext>
            </a:extLst>
          </p:cNvPr>
          <p:cNvSpPr/>
          <p:nvPr/>
        </p:nvSpPr>
        <p:spPr>
          <a:xfrm>
            <a:off x="4551692" y="4655339"/>
            <a:ext cx="7600236" cy="9842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5. </a:t>
            </a:r>
            <a:r>
              <a:rPr lang="en-GB" sz="2000" dirty="0">
                <a:latin typeface="Arial" panose="020B0604020202020204" pitchFamily="34" charset="0"/>
                <a:cs typeface="Arial" panose="020B0604020202020204" pitchFamily="34" charset="0"/>
              </a:rPr>
              <a:t>Verify the questions' coherence within themselves</a:t>
            </a:r>
            <a:r>
              <a:rPr lang="en-GB" dirty="0"/>
              <a:t>. </a:t>
            </a:r>
          </a:p>
        </p:txBody>
      </p:sp>
    </p:spTree>
    <p:extLst>
      <p:ext uri="{BB962C8B-B14F-4D97-AF65-F5344CB8AC3E}">
        <p14:creationId xmlns:p14="http://schemas.microsoft.com/office/powerpoint/2010/main" val="1732122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DBD4729-DBDF-40A6-9BA4-E4C97EF6D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55125130-F4AB-465E-8AE2-E583FCAAB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E0BA65A2-0302-4468-ADA7-9EC3F9593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useBgFill="1">
        <p:nvSpPr>
          <p:cNvPr id="25" name="Rectangle 24">
            <a:extLst>
              <a:ext uri="{FF2B5EF4-FFF2-40B4-BE49-F238E27FC236}">
                <a16:creationId xmlns:a16="http://schemas.microsoft.com/office/drawing/2014/main" id="{20C97E5C-C165-417B-BBDE-6701E226B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95D0E1C6-221C-4835-B0D4-24184F6B6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887" y="480060"/>
            <a:ext cx="11235050" cy="5897880"/>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A98F2782-0AD1-4AB6-BBB8-3BA1BB416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98" y="643468"/>
            <a:ext cx="1090222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910" y="1408280"/>
            <a:ext cx="2799585" cy="71833"/>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6936" y="1405590"/>
            <a:ext cx="2799585" cy="7452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94025" y="1408280"/>
            <a:ext cx="2799584" cy="6914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187" y="1527154"/>
            <a:ext cx="8549478" cy="899303"/>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226706" y="1593506"/>
            <a:ext cx="8338017" cy="766598"/>
          </a:xfrm>
        </p:spPr>
        <p:txBody>
          <a:bodyPr vert="horz" lIns="91440" tIns="45720" rIns="91440" bIns="45720" rtlCol="0" anchor="b">
            <a:normAutofit/>
          </a:bodyPr>
          <a:lstStyle/>
          <a:p>
            <a:pPr defTabSz="342900"/>
            <a:r>
              <a:rPr lang="en-US" sz="2100" b="0" kern="1200" cap="all" dirty="0">
                <a:solidFill>
                  <a:srgbClr val="FFFFFF"/>
                </a:solidFill>
                <a:latin typeface="+mj-lt"/>
                <a:ea typeface="+mj-ea"/>
                <a:cs typeface="+mj-cs"/>
              </a:rPr>
              <a:t>Ethical considerations </a:t>
            </a:r>
            <a:endParaRPr lang="en-US" dirty="0">
              <a:solidFill>
                <a:srgbClr val="FFFFFF"/>
              </a:solidFill>
            </a:endParaRPr>
          </a:p>
        </p:txBody>
      </p:sp>
      <p:graphicFrame>
        <p:nvGraphicFramePr>
          <p:cNvPr id="3" name="Diagram 2">
            <a:extLst>
              <a:ext uri="{FF2B5EF4-FFF2-40B4-BE49-F238E27FC236}">
                <a16:creationId xmlns:a16="http://schemas.microsoft.com/office/drawing/2014/main" id="{993D0939-18B3-E2DA-4F94-9C85DEACCC17}"/>
              </a:ext>
            </a:extLst>
          </p:cNvPr>
          <p:cNvGraphicFramePr/>
          <p:nvPr>
            <p:extLst>
              <p:ext uri="{D42A27DB-BD31-4B8C-83A1-F6EECF244321}">
                <p14:modId xmlns:p14="http://schemas.microsoft.com/office/powerpoint/2010/main" val="3615656229"/>
              </p:ext>
            </p:extLst>
          </p:nvPr>
        </p:nvGraphicFramePr>
        <p:xfrm>
          <a:off x="5670728" y="1957484"/>
          <a:ext cx="5608261" cy="3903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Top Corners Rounded 3">
            <a:extLst>
              <a:ext uri="{FF2B5EF4-FFF2-40B4-BE49-F238E27FC236}">
                <a16:creationId xmlns:a16="http://schemas.microsoft.com/office/drawing/2014/main" id="{BA4C8D5F-5959-6A20-3592-759508046151}"/>
              </a:ext>
            </a:extLst>
          </p:cNvPr>
          <p:cNvSpPr/>
          <p:nvPr/>
        </p:nvSpPr>
        <p:spPr>
          <a:xfrm>
            <a:off x="1120187" y="2963777"/>
            <a:ext cx="5224501" cy="727322"/>
          </a:xfrm>
          <a:prstGeom prst="round2SameRect">
            <a:avLst/>
          </a:prstGeom>
          <a:solidFill>
            <a:schemeClr val="accent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240">
              <a:spcAft>
                <a:spcPts val="600"/>
              </a:spcAft>
            </a:pPr>
            <a:r>
              <a:rPr lang="en-GB" sz="2000" kern="1200" dirty="0">
                <a:solidFill>
                  <a:schemeClr val="lt1"/>
                </a:solidFill>
                <a:latin typeface="Arial" panose="020B0604020202020204" pitchFamily="34" charset="0"/>
                <a:cs typeface="Arial" panose="020B0604020202020204" pitchFamily="34" charset="0"/>
              </a:rPr>
              <a:t>Ethical considerations is a code of conduct when collecting data from participants. </a:t>
            </a:r>
            <a:endParaRPr lang="en-US" sz="2000" dirty="0">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6148CFB4-E94E-39F4-87CF-9D111F0AE264}"/>
              </a:ext>
            </a:extLst>
          </p:cNvPr>
          <p:cNvSpPr/>
          <p:nvPr/>
        </p:nvSpPr>
        <p:spPr>
          <a:xfrm>
            <a:off x="1120186" y="3848505"/>
            <a:ext cx="5224500" cy="693341"/>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240">
              <a:spcAft>
                <a:spcPts val="600"/>
              </a:spcAft>
            </a:pPr>
            <a:r>
              <a:rPr lang="en-GB" sz="2000" kern="1200" dirty="0">
                <a:solidFill>
                  <a:schemeClr val="lt1"/>
                </a:solidFill>
                <a:latin typeface="Arial" panose="020B0604020202020204" pitchFamily="34" charset="0"/>
                <a:cs typeface="Arial" panose="020B0604020202020204" pitchFamily="34" charset="0"/>
              </a:rPr>
              <a:t>Protects the rights of participants (university students) </a:t>
            </a:r>
            <a:endParaRPr lang="en-US" sz="2000"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1CFBB673-ACAB-2A92-10D7-919D51922DBE}"/>
              </a:ext>
            </a:extLst>
          </p:cNvPr>
          <p:cNvSpPr/>
          <p:nvPr/>
        </p:nvSpPr>
        <p:spPr>
          <a:xfrm>
            <a:off x="1120185" y="4699253"/>
            <a:ext cx="5224500" cy="747011"/>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240">
              <a:spcAft>
                <a:spcPts val="600"/>
              </a:spcAft>
            </a:pPr>
            <a:r>
              <a:rPr lang="en-GB" sz="2000" kern="1200" dirty="0">
                <a:solidFill>
                  <a:schemeClr val="lt1"/>
                </a:solidFill>
                <a:latin typeface="+mn-lt"/>
                <a:ea typeface="+mn-ea"/>
                <a:cs typeface="+mn-cs"/>
              </a:rPr>
              <a:t>Creates integrity which allows readers  to trust your work and not misrepresenting others. </a:t>
            </a:r>
            <a:endParaRPr lang="en-US" sz="2000" dirty="0"/>
          </a:p>
        </p:txBody>
      </p:sp>
      <p:sp>
        <p:nvSpPr>
          <p:cNvPr id="9" name="Slide Number Placeholder 8">
            <a:extLst>
              <a:ext uri="{FF2B5EF4-FFF2-40B4-BE49-F238E27FC236}">
                <a16:creationId xmlns:a16="http://schemas.microsoft.com/office/drawing/2014/main" id="{1F62B011-DD82-3D85-0227-865EE8479E63}"/>
              </a:ext>
            </a:extLst>
          </p:cNvPr>
          <p:cNvSpPr>
            <a:spLocks noGrp="1"/>
          </p:cNvSpPr>
          <p:nvPr>
            <p:ph type="sldNum" sz="quarter" idx="12"/>
          </p:nvPr>
        </p:nvSpPr>
        <p:spPr/>
        <p:txBody>
          <a:bodyPr/>
          <a:lstStyle/>
          <a:p>
            <a:fld id="{D57F1E4F-1CFF-5643-939E-217C01CDF565}" type="slidenum">
              <a:rPr lang="en-US" smtClean="0"/>
              <a:pPr/>
              <a:t>17</a:t>
            </a:fld>
            <a:endParaRPr lang="en-US" dirty="0"/>
          </a:p>
        </p:txBody>
      </p:sp>
      <p:sp>
        <p:nvSpPr>
          <p:cNvPr id="7" name="TextBox 6">
            <a:extLst>
              <a:ext uri="{FF2B5EF4-FFF2-40B4-BE49-F238E27FC236}">
                <a16:creationId xmlns:a16="http://schemas.microsoft.com/office/drawing/2014/main" id="{49A1DC2D-9DED-08E5-B936-5CD03FA4930F}"/>
              </a:ext>
            </a:extLst>
          </p:cNvPr>
          <p:cNvSpPr txBox="1"/>
          <p:nvPr/>
        </p:nvSpPr>
        <p:spPr>
          <a:xfrm>
            <a:off x="909836" y="5805264"/>
            <a:ext cx="4760892" cy="400110"/>
          </a:xfrm>
          <a:prstGeom prst="rect">
            <a:avLst/>
          </a:prstGeom>
          <a:noFill/>
        </p:spPr>
        <p:txBody>
          <a:bodyPr wrap="square" rtlCol="0">
            <a:spAutoFit/>
          </a:bodyPr>
          <a:lstStyle/>
          <a:p>
            <a:r>
              <a:rPr lang="en-GB" sz="2000" b="0" i="0" u="none" strike="noStrike">
                <a:solidFill>
                  <a:srgbClr val="000000"/>
                </a:solidFill>
                <a:effectLst/>
                <a:latin typeface="Arial" panose="020B0604020202020204" pitchFamily="34" charset="0"/>
                <a:cs typeface="Arial" panose="020B0604020202020204" pitchFamily="34" charset="0"/>
              </a:rPr>
              <a:t>(Hasan et al., 2021) </a:t>
            </a:r>
            <a:endParaRPr lang="en-GB" sz="2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2416607-D8E1-6728-524A-CE59040D211A}"/>
              </a:ext>
            </a:extLst>
          </p:cNvPr>
          <p:cNvSpPr txBox="1"/>
          <p:nvPr/>
        </p:nvSpPr>
        <p:spPr>
          <a:xfrm>
            <a:off x="4870276" y="5805264"/>
            <a:ext cx="2736304" cy="400110"/>
          </a:xfrm>
          <a:prstGeom prst="rect">
            <a:avLst/>
          </a:prstGeom>
          <a:noFill/>
        </p:spPr>
        <p:txBody>
          <a:bodyPr wrap="square" rtlCol="0">
            <a:spAutoFit/>
          </a:bodyPr>
          <a:lstStyle/>
          <a:p>
            <a:r>
              <a:rPr lang="en-GB" sz="2000" b="0" i="0" u="none" strike="noStrike" dirty="0">
                <a:solidFill>
                  <a:srgbClr val="222222"/>
                </a:solidFill>
                <a:effectLst/>
                <a:latin typeface="Arial" panose="020B0604020202020204" pitchFamily="34" charset="0"/>
              </a:rPr>
              <a:t>(David, B., 2015).</a:t>
            </a:r>
            <a:endParaRPr lang="en-GB" sz="2000" dirty="0"/>
          </a:p>
        </p:txBody>
      </p:sp>
    </p:spTree>
    <p:extLst>
      <p:ext uri="{BB962C8B-B14F-4D97-AF65-F5344CB8AC3E}">
        <p14:creationId xmlns:p14="http://schemas.microsoft.com/office/powerpoint/2010/main" val="7795943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9FC936C0-4624-438D-BDD0-6B296BD6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pic>
        <p:nvPicPr>
          <p:cNvPr id="6" name="Picture 5">
            <a:extLst>
              <a:ext uri="{FF2B5EF4-FFF2-40B4-BE49-F238E27FC236}">
                <a16:creationId xmlns:a16="http://schemas.microsoft.com/office/drawing/2014/main" id="{9E87625D-0B62-E6E9-0A55-20D37163E148}"/>
              </a:ext>
            </a:extLst>
          </p:cNvPr>
          <p:cNvPicPr>
            <a:picLocks noChangeAspect="1"/>
          </p:cNvPicPr>
          <p:nvPr/>
        </p:nvPicPr>
        <p:blipFill rotWithShape="1">
          <a:blip r:embed="rId3">
            <a:alphaModFix amt="40000"/>
          </a:blip>
          <a:srcRect t="965" b="13786"/>
          <a:stretch/>
        </p:blipFill>
        <p:spPr>
          <a:xfrm>
            <a:off x="20" y="453643"/>
            <a:ext cx="12188805" cy="6857990"/>
          </a:xfrm>
          <a:prstGeom prst="rect">
            <a:avLst/>
          </a:prstGeom>
        </p:spPr>
      </p:pic>
      <p:sp>
        <p:nvSpPr>
          <p:cNvPr id="2" name="Title 1">
            <a:extLst>
              <a:ext uri="{FF2B5EF4-FFF2-40B4-BE49-F238E27FC236}">
                <a16:creationId xmlns:a16="http://schemas.microsoft.com/office/drawing/2014/main" id="{AD4D5D82-DE26-8E90-2098-EE72BA5CC4E2}"/>
              </a:ext>
            </a:extLst>
          </p:cNvPr>
          <p:cNvSpPr>
            <a:spLocks noGrp="1"/>
          </p:cNvSpPr>
          <p:nvPr>
            <p:ph type="title"/>
          </p:nvPr>
        </p:nvSpPr>
        <p:spPr>
          <a:xfrm>
            <a:off x="964949" y="1020431"/>
            <a:ext cx="10222867" cy="1475013"/>
          </a:xfrm>
        </p:spPr>
        <p:txBody>
          <a:bodyPr vert="horz" lIns="91440" tIns="45720" rIns="91440" bIns="45720" rtlCol="0" anchor="b">
            <a:normAutofit/>
          </a:bodyPr>
          <a:lstStyle/>
          <a:p>
            <a:r>
              <a:rPr lang="en-US" sz="4000" dirty="0">
                <a:solidFill>
                  <a:schemeClr val="tx1"/>
                </a:solidFill>
              </a:rPr>
              <a:t>Implications of research </a:t>
            </a:r>
          </a:p>
        </p:txBody>
      </p:sp>
      <p:sp>
        <p:nvSpPr>
          <p:cNvPr id="4" name="Slide Number Placeholder 3">
            <a:extLst>
              <a:ext uri="{FF2B5EF4-FFF2-40B4-BE49-F238E27FC236}">
                <a16:creationId xmlns:a16="http://schemas.microsoft.com/office/drawing/2014/main" id="{1FF1CF83-65C9-7D07-C42A-DEC3D94CF20C}"/>
              </a:ext>
            </a:extLst>
          </p:cNvPr>
          <p:cNvSpPr>
            <a:spLocks noGrp="1"/>
          </p:cNvSpPr>
          <p:nvPr>
            <p:ph type="sldNum" sz="quarter" idx="12"/>
          </p:nvPr>
        </p:nvSpPr>
        <p:spPr>
          <a:xfrm>
            <a:off x="10555550" y="5956137"/>
            <a:ext cx="1016175" cy="365125"/>
          </a:xfrm>
        </p:spPr>
        <p:txBody>
          <a:bodyPr vert="horz" lIns="91440" tIns="45720" rIns="91440" bIns="45720" rtlCol="0" anchor="ctr">
            <a:normAutofit/>
          </a:bodyPr>
          <a:lstStyle/>
          <a:p>
            <a:pPr defTabSz="457200">
              <a:spcAft>
                <a:spcPts val="600"/>
              </a:spcAft>
            </a:pPr>
            <a:fld id="{D57F1E4F-1CFF-5643-939E-217C01CDF565}" type="slidenum">
              <a:rPr lang="en-US" sz="1200">
                <a:solidFill>
                  <a:schemeClr val="tx1"/>
                </a:solidFill>
              </a:rPr>
              <a:pPr defTabSz="457200">
                <a:spcAft>
                  <a:spcPts val="600"/>
                </a:spcAft>
              </a:pPr>
              <a:t>18</a:t>
            </a:fld>
            <a:endParaRPr lang="en-US" sz="1200" dirty="0">
              <a:solidFill>
                <a:schemeClr val="tx1"/>
              </a:solidFill>
            </a:endParaRPr>
          </a:p>
        </p:txBody>
      </p:sp>
      <p:sp>
        <p:nvSpPr>
          <p:cNvPr id="5" name="Rounded Rectangle 4">
            <a:extLst>
              <a:ext uri="{FF2B5EF4-FFF2-40B4-BE49-F238E27FC236}">
                <a16:creationId xmlns:a16="http://schemas.microsoft.com/office/drawing/2014/main" id="{9DCDF484-C6D2-5FB7-54A6-AFA729361A24}"/>
              </a:ext>
            </a:extLst>
          </p:cNvPr>
          <p:cNvSpPr/>
          <p:nvPr/>
        </p:nvSpPr>
        <p:spPr>
          <a:xfrm>
            <a:off x="973571" y="2618330"/>
            <a:ext cx="9989948" cy="343957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These findings must present the barriers that stops ethnic minority university students from physical activities. </a:t>
            </a:r>
          </a:p>
          <a:p>
            <a:pPr algn="ctr"/>
            <a:r>
              <a:rPr lang="en-GB" dirty="0"/>
              <a:t>These findings should correspond with research data.</a:t>
            </a:r>
          </a:p>
          <a:p>
            <a:pPr algn="ctr"/>
            <a:r>
              <a:rPr lang="en-GB" dirty="0"/>
              <a:t>Findings should be considered in public universities to show the importance of physical activities within the ethnic minority community whilst studying. </a:t>
            </a:r>
          </a:p>
          <a:p>
            <a:pPr algn="ctr"/>
            <a:r>
              <a:rPr lang="en-GB" dirty="0"/>
              <a:t>While previous studies showed importance of health on university students overall (</a:t>
            </a:r>
            <a:r>
              <a:rPr lang="en-GB" sz="2400" b="0" i="0" u="none" strike="noStrike" dirty="0">
                <a:solidFill>
                  <a:schemeClr val="tx1"/>
                </a:solidFill>
                <a:effectLst/>
                <a:latin typeface="Arial" panose="020B0604020202020204" pitchFamily="34" charset="0"/>
              </a:rPr>
              <a:t>El Ansari, Suominen and Samara, 2015). T</a:t>
            </a:r>
            <a:r>
              <a:rPr lang="en-GB" dirty="0">
                <a:solidFill>
                  <a:schemeClr val="tx1"/>
                </a:solidFill>
              </a:rPr>
              <a:t>his </a:t>
            </a:r>
            <a:r>
              <a:rPr lang="en-GB" dirty="0"/>
              <a:t>research helps identify why ethnic minority groups should include physical activities in their daily life’s  and the health benefits it has on that particular community </a:t>
            </a:r>
          </a:p>
        </p:txBody>
      </p:sp>
      <p:sp>
        <p:nvSpPr>
          <p:cNvPr id="3" name="TextBox 2">
            <a:extLst>
              <a:ext uri="{FF2B5EF4-FFF2-40B4-BE49-F238E27FC236}">
                <a16:creationId xmlns:a16="http://schemas.microsoft.com/office/drawing/2014/main" id="{CCBDFE81-716D-2ABA-3B2D-0DDA347812A5}"/>
              </a:ext>
            </a:extLst>
          </p:cNvPr>
          <p:cNvSpPr txBox="1"/>
          <p:nvPr/>
        </p:nvSpPr>
        <p:spPr>
          <a:xfrm>
            <a:off x="6952614" y="6138699"/>
            <a:ext cx="4789794" cy="461665"/>
          </a:xfrm>
          <a:prstGeom prst="rect">
            <a:avLst/>
          </a:prstGeom>
          <a:noFill/>
        </p:spPr>
        <p:txBody>
          <a:bodyPr wrap="square" rtlCol="0">
            <a:spAutoFit/>
          </a:bodyPr>
          <a:lstStyle/>
          <a:p>
            <a:r>
              <a:rPr lang="en-GB" dirty="0"/>
              <a:t>(</a:t>
            </a:r>
            <a:r>
              <a:rPr lang="en-GB" b="0" i="0" u="none" strike="noStrike" dirty="0">
                <a:effectLst/>
                <a:latin typeface="Arial" panose="020B0604020202020204" pitchFamily="34" charset="0"/>
              </a:rPr>
              <a:t>Ochieng, 2009)</a:t>
            </a:r>
            <a:r>
              <a:rPr lang="en-GB" dirty="0"/>
              <a:t>. </a:t>
            </a:r>
          </a:p>
        </p:txBody>
      </p:sp>
      <p:sp>
        <p:nvSpPr>
          <p:cNvPr id="8" name="TextBox 7">
            <a:extLst>
              <a:ext uri="{FF2B5EF4-FFF2-40B4-BE49-F238E27FC236}">
                <a16:creationId xmlns:a16="http://schemas.microsoft.com/office/drawing/2014/main" id="{12810A6D-D6CD-EC52-1A6B-4DCC0BEEBC71}"/>
              </a:ext>
            </a:extLst>
          </p:cNvPr>
          <p:cNvSpPr txBox="1"/>
          <p:nvPr/>
        </p:nvSpPr>
        <p:spPr>
          <a:xfrm>
            <a:off x="1845940" y="6321262"/>
            <a:ext cx="3816424" cy="461665"/>
          </a:xfrm>
          <a:prstGeom prst="rect">
            <a:avLst/>
          </a:prstGeom>
          <a:noFill/>
        </p:spPr>
        <p:txBody>
          <a:bodyPr wrap="square" rtlCol="0">
            <a:spAutoFit/>
          </a:bodyPr>
          <a:lstStyle/>
          <a:p>
            <a:r>
              <a:rPr lang="en-GB" b="0" i="0" u="none" strike="noStrike" dirty="0">
                <a:effectLst/>
                <a:latin typeface="-webkit-standard"/>
              </a:rPr>
              <a:t>(Ige-</a:t>
            </a:r>
            <a:r>
              <a:rPr lang="en-GB" b="0" i="0" u="none" strike="noStrike" dirty="0" err="1">
                <a:effectLst/>
                <a:latin typeface="-webkit-standard"/>
              </a:rPr>
              <a:t>Elegbede</a:t>
            </a:r>
            <a:r>
              <a:rPr lang="en-GB" b="0" i="0" u="none" strike="noStrike" dirty="0">
                <a:effectLst/>
                <a:latin typeface="-webkit-standard"/>
              </a:rPr>
              <a:t> et al., 2019)</a:t>
            </a:r>
            <a:endParaRPr lang="en-GB" dirty="0"/>
          </a:p>
        </p:txBody>
      </p:sp>
    </p:spTree>
    <p:extLst>
      <p:ext uri="{BB962C8B-B14F-4D97-AF65-F5344CB8AC3E}">
        <p14:creationId xmlns:p14="http://schemas.microsoft.com/office/powerpoint/2010/main" val="5658080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BB1D3B0-1E2E-48E2-ACCC-EE147A9A0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33" name="Rectangle 1032">
            <a:extLst>
              <a:ext uri="{FF2B5EF4-FFF2-40B4-BE49-F238E27FC236}">
                <a16:creationId xmlns:a16="http://schemas.microsoft.com/office/drawing/2014/main" id="{4BB8B191-5BC6-486A-8E6E-13B1C9EEE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035" name="Rectangle 1034">
            <a:extLst>
              <a:ext uri="{FF2B5EF4-FFF2-40B4-BE49-F238E27FC236}">
                <a16:creationId xmlns:a16="http://schemas.microsoft.com/office/drawing/2014/main" id="{06E3DE27-4115-4B5D-A9DB-3C7CDC82B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1036">
            <a:extLst>
              <a:ext uri="{FF2B5EF4-FFF2-40B4-BE49-F238E27FC236}">
                <a16:creationId xmlns:a16="http://schemas.microsoft.com/office/drawing/2014/main" id="{AA5196B7-638B-4DC2-897C-9F49E9D46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39" name="Rectangle 1038">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1" name="Rectangle 1040">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25" y="457200"/>
            <a:ext cx="5009607" cy="91440"/>
          </a:xfrm>
          <a:prstGeom prst="rect">
            <a:avLst/>
          </a:prstGeom>
          <a:ln>
            <a:noFill/>
          </a:ln>
          <a:effectLst/>
        </p:spPr>
        <p:style>
          <a:lnRef idx="1">
            <a:schemeClr val="accent1"/>
          </a:lnRef>
          <a:fillRef idx="3">
            <a:schemeClr val="accent1"/>
          </a:fillRef>
          <a:effectRef idx="2">
            <a:schemeClr val="accent1"/>
          </a:effectRef>
          <a:fontRef idx="minor">
            <a:schemeClr val="lt1"/>
          </a:fontRef>
        </p:style>
      </p:sp>
      <p:sp useBgFill="1">
        <p:nvSpPr>
          <p:cNvPr id="1043" name="Rectangle 1042">
            <a:extLst>
              <a:ext uri="{FF2B5EF4-FFF2-40B4-BE49-F238E27FC236}">
                <a16:creationId xmlns:a16="http://schemas.microsoft.com/office/drawing/2014/main" id="{88D2DFBB-460D-4ECB-BD76-509C99D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448" y="601197"/>
            <a:ext cx="5008084" cy="5789368"/>
          </a:xfrm>
          <a:prstGeom prst="rect">
            <a:avLst/>
          </a:prstGeom>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0D7F217-9E80-75F6-4DD3-1DA24E98E7A1}"/>
              </a:ext>
            </a:extLst>
          </p:cNvPr>
          <p:cNvSpPr>
            <a:spLocks noGrp="1"/>
          </p:cNvSpPr>
          <p:nvPr>
            <p:ph type="title"/>
          </p:nvPr>
        </p:nvSpPr>
        <p:spPr>
          <a:xfrm>
            <a:off x="844480" y="5517232"/>
            <a:ext cx="4319102" cy="695943"/>
          </a:xfrm>
        </p:spPr>
        <p:txBody>
          <a:bodyPr vert="horz" lIns="91440" tIns="45720" rIns="91440" bIns="45720" rtlCol="0" anchor="b">
            <a:normAutofit fontScale="90000"/>
          </a:bodyPr>
          <a:lstStyle/>
          <a:p>
            <a:r>
              <a:rPr lang="en-US" sz="2000" b="1" dirty="0">
                <a:solidFill>
                  <a:schemeClr val="tx2"/>
                </a:solidFill>
                <a:latin typeface="Arial" panose="020B0604020202020204" pitchFamily="34" charset="0"/>
                <a:cs typeface="Arial" panose="020B0604020202020204" pitchFamily="34" charset="0"/>
              </a:rPr>
              <a:t>Grantt chart</a:t>
            </a:r>
            <a:br>
              <a:rPr lang="en-US" sz="2000" b="1" dirty="0">
                <a:solidFill>
                  <a:schemeClr val="tx2"/>
                </a:solidFill>
                <a:latin typeface="Arial" panose="020B0604020202020204" pitchFamily="34" charset="0"/>
                <a:cs typeface="Arial" panose="020B0604020202020204" pitchFamily="34" charset="0"/>
              </a:rPr>
            </a:br>
            <a:br>
              <a:rPr lang="en-US" sz="2000" dirty="0">
                <a:solidFill>
                  <a:schemeClr val="tx2"/>
                </a:solidFill>
                <a:latin typeface="Arial" panose="020B0604020202020204" pitchFamily="34" charset="0"/>
                <a:cs typeface="Arial" panose="020B0604020202020204" pitchFamily="34" charset="0"/>
              </a:rPr>
            </a:br>
            <a:r>
              <a:rPr lang="en-US" sz="2000" dirty="0">
                <a:solidFill>
                  <a:schemeClr val="tx2"/>
                </a:solidFill>
                <a:latin typeface="Arial" panose="020B0604020202020204" pitchFamily="34" charset="0"/>
                <a:cs typeface="Arial" panose="020B0604020202020204" pitchFamily="34" charset="0"/>
              </a:rPr>
              <a:t>The timelines for the various project phases are shown on the Gantt chart, along with any dependencies and resources needed. In other words, the chart shows when a certain event in your project is planned to happen by describing the sequence in which the different tasks must be finished.</a:t>
            </a:r>
            <a:br>
              <a:rPr lang="en-US" sz="2000" dirty="0">
                <a:solidFill>
                  <a:schemeClr val="tx2"/>
                </a:solidFill>
                <a:latin typeface="Arial" panose="020B0604020202020204" pitchFamily="34" charset="0"/>
                <a:cs typeface="Arial" panose="020B0604020202020204" pitchFamily="34" charset="0"/>
              </a:rPr>
            </a:br>
            <a:br>
              <a:rPr lang="en-US" sz="2000" dirty="0">
                <a:solidFill>
                  <a:schemeClr val="tx2"/>
                </a:solidFill>
                <a:latin typeface="Arial" panose="020B0604020202020204" pitchFamily="34" charset="0"/>
                <a:cs typeface="Arial" panose="020B0604020202020204" pitchFamily="34" charset="0"/>
              </a:rPr>
            </a:br>
            <a:br>
              <a:rPr lang="en-US" sz="4000" dirty="0">
                <a:solidFill>
                  <a:schemeClr val="tx2"/>
                </a:solidFill>
              </a:rPr>
            </a:br>
            <a:r>
              <a:rPr lang="en-GB" sz="2200" b="0" i="0" u="none" strike="noStrike" dirty="0">
                <a:solidFill>
                  <a:schemeClr val="tx1"/>
                </a:solidFill>
                <a:effectLst/>
                <a:latin typeface="-webkit-standard"/>
              </a:rPr>
              <a:t>(Wilson, 2003)</a:t>
            </a:r>
            <a:endParaRPr lang="en-US" sz="2200" dirty="0">
              <a:solidFill>
                <a:schemeClr val="tx1"/>
              </a:solidFill>
            </a:endParaRPr>
          </a:p>
        </p:txBody>
      </p:sp>
      <p:pic>
        <p:nvPicPr>
          <p:cNvPr id="1026" name="Picture 2" descr="Preparing Your WorkPlan: A Gantt Chart that needs to be Presented -  fundsforNGOs">
            <a:extLst>
              <a:ext uri="{FF2B5EF4-FFF2-40B4-BE49-F238E27FC236}">
                <a16:creationId xmlns:a16="http://schemas.microsoft.com/office/drawing/2014/main" id="{EA70675C-1A18-A125-95BB-73CDD5D729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34329" y="744287"/>
            <a:ext cx="5708574" cy="245368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A3BB76C-5394-508D-E29D-E226C91E9A72}"/>
              </a:ext>
            </a:extLst>
          </p:cNvPr>
          <p:cNvPicPr>
            <a:picLocks noChangeAspect="1"/>
          </p:cNvPicPr>
          <p:nvPr/>
        </p:nvPicPr>
        <p:blipFill rotWithShape="1">
          <a:blip r:embed="rId3"/>
          <a:srcRect t="96" b="15612"/>
          <a:stretch/>
        </p:blipFill>
        <p:spPr>
          <a:xfrm>
            <a:off x="6232497" y="3640668"/>
            <a:ext cx="4887412" cy="2749898"/>
          </a:xfrm>
          <a:prstGeom prst="rect">
            <a:avLst/>
          </a:prstGeom>
        </p:spPr>
      </p:pic>
      <p:sp>
        <p:nvSpPr>
          <p:cNvPr id="3" name="Slide Number Placeholder 2">
            <a:extLst>
              <a:ext uri="{FF2B5EF4-FFF2-40B4-BE49-F238E27FC236}">
                <a16:creationId xmlns:a16="http://schemas.microsoft.com/office/drawing/2014/main" id="{F3899AFF-C67F-6645-D818-65593D5255D0}"/>
              </a:ext>
            </a:extLst>
          </p:cNvPr>
          <p:cNvSpPr>
            <a:spLocks noGrp="1"/>
          </p:cNvSpPr>
          <p:nvPr>
            <p:ph type="sldNum" sz="quarter" idx="12"/>
          </p:nvPr>
        </p:nvSpPr>
        <p:spPr>
          <a:xfrm>
            <a:off x="10555550" y="6443883"/>
            <a:ext cx="1016175" cy="365125"/>
          </a:xfrm>
        </p:spPr>
        <p:txBody>
          <a:bodyPr vert="horz" lIns="91440" tIns="45720" rIns="91440" bIns="45720" rtlCol="0" anchor="ctr">
            <a:normAutofit/>
          </a:bodyPr>
          <a:lstStyle/>
          <a:p>
            <a:pPr defTabSz="914400">
              <a:spcAft>
                <a:spcPts val="600"/>
              </a:spcAft>
            </a:pPr>
            <a:fld id="{D57F1E4F-1CFF-5643-939E-217C01CDF565}" type="slidenum">
              <a:rPr lang="en-US">
                <a:solidFill>
                  <a:schemeClr val="bg2"/>
                </a:solidFill>
              </a:rPr>
              <a:pPr defTabSz="914400">
                <a:spcAft>
                  <a:spcPts val="600"/>
                </a:spcAft>
              </a:pPr>
              <a:t>19</a:t>
            </a:fld>
            <a:endParaRPr lang="en-US">
              <a:solidFill>
                <a:schemeClr val="bg2"/>
              </a:solidFill>
            </a:endParaRPr>
          </a:p>
        </p:txBody>
      </p:sp>
    </p:spTree>
    <p:extLst>
      <p:ext uri="{BB962C8B-B14F-4D97-AF65-F5344CB8AC3E}">
        <p14:creationId xmlns:p14="http://schemas.microsoft.com/office/powerpoint/2010/main" val="239977157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0797-7606-E1D0-15C2-D0CA074A021C}"/>
              </a:ext>
            </a:extLst>
          </p:cNvPr>
          <p:cNvSpPr>
            <a:spLocks noGrp="1"/>
          </p:cNvSpPr>
          <p:nvPr>
            <p:ph type="title"/>
          </p:nvPr>
        </p:nvSpPr>
        <p:spPr/>
        <p:txBody>
          <a:bodyPr/>
          <a:lstStyle/>
          <a:p>
            <a:r>
              <a:rPr lang="en-US" dirty="0"/>
              <a:t>Plan of work </a:t>
            </a:r>
          </a:p>
        </p:txBody>
      </p:sp>
      <p:sp>
        <p:nvSpPr>
          <p:cNvPr id="3" name="Slide Number Placeholder 2">
            <a:extLst>
              <a:ext uri="{FF2B5EF4-FFF2-40B4-BE49-F238E27FC236}">
                <a16:creationId xmlns:a16="http://schemas.microsoft.com/office/drawing/2014/main" id="{6EA4C556-3236-9919-B328-70EF64AF993B}"/>
              </a:ext>
            </a:extLst>
          </p:cNvPr>
          <p:cNvSpPr>
            <a:spLocks noGrp="1"/>
          </p:cNvSpPr>
          <p:nvPr>
            <p:ph type="sldNum" sz="quarter" idx="12"/>
          </p:nvPr>
        </p:nvSpPr>
        <p:spPr/>
        <p:txBody>
          <a:bodyPr/>
          <a:lstStyle/>
          <a:p>
            <a:fld id="{D57F1E4F-1CFF-5643-939E-217C01CDF565}" type="slidenum">
              <a:rPr lang="en-US" smtClean="0"/>
              <a:pPr/>
              <a:t>20</a:t>
            </a:fld>
            <a:endParaRPr lang="en-US" dirty="0"/>
          </a:p>
        </p:txBody>
      </p:sp>
      <p:graphicFrame>
        <p:nvGraphicFramePr>
          <p:cNvPr id="4" name="Table 4">
            <a:extLst>
              <a:ext uri="{FF2B5EF4-FFF2-40B4-BE49-F238E27FC236}">
                <a16:creationId xmlns:a16="http://schemas.microsoft.com/office/drawing/2014/main" id="{AB0A434F-6AD0-8E2B-F71E-FC4091EFA392}"/>
              </a:ext>
            </a:extLst>
          </p:cNvPr>
          <p:cNvGraphicFramePr>
            <a:graphicFrameLocks noGrp="1"/>
          </p:cNvGraphicFramePr>
          <p:nvPr>
            <p:extLst>
              <p:ext uri="{D42A27DB-BD31-4B8C-83A1-F6EECF244321}">
                <p14:modId xmlns:p14="http://schemas.microsoft.com/office/powerpoint/2010/main" val="800820870"/>
              </p:ext>
            </p:extLst>
          </p:nvPr>
        </p:nvGraphicFramePr>
        <p:xfrm>
          <a:off x="477788" y="1916832"/>
          <a:ext cx="11127722" cy="3975010"/>
        </p:xfrm>
        <a:graphic>
          <a:graphicData uri="http://schemas.openxmlformats.org/drawingml/2006/table">
            <a:tbl>
              <a:tblPr firstRow="1" bandRow="1">
                <a:tableStyleId>{5A111915-BE36-4E01-A7E5-04B1672EAD32}</a:tableStyleId>
              </a:tblPr>
              <a:tblGrid>
                <a:gridCol w="5563861">
                  <a:extLst>
                    <a:ext uri="{9D8B030D-6E8A-4147-A177-3AD203B41FA5}">
                      <a16:colId xmlns:a16="http://schemas.microsoft.com/office/drawing/2014/main" val="2177462915"/>
                    </a:ext>
                  </a:extLst>
                </a:gridCol>
                <a:gridCol w="5563861">
                  <a:extLst>
                    <a:ext uri="{9D8B030D-6E8A-4147-A177-3AD203B41FA5}">
                      <a16:colId xmlns:a16="http://schemas.microsoft.com/office/drawing/2014/main" val="2119556031"/>
                    </a:ext>
                  </a:extLst>
                </a:gridCol>
              </a:tblGrid>
              <a:tr h="360040">
                <a:tc>
                  <a:txBody>
                    <a:bodyPr/>
                    <a:lstStyle/>
                    <a:p>
                      <a:r>
                        <a:rPr lang="en-US" dirty="0"/>
                        <a:t>time schedule</a:t>
                      </a:r>
                    </a:p>
                  </a:txBody>
                  <a:tcPr/>
                </a:tc>
                <a:tc>
                  <a:txBody>
                    <a:bodyPr/>
                    <a:lstStyle/>
                    <a:p>
                      <a:r>
                        <a:rPr lang="en-US" dirty="0"/>
                        <a:t>Initiative </a:t>
                      </a:r>
                    </a:p>
                  </a:txBody>
                  <a:tcPr/>
                </a:tc>
                <a:extLst>
                  <a:ext uri="{0D108BD9-81ED-4DB2-BD59-A6C34878D82A}">
                    <a16:rowId xmlns:a16="http://schemas.microsoft.com/office/drawing/2014/main" val="3295523291"/>
                  </a:ext>
                </a:extLst>
              </a:tr>
              <a:tr h="858376">
                <a:tc>
                  <a:txBody>
                    <a:bodyPr/>
                    <a:lstStyle/>
                    <a:p>
                      <a:r>
                        <a:rPr lang="en-US" dirty="0">
                          <a:latin typeface="Arial" panose="020B0604020202020204" pitchFamily="34" charset="0"/>
                          <a:cs typeface="Arial" panose="020B0604020202020204" pitchFamily="34" charset="0"/>
                        </a:rPr>
                        <a:t>At the start of the research</a:t>
                      </a:r>
                    </a:p>
                  </a:txBody>
                  <a:tcPr/>
                </a:tc>
                <a:tc>
                  <a:txBody>
                    <a:bodyPr/>
                    <a:lstStyle/>
                    <a:p>
                      <a:r>
                        <a:rPr lang="en-US" dirty="0">
                          <a:latin typeface="Arial" panose="020B0604020202020204" pitchFamily="34" charset="0"/>
                          <a:cs typeface="Arial" panose="020B0604020202020204" pitchFamily="34" charset="0"/>
                        </a:rPr>
                        <a:t>Spokes person making it known what the research is about and what it entails details of screenings etc..</a:t>
                      </a:r>
                    </a:p>
                  </a:txBody>
                  <a:tcPr/>
                </a:tc>
                <a:extLst>
                  <a:ext uri="{0D108BD9-81ED-4DB2-BD59-A6C34878D82A}">
                    <a16:rowId xmlns:a16="http://schemas.microsoft.com/office/drawing/2014/main" val="3965637510"/>
                  </a:ext>
                </a:extLst>
              </a:tr>
              <a:tr h="438878">
                <a:tc>
                  <a:txBody>
                    <a:bodyPr/>
                    <a:lstStyle/>
                    <a:p>
                      <a:r>
                        <a:rPr lang="en-US" dirty="0">
                          <a:latin typeface="Arial" panose="020B0604020202020204" pitchFamily="34" charset="0"/>
                          <a:cs typeface="Arial" panose="020B0604020202020204" pitchFamily="34" charset="0"/>
                        </a:rPr>
                        <a:t>1 week after the spokes person  has introduced the research proposal.</a:t>
                      </a:r>
                    </a:p>
                  </a:txBody>
                  <a:tcPr/>
                </a:tc>
                <a:tc>
                  <a:txBody>
                    <a:bodyPr/>
                    <a:lstStyle/>
                    <a:p>
                      <a:r>
                        <a:rPr lang="en-US" dirty="0">
                          <a:latin typeface="Arial" panose="020B0604020202020204" pitchFamily="34" charset="0"/>
                          <a:cs typeface="Arial" panose="020B0604020202020204" pitchFamily="34" charset="0"/>
                        </a:rPr>
                        <a:t>Group discussions </a:t>
                      </a:r>
                    </a:p>
                  </a:txBody>
                  <a:tcPr/>
                </a:tc>
                <a:extLst>
                  <a:ext uri="{0D108BD9-81ED-4DB2-BD59-A6C34878D82A}">
                    <a16:rowId xmlns:a16="http://schemas.microsoft.com/office/drawing/2014/main" val="1230132707"/>
                  </a:ext>
                </a:extLst>
              </a:tr>
              <a:tr h="757516">
                <a:tc>
                  <a:txBody>
                    <a:bodyPr/>
                    <a:lstStyle/>
                    <a:p>
                      <a:r>
                        <a:rPr lang="en-US" dirty="0">
                          <a:latin typeface="Arial" panose="020B0604020202020204" pitchFamily="34" charset="0"/>
                          <a:cs typeface="Arial" panose="020B0604020202020204" pitchFamily="34" charset="0"/>
                        </a:rPr>
                        <a:t>Same day as the group discussion.</a:t>
                      </a:r>
                    </a:p>
                    <a:p>
                      <a:r>
                        <a:rPr lang="en-US" dirty="0">
                          <a:latin typeface="Arial" panose="020B0604020202020204" pitchFamily="34" charset="0"/>
                          <a:cs typeface="Arial" panose="020B0604020202020204" pitchFamily="34" charset="0"/>
                        </a:rPr>
                        <a:t>3days time limit to hand it in.</a:t>
                      </a:r>
                    </a:p>
                  </a:txBody>
                  <a:tcPr/>
                </a:tc>
                <a:tc>
                  <a:txBody>
                    <a:bodyPr/>
                    <a:lstStyle/>
                    <a:p>
                      <a:r>
                        <a:rPr lang="en-US" dirty="0">
                          <a:latin typeface="Arial" panose="020B0604020202020204" pitchFamily="34" charset="0"/>
                          <a:cs typeface="Arial" panose="020B0604020202020204" pitchFamily="34" charset="0"/>
                        </a:rPr>
                        <a:t>Questionnairs proposed &amp; date given for finishing time</a:t>
                      </a:r>
                    </a:p>
                  </a:txBody>
                  <a:tcPr/>
                </a:tc>
                <a:extLst>
                  <a:ext uri="{0D108BD9-81ED-4DB2-BD59-A6C34878D82A}">
                    <a16:rowId xmlns:a16="http://schemas.microsoft.com/office/drawing/2014/main" val="3615677345"/>
                  </a:ext>
                </a:extLst>
              </a:tr>
              <a:tr h="438878">
                <a:tc>
                  <a:txBody>
                    <a:bodyPr/>
                    <a:lstStyle/>
                    <a:p>
                      <a:r>
                        <a:rPr lang="en-US" dirty="0">
                          <a:latin typeface="Arial" panose="020B0604020202020204" pitchFamily="34" charset="0"/>
                          <a:cs typeface="Arial" panose="020B0604020202020204" pitchFamily="34" charset="0"/>
                        </a:rPr>
                        <a:t>Allowing a collection time of a week from feedback </a:t>
                      </a:r>
                    </a:p>
                  </a:txBody>
                  <a:tcPr/>
                </a:tc>
                <a:tc>
                  <a:txBody>
                    <a:bodyPr/>
                    <a:lstStyle/>
                    <a:p>
                      <a:r>
                        <a:rPr lang="en-US" dirty="0">
                          <a:latin typeface="Arial" panose="020B0604020202020204" pitchFamily="34" charset="0"/>
                          <a:cs typeface="Arial" panose="020B0604020202020204" pitchFamily="34" charset="0"/>
                        </a:rPr>
                        <a:t>Collection of collection </a:t>
                      </a:r>
                    </a:p>
                  </a:txBody>
                  <a:tcPr/>
                </a:tc>
                <a:extLst>
                  <a:ext uri="{0D108BD9-81ED-4DB2-BD59-A6C34878D82A}">
                    <a16:rowId xmlns:a16="http://schemas.microsoft.com/office/drawing/2014/main" val="4159322289"/>
                  </a:ext>
                </a:extLst>
              </a:tr>
              <a:tr h="438878">
                <a:tc>
                  <a:txBody>
                    <a:bodyPr/>
                    <a:lstStyle/>
                    <a:p>
                      <a:r>
                        <a:rPr lang="en-US" dirty="0">
                          <a:latin typeface="Arial" panose="020B0604020202020204" pitchFamily="34" charset="0"/>
                          <a:cs typeface="Arial" panose="020B0604020202020204" pitchFamily="34" charset="0"/>
                        </a:rPr>
                        <a:t>Data analysis from questionnairs and feedback forms will be critically analyses,  within the process time of two weeks </a:t>
                      </a:r>
                    </a:p>
                  </a:txBody>
                  <a:tcPr/>
                </a:tc>
                <a:tc>
                  <a:txBody>
                    <a:bodyPr/>
                    <a:lstStyle/>
                    <a:p>
                      <a:r>
                        <a:rPr lang="en-GB" noProof="0" dirty="0">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all data collected compare results </a:t>
                      </a:r>
                    </a:p>
                  </a:txBody>
                  <a:tcPr/>
                </a:tc>
                <a:extLst>
                  <a:ext uri="{0D108BD9-81ED-4DB2-BD59-A6C34878D82A}">
                    <a16:rowId xmlns:a16="http://schemas.microsoft.com/office/drawing/2014/main" val="13263510"/>
                  </a:ext>
                </a:extLst>
              </a:tr>
            </a:tbl>
          </a:graphicData>
        </a:graphic>
      </p:graphicFrame>
      <p:graphicFrame>
        <p:nvGraphicFramePr>
          <p:cNvPr id="10" name="Table 10">
            <a:extLst>
              <a:ext uri="{FF2B5EF4-FFF2-40B4-BE49-F238E27FC236}">
                <a16:creationId xmlns:a16="http://schemas.microsoft.com/office/drawing/2014/main" id="{912BECBF-4CF5-E0B1-6187-3AED0FC23833}"/>
              </a:ext>
            </a:extLst>
          </p:cNvPr>
          <p:cNvGraphicFramePr>
            <a:graphicFrameLocks noGrp="1"/>
          </p:cNvGraphicFramePr>
          <p:nvPr>
            <p:extLst>
              <p:ext uri="{D42A27DB-BD31-4B8C-83A1-F6EECF244321}">
                <p14:modId xmlns:p14="http://schemas.microsoft.com/office/powerpoint/2010/main" val="750808088"/>
              </p:ext>
            </p:extLst>
          </p:nvPr>
        </p:nvGraphicFramePr>
        <p:xfrm>
          <a:off x="447741" y="6001222"/>
          <a:ext cx="11237436" cy="640080"/>
        </p:xfrm>
        <a:graphic>
          <a:graphicData uri="http://schemas.openxmlformats.org/drawingml/2006/table">
            <a:tbl>
              <a:tblPr firstRow="1" bandRow="1">
                <a:tableStyleId>{69012ECD-51FC-41F1-AA8D-1B2483CD663E}</a:tableStyleId>
              </a:tblPr>
              <a:tblGrid>
                <a:gridCol w="5618718">
                  <a:extLst>
                    <a:ext uri="{9D8B030D-6E8A-4147-A177-3AD203B41FA5}">
                      <a16:colId xmlns:a16="http://schemas.microsoft.com/office/drawing/2014/main" val="3620440876"/>
                    </a:ext>
                  </a:extLst>
                </a:gridCol>
                <a:gridCol w="5618718">
                  <a:extLst>
                    <a:ext uri="{9D8B030D-6E8A-4147-A177-3AD203B41FA5}">
                      <a16:colId xmlns:a16="http://schemas.microsoft.com/office/drawing/2014/main" val="645144490"/>
                    </a:ext>
                  </a:extLst>
                </a:gridCol>
              </a:tblGrid>
              <a:tr h="621057">
                <a:tc>
                  <a:txBody>
                    <a:bodyPr/>
                    <a:lstStyle/>
                    <a:p>
                      <a:r>
                        <a:rPr lang="en-US" dirty="0">
                          <a:latin typeface="Arial" panose="020B0604020202020204" pitchFamily="34" charset="0"/>
                          <a:cs typeface="Arial" panose="020B0604020202020204" pitchFamily="34" charset="0"/>
                        </a:rPr>
                        <a:t>Month after feedback should be given and suggestion and outcomes should be proposed </a:t>
                      </a:r>
                    </a:p>
                  </a:txBody>
                  <a:tcPr/>
                </a:tc>
                <a:tc>
                  <a:txBody>
                    <a:bodyPr/>
                    <a:lstStyle/>
                    <a:p>
                      <a:r>
                        <a:rPr lang="en-US" dirty="0">
                          <a:latin typeface="Arial" panose="020B0604020202020204" pitchFamily="34" charset="0"/>
                          <a:cs typeface="Arial" panose="020B0604020202020204" pitchFamily="34" charset="0"/>
                        </a:rPr>
                        <a:t>feedback</a:t>
                      </a:r>
                    </a:p>
                  </a:txBody>
                  <a:tcPr/>
                </a:tc>
                <a:extLst>
                  <a:ext uri="{0D108BD9-81ED-4DB2-BD59-A6C34878D82A}">
                    <a16:rowId xmlns:a16="http://schemas.microsoft.com/office/drawing/2014/main" val="3701707290"/>
                  </a:ext>
                </a:extLst>
              </a:tr>
            </a:tbl>
          </a:graphicData>
        </a:graphic>
      </p:graphicFrame>
    </p:spTree>
    <p:extLst>
      <p:ext uri="{BB962C8B-B14F-4D97-AF65-F5344CB8AC3E}">
        <p14:creationId xmlns:p14="http://schemas.microsoft.com/office/powerpoint/2010/main" val="29194408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9" name="Rectangle 7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325BB-625E-BC05-1CAF-1EF5FF70D566}"/>
              </a:ext>
            </a:extLst>
          </p:cNvPr>
          <p:cNvSpPr>
            <a:spLocks noGrp="1"/>
          </p:cNvSpPr>
          <p:nvPr>
            <p:ph type="title"/>
          </p:nvPr>
        </p:nvSpPr>
        <p:spPr>
          <a:xfrm>
            <a:off x="5124776" y="-60702"/>
            <a:ext cx="7156001" cy="642226"/>
          </a:xfrm>
        </p:spPr>
        <p:txBody>
          <a:bodyPr vert="horz" lIns="91440" tIns="45720" rIns="91440" bIns="45720" rtlCol="0" anchor="b">
            <a:normAutofit/>
          </a:bodyPr>
          <a:lstStyle/>
          <a:p>
            <a:r>
              <a:rPr lang="en-US" dirty="0">
                <a:solidFill>
                  <a:schemeClr val="accent1"/>
                </a:solidFill>
              </a:rPr>
              <a:t>Reference list </a:t>
            </a:r>
          </a:p>
        </p:txBody>
      </p:sp>
      <p:pic>
        <p:nvPicPr>
          <p:cNvPr id="30" name="Picture 5" descr="Pen placed on top of a signature line">
            <a:extLst>
              <a:ext uri="{FF2B5EF4-FFF2-40B4-BE49-F238E27FC236}">
                <a16:creationId xmlns:a16="http://schemas.microsoft.com/office/drawing/2014/main" id="{34C8463C-A368-F460-989D-D07DD0179E8B}"/>
              </a:ext>
            </a:extLst>
          </p:cNvPr>
          <p:cNvPicPr>
            <a:picLocks noChangeAspect="1"/>
          </p:cNvPicPr>
          <p:nvPr/>
        </p:nvPicPr>
        <p:blipFill rotWithShape="1">
          <a:blip r:embed="rId3"/>
          <a:srcRect l="54841" r="4954" b="-1"/>
          <a:stretch/>
        </p:blipFill>
        <p:spPr>
          <a:xfrm>
            <a:off x="20" y="10"/>
            <a:ext cx="4130637" cy="6857989"/>
          </a:xfrm>
          <a:prstGeom prst="rect">
            <a:avLst/>
          </a:prstGeom>
        </p:spPr>
      </p:pic>
      <p:sp>
        <p:nvSpPr>
          <p:cNvPr id="81" name="Rectangle 8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8775" y="457200"/>
            <a:ext cx="7221878" cy="91440"/>
          </a:xfrm>
          <a:prstGeom prst="rect">
            <a:avLst/>
          </a:prstGeom>
          <a:solidFill>
            <a:srgbClr val="EFB97C"/>
          </a:solidFill>
          <a:ln>
            <a:solidFill>
              <a:srgbClr val="EFB97C"/>
            </a:solid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6E740D2A-B218-B220-7FE9-543F9B25202C}"/>
              </a:ext>
            </a:extLst>
          </p:cNvPr>
          <p:cNvSpPr txBox="1"/>
          <p:nvPr/>
        </p:nvSpPr>
        <p:spPr>
          <a:xfrm>
            <a:off x="4249803" y="1347709"/>
            <a:ext cx="7948080" cy="5064425"/>
          </a:xfrm>
          <a:prstGeom prst="rect">
            <a:avLst/>
          </a:prstGeom>
        </p:spPr>
        <p:txBody>
          <a:bodyPr vert="horz" lIns="91440" tIns="45720" rIns="91440" bIns="45720" rtlCol="0" anchor="ctr">
            <a:normAutofit fontScale="25000" lnSpcReduction="20000"/>
          </a:bodyPr>
          <a:lstStyle/>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u="none" strike="noStrike" dirty="0">
                <a:effectLst/>
                <a:latin typeface="Arial" panose="020B0604020202020204" pitchFamily="34" charset="0"/>
                <a:cs typeface="Arial" panose="020B0604020202020204" pitchFamily="34" charset="0"/>
              </a:rPr>
              <a:t>Acharya, A.S., et al. (2013). Sampling: Why and how of it. </a:t>
            </a:r>
            <a:r>
              <a:rPr lang="en-US" sz="4800" b="0" i="1" u="none" strike="noStrike" dirty="0">
                <a:effectLst/>
                <a:latin typeface="Arial" panose="020B0604020202020204" pitchFamily="34" charset="0"/>
                <a:cs typeface="Arial" panose="020B0604020202020204" pitchFamily="34" charset="0"/>
              </a:rPr>
              <a:t>Indian Journal of Medical Specialties</a:t>
            </a:r>
            <a:r>
              <a:rPr lang="en-US" sz="4800" b="0" i="0" u="none" strike="noStrike" dirty="0">
                <a:effectLst/>
                <a:latin typeface="Arial" panose="020B0604020202020204" pitchFamily="34" charset="0"/>
                <a:cs typeface="Arial" panose="020B0604020202020204" pitchFamily="34" charset="0"/>
              </a:rPr>
              <a:t>, </a:t>
            </a:r>
            <a:r>
              <a:rPr lang="en-US" sz="4800" b="0" i="1" u="none" strike="noStrike" dirty="0">
                <a:effectLst/>
                <a:latin typeface="Arial" panose="020B0604020202020204" pitchFamily="34" charset="0"/>
                <a:cs typeface="Arial" panose="020B0604020202020204" pitchFamily="34" charset="0"/>
              </a:rPr>
              <a:t>4</a:t>
            </a:r>
            <a:r>
              <a:rPr lang="en-US" sz="4800" b="0" i="0" u="none" strike="noStrike" dirty="0">
                <a:effectLst/>
                <a:latin typeface="Arial" panose="020B0604020202020204" pitchFamily="34" charset="0"/>
                <a:cs typeface="Arial" panose="020B0604020202020204" pitchFamily="34" charset="0"/>
              </a:rPr>
              <a:t>(2), pp.330-333.</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u="none" strike="noStrike" dirty="0">
                <a:effectLst/>
                <a:latin typeface="Arial" panose="020B0604020202020204" pitchFamily="34" charset="0"/>
                <a:cs typeface="Arial" panose="020B0604020202020204" pitchFamily="34" charset="0"/>
              </a:rPr>
              <a:t>Betti, M.J., Igaab, Z.K. and Al-</a:t>
            </a:r>
            <a:r>
              <a:rPr lang="en-US" sz="4800" b="0" i="0" u="none" strike="noStrike" dirty="0" err="1">
                <a:effectLst/>
                <a:latin typeface="Arial" panose="020B0604020202020204" pitchFamily="34" charset="0"/>
                <a:cs typeface="Arial" panose="020B0604020202020204" pitchFamily="34" charset="0"/>
              </a:rPr>
              <a:t>Ghizzi</a:t>
            </a:r>
            <a:r>
              <a:rPr lang="en-US" sz="4800" b="0" i="0" u="none" strike="noStrike" dirty="0">
                <a:effectLst/>
                <a:latin typeface="Arial" panose="020B0604020202020204" pitchFamily="34" charset="0"/>
                <a:cs typeface="Arial" panose="020B0604020202020204" pitchFamily="34" charset="0"/>
              </a:rPr>
              <a:t>, M.T. (2018) ‘The Iraqi EFL learners’ use of permission, obligation and </a:t>
            </a:r>
            <a:r>
              <a:rPr lang="en-US" sz="4800" b="0" i="0" strike="noStrike" dirty="0">
                <a:effectLst/>
                <a:latin typeface="Arial" panose="020B0604020202020204" pitchFamily="34" charset="0"/>
                <a:cs typeface="Arial" panose="020B0604020202020204" pitchFamily="34" charset="0"/>
              </a:rPr>
              <a:t>Prohibition’, </a:t>
            </a:r>
            <a:r>
              <a:rPr lang="en-US" sz="4800" b="0" i="1" strike="noStrike" dirty="0">
                <a:effectLst/>
                <a:latin typeface="Arial" panose="020B0604020202020204" pitchFamily="34" charset="0"/>
                <a:cs typeface="Arial" panose="020B0604020202020204" pitchFamily="34" charset="0"/>
              </a:rPr>
              <a:t>International Journal of English Linguistics</a:t>
            </a:r>
            <a:r>
              <a:rPr lang="en-US" sz="4800" b="0" i="0" strike="noStrike" dirty="0">
                <a:effectLst/>
                <a:latin typeface="Arial" panose="020B0604020202020204" pitchFamily="34" charset="0"/>
                <a:cs typeface="Arial" panose="020B0604020202020204" pitchFamily="34" charset="0"/>
              </a:rPr>
              <a:t>, 8(3), p. 251. doi:10.5539/ijel.v8n3p251. </a:t>
            </a: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GB" sz="4000" b="0" i="0" u="none" strike="noStrike" dirty="0">
                <a:effectLst/>
              </a:rPr>
              <a:t>Council, B.C. (2021) </a:t>
            </a:r>
            <a:r>
              <a:rPr lang="en-GB" sz="4000" b="0" i="1" u="none" strike="noStrike" dirty="0">
                <a:effectLst/>
              </a:rPr>
              <a:t>Getting active every day</a:t>
            </a:r>
            <a:r>
              <a:rPr lang="en-GB" sz="4000" b="0" i="0" u="none" strike="noStrike" dirty="0">
                <a:effectLst/>
              </a:rPr>
              <a:t>, </a:t>
            </a:r>
            <a:r>
              <a:rPr lang="en-GB" sz="4000" b="0" i="1" u="none" strike="noStrike" dirty="0">
                <a:effectLst/>
              </a:rPr>
              <a:t>Getting active every day | Birmingham City Council</a:t>
            </a:r>
            <a:r>
              <a:rPr lang="en-GB" sz="4000" b="0" i="0" u="none" strike="noStrike" dirty="0">
                <a:effectLst/>
              </a:rPr>
              <a:t>. Available at: https://www.birmingham.gov.uk/info/50263/</a:t>
            </a:r>
            <a:r>
              <a:rPr lang="en-GB" sz="4000" b="0" i="0" u="none" strike="noStrike" dirty="0" err="1">
                <a:effectLst/>
              </a:rPr>
              <a:t>supporting_healthier_lives</a:t>
            </a:r>
            <a:r>
              <a:rPr lang="en-GB" sz="4000" b="0" i="0" u="none" strike="noStrike" dirty="0">
                <a:effectLst/>
              </a:rPr>
              <a:t>/2442/getting_active_every_day/2#:~:text=Birmingham%20reports%20one%20of%20the,of%20physical%20activity%20a%20week. (Accessed: 20 June 2023). </a:t>
            </a:r>
            <a:endParaRPr lang="en-US" sz="4800" b="0" i="0"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strike="noStrike" dirty="0">
                <a:effectLst/>
                <a:latin typeface="Arial" panose="020B0604020202020204" pitchFamily="34" charset="0"/>
                <a:cs typeface="Arial" panose="020B0604020202020204" pitchFamily="34" charset="0"/>
              </a:rPr>
              <a:t>David, B., (2015). What is ethics in research &amp; why is it important?.</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GB" sz="4800" b="0" i="0" u="none" strike="noStrike" dirty="0">
                <a:effectLst/>
                <a:latin typeface="Arial" panose="020B0604020202020204" pitchFamily="34" charset="0"/>
              </a:rPr>
              <a:t>El Ansari, W., Suominen, S. and Samara, A., 2015. Eating habits and dietary intake: is adherence to dietary guidelines associated with importance of healthy eating among undergraduate university students in Finland?. </a:t>
            </a:r>
            <a:r>
              <a:rPr lang="en-GB" sz="4800" b="0" i="1" u="none" strike="noStrike" dirty="0">
                <a:effectLst/>
                <a:latin typeface="Arial" panose="020B0604020202020204" pitchFamily="34" charset="0"/>
              </a:rPr>
              <a:t>Central European journal of public health</a:t>
            </a:r>
            <a:r>
              <a:rPr lang="en-GB" sz="4800" b="0" i="0" u="none" strike="noStrike" dirty="0">
                <a:effectLst/>
                <a:latin typeface="Arial" panose="020B0604020202020204" pitchFamily="34" charset="0"/>
              </a:rPr>
              <a:t>, </a:t>
            </a:r>
            <a:r>
              <a:rPr lang="en-GB" sz="4800" b="0" i="1" u="none" strike="noStrike" dirty="0">
                <a:effectLst/>
                <a:latin typeface="Arial" panose="020B0604020202020204" pitchFamily="34" charset="0"/>
              </a:rPr>
              <a:t>23</a:t>
            </a:r>
            <a:r>
              <a:rPr lang="en-GB" sz="4800" b="0" i="0" u="none" strike="noStrike" dirty="0">
                <a:effectLst/>
                <a:latin typeface="Arial" panose="020B0604020202020204" pitchFamily="34" charset="0"/>
              </a:rPr>
              <a:t>(4), pp.306-313.</a:t>
            </a:r>
            <a:endParaRPr lang="en-US" sz="4800" b="0" i="0"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b="0" i="0"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strike="noStrike" dirty="0">
                <a:effectLst/>
                <a:latin typeface="Arial" panose="020B0604020202020204" pitchFamily="34" charset="0"/>
                <a:cs typeface="Arial" panose="020B0604020202020204" pitchFamily="34" charset="0"/>
              </a:rPr>
              <a:t>Ferreira Silva, R.M. </a:t>
            </a:r>
            <a:r>
              <a:rPr lang="en-US" sz="4800" b="0" i="1" strike="noStrike" dirty="0">
                <a:effectLst/>
                <a:latin typeface="Arial" panose="020B0604020202020204" pitchFamily="34" charset="0"/>
                <a:cs typeface="Arial" panose="020B0604020202020204" pitchFamily="34" charset="0"/>
              </a:rPr>
              <a:t>et al.</a:t>
            </a:r>
            <a:r>
              <a:rPr lang="en-US" sz="4800" b="0" i="0" strike="noStrike" dirty="0">
                <a:effectLst/>
                <a:latin typeface="Arial" panose="020B0604020202020204" pitchFamily="34" charset="0"/>
                <a:cs typeface="Arial" panose="020B0604020202020204" pitchFamily="34" charset="0"/>
              </a:rPr>
              <a:t> (2022) ‘Barriers to high school and university students’ physical activity: A systematic review’, </a:t>
            </a:r>
            <a:r>
              <a:rPr lang="en-US" sz="4800" b="0" i="1" strike="noStrike" dirty="0">
                <a:effectLst/>
                <a:latin typeface="Arial" panose="020B0604020202020204" pitchFamily="34" charset="0"/>
                <a:cs typeface="Arial" panose="020B0604020202020204" pitchFamily="34" charset="0"/>
              </a:rPr>
              <a:t>PLOS ONE</a:t>
            </a:r>
            <a:r>
              <a:rPr lang="en-US" sz="4800" b="0" i="0" strike="noStrike" dirty="0">
                <a:effectLst/>
                <a:latin typeface="Arial" panose="020B0604020202020204" pitchFamily="34" charset="0"/>
                <a:cs typeface="Arial" panose="020B0604020202020204" pitchFamily="34" charset="0"/>
              </a:rPr>
              <a:t>, 17(4). doi:10.1371/journal.pone.0265913. </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strike="noStrike" dirty="0">
                <a:effectLst/>
                <a:latin typeface="Arial" panose="020B0604020202020204" pitchFamily="34" charset="0"/>
                <a:cs typeface="Arial" panose="020B0604020202020204" pitchFamily="34" charset="0"/>
              </a:rPr>
              <a:t>Gairns, F., Whipp, P. R., and Jackson, B. (2015). Relational perceptions in high school physical education: teacher- and peer-related predictors of female students’ motivation, behavioral engagement, and social anxiety. </a:t>
            </a:r>
            <a:r>
              <a:rPr lang="en-US" sz="4800" b="0" i="1" strike="noStrike" dirty="0">
                <a:effectLst/>
                <a:latin typeface="Arial" panose="020B0604020202020204" pitchFamily="34" charset="0"/>
                <a:cs typeface="Arial" panose="020B0604020202020204" pitchFamily="34" charset="0"/>
              </a:rPr>
              <a:t>Front. Psychol.</a:t>
            </a:r>
            <a:r>
              <a:rPr lang="en-US" sz="4800" b="0" i="0" strike="noStrike" dirty="0">
                <a:effectLst/>
                <a:latin typeface="Arial" panose="020B0604020202020204" pitchFamily="34" charset="0"/>
                <a:cs typeface="Arial" panose="020B0604020202020204" pitchFamily="34" charset="0"/>
              </a:rPr>
              <a:t> 6:850. doi: 10.3389/fpsyg.2015.00850</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b="0" i="0"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strike="noStrike" dirty="0">
                <a:effectLst/>
                <a:latin typeface="Arial" panose="020B0604020202020204" pitchFamily="34" charset="0"/>
                <a:cs typeface="Arial" panose="020B0604020202020204" pitchFamily="34" charset="0"/>
              </a:rPr>
              <a:t>Hasan, N. </a:t>
            </a:r>
            <a:r>
              <a:rPr lang="en-US" sz="4800" b="0" i="1" strike="noStrike" dirty="0">
                <a:effectLst/>
                <a:latin typeface="Arial" panose="020B0604020202020204" pitchFamily="34" charset="0"/>
                <a:cs typeface="Arial" panose="020B0604020202020204" pitchFamily="34" charset="0"/>
              </a:rPr>
              <a:t>et al.</a:t>
            </a:r>
            <a:r>
              <a:rPr lang="en-US" sz="4800" b="0" i="0" strike="noStrike" dirty="0">
                <a:effectLst/>
                <a:latin typeface="Arial" panose="020B0604020202020204" pitchFamily="34" charset="0"/>
                <a:cs typeface="Arial" panose="020B0604020202020204" pitchFamily="34" charset="0"/>
              </a:rPr>
              <a:t> (2021) ‘Ethical considerations in Research’, </a:t>
            </a:r>
            <a:r>
              <a:rPr lang="en-US" sz="4800" b="0" i="1" strike="noStrike" dirty="0">
                <a:effectLst/>
                <a:latin typeface="Arial" panose="020B0604020202020204" pitchFamily="34" charset="0"/>
                <a:cs typeface="Arial" panose="020B0604020202020204" pitchFamily="34" charset="0"/>
              </a:rPr>
              <a:t>Journal of Nursing Research,Patient Safety and Practise</a:t>
            </a:r>
            <a:r>
              <a:rPr lang="en-US" sz="4800" b="0" i="0" strike="noStrike" dirty="0">
                <a:effectLst/>
                <a:latin typeface="Arial" panose="020B0604020202020204" pitchFamily="34" charset="0"/>
                <a:cs typeface="Arial" panose="020B0604020202020204" pitchFamily="34" charset="0"/>
              </a:rPr>
              <a:t>, (11), pp. 1–4. doi:10.55529/jnrpsp11.1.4. </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GB" sz="4800" b="0" i="0" u="none" strike="noStrike" dirty="0">
                <a:effectLst/>
                <a:latin typeface="Arial" panose="020B0604020202020204" pitchFamily="34" charset="0"/>
              </a:rPr>
              <a:t>Hox, J.J. and Boeije, H.R., 2005. Data collection, primary versus secondary.</a:t>
            </a:r>
            <a:endParaRPr lang="en-US" sz="4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b="0" i="0"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strike="noStrike" dirty="0">
                <a:effectLst/>
                <a:latin typeface="Arial" panose="020B0604020202020204" pitchFamily="34" charset="0"/>
                <a:cs typeface="Arial" panose="020B0604020202020204" pitchFamily="34" charset="0"/>
              </a:rPr>
              <a:t>Kazdin, A.E. (2016) ‘Methodology: What it is and why it is so important.’, </a:t>
            </a:r>
            <a:r>
              <a:rPr lang="en-US" sz="4800" b="0" i="1" strike="noStrike" dirty="0">
                <a:effectLst/>
                <a:latin typeface="Arial" panose="020B0604020202020204" pitchFamily="34" charset="0"/>
                <a:cs typeface="Arial" panose="020B0604020202020204" pitchFamily="34" charset="0"/>
              </a:rPr>
              <a:t>Methodological issues and strategies in clinical research (4th ed.).</a:t>
            </a:r>
            <a:r>
              <a:rPr lang="en-US" sz="4800" b="0" i="0" strike="noStrike" dirty="0">
                <a:effectLst/>
                <a:latin typeface="Arial" panose="020B0604020202020204" pitchFamily="34" charset="0"/>
                <a:cs typeface="Arial" panose="020B0604020202020204" pitchFamily="34" charset="0"/>
              </a:rPr>
              <a:t>, pp. 3–21. doi:10.1037/14805-001. \</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dirty="0">
                <a:latin typeface="Arial" panose="020B0604020202020204" pitchFamily="34" charset="0"/>
                <a:cs typeface="Arial" panose="020B0604020202020204" pitchFamily="34" charset="0"/>
              </a:rPr>
              <a:t> </a:t>
            </a:r>
            <a:r>
              <a:rPr lang="en-GB" sz="4800" b="0" i="0" u="none" strike="noStrike" dirty="0">
                <a:effectLst/>
                <a:latin typeface="Arial" panose="020B0604020202020204" pitchFamily="34" charset="0"/>
              </a:rPr>
              <a:t>Mukherji, P. and Albon, D., 2022. </a:t>
            </a:r>
            <a:r>
              <a:rPr lang="en-GB" sz="4800" b="0" i="1" u="none" strike="noStrike" dirty="0">
                <a:effectLst/>
                <a:latin typeface="Arial" panose="020B0604020202020204" pitchFamily="34" charset="0"/>
              </a:rPr>
              <a:t>Research methods in early childhood: An introductory guide</a:t>
            </a:r>
            <a:r>
              <a:rPr lang="en-GB" sz="4800" b="0" i="0" u="none" strike="noStrike" dirty="0">
                <a:effectLst/>
                <a:latin typeface="Arial" panose="020B0604020202020204" pitchFamily="34" charset="0"/>
              </a:rPr>
              <a:t>. Sage.</a:t>
            </a:r>
            <a:endParaRPr lang="en-US" sz="4800" u="none"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dirty="0">
              <a:solidFill>
                <a:schemeClr val="tx2"/>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F3E8336-2F95-8620-4868-7D38E332C9FD}"/>
              </a:ext>
            </a:extLst>
          </p:cNvPr>
          <p:cNvSpPr>
            <a:spLocks noGrp="1"/>
          </p:cNvSpPr>
          <p:nvPr>
            <p:ph type="sldNum" sz="quarter" idx="12"/>
          </p:nvPr>
        </p:nvSpPr>
        <p:spPr>
          <a:xfrm>
            <a:off x="11063050" y="5956137"/>
            <a:ext cx="544732" cy="365125"/>
          </a:xfrm>
        </p:spPr>
        <p:txBody>
          <a:bodyPr vert="horz" lIns="91440" tIns="45720" rIns="91440" bIns="45720" rtlCol="0" anchor="ctr">
            <a:normAutofit/>
          </a:bodyPr>
          <a:lstStyle/>
          <a:p>
            <a:pPr defTabSz="457200">
              <a:spcAft>
                <a:spcPts val="600"/>
              </a:spcAft>
            </a:pPr>
            <a:fld id="{D57F1E4F-1CFF-5643-939E-217C01CDF565}" type="slidenum">
              <a:rPr lang="en-US">
                <a:solidFill>
                  <a:srgbClr val="EFB97C"/>
                </a:solidFill>
              </a:rPr>
              <a:pPr defTabSz="457200">
                <a:spcAft>
                  <a:spcPts val="600"/>
                </a:spcAft>
              </a:pPr>
              <a:t>21</a:t>
            </a:fld>
            <a:endParaRPr lang="en-US">
              <a:solidFill>
                <a:srgbClr val="EFB97C"/>
              </a:solidFill>
            </a:endParaRPr>
          </a:p>
        </p:txBody>
      </p:sp>
    </p:spTree>
    <p:extLst>
      <p:ext uri="{BB962C8B-B14F-4D97-AF65-F5344CB8AC3E}">
        <p14:creationId xmlns:p14="http://schemas.microsoft.com/office/powerpoint/2010/main" val="1329583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39">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41">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4" name="Rectangle 4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325BB-625E-BC05-1CAF-1EF5FF70D566}"/>
              </a:ext>
            </a:extLst>
          </p:cNvPr>
          <p:cNvSpPr>
            <a:spLocks noGrp="1"/>
          </p:cNvSpPr>
          <p:nvPr>
            <p:ph type="title"/>
          </p:nvPr>
        </p:nvSpPr>
        <p:spPr>
          <a:xfrm>
            <a:off x="4333130" y="-553132"/>
            <a:ext cx="7156001" cy="1013800"/>
          </a:xfrm>
        </p:spPr>
        <p:txBody>
          <a:bodyPr vert="horz" lIns="91440" tIns="45720" rIns="91440" bIns="45720" rtlCol="0" anchor="b">
            <a:normAutofit/>
          </a:bodyPr>
          <a:lstStyle/>
          <a:p>
            <a:r>
              <a:rPr lang="en-US" dirty="0">
                <a:solidFill>
                  <a:schemeClr val="accent1"/>
                </a:solidFill>
              </a:rPr>
              <a:t>Reference list </a:t>
            </a:r>
          </a:p>
        </p:txBody>
      </p:sp>
      <p:pic>
        <p:nvPicPr>
          <p:cNvPr id="30" name="Picture 5" descr="Pen placed on top of a signature line">
            <a:extLst>
              <a:ext uri="{FF2B5EF4-FFF2-40B4-BE49-F238E27FC236}">
                <a16:creationId xmlns:a16="http://schemas.microsoft.com/office/drawing/2014/main" id="{34C8463C-A368-F460-989D-D07DD0179E8B}"/>
              </a:ext>
            </a:extLst>
          </p:cNvPr>
          <p:cNvPicPr>
            <a:picLocks noChangeAspect="1"/>
          </p:cNvPicPr>
          <p:nvPr/>
        </p:nvPicPr>
        <p:blipFill rotWithShape="1">
          <a:blip r:embed="rId3"/>
          <a:srcRect l="54841" r="4954" b="-1"/>
          <a:stretch/>
        </p:blipFill>
        <p:spPr>
          <a:xfrm>
            <a:off x="20" y="10"/>
            <a:ext cx="4130637" cy="6857989"/>
          </a:xfrm>
          <a:prstGeom prst="rect">
            <a:avLst/>
          </a:prstGeom>
        </p:spPr>
      </p:pic>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8775" y="457200"/>
            <a:ext cx="7221878" cy="91440"/>
          </a:xfrm>
          <a:prstGeom prst="rect">
            <a:avLst/>
          </a:prstGeom>
          <a:solidFill>
            <a:srgbClr val="EFB97C"/>
          </a:solidFill>
          <a:ln>
            <a:solidFill>
              <a:srgbClr val="EFB97C"/>
            </a:solid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6E740D2A-B218-B220-7FE9-543F9B25202C}"/>
              </a:ext>
            </a:extLst>
          </p:cNvPr>
          <p:cNvSpPr txBox="1"/>
          <p:nvPr/>
        </p:nvSpPr>
        <p:spPr>
          <a:xfrm>
            <a:off x="4347619" y="914311"/>
            <a:ext cx="7839096" cy="6363628"/>
          </a:xfrm>
          <a:prstGeom prst="rect">
            <a:avLst/>
          </a:prstGeom>
        </p:spPr>
        <p:txBody>
          <a:bodyPr vert="horz" lIns="91440" tIns="45720" rIns="91440" bIns="45720" rtlCol="0" anchor="ctr">
            <a:normAutofit fontScale="32500" lnSpcReduction="20000"/>
          </a:bodyPr>
          <a:lstStyle/>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GB" sz="3200" b="0" i="0" u="none" strike="noStrike" dirty="0">
                <a:solidFill>
                  <a:srgbClr val="333333"/>
                </a:solidFill>
                <a:effectLst/>
                <a:latin typeface="Roboto" panose="02000000000000000000" pitchFamily="2" charset="0"/>
              </a:rPr>
              <a:t>Mohamad </a:t>
            </a:r>
            <a:r>
              <a:rPr lang="en-GB" sz="3200" dirty="0">
                <a:solidFill>
                  <a:srgbClr val="333333"/>
                </a:solidFill>
                <a:latin typeface="Roboto" panose="02000000000000000000" pitchFamily="2" charset="0"/>
              </a:rPr>
              <a:t>M, </a:t>
            </a:r>
            <a:r>
              <a:rPr lang="en-GB" sz="3200" b="0" i="0" u="none" strike="noStrike" dirty="0">
                <a:solidFill>
                  <a:srgbClr val="333333"/>
                </a:solidFill>
                <a:effectLst/>
                <a:latin typeface="Roboto" panose="02000000000000000000" pitchFamily="2" charset="0"/>
              </a:rPr>
              <a:t>B, Hon, Y,K , &amp; Lee, K, Y. (2022). A Step-By-Step Guide to Questionnaire Validation Research. </a:t>
            </a:r>
            <a:r>
              <a:rPr lang="en-GB" sz="3200" b="0" i="0" u="none" strike="noStrike" dirty="0" err="1">
                <a:solidFill>
                  <a:srgbClr val="333333"/>
                </a:solidFill>
                <a:effectLst/>
                <a:latin typeface="Roboto" panose="02000000000000000000" pitchFamily="2" charset="0"/>
              </a:rPr>
              <a:t>Zenodo</a:t>
            </a:r>
            <a:r>
              <a:rPr lang="en-GB" sz="3200" b="0" i="0" u="none" strike="noStrike" dirty="0">
                <a:solidFill>
                  <a:srgbClr val="333333"/>
                </a:solidFill>
                <a:effectLst/>
                <a:latin typeface="Roboto" panose="02000000000000000000" pitchFamily="2" charset="0"/>
              </a:rPr>
              <a:t>. https://</a:t>
            </a:r>
            <a:r>
              <a:rPr lang="en-GB" sz="3200" b="0" i="0" u="none" strike="noStrike" dirty="0" err="1">
                <a:solidFill>
                  <a:srgbClr val="333333"/>
                </a:solidFill>
                <a:effectLst/>
                <a:latin typeface="Roboto" panose="02000000000000000000" pitchFamily="2" charset="0"/>
              </a:rPr>
              <a:t>doi.org</a:t>
            </a:r>
            <a:r>
              <a:rPr lang="en-GB" sz="3200" b="0" i="0" u="none" strike="noStrike" dirty="0">
                <a:solidFill>
                  <a:srgbClr val="333333"/>
                </a:solidFill>
                <a:effectLst/>
                <a:latin typeface="Roboto" panose="02000000000000000000" pitchFamily="2" charset="0"/>
              </a:rPr>
              <a:t>/10.5281/zenodo.6801209</a:t>
            </a:r>
            <a:endParaRPr lang="en-US" sz="4000" b="0" i="0"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0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000" b="0" i="0" strike="noStrike" dirty="0" err="1">
                <a:effectLst/>
                <a:latin typeface="Arial" panose="020B0604020202020204" pitchFamily="34" charset="0"/>
                <a:cs typeface="Arial" panose="020B0604020202020204" pitchFamily="34" charset="0"/>
              </a:rPr>
              <a:t>Negrin</a:t>
            </a:r>
            <a:r>
              <a:rPr lang="en-US" sz="4000" b="0" i="0" strike="noStrike" dirty="0">
                <a:effectLst/>
                <a:latin typeface="Arial" panose="020B0604020202020204" pitchFamily="34" charset="0"/>
                <a:cs typeface="Arial" panose="020B0604020202020204" pitchFamily="34" charset="0"/>
              </a:rPr>
              <a:t>, K.A. </a:t>
            </a:r>
            <a:r>
              <a:rPr lang="en-US" sz="4000" b="0" i="1" strike="noStrike" dirty="0">
                <a:effectLst/>
                <a:latin typeface="Arial" panose="020B0604020202020204" pitchFamily="34" charset="0"/>
                <a:cs typeface="Arial" panose="020B0604020202020204" pitchFamily="34" charset="0"/>
              </a:rPr>
              <a:t>et al.</a:t>
            </a:r>
            <a:r>
              <a:rPr lang="en-US" sz="4000" b="0" i="0" strike="noStrike" dirty="0">
                <a:effectLst/>
                <a:latin typeface="Arial" panose="020B0604020202020204" pitchFamily="34" charset="0"/>
                <a:cs typeface="Arial" panose="020B0604020202020204" pitchFamily="34" charset="0"/>
              </a:rPr>
              <a:t> (2022) ‘Successful recruitment to qualitative research: A critical reflection’, </a:t>
            </a:r>
            <a:r>
              <a:rPr lang="en-US" sz="4000" b="0" i="1" strike="noStrike" dirty="0">
                <a:effectLst/>
                <a:latin typeface="Arial" panose="020B0604020202020204" pitchFamily="34" charset="0"/>
                <a:cs typeface="Arial" panose="020B0604020202020204" pitchFamily="34" charset="0"/>
              </a:rPr>
              <a:t>International Journal of Qualitative Methods</a:t>
            </a:r>
            <a:r>
              <a:rPr lang="en-US" sz="4000" b="0" i="0" strike="noStrike" dirty="0">
                <a:effectLst/>
                <a:latin typeface="Arial" panose="020B0604020202020204" pitchFamily="34" charset="0"/>
                <a:cs typeface="Arial" panose="020B0604020202020204" pitchFamily="34" charset="0"/>
              </a:rPr>
              <a:t>, 21, p. 160940692211195. doi:10.1177/16094069221119576. </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0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000" b="0" i="0" strike="noStrike" dirty="0">
                <a:effectLst/>
                <a:latin typeface="Arial" panose="020B0604020202020204" pitchFamily="34" charset="0"/>
                <a:cs typeface="Arial" panose="020B0604020202020204" pitchFamily="34" charset="0"/>
              </a:rPr>
              <a:t>Newington L., Metcalfe A. (2014). Factors influencing recruitment to research: Qualitative study of the experiences and perceptions of research teams. </a:t>
            </a:r>
            <a:r>
              <a:rPr lang="en-US" sz="4000" b="0" i="1" strike="noStrike" dirty="0">
                <a:effectLst/>
                <a:latin typeface="Arial" panose="020B0604020202020204" pitchFamily="34" charset="0"/>
                <a:cs typeface="Arial" panose="020B0604020202020204" pitchFamily="34" charset="0"/>
              </a:rPr>
              <a:t>BMC Medical Research Methodology</a:t>
            </a:r>
            <a:r>
              <a:rPr lang="en-US" sz="4000" b="0" i="0" strike="noStrike" dirty="0">
                <a:effectLst/>
                <a:latin typeface="Arial" panose="020B0604020202020204" pitchFamily="34" charset="0"/>
                <a:cs typeface="Arial" panose="020B0604020202020204" pitchFamily="34" charset="0"/>
              </a:rPr>
              <a:t>, 14(10). </a:t>
            </a:r>
            <a:r>
              <a:rPr lang="en-US" sz="4000" b="0" i="0" dirty="0">
                <a:effectLst/>
                <a:latin typeface="Arial" panose="020B0604020202020204" pitchFamily="34" charset="0"/>
                <a:cs typeface="Arial" panose="020B0604020202020204" pitchFamily="34" charset="0"/>
              </a:rPr>
              <a:t>https://</a:t>
            </a:r>
            <a:r>
              <a:rPr lang="en-US" sz="4000" b="0" i="0" dirty="0" err="1">
                <a:effectLst/>
                <a:latin typeface="Arial" panose="020B0604020202020204" pitchFamily="34" charset="0"/>
                <a:cs typeface="Arial" panose="020B0604020202020204" pitchFamily="34" charset="0"/>
              </a:rPr>
              <a:t>doi.org</a:t>
            </a:r>
            <a:r>
              <a:rPr lang="en-US" sz="4000" b="0" i="0" dirty="0">
                <a:effectLst/>
                <a:latin typeface="Arial" panose="020B0604020202020204" pitchFamily="34" charset="0"/>
                <a:cs typeface="Arial" panose="020B0604020202020204" pitchFamily="34" charset="0"/>
              </a:rPr>
              <a:t>/10.1186/1471-2288-14-10</a:t>
            </a:r>
          </a:p>
          <a:p>
            <a:pPr defTabSz="457200">
              <a:lnSpc>
                <a:spcPct val="90000"/>
              </a:lnSpc>
              <a:spcBef>
                <a:spcPct val="20000"/>
              </a:spcBef>
              <a:spcAft>
                <a:spcPts val="600"/>
              </a:spcAft>
              <a:buClr>
                <a:srgbClr val="EFB97C"/>
              </a:buClr>
              <a:buSzPct val="92000"/>
            </a:pPr>
            <a:endParaRPr lang="en-US" sz="400" b="0" i="0" u="none" strike="noStrike" dirty="0">
              <a:effectLst/>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GB" sz="3700" b="0" i="0" u="none" strike="noStrike" dirty="0">
                <a:effectLst/>
                <a:latin typeface="Arial" panose="020B0604020202020204" pitchFamily="34" charset="0"/>
              </a:rPr>
              <a:t>Ochieng, P.A., 2009. An analysis of the strengths and limitation of qualitative and quantitative research paradigms. </a:t>
            </a:r>
            <a:r>
              <a:rPr lang="en-GB" sz="3700" b="0" i="1" u="none" strike="noStrike" dirty="0">
                <a:effectLst/>
                <a:latin typeface="Arial" panose="020B0604020202020204" pitchFamily="34" charset="0"/>
              </a:rPr>
              <a:t>Problems of Education in the 21st Century</a:t>
            </a:r>
            <a:r>
              <a:rPr lang="en-GB" sz="3700" b="0" i="0" u="none" strike="noStrike" dirty="0">
                <a:effectLst/>
                <a:latin typeface="Arial" panose="020B0604020202020204" pitchFamily="34" charset="0"/>
              </a:rPr>
              <a:t>, </a:t>
            </a:r>
            <a:r>
              <a:rPr lang="en-GB" sz="3700" b="0" i="1" u="none" strike="noStrike" dirty="0">
                <a:effectLst/>
                <a:latin typeface="Arial" panose="020B0604020202020204" pitchFamily="34" charset="0"/>
              </a:rPr>
              <a:t>13</a:t>
            </a:r>
            <a:r>
              <a:rPr lang="en-GB" sz="3700" b="0" i="0" u="none" strike="noStrike" dirty="0">
                <a:effectLst/>
                <a:latin typeface="Arial" panose="020B0604020202020204" pitchFamily="34" charset="0"/>
              </a:rPr>
              <a:t>, p.13.</a:t>
            </a:r>
            <a:endParaRPr lang="en-US" sz="37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pPr>
            <a:endParaRPr lang="en-US" sz="3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pPr>
            <a:r>
              <a:rPr lang="en-GB" sz="3200" b="0" i="0" u="none" strike="noStrike" dirty="0">
                <a:effectLst/>
                <a:latin typeface="Arial" panose="020B0604020202020204" pitchFamily="34" charset="0"/>
              </a:rPr>
              <a:t>San Román-Mata, S., Puertas-Molero, P., </a:t>
            </a:r>
            <a:r>
              <a:rPr lang="en-GB" sz="3200" b="0" i="0" u="none" strike="noStrike" dirty="0" err="1">
                <a:effectLst/>
                <a:latin typeface="Arial" panose="020B0604020202020204" pitchFamily="34" charset="0"/>
              </a:rPr>
              <a:t>Ubago</a:t>
            </a:r>
            <a:r>
              <a:rPr lang="en-GB" sz="3200" b="0" i="0" u="none" strike="noStrike" dirty="0">
                <a:effectLst/>
                <a:latin typeface="Arial" panose="020B0604020202020204" pitchFamily="34" charset="0"/>
              </a:rPr>
              <a:t>-Jiménez, J.L. and González-Valero, G.,( 2020). Benefits of physical activity and its associations with resilience, emotional intelligence, and psychological distress in university students from southern Spain. </a:t>
            </a:r>
            <a:r>
              <a:rPr lang="en-GB" sz="3200" b="0" i="1" u="none" strike="noStrike" dirty="0">
                <a:effectLst/>
                <a:latin typeface="Arial" panose="020B0604020202020204" pitchFamily="34" charset="0"/>
              </a:rPr>
              <a:t>International journal of environmental research and public health</a:t>
            </a:r>
            <a:r>
              <a:rPr lang="en-GB" sz="3200" b="0" i="0" u="none" strike="noStrike" dirty="0">
                <a:effectLst/>
                <a:latin typeface="Arial" panose="020B0604020202020204" pitchFamily="34" charset="0"/>
              </a:rPr>
              <a:t>, </a:t>
            </a:r>
            <a:r>
              <a:rPr lang="en-GB" sz="3200" b="0" i="1" u="none" strike="noStrike" dirty="0">
                <a:effectLst/>
                <a:latin typeface="Arial" panose="020B0604020202020204" pitchFamily="34" charset="0"/>
              </a:rPr>
              <a:t>17</a:t>
            </a:r>
            <a:r>
              <a:rPr lang="en-GB" sz="3200" b="0" i="0" u="none" strike="noStrike" dirty="0">
                <a:effectLst/>
                <a:latin typeface="Arial" panose="020B0604020202020204" pitchFamily="34" charset="0"/>
              </a:rPr>
              <a:t>(12), p.4474.</a:t>
            </a:r>
            <a:endParaRPr lang="en-US" sz="3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3800" b="0" i="0" strike="noStrike" dirty="0">
                <a:effectLst/>
                <a:latin typeface="Arial" panose="020B0604020202020204" pitchFamily="34" charset="0"/>
                <a:cs typeface="Arial" panose="020B0604020202020204" pitchFamily="34" charset="0"/>
              </a:rPr>
              <a:t>Spratling R. (2013). Recruitment of medically fragile children and adolescents: Lessons learned from qualitative research. </a:t>
            </a:r>
            <a:r>
              <a:rPr lang="en-US" sz="3800" b="0" i="1" strike="noStrike" dirty="0">
                <a:effectLst/>
                <a:latin typeface="Arial" panose="020B0604020202020204" pitchFamily="34" charset="0"/>
                <a:cs typeface="Arial" panose="020B0604020202020204" pitchFamily="34" charset="0"/>
              </a:rPr>
              <a:t>Journal of Pediatric Health Care</a:t>
            </a:r>
            <a:r>
              <a:rPr lang="en-US" sz="3800" b="0" i="0" strike="noStrike" dirty="0">
                <a:effectLst/>
                <a:latin typeface="Arial" panose="020B0604020202020204" pitchFamily="34" charset="0"/>
                <a:cs typeface="Arial" panose="020B0604020202020204" pitchFamily="34" charset="0"/>
              </a:rPr>
              <a:t>, 27(1), 62–65. </a:t>
            </a:r>
            <a:r>
              <a:rPr lang="en-US" sz="3800" b="0" i="0" dirty="0">
                <a:effectLst/>
                <a:latin typeface="Arial" panose="020B0604020202020204" pitchFamily="34" charset="0"/>
                <a:cs typeface="Arial" panose="020B0604020202020204" pitchFamily="34" charset="0"/>
              </a:rPr>
              <a:t>https://doi.org/10.1016/j.pedhc.2012.08.001.</a:t>
            </a:r>
            <a:endParaRPr lang="en-US" sz="3800" b="0" i="0" u="none"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3800" b="0" i="0" u="none"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3800" b="0" i="0" u="none" strike="noStrike" dirty="0">
                <a:effectLst/>
                <a:latin typeface="Arial" panose="020B0604020202020204" pitchFamily="34" charset="0"/>
                <a:cs typeface="Arial" panose="020B0604020202020204" pitchFamily="34" charset="0"/>
              </a:rPr>
              <a:t>Sutton, B. (2002) ‘The rationale for qualitative research: A review of principles and theoretical foundations’, </a:t>
            </a:r>
            <a:r>
              <a:rPr lang="en-US" sz="3800" b="0" i="1" u="none" strike="noStrike" dirty="0">
                <a:effectLst/>
                <a:latin typeface="Arial" panose="020B0604020202020204" pitchFamily="34" charset="0"/>
                <a:cs typeface="Arial" panose="020B0604020202020204" pitchFamily="34" charset="0"/>
              </a:rPr>
              <a:t>The Library Quarterly</a:t>
            </a:r>
            <a:r>
              <a:rPr lang="en-US" sz="3800" b="0" i="0" u="none" strike="noStrike" dirty="0">
                <a:effectLst/>
                <a:latin typeface="Arial" panose="020B0604020202020204" pitchFamily="34" charset="0"/>
                <a:cs typeface="Arial" panose="020B0604020202020204" pitchFamily="34" charset="0"/>
              </a:rPr>
              <a:t>, 63(4), pp. 411–430. doi:10.1086/602619. </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3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3800" b="0" i="0" u="none" strike="noStrike" dirty="0">
                <a:effectLst/>
                <a:latin typeface="Arial" panose="020B0604020202020204" pitchFamily="34" charset="0"/>
                <a:cs typeface="Arial" panose="020B0604020202020204" pitchFamily="34" charset="0"/>
              </a:rPr>
              <a:t>Swedberg, R., I(2020). Exploratory research. </a:t>
            </a:r>
            <a:r>
              <a:rPr lang="en-US" sz="3800" b="0" i="1" u="none" strike="noStrike" dirty="0">
                <a:effectLst/>
                <a:latin typeface="Arial" panose="020B0604020202020204" pitchFamily="34" charset="0"/>
                <a:cs typeface="Arial" panose="020B0604020202020204" pitchFamily="34" charset="0"/>
              </a:rPr>
              <a:t>The production of knowledge: Enhancing progress in social science</a:t>
            </a:r>
            <a:r>
              <a:rPr lang="en-US" sz="3800" b="0" i="0" u="none" strike="noStrike" dirty="0">
                <a:effectLst/>
                <a:latin typeface="Arial" panose="020B0604020202020204" pitchFamily="34" charset="0"/>
                <a:cs typeface="Arial" panose="020B0604020202020204" pitchFamily="34" charset="0"/>
              </a:rPr>
              <a:t>, pp.17-41.</a:t>
            </a:r>
          </a:p>
          <a:p>
            <a:pPr defTabSz="457200">
              <a:lnSpc>
                <a:spcPct val="90000"/>
              </a:lnSpc>
              <a:spcBef>
                <a:spcPct val="20000"/>
              </a:spcBef>
              <a:spcAft>
                <a:spcPts val="600"/>
              </a:spcAft>
              <a:buClr>
                <a:srgbClr val="EFB97C"/>
              </a:buClr>
              <a:buSzPct val="92000"/>
            </a:pPr>
            <a:endParaRPr lang="en-US" sz="3800" b="0" i="0" u="none"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pPr>
            <a:r>
              <a:rPr lang="en-GB" sz="3800" b="0" i="0" u="none" strike="noStrike" dirty="0">
                <a:effectLst/>
                <a:latin typeface="Arial" panose="020B0604020202020204" pitchFamily="34" charset="0"/>
                <a:cs typeface="Arial" panose="020B0604020202020204" pitchFamily="34" charset="0"/>
              </a:rPr>
              <a:t>Taylor, J.K. and Cihon, C., (2004). </a:t>
            </a:r>
            <a:r>
              <a:rPr lang="en-GB" sz="3800" b="0" i="1" u="none" strike="noStrike" dirty="0">
                <a:effectLst/>
                <a:latin typeface="Arial" panose="020B0604020202020204" pitchFamily="34" charset="0"/>
                <a:cs typeface="Arial" panose="020B0604020202020204" pitchFamily="34" charset="0"/>
              </a:rPr>
              <a:t>Statistical techniques for data analysis</a:t>
            </a:r>
            <a:r>
              <a:rPr lang="en-GB" sz="3800" b="0" i="0" u="none" strike="noStrike" dirty="0">
                <a:effectLst/>
                <a:latin typeface="Arial" panose="020B0604020202020204" pitchFamily="34" charset="0"/>
                <a:cs typeface="Arial" panose="020B0604020202020204" pitchFamily="34" charset="0"/>
              </a:rPr>
              <a:t>. CRC Press.</a:t>
            </a:r>
            <a:endParaRPr lang="en-US" sz="3800" b="0" i="0" u="none"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3800" b="0" i="0" u="none"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3800" b="0" i="0" u="none" strike="noStrike" dirty="0">
                <a:effectLst/>
                <a:latin typeface="Arial" panose="020B0604020202020204" pitchFamily="34" charset="0"/>
                <a:cs typeface="Arial" panose="020B0604020202020204" pitchFamily="34" charset="0"/>
              </a:rPr>
              <a:t>Turner, A.G., (2003). Sampling frames and master samples. </a:t>
            </a:r>
            <a:r>
              <a:rPr lang="en-US" sz="3800" b="0" i="1" u="none" strike="noStrike" dirty="0">
                <a:effectLst/>
                <a:latin typeface="Arial" panose="020B0604020202020204" pitchFamily="34" charset="0"/>
                <a:cs typeface="Arial" panose="020B0604020202020204" pitchFamily="34" charset="0"/>
              </a:rPr>
              <a:t>United Nations secretariat statistics division</a:t>
            </a:r>
            <a:r>
              <a:rPr lang="en-US" sz="3800" b="0" i="0" u="none" strike="noStrike" dirty="0">
                <a:effectLst/>
                <a:latin typeface="Arial" panose="020B0604020202020204" pitchFamily="34" charset="0"/>
                <a:cs typeface="Arial" panose="020B0604020202020204" pitchFamily="34" charset="0"/>
              </a:rPr>
              <a:t>, pp.1-26.</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3800" dirty="0">
              <a:solidFill>
                <a:schemeClr val="tx2"/>
              </a:solidFill>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500" b="0" i="0" u="none" strike="noStrike" dirty="0">
              <a:solidFill>
                <a:schemeClr val="tx2"/>
              </a:solidFill>
              <a:effectLst/>
            </a:endParaRPr>
          </a:p>
        </p:txBody>
      </p:sp>
      <p:sp>
        <p:nvSpPr>
          <p:cNvPr id="4" name="Slide Number Placeholder 3">
            <a:extLst>
              <a:ext uri="{FF2B5EF4-FFF2-40B4-BE49-F238E27FC236}">
                <a16:creationId xmlns:a16="http://schemas.microsoft.com/office/drawing/2014/main" id="{AF3E8336-2F95-8620-4868-7D38E332C9FD}"/>
              </a:ext>
            </a:extLst>
          </p:cNvPr>
          <p:cNvSpPr>
            <a:spLocks noGrp="1"/>
          </p:cNvSpPr>
          <p:nvPr>
            <p:ph type="sldNum" sz="quarter" idx="12"/>
          </p:nvPr>
        </p:nvSpPr>
        <p:spPr>
          <a:xfrm>
            <a:off x="11063050" y="5956137"/>
            <a:ext cx="544732" cy="365125"/>
          </a:xfrm>
        </p:spPr>
        <p:txBody>
          <a:bodyPr vert="horz" lIns="91440" tIns="45720" rIns="91440" bIns="45720" rtlCol="0" anchor="ctr">
            <a:normAutofit/>
          </a:bodyPr>
          <a:lstStyle/>
          <a:p>
            <a:pPr defTabSz="457200">
              <a:spcAft>
                <a:spcPts val="600"/>
              </a:spcAft>
            </a:pPr>
            <a:fld id="{D57F1E4F-1CFF-5643-939E-217C01CDF565}" type="slidenum">
              <a:rPr lang="en-US" smtClean="0">
                <a:solidFill>
                  <a:srgbClr val="EFB97C"/>
                </a:solidFill>
              </a:rPr>
              <a:pPr defTabSz="457200">
                <a:spcAft>
                  <a:spcPts val="600"/>
                </a:spcAft>
              </a:pPr>
              <a:t>22</a:t>
            </a:fld>
            <a:endParaRPr lang="en-US">
              <a:solidFill>
                <a:srgbClr val="EFB97C"/>
              </a:solidFill>
            </a:endParaRPr>
          </a:p>
        </p:txBody>
      </p:sp>
    </p:spTree>
    <p:extLst>
      <p:ext uri="{BB962C8B-B14F-4D97-AF65-F5344CB8AC3E}">
        <p14:creationId xmlns:p14="http://schemas.microsoft.com/office/powerpoint/2010/main" val="3457378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39">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41">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4" name="Rectangle 4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325BB-625E-BC05-1CAF-1EF5FF70D566}"/>
              </a:ext>
            </a:extLst>
          </p:cNvPr>
          <p:cNvSpPr>
            <a:spLocks noGrp="1"/>
          </p:cNvSpPr>
          <p:nvPr>
            <p:ph type="title"/>
          </p:nvPr>
        </p:nvSpPr>
        <p:spPr>
          <a:xfrm>
            <a:off x="4333130" y="-553132"/>
            <a:ext cx="7156001" cy="1013800"/>
          </a:xfrm>
        </p:spPr>
        <p:txBody>
          <a:bodyPr vert="horz" lIns="91440" tIns="45720" rIns="91440" bIns="45720" rtlCol="0" anchor="b">
            <a:normAutofit/>
          </a:bodyPr>
          <a:lstStyle/>
          <a:p>
            <a:r>
              <a:rPr lang="en-US" dirty="0">
                <a:solidFill>
                  <a:schemeClr val="accent1"/>
                </a:solidFill>
              </a:rPr>
              <a:t>Reference list </a:t>
            </a:r>
          </a:p>
        </p:txBody>
      </p:sp>
      <p:pic>
        <p:nvPicPr>
          <p:cNvPr id="30" name="Picture 5" descr="Pen placed on top of a signature line">
            <a:extLst>
              <a:ext uri="{FF2B5EF4-FFF2-40B4-BE49-F238E27FC236}">
                <a16:creationId xmlns:a16="http://schemas.microsoft.com/office/drawing/2014/main" id="{34C8463C-A368-F460-989D-D07DD0179E8B}"/>
              </a:ext>
            </a:extLst>
          </p:cNvPr>
          <p:cNvPicPr>
            <a:picLocks noChangeAspect="1"/>
          </p:cNvPicPr>
          <p:nvPr/>
        </p:nvPicPr>
        <p:blipFill rotWithShape="1">
          <a:blip r:embed="rId3"/>
          <a:srcRect l="54841" r="4954" b="-1"/>
          <a:stretch/>
        </p:blipFill>
        <p:spPr>
          <a:xfrm>
            <a:off x="20" y="10"/>
            <a:ext cx="4130637" cy="6857989"/>
          </a:xfrm>
          <a:prstGeom prst="rect">
            <a:avLst/>
          </a:prstGeom>
        </p:spPr>
      </p:pic>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8775" y="457200"/>
            <a:ext cx="7221878" cy="91440"/>
          </a:xfrm>
          <a:prstGeom prst="rect">
            <a:avLst/>
          </a:prstGeom>
          <a:solidFill>
            <a:srgbClr val="EFB97C"/>
          </a:solidFill>
          <a:ln>
            <a:solidFill>
              <a:srgbClr val="EFB97C"/>
            </a:solid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6E740D2A-B218-B220-7FE9-543F9B25202C}"/>
              </a:ext>
            </a:extLst>
          </p:cNvPr>
          <p:cNvSpPr txBox="1"/>
          <p:nvPr/>
        </p:nvSpPr>
        <p:spPr>
          <a:xfrm>
            <a:off x="4347619" y="1280981"/>
            <a:ext cx="7156002" cy="5996958"/>
          </a:xfrm>
          <a:prstGeom prst="rect">
            <a:avLst/>
          </a:prstGeom>
        </p:spPr>
        <p:txBody>
          <a:bodyPr vert="horz" lIns="91440" tIns="45720" rIns="91440" bIns="45720" rtlCol="0" anchor="ctr">
            <a:normAutofit/>
          </a:bodyPr>
          <a:lstStyle/>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3800" b="0" i="0" u="none" strike="noStrike" dirty="0">
              <a:solidFill>
                <a:schemeClr val="tx2"/>
              </a:solidFill>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500" dirty="0">
              <a:solidFill>
                <a:schemeClr val="tx2"/>
              </a:solidFill>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500" dirty="0">
              <a:solidFill>
                <a:schemeClr val="tx2"/>
              </a:solidFill>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500" b="0" i="0" u="none" strike="noStrike" dirty="0">
              <a:solidFill>
                <a:schemeClr val="tx2"/>
              </a:solidFill>
              <a:effectLst/>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500" b="0" i="0" u="none" strike="noStrike" dirty="0">
              <a:solidFill>
                <a:schemeClr val="tx2"/>
              </a:solidFill>
              <a:effectLst/>
            </a:endParaRPr>
          </a:p>
        </p:txBody>
      </p:sp>
      <p:sp>
        <p:nvSpPr>
          <p:cNvPr id="4" name="Slide Number Placeholder 3">
            <a:extLst>
              <a:ext uri="{FF2B5EF4-FFF2-40B4-BE49-F238E27FC236}">
                <a16:creationId xmlns:a16="http://schemas.microsoft.com/office/drawing/2014/main" id="{AF3E8336-2F95-8620-4868-7D38E332C9FD}"/>
              </a:ext>
            </a:extLst>
          </p:cNvPr>
          <p:cNvSpPr>
            <a:spLocks noGrp="1"/>
          </p:cNvSpPr>
          <p:nvPr>
            <p:ph type="sldNum" sz="quarter" idx="12"/>
          </p:nvPr>
        </p:nvSpPr>
        <p:spPr>
          <a:xfrm>
            <a:off x="11063050" y="5956137"/>
            <a:ext cx="544732" cy="365125"/>
          </a:xfrm>
        </p:spPr>
        <p:txBody>
          <a:bodyPr vert="horz" lIns="91440" tIns="45720" rIns="91440" bIns="45720" rtlCol="0" anchor="ctr">
            <a:normAutofit/>
          </a:bodyPr>
          <a:lstStyle/>
          <a:p>
            <a:pPr defTabSz="457200">
              <a:spcAft>
                <a:spcPts val="600"/>
              </a:spcAft>
            </a:pPr>
            <a:fld id="{D57F1E4F-1CFF-5643-939E-217C01CDF565}" type="slidenum">
              <a:rPr lang="en-US" smtClean="0">
                <a:solidFill>
                  <a:srgbClr val="EFB97C"/>
                </a:solidFill>
              </a:rPr>
              <a:pPr defTabSz="457200">
                <a:spcAft>
                  <a:spcPts val="600"/>
                </a:spcAft>
              </a:pPr>
              <a:t>23</a:t>
            </a:fld>
            <a:endParaRPr lang="en-US">
              <a:solidFill>
                <a:srgbClr val="EFB97C"/>
              </a:solidFill>
            </a:endParaRPr>
          </a:p>
        </p:txBody>
      </p:sp>
      <p:sp>
        <p:nvSpPr>
          <p:cNvPr id="6" name="TextBox 5">
            <a:extLst>
              <a:ext uri="{FF2B5EF4-FFF2-40B4-BE49-F238E27FC236}">
                <a16:creationId xmlns:a16="http://schemas.microsoft.com/office/drawing/2014/main" id="{357336CF-28E5-28BB-39DB-3506324BA90D}"/>
              </a:ext>
            </a:extLst>
          </p:cNvPr>
          <p:cNvSpPr txBox="1"/>
          <p:nvPr/>
        </p:nvSpPr>
        <p:spPr>
          <a:xfrm>
            <a:off x="4240725" y="813345"/>
            <a:ext cx="7830351" cy="2964658"/>
          </a:xfrm>
          <a:prstGeom prst="rect">
            <a:avLst/>
          </a:prstGeom>
          <a:noFill/>
        </p:spPr>
        <p:txBody>
          <a:bodyPr wrap="square">
            <a:spAutoFit/>
          </a:bodyPr>
          <a:lstStyle/>
          <a:p>
            <a:endParaRPr lang="en-GB" sz="1200" b="0" i="0" u="none" strike="noStrike" dirty="0">
              <a:solidFill>
                <a:srgbClr val="222222"/>
              </a:solidFill>
              <a:effectLst/>
              <a:latin typeface="Arial" panose="020B0604020202020204" pitchFamily="34" charset="0"/>
            </a:endParaRPr>
          </a:p>
          <a:p>
            <a:r>
              <a:rPr lang="en-GB" sz="1200" b="0" i="0" u="none" strike="noStrike" dirty="0">
                <a:solidFill>
                  <a:srgbClr val="222222"/>
                </a:solidFill>
                <a:effectLst/>
                <a:latin typeface="Arial" panose="020B0604020202020204" pitchFamily="34" charset="0"/>
              </a:rPr>
              <a:t>Uri, T., 2015. The Strengths and Limitations of Using Situational Analysis Grounded Theory as Research Methodology. </a:t>
            </a:r>
            <a:r>
              <a:rPr lang="en-GB" sz="1200" b="0" i="1" u="none" strike="noStrike" dirty="0">
                <a:solidFill>
                  <a:srgbClr val="222222"/>
                </a:solidFill>
                <a:effectLst/>
                <a:latin typeface="Arial" panose="020B0604020202020204" pitchFamily="34" charset="0"/>
              </a:rPr>
              <a:t>Journal of Ethnographic &amp; Qualitative Research</a:t>
            </a:r>
            <a:r>
              <a:rPr lang="en-GB" sz="1200" b="0" i="0" u="none" strike="noStrike" dirty="0">
                <a:solidFill>
                  <a:srgbClr val="222222"/>
                </a:solidFill>
                <a:effectLst/>
                <a:latin typeface="Arial" panose="020B0604020202020204" pitchFamily="34" charset="0"/>
              </a:rPr>
              <a:t>, </a:t>
            </a:r>
            <a:r>
              <a:rPr lang="en-GB" sz="1200" b="0" i="1" u="none" strike="noStrike" dirty="0">
                <a:solidFill>
                  <a:srgbClr val="222222"/>
                </a:solidFill>
                <a:effectLst/>
                <a:latin typeface="Arial" panose="020B0604020202020204" pitchFamily="34" charset="0"/>
              </a:rPr>
              <a:t>10</a:t>
            </a:r>
            <a:r>
              <a:rPr lang="en-GB" sz="1200" b="0" i="0" u="none" strike="noStrike" dirty="0">
                <a:solidFill>
                  <a:srgbClr val="222222"/>
                </a:solidFill>
                <a:effectLst/>
                <a:latin typeface="Arial" panose="020B0604020202020204" pitchFamily="34" charset="0"/>
              </a:rPr>
              <a:t>(2).</a:t>
            </a:r>
            <a:endParaRPr lang="en-GB" sz="1200" dirty="0">
              <a:solidFill>
                <a:srgbClr val="222222"/>
              </a:solidFill>
              <a:latin typeface="Arial" panose="020B0604020202020204" pitchFamily="34" charset="0"/>
            </a:endParaRPr>
          </a:p>
          <a:p>
            <a:endParaRPr lang="en-GB" sz="1200" b="0" i="0" u="none" strike="noStrike" dirty="0">
              <a:solidFill>
                <a:srgbClr val="222222"/>
              </a:solidFill>
              <a:effectLst/>
              <a:latin typeface="Arial" panose="020B0604020202020204" pitchFamily="34" charset="0"/>
            </a:endParaRPr>
          </a:p>
          <a:p>
            <a:r>
              <a:rPr lang="en-GB" sz="1200" b="0" i="0" u="none" strike="noStrike" dirty="0">
                <a:solidFill>
                  <a:srgbClr val="222222"/>
                </a:solidFill>
                <a:effectLst/>
                <a:latin typeface="Arial" panose="020B0604020202020204" pitchFamily="34" charset="0"/>
              </a:rPr>
              <a:t>Walker, D. and Myrick, F., (2006). Grounded theory: An exploration of process and procedure. </a:t>
            </a:r>
            <a:r>
              <a:rPr lang="en-GB" sz="1200" b="0" i="1" u="none" strike="noStrike" dirty="0">
                <a:solidFill>
                  <a:srgbClr val="222222"/>
                </a:solidFill>
                <a:effectLst/>
                <a:latin typeface="Arial" panose="020B0604020202020204" pitchFamily="34" charset="0"/>
              </a:rPr>
              <a:t>Qualitative health research</a:t>
            </a:r>
            <a:r>
              <a:rPr lang="en-GB" sz="1200" b="0" i="0" u="none" strike="noStrike" dirty="0">
                <a:solidFill>
                  <a:srgbClr val="222222"/>
                </a:solidFill>
                <a:effectLst/>
                <a:latin typeface="Arial" panose="020B0604020202020204" pitchFamily="34" charset="0"/>
              </a:rPr>
              <a:t>, </a:t>
            </a:r>
            <a:r>
              <a:rPr lang="en-GB" sz="1200" b="0" i="1" u="none" strike="noStrike" dirty="0">
                <a:solidFill>
                  <a:srgbClr val="222222"/>
                </a:solidFill>
                <a:effectLst/>
                <a:latin typeface="Arial" panose="020B0604020202020204" pitchFamily="34" charset="0"/>
              </a:rPr>
              <a:t>16</a:t>
            </a:r>
            <a:r>
              <a:rPr lang="en-GB" sz="1200" b="0" i="0" u="none" strike="noStrike" dirty="0">
                <a:solidFill>
                  <a:srgbClr val="222222"/>
                </a:solidFill>
                <a:effectLst/>
                <a:latin typeface="Arial" panose="020B0604020202020204" pitchFamily="34" charset="0"/>
              </a:rPr>
              <a:t>(4), pp.547-559.</a:t>
            </a:r>
          </a:p>
          <a:p>
            <a:endParaRPr lang="en-GB" sz="1200" dirty="0">
              <a:solidFill>
                <a:srgbClr val="222222"/>
              </a:solidFill>
              <a:latin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1200" b="0" i="0" u="none" strike="noStrike" dirty="0">
                <a:solidFill>
                  <a:schemeClr val="tx2"/>
                </a:solidFill>
                <a:effectLst/>
                <a:latin typeface="Arial" panose="020B0604020202020204" pitchFamily="34" charset="0"/>
                <a:cs typeface="Arial" panose="020B0604020202020204" pitchFamily="34" charset="0"/>
              </a:rPr>
              <a:t>Wilson, J.M. (2003) ‘Gantt charts: A centenary appreciation’, </a:t>
            </a:r>
            <a:r>
              <a:rPr lang="en-US" sz="1200" b="0" i="1" u="none" strike="noStrike" dirty="0">
                <a:solidFill>
                  <a:schemeClr val="tx2"/>
                </a:solidFill>
                <a:effectLst/>
                <a:latin typeface="Arial" panose="020B0604020202020204" pitchFamily="34" charset="0"/>
                <a:cs typeface="Arial" panose="020B0604020202020204" pitchFamily="34" charset="0"/>
              </a:rPr>
              <a:t>European Journal of Operational Research</a:t>
            </a:r>
            <a:r>
              <a:rPr lang="en-US" sz="1200" b="0" i="0" u="none" strike="noStrike" dirty="0">
                <a:solidFill>
                  <a:schemeClr val="tx2"/>
                </a:solidFill>
                <a:effectLst/>
                <a:latin typeface="Arial" panose="020B0604020202020204" pitchFamily="34" charset="0"/>
                <a:cs typeface="Arial" panose="020B0604020202020204" pitchFamily="34" charset="0"/>
              </a:rPr>
              <a:t>, 149(2), pp. 430–437. doi:10.1016/s0377-2217(02)00769-5. </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050" dirty="0">
              <a:solidFill>
                <a:schemeClr val="tx2"/>
              </a:solidFill>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050" dirty="0">
              <a:solidFill>
                <a:schemeClr val="tx2"/>
              </a:solidFill>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050" b="0" i="0" u="none" strike="noStrike" dirty="0">
              <a:solidFill>
                <a:schemeClr val="tx2"/>
              </a:solidFill>
              <a:effectLst/>
            </a:endParaRPr>
          </a:p>
          <a:p>
            <a:endParaRPr lang="en-GB" dirty="0"/>
          </a:p>
        </p:txBody>
      </p:sp>
    </p:spTree>
    <p:extLst>
      <p:ext uri="{BB962C8B-B14F-4D97-AF65-F5344CB8AC3E}">
        <p14:creationId xmlns:p14="http://schemas.microsoft.com/office/powerpoint/2010/main" val="2945113539"/>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7f9b5e87859ce6d7eedbdc6e4e4205c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5e0075ee7624d6a846e01eb6183742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594D43E-AB81-4FB8-ABAF-0DE688D065EC}">
  <ds:schemaRefs>
    <ds:schemaRef ds:uri="http://www.w3.org/XML/1998/namespace"/>
    <ds:schemaRef ds:uri="http://schemas.microsoft.com/office/2006/metadata/properties"/>
    <ds:schemaRef ds:uri="http://purl.org/dc/elements/1.1/"/>
    <ds:schemaRef ds:uri="http://schemas.microsoft.com/office/2006/documentManagement/types"/>
    <ds:schemaRef ds:uri="16c05727-aa75-4e4a-9b5f-8a80a1165891"/>
    <ds:schemaRef ds:uri="71af3243-3dd4-4a8d-8c0d-dd76da1f02a5"/>
    <ds:schemaRef ds:uri="http://schemas.openxmlformats.org/package/2006/metadata/core-properties"/>
    <ds:schemaRef ds:uri="http://purl.org/dc/term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EF4F8AD8-F3E1-484E-A8DF-628412F9F714}">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FEDD63-1D7E-4C58-AC87-FD283D97A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TF02787940</Template>
  <TotalTime>0</TotalTime>
  <Words>3483</Words>
  <Application>Microsoft Macintosh PowerPoint</Application>
  <PresentationFormat>Custom</PresentationFormat>
  <Paragraphs>322</Paragraphs>
  <Slides>23</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-webkit-standard</vt:lpstr>
      <vt:lpstr>Arial</vt:lpstr>
      <vt:lpstr>Century Gothic</vt:lpstr>
      <vt:lpstr>Gill Sans MT</vt:lpstr>
      <vt:lpstr>Google Sans</vt:lpstr>
      <vt:lpstr>Helvetica</vt:lpstr>
      <vt:lpstr>Roboto</vt:lpstr>
      <vt:lpstr>Wingdings</vt:lpstr>
      <vt:lpstr>Wingdings 2</vt:lpstr>
      <vt:lpstr>Dividend</vt:lpstr>
      <vt:lpstr>Assignment component </vt:lpstr>
      <vt:lpstr>Table of content </vt:lpstr>
      <vt:lpstr>Table of content </vt:lpstr>
      <vt:lpstr>Prevalence of physical activity among student in a public university  </vt:lpstr>
      <vt:lpstr>This presentation will consist of a proposal for a  research project based on the prevalence of physical activity among students in a public university. this will overall show the  importance of research and its stages included in this presentation will be the rational  giving reason to why followed by the research question and the aims and objective the development of research question and how the process will flow throughout a finalizing with the implications of the research question and grant chart </vt:lpstr>
      <vt:lpstr>Rational</vt:lpstr>
      <vt:lpstr>PowerPoint Presentation</vt:lpstr>
      <vt:lpstr>Methodologies </vt:lpstr>
      <vt:lpstr>Research details </vt:lpstr>
      <vt:lpstr>Recruitment </vt:lpstr>
      <vt:lpstr>Sampling  Simply said, a sampling frame is a set of sources from which the sample is taken. The main purpose of sample frames, which is included in the means, is to provide a method for selecting the particular individuals of the target population who will be asked questions in the questionnaire. (turner, 2003).  </vt:lpstr>
      <vt:lpstr>Sampling </vt:lpstr>
      <vt:lpstr>Materials data collecting </vt:lpstr>
      <vt:lpstr>Proposed data analysis techniques </vt:lpstr>
      <vt:lpstr>PowerPoint Presentation</vt:lpstr>
      <vt:lpstr>PowerPoint Presentation</vt:lpstr>
      <vt:lpstr>Ethical considerations </vt:lpstr>
      <vt:lpstr>Implications of research </vt:lpstr>
      <vt:lpstr>Grantt chart  The timelines for the various project phases are shown on the Gantt chart, along with any dependencies and resources needed. In other words, the chart shows when a certain event in your project is planned to happen by describing the sequence in which the different tasks must be finished.   (Wilson, 2003)</vt:lpstr>
      <vt:lpstr>Plan of work </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Layohut</dc:title>
  <dc:creator>Nikki Atkins</dc:creator>
  <cp:lastModifiedBy>Nikki Atkins</cp:lastModifiedBy>
  <cp:revision>8</cp:revision>
  <dcterms:created xsi:type="dcterms:W3CDTF">2023-06-06T13:04:58Z</dcterms:created>
  <dcterms:modified xsi:type="dcterms:W3CDTF">2023-06-22T13:52:11Z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