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notesMasterIdLst>
    <p:notesMasterId r:id="rId33"/>
  </p:notesMasterIdLst>
  <p:sldIdLst>
    <p:sldId id="261" r:id="rId2"/>
    <p:sldId id="262" r:id="rId3"/>
    <p:sldId id="295" r:id="rId4"/>
    <p:sldId id="263" r:id="rId5"/>
    <p:sldId id="265" r:id="rId6"/>
    <p:sldId id="266" r:id="rId7"/>
    <p:sldId id="264" r:id="rId8"/>
    <p:sldId id="286" r:id="rId9"/>
    <p:sldId id="267" r:id="rId10"/>
    <p:sldId id="268" r:id="rId11"/>
    <p:sldId id="269" r:id="rId12"/>
    <p:sldId id="270" r:id="rId13"/>
    <p:sldId id="288" r:id="rId14"/>
    <p:sldId id="271" r:id="rId15"/>
    <p:sldId id="284" r:id="rId16"/>
    <p:sldId id="275" r:id="rId17"/>
    <p:sldId id="277" r:id="rId18"/>
    <p:sldId id="285" r:id="rId19"/>
    <p:sldId id="272" r:id="rId20"/>
    <p:sldId id="273" r:id="rId21"/>
    <p:sldId id="276" r:id="rId22"/>
    <p:sldId id="290" r:id="rId23"/>
    <p:sldId id="279" r:id="rId24"/>
    <p:sldId id="280" r:id="rId25"/>
    <p:sldId id="281" r:id="rId26"/>
    <p:sldId id="282" r:id="rId27"/>
    <p:sldId id="283" r:id="rId28"/>
    <p:sldId id="294" r:id="rId29"/>
    <p:sldId id="291" r:id="rId30"/>
    <p:sldId id="292" r:id="rId31"/>
    <p:sldId id="296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9"/>
  </p:normalViewPr>
  <p:slideViewPr>
    <p:cSldViewPr>
      <p:cViewPr varScale="1">
        <p:scale>
          <a:sx n="87" d="100"/>
          <a:sy n="87" d="100"/>
        </p:scale>
        <p:origin x="616" y="2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0A94B-45A8-4622-8B74-FDB837973A1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4033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DB0A94B-45A8-4622-8B74-FDB837973A1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0282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9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4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1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3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8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11/02/2021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7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tiff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iff"/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5zqmINHTDo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ltEikWM1sl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7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20.jpeg"/><Relationship Id="rId7" Type="http://schemas.openxmlformats.org/officeDocument/2006/relationships/hyperlink" Target="http://www.bing.com/images/search?q=afan+valley+biking&amp;view=detailv2&amp;adlt=strict&amp;id=8419E9E25A58C7800DAF0FC50E1B7197C8AAD105&amp;selectedIndex=16&amp;ccid=2ftDaLeL&amp;simid=608028084377421878&amp;thid=OIP.Md9fb4368b78b6de8578be81d449e2ccao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hyperlink" Target="http://www.bing.com/images/search?q=afan+valley+biking&amp;view=detailv2&amp;adlt=strict&amp;id=74977607AE6C5E519F9FB9F69178355E398E035E&amp;selectedIndex=18&amp;ccid=2czpx9gI&amp;simid=608048670147543517&amp;thid=OIP.Md9cce9c7d8080685e51896c371c77ae7o0" TargetMode="External"/><Relationship Id="rId4" Type="http://schemas.openxmlformats.org/officeDocument/2006/relationships/image" Target="../media/image21.jpe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hG0ngVuOGBY" TargetMode="Externa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4.tiff"/><Relationship Id="rId4" Type="http://schemas.openxmlformats.org/officeDocument/2006/relationships/image" Target="../media/image33.tiff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591" y="5700840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90522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527377" y="3447835"/>
            <a:ext cx="56166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Mark </a:t>
            </a:r>
          </a:p>
          <a:p>
            <a:pPr algn="ctr"/>
            <a:r>
              <a:rPr lang="en-US" sz="60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Napieralla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696457" y="2235717"/>
            <a:ext cx="32784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M5X02089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102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The aims of todays lecture:</a:t>
            </a:r>
          </a:p>
          <a:p>
            <a:endParaRPr lang="en-GB" dirty="0"/>
          </a:p>
          <a:p>
            <a:r>
              <a:rPr lang="en-GB" dirty="0"/>
              <a:t>To understand the </a:t>
            </a:r>
            <a:r>
              <a:rPr lang="en-GB" dirty="0" err="1"/>
              <a:t>Wolfenden</a:t>
            </a:r>
            <a:r>
              <a:rPr lang="en-GB" dirty="0"/>
              <a:t> Report and its key findings </a:t>
            </a:r>
          </a:p>
          <a:p>
            <a:endParaRPr lang="en-GB" dirty="0"/>
          </a:p>
          <a:p>
            <a:r>
              <a:rPr lang="en-GB" dirty="0"/>
              <a:t>To look at our natural resources</a:t>
            </a:r>
          </a:p>
          <a:p>
            <a:endParaRPr lang="en-GB" dirty="0"/>
          </a:p>
          <a:p>
            <a:r>
              <a:rPr lang="en-GB" dirty="0"/>
              <a:t>To mash brain if needed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352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A2297-094D-6B4E-B2E2-CDF1BF157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585216"/>
            <a:ext cx="7886700" cy="13255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The Plan- </a:t>
            </a:r>
          </a:p>
        </p:txBody>
      </p:sp>
      <p:pic>
        <p:nvPicPr>
          <p:cNvPr id="3074" name="Picture 2" descr="Image result for success">
            <a:extLst>
              <a:ext uri="{FF2B5EF4-FFF2-40B4-BE49-F238E27FC236}">
                <a16:creationId xmlns:a16="http://schemas.microsoft.com/office/drawing/2014/main" id="{C6970C3E-A68B-FD4B-94B7-8E2E06ABD5F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20" r="6773" b="-2"/>
          <a:stretch/>
        </p:blipFill>
        <p:spPr bwMode="auto">
          <a:xfrm>
            <a:off x="630936" y="2516777"/>
            <a:ext cx="4677156" cy="3660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12485E-D0E5-7045-A776-EAC5E5FB9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0136" y="2516777"/>
            <a:ext cx="2852928" cy="3660185"/>
          </a:xfrm>
        </p:spPr>
        <p:txBody>
          <a:bodyPr anchor="ctr">
            <a:normAutofit/>
          </a:bodyPr>
          <a:lstStyle/>
          <a:p>
            <a:r>
              <a:rPr lang="en-US" sz="1900" dirty="0"/>
              <a:t>Lectures- 12/19/26 February</a:t>
            </a:r>
          </a:p>
          <a:p>
            <a:r>
              <a:rPr lang="en-US" sz="1900" dirty="0"/>
              <a:t>Industry Week- 12</a:t>
            </a:r>
            <a:r>
              <a:rPr lang="en-US" sz="1900" baseline="30000" dirty="0"/>
              <a:t>th</a:t>
            </a:r>
            <a:r>
              <a:rPr lang="en-US" sz="1900" dirty="0"/>
              <a:t> March</a:t>
            </a:r>
          </a:p>
          <a:p>
            <a:r>
              <a:rPr lang="en-US" sz="1900" dirty="0"/>
              <a:t>Assignment hand out- 19</a:t>
            </a:r>
            <a:r>
              <a:rPr lang="en-US" sz="1900" baseline="30000" dirty="0"/>
              <a:t>th</a:t>
            </a:r>
            <a:r>
              <a:rPr lang="en-US" sz="1900" dirty="0"/>
              <a:t> Feb</a:t>
            </a:r>
          </a:p>
          <a:p>
            <a:r>
              <a:rPr lang="en-US" sz="1900" dirty="0"/>
              <a:t>Presentation and hand in date – 5</a:t>
            </a:r>
            <a:r>
              <a:rPr lang="en-US" sz="1900" baseline="30000" dirty="0"/>
              <a:t>th</a:t>
            </a:r>
            <a:r>
              <a:rPr lang="en-US" sz="1900" dirty="0"/>
              <a:t> March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4F38E1A-9C46-9241-9753-CEBFCF912BEF}"/>
              </a:ext>
            </a:extLst>
          </p:cNvPr>
          <p:cNvSpPr/>
          <p:nvPr/>
        </p:nvSpPr>
        <p:spPr>
          <a:xfrm>
            <a:off x="3271804" y="324667"/>
            <a:ext cx="26003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0" cap="none" spc="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The Plan</a:t>
            </a:r>
          </a:p>
        </p:txBody>
      </p:sp>
    </p:spTree>
    <p:extLst>
      <p:ext uri="{BB962C8B-B14F-4D97-AF65-F5344CB8AC3E}">
        <p14:creationId xmlns:p14="http://schemas.microsoft.com/office/powerpoint/2010/main" val="4267570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1191"/>
            <a:ext cx="4149835" cy="65536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8732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Sir John</a:t>
            </a:r>
          </a:p>
          <a:p>
            <a:pPr algn="ctr"/>
            <a:r>
              <a:rPr lang="en-US" sz="60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Wolfenden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0374" y="1946929"/>
            <a:ext cx="8296473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History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From Swindon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Attended Grammar School in Yorkshire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Scholarship at Oxford University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Headmaster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Chaired committees focusing on education and problems with youth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Vice Chancellor University Of Reading 1950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CBE / then Knighted 1956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Published report in 1960, group established 1957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Still an influential piece of work in its field</a:t>
            </a:r>
          </a:p>
          <a:p>
            <a:endParaRPr lang="en-GB" dirty="0"/>
          </a:p>
          <a:p>
            <a:r>
              <a:rPr lang="en-GB" dirty="0"/>
              <a:t>Why?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65398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Why was there </a:t>
            </a:r>
          </a:p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need for the Report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0374" y="1946929"/>
            <a:ext cx="8296473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Growing feeling that a new initiative was needed to grow and expand sport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Impartial committee was needed to get true recommendations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No people with sporting background / association to any sport to be involved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Organised by the Central Council of Physical Recreation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Recommendations to be published for all bodies delivering sport to view / act upon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1957-panel started 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326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3571" y="1542444"/>
            <a:ext cx="7187204" cy="44666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28714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21121" r="23373" b="1"/>
          <a:stretch/>
        </p:blipFill>
        <p:spPr>
          <a:xfrm>
            <a:off x="482599" y="643467"/>
            <a:ext cx="4029074" cy="557106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/>
          <a:srcRect r="56608" b="1"/>
          <a:stretch/>
        </p:blipFill>
        <p:spPr>
          <a:xfrm>
            <a:off x="4632324" y="643467"/>
            <a:ext cx="4029075" cy="5571066"/>
          </a:xfrm>
          <a:prstGeom prst="rect">
            <a:avLst/>
          </a:prstGeom>
        </p:spPr>
      </p:pic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B6DBE24-C0DF-A241-B001-4B66D1B23E1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32323" y="3528483"/>
            <a:ext cx="4029075" cy="2686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25952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The Present Position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0374" y="1946929"/>
            <a:ext cx="829647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Not wholly discouraging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School sport has led to more young people participating in sport than ever before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General rise in most sports participation from Pre War  – Post War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There are many volunteers involved in organising sport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Hard to know how many people are taking part in certain sports / activities like climbing mountains / cycling / canoeing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Team sports still popular although more and more people are doing other activities such as skiing, climbing, riding, sailing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Dancing attracts most people from both sexes  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6495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Governing Bodies of sport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0374" y="1946929"/>
            <a:ext cx="82964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2204864"/>
            <a:ext cx="9031854" cy="24473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87860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Governing Bodies of sport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0374" y="1946929"/>
            <a:ext cx="82964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11560" y="2564904"/>
            <a:ext cx="77132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What do you think  were the differences between national governing bodies?</a:t>
            </a:r>
          </a:p>
          <a:p>
            <a:endParaRPr lang="en-GB" dirty="0"/>
          </a:p>
          <a:p>
            <a:r>
              <a:rPr lang="en-GB" dirty="0"/>
              <a:t>What challenges did this bring? </a:t>
            </a:r>
          </a:p>
          <a:p>
            <a:endParaRPr lang="en-GB" dirty="0"/>
          </a:p>
          <a:p>
            <a:r>
              <a:rPr lang="en-GB" dirty="0"/>
              <a:t>Are there still similar issues? </a:t>
            </a:r>
          </a:p>
        </p:txBody>
      </p:sp>
    </p:spTree>
    <p:extLst>
      <p:ext uri="{BB962C8B-B14F-4D97-AF65-F5344CB8AC3E}">
        <p14:creationId xmlns:p14="http://schemas.microsoft.com/office/powerpoint/2010/main" val="37130248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286232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Other </a:t>
            </a:r>
            <a:r>
              <a:rPr lang="en-US" sz="60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organisations</a:t>
            </a:r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that</a:t>
            </a:r>
          </a:p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develop physical recreation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60374" y="1946929"/>
            <a:ext cx="829647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04066" y="2870259"/>
            <a:ext cx="771323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Outdoor Activity Associations</a:t>
            </a:r>
          </a:p>
          <a:p>
            <a:endParaRPr lang="en-GB" dirty="0"/>
          </a:p>
          <a:p>
            <a:r>
              <a:rPr lang="en-GB" dirty="0"/>
              <a:t>Dancing and rhythmic movement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Youth Service </a:t>
            </a:r>
          </a:p>
          <a:p>
            <a:endParaRPr lang="en-GB" dirty="0"/>
          </a:p>
          <a:p>
            <a:r>
              <a:rPr lang="en-GB" dirty="0"/>
              <a:t>Three other important bodies- </a:t>
            </a:r>
            <a:r>
              <a:rPr lang="en-GB" b="1" dirty="0"/>
              <a:t>Olympic Committee</a:t>
            </a:r>
            <a:r>
              <a:rPr lang="en-GB" dirty="0"/>
              <a:t>-Concerned with Olympic Games. </a:t>
            </a:r>
            <a:r>
              <a:rPr lang="en-GB" b="1" dirty="0"/>
              <a:t>The central council for physical education- </a:t>
            </a:r>
            <a:r>
              <a:rPr lang="en-GB" dirty="0"/>
              <a:t>looking at post school physical recreation (training for coaches, volunteers). </a:t>
            </a:r>
            <a:r>
              <a:rPr lang="en-GB" b="1" dirty="0"/>
              <a:t>National playing fields association</a:t>
            </a:r>
            <a:r>
              <a:rPr lang="en-GB" dirty="0"/>
              <a:t>- stimulate the provision of playing fields and playgrounds</a:t>
            </a:r>
          </a:p>
        </p:txBody>
      </p:sp>
    </p:spTree>
    <p:extLst>
      <p:ext uri="{BB962C8B-B14F-4D97-AF65-F5344CB8AC3E}">
        <p14:creationId xmlns:p14="http://schemas.microsoft.com/office/powerpoint/2010/main" val="17106478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544" y="188640"/>
            <a:ext cx="4464496" cy="223224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3486" y="3304084"/>
            <a:ext cx="5508104" cy="3553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14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Problems Identified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51990" y="1772816"/>
            <a:ext cx="77132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Inadequate provision of post school sport and the link between school and sports / adult sports clubs needs to improve Gap-13-24 year olds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Youth service and those that are delivering sports and activities should be working in the closest collaboration, whilst also keeping their own identity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Children wont always want to continue playing the sports / games that they have done in school</a:t>
            </a:r>
          </a:p>
        </p:txBody>
      </p:sp>
    </p:spTree>
    <p:extLst>
      <p:ext uri="{BB962C8B-B14F-4D97-AF65-F5344CB8AC3E}">
        <p14:creationId xmlns:p14="http://schemas.microsoft.com/office/powerpoint/2010/main" val="34291529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Sports Development</a:t>
            </a:r>
          </a:p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Council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374" y="2366748"/>
            <a:ext cx="8282027" cy="2331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7045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Sports Development</a:t>
            </a:r>
          </a:p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Council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764" y="1946928"/>
            <a:ext cx="8435564" cy="13380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307975" y="3501008"/>
            <a:ext cx="8602353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1- Composite bodies- </a:t>
            </a:r>
            <a:r>
              <a:rPr lang="en-GB" b="1" dirty="0"/>
              <a:t>Olympic committee, The central council for physical education, National playing fields association. </a:t>
            </a:r>
          </a:p>
          <a:p>
            <a:endParaRPr lang="en-GB" b="1" dirty="0"/>
          </a:p>
          <a:p>
            <a:r>
              <a:rPr lang="en-GB" b="1" dirty="0"/>
              <a:t>2- </a:t>
            </a:r>
            <a:r>
              <a:rPr lang="en-GB" dirty="0"/>
              <a:t>National Governing Bodies  </a:t>
            </a:r>
          </a:p>
          <a:p>
            <a:endParaRPr lang="en-GB" dirty="0"/>
          </a:p>
          <a:p>
            <a:r>
              <a:rPr lang="en-GB" dirty="0"/>
              <a:t>£5, 000, 000 suggested amount given in one year</a:t>
            </a:r>
          </a:p>
          <a:p>
            <a:endParaRPr lang="en-GB" dirty="0"/>
          </a:p>
          <a:p>
            <a:r>
              <a:rPr lang="en-GB" dirty="0"/>
              <a:t>Another £5, 000, 000 suggested for capital expenditure (improving facilities, resources) </a:t>
            </a:r>
          </a:p>
        </p:txBody>
      </p:sp>
    </p:spTree>
    <p:extLst>
      <p:ext uri="{BB962C8B-B14F-4D97-AF65-F5344CB8AC3E}">
        <p14:creationId xmlns:p14="http://schemas.microsoft.com/office/powerpoint/2010/main" val="23893454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 Sports Development</a:t>
            </a:r>
          </a:p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Council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07975" y="3501008"/>
            <a:ext cx="860235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Sports council developed – 1965 </a:t>
            </a:r>
          </a:p>
          <a:p>
            <a:endParaRPr lang="en-GB" dirty="0"/>
          </a:p>
          <a:p>
            <a:r>
              <a:rPr lang="en-GB" dirty="0"/>
              <a:t>To be continued ………………………………………………………….</a:t>
            </a:r>
          </a:p>
          <a:p>
            <a:endParaRPr lang="en-GB" dirty="0"/>
          </a:p>
          <a:p>
            <a:r>
              <a:rPr lang="en-GB" dirty="0"/>
              <a:t>Next Week- History of Sports development, Assignment details</a:t>
            </a:r>
          </a:p>
        </p:txBody>
      </p:sp>
    </p:spTree>
    <p:extLst>
      <p:ext uri="{BB962C8B-B14F-4D97-AF65-F5344CB8AC3E}">
        <p14:creationId xmlns:p14="http://schemas.microsoft.com/office/powerpoint/2010/main" val="314289623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39027" y="557626"/>
            <a:ext cx="829647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Research Task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07975" y="2492896"/>
            <a:ext cx="8602353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A Three slide snap chat presentation</a:t>
            </a:r>
          </a:p>
          <a:p>
            <a:endParaRPr lang="en-GB" dirty="0"/>
          </a:p>
          <a:p>
            <a:r>
              <a:rPr lang="en-GB" dirty="0"/>
              <a:t>What natural resources in South Wales are / could be used for physical activity and sport?</a:t>
            </a:r>
          </a:p>
          <a:p>
            <a:endParaRPr lang="en-GB" dirty="0"/>
          </a:p>
          <a:p>
            <a:r>
              <a:rPr lang="en-GB" sz="2800" b="1" dirty="0"/>
              <a:t>20 minutes to prepare 5 minutes maximum to present as many ideas as possible</a:t>
            </a:r>
          </a:p>
        </p:txBody>
      </p:sp>
    </p:spTree>
    <p:extLst>
      <p:ext uri="{BB962C8B-B14F-4D97-AF65-F5344CB8AC3E}">
        <p14:creationId xmlns:p14="http://schemas.microsoft.com/office/powerpoint/2010/main" val="10741096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60374" y="7937"/>
            <a:ext cx="829647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Facilities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51990" y="1772816"/>
            <a:ext cx="771323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Plenty outdoors</a:t>
            </a:r>
          </a:p>
          <a:p>
            <a:endParaRPr lang="en-GB" dirty="0"/>
          </a:p>
          <a:p>
            <a:r>
              <a:rPr lang="en-GB" dirty="0"/>
              <a:t>X    Lack of indoor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Natural resources</a:t>
            </a:r>
          </a:p>
        </p:txBody>
      </p:sp>
      <p:pic>
        <p:nvPicPr>
          <p:cNvPr id="1026" name="Picture 2" descr="Image result for ysgol bae baglan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9" y="4753286"/>
            <a:ext cx="6928719" cy="2078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SURF ABERAV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0524" y="908720"/>
            <a:ext cx="5596323" cy="3728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park football pitch mud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5085127"/>
            <a:ext cx="2123728" cy="1414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70825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Wales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751990" y="1772816"/>
            <a:ext cx="771323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Has priceless assets- “long and beautiful coastline, mountains / hills- these are more used by the population of England. There is much needed development for local youths in Wales to make use of natural resources”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As in other areas, sport / activity on a Sunday is frowned upon although seaside resorts are open. The panel wanted to change this culture. </a:t>
            </a:r>
          </a:p>
        </p:txBody>
      </p:sp>
    </p:spTree>
    <p:extLst>
      <p:ext uri="{BB962C8B-B14F-4D97-AF65-F5344CB8AC3E}">
        <p14:creationId xmlns:p14="http://schemas.microsoft.com/office/powerpoint/2010/main" val="210084656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Wales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83512" y="2924944"/>
            <a:ext cx="8296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https://www.youtube.com/watch?v=g5zqmINHTDo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9109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39027" y="557626"/>
            <a:ext cx="8296473" cy="101566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Kilvey</a:t>
            </a:r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Hill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483768" y="5805264"/>
            <a:ext cx="65527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https://www.youtube.com/watch?v=ltEikWM1sl0</a:t>
            </a:r>
            <a:endParaRPr lang="en-GB" dirty="0"/>
          </a:p>
          <a:p>
            <a:endParaRPr lang="en-GB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785813"/>
            <a:ext cx="6286500" cy="35337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29746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005786"/>
            <a:ext cx="6276975" cy="6647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1026" name="Picture 2" descr="http://brynbettws.com/wp-content/uploads/2010/09/251688_209086889129076_1546429_n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721" y="1788319"/>
            <a:ext cx="6097133" cy="4064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866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fan-5[1]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89" y="1037219"/>
            <a:ext cx="4104940" cy="2418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2051" name="Picture 3" descr="2127749_9599fae1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280" y="3540627"/>
            <a:ext cx="4375010" cy="2358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pic>
        <p:nvPicPr>
          <p:cNvPr id="2055" name="Picture 7" descr="http://tse1.mm.bing.net/th?&amp;id=OIP.Md9cce9c7d8080685e51896c371c77ae7o0&amp;w=300&amp;h=159&amp;c=0&amp;pid=1.9&amp;rs=0&amp;p=0&amp;r=0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279" y="1037219"/>
            <a:ext cx="4380665" cy="2418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http://tse1.mm.bing.net/th?&amp;id=OIP.Md9fb4368b78b6de8578be81d449e2ccao0&amp;w=300&amp;h=168&amp;c=0&amp;pid=1.9&amp;rs=0&amp;p=0&amp;r=0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088" y="3540627"/>
            <a:ext cx="4091228" cy="2358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6169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3795" y="1668241"/>
            <a:ext cx="3056228" cy="374330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Rookie</a:t>
            </a:r>
          </a:p>
          <a:p>
            <a:r>
              <a:rPr lang="en-GB" dirty="0"/>
              <a:t>Blue Scar</a:t>
            </a:r>
          </a:p>
          <a:p>
            <a:r>
              <a:rPr lang="en-GB" dirty="0" err="1"/>
              <a:t>Penhydd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Wal</a:t>
            </a:r>
            <a:r>
              <a:rPr lang="en-GB" dirty="0"/>
              <a:t>/The Wall</a:t>
            </a:r>
          </a:p>
          <a:p>
            <a:r>
              <a:rPr lang="en-GB" dirty="0"/>
              <a:t>W2</a:t>
            </a:r>
          </a:p>
          <a:p>
            <a:r>
              <a:rPr lang="en-GB" dirty="0"/>
              <a:t>Whites Level</a:t>
            </a:r>
          </a:p>
          <a:p>
            <a:r>
              <a:rPr lang="en-GB" dirty="0"/>
              <a:t>Skyline</a:t>
            </a:r>
          </a:p>
          <a:p>
            <a:r>
              <a:rPr lang="en-GB" dirty="0"/>
              <a:t>Blade</a:t>
            </a:r>
          </a:p>
          <a:p>
            <a:r>
              <a:rPr lang="en-GB" dirty="0" err="1"/>
              <a:t>Rheilffordd</a:t>
            </a:r>
            <a:endParaRPr lang="en-GB" dirty="0"/>
          </a:p>
          <a:p>
            <a:r>
              <a:rPr lang="en-GB" dirty="0"/>
              <a:t>National Cycle Route 887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8613" y="1668241"/>
            <a:ext cx="3459389" cy="3347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594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8001" y="4486795"/>
            <a:ext cx="6447501" cy="1286965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Richard </a:t>
            </a:r>
            <a:r>
              <a:rPr lang="en-GB" dirty="0" err="1"/>
              <a:t>Enthoven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South African nationality</a:t>
            </a:r>
          </a:p>
          <a:p>
            <a:pPr marL="0" indent="0">
              <a:buNone/>
            </a:pPr>
            <a:r>
              <a:rPr lang="en-GB" dirty="0"/>
              <a:t>South African businessman</a:t>
            </a:r>
          </a:p>
          <a:p>
            <a:pPr marL="0" indent="0">
              <a:buNone/>
            </a:pPr>
            <a:r>
              <a:rPr lang="en-GB" dirty="0"/>
              <a:t>Net worth - $1.1b ($1,100,000,000)!!!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6805" y="2273440"/>
            <a:ext cx="2143125" cy="107870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1571" y="1809750"/>
            <a:ext cx="1871663" cy="2343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361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3728" y="0"/>
            <a:ext cx="6447501" cy="990600"/>
          </a:xfrm>
        </p:spPr>
        <p:txBody>
          <a:bodyPr/>
          <a:lstStyle/>
          <a:p>
            <a:r>
              <a:rPr lang="en-GB" dirty="0"/>
              <a:t>Home-grown Talent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5877272"/>
            <a:ext cx="8006649" cy="808149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Mike Jones – </a:t>
            </a:r>
            <a:r>
              <a:rPr lang="en-GB" dirty="0" err="1"/>
              <a:t>Abercregan</a:t>
            </a:r>
            <a:r>
              <a:rPr lang="en-GB" dirty="0"/>
              <a:t> boy</a:t>
            </a:r>
          </a:p>
          <a:p>
            <a:pPr marL="0" indent="0">
              <a:buNone/>
            </a:pPr>
            <a:r>
              <a:rPr lang="en-GB" dirty="0"/>
              <a:t>Now – Chain Reaction Cycles/PayPal team member / GoPro athlete / </a:t>
            </a:r>
            <a:r>
              <a:rPr lang="en-GB" dirty="0" err="1"/>
              <a:t>NukeProof</a:t>
            </a:r>
            <a:r>
              <a:rPr lang="en-GB" dirty="0"/>
              <a:t> &amp; </a:t>
            </a:r>
            <a:r>
              <a:rPr lang="en-GB" dirty="0" err="1"/>
              <a:t>adidas</a:t>
            </a:r>
            <a:r>
              <a:rPr lang="en-GB" dirty="0"/>
              <a:t> sponsorship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3100" y="2000909"/>
            <a:ext cx="2477677" cy="19414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1780" y="4036048"/>
            <a:ext cx="2940318" cy="165392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3002" y="3848753"/>
            <a:ext cx="2940319" cy="165392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/>
          <a:srcRect l="27223" r="5054"/>
          <a:stretch/>
        </p:blipFill>
        <p:spPr>
          <a:xfrm>
            <a:off x="1567636" y="1893738"/>
            <a:ext cx="1671049" cy="1644968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39552" y="980728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6"/>
              </a:rPr>
              <a:t>https://www.youtube.com/watch?v=hG0ngVuOGBY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6269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42D20AA3-061E-A849-B4E9-994CF20631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11760" y="-144463"/>
            <a:ext cx="4466428" cy="7969834"/>
          </a:xfrm>
          <a:prstGeom prst="rect">
            <a:avLst/>
          </a:prstGeom>
        </p:spPr>
      </p:pic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3B61663-5AB3-124C-BEED-680979679C2A}"/>
              </a:ext>
            </a:extLst>
          </p:cNvPr>
          <p:cNvSpPr/>
          <p:nvPr/>
        </p:nvSpPr>
        <p:spPr>
          <a:xfrm>
            <a:off x="2448875" y="5103674"/>
            <a:ext cx="4549642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Mountain Bike </a:t>
            </a:r>
          </a:p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Funding Bid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1008532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42F4F9A-770D-B844-ABC4-9B36B2B247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64" y="332656"/>
            <a:ext cx="4608524" cy="652534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0D8C54E-37BA-B247-B676-7D49C4AD8F9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0032" y="193711"/>
            <a:ext cx="4139952" cy="310496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361899F-F4D7-E94F-A73F-3DC35CBF7F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96136" y="3298675"/>
            <a:ext cx="2574032" cy="3432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54817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54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8057" y="1277228"/>
            <a:ext cx="3496526" cy="466203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220072" y="1916832"/>
            <a:ext cx="4608512" cy="345638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8469" y="1052736"/>
            <a:ext cx="2447667" cy="530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19009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B78EDDD3-C548-48EF-B3CA-B290B17192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143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1" name="Picture 10" descr="A picture containing outdoor, tree, plant&#10;&#10;Description automatically generated">
            <a:extLst>
              <a:ext uri="{FF2B5EF4-FFF2-40B4-BE49-F238E27FC236}">
                <a16:creationId xmlns:a16="http://schemas.microsoft.com/office/drawing/2014/main" id="{7326F698-5AA8-8447-9C68-2E157D2503B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58" r="-2" b="14256"/>
          <a:stretch/>
        </p:blipFill>
        <p:spPr>
          <a:xfrm rot="5400000">
            <a:off x="-1686315" y="2000396"/>
            <a:ext cx="6524936" cy="2857209"/>
          </a:xfrm>
          <a:prstGeom prst="rect">
            <a:avLst/>
          </a:prstGeom>
        </p:spPr>
      </p:pic>
      <p:pic>
        <p:nvPicPr>
          <p:cNvPr id="5" name="Content Placeholder 4" descr="A sign on a tree&#10;&#10;Description automatically generated with medium confidence">
            <a:extLst>
              <a:ext uri="{FF2B5EF4-FFF2-40B4-BE49-F238E27FC236}">
                <a16:creationId xmlns:a16="http://schemas.microsoft.com/office/drawing/2014/main" id="{31EFEF5F-8DA2-5C4A-8DC3-4DAD1EC359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19" r="-2" b="23578"/>
          <a:stretch/>
        </p:blipFill>
        <p:spPr>
          <a:xfrm rot="5400000">
            <a:off x="1309011" y="2004894"/>
            <a:ext cx="6524936" cy="2848214"/>
          </a:xfrm>
          <a:prstGeom prst="rect">
            <a:avLst/>
          </a:prstGeom>
        </p:spPr>
      </p:pic>
      <p:pic>
        <p:nvPicPr>
          <p:cNvPr id="9" name="Picture 8" descr="A picture containing tree, outdoor, plant, forest&#10;&#10;Description automatically generated">
            <a:extLst>
              <a:ext uri="{FF2B5EF4-FFF2-40B4-BE49-F238E27FC236}">
                <a16:creationId xmlns:a16="http://schemas.microsoft.com/office/drawing/2014/main" id="{25AB154D-16BD-F14A-A2E3-AB8ACF60F2B8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7321"/>
          <a:stretch/>
        </p:blipFill>
        <p:spPr>
          <a:xfrm rot="5400000">
            <a:off x="5990735" y="313306"/>
            <a:ext cx="3160653" cy="2867106"/>
          </a:xfrm>
          <a:prstGeom prst="rect">
            <a:avLst/>
          </a:prstGeom>
        </p:spPr>
      </p:pic>
      <p:pic>
        <p:nvPicPr>
          <p:cNvPr id="7" name="Picture 6" descr="A grassy area with trees and a body of water in the background&#10;&#10;Description automatically generated with low confidence">
            <a:extLst>
              <a:ext uri="{FF2B5EF4-FFF2-40B4-BE49-F238E27FC236}">
                <a16:creationId xmlns:a16="http://schemas.microsoft.com/office/drawing/2014/main" id="{684B087E-8431-554E-A13E-C66EDF26B0C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6691"/>
          <a:stretch/>
        </p:blipFill>
        <p:spPr>
          <a:xfrm rot="5400000">
            <a:off x="5978698" y="3665551"/>
            <a:ext cx="3184727" cy="2867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30393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599</TotalTime>
  <Words>731</Words>
  <Application>Microsoft Macintosh PowerPoint</Application>
  <PresentationFormat>On-screen Show (4:3)</PresentationFormat>
  <Paragraphs>145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6" baseType="lpstr">
      <vt:lpstr>Arial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The Plan-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Case Study</vt:lpstr>
      <vt:lpstr>Home-grown Talent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Mana Mirasayar</dc:creator>
  <cp:lastModifiedBy>Mark Napieralla</cp:lastModifiedBy>
  <cp:revision>83</cp:revision>
  <dcterms:created xsi:type="dcterms:W3CDTF">2015-11-12T12:40:24Z</dcterms:created>
  <dcterms:modified xsi:type="dcterms:W3CDTF">2021-02-11T20:55:53Z</dcterms:modified>
</cp:coreProperties>
</file>