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8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91" r:id="rId19"/>
    <p:sldId id="292" r:id="rId20"/>
    <p:sldId id="293" r:id="rId21"/>
    <p:sldId id="294" r:id="rId22"/>
    <p:sldId id="295" r:id="rId23"/>
    <p:sldId id="296" r:id="rId24"/>
    <p:sldId id="297" r:id="rId25"/>
    <p:sldId id="298" r:id="rId26"/>
    <p:sldId id="27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35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tml/default.asp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/default.as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default.asp" TargetMode="External"/><Relationship Id="rId2" Type="http://schemas.openxmlformats.org/officeDocument/2006/relationships/hyperlink" Target="https://www.altexsoft.com/blog/front-end-development-technologies-concept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3schools.com/html/defaul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Suneth Fernando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05: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Front-End Development: Key Technologies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32347"/>
            <a:ext cx="8003232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front-end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Proxima Nova"/>
              </a:rPr>
              <a:t>HTML: the key front-end technology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0" dirty="0">
                <a:solidFill>
                  <a:srgbClr val="000000"/>
                </a:solidFill>
                <a:effectLst/>
                <a:latin typeface="Proxima Nova"/>
              </a:rPr>
              <a:t>CSS: Styling your façade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Proxima Nova"/>
              </a:rPr>
              <a:t>CSS frameworks</a:t>
            </a:r>
          </a:p>
          <a:p>
            <a:pPr marL="0" indent="0" algn="just">
              <a:buNone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556792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website’s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front end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everything you see and can interact with using a browser. So, creating this visual part is called front-end development.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2800" dirty="0">
              <a:solidFill>
                <a:srgbClr val="000000"/>
              </a:solidFill>
              <a:latin typeface="Open Sans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You could even say that designers creating user interfaces and planning experiences are also front-end developers, as they are working in collaboration on the same part of the project.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412776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To create the front end, engineers use the combination of HTML (for basic page structure and content), CSS (for visual editing), and JavaScript (for making websites interactive).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same set of tools is used to create </a:t>
            </a:r>
            <a:r>
              <a:rPr lang="en-US" sz="2800" dirty="0">
                <a:solidFill>
                  <a:srgbClr val="000000"/>
                </a:solidFill>
                <a:latin typeface="Open Sans"/>
              </a:rPr>
              <a:t>progressive web apps –mobile apps that look and feel like a native one 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but are created with the use of front-end technologies. 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568216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On the other hand, the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back end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everything that happens, well, backstage. It contains servers where your web pages are located and the underlying logic that governs the website’s functions and processes.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back end is built using a different set of technologies, including Java, PHP, Ruby, C#, and sometimes JavaScript, which we’ll explain in a corresponding section.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911863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pic>
        <p:nvPicPr>
          <p:cNvPr id="1026" name="Picture 2" descr="A process of web-request and response">
            <a:extLst>
              <a:ext uri="{FF2B5EF4-FFF2-40B4-BE49-F238E27FC236}">
                <a16:creationId xmlns:a16="http://schemas.microsoft.com/office/drawing/2014/main" id="{D0990827-7EE6-4C0B-8275-60960ADE2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5967417" cy="4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443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07504" y="1714798"/>
            <a:ext cx="866465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basic toolset for a front-end is well-defined: HTML, CSS, and JavaScript. The frontend development technologies may be however extended with package managers, CSS preprocessors, frameworks, and many more.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2068547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53475" y="1412776"/>
            <a:ext cx="8664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</a:rPr>
              <a:t>HTML: the key front-end technology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5F94F-8DB7-4A3E-A0B0-4F9C96C98DD0}"/>
              </a:ext>
            </a:extLst>
          </p:cNvPr>
          <p:cNvSpPr txBox="1"/>
          <p:nvPr/>
        </p:nvSpPr>
        <p:spPr>
          <a:xfrm>
            <a:off x="323528" y="2094002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HTML (or Hypertext Markup Language) is a computer language designed to create websites that later can be explored by anybody who accesses the Internet.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00000"/>
              </a:solidFill>
              <a:latin typeface="Open Sans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HTML is normally employed to structure a web document. It defines such elements as headlines or paragraphs and enables embedding images, video, and other media.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995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480875" y="1412776"/>
            <a:ext cx="5027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i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How HTML works</a:t>
            </a:r>
            <a:endParaRPr lang="en-US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roxima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5F94F-8DB7-4A3E-A0B0-4F9C96C98DD0}"/>
              </a:ext>
            </a:extLst>
          </p:cNvPr>
          <p:cNvSpPr txBox="1"/>
          <p:nvPr/>
        </p:nvSpPr>
        <p:spPr>
          <a:xfrm>
            <a:off x="323528" y="2094002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HTML is composed of a series of </a:t>
            </a:r>
            <a:r>
              <a:rPr lang="en-US" sz="2400" b="0" i="0" dirty="0" err="1">
                <a:solidFill>
                  <a:srgbClr val="000000"/>
                </a:solidFill>
                <a:effectLst/>
                <a:latin typeface="Open Sans"/>
              </a:rPr>
              <a:t>shortcodes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 called </a:t>
            </a:r>
            <a:r>
              <a:rPr lang="en-US" sz="2400" b="1" i="1" dirty="0">
                <a:solidFill>
                  <a:srgbClr val="000000"/>
                </a:solidFill>
                <a:effectLst/>
                <a:latin typeface="Open Sans"/>
              </a:rPr>
              <a:t>tags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, normalized into a text-file by a site creator. The text is then stored as an HTML file and observed through a browser.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The browser scans the file and interprets the text into a visible form, and in the best case, renders the page as the designer had planned.</a:t>
            </a:r>
          </a:p>
        </p:txBody>
      </p:sp>
    </p:spTree>
    <p:extLst>
      <p:ext uri="{BB962C8B-B14F-4D97-AF65-F5344CB8AC3E}">
        <p14:creationId xmlns:p14="http://schemas.microsoft.com/office/powerpoint/2010/main" val="3239227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5F94F-8DB7-4A3E-A0B0-4F9C96C98DD0}"/>
              </a:ext>
            </a:extLst>
          </p:cNvPr>
          <p:cNvSpPr txBox="1"/>
          <p:nvPr/>
        </p:nvSpPr>
        <p:spPr>
          <a:xfrm>
            <a:off x="179512" y="1628800"/>
            <a:ext cx="85911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1" dirty="0" err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HyperText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 is the way by which we travel across the web by clicking hyperlinks – specific texts taking you to other pages. Hyper means it’s non-linear, which allows for moving to any other place, as there is no predefined order to do so.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Markup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determines the qualities that HTML tags apply to the text inside them. Tags mark it as a particular type of text.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As a </a:t>
            </a:r>
            <a:r>
              <a:rPr lang="en-US" sz="24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Language</a:t>
            </a:r>
            <a:r>
              <a:rPr lang="en-US" sz="2400" b="1" i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, 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it holds code words and syntax like any other language.</a:t>
            </a:r>
          </a:p>
        </p:txBody>
      </p:sp>
    </p:spTree>
    <p:extLst>
      <p:ext uri="{BB962C8B-B14F-4D97-AF65-F5344CB8AC3E}">
        <p14:creationId xmlns:p14="http://schemas.microsoft.com/office/powerpoint/2010/main" val="2152855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pic>
        <p:nvPicPr>
          <p:cNvPr id="2050" name="Picture 2" descr="html-code">
            <a:extLst>
              <a:ext uri="{FF2B5EF4-FFF2-40B4-BE49-F238E27FC236}">
                <a16:creationId xmlns:a16="http://schemas.microsoft.com/office/drawing/2014/main" id="{38E928AB-FE95-4EC4-9252-D3736E283D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7388299" cy="261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F9ECAA-C00A-4133-91FA-F508CF0AC2B5}"/>
              </a:ext>
            </a:extLst>
          </p:cNvPr>
          <p:cNvSpPr txBox="1"/>
          <p:nvPr/>
        </p:nvSpPr>
        <p:spPr>
          <a:xfrm>
            <a:off x="298169" y="4581128"/>
            <a:ext cx="84471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HTML Tutorial: </a:t>
            </a:r>
            <a:r>
              <a:rPr lang="en-GB" sz="2400" dirty="0">
                <a:hlinkClick r:id="rId3"/>
              </a:rPr>
              <a:t>https://www.w3schools.com/html/default.asp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153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179512" y="980728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CSS (or Cascading Style Sheets) is a style sheet language. It’s applied to define how HTML elements are supposed to be presented on a webpage in terms of design, layout, and variations for diverse devices with different screen sizes.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2800" dirty="0">
              <a:solidFill>
                <a:srgbClr val="000000"/>
              </a:solidFill>
              <a:latin typeface="Open Sans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CSS masters the layout of numerous different web pages at a time.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65869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179512" y="980728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How it works.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CSS interacts with HTML elements, the components of a web page.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To communicate with HTML, CSS uses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selectors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. A selector is the part of CSS code defining which HTML piece the CSS styling will impact.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declaration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contains properties and values that are employed by the selector.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Properties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define font size, color, and margins. Values are the settings for these properties.</a:t>
            </a:r>
          </a:p>
        </p:txBody>
      </p:sp>
    </p:spTree>
    <p:extLst>
      <p:ext uri="{BB962C8B-B14F-4D97-AF65-F5344CB8AC3E}">
        <p14:creationId xmlns:p14="http://schemas.microsoft.com/office/powerpoint/2010/main" val="184053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287524" y="2051069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P (for paragraph) is selector, {  font-size:24px;  </a:t>
            </a:r>
            <a:r>
              <a:rPr lang="en-US" sz="2800" b="0" i="0" dirty="0" err="1">
                <a:solidFill>
                  <a:srgbClr val="000000"/>
                </a:solidFill>
                <a:effectLst/>
                <a:latin typeface="Open Sans"/>
              </a:rPr>
              <a:t>color:blue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;  } is a declaration, font-size: and color: are properties, while 24px; and blue; are values.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CSS is written in plain text over a text editor or word processor on a computer. If you were to examine how the CSS code is implemented to HTML content, there are three ways to do so:</a:t>
            </a:r>
          </a:p>
        </p:txBody>
      </p:sp>
      <p:pic>
        <p:nvPicPr>
          <p:cNvPr id="3076" name="Picture 4" descr="css-code">
            <a:extLst>
              <a:ext uri="{FF2B5EF4-FFF2-40B4-BE49-F238E27FC236}">
                <a16:creationId xmlns:a16="http://schemas.microsoft.com/office/drawing/2014/main" id="{24FDB6C3-9CB8-4BE1-8AC1-55BFA6BB9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7143750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87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107505" y="836712"/>
            <a:ext cx="882049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External style sheets are stored as .</a:t>
            </a:r>
            <a:r>
              <a:rPr lang="en-US" sz="2600" b="0" i="0" dirty="0" err="1">
                <a:solidFill>
                  <a:srgbClr val="000000"/>
                </a:solidFill>
                <a:effectLst/>
                <a:latin typeface="Open Sans"/>
              </a:rPr>
              <a:t>css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 files and can be applied to define the appearance of a whole website via a single file, instead of putting extra instances of CSS code to every HTML element which has to be modified. To use an external style sheet,. html files need to contain a header section that connects to the external style sheet.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Internal style sheets are CSS directions put straight into the header of a particular .html page.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Inline styles are snippets of CSS recorded into HTML code itself.</a:t>
            </a:r>
          </a:p>
          <a:p>
            <a:pPr algn="l"/>
            <a:r>
              <a:rPr lang="en-US" sz="2600" dirty="0">
                <a:solidFill>
                  <a:srgbClr val="000000"/>
                </a:solidFill>
                <a:latin typeface="Open Sans"/>
              </a:rPr>
              <a:t>CSS Tutorials : </a:t>
            </a:r>
            <a:r>
              <a:rPr lang="en-US" sz="2600" dirty="0">
                <a:solidFill>
                  <a:srgbClr val="000000"/>
                </a:solidFill>
                <a:latin typeface="Open Sans"/>
                <a:hlinkClick r:id="rId2"/>
              </a:rPr>
              <a:t>https://www.w3schools.com/css/default.asp</a:t>
            </a:r>
            <a:endParaRPr lang="en-US" sz="2600" dirty="0">
              <a:solidFill>
                <a:srgbClr val="000000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208234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277655" y="1124744"/>
            <a:ext cx="86404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000000"/>
                </a:solidFill>
                <a:effectLst/>
                <a:latin typeface="Open Sans"/>
              </a:rPr>
              <a:t>CSS frameworks.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A CSS framework is a set of default CSS and HTML files. It extends a front-end developer’s capabilities for website design.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In addition to assisting while building a responsive design, CSS frameworks also present distinct and symmetric layouts, saving developers from writing code from ground zero at every occasion.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They are usually considered a good choice to fit diverse platforms and screen sizes. With common user interface components, grid systems, layouts, and many other features, CSS frameworks considerably accelerate development workflow. </a:t>
            </a:r>
          </a:p>
        </p:txBody>
      </p:sp>
    </p:spTree>
    <p:extLst>
      <p:ext uri="{BB962C8B-B14F-4D97-AF65-F5344CB8AC3E}">
        <p14:creationId xmlns:p14="http://schemas.microsoft.com/office/powerpoint/2010/main" val="37882061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295411" y="1268760"/>
            <a:ext cx="86404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Many frameworks exist in the CSS Universe: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Full featured (Bootstrap, Foundation, Semantic UI, and more),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Aimed at Material Design: (Materialize and Material Design Lite), and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Lightweight (Pure).</a:t>
            </a:r>
          </a:p>
        </p:txBody>
      </p:sp>
    </p:spTree>
    <p:extLst>
      <p:ext uri="{BB962C8B-B14F-4D97-AF65-F5344CB8AC3E}">
        <p14:creationId xmlns:p14="http://schemas.microsoft.com/office/powerpoint/2010/main" val="28106726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JavaScript: making the Web alive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JavaScript (JS) is one of the most popular scripting languages. It’s mostly renowned for providing a full stack of technologies for both front-end and back-end development.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As we are talking about the first one, it’s applied to make web pages dynamic.</a:t>
            </a:r>
          </a:p>
        </p:txBody>
      </p:sp>
    </p:spTree>
    <p:extLst>
      <p:ext uri="{BB962C8B-B14F-4D97-AF65-F5344CB8AC3E}">
        <p14:creationId xmlns:p14="http://schemas.microsoft.com/office/powerpoint/2010/main" val="42273686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1" i="0" u="none" strike="noStrike" dirty="0">
                <a:solidFill>
                  <a:srgbClr val="00C0EB"/>
                </a:solidFill>
                <a:effectLst/>
                <a:latin typeface="Open Sans"/>
              </a:rPr>
              <a:t>Angular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a front-end framework powered by Google that is compatible with most of the common code editors.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Angular is intended to create dynamic, single-page web applications (SPAs), and </a:t>
            </a:r>
            <a:r>
              <a:rPr lang="en-US" sz="2800" dirty="0">
                <a:solidFill>
                  <a:srgbClr val="000000"/>
                </a:solidFill>
                <a:latin typeface="Open Sans"/>
              </a:rPr>
              <a:t>progressive web-apps. 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Upon its initial release, the framework was most appreciated for its ability to convert HTML-based documents into dynamic content.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Angular is among the most popular front-end frameworks. </a:t>
            </a:r>
          </a:p>
        </p:txBody>
      </p:sp>
    </p:spTree>
    <p:extLst>
      <p:ext uri="{BB962C8B-B14F-4D97-AF65-F5344CB8AC3E}">
        <p14:creationId xmlns:p14="http://schemas.microsoft.com/office/powerpoint/2010/main" val="22193813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1" i="0" u="none" strike="noStrike" dirty="0">
                <a:solidFill>
                  <a:srgbClr val="00C0EB"/>
                </a:solidFill>
                <a:effectLst/>
                <a:latin typeface="Open Sans"/>
              </a:rPr>
              <a:t>Vue.js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yet another open-source framework for SPAs. It employs a component-based development model and enables attaching components to a project.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Vue.js is an example of a library that is more of a framework. To utilize Vue.js, knowledge of HTML and CSS is an absolute requirement. </a:t>
            </a:r>
          </a:p>
        </p:txBody>
      </p:sp>
    </p:spTree>
    <p:extLst>
      <p:ext uri="{BB962C8B-B14F-4D97-AF65-F5344CB8AC3E}">
        <p14:creationId xmlns:p14="http://schemas.microsoft.com/office/powerpoint/2010/main" val="36358058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1" i="0" u="none" strike="noStrike" dirty="0">
                <a:solidFill>
                  <a:srgbClr val="00C0EB"/>
                </a:solidFill>
                <a:effectLst/>
                <a:latin typeface="Open Sans"/>
              </a:rPr>
              <a:t>Ember.js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a framework for SPAs, mobile, and desktop applications. It uses the </a:t>
            </a:r>
            <a:r>
              <a:rPr lang="en-US" sz="2800" dirty="0">
                <a:solidFill>
                  <a:srgbClr val="000000"/>
                </a:solidFill>
                <a:latin typeface="Open Sans"/>
              </a:rPr>
              <a:t>model-view-view-model (MVVM) pattern.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rgbClr val="000000"/>
                </a:solidFill>
                <a:latin typeface="Open Sans"/>
              </a:rPr>
              <a:t>Ember 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tools enable designing a development environment, while its command-line interface gives tools for script automation.</a:t>
            </a:r>
          </a:p>
        </p:txBody>
      </p:sp>
    </p:spTree>
    <p:extLst>
      <p:ext uri="{BB962C8B-B14F-4D97-AF65-F5344CB8AC3E}">
        <p14:creationId xmlns:p14="http://schemas.microsoft.com/office/powerpoint/2010/main" val="2279539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dirty="0">
                <a:solidFill>
                  <a:srgbClr val="000000"/>
                </a:solidFill>
                <a:effectLst/>
                <a:latin typeface="Proxima Nova"/>
              </a:rPr>
              <a:t>JavaScript for the back end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Speaking of JavaScript as an end-to-end development environment, we must mention its back-end implementation.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Since JavaScript is so popular, the software engineering world adapted JS to back-end specifics.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For web server-side development with JavaScript, Node.js has probably become one of the most prominent tools.</a:t>
            </a:r>
          </a:p>
        </p:txBody>
      </p:sp>
    </p:spTree>
    <p:extLst>
      <p:ext uri="{BB962C8B-B14F-4D97-AF65-F5344CB8AC3E}">
        <p14:creationId xmlns:p14="http://schemas.microsoft.com/office/powerpoint/2010/main" val="29926781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412776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>
                <a:hlinkClick r:id="rId2"/>
              </a:rPr>
              <a:t>https://www.altexsoft.com/blog/front-end-development-technologies-concepts/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https://www.w3schools.com/css/default.asp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4"/>
              </a:rPr>
              <a:t>https://www.w3schools.com/html/default.asp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1432</Words>
  <Application>Microsoft Office PowerPoint</Application>
  <PresentationFormat>On-screen Show (4:3)</PresentationFormat>
  <Paragraphs>93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Cormorant Garamond</vt:lpstr>
      <vt:lpstr>Lato</vt:lpstr>
      <vt:lpstr>Lora</vt:lpstr>
      <vt:lpstr>Myriad Pro</vt:lpstr>
      <vt:lpstr>Open Sans</vt:lpstr>
      <vt:lpstr>Proxima Nova</vt:lpstr>
      <vt:lpstr>Wingdings</vt:lpstr>
      <vt:lpstr>20140311PresentationUWTSDTemplate</vt:lpstr>
      <vt:lpstr>BSc (Hons) Cloud Computing</vt:lpstr>
      <vt:lpstr>Objectives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CSS: Styling your facade</vt:lpstr>
      <vt:lpstr>CSS: Styling your facade</vt:lpstr>
      <vt:lpstr>CSS: Styling your facade</vt:lpstr>
      <vt:lpstr>CSS: Styling your facade</vt:lpstr>
      <vt:lpstr>CSS: Styling your facade</vt:lpstr>
      <vt:lpstr>CSS: Styling your facade</vt:lpstr>
      <vt:lpstr>JavaScript: making the Web alive</vt:lpstr>
      <vt:lpstr>Main frameworks and libraries to know</vt:lpstr>
      <vt:lpstr>Main frameworks and libraries to know</vt:lpstr>
      <vt:lpstr>Main frameworks and libraries to know</vt:lpstr>
      <vt:lpstr>Main frameworks and libraries to know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Suneth Fernando</cp:lastModifiedBy>
  <cp:revision>61</cp:revision>
  <dcterms:created xsi:type="dcterms:W3CDTF">2015-04-14T15:21:28Z</dcterms:created>
  <dcterms:modified xsi:type="dcterms:W3CDTF">2021-01-26T17:28:56Z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