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22"/>
  </p:notesMasterIdLst>
  <p:sldIdLst>
    <p:sldId id="258" r:id="rId2"/>
    <p:sldId id="260" r:id="rId3"/>
    <p:sldId id="259" r:id="rId4"/>
    <p:sldId id="351" r:id="rId5"/>
    <p:sldId id="364" r:id="rId6"/>
    <p:sldId id="366" r:id="rId7"/>
    <p:sldId id="316" r:id="rId8"/>
    <p:sldId id="318" r:id="rId9"/>
    <p:sldId id="261" r:id="rId10"/>
    <p:sldId id="367" r:id="rId11"/>
    <p:sldId id="368" r:id="rId12"/>
    <p:sldId id="369" r:id="rId13"/>
    <p:sldId id="370" r:id="rId14"/>
    <p:sldId id="371" r:id="rId15"/>
    <p:sldId id="372" r:id="rId16"/>
    <p:sldId id="373" r:id="rId17"/>
    <p:sldId id="374" r:id="rId18"/>
    <p:sldId id="375" r:id="rId19"/>
    <p:sldId id="376" r:id="rId20"/>
    <p:sldId id="37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0033"/>
    <a:srgbClr val="FF6600"/>
    <a:srgbClr val="64AA7A"/>
    <a:srgbClr val="ABE1FF"/>
    <a:srgbClr val="007DC3"/>
    <a:srgbClr val="8A8AA3"/>
    <a:srgbClr val="007BC1"/>
    <a:srgbClr val="FF9933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81" autoAdjust="0"/>
    <p:restoredTop sz="94664" autoAdjust="0"/>
  </p:normalViewPr>
  <p:slideViewPr>
    <p:cSldViewPr>
      <p:cViewPr varScale="1">
        <p:scale>
          <a:sx n="90" d="100"/>
          <a:sy n="90" d="100"/>
        </p:scale>
        <p:origin x="247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7BF42B-41E8-4E61-A8B5-D8AF72C200D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A67C05-48D7-4B48-BB93-FDE69EBED5D3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2400" dirty="0">
              <a:solidFill>
                <a:srgbClr val="7030A0"/>
              </a:solidFill>
            </a:rPr>
            <a:t>Financial Markets</a:t>
          </a:r>
        </a:p>
      </dgm:t>
    </dgm:pt>
    <dgm:pt modelId="{1CDFE0A3-EE78-4FC4-A976-7A847870432A}" type="parTrans" cxnId="{68D597D4-315B-4477-B182-8B08604DAF70}">
      <dgm:prSet/>
      <dgm:spPr/>
      <dgm:t>
        <a:bodyPr/>
        <a:lstStyle/>
        <a:p>
          <a:endParaRPr lang="en-GB"/>
        </a:p>
      </dgm:t>
    </dgm:pt>
    <dgm:pt modelId="{03C7E157-68CB-498E-A91D-BE10934C31F5}" type="sibTrans" cxnId="{68D597D4-315B-4477-B182-8B08604DAF70}">
      <dgm:prSet/>
      <dgm:spPr/>
      <dgm:t>
        <a:bodyPr/>
        <a:lstStyle/>
        <a:p>
          <a:endParaRPr lang="en-GB"/>
        </a:p>
      </dgm:t>
    </dgm:pt>
    <dgm:pt modelId="{7A42BE6E-65CE-46FA-91F6-9C2529BE33F2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solidFill>
                <a:srgbClr val="7030A0"/>
              </a:solidFill>
            </a:rPr>
            <a:t>Money Markets </a:t>
          </a:r>
        </a:p>
        <a:p>
          <a:pPr>
            <a:lnSpc>
              <a:spcPct val="100000"/>
            </a:lnSpc>
          </a:pPr>
          <a:r>
            <a:rPr lang="en-GB" sz="1400" b="1" dirty="0">
              <a:solidFill>
                <a:srgbClr val="7030A0"/>
              </a:solidFill>
            </a:rPr>
            <a:t>(&lt; one year)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Treasury Bonds and Bills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Certificates of Deposit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Commercial Paper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Repos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Federal Funds</a:t>
          </a:r>
        </a:p>
        <a:p>
          <a:pPr>
            <a:lnSpc>
              <a:spcPct val="100000"/>
            </a:lnSpc>
          </a:pPr>
          <a:endParaRPr lang="en-GB" sz="1200" dirty="0"/>
        </a:p>
        <a:p>
          <a:pPr>
            <a:lnSpc>
              <a:spcPct val="100000"/>
            </a:lnSpc>
          </a:pPr>
          <a:endParaRPr lang="en-GB" sz="1200" dirty="0"/>
        </a:p>
        <a:p>
          <a:pPr>
            <a:lnSpc>
              <a:spcPct val="100000"/>
            </a:lnSpc>
          </a:pPr>
          <a:endParaRPr lang="en-GB" sz="2000" dirty="0"/>
        </a:p>
      </dgm:t>
    </dgm:pt>
    <dgm:pt modelId="{A6F5BD2B-8966-43FA-9388-900B3DE2EA99}" type="parTrans" cxnId="{690F5A98-CECA-43A8-8DC9-6C032A66D0B5}">
      <dgm:prSet/>
      <dgm:spPr/>
      <dgm:t>
        <a:bodyPr/>
        <a:lstStyle/>
        <a:p>
          <a:endParaRPr lang="en-GB"/>
        </a:p>
      </dgm:t>
    </dgm:pt>
    <dgm:pt modelId="{140269A0-63EF-4D59-B790-A9E3BCB98169}" type="sibTrans" cxnId="{690F5A98-CECA-43A8-8DC9-6C032A66D0B5}">
      <dgm:prSet/>
      <dgm:spPr/>
      <dgm:t>
        <a:bodyPr/>
        <a:lstStyle/>
        <a:p>
          <a:endParaRPr lang="en-GB"/>
        </a:p>
      </dgm:t>
    </dgm:pt>
    <dgm:pt modelId="{A2FBA79E-0975-4CE4-9629-404F51BB9F8D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400" b="1" dirty="0">
              <a:solidFill>
                <a:srgbClr val="7030A0"/>
              </a:solidFill>
            </a:rPr>
            <a:t>Derivatives</a:t>
          </a:r>
        </a:p>
        <a:p>
          <a:r>
            <a:rPr lang="en-GB" sz="1400" b="0" dirty="0">
              <a:solidFill>
                <a:srgbClr val="7030A0"/>
              </a:solidFill>
            </a:rPr>
            <a:t>Futures</a:t>
          </a:r>
        </a:p>
        <a:p>
          <a:r>
            <a:rPr lang="en-GB" sz="1400" b="0" dirty="0">
              <a:solidFill>
                <a:srgbClr val="7030A0"/>
              </a:solidFill>
            </a:rPr>
            <a:t>Forwards</a:t>
          </a:r>
        </a:p>
        <a:p>
          <a:r>
            <a:rPr lang="en-GB" sz="1400" b="0" dirty="0">
              <a:solidFill>
                <a:srgbClr val="7030A0"/>
              </a:solidFill>
            </a:rPr>
            <a:t>Options</a:t>
          </a:r>
        </a:p>
        <a:p>
          <a:r>
            <a:rPr lang="en-GB" sz="1400" b="0" dirty="0">
              <a:solidFill>
                <a:srgbClr val="7030A0"/>
              </a:solidFill>
            </a:rPr>
            <a:t>Swaps</a:t>
          </a:r>
        </a:p>
      </dgm:t>
    </dgm:pt>
    <dgm:pt modelId="{EA6A0D3E-09AA-47B6-9DE1-04D4B1727671}" type="parTrans" cxnId="{B708A0EC-67EF-4912-BD04-7FED996296CF}">
      <dgm:prSet/>
      <dgm:spPr/>
      <dgm:t>
        <a:bodyPr/>
        <a:lstStyle/>
        <a:p>
          <a:endParaRPr lang="en-GB"/>
        </a:p>
      </dgm:t>
    </dgm:pt>
    <dgm:pt modelId="{F6F6FB28-477C-4275-8059-59632A5B4706}" type="sibTrans" cxnId="{B708A0EC-67EF-4912-BD04-7FED996296CF}">
      <dgm:prSet/>
      <dgm:spPr/>
      <dgm:t>
        <a:bodyPr/>
        <a:lstStyle/>
        <a:p>
          <a:endParaRPr lang="en-GB"/>
        </a:p>
      </dgm:t>
    </dgm:pt>
    <dgm:pt modelId="{FD5F3A9F-3E24-4602-8E89-C1BE1E9212E8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400" b="1" dirty="0">
              <a:solidFill>
                <a:srgbClr val="7030A0"/>
              </a:solidFill>
            </a:rPr>
            <a:t>Capital Markets</a:t>
          </a:r>
        </a:p>
        <a:p>
          <a:r>
            <a:rPr lang="en-GB" sz="1400" b="1" dirty="0">
              <a:solidFill>
                <a:srgbClr val="7030A0"/>
              </a:solidFill>
            </a:rPr>
            <a:t> (&gt; one year)</a:t>
          </a:r>
        </a:p>
        <a:p>
          <a:r>
            <a:rPr lang="en-GB" sz="1400" dirty="0">
              <a:solidFill>
                <a:srgbClr val="7030A0"/>
              </a:solidFill>
            </a:rPr>
            <a:t>Stocks and shares</a:t>
          </a:r>
        </a:p>
        <a:p>
          <a:r>
            <a:rPr lang="en-GB" sz="1400" dirty="0">
              <a:solidFill>
                <a:srgbClr val="7030A0"/>
              </a:solidFill>
            </a:rPr>
            <a:t>Mortgage</a:t>
          </a:r>
        </a:p>
        <a:p>
          <a:r>
            <a:rPr lang="en-GB" sz="1400" dirty="0">
              <a:solidFill>
                <a:srgbClr val="7030A0"/>
              </a:solidFill>
            </a:rPr>
            <a:t>Debentures</a:t>
          </a:r>
        </a:p>
        <a:p>
          <a:r>
            <a:rPr lang="en-GB" sz="1400" dirty="0">
              <a:solidFill>
                <a:srgbClr val="7030A0"/>
              </a:solidFill>
            </a:rPr>
            <a:t>Corporate bonds</a:t>
          </a:r>
        </a:p>
        <a:p>
          <a:r>
            <a:rPr lang="en-GB" sz="1400" dirty="0">
              <a:solidFill>
                <a:srgbClr val="7030A0"/>
              </a:solidFill>
            </a:rPr>
            <a:t>Government bonds</a:t>
          </a:r>
        </a:p>
        <a:p>
          <a:endParaRPr lang="en-GB" sz="1400" dirty="0"/>
        </a:p>
      </dgm:t>
    </dgm:pt>
    <dgm:pt modelId="{2AA2F9C6-3485-41C3-BCFB-FF6CB97B9047}" type="parTrans" cxnId="{6CD6ADA4-510C-469B-B22B-A774E84F6044}">
      <dgm:prSet/>
      <dgm:spPr/>
      <dgm:t>
        <a:bodyPr/>
        <a:lstStyle/>
        <a:p>
          <a:endParaRPr lang="en-GB"/>
        </a:p>
      </dgm:t>
    </dgm:pt>
    <dgm:pt modelId="{F132EF46-D875-4A07-BA98-D7561E2AFFAE}" type="sibTrans" cxnId="{6CD6ADA4-510C-469B-B22B-A774E84F6044}">
      <dgm:prSet/>
      <dgm:spPr/>
      <dgm:t>
        <a:bodyPr/>
        <a:lstStyle/>
        <a:p>
          <a:endParaRPr lang="en-GB"/>
        </a:p>
      </dgm:t>
    </dgm:pt>
    <dgm:pt modelId="{78669A31-1F14-428C-A7CD-C3B8D22D2EA5}" type="pres">
      <dgm:prSet presAssocID="{F97BF42B-41E8-4E61-A8B5-D8AF72C200D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FC53BFA-7736-4669-95EF-587F93196AF8}" type="pres">
      <dgm:prSet presAssocID="{73A67C05-48D7-4B48-BB93-FDE69EBED5D3}" presName="hierRoot1" presStyleCnt="0"/>
      <dgm:spPr/>
    </dgm:pt>
    <dgm:pt modelId="{8F9859FD-53FF-4C60-89EC-FE740ECDD839}" type="pres">
      <dgm:prSet presAssocID="{73A67C05-48D7-4B48-BB93-FDE69EBED5D3}" presName="composite" presStyleCnt="0"/>
      <dgm:spPr/>
    </dgm:pt>
    <dgm:pt modelId="{A5711A8F-23AC-4516-8546-32776BFB6C6D}" type="pres">
      <dgm:prSet presAssocID="{73A67C05-48D7-4B48-BB93-FDE69EBED5D3}" presName="background" presStyleLbl="node0" presStyleIdx="0" presStyleCnt="1"/>
      <dgm:spPr/>
    </dgm:pt>
    <dgm:pt modelId="{CCB86C96-0F1F-4052-B60B-AB19A99701A7}" type="pres">
      <dgm:prSet presAssocID="{73A67C05-48D7-4B48-BB93-FDE69EBED5D3}" presName="text" presStyleLbl="fgAcc0" presStyleIdx="0" presStyleCnt="1" custScaleX="147998" custScaleY="50498" custLinFactNeighborX="-7555" custLinFactNeighborY="11512">
        <dgm:presLayoutVars>
          <dgm:chPref val="3"/>
        </dgm:presLayoutVars>
      </dgm:prSet>
      <dgm:spPr/>
    </dgm:pt>
    <dgm:pt modelId="{C55C4869-60E1-4F48-AD49-C977AA36E881}" type="pres">
      <dgm:prSet presAssocID="{73A67C05-48D7-4B48-BB93-FDE69EBED5D3}" presName="hierChild2" presStyleCnt="0"/>
      <dgm:spPr/>
    </dgm:pt>
    <dgm:pt modelId="{18D0EC0F-A715-4E3C-85B0-A2651EFFC867}" type="pres">
      <dgm:prSet presAssocID="{A6F5BD2B-8966-43FA-9388-900B3DE2EA99}" presName="Name10" presStyleLbl="parChTrans1D2" presStyleIdx="0" presStyleCnt="3"/>
      <dgm:spPr/>
    </dgm:pt>
    <dgm:pt modelId="{5E3F27C4-CE34-43F9-9232-B6DB4189EC0B}" type="pres">
      <dgm:prSet presAssocID="{7A42BE6E-65CE-46FA-91F6-9C2529BE33F2}" presName="hierRoot2" presStyleCnt="0"/>
      <dgm:spPr/>
    </dgm:pt>
    <dgm:pt modelId="{CDDB0E78-62ED-4036-AF08-54D07A5F1482}" type="pres">
      <dgm:prSet presAssocID="{7A42BE6E-65CE-46FA-91F6-9C2529BE33F2}" presName="composite2" presStyleCnt="0"/>
      <dgm:spPr/>
    </dgm:pt>
    <dgm:pt modelId="{A2572A50-820F-4341-9663-890E62FD47C7}" type="pres">
      <dgm:prSet presAssocID="{7A42BE6E-65CE-46FA-91F6-9C2529BE33F2}" presName="background2" presStyleLbl="node2" presStyleIdx="0" presStyleCnt="3"/>
      <dgm:spPr/>
    </dgm:pt>
    <dgm:pt modelId="{CF09DCEA-A500-451A-B3F8-3225EC75A3A2}" type="pres">
      <dgm:prSet presAssocID="{7A42BE6E-65CE-46FA-91F6-9C2529BE33F2}" presName="text2" presStyleLbl="fgAcc2" presStyleIdx="0" presStyleCnt="3" custScaleY="191601" custLinFactNeighborX="-3111" custLinFactNeighborY="9798">
        <dgm:presLayoutVars>
          <dgm:chPref val="3"/>
        </dgm:presLayoutVars>
      </dgm:prSet>
      <dgm:spPr/>
    </dgm:pt>
    <dgm:pt modelId="{A86E4B06-CC60-46ED-B48C-2438285D3B65}" type="pres">
      <dgm:prSet presAssocID="{7A42BE6E-65CE-46FA-91F6-9C2529BE33F2}" presName="hierChild3" presStyleCnt="0"/>
      <dgm:spPr/>
    </dgm:pt>
    <dgm:pt modelId="{AF077B76-2C12-4133-93B8-1DC46A87F824}" type="pres">
      <dgm:prSet presAssocID="{2AA2F9C6-3485-41C3-BCFB-FF6CB97B9047}" presName="Name10" presStyleLbl="parChTrans1D2" presStyleIdx="1" presStyleCnt="3"/>
      <dgm:spPr/>
    </dgm:pt>
    <dgm:pt modelId="{E87257B2-D1B2-45EE-B001-AA4DAA4913EE}" type="pres">
      <dgm:prSet presAssocID="{FD5F3A9F-3E24-4602-8E89-C1BE1E9212E8}" presName="hierRoot2" presStyleCnt="0"/>
      <dgm:spPr/>
    </dgm:pt>
    <dgm:pt modelId="{441284A0-8F82-4529-A854-6441B81DDBD5}" type="pres">
      <dgm:prSet presAssocID="{FD5F3A9F-3E24-4602-8E89-C1BE1E9212E8}" presName="composite2" presStyleCnt="0"/>
      <dgm:spPr/>
    </dgm:pt>
    <dgm:pt modelId="{9B45011D-8615-4599-A9AB-6F4F3A20520D}" type="pres">
      <dgm:prSet presAssocID="{FD5F3A9F-3E24-4602-8E89-C1BE1E9212E8}" presName="background2" presStyleLbl="node2" presStyleIdx="1" presStyleCnt="3"/>
      <dgm:spPr/>
    </dgm:pt>
    <dgm:pt modelId="{AC2F8D2E-6674-4397-84CC-425EA972C6B2}" type="pres">
      <dgm:prSet presAssocID="{FD5F3A9F-3E24-4602-8E89-C1BE1E9212E8}" presName="text2" presStyleLbl="fgAcc2" presStyleIdx="1" presStyleCnt="3" custScaleY="182418" custLinFactNeighborX="-6666" custLinFactNeighborY="10016">
        <dgm:presLayoutVars>
          <dgm:chPref val="3"/>
        </dgm:presLayoutVars>
      </dgm:prSet>
      <dgm:spPr/>
    </dgm:pt>
    <dgm:pt modelId="{C35A0469-A90B-4BF0-A40D-5146474F481F}" type="pres">
      <dgm:prSet presAssocID="{FD5F3A9F-3E24-4602-8E89-C1BE1E9212E8}" presName="hierChild3" presStyleCnt="0"/>
      <dgm:spPr/>
    </dgm:pt>
    <dgm:pt modelId="{84B7BDED-D195-4447-AFF5-72B0ED2A8497}" type="pres">
      <dgm:prSet presAssocID="{EA6A0D3E-09AA-47B6-9DE1-04D4B1727671}" presName="Name10" presStyleLbl="parChTrans1D2" presStyleIdx="2" presStyleCnt="3"/>
      <dgm:spPr/>
    </dgm:pt>
    <dgm:pt modelId="{4D4B27C3-2128-49B1-BE8F-C11E65A629F2}" type="pres">
      <dgm:prSet presAssocID="{A2FBA79E-0975-4CE4-9629-404F51BB9F8D}" presName="hierRoot2" presStyleCnt="0"/>
      <dgm:spPr/>
    </dgm:pt>
    <dgm:pt modelId="{56CE6846-3590-4C0B-869A-FA447A1D1FD8}" type="pres">
      <dgm:prSet presAssocID="{A2FBA79E-0975-4CE4-9629-404F51BB9F8D}" presName="composite2" presStyleCnt="0"/>
      <dgm:spPr/>
    </dgm:pt>
    <dgm:pt modelId="{7956F3A7-63A3-4860-957F-4B9EE15A9777}" type="pres">
      <dgm:prSet presAssocID="{A2FBA79E-0975-4CE4-9629-404F51BB9F8D}" presName="background2" presStyleLbl="node2" presStyleIdx="2" presStyleCnt="3"/>
      <dgm:spPr/>
    </dgm:pt>
    <dgm:pt modelId="{1E40F282-6E52-4BEB-AD55-D1CC8E4AC8D3}" type="pres">
      <dgm:prSet presAssocID="{A2FBA79E-0975-4CE4-9629-404F51BB9F8D}" presName="text2" presStyleLbl="fgAcc2" presStyleIdx="2" presStyleCnt="3" custLinFactNeighborX="-9333" custLinFactNeighborY="9798">
        <dgm:presLayoutVars>
          <dgm:chPref val="3"/>
        </dgm:presLayoutVars>
      </dgm:prSet>
      <dgm:spPr/>
    </dgm:pt>
    <dgm:pt modelId="{53785FAC-D9B4-431B-B669-206B27788023}" type="pres">
      <dgm:prSet presAssocID="{A2FBA79E-0975-4CE4-9629-404F51BB9F8D}" presName="hierChild3" presStyleCnt="0"/>
      <dgm:spPr/>
    </dgm:pt>
  </dgm:ptLst>
  <dgm:cxnLst>
    <dgm:cxn modelId="{B77F4200-7756-429D-A9DB-77918EDC8548}" type="presOf" srcId="{73A67C05-48D7-4B48-BB93-FDE69EBED5D3}" destId="{CCB86C96-0F1F-4052-B60B-AB19A99701A7}" srcOrd="0" destOrd="0" presId="urn:microsoft.com/office/officeart/2005/8/layout/hierarchy1"/>
    <dgm:cxn modelId="{03D0CD0A-C066-48F0-A8BC-AF1A47B541C1}" type="presOf" srcId="{7A42BE6E-65CE-46FA-91F6-9C2529BE33F2}" destId="{CF09DCEA-A500-451A-B3F8-3225EC75A3A2}" srcOrd="0" destOrd="0" presId="urn:microsoft.com/office/officeart/2005/8/layout/hierarchy1"/>
    <dgm:cxn modelId="{EE1D1518-D2B5-4943-8AF5-FD3B2FB9742F}" type="presOf" srcId="{A6F5BD2B-8966-43FA-9388-900B3DE2EA99}" destId="{18D0EC0F-A715-4E3C-85B0-A2651EFFC867}" srcOrd="0" destOrd="0" presId="urn:microsoft.com/office/officeart/2005/8/layout/hierarchy1"/>
    <dgm:cxn modelId="{178A9664-5915-4532-968E-BE0E35736B85}" type="presOf" srcId="{A2FBA79E-0975-4CE4-9629-404F51BB9F8D}" destId="{1E40F282-6E52-4BEB-AD55-D1CC8E4AC8D3}" srcOrd="0" destOrd="0" presId="urn:microsoft.com/office/officeart/2005/8/layout/hierarchy1"/>
    <dgm:cxn modelId="{690F5A98-CECA-43A8-8DC9-6C032A66D0B5}" srcId="{73A67C05-48D7-4B48-BB93-FDE69EBED5D3}" destId="{7A42BE6E-65CE-46FA-91F6-9C2529BE33F2}" srcOrd="0" destOrd="0" parTransId="{A6F5BD2B-8966-43FA-9388-900B3DE2EA99}" sibTransId="{140269A0-63EF-4D59-B790-A9E3BCB98169}"/>
    <dgm:cxn modelId="{B7C9A69B-2DFC-4C01-B20A-2D4F35088479}" type="presOf" srcId="{F97BF42B-41E8-4E61-A8B5-D8AF72C200D4}" destId="{78669A31-1F14-428C-A7CD-C3B8D22D2EA5}" srcOrd="0" destOrd="0" presId="urn:microsoft.com/office/officeart/2005/8/layout/hierarchy1"/>
    <dgm:cxn modelId="{6CD6ADA4-510C-469B-B22B-A774E84F6044}" srcId="{73A67C05-48D7-4B48-BB93-FDE69EBED5D3}" destId="{FD5F3A9F-3E24-4602-8E89-C1BE1E9212E8}" srcOrd="1" destOrd="0" parTransId="{2AA2F9C6-3485-41C3-BCFB-FF6CB97B9047}" sibTransId="{F132EF46-D875-4A07-BA98-D7561E2AFFAE}"/>
    <dgm:cxn modelId="{003B8BA5-EDD0-464D-9C45-E873C45ECD18}" type="presOf" srcId="{2AA2F9C6-3485-41C3-BCFB-FF6CB97B9047}" destId="{AF077B76-2C12-4133-93B8-1DC46A87F824}" srcOrd="0" destOrd="0" presId="urn:microsoft.com/office/officeart/2005/8/layout/hierarchy1"/>
    <dgm:cxn modelId="{53A244C0-2566-4451-85D3-425255E55211}" type="presOf" srcId="{FD5F3A9F-3E24-4602-8E89-C1BE1E9212E8}" destId="{AC2F8D2E-6674-4397-84CC-425EA972C6B2}" srcOrd="0" destOrd="0" presId="urn:microsoft.com/office/officeart/2005/8/layout/hierarchy1"/>
    <dgm:cxn modelId="{68D597D4-315B-4477-B182-8B08604DAF70}" srcId="{F97BF42B-41E8-4E61-A8B5-D8AF72C200D4}" destId="{73A67C05-48D7-4B48-BB93-FDE69EBED5D3}" srcOrd="0" destOrd="0" parTransId="{1CDFE0A3-EE78-4FC4-A976-7A847870432A}" sibTransId="{03C7E157-68CB-498E-A91D-BE10934C31F5}"/>
    <dgm:cxn modelId="{BC0E33D5-A644-4FEB-9927-58A0B7290C93}" type="presOf" srcId="{EA6A0D3E-09AA-47B6-9DE1-04D4B1727671}" destId="{84B7BDED-D195-4447-AFF5-72B0ED2A8497}" srcOrd="0" destOrd="0" presId="urn:microsoft.com/office/officeart/2005/8/layout/hierarchy1"/>
    <dgm:cxn modelId="{B708A0EC-67EF-4912-BD04-7FED996296CF}" srcId="{73A67C05-48D7-4B48-BB93-FDE69EBED5D3}" destId="{A2FBA79E-0975-4CE4-9629-404F51BB9F8D}" srcOrd="2" destOrd="0" parTransId="{EA6A0D3E-09AA-47B6-9DE1-04D4B1727671}" sibTransId="{F6F6FB28-477C-4275-8059-59632A5B4706}"/>
    <dgm:cxn modelId="{821A313D-2E22-4776-8B75-061FE8DB8340}" type="presParOf" srcId="{78669A31-1F14-428C-A7CD-C3B8D22D2EA5}" destId="{4FC53BFA-7736-4669-95EF-587F93196AF8}" srcOrd="0" destOrd="0" presId="urn:microsoft.com/office/officeart/2005/8/layout/hierarchy1"/>
    <dgm:cxn modelId="{29690903-40E1-4100-A103-ADEC0D2CF3B3}" type="presParOf" srcId="{4FC53BFA-7736-4669-95EF-587F93196AF8}" destId="{8F9859FD-53FF-4C60-89EC-FE740ECDD839}" srcOrd="0" destOrd="0" presId="urn:microsoft.com/office/officeart/2005/8/layout/hierarchy1"/>
    <dgm:cxn modelId="{1ABCCC06-E47A-4CE4-87F9-A1C876504940}" type="presParOf" srcId="{8F9859FD-53FF-4C60-89EC-FE740ECDD839}" destId="{A5711A8F-23AC-4516-8546-32776BFB6C6D}" srcOrd="0" destOrd="0" presId="urn:microsoft.com/office/officeart/2005/8/layout/hierarchy1"/>
    <dgm:cxn modelId="{DC5204C3-F65D-40C1-9FC0-0E9E1A5C3812}" type="presParOf" srcId="{8F9859FD-53FF-4C60-89EC-FE740ECDD839}" destId="{CCB86C96-0F1F-4052-B60B-AB19A99701A7}" srcOrd="1" destOrd="0" presId="urn:microsoft.com/office/officeart/2005/8/layout/hierarchy1"/>
    <dgm:cxn modelId="{3C1AF77C-CF84-4678-B1D2-A24E3700D6B5}" type="presParOf" srcId="{4FC53BFA-7736-4669-95EF-587F93196AF8}" destId="{C55C4869-60E1-4F48-AD49-C977AA36E881}" srcOrd="1" destOrd="0" presId="urn:microsoft.com/office/officeart/2005/8/layout/hierarchy1"/>
    <dgm:cxn modelId="{7241890C-7324-414C-BDB7-B4737A5F0952}" type="presParOf" srcId="{C55C4869-60E1-4F48-AD49-C977AA36E881}" destId="{18D0EC0F-A715-4E3C-85B0-A2651EFFC867}" srcOrd="0" destOrd="0" presId="urn:microsoft.com/office/officeart/2005/8/layout/hierarchy1"/>
    <dgm:cxn modelId="{7F7B9FCE-971B-4FD7-BA6E-5F327F4689C5}" type="presParOf" srcId="{C55C4869-60E1-4F48-AD49-C977AA36E881}" destId="{5E3F27C4-CE34-43F9-9232-B6DB4189EC0B}" srcOrd="1" destOrd="0" presId="urn:microsoft.com/office/officeart/2005/8/layout/hierarchy1"/>
    <dgm:cxn modelId="{E91A9AB7-87CF-4336-A514-B53FD13EE2D0}" type="presParOf" srcId="{5E3F27C4-CE34-43F9-9232-B6DB4189EC0B}" destId="{CDDB0E78-62ED-4036-AF08-54D07A5F1482}" srcOrd="0" destOrd="0" presId="urn:microsoft.com/office/officeart/2005/8/layout/hierarchy1"/>
    <dgm:cxn modelId="{AE1DDB1E-F79E-4896-A677-09462C1F729C}" type="presParOf" srcId="{CDDB0E78-62ED-4036-AF08-54D07A5F1482}" destId="{A2572A50-820F-4341-9663-890E62FD47C7}" srcOrd="0" destOrd="0" presId="urn:microsoft.com/office/officeart/2005/8/layout/hierarchy1"/>
    <dgm:cxn modelId="{EB5E2B91-A354-4041-BB07-A60EF5D3F277}" type="presParOf" srcId="{CDDB0E78-62ED-4036-AF08-54D07A5F1482}" destId="{CF09DCEA-A500-451A-B3F8-3225EC75A3A2}" srcOrd="1" destOrd="0" presId="urn:microsoft.com/office/officeart/2005/8/layout/hierarchy1"/>
    <dgm:cxn modelId="{BE0FBF97-8066-4D69-84BB-9956FEDFA57A}" type="presParOf" srcId="{5E3F27C4-CE34-43F9-9232-B6DB4189EC0B}" destId="{A86E4B06-CC60-46ED-B48C-2438285D3B65}" srcOrd="1" destOrd="0" presId="urn:microsoft.com/office/officeart/2005/8/layout/hierarchy1"/>
    <dgm:cxn modelId="{1E5CF099-0FF6-4464-BF5B-5A50388A2106}" type="presParOf" srcId="{C55C4869-60E1-4F48-AD49-C977AA36E881}" destId="{AF077B76-2C12-4133-93B8-1DC46A87F824}" srcOrd="2" destOrd="0" presId="urn:microsoft.com/office/officeart/2005/8/layout/hierarchy1"/>
    <dgm:cxn modelId="{85605867-E46B-4FB2-9EB6-708050150C44}" type="presParOf" srcId="{C55C4869-60E1-4F48-AD49-C977AA36E881}" destId="{E87257B2-D1B2-45EE-B001-AA4DAA4913EE}" srcOrd="3" destOrd="0" presId="urn:microsoft.com/office/officeart/2005/8/layout/hierarchy1"/>
    <dgm:cxn modelId="{979D4F28-AD5D-479A-B64A-A3A7FD983A76}" type="presParOf" srcId="{E87257B2-D1B2-45EE-B001-AA4DAA4913EE}" destId="{441284A0-8F82-4529-A854-6441B81DDBD5}" srcOrd="0" destOrd="0" presId="urn:microsoft.com/office/officeart/2005/8/layout/hierarchy1"/>
    <dgm:cxn modelId="{7C82DC20-742F-45D3-9A07-7A0999CD0485}" type="presParOf" srcId="{441284A0-8F82-4529-A854-6441B81DDBD5}" destId="{9B45011D-8615-4599-A9AB-6F4F3A20520D}" srcOrd="0" destOrd="0" presId="urn:microsoft.com/office/officeart/2005/8/layout/hierarchy1"/>
    <dgm:cxn modelId="{7ECC4F67-FF9D-489E-9FCF-E2C7ADC0C3F5}" type="presParOf" srcId="{441284A0-8F82-4529-A854-6441B81DDBD5}" destId="{AC2F8D2E-6674-4397-84CC-425EA972C6B2}" srcOrd="1" destOrd="0" presId="urn:microsoft.com/office/officeart/2005/8/layout/hierarchy1"/>
    <dgm:cxn modelId="{380DF853-5568-47AF-A7E2-4B480D8D39BE}" type="presParOf" srcId="{E87257B2-D1B2-45EE-B001-AA4DAA4913EE}" destId="{C35A0469-A90B-4BF0-A40D-5146474F481F}" srcOrd="1" destOrd="0" presId="urn:microsoft.com/office/officeart/2005/8/layout/hierarchy1"/>
    <dgm:cxn modelId="{0AE50D68-9BFE-4480-A406-D3168CB068F5}" type="presParOf" srcId="{C55C4869-60E1-4F48-AD49-C977AA36E881}" destId="{84B7BDED-D195-4447-AFF5-72B0ED2A8497}" srcOrd="4" destOrd="0" presId="urn:microsoft.com/office/officeart/2005/8/layout/hierarchy1"/>
    <dgm:cxn modelId="{5E974CE8-A1ED-44AE-AFC5-AB7D9B13636A}" type="presParOf" srcId="{C55C4869-60E1-4F48-AD49-C977AA36E881}" destId="{4D4B27C3-2128-49B1-BE8F-C11E65A629F2}" srcOrd="5" destOrd="0" presId="urn:microsoft.com/office/officeart/2005/8/layout/hierarchy1"/>
    <dgm:cxn modelId="{9B95DA1A-9A3D-470D-A38F-933A825347C1}" type="presParOf" srcId="{4D4B27C3-2128-49B1-BE8F-C11E65A629F2}" destId="{56CE6846-3590-4C0B-869A-FA447A1D1FD8}" srcOrd="0" destOrd="0" presId="urn:microsoft.com/office/officeart/2005/8/layout/hierarchy1"/>
    <dgm:cxn modelId="{93A214F5-BA5B-4F7D-83B4-E3E51E0639F7}" type="presParOf" srcId="{56CE6846-3590-4C0B-869A-FA447A1D1FD8}" destId="{7956F3A7-63A3-4860-957F-4B9EE15A9777}" srcOrd="0" destOrd="0" presId="urn:microsoft.com/office/officeart/2005/8/layout/hierarchy1"/>
    <dgm:cxn modelId="{A52D7D11-523D-4B69-AF47-DA19EF7E9EA9}" type="presParOf" srcId="{56CE6846-3590-4C0B-869A-FA447A1D1FD8}" destId="{1E40F282-6E52-4BEB-AD55-D1CC8E4AC8D3}" srcOrd="1" destOrd="0" presId="urn:microsoft.com/office/officeart/2005/8/layout/hierarchy1"/>
    <dgm:cxn modelId="{8FFCC2BB-7F4E-40C0-8054-1C2941926F82}" type="presParOf" srcId="{4D4B27C3-2128-49B1-BE8F-C11E65A629F2}" destId="{53785FAC-D9B4-431B-B669-206B27788023}" srcOrd="1" destOrd="0" presId="urn:microsoft.com/office/officeart/2005/8/layout/hierarchy1"/>
  </dgm:cxnLst>
  <dgm:bg>
    <a:solidFill>
      <a:schemeClr val="tx2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7BDED-D195-4447-AFF5-72B0ED2A8497}">
      <dsp:nvSpPr>
        <dsp:cNvPr id="0" name=""/>
        <dsp:cNvSpPr/>
      </dsp:nvSpPr>
      <dsp:spPr>
        <a:xfrm>
          <a:off x="3811346" y="1030221"/>
          <a:ext cx="2787771" cy="6479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3544"/>
              </a:lnTo>
              <a:lnTo>
                <a:pt x="2787771" y="433544"/>
              </a:lnTo>
              <a:lnTo>
                <a:pt x="2787771" y="6479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077B76-2C12-4133-93B8-1DC46A87F824}">
      <dsp:nvSpPr>
        <dsp:cNvPr id="0" name=""/>
        <dsp:cNvSpPr/>
      </dsp:nvSpPr>
      <dsp:spPr>
        <a:xfrm>
          <a:off x="3765626" y="1030221"/>
          <a:ext cx="91440" cy="65116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36748"/>
              </a:lnTo>
              <a:lnTo>
                <a:pt x="66296" y="436748"/>
              </a:lnTo>
              <a:lnTo>
                <a:pt x="66296" y="65116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D0EC0F-A715-4E3C-85B0-A2651EFFC867}">
      <dsp:nvSpPr>
        <dsp:cNvPr id="0" name=""/>
        <dsp:cNvSpPr/>
      </dsp:nvSpPr>
      <dsp:spPr>
        <a:xfrm>
          <a:off x="1085281" y="1030221"/>
          <a:ext cx="2726065" cy="622783"/>
        </a:xfrm>
        <a:custGeom>
          <a:avLst/>
          <a:gdLst/>
          <a:ahLst/>
          <a:cxnLst/>
          <a:rect l="0" t="0" r="0" b="0"/>
          <a:pathLst>
            <a:path>
              <a:moveTo>
                <a:pt x="2726065" y="0"/>
              </a:moveTo>
              <a:lnTo>
                <a:pt x="2726065" y="408364"/>
              </a:lnTo>
              <a:lnTo>
                <a:pt x="0" y="408364"/>
              </a:lnTo>
              <a:lnTo>
                <a:pt x="0" y="62278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711A8F-23AC-4516-8546-32776BFB6C6D}">
      <dsp:nvSpPr>
        <dsp:cNvPr id="0" name=""/>
        <dsp:cNvSpPr/>
      </dsp:nvSpPr>
      <dsp:spPr>
        <a:xfrm>
          <a:off x="2098584" y="288024"/>
          <a:ext cx="3425524" cy="742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86C96-0F1F-4052-B60B-AB19A99701A7}">
      <dsp:nvSpPr>
        <dsp:cNvPr id="0" name=""/>
        <dsp:cNvSpPr/>
      </dsp:nvSpPr>
      <dsp:spPr>
        <a:xfrm>
          <a:off x="2355759" y="532340"/>
          <a:ext cx="3425524" cy="742196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7030A0"/>
              </a:solidFill>
            </a:rPr>
            <a:t>Financial Markets</a:t>
          </a:r>
        </a:p>
      </dsp:txBody>
      <dsp:txXfrm>
        <a:off x="2377497" y="554078"/>
        <a:ext cx="3382048" cy="698720"/>
      </dsp:txXfrm>
    </dsp:sp>
    <dsp:sp modelId="{A2572A50-820F-4341-9663-890E62FD47C7}">
      <dsp:nvSpPr>
        <dsp:cNvPr id="0" name=""/>
        <dsp:cNvSpPr/>
      </dsp:nvSpPr>
      <dsp:spPr>
        <a:xfrm>
          <a:off x="-72006" y="1653005"/>
          <a:ext cx="2314575" cy="28160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9DCEA-A500-451A-B3F8-3225EC75A3A2}">
      <dsp:nvSpPr>
        <dsp:cNvPr id="0" name=""/>
        <dsp:cNvSpPr/>
      </dsp:nvSpPr>
      <dsp:spPr>
        <a:xfrm>
          <a:off x="185168" y="1897321"/>
          <a:ext cx="2314575" cy="2816065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Money Markets 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(&lt; one year)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Treasury Bonds and Bills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Certificates of Deposit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Commercial Paper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Repos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Federal Funds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252960" y="1965113"/>
        <a:ext cx="2178991" cy="2680481"/>
      </dsp:txXfrm>
    </dsp:sp>
    <dsp:sp modelId="{9B45011D-8615-4599-A9AB-6F4F3A20520D}">
      <dsp:nvSpPr>
        <dsp:cNvPr id="0" name=""/>
        <dsp:cNvSpPr/>
      </dsp:nvSpPr>
      <dsp:spPr>
        <a:xfrm>
          <a:off x="2674635" y="1681389"/>
          <a:ext cx="2314575" cy="26810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F8D2E-6674-4397-84CC-425EA972C6B2}">
      <dsp:nvSpPr>
        <dsp:cNvPr id="0" name=""/>
        <dsp:cNvSpPr/>
      </dsp:nvSpPr>
      <dsp:spPr>
        <a:xfrm>
          <a:off x="2931810" y="1925705"/>
          <a:ext cx="2314575" cy="2681097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Capital Markets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 (&gt; one year)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Stocks and shares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Mortgage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Debentures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Corporate bonds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Government bonds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>
        <a:off x="2999602" y="1993497"/>
        <a:ext cx="2178991" cy="2545513"/>
      </dsp:txXfrm>
    </dsp:sp>
    <dsp:sp modelId="{7956F3A7-63A3-4860-957F-4B9EE15A9777}">
      <dsp:nvSpPr>
        <dsp:cNvPr id="0" name=""/>
        <dsp:cNvSpPr/>
      </dsp:nvSpPr>
      <dsp:spPr>
        <a:xfrm>
          <a:off x="5441830" y="1678185"/>
          <a:ext cx="2314575" cy="1469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0F282-6E52-4BEB-AD55-D1CC8E4AC8D3}">
      <dsp:nvSpPr>
        <dsp:cNvPr id="0" name=""/>
        <dsp:cNvSpPr/>
      </dsp:nvSpPr>
      <dsp:spPr>
        <a:xfrm>
          <a:off x="5699005" y="1922501"/>
          <a:ext cx="2314575" cy="1469755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Derivatives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Futures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Forwards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Options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Swaps</a:t>
          </a:r>
        </a:p>
      </dsp:txBody>
      <dsp:txXfrm>
        <a:off x="5742053" y="1965549"/>
        <a:ext cx="2228479" cy="13836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956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3969" y="6172200"/>
            <a:ext cx="8595360" cy="2354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35713" y="113072"/>
            <a:ext cx="21336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3/10/2022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168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10/03/2022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  <p:sldLayoutId id="2147483687" r:id="rId13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0889" y="1052736"/>
            <a:ext cx="8640960" cy="1656184"/>
          </a:xfrm>
        </p:spPr>
        <p:txBody>
          <a:bodyPr>
            <a:noAutofit/>
          </a:bodyPr>
          <a:lstStyle/>
          <a:p>
            <a:br>
              <a:rPr lang="en-GB" sz="4800" b="1" dirty="0">
                <a:solidFill>
                  <a:srgbClr val="FFFF00"/>
                </a:solidFill>
              </a:rPr>
            </a:br>
            <a:br>
              <a:rPr lang="en-GB" sz="4800" b="1" dirty="0">
                <a:solidFill>
                  <a:srgbClr val="FFFF00"/>
                </a:solidFill>
              </a:rPr>
            </a:b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4800" b="1" dirty="0">
                <a:solidFill>
                  <a:srgbClr val="FFFF00"/>
                </a:solidFill>
              </a:rPr>
              <a:t>MBA</a:t>
            </a: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Banking financial</a:t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management and financial markets</a:t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(LCMB 7012)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600" y="4725144"/>
            <a:ext cx="72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Lecture 6: Financial markets - 1</a:t>
            </a:r>
          </a:p>
        </p:txBody>
      </p:sp>
    </p:spTree>
    <p:extLst>
      <p:ext uri="{BB962C8B-B14F-4D97-AF65-F5344CB8AC3E}">
        <p14:creationId xmlns:p14="http://schemas.microsoft.com/office/powerpoint/2010/main" val="165849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97BB0-FD4C-4234-9E4B-E6B462FD7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8573"/>
            <a:ext cx="8229600" cy="1143000"/>
          </a:xfrm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 evolution of financial markets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7403F-4AE8-4713-9B60-8D9A09CF4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1572"/>
            <a:ext cx="8229600" cy="4277667"/>
          </a:xfrm>
        </p:spPr>
        <p:txBody>
          <a:bodyPr/>
          <a:lstStyle/>
          <a:p>
            <a:r>
              <a:rPr lang="en-GB" dirty="0"/>
              <a:t>We can identify four clear  evolutionary stages to the financial markets as we know them today</a:t>
            </a:r>
          </a:p>
          <a:p>
            <a:r>
              <a:rPr lang="en-GB" dirty="0"/>
              <a:t>Starting about 4,000 years ago with original subsistence societies, then on to specialisation, exchange, industrialisation, and financialisation</a:t>
            </a:r>
          </a:p>
          <a:p>
            <a:r>
              <a:rPr lang="en-GB" dirty="0"/>
              <a:t>The next slide illustrates these stages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7D4EEF-2045-41C8-BADB-CBA85A425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573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05F4EC5-F952-45AD-8294-CF2C80C478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192167"/>
              </p:ext>
            </p:extLst>
          </p:nvPr>
        </p:nvGraphicFramePr>
        <p:xfrm>
          <a:off x="179512" y="332656"/>
          <a:ext cx="8856984" cy="5552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val="1288758361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3900644384"/>
                    </a:ext>
                  </a:extLst>
                </a:gridCol>
                <a:gridCol w="2898322">
                  <a:extLst>
                    <a:ext uri="{9D8B030D-6E8A-4147-A177-3AD203B41FA5}">
                      <a16:colId xmlns:a16="http://schemas.microsoft.com/office/drawing/2014/main" val="1456813799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32567112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Stage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Physical assets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Financial assets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Financial institutions and markets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0224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Original</a:t>
                      </a:r>
                      <a:r>
                        <a:rPr lang="en-GB" sz="1600" baseline="0" dirty="0">
                          <a:solidFill>
                            <a:schemeClr val="tx1"/>
                          </a:solidFill>
                        </a:rPr>
                        <a:t> society</a:t>
                      </a:r>
                    </a:p>
                    <a:p>
                      <a:pPr algn="l"/>
                      <a:r>
                        <a:rPr lang="en-GB" sz="1600" baseline="0" dirty="0">
                          <a:solidFill>
                            <a:schemeClr val="tx1"/>
                          </a:solidFill>
                        </a:rPr>
                        <a:t>(3,000 to 4,000 years ago)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15553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Specialisation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Products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6043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rgbClr val="7030A0"/>
                          </a:solidFill>
                        </a:rPr>
                        <a:t>Money</a:t>
                      </a:r>
                    </a:p>
                    <a:p>
                      <a:pPr algn="ctr"/>
                      <a:r>
                        <a:rPr lang="en-GB" sz="1600" dirty="0">
                          <a:solidFill>
                            <a:srgbClr val="7030A0"/>
                          </a:solidFill>
                        </a:rPr>
                        <a:t>(shells, gold, silver, coins, paper notes, e money)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DA0033"/>
                          </a:solidFill>
                        </a:rPr>
                        <a:t>Banks and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DA0033"/>
                          </a:solidFill>
                        </a:rPr>
                        <a:t>insurance companies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>
                        <a:solidFill>
                          <a:srgbClr val="DA0033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687492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Industrialisation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Shareholding    Bonds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system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rgbClr val="DA0033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93859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</a:rPr>
                        <a:t>Shareholding    Bonds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</a:rPr>
                        <a:t>system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7030A0"/>
                          </a:solidFill>
                        </a:rPr>
                        <a:t>Stocks, shares, and bonds</a:t>
                      </a:r>
                    </a:p>
                    <a:p>
                      <a:endParaRPr lang="en-GB" sz="16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DA0033"/>
                          </a:solidFill>
                        </a:rPr>
                        <a:t>Stock markets</a:t>
                      </a:r>
                    </a:p>
                    <a:p>
                      <a:r>
                        <a:rPr lang="en-GB" sz="1600" dirty="0">
                          <a:solidFill>
                            <a:srgbClr val="DA0033"/>
                          </a:solidFill>
                        </a:rPr>
                        <a:t>Bond markets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53763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Financialisation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(Post 1970s)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dirty="0">
                          <a:solidFill>
                            <a:srgbClr val="7030A0"/>
                          </a:solidFill>
                        </a:rPr>
                        <a:t>Derivatives</a:t>
                      </a:r>
                    </a:p>
                    <a:p>
                      <a:pPr algn="l"/>
                      <a:r>
                        <a:rPr lang="en-GB" sz="1600" dirty="0">
                          <a:solidFill>
                            <a:srgbClr val="7030A0"/>
                          </a:solidFill>
                        </a:rPr>
                        <a:t>(Forwards,</a:t>
                      </a:r>
                      <a:r>
                        <a:rPr lang="en-GB" sz="1600" baseline="0" dirty="0">
                          <a:solidFill>
                            <a:srgbClr val="7030A0"/>
                          </a:solidFill>
                        </a:rPr>
                        <a:t> futures, and options)</a:t>
                      </a:r>
                      <a:endParaRPr lang="en-GB" sz="1600" dirty="0">
                        <a:solidFill>
                          <a:srgbClr val="7030A0"/>
                        </a:solidFill>
                      </a:endParaRPr>
                    </a:p>
                    <a:p>
                      <a:r>
                        <a:rPr lang="en-GB" sz="1600" dirty="0">
                          <a:solidFill>
                            <a:srgbClr val="7030A0"/>
                          </a:solidFill>
                        </a:rPr>
                        <a:t>Virtual money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dirty="0">
                          <a:solidFill>
                            <a:srgbClr val="DA0033"/>
                          </a:solidFill>
                        </a:rPr>
                        <a:t>Derivative markets</a:t>
                      </a:r>
                    </a:p>
                    <a:p>
                      <a:pPr algn="l"/>
                      <a:r>
                        <a:rPr lang="en-GB" sz="1600" dirty="0">
                          <a:solidFill>
                            <a:srgbClr val="DA0033"/>
                          </a:solidFill>
                        </a:rPr>
                        <a:t>Investment banks</a:t>
                      </a:r>
                    </a:p>
                    <a:p>
                      <a:pPr algn="l"/>
                      <a:r>
                        <a:rPr lang="en-GB" sz="1600" dirty="0">
                          <a:solidFill>
                            <a:srgbClr val="DA0033"/>
                          </a:solidFill>
                        </a:rPr>
                        <a:t>Pension funds</a:t>
                      </a:r>
                    </a:p>
                    <a:p>
                      <a:pPr algn="l"/>
                      <a:r>
                        <a:rPr lang="en-GB" sz="1600" dirty="0">
                          <a:solidFill>
                            <a:srgbClr val="DA0033"/>
                          </a:solidFill>
                        </a:rPr>
                        <a:t>Traditional brokers and cryptocurrency exchanges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6829948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E542C-D87D-40D6-BF61-5A76D283F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071174F-7D9A-4852-AD68-15FF283CC2BF}"/>
              </a:ext>
            </a:extLst>
          </p:cNvPr>
          <p:cNvCxnSpPr/>
          <p:nvPr/>
        </p:nvCxnSpPr>
        <p:spPr>
          <a:xfrm>
            <a:off x="1907704" y="1988840"/>
            <a:ext cx="1008112" cy="0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58BF499-2D48-48C1-9B1F-E54F6DBFE445}"/>
              </a:ext>
            </a:extLst>
          </p:cNvPr>
          <p:cNvCxnSpPr>
            <a:cxnSpLocks/>
          </p:cNvCxnSpPr>
          <p:nvPr/>
        </p:nvCxnSpPr>
        <p:spPr>
          <a:xfrm flipV="1">
            <a:off x="2051720" y="2348880"/>
            <a:ext cx="2880320" cy="576065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>
            <a:extLst>
              <a:ext uri="{FF2B5EF4-FFF2-40B4-BE49-F238E27FC236}">
                <a16:creationId xmlns:a16="http://schemas.microsoft.com/office/drawing/2014/main" id="{1B4A32E8-BABC-49F3-9445-89B6506928F6}"/>
              </a:ext>
            </a:extLst>
          </p:cNvPr>
          <p:cNvSpPr/>
          <p:nvPr/>
        </p:nvSpPr>
        <p:spPr>
          <a:xfrm>
            <a:off x="1763688" y="2492899"/>
            <a:ext cx="288032" cy="864092"/>
          </a:xfrm>
          <a:prstGeom prst="rightBrac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72B7F4B-DD00-4E70-AF67-251F5E700FDC}"/>
              </a:ext>
            </a:extLst>
          </p:cNvPr>
          <p:cNvCxnSpPr/>
          <p:nvPr/>
        </p:nvCxnSpPr>
        <p:spPr>
          <a:xfrm>
            <a:off x="5796136" y="2345634"/>
            <a:ext cx="1008112" cy="0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ight Brace 11">
            <a:extLst>
              <a:ext uri="{FF2B5EF4-FFF2-40B4-BE49-F238E27FC236}">
                <a16:creationId xmlns:a16="http://schemas.microsoft.com/office/drawing/2014/main" id="{1DD9963B-131D-4C46-84D2-E288056A8DDF}"/>
              </a:ext>
            </a:extLst>
          </p:cNvPr>
          <p:cNvSpPr/>
          <p:nvPr/>
        </p:nvSpPr>
        <p:spPr>
          <a:xfrm rot="16200000">
            <a:off x="1020416" y="2885592"/>
            <a:ext cx="360040" cy="1368152"/>
          </a:xfrm>
          <a:prstGeom prst="rightBrac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AED0BF6-EEC1-4543-941A-5B1469169BF9}"/>
              </a:ext>
            </a:extLst>
          </p:cNvPr>
          <p:cNvCxnSpPr>
            <a:cxnSpLocks/>
            <a:stCxn id="9" idx="1"/>
          </p:cNvCxnSpPr>
          <p:nvPr/>
        </p:nvCxnSpPr>
        <p:spPr>
          <a:xfrm>
            <a:off x="2051720" y="2924945"/>
            <a:ext cx="2880320" cy="504055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A0B30C2-670C-4433-A632-8DE31E7A113F}"/>
              </a:ext>
            </a:extLst>
          </p:cNvPr>
          <p:cNvCxnSpPr>
            <a:cxnSpLocks/>
          </p:cNvCxnSpPr>
          <p:nvPr/>
        </p:nvCxnSpPr>
        <p:spPr>
          <a:xfrm>
            <a:off x="1763688" y="4869160"/>
            <a:ext cx="2160240" cy="0"/>
          </a:xfrm>
          <a:prstGeom prst="straightConnector1">
            <a:avLst/>
          </a:prstGeom>
          <a:ln w="349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9F53F5C-D21F-4CD0-8BE1-DD83F2CAC538}"/>
              </a:ext>
            </a:extLst>
          </p:cNvPr>
          <p:cNvCxnSpPr>
            <a:cxnSpLocks/>
          </p:cNvCxnSpPr>
          <p:nvPr/>
        </p:nvCxnSpPr>
        <p:spPr>
          <a:xfrm>
            <a:off x="7596336" y="2924945"/>
            <a:ext cx="0" cy="432046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EA829F4-5EB7-4284-90B2-034C84256CDA}"/>
              </a:ext>
            </a:extLst>
          </p:cNvPr>
          <p:cNvCxnSpPr>
            <a:cxnSpLocks/>
          </p:cNvCxnSpPr>
          <p:nvPr/>
        </p:nvCxnSpPr>
        <p:spPr>
          <a:xfrm>
            <a:off x="7596336" y="3933056"/>
            <a:ext cx="0" cy="360040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2007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sz="3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The structure of financial markets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941664"/>
              </p:ext>
            </p:extLst>
          </p:nvPr>
        </p:nvGraphicFramePr>
        <p:xfrm>
          <a:off x="446856" y="1208314"/>
          <a:ext cx="8229600" cy="4713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44971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070D71-A640-4729-89E7-6F1B6F799C0C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2253474" y="1083849"/>
            <a:ext cx="1244112" cy="50560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Households</a:t>
            </a:r>
          </a:p>
        </p:txBody>
      </p:sp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2128137" y="3005661"/>
            <a:ext cx="1429289" cy="3526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Government</a:t>
            </a:r>
            <a:endParaRPr lang="en-GB" sz="12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2295473" y="4933530"/>
            <a:ext cx="1180715" cy="68390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1400" dirty="0">
                <a:effectLst/>
                <a:latin typeface="Times New Roman"/>
                <a:ea typeface="Calibri"/>
                <a:cs typeface="Times New Roman"/>
              </a:rPr>
              <a:t> </a:t>
            </a:r>
          </a:p>
          <a:p>
            <a:pPr algn="ctr">
              <a:spcAft>
                <a:spcPts val="0"/>
              </a:spcAft>
            </a:pPr>
            <a:r>
              <a:rPr lang="en-GB" sz="1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Businesses</a:t>
            </a:r>
            <a:endParaRPr lang="en-GB" sz="12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52693" y="3152703"/>
            <a:ext cx="1078230" cy="57721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World economy</a:t>
            </a:r>
            <a:endParaRPr lang="en-GB" sz="12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469170" y="3138843"/>
            <a:ext cx="1078230" cy="50526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Financial markets</a:t>
            </a:r>
            <a:endParaRPr lang="en-GB" sz="12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256341" y="2268024"/>
            <a:ext cx="806133" cy="33591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Imports</a:t>
            </a: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870453" y="5411312"/>
            <a:ext cx="792088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Exports</a:t>
            </a: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1932962" y="3863924"/>
            <a:ext cx="909820" cy="4997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Taxation</a:t>
            </a:r>
          </a:p>
        </p:txBody>
      </p:sp>
      <p:sp>
        <p:nvSpPr>
          <p:cNvPr id="14" name="Text Box 2"/>
          <p:cNvSpPr txBox="1">
            <a:spLocks noChangeArrowheads="1"/>
          </p:cNvSpPr>
          <p:nvPr/>
        </p:nvSpPr>
        <p:spPr bwMode="auto">
          <a:xfrm>
            <a:off x="2683158" y="3901580"/>
            <a:ext cx="1095375" cy="577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Government expenditure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en-GB" sz="1200" b="1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4637150" y="2161173"/>
            <a:ext cx="767715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Savings</a:t>
            </a:r>
          </a:p>
        </p:txBody>
      </p:sp>
      <p:sp>
        <p:nvSpPr>
          <p:cNvPr id="16" name="Text Box 2"/>
          <p:cNvSpPr txBox="1">
            <a:spLocks noChangeArrowheads="1"/>
          </p:cNvSpPr>
          <p:nvPr/>
        </p:nvSpPr>
        <p:spPr bwMode="auto">
          <a:xfrm>
            <a:off x="3629926" y="2692861"/>
            <a:ext cx="1069340" cy="37909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Consumption</a:t>
            </a:r>
          </a:p>
        </p:txBody>
      </p:sp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4808923" y="4279401"/>
            <a:ext cx="1095375" cy="577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Capital investment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en-GB" sz="1200" b="1" dirty="0">
              <a:effectLst/>
              <a:latin typeface="Times New Roman"/>
              <a:ea typeface="Calibri"/>
              <a:cs typeface="Times New Roman"/>
            </a:endParaRPr>
          </a:p>
        </p:txBody>
      </p:sp>
      <p:cxnSp>
        <p:nvCxnSpPr>
          <p:cNvPr id="20" name="Straight Connector 19"/>
          <p:cNvCxnSpPr>
            <a:cxnSpLocks/>
            <a:stCxn id="3" idx="1"/>
          </p:cNvCxnSpPr>
          <p:nvPr/>
        </p:nvCxnSpPr>
        <p:spPr>
          <a:xfrm flipH="1">
            <a:off x="640392" y="1336650"/>
            <a:ext cx="1613082" cy="4118"/>
          </a:xfrm>
          <a:prstGeom prst="line">
            <a:avLst/>
          </a:prstGeom>
          <a:ln w="25400">
            <a:solidFill>
              <a:srgbClr val="A511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cxnSpLocks/>
            <a:stCxn id="10" idx="2"/>
          </p:cNvCxnSpPr>
          <p:nvPr/>
        </p:nvCxnSpPr>
        <p:spPr>
          <a:xfrm flipH="1">
            <a:off x="652661" y="2603939"/>
            <a:ext cx="6747" cy="560224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cxnSpLocks/>
            <a:endCxn id="10" idx="0"/>
          </p:cNvCxnSpPr>
          <p:nvPr/>
        </p:nvCxnSpPr>
        <p:spPr>
          <a:xfrm>
            <a:off x="659407" y="1340768"/>
            <a:ext cx="1" cy="927256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cxnSpLocks/>
            <a:stCxn id="5" idx="1"/>
          </p:cNvCxnSpPr>
          <p:nvPr/>
        </p:nvCxnSpPr>
        <p:spPr>
          <a:xfrm flipH="1">
            <a:off x="960918" y="5275481"/>
            <a:ext cx="1334555" cy="224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flipV="1">
            <a:off x="946541" y="4671200"/>
            <a:ext cx="1255" cy="621319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 flipV="1">
            <a:off x="960918" y="3744297"/>
            <a:ext cx="1255" cy="734957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>
            <a:cxnSpLocks/>
          </p:cNvCxnSpPr>
          <p:nvPr/>
        </p:nvCxnSpPr>
        <p:spPr>
          <a:xfrm>
            <a:off x="1662540" y="5553234"/>
            <a:ext cx="653375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>
            <a:cxnSpLocks/>
          </p:cNvCxnSpPr>
          <p:nvPr/>
        </p:nvCxnSpPr>
        <p:spPr>
          <a:xfrm>
            <a:off x="456861" y="5587970"/>
            <a:ext cx="504057" cy="1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>
            <a:cxnSpLocks/>
          </p:cNvCxnSpPr>
          <p:nvPr/>
        </p:nvCxnSpPr>
        <p:spPr>
          <a:xfrm flipH="1">
            <a:off x="1662541" y="5135799"/>
            <a:ext cx="632932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>
            <a:cxnSpLocks/>
          </p:cNvCxnSpPr>
          <p:nvPr/>
        </p:nvCxnSpPr>
        <p:spPr>
          <a:xfrm flipV="1">
            <a:off x="1688785" y="3340566"/>
            <a:ext cx="11615" cy="1795233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cxnSpLocks/>
          </p:cNvCxnSpPr>
          <p:nvPr/>
        </p:nvCxnSpPr>
        <p:spPr>
          <a:xfrm flipH="1" flipV="1">
            <a:off x="1698869" y="1476601"/>
            <a:ext cx="3139" cy="1496811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/>
          <p:nvPr/>
        </p:nvCxnSpPr>
        <p:spPr>
          <a:xfrm>
            <a:off x="1699614" y="1476602"/>
            <a:ext cx="553860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>
            <a:cxnSpLocks/>
          </p:cNvCxnSpPr>
          <p:nvPr/>
        </p:nvCxnSpPr>
        <p:spPr>
          <a:xfrm>
            <a:off x="2483768" y="1610038"/>
            <a:ext cx="0" cy="51972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>
            <a:cxnSpLocks/>
          </p:cNvCxnSpPr>
          <p:nvPr/>
        </p:nvCxnSpPr>
        <p:spPr>
          <a:xfrm flipH="1">
            <a:off x="3014038" y="2574578"/>
            <a:ext cx="3115" cy="39883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cxnSpLocks/>
          </p:cNvCxnSpPr>
          <p:nvPr/>
        </p:nvCxnSpPr>
        <p:spPr>
          <a:xfrm flipV="1">
            <a:off x="3033888" y="1598941"/>
            <a:ext cx="8729" cy="530819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cxnSpLocks/>
          </p:cNvCxnSpPr>
          <p:nvPr/>
        </p:nvCxnSpPr>
        <p:spPr>
          <a:xfrm flipH="1" flipV="1">
            <a:off x="2409017" y="3408662"/>
            <a:ext cx="7712" cy="56047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>
            <a:cxnSpLocks/>
          </p:cNvCxnSpPr>
          <p:nvPr/>
        </p:nvCxnSpPr>
        <p:spPr>
          <a:xfrm>
            <a:off x="3014038" y="3391478"/>
            <a:ext cx="1" cy="532985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3014038" y="4434565"/>
            <a:ext cx="0" cy="513162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>
            <a:cxnSpLocks/>
          </p:cNvCxnSpPr>
          <p:nvPr/>
        </p:nvCxnSpPr>
        <p:spPr>
          <a:xfrm flipV="1">
            <a:off x="2409017" y="4116230"/>
            <a:ext cx="11652" cy="81730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>
            <a:cxnSpLocks/>
            <a:endCxn id="3" idx="3"/>
          </p:cNvCxnSpPr>
          <p:nvPr/>
        </p:nvCxnSpPr>
        <p:spPr>
          <a:xfrm flipH="1" flipV="1">
            <a:off x="3497586" y="1336650"/>
            <a:ext cx="1511138" cy="4118"/>
          </a:xfrm>
          <a:prstGeom prst="line">
            <a:avLst/>
          </a:prstGeom>
          <a:ln w="25400">
            <a:solidFill>
              <a:srgbClr val="A511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5022213" y="1340768"/>
            <a:ext cx="0" cy="824033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cxnSpLocks/>
            <a:endCxn id="7" idx="0"/>
          </p:cNvCxnSpPr>
          <p:nvPr/>
        </p:nvCxnSpPr>
        <p:spPr>
          <a:xfrm flipH="1">
            <a:off x="5008285" y="2435981"/>
            <a:ext cx="439" cy="702862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/>
          <p:nvPr/>
        </p:nvCxnSpPr>
        <p:spPr>
          <a:xfrm flipH="1">
            <a:off x="5300263" y="3670096"/>
            <a:ext cx="1" cy="598073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>
            <a:off x="5299290" y="4741756"/>
            <a:ext cx="1" cy="788085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Arrow Connector 104"/>
          <p:cNvCxnSpPr>
            <a:cxnSpLocks/>
          </p:cNvCxnSpPr>
          <p:nvPr/>
        </p:nvCxnSpPr>
        <p:spPr>
          <a:xfrm flipH="1">
            <a:off x="3442269" y="5546870"/>
            <a:ext cx="1857021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>
            <a:cxnSpLocks/>
          </p:cNvCxnSpPr>
          <p:nvPr/>
        </p:nvCxnSpPr>
        <p:spPr>
          <a:xfrm flipV="1">
            <a:off x="3442269" y="5353474"/>
            <a:ext cx="1366654" cy="366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/>
          <p:cNvCxnSpPr>
            <a:cxnSpLocks/>
          </p:cNvCxnSpPr>
          <p:nvPr/>
        </p:nvCxnSpPr>
        <p:spPr>
          <a:xfrm flipV="1">
            <a:off x="4791051" y="3644112"/>
            <a:ext cx="22602" cy="169323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cxnSpLocks/>
          </p:cNvCxnSpPr>
          <p:nvPr/>
        </p:nvCxnSpPr>
        <p:spPr>
          <a:xfrm flipH="1" flipV="1">
            <a:off x="4085440" y="2955462"/>
            <a:ext cx="3323" cy="218804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Arrow Connector 115"/>
          <p:cNvCxnSpPr>
            <a:cxnSpLocks/>
          </p:cNvCxnSpPr>
          <p:nvPr/>
        </p:nvCxnSpPr>
        <p:spPr>
          <a:xfrm flipH="1">
            <a:off x="3452121" y="5163292"/>
            <a:ext cx="652824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cxnSpLocks/>
          </p:cNvCxnSpPr>
          <p:nvPr/>
        </p:nvCxnSpPr>
        <p:spPr>
          <a:xfrm>
            <a:off x="3497586" y="1478018"/>
            <a:ext cx="568851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cxnSpLocks/>
          </p:cNvCxnSpPr>
          <p:nvPr/>
        </p:nvCxnSpPr>
        <p:spPr>
          <a:xfrm flipH="1">
            <a:off x="4059465" y="1465457"/>
            <a:ext cx="17385" cy="1260243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467544" y="3754429"/>
            <a:ext cx="0" cy="183354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Text Box 2"/>
          <p:cNvSpPr txBox="1">
            <a:spLocks noChangeArrowheads="1"/>
          </p:cNvSpPr>
          <p:nvPr/>
        </p:nvSpPr>
        <p:spPr bwMode="auto">
          <a:xfrm>
            <a:off x="1887247" y="2122088"/>
            <a:ext cx="844550" cy="4997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Taxation</a:t>
            </a:r>
          </a:p>
        </p:txBody>
      </p:sp>
      <p:sp>
        <p:nvSpPr>
          <p:cNvPr id="138" name="Text Box 2"/>
          <p:cNvSpPr txBox="1">
            <a:spLocks noChangeArrowheads="1"/>
          </p:cNvSpPr>
          <p:nvPr/>
        </p:nvSpPr>
        <p:spPr bwMode="auto">
          <a:xfrm>
            <a:off x="2610340" y="2095579"/>
            <a:ext cx="1095375" cy="46411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Government expenditure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en-GB" sz="1200" b="1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139" name="Text Box 2"/>
          <p:cNvSpPr txBox="1">
            <a:spLocks noChangeArrowheads="1"/>
          </p:cNvSpPr>
          <p:nvPr/>
        </p:nvSpPr>
        <p:spPr bwMode="auto">
          <a:xfrm>
            <a:off x="517639" y="4499756"/>
            <a:ext cx="828093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Exports</a:t>
            </a:r>
          </a:p>
        </p:txBody>
      </p:sp>
      <p:sp>
        <p:nvSpPr>
          <p:cNvPr id="140" name="Text Box 2"/>
          <p:cNvSpPr txBox="1">
            <a:spLocks noChangeArrowheads="1"/>
          </p:cNvSpPr>
          <p:nvPr/>
        </p:nvSpPr>
        <p:spPr bwMode="auto">
          <a:xfrm>
            <a:off x="1326595" y="3010218"/>
            <a:ext cx="671891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Wages</a:t>
            </a:r>
          </a:p>
        </p:txBody>
      </p:sp>
      <p:sp>
        <p:nvSpPr>
          <p:cNvPr id="145" name="TextBox 144"/>
          <p:cNvSpPr txBox="1"/>
          <p:nvPr/>
        </p:nvSpPr>
        <p:spPr>
          <a:xfrm>
            <a:off x="272163" y="305391"/>
            <a:ext cx="8163723" cy="4462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3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Circular flow of income and spending of a national economy</a:t>
            </a:r>
          </a:p>
        </p:txBody>
      </p:sp>
      <p:cxnSp>
        <p:nvCxnSpPr>
          <p:cNvPr id="148" name="Straight Arrow Connector 147"/>
          <p:cNvCxnSpPr>
            <a:cxnSpLocks/>
          </p:cNvCxnSpPr>
          <p:nvPr/>
        </p:nvCxnSpPr>
        <p:spPr>
          <a:xfrm>
            <a:off x="2496404" y="2355761"/>
            <a:ext cx="0" cy="617651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65628DAB-B432-4F4E-B82B-C8C372EC3DA1}"/>
              </a:ext>
            </a:extLst>
          </p:cNvPr>
          <p:cNvSpPr txBox="1"/>
          <p:nvPr/>
        </p:nvSpPr>
        <p:spPr>
          <a:xfrm>
            <a:off x="6338077" y="955609"/>
            <a:ext cx="2056207" cy="181588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Money markets</a:t>
            </a:r>
          </a:p>
          <a:p>
            <a:pPr algn="ctr"/>
            <a:r>
              <a:rPr lang="en-GB" sz="1400" dirty="0"/>
              <a:t>(Less than 1 year)</a:t>
            </a:r>
          </a:p>
          <a:p>
            <a:pPr algn="ctr"/>
            <a:r>
              <a:rPr lang="en-GB" sz="1400" dirty="0"/>
              <a:t>Treasury bills</a:t>
            </a:r>
          </a:p>
          <a:p>
            <a:pPr algn="ctr"/>
            <a:r>
              <a:rPr lang="en-GB" sz="1400" dirty="0"/>
              <a:t>CDs</a:t>
            </a:r>
          </a:p>
          <a:p>
            <a:pPr algn="ctr"/>
            <a:r>
              <a:rPr lang="en-GB" sz="1400" dirty="0"/>
              <a:t>Commercial paper</a:t>
            </a:r>
          </a:p>
          <a:p>
            <a:pPr algn="ctr"/>
            <a:r>
              <a:rPr lang="en-GB" sz="1400" dirty="0"/>
              <a:t>Repos</a:t>
            </a:r>
          </a:p>
          <a:p>
            <a:pPr algn="ctr"/>
            <a:r>
              <a:rPr lang="en-GB" sz="1400" dirty="0"/>
              <a:t>Government bonds</a:t>
            </a:r>
          </a:p>
          <a:p>
            <a:pPr algn="ctr"/>
            <a:r>
              <a:rPr lang="en-GB" sz="1400" dirty="0"/>
              <a:t>Bank acceptances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60CB30E8-EA54-467D-BC34-89AC0C873FFB}"/>
              </a:ext>
            </a:extLst>
          </p:cNvPr>
          <p:cNvSpPr txBox="1"/>
          <p:nvPr/>
        </p:nvSpPr>
        <p:spPr>
          <a:xfrm>
            <a:off x="6330706" y="2869877"/>
            <a:ext cx="2056207" cy="160043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Capital markets</a:t>
            </a:r>
          </a:p>
          <a:p>
            <a:pPr algn="ctr"/>
            <a:r>
              <a:rPr lang="en-GB" sz="1400" dirty="0"/>
              <a:t>(More than 1 year</a:t>
            </a:r>
          </a:p>
          <a:p>
            <a:pPr algn="ctr"/>
            <a:r>
              <a:rPr lang="en-GB" sz="1400" dirty="0"/>
              <a:t>Stocks and shares</a:t>
            </a:r>
          </a:p>
          <a:p>
            <a:pPr algn="ctr"/>
            <a:r>
              <a:rPr lang="en-GB" sz="1400" dirty="0"/>
              <a:t>Mortgages</a:t>
            </a:r>
          </a:p>
          <a:p>
            <a:pPr algn="ctr"/>
            <a:r>
              <a:rPr lang="en-GB" sz="1400" dirty="0"/>
              <a:t>Corporate bonds</a:t>
            </a:r>
          </a:p>
          <a:p>
            <a:pPr algn="ctr"/>
            <a:r>
              <a:rPr lang="en-GB" sz="1400" dirty="0"/>
              <a:t>Government bonds</a:t>
            </a:r>
          </a:p>
          <a:p>
            <a:pPr algn="ctr"/>
            <a:endParaRPr lang="en-GB" sz="1400" dirty="0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D2366F38-A7A3-4D1D-B3C1-E33A4E353C5C}"/>
              </a:ext>
            </a:extLst>
          </p:cNvPr>
          <p:cNvSpPr txBox="1"/>
          <p:nvPr/>
        </p:nvSpPr>
        <p:spPr>
          <a:xfrm>
            <a:off x="6356873" y="4575734"/>
            <a:ext cx="2056207" cy="9541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Derivative markets</a:t>
            </a:r>
          </a:p>
          <a:p>
            <a:pPr algn="ctr"/>
            <a:r>
              <a:rPr lang="en-GB" sz="1400" dirty="0"/>
              <a:t>Futures </a:t>
            </a:r>
          </a:p>
          <a:p>
            <a:pPr algn="ctr"/>
            <a:r>
              <a:rPr lang="en-GB" sz="1400" dirty="0"/>
              <a:t>Forwards</a:t>
            </a:r>
          </a:p>
          <a:p>
            <a:pPr algn="ctr"/>
            <a:r>
              <a:rPr lang="en-GB" sz="1400" dirty="0"/>
              <a:t>Options</a:t>
            </a:r>
          </a:p>
        </p:txBody>
      </p:sp>
      <p:sp>
        <p:nvSpPr>
          <p:cNvPr id="102" name="Left Brace 101">
            <a:extLst>
              <a:ext uri="{FF2B5EF4-FFF2-40B4-BE49-F238E27FC236}">
                <a16:creationId xmlns:a16="http://schemas.microsoft.com/office/drawing/2014/main" id="{3169E6BE-2A6E-4553-8910-9493A472466F}"/>
              </a:ext>
            </a:extLst>
          </p:cNvPr>
          <p:cNvSpPr/>
          <p:nvPr/>
        </p:nvSpPr>
        <p:spPr>
          <a:xfrm>
            <a:off x="5729595" y="886373"/>
            <a:ext cx="502908" cy="4591261"/>
          </a:xfrm>
          <a:prstGeom prst="leftBrace">
            <a:avLst>
              <a:gd name="adj1" fmla="val 8333"/>
              <a:gd name="adj2" fmla="val 53788"/>
            </a:avLst>
          </a:prstGeom>
          <a:ln w="19050">
            <a:solidFill>
              <a:srgbClr val="DA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9184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1B0BF88-7521-457A-9C46-20E910D559C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Financial institutions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11624-864B-400F-A306-53F9E41C65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5977" y="1535113"/>
            <a:ext cx="4040188" cy="63976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 algn="ctr"/>
            <a:r>
              <a:rPr lang="en-GB" dirty="0"/>
              <a:t>Depository institutions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84139-2436-4587-8DD1-36945D6BC3E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Central banks</a:t>
            </a:r>
          </a:p>
          <a:p>
            <a:r>
              <a:rPr lang="en-GB" dirty="0"/>
              <a:t>Commercial banks</a:t>
            </a:r>
          </a:p>
          <a:p>
            <a:r>
              <a:rPr lang="en-GB" dirty="0"/>
              <a:t>Building societies </a:t>
            </a:r>
            <a:r>
              <a:rPr lang="en-GB" sz="2000" dirty="0"/>
              <a:t>(Mutuals in the United States)</a:t>
            </a:r>
          </a:p>
          <a:p>
            <a:r>
              <a:rPr lang="en-GB" dirty="0"/>
              <a:t>Friendly societies</a:t>
            </a:r>
          </a:p>
          <a:p>
            <a:r>
              <a:rPr lang="en-GB" dirty="0"/>
              <a:t>Savings and loans associations</a:t>
            </a:r>
          </a:p>
          <a:p>
            <a:r>
              <a:rPr lang="en-GB" dirty="0"/>
              <a:t>Credit unions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A368163-9ED4-4144-9C5C-A5B03EF910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 algn="ctr"/>
            <a:r>
              <a:rPr lang="en-GB" dirty="0"/>
              <a:t>Non-depository institutions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1C423A-50DD-48AD-A968-8BCB89EBB59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Investment companies</a:t>
            </a:r>
          </a:p>
          <a:p>
            <a:r>
              <a:rPr lang="en-GB" dirty="0"/>
              <a:t>Pension funds</a:t>
            </a:r>
          </a:p>
          <a:p>
            <a:r>
              <a:rPr lang="en-GB" dirty="0"/>
              <a:t>Insurance companies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D57FF4-5BB3-4392-9BA6-D50DA8ADE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822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US" altLang="en-US" dirty="0">
                <a:solidFill>
                  <a:schemeClr val="accent1">
                    <a:lumMod val="20000"/>
                    <a:lumOff val="80000"/>
                  </a:schemeClr>
                </a:solidFill>
                <a:ea typeface="ヒラギノ角ゴ Pro W3" pitchFamily="-84" charset="-128"/>
              </a:rPr>
              <a:t>Financial Markets Funds Transferees</a:t>
            </a:r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33400" indent="-533400">
              <a:buNone/>
              <a:defRPr/>
            </a:pPr>
            <a:endParaRPr lang="en-US" sz="2400" u="sng" dirty="0"/>
          </a:p>
          <a:p>
            <a:pPr marL="402336" indent="-402336">
              <a:buFont typeface="Times"/>
              <a:buAutoNum type="arabicPeriod"/>
              <a:defRPr/>
            </a:pPr>
            <a:r>
              <a:rPr lang="en-US" sz="2400" dirty="0"/>
              <a:t>Households</a:t>
            </a:r>
          </a:p>
          <a:p>
            <a:pPr marL="402336" indent="-402336">
              <a:buFont typeface="Times"/>
              <a:buAutoNum type="arabicPeriod"/>
              <a:defRPr/>
            </a:pPr>
            <a:r>
              <a:rPr lang="en-US" sz="2400" dirty="0"/>
              <a:t>Business firms</a:t>
            </a:r>
          </a:p>
          <a:p>
            <a:pPr marL="402336" indent="-402336">
              <a:buFont typeface="Times"/>
              <a:buAutoNum type="arabicPeriod"/>
              <a:defRPr/>
            </a:pPr>
            <a:r>
              <a:rPr lang="en-US" sz="2400" dirty="0"/>
              <a:t>Government</a:t>
            </a:r>
          </a:p>
          <a:p>
            <a:pPr marL="402336" indent="-402336">
              <a:buFont typeface="Times"/>
              <a:buAutoNum type="arabicPeriod"/>
              <a:defRPr/>
            </a:pPr>
            <a:r>
              <a:rPr lang="en-US" sz="2400" dirty="0"/>
              <a:t>Foreigners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533400" indent="-533400">
              <a:buNone/>
              <a:defRPr/>
            </a:pPr>
            <a:endParaRPr lang="en-US" sz="2400" u="sng" dirty="0"/>
          </a:p>
          <a:p>
            <a:pPr marL="402336" indent="-402336">
              <a:buFont typeface="Times"/>
              <a:buAutoNum type="arabicPeriod"/>
              <a:defRPr/>
            </a:pPr>
            <a:r>
              <a:rPr lang="en-US" sz="2400" dirty="0"/>
              <a:t>Business firms</a:t>
            </a:r>
          </a:p>
          <a:p>
            <a:pPr marL="402336" indent="-402336">
              <a:buFont typeface="Times"/>
              <a:buAutoNum type="arabicPeriod"/>
              <a:defRPr/>
            </a:pPr>
            <a:r>
              <a:rPr lang="en-US" sz="2400" dirty="0"/>
              <a:t>Government</a:t>
            </a:r>
          </a:p>
          <a:p>
            <a:pPr marL="402336" indent="-402336">
              <a:buFont typeface="Times"/>
              <a:buAutoNum type="arabicPeriod"/>
              <a:defRPr/>
            </a:pPr>
            <a:r>
              <a:rPr lang="en-US" sz="2400" dirty="0"/>
              <a:t>Households</a:t>
            </a:r>
          </a:p>
          <a:p>
            <a:pPr marL="402336" indent="-402336">
              <a:buFont typeface="Times"/>
              <a:buAutoNum type="arabicPeriod"/>
              <a:defRPr/>
            </a:pPr>
            <a:r>
              <a:rPr lang="en-US" sz="2400" dirty="0"/>
              <a:t>Foreigners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DB579F3-45D6-4572-AD90-2838F12F4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/>
              <a:t>Savers and lenders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41FC7AC-9398-494F-B30E-C0E0274B51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/>
              <a:t>Borrowers and spenders</a:t>
            </a:r>
          </a:p>
        </p:txBody>
      </p:sp>
    </p:spTree>
    <p:extLst>
      <p:ext uri="{BB962C8B-B14F-4D97-AF65-F5344CB8AC3E}">
        <p14:creationId xmlns:p14="http://schemas.microsoft.com/office/powerpoint/2010/main" val="111433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3200" b="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Flows of funds </a:t>
            </a:r>
            <a:r>
              <a:rPr lang="en-US" sz="3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</a:t>
            </a:r>
            <a:r>
              <a:rPr lang="en-US" sz="3200" b="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hrough the financial system</a:t>
            </a:r>
            <a:endParaRPr lang="en-US" sz="32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4" name="Picture 4" descr="The diagram shows that in direct finance financial market get funds from lender-savers such as households, business firms, government, and foreigners and from financial intermediaries and provide funds to borrower-spenders such as business firms, government, households, and foreigners. In case of indirect finance financial intermediaries get funds from lender-savers such as households, business firms, government, and foreigners and provide funds to borrower-spenders such as business firms, government, households, and foreigners and to the financial markets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80" y="1441905"/>
            <a:ext cx="7560840" cy="4149796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6A72527-A3CE-43A5-9B7B-9642F511E5E0}"/>
              </a:ext>
            </a:extLst>
          </p:cNvPr>
          <p:cNvSpPr txBox="1"/>
          <p:nvPr/>
        </p:nvSpPr>
        <p:spPr>
          <a:xfrm>
            <a:off x="6372200" y="530120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Mishkin et al (2018:56)</a:t>
            </a:r>
          </a:p>
        </p:txBody>
      </p:sp>
    </p:spTree>
    <p:extLst>
      <p:ext uri="{BB962C8B-B14F-4D97-AF65-F5344CB8AC3E}">
        <p14:creationId xmlns:p14="http://schemas.microsoft.com/office/powerpoint/2010/main" val="1013308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Money market instruments: certificates of deposit (CDs) - 1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CDs are time deposits in banks of large amounts (£50,000-£500,000) in the United Kingdom (UK)</a:t>
            </a:r>
          </a:p>
          <a:p>
            <a:r>
              <a:rPr lang="en-GB" dirty="0"/>
              <a:t>Terms are between one week and a year, with an average of four months</a:t>
            </a:r>
          </a:p>
          <a:p>
            <a:r>
              <a:rPr lang="en-GB" dirty="0"/>
              <a:t>On maturity, the bank pays a higher amount than deposited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215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Money market instruments: certificates of deposit (CDs) - 2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CDs can be negotiable and sold in secondary markets, or non-negotiable where depositors must hold until them to maturity</a:t>
            </a:r>
          </a:p>
          <a:p>
            <a:r>
              <a:rPr lang="en-GB" dirty="0"/>
              <a:t>They are a major advantage to banks because the borrowing short – lending long liquidity problem and capital adequacy regulations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030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Money market instruments: repurchases (repos) - 1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Short-term mechanisms that aid temporary liquidity shortfalls</a:t>
            </a:r>
          </a:p>
          <a:p>
            <a:r>
              <a:rPr lang="en-GB" dirty="0"/>
              <a:t>Regularly used by banks and other financial institutions</a:t>
            </a:r>
          </a:p>
          <a:p>
            <a:r>
              <a:rPr lang="en-GB" dirty="0"/>
              <a:t>They are effectively sale and repurchase agreements</a:t>
            </a:r>
          </a:p>
          <a:p>
            <a:r>
              <a:rPr lang="en-GB" dirty="0"/>
              <a:t>Usually between one and 14 days, although in some circumstances can be for a year or open-ended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55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Money market instruments: repurchases (repos) - 2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Also used by central banks as a monetary policy instrument</a:t>
            </a:r>
          </a:p>
          <a:p>
            <a:r>
              <a:rPr lang="en-GB" dirty="0"/>
              <a:t>Companies occasionally use repo markets, although much less frequently</a:t>
            </a:r>
          </a:p>
          <a:p>
            <a:r>
              <a:rPr lang="en-GB" dirty="0"/>
              <a:t>Reverse repos (RRPs) are where the lender initiates the transaction in order to obtain bills and bonds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22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Repo example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Barclays need to borrow £6 million for   days. It agrees to sell some of its government bonds (assets) and repurchase them for £6,001,219.73.</a:t>
            </a:r>
          </a:p>
          <a:p>
            <a:r>
              <a:rPr lang="en-GB" dirty="0"/>
              <a:t>This represents an annual interest rate of o.53%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370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Repo example continued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Interest = selling price x interest rate x </a:t>
            </a:r>
            <a:r>
              <a:rPr lang="en-GB" sz="2400" u="sng" dirty="0"/>
              <a:t>Days to maturity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                                                               Days in a year</a:t>
            </a:r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Interest = 6,000,000 x 0.0053 x (14 ÷365)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= £1,219.73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5013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Treasury bills - 1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sz="2800" dirty="0"/>
              <a:t>Banks place a high proportion of their money (reserves) in Treasury bills or T-Bills</a:t>
            </a:r>
          </a:p>
          <a:p>
            <a:pPr>
              <a:spcBef>
                <a:spcPts val="0"/>
              </a:spcBef>
            </a:pPr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UK Treasury bills are issued weekly through the government’s Debt Management Office (DMO), with a face or par value of £100, and sold at a discount rate after 28 days, 91 days, 182 days or sometimes a year</a:t>
            </a:r>
          </a:p>
          <a:p>
            <a:pPr marL="0" indent="0">
              <a:spcBef>
                <a:spcPts val="0"/>
              </a:spcBef>
              <a:buNone/>
            </a:pPr>
            <a:endParaRPr lang="en-GB" sz="2800" dirty="0"/>
          </a:p>
          <a:p>
            <a:pPr marL="0" indent="0">
              <a:spcBef>
                <a:spcPts val="0"/>
              </a:spcBef>
              <a:buNone/>
            </a:pPr>
            <a:endParaRPr lang="en-GB" sz="28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9132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Treasury bills - 2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</a:pPr>
            <a:r>
              <a:rPr lang="en-GB" sz="2800" dirty="0"/>
              <a:t>T-bills markets are both deep (many buyers and sellers), and highly liquid with little risk of holders not being able to sell on with low transaction costs</a:t>
            </a:r>
          </a:p>
          <a:p>
            <a:pPr>
              <a:spcBef>
                <a:spcPts val="0"/>
              </a:spcBef>
            </a:pPr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The return here is known as the yield and is the difference between the price paid and the maturity value</a:t>
            </a:r>
          </a:p>
          <a:p>
            <a:pPr>
              <a:spcBef>
                <a:spcPts val="0"/>
              </a:spcBef>
            </a:pPr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The bond equivalent yield (BEY) or coupon equivalent rate is advertised in the yield quoted in newspapers, and allows investors to compare different short-term offers by using the annualised percentage rate (APR) (See slide 19)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3739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 Treasury bills example - 1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en-GB" sz="2800" dirty="0"/>
              <a:t>A six-month T-Bill with a par value of £100 currently trading at £98.50</a:t>
            </a:r>
          </a:p>
          <a:p>
            <a:pPr marL="0" indent="0">
              <a:spcBef>
                <a:spcPts val="0"/>
              </a:spcBef>
              <a:buNone/>
            </a:pPr>
            <a:endParaRPr lang="en-GB" sz="2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u="sng" dirty="0"/>
              <a:t>Face value – Purchase price  </a:t>
            </a:r>
            <a:r>
              <a:rPr lang="en-GB" sz="2400" dirty="0"/>
              <a:t>x 100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         Purchase value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u="sng" dirty="0"/>
              <a:t>100 – 98.50 </a:t>
            </a:r>
            <a:r>
              <a:rPr lang="en-GB" sz="2400" dirty="0"/>
              <a:t>x 100   = 1.522843%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     98.50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>
              <a:spcBef>
                <a:spcPts val="0"/>
              </a:spcBef>
            </a:pPr>
            <a:r>
              <a:rPr lang="en-GB" sz="2800" dirty="0"/>
              <a:t>However, this is not the true annual rate…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644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 Treasury bills example - 2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en-GB" sz="2800" dirty="0"/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D8F85A-6F79-44BC-BE65-A030A463FEFE}"/>
              </a:ext>
            </a:extLst>
          </p:cNvPr>
          <p:cNvSpPr txBox="1"/>
          <p:nvPr/>
        </p:nvSpPr>
        <p:spPr>
          <a:xfrm>
            <a:off x="424542" y="1844824"/>
            <a:ext cx="82295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u="sng" dirty="0"/>
              <a:t>Face value – Purchase price </a:t>
            </a:r>
            <a:r>
              <a:rPr lang="en-GB" sz="2400" dirty="0"/>
              <a:t>   </a:t>
            </a:r>
            <a:r>
              <a:rPr lang="en-GB" sz="2000" dirty="0"/>
              <a:t>x      </a:t>
            </a:r>
            <a:r>
              <a:rPr lang="en-GB" sz="2400" u="sng" dirty="0"/>
              <a:t>Days in year  x 100    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/>
              <a:t>                </a:t>
            </a:r>
            <a:r>
              <a:rPr lang="en-GB" sz="2400" dirty="0"/>
              <a:t>Purchase value                  Days to maturity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5BC44A-B018-4304-93E0-AE3910B27968}"/>
              </a:ext>
            </a:extLst>
          </p:cNvPr>
          <p:cNvSpPr txBox="1"/>
          <p:nvPr/>
        </p:nvSpPr>
        <p:spPr>
          <a:xfrm>
            <a:off x="424542" y="3171817"/>
            <a:ext cx="659572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100 – 98.50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x   </a:t>
            </a: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365 </a:t>
            </a:r>
            <a:r>
              <a:rPr kumimoji="0" lang="en-GB" sz="2400" b="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=  3.054053%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98.50        182</a:t>
            </a:r>
          </a:p>
        </p:txBody>
      </p:sp>
    </p:spTree>
    <p:extLst>
      <p:ext uri="{BB962C8B-B14F-4D97-AF65-F5344CB8AC3E}">
        <p14:creationId xmlns:p14="http://schemas.microsoft.com/office/powerpoint/2010/main" val="1012329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230" y="114144"/>
            <a:ext cx="8229600" cy="114300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8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Annualised percentage rate (APR)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main objective of the Annualised Percentage Rate (APR) is to standardise varying methods of calculating published interest rates, such as daily, monthly, or quarterly, into a yearly figure, for comparison purposes. The formula for APR is the rate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 the interest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the power of whatever the period of charging is. So, a rate of 2% per month would be (1 + 0.02 to the power of 12) -1 multiplied by 100, = (1.02</a:t>
            </a:r>
            <a:r>
              <a:rPr lang="en-GB" sz="2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-1) x 100 = 0.2682418 x 100 = 26.82%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064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B87B50E-B473-4865-9617-82AC0E983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230" y="114144"/>
            <a:ext cx="8229600" cy="114300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8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Summary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FD6E50-D7CD-4FB3-8E33-F60CD8463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2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The evolution of the financial markets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8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Structure of financial markets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8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A first look at some of the money market instruments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8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The next lecture will conclude the money markets and explore the capital markets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en-GB" sz="2800" dirty="0"/>
          </a:p>
          <a:p>
            <a:pPr marL="0" indent="0">
              <a:spcBef>
                <a:spcPts val="0"/>
              </a:spcBef>
              <a:buNone/>
            </a:pPr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B2A3-06D3-4E4E-B69D-25AF713C3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97717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7287</TotalTime>
  <Words>1031</Words>
  <Application>Microsoft Office PowerPoint</Application>
  <PresentationFormat>On-screen Show (4:3)</PresentationFormat>
  <Paragraphs>213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Myriad Pro</vt:lpstr>
      <vt:lpstr>Times</vt:lpstr>
      <vt:lpstr>Times New Roman</vt:lpstr>
      <vt:lpstr>20140311PresentationUWTSDTemplate</vt:lpstr>
      <vt:lpstr>   MBA Banking financial management and financial markets (LCMB 7012) </vt:lpstr>
      <vt:lpstr>The evolution of financial markets</vt:lpstr>
      <vt:lpstr>PowerPoint Presentation</vt:lpstr>
      <vt:lpstr>The structure of financial markets</vt:lpstr>
      <vt:lpstr>PowerPoint Presentation</vt:lpstr>
      <vt:lpstr>Financial institutions</vt:lpstr>
      <vt:lpstr>Financial Markets Funds Transferees</vt:lpstr>
      <vt:lpstr>Flows of funds through the financial system</vt:lpstr>
      <vt:lpstr>Money market instruments: certificates of deposit (CDs) - 1</vt:lpstr>
      <vt:lpstr>Money market instruments: certificates of deposit (CDs) - 2</vt:lpstr>
      <vt:lpstr>Money market instruments: repurchases (repos) - 1</vt:lpstr>
      <vt:lpstr>Money market instruments: repurchases (repos) - 2</vt:lpstr>
      <vt:lpstr>Repo example</vt:lpstr>
      <vt:lpstr>Repo example continued</vt:lpstr>
      <vt:lpstr>Treasury bills - 1</vt:lpstr>
      <vt:lpstr>Treasury bills - 2</vt:lpstr>
      <vt:lpstr>  Treasury bills example - 1</vt:lpstr>
      <vt:lpstr>  Treasury bills example - 2</vt:lpstr>
      <vt:lpstr>Annualised percentage rate (APR)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268</cp:revision>
  <dcterms:created xsi:type="dcterms:W3CDTF">2013-10-11T12:05:37Z</dcterms:created>
  <dcterms:modified xsi:type="dcterms:W3CDTF">2022-03-10T12:57:36Z</dcterms:modified>
</cp:coreProperties>
</file>