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460" r:id="rId2"/>
    <p:sldId id="347" r:id="rId3"/>
    <p:sldId id="461" r:id="rId4"/>
    <p:sldId id="338" r:id="rId5"/>
    <p:sldId id="339" r:id="rId6"/>
    <p:sldId id="466" r:id="rId7"/>
    <p:sldId id="467" r:id="rId8"/>
    <p:sldId id="463" r:id="rId9"/>
    <p:sldId id="464" r:id="rId10"/>
    <p:sldId id="465" r:id="rId11"/>
    <p:sldId id="462" r:id="rId12"/>
    <p:sldId id="468" r:id="rId13"/>
    <p:sldId id="307" r:id="rId14"/>
    <p:sldId id="348" r:id="rId15"/>
    <p:sldId id="313" r:id="rId16"/>
    <p:sldId id="314" r:id="rId17"/>
    <p:sldId id="315" r:id="rId18"/>
    <p:sldId id="319" r:id="rId19"/>
    <p:sldId id="286" r:id="rId20"/>
    <p:sldId id="316" r:id="rId21"/>
    <p:sldId id="317" r:id="rId22"/>
    <p:sldId id="320" r:id="rId23"/>
    <p:sldId id="318" r:id="rId24"/>
    <p:sldId id="344" r:id="rId25"/>
    <p:sldId id="35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oPDd4E5PnDO07s34iV0Q==" hashData="WVzBNm9ZamkItGtgRNnYAPzwkzSn51NXrK87ZnLSvFYs3Jq7hfGx5r9qX+FgcD1/ob4Q+N/WRG4PE6uCNbZN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914"/>
    <p:restoredTop sz="61685"/>
  </p:normalViewPr>
  <p:slideViewPr>
    <p:cSldViewPr snapToGrid="0">
      <p:cViewPr varScale="1">
        <p:scale>
          <a:sx n="77" d="100"/>
          <a:sy n="77" d="100"/>
        </p:scale>
        <p:origin x="14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3DBB34-1C23-44FB-88C4-B465AD4D2434}" type="doc">
      <dgm:prSet loTypeId="urn:microsoft.com/office/officeart/2005/8/layout/vList5" loCatId="list" qsTypeId="urn:microsoft.com/office/officeart/2005/8/quickstyle/simple4" qsCatId="simple" csTypeId="urn:microsoft.com/office/officeart/2005/8/colors/accent6_2" csCatId="accent6" phldr="1"/>
      <dgm:spPr/>
      <dgm:t>
        <a:bodyPr/>
        <a:lstStyle/>
        <a:p>
          <a:endParaRPr lang="en-US"/>
        </a:p>
      </dgm:t>
    </dgm:pt>
    <dgm:pt modelId="{477EBD41-05A4-4AEF-8019-FAC3EA4A4666}">
      <dgm:prSet/>
      <dgm:spPr/>
      <dgm:t>
        <a:bodyPr/>
        <a:lstStyle/>
        <a:p>
          <a:r>
            <a:rPr lang="en-US"/>
            <a:t>Define</a:t>
          </a:r>
        </a:p>
      </dgm:t>
    </dgm:pt>
    <dgm:pt modelId="{4C87C892-1F22-4294-9630-1AA9A46A6417}" type="parTrans" cxnId="{45D5177A-6940-460B-975E-19B1DB72677C}">
      <dgm:prSet/>
      <dgm:spPr/>
      <dgm:t>
        <a:bodyPr/>
        <a:lstStyle/>
        <a:p>
          <a:endParaRPr lang="en-US"/>
        </a:p>
      </dgm:t>
    </dgm:pt>
    <dgm:pt modelId="{090D9C69-0A3A-4446-9796-CEC9A9726937}" type="sibTrans" cxnId="{45D5177A-6940-460B-975E-19B1DB72677C}">
      <dgm:prSet/>
      <dgm:spPr/>
      <dgm:t>
        <a:bodyPr/>
        <a:lstStyle/>
        <a:p>
          <a:endParaRPr lang="en-US"/>
        </a:p>
      </dgm:t>
    </dgm:pt>
    <dgm:pt modelId="{950BDA90-1AFE-47A5-8C38-D079607FCF87}">
      <dgm:prSet/>
      <dgm:spPr/>
      <dgm:t>
        <a:bodyPr/>
        <a:lstStyle/>
        <a:p>
          <a:r>
            <a:rPr lang="en-US" dirty="0"/>
            <a:t>Domestic Abuse</a:t>
          </a:r>
          <a:br>
            <a:rPr lang="en-US" dirty="0"/>
          </a:br>
          <a:endParaRPr lang="en-US" dirty="0"/>
        </a:p>
      </dgm:t>
    </dgm:pt>
    <dgm:pt modelId="{6849EF10-07FC-4478-A8D3-9B33B4275DE5}" type="parTrans" cxnId="{F5B40023-A005-4711-B92D-4E0B8281F5CF}">
      <dgm:prSet/>
      <dgm:spPr/>
      <dgm:t>
        <a:bodyPr/>
        <a:lstStyle/>
        <a:p>
          <a:endParaRPr lang="en-US"/>
        </a:p>
      </dgm:t>
    </dgm:pt>
    <dgm:pt modelId="{AF3BBD30-B202-4A76-A6D0-C16C5DF0198D}" type="sibTrans" cxnId="{F5B40023-A005-4711-B92D-4E0B8281F5CF}">
      <dgm:prSet/>
      <dgm:spPr/>
      <dgm:t>
        <a:bodyPr/>
        <a:lstStyle/>
        <a:p>
          <a:endParaRPr lang="en-US"/>
        </a:p>
      </dgm:t>
    </dgm:pt>
    <dgm:pt modelId="{FA27AFFB-8327-4BFA-9EB3-421AA3E987D3}">
      <dgm:prSet/>
      <dgm:spPr/>
      <dgm:t>
        <a:bodyPr/>
        <a:lstStyle/>
        <a:p>
          <a:r>
            <a:rPr lang="en-US"/>
            <a:t>Explain</a:t>
          </a:r>
        </a:p>
      </dgm:t>
    </dgm:pt>
    <dgm:pt modelId="{6C74C05F-C162-4276-85CF-3192CDC18DE1}" type="parTrans" cxnId="{E93DA14D-A0F6-4163-AB8C-01DE6C01F5AE}">
      <dgm:prSet/>
      <dgm:spPr/>
      <dgm:t>
        <a:bodyPr/>
        <a:lstStyle/>
        <a:p>
          <a:endParaRPr lang="en-US"/>
        </a:p>
      </dgm:t>
    </dgm:pt>
    <dgm:pt modelId="{354AF916-FC9F-4FF4-98A5-0330B39FB3F4}" type="sibTrans" cxnId="{E93DA14D-A0F6-4163-AB8C-01DE6C01F5AE}">
      <dgm:prSet/>
      <dgm:spPr/>
      <dgm:t>
        <a:bodyPr/>
        <a:lstStyle/>
        <a:p>
          <a:endParaRPr lang="en-US"/>
        </a:p>
      </dgm:t>
    </dgm:pt>
    <dgm:pt modelId="{5A1369A2-0A69-4DD4-B3CC-CB6FE84181F3}">
      <dgm:prSet/>
      <dgm:spPr/>
      <dgm:t>
        <a:bodyPr/>
        <a:lstStyle/>
        <a:p>
          <a:r>
            <a:rPr lang="en-US" dirty="0"/>
            <a:t>Police Officers’ first response actions in relation to Golden Hour enquiries</a:t>
          </a:r>
          <a:br>
            <a:rPr lang="en-US" dirty="0"/>
          </a:br>
          <a:endParaRPr lang="en-US" dirty="0"/>
        </a:p>
      </dgm:t>
    </dgm:pt>
    <dgm:pt modelId="{B9B7733C-4F5A-4C25-A1CC-9A0824D5F3B5}" type="parTrans" cxnId="{C698E8FC-1577-4E75-963E-447B12DB115E}">
      <dgm:prSet/>
      <dgm:spPr/>
      <dgm:t>
        <a:bodyPr/>
        <a:lstStyle/>
        <a:p>
          <a:endParaRPr lang="en-US"/>
        </a:p>
      </dgm:t>
    </dgm:pt>
    <dgm:pt modelId="{006B9FB2-08E8-44C6-B374-8A5EF86D0627}" type="sibTrans" cxnId="{C698E8FC-1577-4E75-963E-447B12DB115E}">
      <dgm:prSet/>
      <dgm:spPr/>
      <dgm:t>
        <a:bodyPr/>
        <a:lstStyle/>
        <a:p>
          <a:endParaRPr lang="en-US"/>
        </a:p>
      </dgm:t>
    </dgm:pt>
    <dgm:pt modelId="{5ACD68C4-8751-874D-B2B7-1D22566BE67B}" type="pres">
      <dgm:prSet presAssocID="{C33DBB34-1C23-44FB-88C4-B465AD4D2434}" presName="Name0" presStyleCnt="0">
        <dgm:presLayoutVars>
          <dgm:dir/>
          <dgm:animLvl val="lvl"/>
          <dgm:resizeHandles val="exact"/>
        </dgm:presLayoutVars>
      </dgm:prSet>
      <dgm:spPr/>
    </dgm:pt>
    <dgm:pt modelId="{028D14CC-0EA1-9441-BE90-659186FE9D7E}" type="pres">
      <dgm:prSet presAssocID="{477EBD41-05A4-4AEF-8019-FAC3EA4A4666}" presName="linNode" presStyleCnt="0"/>
      <dgm:spPr/>
    </dgm:pt>
    <dgm:pt modelId="{9B2BAA0B-E47A-154F-8031-C684CCE8B4BD}" type="pres">
      <dgm:prSet presAssocID="{477EBD41-05A4-4AEF-8019-FAC3EA4A4666}" presName="parentText" presStyleLbl="node1" presStyleIdx="0" presStyleCnt="2">
        <dgm:presLayoutVars>
          <dgm:chMax val="1"/>
          <dgm:bulletEnabled val="1"/>
        </dgm:presLayoutVars>
      </dgm:prSet>
      <dgm:spPr/>
    </dgm:pt>
    <dgm:pt modelId="{0BBAC8A7-EAC8-8E48-87C5-A515BACAD9EC}" type="pres">
      <dgm:prSet presAssocID="{477EBD41-05A4-4AEF-8019-FAC3EA4A4666}" presName="descendantText" presStyleLbl="alignAccFollowNode1" presStyleIdx="0" presStyleCnt="2">
        <dgm:presLayoutVars>
          <dgm:bulletEnabled val="1"/>
        </dgm:presLayoutVars>
      </dgm:prSet>
      <dgm:spPr/>
    </dgm:pt>
    <dgm:pt modelId="{06669B29-A52A-864F-AB94-FD3F8D7B3BEB}" type="pres">
      <dgm:prSet presAssocID="{090D9C69-0A3A-4446-9796-CEC9A9726937}" presName="sp" presStyleCnt="0"/>
      <dgm:spPr/>
    </dgm:pt>
    <dgm:pt modelId="{E8CC66B4-C320-6A44-99E8-4B9C230266C8}" type="pres">
      <dgm:prSet presAssocID="{FA27AFFB-8327-4BFA-9EB3-421AA3E987D3}" presName="linNode" presStyleCnt="0"/>
      <dgm:spPr/>
    </dgm:pt>
    <dgm:pt modelId="{6625939B-2A06-124B-AEE3-B6B557358E21}" type="pres">
      <dgm:prSet presAssocID="{FA27AFFB-8327-4BFA-9EB3-421AA3E987D3}" presName="parentText" presStyleLbl="node1" presStyleIdx="1" presStyleCnt="2">
        <dgm:presLayoutVars>
          <dgm:chMax val="1"/>
          <dgm:bulletEnabled val="1"/>
        </dgm:presLayoutVars>
      </dgm:prSet>
      <dgm:spPr/>
    </dgm:pt>
    <dgm:pt modelId="{49F0132D-1E80-BA49-8623-F208CA5C5B6F}" type="pres">
      <dgm:prSet presAssocID="{FA27AFFB-8327-4BFA-9EB3-421AA3E987D3}" presName="descendantText" presStyleLbl="alignAccFollowNode1" presStyleIdx="1" presStyleCnt="2">
        <dgm:presLayoutVars>
          <dgm:bulletEnabled val="1"/>
        </dgm:presLayoutVars>
      </dgm:prSet>
      <dgm:spPr/>
    </dgm:pt>
  </dgm:ptLst>
  <dgm:cxnLst>
    <dgm:cxn modelId="{F30AC505-3D70-B24B-BFEA-50DF4FCFD54C}" type="presOf" srcId="{C33DBB34-1C23-44FB-88C4-B465AD4D2434}" destId="{5ACD68C4-8751-874D-B2B7-1D22566BE67B}" srcOrd="0" destOrd="0" presId="urn:microsoft.com/office/officeart/2005/8/layout/vList5"/>
    <dgm:cxn modelId="{5DFDE11A-4FA5-804C-898F-B118C2E018D9}" type="presOf" srcId="{477EBD41-05A4-4AEF-8019-FAC3EA4A4666}" destId="{9B2BAA0B-E47A-154F-8031-C684CCE8B4BD}" srcOrd="0" destOrd="0" presId="urn:microsoft.com/office/officeart/2005/8/layout/vList5"/>
    <dgm:cxn modelId="{F5B40023-A005-4711-B92D-4E0B8281F5CF}" srcId="{477EBD41-05A4-4AEF-8019-FAC3EA4A4666}" destId="{950BDA90-1AFE-47A5-8C38-D079607FCF87}" srcOrd="0" destOrd="0" parTransId="{6849EF10-07FC-4478-A8D3-9B33B4275DE5}" sibTransId="{AF3BBD30-B202-4A76-A6D0-C16C5DF0198D}"/>
    <dgm:cxn modelId="{29D19665-C732-6C40-A46F-A627B7121887}" type="presOf" srcId="{FA27AFFB-8327-4BFA-9EB3-421AA3E987D3}" destId="{6625939B-2A06-124B-AEE3-B6B557358E21}" srcOrd="0" destOrd="0" presId="urn:microsoft.com/office/officeart/2005/8/layout/vList5"/>
    <dgm:cxn modelId="{E93DA14D-A0F6-4163-AB8C-01DE6C01F5AE}" srcId="{C33DBB34-1C23-44FB-88C4-B465AD4D2434}" destId="{FA27AFFB-8327-4BFA-9EB3-421AA3E987D3}" srcOrd="1" destOrd="0" parTransId="{6C74C05F-C162-4276-85CF-3192CDC18DE1}" sibTransId="{354AF916-FC9F-4FF4-98A5-0330B39FB3F4}"/>
    <dgm:cxn modelId="{45D5177A-6940-460B-975E-19B1DB72677C}" srcId="{C33DBB34-1C23-44FB-88C4-B465AD4D2434}" destId="{477EBD41-05A4-4AEF-8019-FAC3EA4A4666}" srcOrd="0" destOrd="0" parTransId="{4C87C892-1F22-4294-9630-1AA9A46A6417}" sibTransId="{090D9C69-0A3A-4446-9796-CEC9A9726937}"/>
    <dgm:cxn modelId="{51A7BD89-8789-8043-84A4-8BAD52BCDA45}" type="presOf" srcId="{5A1369A2-0A69-4DD4-B3CC-CB6FE84181F3}" destId="{49F0132D-1E80-BA49-8623-F208CA5C5B6F}" srcOrd="0" destOrd="0" presId="urn:microsoft.com/office/officeart/2005/8/layout/vList5"/>
    <dgm:cxn modelId="{0C38F9F5-0C73-2940-B5E4-2165BBA1DCA8}" type="presOf" srcId="{950BDA90-1AFE-47A5-8C38-D079607FCF87}" destId="{0BBAC8A7-EAC8-8E48-87C5-A515BACAD9EC}" srcOrd="0" destOrd="0" presId="urn:microsoft.com/office/officeart/2005/8/layout/vList5"/>
    <dgm:cxn modelId="{C698E8FC-1577-4E75-963E-447B12DB115E}" srcId="{FA27AFFB-8327-4BFA-9EB3-421AA3E987D3}" destId="{5A1369A2-0A69-4DD4-B3CC-CB6FE84181F3}" srcOrd="0" destOrd="0" parTransId="{B9B7733C-4F5A-4C25-A1CC-9A0824D5F3B5}" sibTransId="{006B9FB2-08E8-44C6-B374-8A5EF86D0627}"/>
    <dgm:cxn modelId="{838D215C-DF7F-AD42-A319-4066E36361A0}" type="presParOf" srcId="{5ACD68C4-8751-874D-B2B7-1D22566BE67B}" destId="{028D14CC-0EA1-9441-BE90-659186FE9D7E}" srcOrd="0" destOrd="0" presId="urn:microsoft.com/office/officeart/2005/8/layout/vList5"/>
    <dgm:cxn modelId="{FBF08AB8-2D1C-5849-A38F-E39A7785A365}" type="presParOf" srcId="{028D14CC-0EA1-9441-BE90-659186FE9D7E}" destId="{9B2BAA0B-E47A-154F-8031-C684CCE8B4BD}" srcOrd="0" destOrd="0" presId="urn:microsoft.com/office/officeart/2005/8/layout/vList5"/>
    <dgm:cxn modelId="{19DF6AB4-2DD7-ED4B-BE12-2030BBF29959}" type="presParOf" srcId="{028D14CC-0EA1-9441-BE90-659186FE9D7E}" destId="{0BBAC8A7-EAC8-8E48-87C5-A515BACAD9EC}" srcOrd="1" destOrd="0" presId="urn:microsoft.com/office/officeart/2005/8/layout/vList5"/>
    <dgm:cxn modelId="{41EA13AC-B048-4947-98AA-A243B3406E8F}" type="presParOf" srcId="{5ACD68C4-8751-874D-B2B7-1D22566BE67B}" destId="{06669B29-A52A-864F-AB94-FD3F8D7B3BEB}" srcOrd="1" destOrd="0" presId="urn:microsoft.com/office/officeart/2005/8/layout/vList5"/>
    <dgm:cxn modelId="{893E1326-2FF6-7548-9947-5304475BC1D8}" type="presParOf" srcId="{5ACD68C4-8751-874D-B2B7-1D22566BE67B}" destId="{E8CC66B4-C320-6A44-99E8-4B9C230266C8}" srcOrd="2" destOrd="0" presId="urn:microsoft.com/office/officeart/2005/8/layout/vList5"/>
    <dgm:cxn modelId="{BCBCB08D-3856-BE49-8733-440156CCFF64}" type="presParOf" srcId="{E8CC66B4-C320-6A44-99E8-4B9C230266C8}" destId="{6625939B-2A06-124B-AEE3-B6B557358E21}" srcOrd="0" destOrd="0" presId="urn:microsoft.com/office/officeart/2005/8/layout/vList5"/>
    <dgm:cxn modelId="{0F038306-EAED-7C45-8FCB-BEB834305778}" type="presParOf" srcId="{E8CC66B4-C320-6A44-99E8-4B9C230266C8}" destId="{49F0132D-1E80-BA49-8623-F208CA5C5B6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0F527F-4D82-4FD3-B157-97E1A208657C}" type="doc">
      <dgm:prSet loTypeId="urn:microsoft.com/office/officeart/2005/8/layout/process4" loCatId="list" qsTypeId="urn:microsoft.com/office/officeart/2005/8/quickstyle/simple1" qsCatId="simple" csTypeId="urn:microsoft.com/office/officeart/2005/8/colors/accent3_3" csCatId="accent3" phldr="1"/>
      <dgm:spPr/>
      <dgm:t>
        <a:bodyPr/>
        <a:lstStyle/>
        <a:p>
          <a:endParaRPr lang="en-US"/>
        </a:p>
      </dgm:t>
    </dgm:pt>
    <dgm:pt modelId="{A0626DBC-846C-4243-AA6F-15D366EE8AA9}">
      <dgm:prSet phldrT="[Text]" custT="1"/>
      <dgm:spPr/>
      <dgm:t>
        <a:bodyPr/>
        <a:lstStyle/>
        <a:p>
          <a:r>
            <a:rPr lang="en-US" sz="2000"/>
            <a:t>29</a:t>
          </a:r>
          <a:r>
            <a:rPr lang="en-US" sz="2000" baseline="30000"/>
            <a:t>th</a:t>
          </a:r>
          <a:r>
            <a:rPr lang="en-US" sz="2000"/>
            <a:t> April 2021, Domestic Abuse Act 2021 became law</a:t>
          </a:r>
          <a:endParaRPr lang="en-US" sz="2000" dirty="0"/>
        </a:p>
      </dgm:t>
    </dgm:pt>
    <dgm:pt modelId="{EC7476A6-5AAA-4FAD-9DB9-8F7801C66062}" type="parTrans" cxnId="{C66AD87D-A196-4F86-AEF4-662B681DD085}">
      <dgm:prSet/>
      <dgm:spPr/>
      <dgm:t>
        <a:bodyPr/>
        <a:lstStyle/>
        <a:p>
          <a:endParaRPr lang="en-US"/>
        </a:p>
      </dgm:t>
    </dgm:pt>
    <dgm:pt modelId="{DDB09EE4-A23E-4E6B-995B-5BF4F4A5AECC}" type="sibTrans" cxnId="{C66AD87D-A196-4F86-AEF4-662B681DD085}">
      <dgm:prSet/>
      <dgm:spPr/>
      <dgm:t>
        <a:bodyPr/>
        <a:lstStyle/>
        <a:p>
          <a:endParaRPr lang="en-US"/>
        </a:p>
      </dgm:t>
    </dgm:pt>
    <dgm:pt modelId="{1CFF2F3C-D6D5-427B-B910-D3E3485E031A}">
      <dgm:prSet phldrT="[Text]" custT="1"/>
      <dgm:spPr/>
      <dgm:t>
        <a:bodyPr/>
        <a:lstStyle/>
        <a:p>
          <a:r>
            <a:rPr lang="en-US" sz="2000"/>
            <a:t>Aim is to ensure that DA is properly understood &amp; that it is unacceptable &amp; will be challenged</a:t>
          </a:r>
          <a:endParaRPr lang="en-US" sz="2000" dirty="0"/>
        </a:p>
      </dgm:t>
    </dgm:pt>
    <dgm:pt modelId="{C8767F32-7CD6-44CE-B61D-33F5935740D2}" type="parTrans" cxnId="{306311EC-423E-4206-8132-993B47B760D6}">
      <dgm:prSet/>
      <dgm:spPr/>
      <dgm:t>
        <a:bodyPr/>
        <a:lstStyle/>
        <a:p>
          <a:endParaRPr lang="en-US"/>
        </a:p>
      </dgm:t>
    </dgm:pt>
    <dgm:pt modelId="{4AE6F647-E9B0-4042-8773-8113BCA02082}" type="sibTrans" cxnId="{306311EC-423E-4206-8132-993B47B760D6}">
      <dgm:prSet/>
      <dgm:spPr/>
      <dgm:t>
        <a:bodyPr/>
        <a:lstStyle/>
        <a:p>
          <a:endParaRPr lang="en-US"/>
        </a:p>
      </dgm:t>
    </dgm:pt>
    <dgm:pt modelId="{BFF470DF-C7EF-4844-8EF9-FE5EA3CAE8B8}">
      <dgm:prSet phldrT="[Text]" custT="1"/>
      <dgm:spPr/>
      <dgm:t>
        <a:bodyPr/>
        <a:lstStyle/>
        <a:p>
          <a:r>
            <a:rPr lang="en-US" sz="2000"/>
            <a:t>New legal definition of DA</a:t>
          </a:r>
          <a:endParaRPr lang="en-US" sz="2000" dirty="0"/>
        </a:p>
      </dgm:t>
    </dgm:pt>
    <dgm:pt modelId="{12185637-0C74-4857-93B5-212B481A1329}" type="parTrans" cxnId="{E5CD59B8-6B9B-482E-8FB6-68BB29BDF192}">
      <dgm:prSet/>
      <dgm:spPr/>
      <dgm:t>
        <a:bodyPr/>
        <a:lstStyle/>
        <a:p>
          <a:endParaRPr lang="en-US"/>
        </a:p>
      </dgm:t>
    </dgm:pt>
    <dgm:pt modelId="{346AACCE-B1B7-4894-976D-EC9185A33A11}" type="sibTrans" cxnId="{E5CD59B8-6B9B-482E-8FB6-68BB29BDF192}">
      <dgm:prSet/>
      <dgm:spPr/>
      <dgm:t>
        <a:bodyPr/>
        <a:lstStyle/>
        <a:p>
          <a:endParaRPr lang="en-US"/>
        </a:p>
      </dgm:t>
    </dgm:pt>
    <dgm:pt modelId="{15CB709A-D4C3-4B97-A2E5-42BEA13314E8}">
      <dgm:prSet phldrT="[Text]" custT="1"/>
      <dgm:spPr/>
      <dgm:t>
        <a:bodyPr/>
        <a:lstStyle/>
        <a:p>
          <a:r>
            <a:rPr lang="en-US" sz="2000"/>
            <a:t>Children as victims of DA</a:t>
          </a:r>
          <a:endParaRPr lang="en-US" sz="2000" dirty="0"/>
        </a:p>
      </dgm:t>
    </dgm:pt>
    <dgm:pt modelId="{89157889-815D-4F68-9BD6-383A30B38AFA}" type="parTrans" cxnId="{3F396E06-8459-4825-BAAE-4E8E2778D2E1}">
      <dgm:prSet/>
      <dgm:spPr/>
      <dgm:t>
        <a:bodyPr/>
        <a:lstStyle/>
        <a:p>
          <a:endParaRPr lang="en-US"/>
        </a:p>
      </dgm:t>
    </dgm:pt>
    <dgm:pt modelId="{9025BA2E-9F13-4620-9E91-B5583813B718}" type="sibTrans" cxnId="{3F396E06-8459-4825-BAAE-4E8E2778D2E1}">
      <dgm:prSet/>
      <dgm:spPr/>
      <dgm:t>
        <a:bodyPr/>
        <a:lstStyle/>
        <a:p>
          <a:endParaRPr lang="en-US"/>
        </a:p>
      </dgm:t>
    </dgm:pt>
    <dgm:pt modelId="{CE2A25AE-DAC5-4106-B3F1-9D39B5F52ED7}">
      <dgm:prSet phldrT="[Text]" custT="1"/>
      <dgm:spPr/>
      <dgm:t>
        <a:bodyPr/>
        <a:lstStyle/>
        <a:p>
          <a:r>
            <a:rPr lang="en-US" sz="2000"/>
            <a:t>Extension of coercive control offence</a:t>
          </a:r>
          <a:endParaRPr lang="en-US" sz="2000" dirty="0"/>
        </a:p>
      </dgm:t>
    </dgm:pt>
    <dgm:pt modelId="{665E839A-576F-4191-BA4E-EBFB2E1C7F12}" type="parTrans" cxnId="{D62701A3-B983-4F2D-96AE-C6E061C322BD}">
      <dgm:prSet/>
      <dgm:spPr/>
      <dgm:t>
        <a:bodyPr/>
        <a:lstStyle/>
        <a:p>
          <a:endParaRPr lang="en-US"/>
        </a:p>
      </dgm:t>
    </dgm:pt>
    <dgm:pt modelId="{1787227C-4479-4953-B3F3-418F5057C114}" type="sibTrans" cxnId="{D62701A3-B983-4F2D-96AE-C6E061C322BD}">
      <dgm:prSet/>
      <dgm:spPr/>
      <dgm:t>
        <a:bodyPr/>
        <a:lstStyle/>
        <a:p>
          <a:endParaRPr lang="en-US"/>
        </a:p>
      </dgm:t>
    </dgm:pt>
    <dgm:pt modelId="{4D84D8DD-F0F6-4FD0-9E70-D9E4C2E0F8A8}">
      <dgm:prSet phldrT="[Text]" custT="1"/>
      <dgm:spPr/>
      <dgm:t>
        <a:bodyPr/>
        <a:lstStyle/>
        <a:p>
          <a:r>
            <a:rPr lang="en-US" sz="2000"/>
            <a:t>Domestic Abuse Protection Orders (DAPOs)</a:t>
          </a:r>
          <a:endParaRPr lang="en-US" sz="2000" dirty="0"/>
        </a:p>
      </dgm:t>
    </dgm:pt>
    <dgm:pt modelId="{FF082A18-10BD-4B27-A4E8-37A3DE8DFF76}" type="parTrans" cxnId="{92FE9BEB-CD8E-4049-8311-321E5C91BBED}">
      <dgm:prSet/>
      <dgm:spPr/>
      <dgm:t>
        <a:bodyPr/>
        <a:lstStyle/>
        <a:p>
          <a:endParaRPr lang="en-US"/>
        </a:p>
      </dgm:t>
    </dgm:pt>
    <dgm:pt modelId="{AB839FBF-45EB-466F-A43C-2B1A283EADF7}" type="sibTrans" cxnId="{92FE9BEB-CD8E-4049-8311-321E5C91BBED}">
      <dgm:prSet/>
      <dgm:spPr/>
      <dgm:t>
        <a:bodyPr/>
        <a:lstStyle/>
        <a:p>
          <a:endParaRPr lang="en-US"/>
        </a:p>
      </dgm:t>
    </dgm:pt>
    <dgm:pt modelId="{545D3CF0-3D21-4466-B711-826018F6DF7F}">
      <dgm:prSet phldrT="[Text]" custT="1"/>
      <dgm:spPr/>
      <dgm:t>
        <a:bodyPr/>
        <a:lstStyle/>
        <a:p>
          <a:r>
            <a:rPr lang="en-US" sz="2000"/>
            <a:t>Domestic Violence Disclosure Scheme (Clare’s Law) now on a statutory footing</a:t>
          </a:r>
          <a:endParaRPr lang="en-US" sz="2000" dirty="0"/>
        </a:p>
      </dgm:t>
    </dgm:pt>
    <dgm:pt modelId="{F629D243-BBDD-4037-B231-BF3E8E16D4E4}" type="parTrans" cxnId="{012699CC-B913-4444-82B9-5D54C5A22C03}">
      <dgm:prSet/>
      <dgm:spPr/>
      <dgm:t>
        <a:bodyPr/>
        <a:lstStyle/>
        <a:p>
          <a:endParaRPr lang="en-US"/>
        </a:p>
      </dgm:t>
    </dgm:pt>
    <dgm:pt modelId="{82F5EF17-6A1B-4505-A756-62ABEB57CB0B}" type="sibTrans" cxnId="{012699CC-B913-4444-82B9-5D54C5A22C03}">
      <dgm:prSet/>
      <dgm:spPr/>
      <dgm:t>
        <a:bodyPr/>
        <a:lstStyle/>
        <a:p>
          <a:endParaRPr lang="en-US"/>
        </a:p>
      </dgm:t>
    </dgm:pt>
    <dgm:pt modelId="{A3E50E64-F041-48D5-B391-9E455BA97BFF}">
      <dgm:prSet phldrT="[Text]" custT="1"/>
      <dgm:spPr/>
      <dgm:t>
        <a:bodyPr/>
        <a:lstStyle/>
        <a:p>
          <a:r>
            <a:rPr lang="en-US" sz="2000"/>
            <a:t>Domestic Abuse Commissioner</a:t>
          </a:r>
          <a:endParaRPr lang="en-US" sz="2000" dirty="0"/>
        </a:p>
      </dgm:t>
    </dgm:pt>
    <dgm:pt modelId="{93304C64-8A46-43B5-B701-FC925D6A2A77}" type="parTrans" cxnId="{E5642BEE-AF99-4DB8-8F5C-B802144D1284}">
      <dgm:prSet/>
      <dgm:spPr/>
      <dgm:t>
        <a:bodyPr/>
        <a:lstStyle/>
        <a:p>
          <a:endParaRPr lang="en-US"/>
        </a:p>
      </dgm:t>
    </dgm:pt>
    <dgm:pt modelId="{B440FEA2-E126-4724-BE07-5A92D50778BB}" type="sibTrans" cxnId="{E5642BEE-AF99-4DB8-8F5C-B802144D1284}">
      <dgm:prSet/>
      <dgm:spPr/>
      <dgm:t>
        <a:bodyPr/>
        <a:lstStyle/>
        <a:p>
          <a:endParaRPr lang="en-US"/>
        </a:p>
      </dgm:t>
    </dgm:pt>
    <dgm:pt modelId="{BC902A55-5664-A14B-A412-B00B33DCB025}" type="pres">
      <dgm:prSet presAssocID="{730F527F-4D82-4FD3-B157-97E1A208657C}" presName="Name0" presStyleCnt="0">
        <dgm:presLayoutVars>
          <dgm:dir/>
          <dgm:animLvl val="lvl"/>
          <dgm:resizeHandles val="exact"/>
        </dgm:presLayoutVars>
      </dgm:prSet>
      <dgm:spPr/>
    </dgm:pt>
    <dgm:pt modelId="{5558DB73-7946-0E48-9BEC-5DB2F2FD5377}" type="pres">
      <dgm:prSet presAssocID="{A3E50E64-F041-48D5-B391-9E455BA97BFF}" presName="boxAndChildren" presStyleCnt="0"/>
      <dgm:spPr/>
    </dgm:pt>
    <dgm:pt modelId="{0590C477-D190-7A40-8A45-E3BF6F2447C9}" type="pres">
      <dgm:prSet presAssocID="{A3E50E64-F041-48D5-B391-9E455BA97BFF}" presName="parentTextBox" presStyleLbl="node1" presStyleIdx="0" presStyleCnt="8"/>
      <dgm:spPr/>
    </dgm:pt>
    <dgm:pt modelId="{AA07B845-AAED-DB4D-A895-EACC329CE914}" type="pres">
      <dgm:prSet presAssocID="{82F5EF17-6A1B-4505-A756-62ABEB57CB0B}" presName="sp" presStyleCnt="0"/>
      <dgm:spPr/>
    </dgm:pt>
    <dgm:pt modelId="{D833370A-C61C-A846-BF9E-F400F7FAFB41}" type="pres">
      <dgm:prSet presAssocID="{545D3CF0-3D21-4466-B711-826018F6DF7F}" presName="arrowAndChildren" presStyleCnt="0"/>
      <dgm:spPr/>
    </dgm:pt>
    <dgm:pt modelId="{1ED8C7B4-71E3-4C4C-96BD-0CE317F45DDF}" type="pres">
      <dgm:prSet presAssocID="{545D3CF0-3D21-4466-B711-826018F6DF7F}" presName="parentTextArrow" presStyleLbl="node1" presStyleIdx="1" presStyleCnt="8"/>
      <dgm:spPr/>
    </dgm:pt>
    <dgm:pt modelId="{9005C4E5-B7DA-C94F-9F0A-50F103AA07BB}" type="pres">
      <dgm:prSet presAssocID="{AB839FBF-45EB-466F-A43C-2B1A283EADF7}" presName="sp" presStyleCnt="0"/>
      <dgm:spPr/>
    </dgm:pt>
    <dgm:pt modelId="{16AB6FA8-9BE0-2D44-94EA-322E1C7B7A14}" type="pres">
      <dgm:prSet presAssocID="{4D84D8DD-F0F6-4FD0-9E70-D9E4C2E0F8A8}" presName="arrowAndChildren" presStyleCnt="0"/>
      <dgm:spPr/>
    </dgm:pt>
    <dgm:pt modelId="{21D0D6EE-F205-F749-9219-AEF6F9E682DB}" type="pres">
      <dgm:prSet presAssocID="{4D84D8DD-F0F6-4FD0-9E70-D9E4C2E0F8A8}" presName="parentTextArrow" presStyleLbl="node1" presStyleIdx="2" presStyleCnt="8"/>
      <dgm:spPr/>
    </dgm:pt>
    <dgm:pt modelId="{1D5194B7-9340-F545-87FB-C0DC06475AA5}" type="pres">
      <dgm:prSet presAssocID="{1787227C-4479-4953-B3F3-418F5057C114}" presName="sp" presStyleCnt="0"/>
      <dgm:spPr/>
    </dgm:pt>
    <dgm:pt modelId="{4B7ACC08-5CFD-A14D-8BA3-22A4BBBFED49}" type="pres">
      <dgm:prSet presAssocID="{CE2A25AE-DAC5-4106-B3F1-9D39B5F52ED7}" presName="arrowAndChildren" presStyleCnt="0"/>
      <dgm:spPr/>
    </dgm:pt>
    <dgm:pt modelId="{6814B9E8-FC68-0848-8C61-FE5E398C5573}" type="pres">
      <dgm:prSet presAssocID="{CE2A25AE-DAC5-4106-B3F1-9D39B5F52ED7}" presName="parentTextArrow" presStyleLbl="node1" presStyleIdx="3" presStyleCnt="8"/>
      <dgm:spPr/>
    </dgm:pt>
    <dgm:pt modelId="{A1E11CE2-5E7D-A841-93C4-EC51595A1B7C}" type="pres">
      <dgm:prSet presAssocID="{9025BA2E-9F13-4620-9E91-B5583813B718}" presName="sp" presStyleCnt="0"/>
      <dgm:spPr/>
    </dgm:pt>
    <dgm:pt modelId="{2DD5B527-4BE1-FC47-B724-9A77589BD86E}" type="pres">
      <dgm:prSet presAssocID="{15CB709A-D4C3-4B97-A2E5-42BEA13314E8}" presName="arrowAndChildren" presStyleCnt="0"/>
      <dgm:spPr/>
    </dgm:pt>
    <dgm:pt modelId="{1B69B469-5854-4D45-A0B2-0F8CFE2F53F7}" type="pres">
      <dgm:prSet presAssocID="{15CB709A-D4C3-4B97-A2E5-42BEA13314E8}" presName="parentTextArrow" presStyleLbl="node1" presStyleIdx="4" presStyleCnt="8"/>
      <dgm:spPr/>
    </dgm:pt>
    <dgm:pt modelId="{0C6F19F3-503C-744A-8C62-1FED6B48FF34}" type="pres">
      <dgm:prSet presAssocID="{346AACCE-B1B7-4894-976D-EC9185A33A11}" presName="sp" presStyleCnt="0"/>
      <dgm:spPr/>
    </dgm:pt>
    <dgm:pt modelId="{D5EA11AA-D590-0346-A45B-BC79548E8C81}" type="pres">
      <dgm:prSet presAssocID="{BFF470DF-C7EF-4844-8EF9-FE5EA3CAE8B8}" presName="arrowAndChildren" presStyleCnt="0"/>
      <dgm:spPr/>
    </dgm:pt>
    <dgm:pt modelId="{9F9C9BDB-16CF-304E-9372-2E96537D3AA6}" type="pres">
      <dgm:prSet presAssocID="{BFF470DF-C7EF-4844-8EF9-FE5EA3CAE8B8}" presName="parentTextArrow" presStyleLbl="node1" presStyleIdx="5" presStyleCnt="8"/>
      <dgm:spPr/>
    </dgm:pt>
    <dgm:pt modelId="{01A64BA7-CBE9-7F47-A9B2-B651CCD2259D}" type="pres">
      <dgm:prSet presAssocID="{4AE6F647-E9B0-4042-8773-8113BCA02082}" presName="sp" presStyleCnt="0"/>
      <dgm:spPr/>
    </dgm:pt>
    <dgm:pt modelId="{B5D32E48-1FFA-F54A-9B81-716E16CEBAAB}" type="pres">
      <dgm:prSet presAssocID="{1CFF2F3C-D6D5-427B-B910-D3E3485E031A}" presName="arrowAndChildren" presStyleCnt="0"/>
      <dgm:spPr/>
    </dgm:pt>
    <dgm:pt modelId="{5867AAC4-6EF4-3345-8A40-FF4D392C6488}" type="pres">
      <dgm:prSet presAssocID="{1CFF2F3C-D6D5-427B-B910-D3E3485E031A}" presName="parentTextArrow" presStyleLbl="node1" presStyleIdx="6" presStyleCnt="8"/>
      <dgm:spPr/>
    </dgm:pt>
    <dgm:pt modelId="{E2CAD178-7960-3349-B80C-E7B40C334C23}" type="pres">
      <dgm:prSet presAssocID="{DDB09EE4-A23E-4E6B-995B-5BF4F4A5AECC}" presName="sp" presStyleCnt="0"/>
      <dgm:spPr/>
    </dgm:pt>
    <dgm:pt modelId="{9C3181D7-892E-484E-AF43-B5D7859AE678}" type="pres">
      <dgm:prSet presAssocID="{A0626DBC-846C-4243-AA6F-15D366EE8AA9}" presName="arrowAndChildren" presStyleCnt="0"/>
      <dgm:spPr/>
    </dgm:pt>
    <dgm:pt modelId="{201E5E63-356F-B642-8298-72BA023ED7CF}" type="pres">
      <dgm:prSet presAssocID="{A0626DBC-846C-4243-AA6F-15D366EE8AA9}" presName="parentTextArrow" presStyleLbl="node1" presStyleIdx="7" presStyleCnt="8"/>
      <dgm:spPr/>
    </dgm:pt>
  </dgm:ptLst>
  <dgm:cxnLst>
    <dgm:cxn modelId="{3F396E06-8459-4825-BAAE-4E8E2778D2E1}" srcId="{730F527F-4D82-4FD3-B157-97E1A208657C}" destId="{15CB709A-D4C3-4B97-A2E5-42BEA13314E8}" srcOrd="3" destOrd="0" parTransId="{89157889-815D-4F68-9BD6-383A30B38AFA}" sibTransId="{9025BA2E-9F13-4620-9E91-B5583813B718}"/>
    <dgm:cxn modelId="{616F3F07-6526-7045-A9F8-F2275E7D6DB3}" type="presOf" srcId="{4D84D8DD-F0F6-4FD0-9E70-D9E4C2E0F8A8}" destId="{21D0D6EE-F205-F749-9219-AEF6F9E682DB}" srcOrd="0" destOrd="0" presId="urn:microsoft.com/office/officeart/2005/8/layout/process4"/>
    <dgm:cxn modelId="{3457B016-333C-5840-AD80-986811B180E9}" type="presOf" srcId="{CE2A25AE-DAC5-4106-B3F1-9D39B5F52ED7}" destId="{6814B9E8-FC68-0848-8C61-FE5E398C5573}" srcOrd="0" destOrd="0" presId="urn:microsoft.com/office/officeart/2005/8/layout/process4"/>
    <dgm:cxn modelId="{9418452D-6B59-E347-B6B5-E2DA6E91C566}" type="presOf" srcId="{A3E50E64-F041-48D5-B391-9E455BA97BFF}" destId="{0590C477-D190-7A40-8A45-E3BF6F2447C9}" srcOrd="0" destOrd="0" presId="urn:microsoft.com/office/officeart/2005/8/layout/process4"/>
    <dgm:cxn modelId="{FC6CCD5E-352E-F04A-AA7C-77A60EF085A4}" type="presOf" srcId="{1CFF2F3C-D6D5-427B-B910-D3E3485E031A}" destId="{5867AAC4-6EF4-3345-8A40-FF4D392C6488}" srcOrd="0" destOrd="0" presId="urn:microsoft.com/office/officeart/2005/8/layout/process4"/>
    <dgm:cxn modelId="{8105F16B-DB2D-8044-B430-E8279D4E0F4C}" type="presOf" srcId="{730F527F-4D82-4FD3-B157-97E1A208657C}" destId="{BC902A55-5664-A14B-A412-B00B33DCB025}" srcOrd="0" destOrd="0" presId="urn:microsoft.com/office/officeart/2005/8/layout/process4"/>
    <dgm:cxn modelId="{06C3314E-33A2-3946-92BA-F7309B889626}" type="presOf" srcId="{BFF470DF-C7EF-4844-8EF9-FE5EA3CAE8B8}" destId="{9F9C9BDB-16CF-304E-9372-2E96537D3AA6}" srcOrd="0" destOrd="0" presId="urn:microsoft.com/office/officeart/2005/8/layout/process4"/>
    <dgm:cxn modelId="{C66AD87D-A196-4F86-AEF4-662B681DD085}" srcId="{730F527F-4D82-4FD3-B157-97E1A208657C}" destId="{A0626DBC-846C-4243-AA6F-15D366EE8AA9}" srcOrd="0" destOrd="0" parTransId="{EC7476A6-5AAA-4FAD-9DB9-8F7801C66062}" sibTransId="{DDB09EE4-A23E-4E6B-995B-5BF4F4A5AECC}"/>
    <dgm:cxn modelId="{D62701A3-B983-4F2D-96AE-C6E061C322BD}" srcId="{730F527F-4D82-4FD3-B157-97E1A208657C}" destId="{CE2A25AE-DAC5-4106-B3F1-9D39B5F52ED7}" srcOrd="4" destOrd="0" parTransId="{665E839A-576F-4191-BA4E-EBFB2E1C7F12}" sibTransId="{1787227C-4479-4953-B3F3-418F5057C114}"/>
    <dgm:cxn modelId="{E5CD59B8-6B9B-482E-8FB6-68BB29BDF192}" srcId="{730F527F-4D82-4FD3-B157-97E1A208657C}" destId="{BFF470DF-C7EF-4844-8EF9-FE5EA3CAE8B8}" srcOrd="2" destOrd="0" parTransId="{12185637-0C74-4857-93B5-212B481A1329}" sibTransId="{346AACCE-B1B7-4894-976D-EC9185A33A11}"/>
    <dgm:cxn modelId="{012699CC-B913-4444-82B9-5D54C5A22C03}" srcId="{730F527F-4D82-4FD3-B157-97E1A208657C}" destId="{545D3CF0-3D21-4466-B711-826018F6DF7F}" srcOrd="6" destOrd="0" parTransId="{F629D243-BBDD-4037-B231-BF3E8E16D4E4}" sibTransId="{82F5EF17-6A1B-4505-A756-62ABEB57CB0B}"/>
    <dgm:cxn modelId="{A7F02FD9-F0E2-D440-822C-AA95CB7F7480}" type="presOf" srcId="{15CB709A-D4C3-4B97-A2E5-42BEA13314E8}" destId="{1B69B469-5854-4D45-A0B2-0F8CFE2F53F7}" srcOrd="0" destOrd="0" presId="urn:microsoft.com/office/officeart/2005/8/layout/process4"/>
    <dgm:cxn modelId="{F80F3DE5-1315-984D-AEEA-FBB1ED3A41C4}" type="presOf" srcId="{545D3CF0-3D21-4466-B711-826018F6DF7F}" destId="{1ED8C7B4-71E3-4C4C-96BD-0CE317F45DDF}" srcOrd="0" destOrd="0" presId="urn:microsoft.com/office/officeart/2005/8/layout/process4"/>
    <dgm:cxn modelId="{92FE9BEB-CD8E-4049-8311-321E5C91BBED}" srcId="{730F527F-4D82-4FD3-B157-97E1A208657C}" destId="{4D84D8DD-F0F6-4FD0-9E70-D9E4C2E0F8A8}" srcOrd="5" destOrd="0" parTransId="{FF082A18-10BD-4B27-A4E8-37A3DE8DFF76}" sibTransId="{AB839FBF-45EB-466F-A43C-2B1A283EADF7}"/>
    <dgm:cxn modelId="{306311EC-423E-4206-8132-993B47B760D6}" srcId="{730F527F-4D82-4FD3-B157-97E1A208657C}" destId="{1CFF2F3C-D6D5-427B-B910-D3E3485E031A}" srcOrd="1" destOrd="0" parTransId="{C8767F32-7CD6-44CE-B61D-33F5935740D2}" sibTransId="{4AE6F647-E9B0-4042-8773-8113BCA02082}"/>
    <dgm:cxn modelId="{E5642BEE-AF99-4DB8-8F5C-B802144D1284}" srcId="{730F527F-4D82-4FD3-B157-97E1A208657C}" destId="{A3E50E64-F041-48D5-B391-9E455BA97BFF}" srcOrd="7" destOrd="0" parTransId="{93304C64-8A46-43B5-B701-FC925D6A2A77}" sibTransId="{B440FEA2-E126-4724-BE07-5A92D50778BB}"/>
    <dgm:cxn modelId="{B10201FE-3137-4E43-AE56-6F43A9E7355E}" type="presOf" srcId="{A0626DBC-846C-4243-AA6F-15D366EE8AA9}" destId="{201E5E63-356F-B642-8298-72BA023ED7CF}" srcOrd="0" destOrd="0" presId="urn:microsoft.com/office/officeart/2005/8/layout/process4"/>
    <dgm:cxn modelId="{F7CD661B-C648-084D-999A-C8C089CE2484}" type="presParOf" srcId="{BC902A55-5664-A14B-A412-B00B33DCB025}" destId="{5558DB73-7946-0E48-9BEC-5DB2F2FD5377}" srcOrd="0" destOrd="0" presId="urn:microsoft.com/office/officeart/2005/8/layout/process4"/>
    <dgm:cxn modelId="{01B925B9-3F9B-A34A-812D-9916A67CCFA2}" type="presParOf" srcId="{5558DB73-7946-0E48-9BEC-5DB2F2FD5377}" destId="{0590C477-D190-7A40-8A45-E3BF6F2447C9}" srcOrd="0" destOrd="0" presId="urn:microsoft.com/office/officeart/2005/8/layout/process4"/>
    <dgm:cxn modelId="{4AD5F546-F92D-C84C-B198-457032D46FAE}" type="presParOf" srcId="{BC902A55-5664-A14B-A412-B00B33DCB025}" destId="{AA07B845-AAED-DB4D-A895-EACC329CE914}" srcOrd="1" destOrd="0" presId="urn:microsoft.com/office/officeart/2005/8/layout/process4"/>
    <dgm:cxn modelId="{D1512156-6BF4-D845-A47C-3A666D37D9FF}" type="presParOf" srcId="{BC902A55-5664-A14B-A412-B00B33DCB025}" destId="{D833370A-C61C-A846-BF9E-F400F7FAFB41}" srcOrd="2" destOrd="0" presId="urn:microsoft.com/office/officeart/2005/8/layout/process4"/>
    <dgm:cxn modelId="{B6F1645E-7706-0243-810F-A2984F66FD36}" type="presParOf" srcId="{D833370A-C61C-A846-BF9E-F400F7FAFB41}" destId="{1ED8C7B4-71E3-4C4C-96BD-0CE317F45DDF}" srcOrd="0" destOrd="0" presId="urn:microsoft.com/office/officeart/2005/8/layout/process4"/>
    <dgm:cxn modelId="{8D544D45-D819-1044-9AA6-373801EB14D6}" type="presParOf" srcId="{BC902A55-5664-A14B-A412-B00B33DCB025}" destId="{9005C4E5-B7DA-C94F-9F0A-50F103AA07BB}" srcOrd="3" destOrd="0" presId="urn:microsoft.com/office/officeart/2005/8/layout/process4"/>
    <dgm:cxn modelId="{355EAA80-74F1-3D4D-BAB3-FF1690C1878D}" type="presParOf" srcId="{BC902A55-5664-A14B-A412-B00B33DCB025}" destId="{16AB6FA8-9BE0-2D44-94EA-322E1C7B7A14}" srcOrd="4" destOrd="0" presId="urn:microsoft.com/office/officeart/2005/8/layout/process4"/>
    <dgm:cxn modelId="{E1D039A9-D7F1-E644-B9E7-39CC10DC293D}" type="presParOf" srcId="{16AB6FA8-9BE0-2D44-94EA-322E1C7B7A14}" destId="{21D0D6EE-F205-F749-9219-AEF6F9E682DB}" srcOrd="0" destOrd="0" presId="urn:microsoft.com/office/officeart/2005/8/layout/process4"/>
    <dgm:cxn modelId="{7817EDE7-A7E5-E545-A4C6-6EB7D0916E43}" type="presParOf" srcId="{BC902A55-5664-A14B-A412-B00B33DCB025}" destId="{1D5194B7-9340-F545-87FB-C0DC06475AA5}" srcOrd="5" destOrd="0" presId="urn:microsoft.com/office/officeart/2005/8/layout/process4"/>
    <dgm:cxn modelId="{3CA09619-1173-1E41-AA17-E792050C4CC7}" type="presParOf" srcId="{BC902A55-5664-A14B-A412-B00B33DCB025}" destId="{4B7ACC08-5CFD-A14D-8BA3-22A4BBBFED49}" srcOrd="6" destOrd="0" presId="urn:microsoft.com/office/officeart/2005/8/layout/process4"/>
    <dgm:cxn modelId="{62A7BD4F-4DA6-B54E-B99F-276879C4851A}" type="presParOf" srcId="{4B7ACC08-5CFD-A14D-8BA3-22A4BBBFED49}" destId="{6814B9E8-FC68-0848-8C61-FE5E398C5573}" srcOrd="0" destOrd="0" presId="urn:microsoft.com/office/officeart/2005/8/layout/process4"/>
    <dgm:cxn modelId="{20307BC6-6CF6-CC48-9ABD-F9E7FEAD5195}" type="presParOf" srcId="{BC902A55-5664-A14B-A412-B00B33DCB025}" destId="{A1E11CE2-5E7D-A841-93C4-EC51595A1B7C}" srcOrd="7" destOrd="0" presId="urn:microsoft.com/office/officeart/2005/8/layout/process4"/>
    <dgm:cxn modelId="{2B9A2B7D-4CE8-F14B-907A-6D30843BFFB3}" type="presParOf" srcId="{BC902A55-5664-A14B-A412-B00B33DCB025}" destId="{2DD5B527-4BE1-FC47-B724-9A77589BD86E}" srcOrd="8" destOrd="0" presId="urn:microsoft.com/office/officeart/2005/8/layout/process4"/>
    <dgm:cxn modelId="{64AB85CC-840C-3F4E-9BD8-2B759BD17B91}" type="presParOf" srcId="{2DD5B527-4BE1-FC47-B724-9A77589BD86E}" destId="{1B69B469-5854-4D45-A0B2-0F8CFE2F53F7}" srcOrd="0" destOrd="0" presId="urn:microsoft.com/office/officeart/2005/8/layout/process4"/>
    <dgm:cxn modelId="{D4CA5735-E628-ED44-B2BD-B9BA9A02A881}" type="presParOf" srcId="{BC902A55-5664-A14B-A412-B00B33DCB025}" destId="{0C6F19F3-503C-744A-8C62-1FED6B48FF34}" srcOrd="9" destOrd="0" presId="urn:microsoft.com/office/officeart/2005/8/layout/process4"/>
    <dgm:cxn modelId="{56364BDD-210F-3B45-A4B0-871E926CCFD6}" type="presParOf" srcId="{BC902A55-5664-A14B-A412-B00B33DCB025}" destId="{D5EA11AA-D590-0346-A45B-BC79548E8C81}" srcOrd="10" destOrd="0" presId="urn:microsoft.com/office/officeart/2005/8/layout/process4"/>
    <dgm:cxn modelId="{BDA6E465-2576-FE49-ACAA-F6463A81D368}" type="presParOf" srcId="{D5EA11AA-D590-0346-A45B-BC79548E8C81}" destId="{9F9C9BDB-16CF-304E-9372-2E96537D3AA6}" srcOrd="0" destOrd="0" presId="urn:microsoft.com/office/officeart/2005/8/layout/process4"/>
    <dgm:cxn modelId="{605E1BA1-6431-BC47-B62C-2204E604FD8D}" type="presParOf" srcId="{BC902A55-5664-A14B-A412-B00B33DCB025}" destId="{01A64BA7-CBE9-7F47-A9B2-B651CCD2259D}" srcOrd="11" destOrd="0" presId="urn:microsoft.com/office/officeart/2005/8/layout/process4"/>
    <dgm:cxn modelId="{8EEFC37B-E2EE-D54A-BD91-467AF9F00155}" type="presParOf" srcId="{BC902A55-5664-A14B-A412-B00B33DCB025}" destId="{B5D32E48-1FFA-F54A-9B81-716E16CEBAAB}" srcOrd="12" destOrd="0" presId="urn:microsoft.com/office/officeart/2005/8/layout/process4"/>
    <dgm:cxn modelId="{48130678-AD28-414F-8B53-1D508B339C7D}" type="presParOf" srcId="{B5D32E48-1FFA-F54A-9B81-716E16CEBAAB}" destId="{5867AAC4-6EF4-3345-8A40-FF4D392C6488}" srcOrd="0" destOrd="0" presId="urn:microsoft.com/office/officeart/2005/8/layout/process4"/>
    <dgm:cxn modelId="{B15B80D5-BDB4-704B-A3CA-378756157D86}" type="presParOf" srcId="{BC902A55-5664-A14B-A412-B00B33DCB025}" destId="{E2CAD178-7960-3349-B80C-E7B40C334C23}" srcOrd="13" destOrd="0" presId="urn:microsoft.com/office/officeart/2005/8/layout/process4"/>
    <dgm:cxn modelId="{22298E69-47A4-D942-A310-0AD9577684DE}" type="presParOf" srcId="{BC902A55-5664-A14B-A412-B00B33DCB025}" destId="{9C3181D7-892E-484E-AF43-B5D7859AE678}" srcOrd="14" destOrd="0" presId="urn:microsoft.com/office/officeart/2005/8/layout/process4"/>
    <dgm:cxn modelId="{C71DABB8-D515-244B-8AD0-C41B40B69F13}" type="presParOf" srcId="{9C3181D7-892E-484E-AF43-B5D7859AE678}" destId="{201E5E63-356F-B642-8298-72BA023ED7CF}"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4BAAEB-724B-4E70-8B2B-EBB95B0D7887}" type="doc">
      <dgm:prSet loTypeId="urn:microsoft.com/office/officeart/2005/8/layout/process2" loCatId="process" qsTypeId="urn:microsoft.com/office/officeart/2005/8/quickstyle/simple1" qsCatId="simple" csTypeId="urn:microsoft.com/office/officeart/2005/8/colors/accent3_5" csCatId="accent3" phldr="1"/>
      <dgm:spPr/>
    </dgm:pt>
    <dgm:pt modelId="{F87B5696-F668-4996-97FF-D784C7A8E35F}">
      <dgm:prSet phldrT="[Text]" custT="1"/>
      <dgm:spPr/>
      <dgm:t>
        <a:bodyPr/>
        <a:lstStyle/>
        <a:p>
          <a:r>
            <a:rPr lang="en-US" sz="2400" dirty="0"/>
            <a:t>A &amp; B are each aged </a:t>
          </a:r>
          <a:r>
            <a:rPr lang="en-US" sz="2400" b="1" i="1" u="sng" dirty="0"/>
            <a:t>16 or over </a:t>
          </a:r>
          <a:r>
            <a:rPr lang="en-US" sz="2400" dirty="0"/>
            <a:t>&amp; are </a:t>
          </a:r>
          <a:r>
            <a:rPr lang="en-US" sz="2400" b="1" i="1" u="sng" dirty="0"/>
            <a:t>personally connected </a:t>
          </a:r>
          <a:r>
            <a:rPr lang="en-US" sz="2400" dirty="0"/>
            <a:t>to each other, &amp; the behavior is </a:t>
          </a:r>
          <a:r>
            <a:rPr lang="en-US" sz="2400" b="1" i="1" u="sng" dirty="0"/>
            <a:t>abusive</a:t>
          </a:r>
        </a:p>
      </dgm:t>
    </dgm:pt>
    <dgm:pt modelId="{2A4E2BDF-1B05-4215-A3C8-7F27601211F8}" type="parTrans" cxnId="{3E06A0E4-424E-4AA4-A8D4-607EDCAC3E66}">
      <dgm:prSet/>
      <dgm:spPr/>
      <dgm:t>
        <a:bodyPr/>
        <a:lstStyle/>
        <a:p>
          <a:endParaRPr lang="en-US"/>
        </a:p>
      </dgm:t>
    </dgm:pt>
    <dgm:pt modelId="{15CC476C-5960-485F-87AE-BDB41E50CE0C}" type="sibTrans" cxnId="{3E06A0E4-424E-4AA4-A8D4-607EDCAC3E66}">
      <dgm:prSet/>
      <dgm:spPr/>
      <dgm:t>
        <a:bodyPr/>
        <a:lstStyle/>
        <a:p>
          <a:endParaRPr lang="en-US"/>
        </a:p>
      </dgm:t>
    </dgm:pt>
    <dgm:pt modelId="{C589DF6F-9898-4695-A7D0-444481BEDA01}">
      <dgm:prSet phldrT="[Text]" custT="1"/>
      <dgm:spPr/>
      <dgm:t>
        <a:bodyPr/>
        <a:lstStyle/>
        <a:p>
          <a:r>
            <a:rPr lang="en-US" sz="2400"/>
            <a:t>Behaviour is ‘abusive’ if it consists of any of the following – physical or sexual abuse, violent or threatening behavior; controlling or coercive behavior; economic abuse, psychological, emotional or other abuse;</a:t>
          </a:r>
          <a:endParaRPr lang="en-US" sz="2400" dirty="0"/>
        </a:p>
      </dgm:t>
    </dgm:pt>
    <dgm:pt modelId="{E9E223B0-E432-41A7-9E9A-C2BE03153199}" type="parTrans" cxnId="{D69E5F6A-8EAA-4B42-A14F-C5447B110EEE}">
      <dgm:prSet/>
      <dgm:spPr/>
      <dgm:t>
        <a:bodyPr/>
        <a:lstStyle/>
        <a:p>
          <a:endParaRPr lang="en-US"/>
        </a:p>
      </dgm:t>
    </dgm:pt>
    <dgm:pt modelId="{2981FD6E-37B8-48CA-AAD5-D5D09F71EB2A}" type="sibTrans" cxnId="{D69E5F6A-8EAA-4B42-A14F-C5447B110EEE}">
      <dgm:prSet/>
      <dgm:spPr/>
      <dgm:t>
        <a:bodyPr/>
        <a:lstStyle/>
        <a:p>
          <a:endParaRPr lang="en-US" dirty="0"/>
        </a:p>
      </dgm:t>
    </dgm:pt>
    <dgm:pt modelId="{A454ED7B-4679-497A-8E63-5E90F9C9E09D}">
      <dgm:prSet phldrT="[Text]" custT="1"/>
      <dgm:spPr/>
      <dgm:t>
        <a:bodyPr/>
        <a:lstStyle/>
        <a:p>
          <a:r>
            <a:rPr lang="en-US" sz="2400"/>
            <a:t>And it </a:t>
          </a:r>
          <a:r>
            <a:rPr lang="en-US" sz="2400" b="1" i="1" u="sng"/>
            <a:t>does not matter </a:t>
          </a:r>
          <a:r>
            <a:rPr lang="en-US" sz="2400"/>
            <a:t>whether the behavior consists of a </a:t>
          </a:r>
          <a:r>
            <a:rPr lang="en-US" sz="2400" b="1" i="1" u="sng"/>
            <a:t>single incident </a:t>
          </a:r>
          <a:r>
            <a:rPr lang="en-US" sz="2400"/>
            <a:t>or a </a:t>
          </a:r>
          <a:r>
            <a:rPr lang="en-US" sz="2400" b="1" i="1" u="sng"/>
            <a:t>course of conduct</a:t>
          </a:r>
          <a:endParaRPr lang="en-US" sz="2400" b="1" i="1" u="sng" dirty="0"/>
        </a:p>
      </dgm:t>
    </dgm:pt>
    <dgm:pt modelId="{6BFFFD8E-83C5-4676-83F9-E1CC8ADC4528}" type="parTrans" cxnId="{6AF8149B-547E-4C01-8186-37E4F328FEFA}">
      <dgm:prSet/>
      <dgm:spPr/>
      <dgm:t>
        <a:bodyPr/>
        <a:lstStyle/>
        <a:p>
          <a:endParaRPr lang="en-US"/>
        </a:p>
      </dgm:t>
    </dgm:pt>
    <dgm:pt modelId="{CEC4005E-48CB-4DE4-946B-B27232006DB0}" type="sibTrans" cxnId="{6AF8149B-547E-4C01-8186-37E4F328FEFA}">
      <dgm:prSet/>
      <dgm:spPr/>
      <dgm:t>
        <a:bodyPr/>
        <a:lstStyle/>
        <a:p>
          <a:endParaRPr lang="en-US"/>
        </a:p>
      </dgm:t>
    </dgm:pt>
    <dgm:pt modelId="{83CEF119-4B38-4CD9-9B43-9B3D2154A76D}" type="pres">
      <dgm:prSet presAssocID="{D84BAAEB-724B-4E70-8B2B-EBB95B0D7887}" presName="linearFlow" presStyleCnt="0">
        <dgm:presLayoutVars>
          <dgm:resizeHandles val="exact"/>
        </dgm:presLayoutVars>
      </dgm:prSet>
      <dgm:spPr/>
    </dgm:pt>
    <dgm:pt modelId="{F064D588-7962-44DC-91A9-62B25018819D}" type="pres">
      <dgm:prSet presAssocID="{F87B5696-F668-4996-97FF-D784C7A8E35F}" presName="node" presStyleLbl="node1" presStyleIdx="0" presStyleCnt="3" custScaleX="389343" custLinFactNeighborY="-19822">
        <dgm:presLayoutVars>
          <dgm:bulletEnabled val="1"/>
        </dgm:presLayoutVars>
      </dgm:prSet>
      <dgm:spPr/>
    </dgm:pt>
    <dgm:pt modelId="{A94A67F9-DAC3-4931-856B-51DD1076619F}" type="pres">
      <dgm:prSet presAssocID="{15CC476C-5960-485F-87AE-BDB41E50CE0C}" presName="sibTrans" presStyleLbl="sibTrans2D1" presStyleIdx="0" presStyleCnt="2"/>
      <dgm:spPr/>
    </dgm:pt>
    <dgm:pt modelId="{6E7A714A-BF5E-4FE3-8454-E6CE8028D567}" type="pres">
      <dgm:prSet presAssocID="{15CC476C-5960-485F-87AE-BDB41E50CE0C}" presName="connectorText" presStyleLbl="sibTrans2D1" presStyleIdx="0" presStyleCnt="2"/>
      <dgm:spPr/>
    </dgm:pt>
    <dgm:pt modelId="{DEBB33D3-86DC-414D-A84F-B67AF57F3CEE}" type="pres">
      <dgm:prSet presAssocID="{C589DF6F-9898-4695-A7D0-444481BEDA01}" presName="node" presStyleLbl="node1" presStyleIdx="1" presStyleCnt="3" custScaleX="389343">
        <dgm:presLayoutVars>
          <dgm:bulletEnabled val="1"/>
        </dgm:presLayoutVars>
      </dgm:prSet>
      <dgm:spPr/>
    </dgm:pt>
    <dgm:pt modelId="{ADD7E731-B06B-4D58-85C1-6D416181A83C}" type="pres">
      <dgm:prSet presAssocID="{2981FD6E-37B8-48CA-AAD5-D5D09F71EB2A}" presName="sibTrans" presStyleLbl="sibTrans2D1" presStyleIdx="1" presStyleCnt="2"/>
      <dgm:spPr/>
    </dgm:pt>
    <dgm:pt modelId="{8B3EDA57-1B37-4177-A3A4-0C525D22CDE5}" type="pres">
      <dgm:prSet presAssocID="{2981FD6E-37B8-48CA-AAD5-D5D09F71EB2A}" presName="connectorText" presStyleLbl="sibTrans2D1" presStyleIdx="1" presStyleCnt="2"/>
      <dgm:spPr/>
    </dgm:pt>
    <dgm:pt modelId="{6529C852-527D-4C10-B5FA-75FC033DAC08}" type="pres">
      <dgm:prSet presAssocID="{A454ED7B-4679-497A-8E63-5E90F9C9E09D}" presName="node" presStyleLbl="node1" presStyleIdx="2" presStyleCnt="3" custScaleX="389343">
        <dgm:presLayoutVars>
          <dgm:bulletEnabled val="1"/>
        </dgm:presLayoutVars>
      </dgm:prSet>
      <dgm:spPr/>
    </dgm:pt>
  </dgm:ptLst>
  <dgm:cxnLst>
    <dgm:cxn modelId="{E21F5D12-7924-477A-A487-08BB677996B1}" type="presOf" srcId="{F87B5696-F668-4996-97FF-D784C7A8E35F}" destId="{F064D588-7962-44DC-91A9-62B25018819D}" srcOrd="0" destOrd="0" presId="urn:microsoft.com/office/officeart/2005/8/layout/process2"/>
    <dgm:cxn modelId="{FB584525-5EC9-4AE5-9806-21DF4EE0D044}" type="presOf" srcId="{D84BAAEB-724B-4E70-8B2B-EBB95B0D7887}" destId="{83CEF119-4B38-4CD9-9B43-9B3D2154A76D}" srcOrd="0" destOrd="0" presId="urn:microsoft.com/office/officeart/2005/8/layout/process2"/>
    <dgm:cxn modelId="{14A74028-9DC4-48C4-B88E-060A209DC246}" type="presOf" srcId="{A454ED7B-4679-497A-8E63-5E90F9C9E09D}" destId="{6529C852-527D-4C10-B5FA-75FC033DAC08}" srcOrd="0" destOrd="0" presId="urn:microsoft.com/office/officeart/2005/8/layout/process2"/>
    <dgm:cxn modelId="{D69E5F6A-8EAA-4B42-A14F-C5447B110EEE}" srcId="{D84BAAEB-724B-4E70-8B2B-EBB95B0D7887}" destId="{C589DF6F-9898-4695-A7D0-444481BEDA01}" srcOrd="1" destOrd="0" parTransId="{E9E223B0-E432-41A7-9E9A-C2BE03153199}" sibTransId="{2981FD6E-37B8-48CA-AAD5-D5D09F71EB2A}"/>
    <dgm:cxn modelId="{56ACBB4A-6AA1-4FE7-8A18-AB449F538827}" type="presOf" srcId="{15CC476C-5960-485F-87AE-BDB41E50CE0C}" destId="{6E7A714A-BF5E-4FE3-8454-E6CE8028D567}" srcOrd="1" destOrd="0" presId="urn:microsoft.com/office/officeart/2005/8/layout/process2"/>
    <dgm:cxn modelId="{82A9457D-0B85-40BF-ADC6-4CB7A1473688}" type="presOf" srcId="{2981FD6E-37B8-48CA-AAD5-D5D09F71EB2A}" destId="{ADD7E731-B06B-4D58-85C1-6D416181A83C}" srcOrd="0" destOrd="0" presId="urn:microsoft.com/office/officeart/2005/8/layout/process2"/>
    <dgm:cxn modelId="{CB6AD998-D2CB-4355-BB92-5A99CA861CA2}" type="presOf" srcId="{15CC476C-5960-485F-87AE-BDB41E50CE0C}" destId="{A94A67F9-DAC3-4931-856B-51DD1076619F}" srcOrd="0" destOrd="0" presId="urn:microsoft.com/office/officeart/2005/8/layout/process2"/>
    <dgm:cxn modelId="{857DAD99-173D-40BE-A18F-1144ADED6F13}" type="presOf" srcId="{C589DF6F-9898-4695-A7D0-444481BEDA01}" destId="{DEBB33D3-86DC-414D-A84F-B67AF57F3CEE}" srcOrd="0" destOrd="0" presId="urn:microsoft.com/office/officeart/2005/8/layout/process2"/>
    <dgm:cxn modelId="{6AF8149B-547E-4C01-8186-37E4F328FEFA}" srcId="{D84BAAEB-724B-4E70-8B2B-EBB95B0D7887}" destId="{A454ED7B-4679-497A-8E63-5E90F9C9E09D}" srcOrd="2" destOrd="0" parTransId="{6BFFFD8E-83C5-4676-83F9-E1CC8ADC4528}" sibTransId="{CEC4005E-48CB-4DE4-946B-B27232006DB0}"/>
    <dgm:cxn modelId="{3E06A0E4-424E-4AA4-A8D4-607EDCAC3E66}" srcId="{D84BAAEB-724B-4E70-8B2B-EBB95B0D7887}" destId="{F87B5696-F668-4996-97FF-D784C7A8E35F}" srcOrd="0" destOrd="0" parTransId="{2A4E2BDF-1B05-4215-A3C8-7F27601211F8}" sibTransId="{15CC476C-5960-485F-87AE-BDB41E50CE0C}"/>
    <dgm:cxn modelId="{D37E22E6-92E8-4A9C-BF6F-D7629E4C3E33}" type="presOf" srcId="{2981FD6E-37B8-48CA-AAD5-D5D09F71EB2A}" destId="{8B3EDA57-1B37-4177-A3A4-0C525D22CDE5}" srcOrd="1" destOrd="0" presId="urn:microsoft.com/office/officeart/2005/8/layout/process2"/>
    <dgm:cxn modelId="{67ED7997-D046-4DB1-8A80-C80AEE9C6B6C}" type="presParOf" srcId="{83CEF119-4B38-4CD9-9B43-9B3D2154A76D}" destId="{F064D588-7962-44DC-91A9-62B25018819D}" srcOrd="0" destOrd="0" presId="urn:microsoft.com/office/officeart/2005/8/layout/process2"/>
    <dgm:cxn modelId="{670978F8-4C2C-4FBC-97CE-23BA5738F4B9}" type="presParOf" srcId="{83CEF119-4B38-4CD9-9B43-9B3D2154A76D}" destId="{A94A67F9-DAC3-4931-856B-51DD1076619F}" srcOrd="1" destOrd="0" presId="urn:microsoft.com/office/officeart/2005/8/layout/process2"/>
    <dgm:cxn modelId="{C76E097F-0704-44FB-8A21-8F557577F04E}" type="presParOf" srcId="{A94A67F9-DAC3-4931-856B-51DD1076619F}" destId="{6E7A714A-BF5E-4FE3-8454-E6CE8028D567}" srcOrd="0" destOrd="0" presId="urn:microsoft.com/office/officeart/2005/8/layout/process2"/>
    <dgm:cxn modelId="{934A93C1-139D-48A5-8819-A1575CD69A44}" type="presParOf" srcId="{83CEF119-4B38-4CD9-9B43-9B3D2154A76D}" destId="{DEBB33D3-86DC-414D-A84F-B67AF57F3CEE}" srcOrd="2" destOrd="0" presId="urn:microsoft.com/office/officeart/2005/8/layout/process2"/>
    <dgm:cxn modelId="{A0C2D7E6-CC57-4F70-BCC0-10AF5D69F36C}" type="presParOf" srcId="{83CEF119-4B38-4CD9-9B43-9B3D2154A76D}" destId="{ADD7E731-B06B-4D58-85C1-6D416181A83C}" srcOrd="3" destOrd="0" presId="urn:microsoft.com/office/officeart/2005/8/layout/process2"/>
    <dgm:cxn modelId="{1A439C64-209E-4947-A40A-B8548EE19C48}" type="presParOf" srcId="{ADD7E731-B06B-4D58-85C1-6D416181A83C}" destId="{8B3EDA57-1B37-4177-A3A4-0C525D22CDE5}" srcOrd="0" destOrd="0" presId="urn:microsoft.com/office/officeart/2005/8/layout/process2"/>
    <dgm:cxn modelId="{B7DC2BC8-9DF4-46FB-A2CF-30AD26BD2FA8}" type="presParOf" srcId="{83CEF119-4B38-4CD9-9B43-9B3D2154A76D}" destId="{6529C852-527D-4C10-B5FA-75FC033DAC08}"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12E94A-7C19-4C86-A12A-65F882A2C1CC}" type="doc">
      <dgm:prSet loTypeId="urn:microsoft.com/office/officeart/2005/8/layout/process4" loCatId="process" qsTypeId="urn:microsoft.com/office/officeart/2005/8/quickstyle/simple1" qsCatId="simple" csTypeId="urn:microsoft.com/office/officeart/2005/8/colors/accent2_1" csCatId="accent2" phldr="1"/>
      <dgm:spPr/>
      <dgm:t>
        <a:bodyPr/>
        <a:lstStyle/>
        <a:p>
          <a:endParaRPr lang="en-US"/>
        </a:p>
      </dgm:t>
    </dgm:pt>
    <dgm:pt modelId="{3674A9D3-6B89-4213-A704-686A74E87D27}">
      <dgm:prSet phldrT="[Text]" custT="1"/>
      <dgm:spPr/>
      <dgm:t>
        <a:bodyPr/>
        <a:lstStyle/>
        <a:p>
          <a:r>
            <a:rPr lang="en-US" sz="2400"/>
            <a:t>Risk</a:t>
          </a:r>
          <a:endParaRPr lang="en-US" sz="2400" dirty="0"/>
        </a:p>
      </dgm:t>
    </dgm:pt>
    <dgm:pt modelId="{9691DDB8-05F0-48D5-A8A1-F6AF62926B03}" type="parTrans" cxnId="{4FE5F61F-61EE-4BF5-8658-A786E9396A71}">
      <dgm:prSet/>
      <dgm:spPr/>
      <dgm:t>
        <a:bodyPr/>
        <a:lstStyle/>
        <a:p>
          <a:endParaRPr lang="en-US"/>
        </a:p>
      </dgm:t>
    </dgm:pt>
    <dgm:pt modelId="{7DA0D933-5024-4493-B83D-AE5D3D6E8C22}" type="sibTrans" cxnId="{4FE5F61F-61EE-4BF5-8658-A786E9396A71}">
      <dgm:prSet/>
      <dgm:spPr/>
      <dgm:t>
        <a:bodyPr/>
        <a:lstStyle/>
        <a:p>
          <a:endParaRPr lang="en-US"/>
        </a:p>
      </dgm:t>
    </dgm:pt>
    <dgm:pt modelId="{A26EE413-7F35-4F43-B7A4-E0FCDA4EDB70}">
      <dgm:prSet phldrT="[Text]" custT="1"/>
      <dgm:spPr/>
      <dgm:t>
        <a:bodyPr/>
        <a:lstStyle/>
        <a:p>
          <a:r>
            <a:rPr lang="en-US" sz="2400"/>
            <a:t>Safeguarding</a:t>
          </a:r>
          <a:endParaRPr lang="en-US" sz="2400" dirty="0"/>
        </a:p>
      </dgm:t>
    </dgm:pt>
    <dgm:pt modelId="{6A6041E2-1928-4525-9996-E1B2DBF73F0B}" type="parTrans" cxnId="{7D612B07-4BDD-4FF1-8BC4-02DD3B3FC388}">
      <dgm:prSet/>
      <dgm:spPr/>
      <dgm:t>
        <a:bodyPr/>
        <a:lstStyle/>
        <a:p>
          <a:endParaRPr lang="en-US"/>
        </a:p>
      </dgm:t>
    </dgm:pt>
    <dgm:pt modelId="{37D88E36-38AC-4AD0-A580-9CDACE6888E9}" type="sibTrans" cxnId="{7D612B07-4BDD-4FF1-8BC4-02DD3B3FC388}">
      <dgm:prSet/>
      <dgm:spPr/>
      <dgm:t>
        <a:bodyPr/>
        <a:lstStyle/>
        <a:p>
          <a:endParaRPr lang="en-US"/>
        </a:p>
      </dgm:t>
    </dgm:pt>
    <dgm:pt modelId="{8CECB6DD-D4BB-438F-A5C1-9F5CE52F9C48}">
      <dgm:prSet phldrT="[Text]" custT="1"/>
      <dgm:spPr/>
      <dgm:t>
        <a:bodyPr/>
        <a:lstStyle/>
        <a:p>
          <a:r>
            <a:rPr lang="en-US" sz="2400"/>
            <a:t>Officer Safety</a:t>
          </a:r>
          <a:endParaRPr lang="en-US" sz="2400" dirty="0"/>
        </a:p>
      </dgm:t>
    </dgm:pt>
    <dgm:pt modelId="{947187E8-26B5-4B52-BFC3-A3F1A75CE875}" type="parTrans" cxnId="{28734A50-7E34-4413-8AC9-A5D0BC50FA64}">
      <dgm:prSet/>
      <dgm:spPr/>
      <dgm:t>
        <a:bodyPr/>
        <a:lstStyle/>
        <a:p>
          <a:endParaRPr lang="en-US"/>
        </a:p>
      </dgm:t>
    </dgm:pt>
    <dgm:pt modelId="{21673F0A-8E3A-44EA-895D-F8A187433972}" type="sibTrans" cxnId="{28734A50-7E34-4413-8AC9-A5D0BC50FA64}">
      <dgm:prSet/>
      <dgm:spPr/>
      <dgm:t>
        <a:bodyPr/>
        <a:lstStyle/>
        <a:p>
          <a:endParaRPr lang="en-US"/>
        </a:p>
      </dgm:t>
    </dgm:pt>
    <dgm:pt modelId="{202E190D-FF31-42F6-A2D4-60B4C222AC41}">
      <dgm:prSet phldrT="[Text]" custT="1"/>
      <dgm:spPr/>
      <dgm:t>
        <a:bodyPr/>
        <a:lstStyle/>
        <a:p>
          <a:r>
            <a:rPr lang="en-US" sz="2400"/>
            <a:t>Medical Assistance</a:t>
          </a:r>
          <a:endParaRPr lang="en-US" sz="2400" dirty="0"/>
        </a:p>
      </dgm:t>
    </dgm:pt>
    <dgm:pt modelId="{5BDA2DF6-8518-4753-9831-045A9D119D16}" type="parTrans" cxnId="{0C4D72C7-CA56-422D-A34D-DFE22C887736}">
      <dgm:prSet/>
      <dgm:spPr/>
      <dgm:t>
        <a:bodyPr/>
        <a:lstStyle/>
        <a:p>
          <a:endParaRPr lang="en-US"/>
        </a:p>
      </dgm:t>
    </dgm:pt>
    <dgm:pt modelId="{C71D84F7-666A-4B5F-A64B-90F662A99AF7}" type="sibTrans" cxnId="{0C4D72C7-CA56-422D-A34D-DFE22C887736}">
      <dgm:prSet/>
      <dgm:spPr/>
      <dgm:t>
        <a:bodyPr/>
        <a:lstStyle/>
        <a:p>
          <a:endParaRPr lang="en-US" dirty="0"/>
        </a:p>
      </dgm:t>
    </dgm:pt>
    <dgm:pt modelId="{7926DC91-2F34-4E8E-AC4C-FACADD2B4C4B}">
      <dgm:prSet phldrT="[Text]" custT="1"/>
      <dgm:spPr/>
      <dgm:t>
        <a:bodyPr/>
        <a:lstStyle/>
        <a:p>
          <a:r>
            <a:rPr lang="en-US" sz="2400"/>
            <a:t>Police Protection</a:t>
          </a:r>
          <a:endParaRPr lang="en-US" sz="2400" dirty="0"/>
        </a:p>
      </dgm:t>
    </dgm:pt>
    <dgm:pt modelId="{7048DA8E-4A27-4804-9E91-D7D655C32201}" type="parTrans" cxnId="{D64516A0-0163-420E-BE1D-CFC3C65BB654}">
      <dgm:prSet/>
      <dgm:spPr/>
      <dgm:t>
        <a:bodyPr/>
        <a:lstStyle/>
        <a:p>
          <a:endParaRPr lang="en-US"/>
        </a:p>
      </dgm:t>
    </dgm:pt>
    <dgm:pt modelId="{F359592F-A659-478E-924D-F72532FBD216}" type="sibTrans" cxnId="{D64516A0-0163-420E-BE1D-CFC3C65BB654}">
      <dgm:prSet/>
      <dgm:spPr/>
      <dgm:t>
        <a:bodyPr/>
        <a:lstStyle/>
        <a:p>
          <a:endParaRPr lang="en-US"/>
        </a:p>
      </dgm:t>
    </dgm:pt>
    <dgm:pt modelId="{0A498074-7F6C-415D-9A70-18121D4E9999}">
      <dgm:prSet phldrT="[Text]" custT="1"/>
      <dgm:spPr/>
      <dgm:t>
        <a:bodyPr/>
        <a:lstStyle/>
        <a:p>
          <a:r>
            <a:rPr lang="en-US" sz="2400"/>
            <a:t>Powers of entry</a:t>
          </a:r>
          <a:endParaRPr lang="en-US" sz="2400" dirty="0"/>
        </a:p>
      </dgm:t>
    </dgm:pt>
    <dgm:pt modelId="{CFD7353B-83B8-46B6-8725-B05D2F914259}" type="parTrans" cxnId="{E9C64D46-7735-484E-8095-76422B6A1EBA}">
      <dgm:prSet/>
      <dgm:spPr/>
      <dgm:t>
        <a:bodyPr/>
        <a:lstStyle/>
        <a:p>
          <a:endParaRPr lang="en-US"/>
        </a:p>
      </dgm:t>
    </dgm:pt>
    <dgm:pt modelId="{B3E664F8-0C0E-4152-8C96-92C8BCFDDED6}" type="sibTrans" cxnId="{E9C64D46-7735-484E-8095-76422B6A1EBA}">
      <dgm:prSet/>
      <dgm:spPr/>
      <dgm:t>
        <a:bodyPr/>
        <a:lstStyle/>
        <a:p>
          <a:endParaRPr lang="en-US"/>
        </a:p>
      </dgm:t>
    </dgm:pt>
    <dgm:pt modelId="{91E1B2B4-089D-4A3B-919B-8D835FEFA7D3}">
      <dgm:prSet phldrT="[Text]" custT="1"/>
      <dgm:spPr/>
      <dgm:t>
        <a:bodyPr/>
        <a:lstStyle/>
        <a:p>
          <a:r>
            <a:rPr lang="en-US" sz="2400" dirty="0"/>
            <a:t>Decision Making</a:t>
          </a:r>
        </a:p>
      </dgm:t>
    </dgm:pt>
    <dgm:pt modelId="{E5AA72B1-0CA5-4D54-BB56-0877F6C7C0E5}" type="parTrans" cxnId="{4A4ADD61-8907-43B3-90A4-0F53212E20D3}">
      <dgm:prSet/>
      <dgm:spPr/>
      <dgm:t>
        <a:bodyPr/>
        <a:lstStyle/>
        <a:p>
          <a:endParaRPr lang="en-US"/>
        </a:p>
      </dgm:t>
    </dgm:pt>
    <dgm:pt modelId="{5D947BCA-D485-4481-ACFF-C7FA4DD8AAAC}" type="sibTrans" cxnId="{4A4ADD61-8907-43B3-90A4-0F53212E20D3}">
      <dgm:prSet/>
      <dgm:spPr/>
      <dgm:t>
        <a:bodyPr/>
        <a:lstStyle/>
        <a:p>
          <a:endParaRPr lang="en-US"/>
        </a:p>
      </dgm:t>
    </dgm:pt>
    <dgm:pt modelId="{A0913819-D281-9D4F-9CC1-9085898390FC}" type="pres">
      <dgm:prSet presAssocID="{3F12E94A-7C19-4C86-A12A-65F882A2C1CC}" presName="Name0" presStyleCnt="0">
        <dgm:presLayoutVars>
          <dgm:dir/>
          <dgm:animLvl val="lvl"/>
          <dgm:resizeHandles val="exact"/>
        </dgm:presLayoutVars>
      </dgm:prSet>
      <dgm:spPr/>
    </dgm:pt>
    <dgm:pt modelId="{41BF9182-21E1-924C-9CA7-C027B43208C9}" type="pres">
      <dgm:prSet presAssocID="{91E1B2B4-089D-4A3B-919B-8D835FEFA7D3}" presName="boxAndChildren" presStyleCnt="0"/>
      <dgm:spPr/>
    </dgm:pt>
    <dgm:pt modelId="{076611D9-E156-E54F-9435-7D1B346ECA31}" type="pres">
      <dgm:prSet presAssocID="{91E1B2B4-089D-4A3B-919B-8D835FEFA7D3}" presName="parentTextBox" presStyleLbl="node1" presStyleIdx="0" presStyleCnt="7"/>
      <dgm:spPr/>
    </dgm:pt>
    <dgm:pt modelId="{CBFF5431-57BC-E844-93D8-760DDF46921A}" type="pres">
      <dgm:prSet presAssocID="{B3E664F8-0C0E-4152-8C96-92C8BCFDDED6}" presName="sp" presStyleCnt="0"/>
      <dgm:spPr/>
    </dgm:pt>
    <dgm:pt modelId="{A196CA16-5BD7-9E4D-BDB3-0DA6509FA5E4}" type="pres">
      <dgm:prSet presAssocID="{0A498074-7F6C-415D-9A70-18121D4E9999}" presName="arrowAndChildren" presStyleCnt="0"/>
      <dgm:spPr/>
    </dgm:pt>
    <dgm:pt modelId="{3B692F35-FD08-DF48-BB6A-6EDE896E6427}" type="pres">
      <dgm:prSet presAssocID="{0A498074-7F6C-415D-9A70-18121D4E9999}" presName="parentTextArrow" presStyleLbl="node1" presStyleIdx="1" presStyleCnt="7"/>
      <dgm:spPr/>
    </dgm:pt>
    <dgm:pt modelId="{69BA1982-0A39-DC42-8DC4-0D4FDFD8C6A0}" type="pres">
      <dgm:prSet presAssocID="{F359592F-A659-478E-924D-F72532FBD216}" presName="sp" presStyleCnt="0"/>
      <dgm:spPr/>
    </dgm:pt>
    <dgm:pt modelId="{C8F3649F-5685-6044-A501-0AF5C8D3E5EF}" type="pres">
      <dgm:prSet presAssocID="{7926DC91-2F34-4E8E-AC4C-FACADD2B4C4B}" presName="arrowAndChildren" presStyleCnt="0"/>
      <dgm:spPr/>
    </dgm:pt>
    <dgm:pt modelId="{FC37793F-8E9E-544E-BB3F-C81082276E7E}" type="pres">
      <dgm:prSet presAssocID="{7926DC91-2F34-4E8E-AC4C-FACADD2B4C4B}" presName="parentTextArrow" presStyleLbl="node1" presStyleIdx="2" presStyleCnt="7"/>
      <dgm:spPr/>
    </dgm:pt>
    <dgm:pt modelId="{E08DCC45-8FFB-0140-94F0-CAEC5B39E8EB}" type="pres">
      <dgm:prSet presAssocID="{C71D84F7-666A-4B5F-A64B-90F662A99AF7}" presName="sp" presStyleCnt="0"/>
      <dgm:spPr/>
    </dgm:pt>
    <dgm:pt modelId="{701AA9AD-B469-4244-B16C-011EF90315E9}" type="pres">
      <dgm:prSet presAssocID="{202E190D-FF31-42F6-A2D4-60B4C222AC41}" presName="arrowAndChildren" presStyleCnt="0"/>
      <dgm:spPr/>
    </dgm:pt>
    <dgm:pt modelId="{36323C0A-70E2-D749-BBE1-813732F8901B}" type="pres">
      <dgm:prSet presAssocID="{202E190D-FF31-42F6-A2D4-60B4C222AC41}" presName="parentTextArrow" presStyleLbl="node1" presStyleIdx="3" presStyleCnt="7"/>
      <dgm:spPr/>
    </dgm:pt>
    <dgm:pt modelId="{3B848F60-33A0-7442-B691-317140D64DDB}" type="pres">
      <dgm:prSet presAssocID="{21673F0A-8E3A-44EA-895D-F8A187433972}" presName="sp" presStyleCnt="0"/>
      <dgm:spPr/>
    </dgm:pt>
    <dgm:pt modelId="{D5290720-CCBA-D24B-A160-8E9D9EECE73F}" type="pres">
      <dgm:prSet presAssocID="{8CECB6DD-D4BB-438F-A5C1-9F5CE52F9C48}" presName="arrowAndChildren" presStyleCnt="0"/>
      <dgm:spPr/>
    </dgm:pt>
    <dgm:pt modelId="{6F95CC16-BB0C-074C-A9BD-0C3682759159}" type="pres">
      <dgm:prSet presAssocID="{8CECB6DD-D4BB-438F-A5C1-9F5CE52F9C48}" presName="parentTextArrow" presStyleLbl="node1" presStyleIdx="4" presStyleCnt="7"/>
      <dgm:spPr/>
    </dgm:pt>
    <dgm:pt modelId="{ABAD4376-DB78-BE4E-8940-3DACC7EA4E82}" type="pres">
      <dgm:prSet presAssocID="{37D88E36-38AC-4AD0-A580-9CDACE6888E9}" presName="sp" presStyleCnt="0"/>
      <dgm:spPr/>
    </dgm:pt>
    <dgm:pt modelId="{FFB3B829-9363-3643-9170-C4345729C404}" type="pres">
      <dgm:prSet presAssocID="{A26EE413-7F35-4F43-B7A4-E0FCDA4EDB70}" presName="arrowAndChildren" presStyleCnt="0"/>
      <dgm:spPr/>
    </dgm:pt>
    <dgm:pt modelId="{95796B20-D6E5-394D-B7B7-C909A35E21F2}" type="pres">
      <dgm:prSet presAssocID="{A26EE413-7F35-4F43-B7A4-E0FCDA4EDB70}" presName="parentTextArrow" presStyleLbl="node1" presStyleIdx="5" presStyleCnt="7"/>
      <dgm:spPr/>
    </dgm:pt>
    <dgm:pt modelId="{D614DD9E-4C4B-9548-B0AD-D04AA613B9B2}" type="pres">
      <dgm:prSet presAssocID="{7DA0D933-5024-4493-B83D-AE5D3D6E8C22}" presName="sp" presStyleCnt="0"/>
      <dgm:spPr/>
    </dgm:pt>
    <dgm:pt modelId="{6FC611DB-FFD6-CE4B-96D8-07FA393CB33B}" type="pres">
      <dgm:prSet presAssocID="{3674A9D3-6B89-4213-A704-686A74E87D27}" presName="arrowAndChildren" presStyleCnt="0"/>
      <dgm:spPr/>
    </dgm:pt>
    <dgm:pt modelId="{C306FDD9-F57B-AF42-A4CD-B1CAD120F1F4}" type="pres">
      <dgm:prSet presAssocID="{3674A9D3-6B89-4213-A704-686A74E87D27}" presName="parentTextArrow" presStyleLbl="node1" presStyleIdx="6" presStyleCnt="7"/>
      <dgm:spPr/>
    </dgm:pt>
  </dgm:ptLst>
  <dgm:cxnLst>
    <dgm:cxn modelId="{7D612B07-4BDD-4FF1-8BC4-02DD3B3FC388}" srcId="{3F12E94A-7C19-4C86-A12A-65F882A2C1CC}" destId="{A26EE413-7F35-4F43-B7A4-E0FCDA4EDB70}" srcOrd="1" destOrd="0" parTransId="{6A6041E2-1928-4525-9996-E1B2DBF73F0B}" sibTransId="{37D88E36-38AC-4AD0-A580-9CDACE6888E9}"/>
    <dgm:cxn modelId="{4FE5F61F-61EE-4BF5-8658-A786E9396A71}" srcId="{3F12E94A-7C19-4C86-A12A-65F882A2C1CC}" destId="{3674A9D3-6B89-4213-A704-686A74E87D27}" srcOrd="0" destOrd="0" parTransId="{9691DDB8-05F0-48D5-A8A1-F6AF62926B03}" sibTransId="{7DA0D933-5024-4493-B83D-AE5D3D6E8C22}"/>
    <dgm:cxn modelId="{DDF0AA3F-5F2B-B04C-BE1F-50A0224F5CC8}" type="presOf" srcId="{0A498074-7F6C-415D-9A70-18121D4E9999}" destId="{3B692F35-FD08-DF48-BB6A-6EDE896E6427}" srcOrd="0" destOrd="0" presId="urn:microsoft.com/office/officeart/2005/8/layout/process4"/>
    <dgm:cxn modelId="{4A4ADD61-8907-43B3-90A4-0F53212E20D3}" srcId="{3F12E94A-7C19-4C86-A12A-65F882A2C1CC}" destId="{91E1B2B4-089D-4A3B-919B-8D835FEFA7D3}" srcOrd="6" destOrd="0" parTransId="{E5AA72B1-0CA5-4D54-BB56-0877F6C7C0E5}" sibTransId="{5D947BCA-D485-4481-ACFF-C7FA4DD8AAAC}"/>
    <dgm:cxn modelId="{E36D3945-841B-B045-B7FD-03BF9D758C27}" type="presOf" srcId="{A26EE413-7F35-4F43-B7A4-E0FCDA4EDB70}" destId="{95796B20-D6E5-394D-B7B7-C909A35E21F2}" srcOrd="0" destOrd="0" presId="urn:microsoft.com/office/officeart/2005/8/layout/process4"/>
    <dgm:cxn modelId="{E9C64D46-7735-484E-8095-76422B6A1EBA}" srcId="{3F12E94A-7C19-4C86-A12A-65F882A2C1CC}" destId="{0A498074-7F6C-415D-9A70-18121D4E9999}" srcOrd="5" destOrd="0" parTransId="{CFD7353B-83B8-46B6-8725-B05D2F914259}" sibTransId="{B3E664F8-0C0E-4152-8C96-92C8BCFDDED6}"/>
    <dgm:cxn modelId="{255FC44D-7D0A-1048-8EE9-52FA0A711D01}" type="presOf" srcId="{8CECB6DD-D4BB-438F-A5C1-9F5CE52F9C48}" destId="{6F95CC16-BB0C-074C-A9BD-0C3682759159}" srcOrd="0" destOrd="0" presId="urn:microsoft.com/office/officeart/2005/8/layout/process4"/>
    <dgm:cxn modelId="{9BE1226E-615B-7D4C-BC9B-34A2051A5DDB}" type="presOf" srcId="{3F12E94A-7C19-4C86-A12A-65F882A2C1CC}" destId="{A0913819-D281-9D4F-9CC1-9085898390FC}" srcOrd="0" destOrd="0" presId="urn:microsoft.com/office/officeart/2005/8/layout/process4"/>
    <dgm:cxn modelId="{B86A3A50-BAE2-B441-878B-6FEFABCA2D01}" type="presOf" srcId="{91E1B2B4-089D-4A3B-919B-8D835FEFA7D3}" destId="{076611D9-E156-E54F-9435-7D1B346ECA31}" srcOrd="0" destOrd="0" presId="urn:microsoft.com/office/officeart/2005/8/layout/process4"/>
    <dgm:cxn modelId="{28734A50-7E34-4413-8AC9-A5D0BC50FA64}" srcId="{3F12E94A-7C19-4C86-A12A-65F882A2C1CC}" destId="{8CECB6DD-D4BB-438F-A5C1-9F5CE52F9C48}" srcOrd="2" destOrd="0" parTransId="{947187E8-26B5-4B52-BFC3-A3F1A75CE875}" sibTransId="{21673F0A-8E3A-44EA-895D-F8A187433972}"/>
    <dgm:cxn modelId="{7841E69A-0698-5145-80A3-3771CB6CE86C}" type="presOf" srcId="{3674A9D3-6B89-4213-A704-686A74E87D27}" destId="{C306FDD9-F57B-AF42-A4CD-B1CAD120F1F4}" srcOrd="0" destOrd="0" presId="urn:microsoft.com/office/officeart/2005/8/layout/process4"/>
    <dgm:cxn modelId="{D64516A0-0163-420E-BE1D-CFC3C65BB654}" srcId="{3F12E94A-7C19-4C86-A12A-65F882A2C1CC}" destId="{7926DC91-2F34-4E8E-AC4C-FACADD2B4C4B}" srcOrd="4" destOrd="0" parTransId="{7048DA8E-4A27-4804-9E91-D7D655C32201}" sibTransId="{F359592F-A659-478E-924D-F72532FBD216}"/>
    <dgm:cxn modelId="{A8E2A8A7-7C79-D340-9AD5-143246D91905}" type="presOf" srcId="{202E190D-FF31-42F6-A2D4-60B4C222AC41}" destId="{36323C0A-70E2-D749-BBE1-813732F8901B}" srcOrd="0" destOrd="0" presId="urn:microsoft.com/office/officeart/2005/8/layout/process4"/>
    <dgm:cxn modelId="{0C4D72C7-CA56-422D-A34D-DFE22C887736}" srcId="{3F12E94A-7C19-4C86-A12A-65F882A2C1CC}" destId="{202E190D-FF31-42F6-A2D4-60B4C222AC41}" srcOrd="3" destOrd="0" parTransId="{5BDA2DF6-8518-4753-9831-045A9D119D16}" sibTransId="{C71D84F7-666A-4B5F-A64B-90F662A99AF7}"/>
    <dgm:cxn modelId="{3D90C4EB-02EC-FE46-8CBE-A33EB701FADF}" type="presOf" srcId="{7926DC91-2F34-4E8E-AC4C-FACADD2B4C4B}" destId="{FC37793F-8E9E-544E-BB3F-C81082276E7E}" srcOrd="0" destOrd="0" presId="urn:microsoft.com/office/officeart/2005/8/layout/process4"/>
    <dgm:cxn modelId="{29F18920-8B95-D248-8E8F-C55997C1FE95}" type="presParOf" srcId="{A0913819-D281-9D4F-9CC1-9085898390FC}" destId="{41BF9182-21E1-924C-9CA7-C027B43208C9}" srcOrd="0" destOrd="0" presId="urn:microsoft.com/office/officeart/2005/8/layout/process4"/>
    <dgm:cxn modelId="{71B0D551-321C-5C47-AE52-FBFFFE46870A}" type="presParOf" srcId="{41BF9182-21E1-924C-9CA7-C027B43208C9}" destId="{076611D9-E156-E54F-9435-7D1B346ECA31}" srcOrd="0" destOrd="0" presId="urn:microsoft.com/office/officeart/2005/8/layout/process4"/>
    <dgm:cxn modelId="{1206450C-CBDB-D342-96CA-BB828FCA6836}" type="presParOf" srcId="{A0913819-D281-9D4F-9CC1-9085898390FC}" destId="{CBFF5431-57BC-E844-93D8-760DDF46921A}" srcOrd="1" destOrd="0" presId="urn:microsoft.com/office/officeart/2005/8/layout/process4"/>
    <dgm:cxn modelId="{DCE8E794-D81F-D345-B240-C7033A58F348}" type="presParOf" srcId="{A0913819-D281-9D4F-9CC1-9085898390FC}" destId="{A196CA16-5BD7-9E4D-BDB3-0DA6509FA5E4}" srcOrd="2" destOrd="0" presId="urn:microsoft.com/office/officeart/2005/8/layout/process4"/>
    <dgm:cxn modelId="{F6438B55-8251-BF43-982F-FA013275091F}" type="presParOf" srcId="{A196CA16-5BD7-9E4D-BDB3-0DA6509FA5E4}" destId="{3B692F35-FD08-DF48-BB6A-6EDE896E6427}" srcOrd="0" destOrd="0" presId="urn:microsoft.com/office/officeart/2005/8/layout/process4"/>
    <dgm:cxn modelId="{3918E434-AEC8-024E-8332-15FD6FF4F885}" type="presParOf" srcId="{A0913819-D281-9D4F-9CC1-9085898390FC}" destId="{69BA1982-0A39-DC42-8DC4-0D4FDFD8C6A0}" srcOrd="3" destOrd="0" presId="urn:microsoft.com/office/officeart/2005/8/layout/process4"/>
    <dgm:cxn modelId="{75343677-2BE4-F340-A59A-94153B5BF27C}" type="presParOf" srcId="{A0913819-D281-9D4F-9CC1-9085898390FC}" destId="{C8F3649F-5685-6044-A501-0AF5C8D3E5EF}" srcOrd="4" destOrd="0" presId="urn:microsoft.com/office/officeart/2005/8/layout/process4"/>
    <dgm:cxn modelId="{0A834ECD-15DA-FD4C-B3A1-8E8140AABF39}" type="presParOf" srcId="{C8F3649F-5685-6044-A501-0AF5C8D3E5EF}" destId="{FC37793F-8E9E-544E-BB3F-C81082276E7E}" srcOrd="0" destOrd="0" presId="urn:microsoft.com/office/officeart/2005/8/layout/process4"/>
    <dgm:cxn modelId="{C61E8A19-7F9A-C84F-8817-8BE2C5277AF9}" type="presParOf" srcId="{A0913819-D281-9D4F-9CC1-9085898390FC}" destId="{E08DCC45-8FFB-0140-94F0-CAEC5B39E8EB}" srcOrd="5" destOrd="0" presId="urn:microsoft.com/office/officeart/2005/8/layout/process4"/>
    <dgm:cxn modelId="{DA589A12-3F25-DE48-99C8-D5ABA0802737}" type="presParOf" srcId="{A0913819-D281-9D4F-9CC1-9085898390FC}" destId="{701AA9AD-B469-4244-B16C-011EF90315E9}" srcOrd="6" destOrd="0" presId="urn:microsoft.com/office/officeart/2005/8/layout/process4"/>
    <dgm:cxn modelId="{C829ED93-3C47-0B49-AC30-54DAD411746A}" type="presParOf" srcId="{701AA9AD-B469-4244-B16C-011EF90315E9}" destId="{36323C0A-70E2-D749-BBE1-813732F8901B}" srcOrd="0" destOrd="0" presId="urn:microsoft.com/office/officeart/2005/8/layout/process4"/>
    <dgm:cxn modelId="{11A481E7-BB1F-6F48-94D3-C125DCFB9718}" type="presParOf" srcId="{A0913819-D281-9D4F-9CC1-9085898390FC}" destId="{3B848F60-33A0-7442-B691-317140D64DDB}" srcOrd="7" destOrd="0" presId="urn:microsoft.com/office/officeart/2005/8/layout/process4"/>
    <dgm:cxn modelId="{2F78020B-520C-E74B-A1DF-6F6B8B16FE30}" type="presParOf" srcId="{A0913819-D281-9D4F-9CC1-9085898390FC}" destId="{D5290720-CCBA-D24B-A160-8E9D9EECE73F}" srcOrd="8" destOrd="0" presId="urn:microsoft.com/office/officeart/2005/8/layout/process4"/>
    <dgm:cxn modelId="{1E38D3AE-4265-E94D-BD4C-36483E772BBD}" type="presParOf" srcId="{D5290720-CCBA-D24B-A160-8E9D9EECE73F}" destId="{6F95CC16-BB0C-074C-A9BD-0C3682759159}" srcOrd="0" destOrd="0" presId="urn:microsoft.com/office/officeart/2005/8/layout/process4"/>
    <dgm:cxn modelId="{86F691A4-3043-6248-B436-155E0A220156}" type="presParOf" srcId="{A0913819-D281-9D4F-9CC1-9085898390FC}" destId="{ABAD4376-DB78-BE4E-8940-3DACC7EA4E82}" srcOrd="9" destOrd="0" presId="urn:microsoft.com/office/officeart/2005/8/layout/process4"/>
    <dgm:cxn modelId="{3FEA0DFF-8CF5-3245-A006-1F414F432B78}" type="presParOf" srcId="{A0913819-D281-9D4F-9CC1-9085898390FC}" destId="{FFB3B829-9363-3643-9170-C4345729C404}" srcOrd="10" destOrd="0" presId="urn:microsoft.com/office/officeart/2005/8/layout/process4"/>
    <dgm:cxn modelId="{8083B7A7-7FBC-9A48-B272-45011B05EFFF}" type="presParOf" srcId="{FFB3B829-9363-3643-9170-C4345729C404}" destId="{95796B20-D6E5-394D-B7B7-C909A35E21F2}" srcOrd="0" destOrd="0" presId="urn:microsoft.com/office/officeart/2005/8/layout/process4"/>
    <dgm:cxn modelId="{094585F4-3609-8C46-904F-C80834F00358}" type="presParOf" srcId="{A0913819-D281-9D4F-9CC1-9085898390FC}" destId="{D614DD9E-4C4B-9548-B0AD-D04AA613B9B2}" srcOrd="11" destOrd="0" presId="urn:microsoft.com/office/officeart/2005/8/layout/process4"/>
    <dgm:cxn modelId="{8A5FC0BC-0C33-1841-B700-281C59B4D59F}" type="presParOf" srcId="{A0913819-D281-9D4F-9CC1-9085898390FC}" destId="{6FC611DB-FFD6-CE4B-96D8-07FA393CB33B}" srcOrd="12" destOrd="0" presId="urn:microsoft.com/office/officeart/2005/8/layout/process4"/>
    <dgm:cxn modelId="{77B61BED-D249-BE44-909E-2C15264B0FB9}" type="presParOf" srcId="{6FC611DB-FFD6-CE4B-96D8-07FA393CB33B}" destId="{C306FDD9-F57B-AF42-A4CD-B1CAD120F1F4}"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DA09FC-71EC-4110-A2FC-A4263C84DC72}" type="doc">
      <dgm:prSet loTypeId="urn:microsoft.com/office/officeart/2005/8/layout/default" loCatId="process" qsTypeId="urn:microsoft.com/office/officeart/2005/8/quickstyle/simple1" qsCatId="simple" csTypeId="urn:microsoft.com/office/officeart/2005/8/colors/accent3_3" csCatId="accent3" phldr="1"/>
      <dgm:spPr/>
      <dgm:t>
        <a:bodyPr/>
        <a:lstStyle/>
        <a:p>
          <a:endParaRPr lang="en-US"/>
        </a:p>
      </dgm:t>
    </dgm:pt>
    <dgm:pt modelId="{0E958991-76F1-4E21-89DB-58864AD20057}">
      <dgm:prSet phldrT="[Text]" custT="1"/>
      <dgm:spPr/>
      <dgm:t>
        <a:bodyPr/>
        <a:lstStyle/>
        <a:p>
          <a:r>
            <a:rPr lang="en-US" sz="3200" dirty="0"/>
            <a:t>Domestic Abuse, Stalking, Harassment </a:t>
          </a:r>
          <a:br>
            <a:rPr lang="en-US" sz="3200" dirty="0"/>
          </a:br>
          <a:r>
            <a:rPr lang="en-US" sz="3200" dirty="0"/>
            <a:t>(including </a:t>
          </a:r>
          <a:r>
            <a:rPr lang="en-US" sz="3200" dirty="0" err="1"/>
            <a:t>Honour</a:t>
          </a:r>
          <a:r>
            <a:rPr lang="en-US" sz="3200" dirty="0"/>
            <a:t>-Based Abuse)</a:t>
          </a:r>
        </a:p>
      </dgm:t>
    </dgm:pt>
    <dgm:pt modelId="{2E305853-FCD4-4BCF-AA75-22AA187815EB}" type="parTrans" cxnId="{08E9E2AE-E30B-4CFD-985E-7D3728B9478C}">
      <dgm:prSet/>
      <dgm:spPr/>
      <dgm:t>
        <a:bodyPr/>
        <a:lstStyle/>
        <a:p>
          <a:endParaRPr lang="en-US"/>
        </a:p>
      </dgm:t>
    </dgm:pt>
    <dgm:pt modelId="{5DC46A05-0FA5-4915-8E98-38855C5551B3}" type="sibTrans" cxnId="{08E9E2AE-E30B-4CFD-985E-7D3728B9478C}">
      <dgm:prSet/>
      <dgm:spPr/>
      <dgm:t>
        <a:bodyPr/>
        <a:lstStyle/>
        <a:p>
          <a:endParaRPr lang="en-US"/>
        </a:p>
      </dgm:t>
    </dgm:pt>
    <dgm:pt modelId="{B41F0612-7472-4338-95A1-C68D1A73D836}">
      <dgm:prSet phldrT="[Text]" custT="1"/>
      <dgm:spPr/>
      <dgm:t>
        <a:bodyPr/>
        <a:lstStyle/>
        <a:p>
          <a:r>
            <a:rPr lang="en-US" sz="3200" dirty="0"/>
            <a:t>Risk identification, Assessment and Management</a:t>
          </a:r>
        </a:p>
      </dgm:t>
    </dgm:pt>
    <dgm:pt modelId="{D9775EE3-61E6-48EE-912C-A96FB8C8BE0D}" type="parTrans" cxnId="{4EDC3ACF-6511-4757-8D7E-357CA6F04B0B}">
      <dgm:prSet/>
      <dgm:spPr/>
      <dgm:t>
        <a:bodyPr/>
        <a:lstStyle/>
        <a:p>
          <a:endParaRPr lang="en-US"/>
        </a:p>
      </dgm:t>
    </dgm:pt>
    <dgm:pt modelId="{F5AA01B4-D7E1-41B9-8418-8E6EBC0B038F}" type="sibTrans" cxnId="{4EDC3ACF-6511-4757-8D7E-357CA6F04B0B}">
      <dgm:prSet/>
      <dgm:spPr/>
      <dgm:t>
        <a:bodyPr/>
        <a:lstStyle/>
        <a:p>
          <a:endParaRPr lang="en-US"/>
        </a:p>
      </dgm:t>
    </dgm:pt>
    <dgm:pt modelId="{2429A98A-B1C9-A043-9F7E-9C6E3CF864F7}" type="pres">
      <dgm:prSet presAssocID="{52DA09FC-71EC-4110-A2FC-A4263C84DC72}" presName="diagram" presStyleCnt="0">
        <dgm:presLayoutVars>
          <dgm:dir/>
          <dgm:resizeHandles val="exact"/>
        </dgm:presLayoutVars>
      </dgm:prSet>
      <dgm:spPr/>
    </dgm:pt>
    <dgm:pt modelId="{C00109BD-B236-BE4A-B4FA-C874ED24FB9E}" type="pres">
      <dgm:prSet presAssocID="{0E958991-76F1-4E21-89DB-58864AD20057}" presName="node" presStyleLbl="node1" presStyleIdx="0" presStyleCnt="2">
        <dgm:presLayoutVars>
          <dgm:bulletEnabled val="1"/>
        </dgm:presLayoutVars>
      </dgm:prSet>
      <dgm:spPr/>
    </dgm:pt>
    <dgm:pt modelId="{DE2FA75D-0E29-534F-9E32-BF04B188167C}" type="pres">
      <dgm:prSet presAssocID="{5DC46A05-0FA5-4915-8E98-38855C5551B3}" presName="sibTrans" presStyleCnt="0"/>
      <dgm:spPr/>
    </dgm:pt>
    <dgm:pt modelId="{263204F6-C8A3-0349-BFA9-A4DDDC532223}" type="pres">
      <dgm:prSet presAssocID="{B41F0612-7472-4338-95A1-C68D1A73D836}" presName="node" presStyleLbl="node1" presStyleIdx="1" presStyleCnt="2">
        <dgm:presLayoutVars>
          <dgm:bulletEnabled val="1"/>
        </dgm:presLayoutVars>
      </dgm:prSet>
      <dgm:spPr/>
    </dgm:pt>
  </dgm:ptLst>
  <dgm:cxnLst>
    <dgm:cxn modelId="{F8B25974-14BE-5245-AC77-A044640297BF}" type="presOf" srcId="{B41F0612-7472-4338-95A1-C68D1A73D836}" destId="{263204F6-C8A3-0349-BFA9-A4DDDC532223}" srcOrd="0" destOrd="0" presId="urn:microsoft.com/office/officeart/2005/8/layout/default"/>
    <dgm:cxn modelId="{FB4C6376-ABAC-2642-8EB1-9E964EB1E941}" type="presOf" srcId="{52DA09FC-71EC-4110-A2FC-A4263C84DC72}" destId="{2429A98A-B1C9-A043-9F7E-9C6E3CF864F7}" srcOrd="0" destOrd="0" presId="urn:microsoft.com/office/officeart/2005/8/layout/default"/>
    <dgm:cxn modelId="{08E9E2AE-E30B-4CFD-985E-7D3728B9478C}" srcId="{52DA09FC-71EC-4110-A2FC-A4263C84DC72}" destId="{0E958991-76F1-4E21-89DB-58864AD20057}" srcOrd="0" destOrd="0" parTransId="{2E305853-FCD4-4BCF-AA75-22AA187815EB}" sibTransId="{5DC46A05-0FA5-4915-8E98-38855C5551B3}"/>
    <dgm:cxn modelId="{4EDC3ACF-6511-4757-8D7E-357CA6F04B0B}" srcId="{52DA09FC-71EC-4110-A2FC-A4263C84DC72}" destId="{B41F0612-7472-4338-95A1-C68D1A73D836}" srcOrd="1" destOrd="0" parTransId="{D9775EE3-61E6-48EE-912C-A96FB8C8BE0D}" sibTransId="{F5AA01B4-D7E1-41B9-8418-8E6EBC0B038F}"/>
    <dgm:cxn modelId="{8B042DFE-08E3-4641-BE4B-F73571BBBE18}" type="presOf" srcId="{0E958991-76F1-4E21-89DB-58864AD20057}" destId="{C00109BD-B236-BE4A-B4FA-C874ED24FB9E}" srcOrd="0" destOrd="0" presId="urn:microsoft.com/office/officeart/2005/8/layout/default"/>
    <dgm:cxn modelId="{6ECE4CF1-6630-5144-BCE6-859D575FD236}" type="presParOf" srcId="{2429A98A-B1C9-A043-9F7E-9C6E3CF864F7}" destId="{C00109BD-B236-BE4A-B4FA-C874ED24FB9E}" srcOrd="0" destOrd="0" presId="urn:microsoft.com/office/officeart/2005/8/layout/default"/>
    <dgm:cxn modelId="{585DB5CF-8D10-AC43-825D-E08E1451C929}" type="presParOf" srcId="{2429A98A-B1C9-A043-9F7E-9C6E3CF864F7}" destId="{DE2FA75D-0E29-534F-9E32-BF04B188167C}" srcOrd="1" destOrd="0" presId="urn:microsoft.com/office/officeart/2005/8/layout/default"/>
    <dgm:cxn modelId="{7FA58878-249F-D649-96B0-3BFDA2E60088}" type="presParOf" srcId="{2429A98A-B1C9-A043-9F7E-9C6E3CF864F7}" destId="{263204F6-C8A3-0349-BFA9-A4DDDC532223}"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E702A4-248A-4AA3-8227-863DFCDD8E9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2762D15C-0717-43AD-B3FC-C8A57503616F}">
      <dgm:prSet phldrT="[Text]" custT="1"/>
      <dgm:spPr/>
      <dgm:t>
        <a:bodyPr/>
        <a:lstStyle/>
        <a:p>
          <a:r>
            <a:rPr lang="en-US" sz="2000" dirty="0"/>
            <a:t>Help front line practitioners &amp; specialist staff identify high risk DA, stalking &amp; harassment &amp; HBV</a:t>
          </a:r>
        </a:p>
      </dgm:t>
    </dgm:pt>
    <dgm:pt modelId="{6DDEFB5B-26B3-4EF3-BFF4-CDE6A20865C0}" type="parTrans" cxnId="{6AEA6A8F-8F13-45FA-848E-04E0E6A6A04C}">
      <dgm:prSet/>
      <dgm:spPr/>
      <dgm:t>
        <a:bodyPr/>
        <a:lstStyle/>
        <a:p>
          <a:endParaRPr lang="en-US"/>
        </a:p>
      </dgm:t>
    </dgm:pt>
    <dgm:pt modelId="{D5111788-179B-4344-952F-6AC25009D9E5}" type="sibTrans" cxnId="{6AEA6A8F-8F13-45FA-848E-04E0E6A6A04C}">
      <dgm:prSet/>
      <dgm:spPr/>
      <dgm:t>
        <a:bodyPr/>
        <a:lstStyle/>
        <a:p>
          <a:endParaRPr lang="en-US"/>
        </a:p>
      </dgm:t>
    </dgm:pt>
    <dgm:pt modelId="{A3184348-DEA4-4429-BDBE-068276500A9F}">
      <dgm:prSet phldrT="[Text]" custT="1"/>
      <dgm:spPr/>
      <dgm:t>
        <a:bodyPr/>
        <a:lstStyle/>
        <a:p>
          <a:r>
            <a:rPr lang="en-US" sz="2000"/>
            <a:t>Help staff to identify dangerous &amp; serial perpetrators </a:t>
          </a:r>
          <a:endParaRPr lang="en-US" sz="2000" dirty="0"/>
        </a:p>
      </dgm:t>
    </dgm:pt>
    <dgm:pt modelId="{1430EA71-9BDA-4718-9194-E4A47BD610C0}" type="parTrans" cxnId="{34013FD7-A8E9-42ED-BA5A-29D2E4142D3E}">
      <dgm:prSet/>
      <dgm:spPr/>
      <dgm:t>
        <a:bodyPr/>
        <a:lstStyle/>
        <a:p>
          <a:endParaRPr lang="en-US"/>
        </a:p>
      </dgm:t>
    </dgm:pt>
    <dgm:pt modelId="{296976FC-3614-4319-AEBB-72D66F8D0C43}" type="sibTrans" cxnId="{34013FD7-A8E9-42ED-BA5A-29D2E4142D3E}">
      <dgm:prSet/>
      <dgm:spPr/>
      <dgm:t>
        <a:bodyPr/>
        <a:lstStyle/>
        <a:p>
          <a:endParaRPr lang="en-US"/>
        </a:p>
      </dgm:t>
    </dgm:pt>
    <dgm:pt modelId="{76ABAEF4-5C9E-4975-9769-2A724885CF36}">
      <dgm:prSet phldrT="[Text]" custT="1"/>
      <dgm:spPr/>
      <dgm:t>
        <a:bodyPr/>
        <a:lstStyle/>
        <a:p>
          <a:r>
            <a:rPr lang="en-US" sz="2000" dirty="0"/>
            <a:t>Decide which cases should be referred to MARAC, &amp; what other support might be required. A completed form becomes an active record</a:t>
          </a:r>
        </a:p>
      </dgm:t>
    </dgm:pt>
    <dgm:pt modelId="{ADEC12B5-7CBE-4819-8FB8-A61CAFA32B34}" type="parTrans" cxnId="{03D12533-A63F-4AEE-95B4-1C5D5D2A9D77}">
      <dgm:prSet/>
      <dgm:spPr/>
      <dgm:t>
        <a:bodyPr/>
        <a:lstStyle/>
        <a:p>
          <a:endParaRPr lang="en-US"/>
        </a:p>
      </dgm:t>
    </dgm:pt>
    <dgm:pt modelId="{F4EA0AD8-EE7E-45FE-A0EC-F1F72553D1D0}" type="sibTrans" cxnId="{03D12533-A63F-4AEE-95B4-1C5D5D2A9D77}">
      <dgm:prSet/>
      <dgm:spPr/>
      <dgm:t>
        <a:bodyPr/>
        <a:lstStyle/>
        <a:p>
          <a:endParaRPr lang="en-US"/>
        </a:p>
      </dgm:t>
    </dgm:pt>
    <dgm:pt modelId="{C4C8194E-492D-415D-8103-C0910A412253}">
      <dgm:prSet phldrT="[Text]" custT="1"/>
      <dgm:spPr/>
      <dgm:t>
        <a:bodyPr/>
        <a:lstStyle/>
        <a:p>
          <a:r>
            <a:rPr lang="en-US" sz="2000" dirty="0"/>
            <a:t>A common tool for agencies that are part of MARAC process &amp; provides a shared understanding of risk in relation to DASH &amp; HBA</a:t>
          </a:r>
        </a:p>
      </dgm:t>
    </dgm:pt>
    <dgm:pt modelId="{8658F913-92DC-4A97-BF9F-2F67A6CA5DB8}" type="parTrans" cxnId="{472DE48C-ED6E-4B64-BB1F-493C3203C0DD}">
      <dgm:prSet/>
      <dgm:spPr/>
      <dgm:t>
        <a:bodyPr/>
        <a:lstStyle/>
        <a:p>
          <a:endParaRPr lang="en-US"/>
        </a:p>
      </dgm:t>
    </dgm:pt>
    <dgm:pt modelId="{07DE764C-C9AF-430E-831B-1D16DA4435C0}" type="sibTrans" cxnId="{472DE48C-ED6E-4B64-BB1F-493C3203C0DD}">
      <dgm:prSet/>
      <dgm:spPr/>
      <dgm:t>
        <a:bodyPr/>
        <a:lstStyle/>
        <a:p>
          <a:endParaRPr lang="en-US"/>
        </a:p>
      </dgm:t>
    </dgm:pt>
    <dgm:pt modelId="{3AF1FC04-11CA-4A86-849E-FB9D2ECCEC60}">
      <dgm:prSet phldrT="[Text]" custT="1"/>
      <dgm:spPr/>
      <dgm:t>
        <a:bodyPr/>
        <a:lstStyle/>
        <a:p>
          <a:r>
            <a:rPr lang="en-US" sz="2000" dirty="0"/>
            <a:t>Enable agencies to make defensible decisions based on the evidence from extensive research of cases, including domestic homicides &amp; ‘near misses’ which underpins most models of RA</a:t>
          </a:r>
        </a:p>
      </dgm:t>
    </dgm:pt>
    <dgm:pt modelId="{F154D8F8-3E9F-4F8F-9C86-B25DABF04A24}" type="parTrans" cxnId="{0A25DEFB-F268-4EA1-8977-A672683486C1}">
      <dgm:prSet/>
      <dgm:spPr/>
      <dgm:t>
        <a:bodyPr/>
        <a:lstStyle/>
        <a:p>
          <a:endParaRPr lang="en-US"/>
        </a:p>
      </dgm:t>
    </dgm:pt>
    <dgm:pt modelId="{5BD1AA3F-B067-487A-85E0-0B130F14E22F}" type="sibTrans" cxnId="{0A25DEFB-F268-4EA1-8977-A672683486C1}">
      <dgm:prSet/>
      <dgm:spPr/>
      <dgm:t>
        <a:bodyPr/>
        <a:lstStyle/>
        <a:p>
          <a:endParaRPr lang="en-US"/>
        </a:p>
      </dgm:t>
    </dgm:pt>
    <dgm:pt modelId="{D45F6167-5C31-48E9-8536-9D901BB8FC00}" type="pres">
      <dgm:prSet presAssocID="{4DE702A4-248A-4AA3-8227-863DFCDD8E9C}" presName="diagram" presStyleCnt="0">
        <dgm:presLayoutVars>
          <dgm:dir/>
          <dgm:resizeHandles val="exact"/>
        </dgm:presLayoutVars>
      </dgm:prSet>
      <dgm:spPr/>
    </dgm:pt>
    <dgm:pt modelId="{95B55F62-4767-40C8-8E8E-822B173240E6}" type="pres">
      <dgm:prSet presAssocID="{2762D15C-0717-43AD-B3FC-C8A57503616F}" presName="node" presStyleLbl="node1" presStyleIdx="0" presStyleCnt="5">
        <dgm:presLayoutVars>
          <dgm:bulletEnabled val="1"/>
        </dgm:presLayoutVars>
      </dgm:prSet>
      <dgm:spPr/>
    </dgm:pt>
    <dgm:pt modelId="{A69EC0CF-9F31-406A-94E7-4CE51C3BE1B0}" type="pres">
      <dgm:prSet presAssocID="{D5111788-179B-4344-952F-6AC25009D9E5}" presName="sibTrans" presStyleCnt="0"/>
      <dgm:spPr/>
    </dgm:pt>
    <dgm:pt modelId="{A4FE2FEA-3FF2-4562-A5EB-B2195AD6BCE6}" type="pres">
      <dgm:prSet presAssocID="{A3184348-DEA4-4429-BDBE-068276500A9F}" presName="node" presStyleLbl="node1" presStyleIdx="1" presStyleCnt="5">
        <dgm:presLayoutVars>
          <dgm:bulletEnabled val="1"/>
        </dgm:presLayoutVars>
      </dgm:prSet>
      <dgm:spPr/>
    </dgm:pt>
    <dgm:pt modelId="{E19BF848-A39A-4D63-A4D0-C6F61947A7E7}" type="pres">
      <dgm:prSet presAssocID="{296976FC-3614-4319-AEBB-72D66F8D0C43}" presName="sibTrans" presStyleCnt="0"/>
      <dgm:spPr/>
    </dgm:pt>
    <dgm:pt modelId="{E19FA2E6-0C98-4EC7-B18F-869F77AD6EFD}" type="pres">
      <dgm:prSet presAssocID="{76ABAEF4-5C9E-4975-9769-2A724885CF36}" presName="node" presStyleLbl="node1" presStyleIdx="2" presStyleCnt="5">
        <dgm:presLayoutVars>
          <dgm:bulletEnabled val="1"/>
        </dgm:presLayoutVars>
      </dgm:prSet>
      <dgm:spPr/>
    </dgm:pt>
    <dgm:pt modelId="{4A5C4E99-EB44-43D5-AE8A-26A02C472598}" type="pres">
      <dgm:prSet presAssocID="{F4EA0AD8-EE7E-45FE-A0EC-F1F72553D1D0}" presName="sibTrans" presStyleCnt="0"/>
      <dgm:spPr/>
    </dgm:pt>
    <dgm:pt modelId="{A65035FC-A9FC-4988-9F21-D772B8923BC8}" type="pres">
      <dgm:prSet presAssocID="{C4C8194E-492D-415D-8103-C0910A412253}" presName="node" presStyleLbl="node1" presStyleIdx="3" presStyleCnt="5">
        <dgm:presLayoutVars>
          <dgm:bulletEnabled val="1"/>
        </dgm:presLayoutVars>
      </dgm:prSet>
      <dgm:spPr/>
    </dgm:pt>
    <dgm:pt modelId="{FA502400-50B9-41D1-B249-CEA26EA07961}" type="pres">
      <dgm:prSet presAssocID="{07DE764C-C9AF-430E-831B-1D16DA4435C0}" presName="sibTrans" presStyleCnt="0"/>
      <dgm:spPr/>
    </dgm:pt>
    <dgm:pt modelId="{0D7F5ED3-6F06-42D3-B455-0E5051335182}" type="pres">
      <dgm:prSet presAssocID="{3AF1FC04-11CA-4A86-849E-FB9D2ECCEC60}" presName="node" presStyleLbl="node1" presStyleIdx="4" presStyleCnt="5">
        <dgm:presLayoutVars>
          <dgm:bulletEnabled val="1"/>
        </dgm:presLayoutVars>
      </dgm:prSet>
      <dgm:spPr/>
    </dgm:pt>
  </dgm:ptLst>
  <dgm:cxnLst>
    <dgm:cxn modelId="{A41D2511-9057-4F60-8F53-87E10EEEA377}" type="presOf" srcId="{2762D15C-0717-43AD-B3FC-C8A57503616F}" destId="{95B55F62-4767-40C8-8E8E-822B173240E6}" srcOrd="0" destOrd="0" presId="urn:microsoft.com/office/officeart/2005/8/layout/default"/>
    <dgm:cxn modelId="{B6A45717-0F72-47DF-8735-0417D8574215}" type="presOf" srcId="{76ABAEF4-5C9E-4975-9769-2A724885CF36}" destId="{E19FA2E6-0C98-4EC7-B18F-869F77AD6EFD}" srcOrd="0" destOrd="0" presId="urn:microsoft.com/office/officeart/2005/8/layout/default"/>
    <dgm:cxn modelId="{03D12533-A63F-4AEE-95B4-1C5D5D2A9D77}" srcId="{4DE702A4-248A-4AA3-8227-863DFCDD8E9C}" destId="{76ABAEF4-5C9E-4975-9769-2A724885CF36}" srcOrd="2" destOrd="0" parTransId="{ADEC12B5-7CBE-4819-8FB8-A61CAFA32B34}" sibTransId="{F4EA0AD8-EE7E-45FE-A0EC-F1F72553D1D0}"/>
    <dgm:cxn modelId="{AED08F42-76CC-41CC-AEE1-D7BD6739BF57}" type="presOf" srcId="{C4C8194E-492D-415D-8103-C0910A412253}" destId="{A65035FC-A9FC-4988-9F21-D772B8923BC8}" srcOrd="0" destOrd="0" presId="urn:microsoft.com/office/officeart/2005/8/layout/default"/>
    <dgm:cxn modelId="{D7320475-E395-4D49-97B9-3F76A8D405BD}" type="presOf" srcId="{A3184348-DEA4-4429-BDBE-068276500A9F}" destId="{A4FE2FEA-3FF2-4562-A5EB-B2195AD6BCE6}" srcOrd="0" destOrd="0" presId="urn:microsoft.com/office/officeart/2005/8/layout/default"/>
    <dgm:cxn modelId="{0D72DF7C-AFF5-42C7-A533-DC885BB95AD6}" type="presOf" srcId="{4DE702A4-248A-4AA3-8227-863DFCDD8E9C}" destId="{D45F6167-5C31-48E9-8536-9D901BB8FC00}" srcOrd="0" destOrd="0" presId="urn:microsoft.com/office/officeart/2005/8/layout/default"/>
    <dgm:cxn modelId="{472DE48C-ED6E-4B64-BB1F-493C3203C0DD}" srcId="{4DE702A4-248A-4AA3-8227-863DFCDD8E9C}" destId="{C4C8194E-492D-415D-8103-C0910A412253}" srcOrd="3" destOrd="0" parTransId="{8658F913-92DC-4A97-BF9F-2F67A6CA5DB8}" sibTransId="{07DE764C-C9AF-430E-831B-1D16DA4435C0}"/>
    <dgm:cxn modelId="{6AEA6A8F-8F13-45FA-848E-04E0E6A6A04C}" srcId="{4DE702A4-248A-4AA3-8227-863DFCDD8E9C}" destId="{2762D15C-0717-43AD-B3FC-C8A57503616F}" srcOrd="0" destOrd="0" parTransId="{6DDEFB5B-26B3-4EF3-BFF4-CDE6A20865C0}" sibTransId="{D5111788-179B-4344-952F-6AC25009D9E5}"/>
    <dgm:cxn modelId="{11BEA69D-9A7D-4041-9FE1-43CCA7A4F82A}" type="presOf" srcId="{3AF1FC04-11CA-4A86-849E-FB9D2ECCEC60}" destId="{0D7F5ED3-6F06-42D3-B455-0E5051335182}" srcOrd="0" destOrd="0" presId="urn:microsoft.com/office/officeart/2005/8/layout/default"/>
    <dgm:cxn modelId="{34013FD7-A8E9-42ED-BA5A-29D2E4142D3E}" srcId="{4DE702A4-248A-4AA3-8227-863DFCDD8E9C}" destId="{A3184348-DEA4-4429-BDBE-068276500A9F}" srcOrd="1" destOrd="0" parTransId="{1430EA71-9BDA-4718-9194-E4A47BD610C0}" sibTransId="{296976FC-3614-4319-AEBB-72D66F8D0C43}"/>
    <dgm:cxn modelId="{0A25DEFB-F268-4EA1-8977-A672683486C1}" srcId="{4DE702A4-248A-4AA3-8227-863DFCDD8E9C}" destId="{3AF1FC04-11CA-4A86-849E-FB9D2ECCEC60}" srcOrd="4" destOrd="0" parTransId="{F154D8F8-3E9F-4F8F-9C86-B25DABF04A24}" sibTransId="{5BD1AA3F-B067-487A-85E0-0B130F14E22F}"/>
    <dgm:cxn modelId="{C3D22BD4-E1C7-47CA-9B2F-0F707635605F}" type="presParOf" srcId="{D45F6167-5C31-48E9-8536-9D901BB8FC00}" destId="{95B55F62-4767-40C8-8E8E-822B173240E6}" srcOrd="0" destOrd="0" presId="urn:microsoft.com/office/officeart/2005/8/layout/default"/>
    <dgm:cxn modelId="{F772E150-3E76-4985-854B-B85754FCE491}" type="presParOf" srcId="{D45F6167-5C31-48E9-8536-9D901BB8FC00}" destId="{A69EC0CF-9F31-406A-94E7-4CE51C3BE1B0}" srcOrd="1" destOrd="0" presId="urn:microsoft.com/office/officeart/2005/8/layout/default"/>
    <dgm:cxn modelId="{FDAF8139-0F4F-47A7-8AA0-208A4219F669}" type="presParOf" srcId="{D45F6167-5C31-48E9-8536-9D901BB8FC00}" destId="{A4FE2FEA-3FF2-4562-A5EB-B2195AD6BCE6}" srcOrd="2" destOrd="0" presId="urn:microsoft.com/office/officeart/2005/8/layout/default"/>
    <dgm:cxn modelId="{C1A69DF8-D624-42C4-B58C-6BBD21EC08B9}" type="presParOf" srcId="{D45F6167-5C31-48E9-8536-9D901BB8FC00}" destId="{E19BF848-A39A-4D63-A4D0-C6F61947A7E7}" srcOrd="3" destOrd="0" presId="urn:microsoft.com/office/officeart/2005/8/layout/default"/>
    <dgm:cxn modelId="{BBC958ED-30F0-47C4-8346-95BE4C29A69D}" type="presParOf" srcId="{D45F6167-5C31-48E9-8536-9D901BB8FC00}" destId="{E19FA2E6-0C98-4EC7-B18F-869F77AD6EFD}" srcOrd="4" destOrd="0" presId="urn:microsoft.com/office/officeart/2005/8/layout/default"/>
    <dgm:cxn modelId="{BD91E0B7-D351-4E5F-A4EC-3ECD48CE31F2}" type="presParOf" srcId="{D45F6167-5C31-48E9-8536-9D901BB8FC00}" destId="{4A5C4E99-EB44-43D5-AE8A-26A02C472598}" srcOrd="5" destOrd="0" presId="urn:microsoft.com/office/officeart/2005/8/layout/default"/>
    <dgm:cxn modelId="{6B0A3BE7-5F4C-459B-8DB1-C78B934A6A3C}" type="presParOf" srcId="{D45F6167-5C31-48E9-8536-9D901BB8FC00}" destId="{A65035FC-A9FC-4988-9F21-D772B8923BC8}" srcOrd="6" destOrd="0" presId="urn:microsoft.com/office/officeart/2005/8/layout/default"/>
    <dgm:cxn modelId="{91E3EE93-038A-42D6-A805-9CAE71898684}" type="presParOf" srcId="{D45F6167-5C31-48E9-8536-9D901BB8FC00}" destId="{FA502400-50B9-41D1-B249-CEA26EA07961}" srcOrd="7" destOrd="0" presId="urn:microsoft.com/office/officeart/2005/8/layout/default"/>
    <dgm:cxn modelId="{5D1447A7-1677-4D73-8724-E8C2F2DACE10}" type="presParOf" srcId="{D45F6167-5C31-48E9-8536-9D901BB8FC00}" destId="{0D7F5ED3-6F06-42D3-B455-0E505133518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3DBD95-544E-4EFF-84B2-B073C3A60252}" type="doc">
      <dgm:prSet loTypeId="urn:microsoft.com/office/officeart/2009/3/layout/IncreasingArrowsProcess" loCatId="process" qsTypeId="urn:microsoft.com/office/officeart/2005/8/quickstyle/simple1" qsCatId="simple" csTypeId="urn:microsoft.com/office/officeart/2005/8/colors/colorful5" csCatId="colorful" phldr="1"/>
      <dgm:spPr/>
      <dgm:t>
        <a:bodyPr/>
        <a:lstStyle/>
        <a:p>
          <a:endParaRPr lang="en-US"/>
        </a:p>
      </dgm:t>
    </dgm:pt>
    <dgm:pt modelId="{2441ED3B-C844-4437-BC2E-42F4B9F6A2A2}">
      <dgm:prSet phldrT="[Text]"/>
      <dgm:spPr/>
      <dgm:t>
        <a:bodyPr/>
        <a:lstStyle/>
        <a:p>
          <a:r>
            <a:rPr lang="en-US" b="1"/>
            <a:t>STANDARD</a:t>
          </a:r>
          <a:endParaRPr lang="en-US" b="1" dirty="0"/>
        </a:p>
      </dgm:t>
    </dgm:pt>
    <dgm:pt modelId="{47F65CCA-419E-4D88-AAD2-2FBF50A5B0E3}" type="parTrans" cxnId="{DF696807-AAA5-4243-BE01-F487361534A2}">
      <dgm:prSet/>
      <dgm:spPr/>
      <dgm:t>
        <a:bodyPr/>
        <a:lstStyle/>
        <a:p>
          <a:endParaRPr lang="en-US"/>
        </a:p>
      </dgm:t>
    </dgm:pt>
    <dgm:pt modelId="{93D6EED8-5056-4A9D-807A-C6D9C3CE22B4}" type="sibTrans" cxnId="{DF696807-AAA5-4243-BE01-F487361534A2}">
      <dgm:prSet/>
      <dgm:spPr/>
      <dgm:t>
        <a:bodyPr/>
        <a:lstStyle/>
        <a:p>
          <a:endParaRPr lang="en-US"/>
        </a:p>
      </dgm:t>
    </dgm:pt>
    <dgm:pt modelId="{715159C6-5C03-43AC-AA7F-3CDD02D84D47}">
      <dgm:prSet phldrT="[Text]" custT="1"/>
      <dgm:spPr/>
      <dgm:t>
        <a:bodyPr/>
        <a:lstStyle/>
        <a:p>
          <a:r>
            <a:rPr lang="en-US" sz="2400" dirty="0"/>
            <a:t>Current evidence does not indicate likelihood of causing </a:t>
          </a:r>
          <a:r>
            <a:rPr lang="en-US" sz="2400" b="1" dirty="0"/>
            <a:t>serious harm</a:t>
          </a:r>
        </a:p>
      </dgm:t>
    </dgm:pt>
    <dgm:pt modelId="{5675B667-18F3-429F-B190-2338312B95CC}" type="parTrans" cxnId="{619EF926-C249-4430-BEAD-B53E3E9B6DE1}">
      <dgm:prSet/>
      <dgm:spPr/>
      <dgm:t>
        <a:bodyPr/>
        <a:lstStyle/>
        <a:p>
          <a:endParaRPr lang="en-US"/>
        </a:p>
      </dgm:t>
    </dgm:pt>
    <dgm:pt modelId="{1E46F75E-8892-4D82-9ECA-833B5F22B388}" type="sibTrans" cxnId="{619EF926-C249-4430-BEAD-B53E3E9B6DE1}">
      <dgm:prSet/>
      <dgm:spPr/>
      <dgm:t>
        <a:bodyPr/>
        <a:lstStyle/>
        <a:p>
          <a:endParaRPr lang="en-US"/>
        </a:p>
      </dgm:t>
    </dgm:pt>
    <dgm:pt modelId="{CF5EE0AC-1383-4654-9A5B-561CC2D53FD9}">
      <dgm:prSet phldrT="[Text]"/>
      <dgm:spPr/>
      <dgm:t>
        <a:bodyPr/>
        <a:lstStyle/>
        <a:p>
          <a:r>
            <a:rPr lang="en-US" b="1"/>
            <a:t>MEDIUM</a:t>
          </a:r>
          <a:endParaRPr lang="en-US" b="1" dirty="0"/>
        </a:p>
      </dgm:t>
    </dgm:pt>
    <dgm:pt modelId="{C0EE541D-A308-4F14-9148-7835459D2E8B}" type="parTrans" cxnId="{A2CB5839-1303-486B-AB7C-8E7DD61EDCC1}">
      <dgm:prSet/>
      <dgm:spPr/>
      <dgm:t>
        <a:bodyPr/>
        <a:lstStyle/>
        <a:p>
          <a:endParaRPr lang="en-US"/>
        </a:p>
      </dgm:t>
    </dgm:pt>
    <dgm:pt modelId="{94739A15-138F-4721-A2E7-31D8315858BE}" type="sibTrans" cxnId="{A2CB5839-1303-486B-AB7C-8E7DD61EDCC1}">
      <dgm:prSet/>
      <dgm:spPr/>
      <dgm:t>
        <a:bodyPr/>
        <a:lstStyle/>
        <a:p>
          <a:endParaRPr lang="en-US"/>
        </a:p>
      </dgm:t>
    </dgm:pt>
    <dgm:pt modelId="{1ABC3519-EDF9-4337-BA04-DE2B1A0EC55E}">
      <dgm:prSet phldrT="[Text]" custT="1"/>
      <dgm:spPr/>
      <dgm:t>
        <a:bodyPr/>
        <a:lstStyle/>
        <a:p>
          <a:r>
            <a:rPr lang="en-US" sz="2400" dirty="0"/>
            <a:t>There are identifiable indicators of risk of </a:t>
          </a:r>
          <a:r>
            <a:rPr lang="en-US" sz="2400" b="1" dirty="0"/>
            <a:t>serious harm</a:t>
          </a:r>
          <a:r>
            <a:rPr lang="en-US" sz="2400" dirty="0"/>
            <a:t>. Offender has potential to cause serious harm but unlikely unless there is a change of circumstances</a:t>
          </a:r>
        </a:p>
      </dgm:t>
    </dgm:pt>
    <dgm:pt modelId="{0A77A11E-E7FA-4B58-9AE9-0A340EAAE875}" type="parTrans" cxnId="{165879E6-C2B7-4CD3-81E4-9C5B38FCF237}">
      <dgm:prSet/>
      <dgm:spPr/>
      <dgm:t>
        <a:bodyPr/>
        <a:lstStyle/>
        <a:p>
          <a:endParaRPr lang="en-US"/>
        </a:p>
      </dgm:t>
    </dgm:pt>
    <dgm:pt modelId="{F230646A-6CBB-4D37-9DE9-3DDFED5D570A}" type="sibTrans" cxnId="{165879E6-C2B7-4CD3-81E4-9C5B38FCF237}">
      <dgm:prSet/>
      <dgm:spPr/>
      <dgm:t>
        <a:bodyPr/>
        <a:lstStyle/>
        <a:p>
          <a:endParaRPr lang="en-US"/>
        </a:p>
      </dgm:t>
    </dgm:pt>
    <dgm:pt modelId="{8661089E-1DF4-4D27-93CB-68E112EEAC4E}">
      <dgm:prSet phldrT="[Text]"/>
      <dgm:spPr/>
      <dgm:t>
        <a:bodyPr/>
        <a:lstStyle/>
        <a:p>
          <a:r>
            <a:rPr lang="en-US" b="1"/>
            <a:t>HIGH</a:t>
          </a:r>
          <a:endParaRPr lang="en-US" b="1" dirty="0"/>
        </a:p>
      </dgm:t>
    </dgm:pt>
    <dgm:pt modelId="{67549570-E9CA-474A-B469-A28A239568F2}" type="parTrans" cxnId="{A9052969-4E87-4FE5-BA37-22D385663B6F}">
      <dgm:prSet/>
      <dgm:spPr/>
      <dgm:t>
        <a:bodyPr/>
        <a:lstStyle/>
        <a:p>
          <a:endParaRPr lang="en-US"/>
        </a:p>
      </dgm:t>
    </dgm:pt>
    <dgm:pt modelId="{92DD0095-6B0F-4BE8-93FC-DB8270FCBA49}" type="sibTrans" cxnId="{A9052969-4E87-4FE5-BA37-22D385663B6F}">
      <dgm:prSet/>
      <dgm:spPr/>
      <dgm:t>
        <a:bodyPr/>
        <a:lstStyle/>
        <a:p>
          <a:endParaRPr lang="en-US"/>
        </a:p>
      </dgm:t>
    </dgm:pt>
    <dgm:pt modelId="{08021769-3CEB-4734-8188-F1350B95983B}">
      <dgm:prSet phldrT="[Text]" custT="1"/>
      <dgm:spPr/>
      <dgm:t>
        <a:bodyPr/>
        <a:lstStyle/>
        <a:p>
          <a:r>
            <a:rPr lang="en-US" sz="2400" dirty="0"/>
            <a:t>There are identifiable indicators of risk of </a:t>
          </a:r>
          <a:r>
            <a:rPr lang="en-US" sz="2400" b="1" dirty="0"/>
            <a:t>serious harm</a:t>
          </a:r>
          <a:r>
            <a:rPr lang="en-US" sz="2400" dirty="0"/>
            <a:t>, which could happen at anytime.</a:t>
          </a:r>
        </a:p>
      </dgm:t>
    </dgm:pt>
    <dgm:pt modelId="{09FBBFB1-331F-4AD5-A934-13E1119DC7D1}" type="parTrans" cxnId="{253F7691-0DD3-4977-A202-7BFD397184BC}">
      <dgm:prSet/>
      <dgm:spPr/>
      <dgm:t>
        <a:bodyPr/>
        <a:lstStyle/>
        <a:p>
          <a:endParaRPr lang="en-US"/>
        </a:p>
      </dgm:t>
    </dgm:pt>
    <dgm:pt modelId="{EE0FE6DB-1936-498D-9D1E-1ACEE448B06A}" type="sibTrans" cxnId="{253F7691-0DD3-4977-A202-7BFD397184BC}">
      <dgm:prSet/>
      <dgm:spPr/>
      <dgm:t>
        <a:bodyPr/>
        <a:lstStyle/>
        <a:p>
          <a:endParaRPr lang="en-US"/>
        </a:p>
      </dgm:t>
    </dgm:pt>
    <dgm:pt modelId="{9D6EDCE8-01C8-4168-91D0-ADADC5054A11}" type="pres">
      <dgm:prSet presAssocID="{913DBD95-544E-4EFF-84B2-B073C3A60252}" presName="Name0" presStyleCnt="0">
        <dgm:presLayoutVars>
          <dgm:chMax val="5"/>
          <dgm:chPref val="5"/>
          <dgm:dir/>
          <dgm:animLvl val="lvl"/>
        </dgm:presLayoutVars>
      </dgm:prSet>
      <dgm:spPr/>
    </dgm:pt>
    <dgm:pt modelId="{1243F8F9-AC9C-4EE4-80EB-FD770EF474AD}" type="pres">
      <dgm:prSet presAssocID="{2441ED3B-C844-4437-BC2E-42F4B9F6A2A2}" presName="parentText1" presStyleLbl="node1" presStyleIdx="0" presStyleCnt="3">
        <dgm:presLayoutVars>
          <dgm:chMax/>
          <dgm:chPref val="3"/>
          <dgm:bulletEnabled val="1"/>
        </dgm:presLayoutVars>
      </dgm:prSet>
      <dgm:spPr/>
    </dgm:pt>
    <dgm:pt modelId="{139751AC-0AED-4424-821A-F381E18123BF}" type="pres">
      <dgm:prSet presAssocID="{2441ED3B-C844-4437-BC2E-42F4B9F6A2A2}" presName="childText1" presStyleLbl="solidAlignAcc1" presStyleIdx="0" presStyleCnt="3">
        <dgm:presLayoutVars>
          <dgm:chMax val="0"/>
          <dgm:chPref val="0"/>
          <dgm:bulletEnabled val="1"/>
        </dgm:presLayoutVars>
      </dgm:prSet>
      <dgm:spPr/>
    </dgm:pt>
    <dgm:pt modelId="{8D10A967-5243-4171-9D85-44B80B37AC32}" type="pres">
      <dgm:prSet presAssocID="{CF5EE0AC-1383-4654-9A5B-561CC2D53FD9}" presName="parentText2" presStyleLbl="node1" presStyleIdx="1" presStyleCnt="3">
        <dgm:presLayoutVars>
          <dgm:chMax/>
          <dgm:chPref val="3"/>
          <dgm:bulletEnabled val="1"/>
        </dgm:presLayoutVars>
      </dgm:prSet>
      <dgm:spPr/>
    </dgm:pt>
    <dgm:pt modelId="{556B7B87-8588-4E0E-B135-A2DB3B449533}" type="pres">
      <dgm:prSet presAssocID="{CF5EE0AC-1383-4654-9A5B-561CC2D53FD9}" presName="childText2" presStyleLbl="solidAlignAcc1" presStyleIdx="1" presStyleCnt="3">
        <dgm:presLayoutVars>
          <dgm:chMax val="0"/>
          <dgm:chPref val="0"/>
          <dgm:bulletEnabled val="1"/>
        </dgm:presLayoutVars>
      </dgm:prSet>
      <dgm:spPr/>
    </dgm:pt>
    <dgm:pt modelId="{81EBAE8B-39CF-4F82-84F7-995BDD54DE96}" type="pres">
      <dgm:prSet presAssocID="{8661089E-1DF4-4D27-93CB-68E112EEAC4E}" presName="parentText3" presStyleLbl="node1" presStyleIdx="2" presStyleCnt="3">
        <dgm:presLayoutVars>
          <dgm:chMax/>
          <dgm:chPref val="3"/>
          <dgm:bulletEnabled val="1"/>
        </dgm:presLayoutVars>
      </dgm:prSet>
      <dgm:spPr/>
    </dgm:pt>
    <dgm:pt modelId="{5F2C1207-45A4-4D06-83AF-DE274E6C639D}" type="pres">
      <dgm:prSet presAssocID="{8661089E-1DF4-4D27-93CB-68E112EEAC4E}" presName="childText3" presStyleLbl="solidAlignAcc1" presStyleIdx="2" presStyleCnt="3">
        <dgm:presLayoutVars>
          <dgm:chMax val="0"/>
          <dgm:chPref val="0"/>
          <dgm:bulletEnabled val="1"/>
        </dgm:presLayoutVars>
      </dgm:prSet>
      <dgm:spPr/>
    </dgm:pt>
  </dgm:ptLst>
  <dgm:cxnLst>
    <dgm:cxn modelId="{DF696807-AAA5-4243-BE01-F487361534A2}" srcId="{913DBD95-544E-4EFF-84B2-B073C3A60252}" destId="{2441ED3B-C844-4437-BC2E-42F4B9F6A2A2}" srcOrd="0" destOrd="0" parTransId="{47F65CCA-419E-4D88-AAD2-2FBF50A5B0E3}" sibTransId="{93D6EED8-5056-4A9D-807A-C6D9C3CE22B4}"/>
    <dgm:cxn modelId="{619EF926-C249-4430-BEAD-B53E3E9B6DE1}" srcId="{2441ED3B-C844-4437-BC2E-42F4B9F6A2A2}" destId="{715159C6-5C03-43AC-AA7F-3CDD02D84D47}" srcOrd="0" destOrd="0" parTransId="{5675B667-18F3-429F-B190-2338312B95CC}" sibTransId="{1E46F75E-8892-4D82-9ECA-833B5F22B388}"/>
    <dgm:cxn modelId="{885B932C-C953-4EED-B511-9E75D8E9BBD1}" type="presOf" srcId="{2441ED3B-C844-4437-BC2E-42F4B9F6A2A2}" destId="{1243F8F9-AC9C-4EE4-80EB-FD770EF474AD}" srcOrd="0" destOrd="0" presId="urn:microsoft.com/office/officeart/2009/3/layout/IncreasingArrowsProcess"/>
    <dgm:cxn modelId="{A2CB5839-1303-486B-AB7C-8E7DD61EDCC1}" srcId="{913DBD95-544E-4EFF-84B2-B073C3A60252}" destId="{CF5EE0AC-1383-4654-9A5B-561CC2D53FD9}" srcOrd="1" destOrd="0" parTransId="{C0EE541D-A308-4F14-9148-7835459D2E8B}" sibTransId="{94739A15-138F-4721-A2E7-31D8315858BE}"/>
    <dgm:cxn modelId="{3F520C5D-803F-4AD6-8CA8-DAC36E92C6C3}" type="presOf" srcId="{913DBD95-544E-4EFF-84B2-B073C3A60252}" destId="{9D6EDCE8-01C8-4168-91D0-ADADC5054A11}" srcOrd="0" destOrd="0" presId="urn:microsoft.com/office/officeart/2009/3/layout/IncreasingArrowsProcess"/>
    <dgm:cxn modelId="{A9052969-4E87-4FE5-BA37-22D385663B6F}" srcId="{913DBD95-544E-4EFF-84B2-B073C3A60252}" destId="{8661089E-1DF4-4D27-93CB-68E112EEAC4E}" srcOrd="2" destOrd="0" parTransId="{67549570-E9CA-474A-B469-A28A239568F2}" sibTransId="{92DD0095-6B0F-4BE8-93FC-DB8270FCBA49}"/>
    <dgm:cxn modelId="{9CDD6A69-6BF9-40E3-B075-ABB612790E3B}" type="presOf" srcId="{CF5EE0AC-1383-4654-9A5B-561CC2D53FD9}" destId="{8D10A967-5243-4171-9D85-44B80B37AC32}" srcOrd="0" destOrd="0" presId="urn:microsoft.com/office/officeart/2009/3/layout/IncreasingArrowsProcess"/>
    <dgm:cxn modelId="{01AAE07B-4A4B-4C9C-9A5E-4529A0863FE9}" type="presOf" srcId="{08021769-3CEB-4734-8188-F1350B95983B}" destId="{5F2C1207-45A4-4D06-83AF-DE274E6C639D}" srcOrd="0" destOrd="0" presId="urn:microsoft.com/office/officeart/2009/3/layout/IncreasingArrowsProcess"/>
    <dgm:cxn modelId="{3975CB7F-70D3-48B0-90F1-97E3EAB35AA9}" type="presOf" srcId="{1ABC3519-EDF9-4337-BA04-DE2B1A0EC55E}" destId="{556B7B87-8588-4E0E-B135-A2DB3B449533}" srcOrd="0" destOrd="0" presId="urn:microsoft.com/office/officeart/2009/3/layout/IncreasingArrowsProcess"/>
    <dgm:cxn modelId="{253F7691-0DD3-4977-A202-7BFD397184BC}" srcId="{8661089E-1DF4-4D27-93CB-68E112EEAC4E}" destId="{08021769-3CEB-4734-8188-F1350B95983B}" srcOrd="0" destOrd="0" parTransId="{09FBBFB1-331F-4AD5-A934-13E1119DC7D1}" sibTransId="{EE0FE6DB-1936-498D-9D1E-1ACEE448B06A}"/>
    <dgm:cxn modelId="{B0A8A696-E4C6-4C95-9D38-4EA41879B6AC}" type="presOf" srcId="{715159C6-5C03-43AC-AA7F-3CDD02D84D47}" destId="{139751AC-0AED-4424-821A-F381E18123BF}" srcOrd="0" destOrd="0" presId="urn:microsoft.com/office/officeart/2009/3/layout/IncreasingArrowsProcess"/>
    <dgm:cxn modelId="{886856B8-DD77-4AC9-A4C0-80D94B0A1BC5}" type="presOf" srcId="{8661089E-1DF4-4D27-93CB-68E112EEAC4E}" destId="{81EBAE8B-39CF-4F82-84F7-995BDD54DE96}" srcOrd="0" destOrd="0" presId="urn:microsoft.com/office/officeart/2009/3/layout/IncreasingArrowsProcess"/>
    <dgm:cxn modelId="{165879E6-C2B7-4CD3-81E4-9C5B38FCF237}" srcId="{CF5EE0AC-1383-4654-9A5B-561CC2D53FD9}" destId="{1ABC3519-EDF9-4337-BA04-DE2B1A0EC55E}" srcOrd="0" destOrd="0" parTransId="{0A77A11E-E7FA-4B58-9AE9-0A340EAAE875}" sibTransId="{F230646A-6CBB-4D37-9DE9-3DDFED5D570A}"/>
    <dgm:cxn modelId="{AA56A539-A9AD-43D9-AE39-430952E346AE}" type="presParOf" srcId="{9D6EDCE8-01C8-4168-91D0-ADADC5054A11}" destId="{1243F8F9-AC9C-4EE4-80EB-FD770EF474AD}" srcOrd="0" destOrd="0" presId="urn:microsoft.com/office/officeart/2009/3/layout/IncreasingArrowsProcess"/>
    <dgm:cxn modelId="{4FE2D002-2BF4-4A31-9856-D79AC5C37AC3}" type="presParOf" srcId="{9D6EDCE8-01C8-4168-91D0-ADADC5054A11}" destId="{139751AC-0AED-4424-821A-F381E18123BF}" srcOrd="1" destOrd="0" presId="urn:microsoft.com/office/officeart/2009/3/layout/IncreasingArrowsProcess"/>
    <dgm:cxn modelId="{6EC3AC82-6E92-4618-8EFA-81B4FB89D247}" type="presParOf" srcId="{9D6EDCE8-01C8-4168-91D0-ADADC5054A11}" destId="{8D10A967-5243-4171-9D85-44B80B37AC32}" srcOrd="2" destOrd="0" presId="urn:microsoft.com/office/officeart/2009/3/layout/IncreasingArrowsProcess"/>
    <dgm:cxn modelId="{B18A4B96-002B-498B-98DD-A36E6689F27C}" type="presParOf" srcId="{9D6EDCE8-01C8-4168-91D0-ADADC5054A11}" destId="{556B7B87-8588-4E0E-B135-A2DB3B449533}" srcOrd="3" destOrd="0" presId="urn:microsoft.com/office/officeart/2009/3/layout/IncreasingArrowsProcess"/>
    <dgm:cxn modelId="{8BEA0B25-A542-4A42-A6EC-34CCDF927658}" type="presParOf" srcId="{9D6EDCE8-01C8-4168-91D0-ADADC5054A11}" destId="{81EBAE8B-39CF-4F82-84F7-995BDD54DE96}" srcOrd="4" destOrd="0" presId="urn:microsoft.com/office/officeart/2009/3/layout/IncreasingArrowsProcess"/>
    <dgm:cxn modelId="{E30656D8-6176-40B2-A1BC-3D30AC06583C}" type="presParOf" srcId="{9D6EDCE8-01C8-4168-91D0-ADADC5054A11}" destId="{5F2C1207-45A4-4D06-83AF-DE274E6C639D}"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800F4C2-14B2-4DBE-B5D0-65D30616B3C2}" type="doc">
      <dgm:prSet loTypeId="urn:microsoft.com/office/officeart/2005/8/layout/process5" loCatId="process" qsTypeId="urn:microsoft.com/office/officeart/2005/8/quickstyle/simple1" qsCatId="simple" csTypeId="urn:microsoft.com/office/officeart/2005/8/colors/accent1_1" csCatId="accent1" phldr="1"/>
      <dgm:spPr/>
      <dgm:t>
        <a:bodyPr/>
        <a:lstStyle/>
        <a:p>
          <a:endParaRPr lang="en-US"/>
        </a:p>
      </dgm:t>
    </dgm:pt>
    <dgm:pt modelId="{E4EB731F-BBD3-4823-BC31-150073292BB5}">
      <dgm:prSet phldrT="[Text]" custT="1"/>
      <dgm:spPr/>
      <dgm:t>
        <a:bodyPr/>
        <a:lstStyle/>
        <a:p>
          <a:r>
            <a:rPr lang="en-US" sz="2400"/>
            <a:t>MARAC is a gathering of agencies who aim to:</a:t>
          </a:r>
          <a:endParaRPr lang="en-US" sz="2400" dirty="0"/>
        </a:p>
      </dgm:t>
    </dgm:pt>
    <dgm:pt modelId="{C6248D38-A7F2-4E9B-8A83-519CB0BE5767}" type="parTrans" cxnId="{75115A83-6384-4E7E-8F2F-EE6913D1B07F}">
      <dgm:prSet/>
      <dgm:spPr/>
      <dgm:t>
        <a:bodyPr/>
        <a:lstStyle/>
        <a:p>
          <a:endParaRPr lang="en-US"/>
        </a:p>
      </dgm:t>
    </dgm:pt>
    <dgm:pt modelId="{0B39D7A1-33E1-415B-8070-E098116470D4}" type="sibTrans" cxnId="{75115A83-6384-4E7E-8F2F-EE6913D1B07F}">
      <dgm:prSet/>
      <dgm:spPr/>
      <dgm:t>
        <a:bodyPr/>
        <a:lstStyle/>
        <a:p>
          <a:endParaRPr lang="en-US"/>
        </a:p>
      </dgm:t>
    </dgm:pt>
    <dgm:pt modelId="{E511C28B-5710-4426-A47E-1F0B29BB4DE7}">
      <dgm:prSet phldrT="[Text]" custT="1"/>
      <dgm:spPr/>
      <dgm:t>
        <a:bodyPr/>
        <a:lstStyle/>
        <a:p>
          <a:r>
            <a:rPr lang="en-US" sz="2400"/>
            <a:t>Safeguard adult victims</a:t>
          </a:r>
          <a:endParaRPr lang="en-US" sz="2400" dirty="0"/>
        </a:p>
      </dgm:t>
    </dgm:pt>
    <dgm:pt modelId="{97F4E8AA-6284-46C2-943D-12A15A8EEDDF}" type="parTrans" cxnId="{AF0C08DC-350C-4228-8ECC-99E72B1DEC45}">
      <dgm:prSet/>
      <dgm:spPr/>
      <dgm:t>
        <a:bodyPr/>
        <a:lstStyle/>
        <a:p>
          <a:endParaRPr lang="en-US"/>
        </a:p>
      </dgm:t>
    </dgm:pt>
    <dgm:pt modelId="{7E78427D-F8D1-4858-8640-ABBAD4D0234C}" type="sibTrans" cxnId="{AF0C08DC-350C-4228-8ECC-99E72B1DEC45}">
      <dgm:prSet/>
      <dgm:spPr/>
      <dgm:t>
        <a:bodyPr/>
        <a:lstStyle/>
        <a:p>
          <a:endParaRPr lang="en-US"/>
        </a:p>
      </dgm:t>
    </dgm:pt>
    <dgm:pt modelId="{B7DEB45C-77F6-477A-A931-41232A67B8D4}">
      <dgm:prSet phldrT="[Text]" custT="1"/>
      <dgm:spPr/>
      <dgm:t>
        <a:bodyPr/>
        <a:lstStyle/>
        <a:p>
          <a:r>
            <a:rPr lang="en-US" sz="2400" dirty="0"/>
            <a:t>Link with other PP Agencies in relation to children, perpetrators &amp; other VA’s</a:t>
          </a:r>
        </a:p>
      </dgm:t>
    </dgm:pt>
    <dgm:pt modelId="{D383B4EC-5924-4062-9F15-D63716E28609}" type="parTrans" cxnId="{E765C20E-52BE-4627-963A-51C54410AEDA}">
      <dgm:prSet/>
      <dgm:spPr/>
      <dgm:t>
        <a:bodyPr/>
        <a:lstStyle/>
        <a:p>
          <a:endParaRPr lang="en-US"/>
        </a:p>
      </dgm:t>
    </dgm:pt>
    <dgm:pt modelId="{F7DACCEF-C70E-47B3-8819-1A74857E184A}" type="sibTrans" cxnId="{E765C20E-52BE-4627-963A-51C54410AEDA}">
      <dgm:prSet/>
      <dgm:spPr/>
      <dgm:t>
        <a:bodyPr/>
        <a:lstStyle/>
        <a:p>
          <a:endParaRPr lang="en-US"/>
        </a:p>
      </dgm:t>
    </dgm:pt>
    <dgm:pt modelId="{56A116EC-5740-4473-9E6D-FA9D79C7C98C}">
      <dgm:prSet phldrT="[Text]" custT="1"/>
      <dgm:spPr/>
      <dgm:t>
        <a:bodyPr/>
        <a:lstStyle/>
        <a:p>
          <a:r>
            <a:rPr lang="en-US" sz="2400"/>
            <a:t>To safeguard agency staff</a:t>
          </a:r>
          <a:endParaRPr lang="en-US" sz="2400" dirty="0"/>
        </a:p>
      </dgm:t>
    </dgm:pt>
    <dgm:pt modelId="{3FA794EB-A7B5-46E4-AF17-2B559C804050}" type="parTrans" cxnId="{C105DA21-5320-4332-86F4-E21081168F11}">
      <dgm:prSet/>
      <dgm:spPr/>
      <dgm:t>
        <a:bodyPr/>
        <a:lstStyle/>
        <a:p>
          <a:endParaRPr lang="en-US"/>
        </a:p>
      </dgm:t>
    </dgm:pt>
    <dgm:pt modelId="{C6A922BF-E509-4DB2-AB85-A1BE2A7C76B9}" type="sibTrans" cxnId="{C105DA21-5320-4332-86F4-E21081168F11}">
      <dgm:prSet/>
      <dgm:spPr/>
      <dgm:t>
        <a:bodyPr/>
        <a:lstStyle/>
        <a:p>
          <a:endParaRPr lang="en-US"/>
        </a:p>
      </dgm:t>
    </dgm:pt>
    <dgm:pt modelId="{1BAE79E4-3C51-4ECD-B81D-C28894A4D679}">
      <dgm:prSet phldrT="[Text]" custT="1"/>
      <dgm:spPr/>
      <dgm:t>
        <a:bodyPr/>
        <a:lstStyle/>
        <a:p>
          <a:r>
            <a:rPr lang="en-US" sz="2400"/>
            <a:t>To address the behaviour of perpetrators</a:t>
          </a:r>
          <a:endParaRPr lang="en-US" sz="2400" dirty="0"/>
        </a:p>
      </dgm:t>
    </dgm:pt>
    <dgm:pt modelId="{80865E9B-B2AB-44D2-BF75-B2FAE0CC7CEF}" type="parTrans" cxnId="{70F4D37A-1C1A-4B36-A5CD-6B4A48DD194D}">
      <dgm:prSet/>
      <dgm:spPr/>
      <dgm:t>
        <a:bodyPr/>
        <a:lstStyle/>
        <a:p>
          <a:endParaRPr lang="en-US"/>
        </a:p>
      </dgm:t>
    </dgm:pt>
    <dgm:pt modelId="{FD6BB03D-B08E-498A-8B01-66ABD2DE0817}" type="sibTrans" cxnId="{70F4D37A-1C1A-4B36-A5CD-6B4A48DD194D}">
      <dgm:prSet/>
      <dgm:spPr/>
      <dgm:t>
        <a:bodyPr/>
        <a:lstStyle/>
        <a:p>
          <a:endParaRPr lang="en-US"/>
        </a:p>
      </dgm:t>
    </dgm:pt>
    <dgm:pt modelId="{73F85DCF-B890-4E7A-BFFC-65D84FB681FE}" type="pres">
      <dgm:prSet presAssocID="{3800F4C2-14B2-4DBE-B5D0-65D30616B3C2}" presName="diagram" presStyleCnt="0">
        <dgm:presLayoutVars>
          <dgm:dir/>
          <dgm:resizeHandles val="exact"/>
        </dgm:presLayoutVars>
      </dgm:prSet>
      <dgm:spPr/>
    </dgm:pt>
    <dgm:pt modelId="{9BED8C46-F87D-4CB6-ACEE-29FF88F73C65}" type="pres">
      <dgm:prSet presAssocID="{E4EB731F-BBD3-4823-BC31-150073292BB5}" presName="node" presStyleLbl="node1" presStyleIdx="0" presStyleCnt="5">
        <dgm:presLayoutVars>
          <dgm:bulletEnabled val="1"/>
        </dgm:presLayoutVars>
      </dgm:prSet>
      <dgm:spPr/>
    </dgm:pt>
    <dgm:pt modelId="{5117BF76-DDF7-491A-B40D-0F5D5F8AFBFE}" type="pres">
      <dgm:prSet presAssocID="{0B39D7A1-33E1-415B-8070-E098116470D4}" presName="sibTrans" presStyleLbl="sibTrans2D1" presStyleIdx="0" presStyleCnt="4"/>
      <dgm:spPr/>
    </dgm:pt>
    <dgm:pt modelId="{84AFDE61-CC08-4BCE-80F8-2814BB91F486}" type="pres">
      <dgm:prSet presAssocID="{0B39D7A1-33E1-415B-8070-E098116470D4}" presName="connectorText" presStyleLbl="sibTrans2D1" presStyleIdx="0" presStyleCnt="4"/>
      <dgm:spPr/>
    </dgm:pt>
    <dgm:pt modelId="{6EDEF75F-7AD9-49A6-BAA7-508AF8A71A95}" type="pres">
      <dgm:prSet presAssocID="{E511C28B-5710-4426-A47E-1F0B29BB4DE7}" presName="node" presStyleLbl="node1" presStyleIdx="1" presStyleCnt="5">
        <dgm:presLayoutVars>
          <dgm:bulletEnabled val="1"/>
        </dgm:presLayoutVars>
      </dgm:prSet>
      <dgm:spPr/>
    </dgm:pt>
    <dgm:pt modelId="{DB99A2BD-AF92-4F80-8421-FC28836621E4}" type="pres">
      <dgm:prSet presAssocID="{7E78427D-F8D1-4858-8640-ABBAD4D0234C}" presName="sibTrans" presStyleLbl="sibTrans2D1" presStyleIdx="1" presStyleCnt="4"/>
      <dgm:spPr/>
    </dgm:pt>
    <dgm:pt modelId="{F85B97DE-9D0C-44FF-8CBD-E045EE2D41C9}" type="pres">
      <dgm:prSet presAssocID="{7E78427D-F8D1-4858-8640-ABBAD4D0234C}" presName="connectorText" presStyleLbl="sibTrans2D1" presStyleIdx="1" presStyleCnt="4"/>
      <dgm:spPr/>
    </dgm:pt>
    <dgm:pt modelId="{59ABEF19-A8F0-4C76-A91E-170A56D8B9C6}" type="pres">
      <dgm:prSet presAssocID="{B7DEB45C-77F6-477A-A931-41232A67B8D4}" presName="node" presStyleLbl="node1" presStyleIdx="2" presStyleCnt="5">
        <dgm:presLayoutVars>
          <dgm:bulletEnabled val="1"/>
        </dgm:presLayoutVars>
      </dgm:prSet>
      <dgm:spPr/>
    </dgm:pt>
    <dgm:pt modelId="{69ED9C22-35A1-4573-9553-3BBD68F553D8}" type="pres">
      <dgm:prSet presAssocID="{F7DACCEF-C70E-47B3-8819-1A74857E184A}" presName="sibTrans" presStyleLbl="sibTrans2D1" presStyleIdx="2" presStyleCnt="4"/>
      <dgm:spPr/>
    </dgm:pt>
    <dgm:pt modelId="{D9313088-CEEC-41C4-A0B7-687433D5BE77}" type="pres">
      <dgm:prSet presAssocID="{F7DACCEF-C70E-47B3-8819-1A74857E184A}" presName="connectorText" presStyleLbl="sibTrans2D1" presStyleIdx="2" presStyleCnt="4"/>
      <dgm:spPr/>
    </dgm:pt>
    <dgm:pt modelId="{0B782093-56E5-4289-A9D9-6EDD759F836E}" type="pres">
      <dgm:prSet presAssocID="{56A116EC-5740-4473-9E6D-FA9D79C7C98C}" presName="node" presStyleLbl="node1" presStyleIdx="3" presStyleCnt="5">
        <dgm:presLayoutVars>
          <dgm:bulletEnabled val="1"/>
        </dgm:presLayoutVars>
      </dgm:prSet>
      <dgm:spPr/>
    </dgm:pt>
    <dgm:pt modelId="{6BF012FE-D9E0-44BE-9CCB-80C0A3343B3E}" type="pres">
      <dgm:prSet presAssocID="{C6A922BF-E509-4DB2-AB85-A1BE2A7C76B9}" presName="sibTrans" presStyleLbl="sibTrans2D1" presStyleIdx="3" presStyleCnt="4"/>
      <dgm:spPr/>
    </dgm:pt>
    <dgm:pt modelId="{02D21B47-E677-4E50-84E1-E9EB01AA94B8}" type="pres">
      <dgm:prSet presAssocID="{C6A922BF-E509-4DB2-AB85-A1BE2A7C76B9}" presName="connectorText" presStyleLbl="sibTrans2D1" presStyleIdx="3" presStyleCnt="4"/>
      <dgm:spPr/>
    </dgm:pt>
    <dgm:pt modelId="{4555BBF4-FD70-4376-BAE6-B808520AF0F9}" type="pres">
      <dgm:prSet presAssocID="{1BAE79E4-3C51-4ECD-B81D-C28894A4D679}" presName="node" presStyleLbl="node1" presStyleIdx="4" presStyleCnt="5">
        <dgm:presLayoutVars>
          <dgm:bulletEnabled val="1"/>
        </dgm:presLayoutVars>
      </dgm:prSet>
      <dgm:spPr/>
    </dgm:pt>
  </dgm:ptLst>
  <dgm:cxnLst>
    <dgm:cxn modelId="{E765C20E-52BE-4627-963A-51C54410AEDA}" srcId="{3800F4C2-14B2-4DBE-B5D0-65D30616B3C2}" destId="{B7DEB45C-77F6-477A-A931-41232A67B8D4}" srcOrd="2" destOrd="0" parTransId="{D383B4EC-5924-4062-9F15-D63716E28609}" sibTransId="{F7DACCEF-C70E-47B3-8819-1A74857E184A}"/>
    <dgm:cxn modelId="{AA44160F-A59B-4975-89DD-4C0B1C9CC5B6}" type="presOf" srcId="{0B39D7A1-33E1-415B-8070-E098116470D4}" destId="{84AFDE61-CC08-4BCE-80F8-2814BB91F486}" srcOrd="1" destOrd="0" presId="urn:microsoft.com/office/officeart/2005/8/layout/process5"/>
    <dgm:cxn modelId="{F7521D11-C538-4D39-BCC0-40EC92603911}" type="presOf" srcId="{0B39D7A1-33E1-415B-8070-E098116470D4}" destId="{5117BF76-DDF7-491A-B40D-0F5D5F8AFBFE}" srcOrd="0" destOrd="0" presId="urn:microsoft.com/office/officeart/2005/8/layout/process5"/>
    <dgm:cxn modelId="{C105DA21-5320-4332-86F4-E21081168F11}" srcId="{3800F4C2-14B2-4DBE-B5D0-65D30616B3C2}" destId="{56A116EC-5740-4473-9E6D-FA9D79C7C98C}" srcOrd="3" destOrd="0" parTransId="{3FA794EB-A7B5-46E4-AF17-2B559C804050}" sibTransId="{C6A922BF-E509-4DB2-AB85-A1BE2A7C76B9}"/>
    <dgm:cxn modelId="{FCBCED22-4619-4FD0-B465-AD8F5B89A90F}" type="presOf" srcId="{F7DACCEF-C70E-47B3-8819-1A74857E184A}" destId="{69ED9C22-35A1-4573-9553-3BBD68F553D8}" srcOrd="0" destOrd="0" presId="urn:microsoft.com/office/officeart/2005/8/layout/process5"/>
    <dgm:cxn modelId="{5A6D832C-51BB-4BE7-A6A9-C95A3EC6167B}" type="presOf" srcId="{7E78427D-F8D1-4858-8640-ABBAD4D0234C}" destId="{DB99A2BD-AF92-4F80-8421-FC28836621E4}" srcOrd="0" destOrd="0" presId="urn:microsoft.com/office/officeart/2005/8/layout/process5"/>
    <dgm:cxn modelId="{51DD785D-C229-48FB-91D8-A35F3675E898}" type="presOf" srcId="{F7DACCEF-C70E-47B3-8819-1A74857E184A}" destId="{D9313088-CEEC-41C4-A0B7-687433D5BE77}" srcOrd="1" destOrd="0" presId="urn:microsoft.com/office/officeart/2005/8/layout/process5"/>
    <dgm:cxn modelId="{AA817466-BCE6-4726-89B1-077CDCCEDE6B}" type="presOf" srcId="{7E78427D-F8D1-4858-8640-ABBAD4D0234C}" destId="{F85B97DE-9D0C-44FF-8CBD-E045EE2D41C9}" srcOrd="1" destOrd="0" presId="urn:microsoft.com/office/officeart/2005/8/layout/process5"/>
    <dgm:cxn modelId="{10C9B747-0BFC-49A0-98A3-5D9B31B63D19}" type="presOf" srcId="{1BAE79E4-3C51-4ECD-B81D-C28894A4D679}" destId="{4555BBF4-FD70-4376-BAE6-B808520AF0F9}" srcOrd="0" destOrd="0" presId="urn:microsoft.com/office/officeart/2005/8/layout/process5"/>
    <dgm:cxn modelId="{70F4D37A-1C1A-4B36-A5CD-6B4A48DD194D}" srcId="{3800F4C2-14B2-4DBE-B5D0-65D30616B3C2}" destId="{1BAE79E4-3C51-4ECD-B81D-C28894A4D679}" srcOrd="4" destOrd="0" parTransId="{80865E9B-B2AB-44D2-BF75-B2FAE0CC7CEF}" sibTransId="{FD6BB03D-B08E-498A-8B01-66ABD2DE0817}"/>
    <dgm:cxn modelId="{1430847F-A748-4D36-AB35-490E0E752DEF}" type="presOf" srcId="{B7DEB45C-77F6-477A-A931-41232A67B8D4}" destId="{59ABEF19-A8F0-4C76-A91E-170A56D8B9C6}" srcOrd="0" destOrd="0" presId="urn:microsoft.com/office/officeart/2005/8/layout/process5"/>
    <dgm:cxn modelId="{75115A83-6384-4E7E-8F2F-EE6913D1B07F}" srcId="{3800F4C2-14B2-4DBE-B5D0-65D30616B3C2}" destId="{E4EB731F-BBD3-4823-BC31-150073292BB5}" srcOrd="0" destOrd="0" parTransId="{C6248D38-A7F2-4E9B-8A83-519CB0BE5767}" sibTransId="{0B39D7A1-33E1-415B-8070-E098116470D4}"/>
    <dgm:cxn modelId="{17F12586-65A6-4C3F-8024-0244235F952C}" type="presOf" srcId="{C6A922BF-E509-4DB2-AB85-A1BE2A7C76B9}" destId="{6BF012FE-D9E0-44BE-9CCB-80C0A3343B3E}" srcOrd="0" destOrd="0" presId="urn:microsoft.com/office/officeart/2005/8/layout/process5"/>
    <dgm:cxn modelId="{BD80E38A-72D6-498D-8E02-346DD0B27C07}" type="presOf" srcId="{E511C28B-5710-4426-A47E-1F0B29BB4DE7}" destId="{6EDEF75F-7AD9-49A6-BAA7-508AF8A71A95}" srcOrd="0" destOrd="0" presId="urn:microsoft.com/office/officeart/2005/8/layout/process5"/>
    <dgm:cxn modelId="{27FD8A97-F89E-4E22-B47A-C7B832B0491E}" type="presOf" srcId="{C6A922BF-E509-4DB2-AB85-A1BE2A7C76B9}" destId="{02D21B47-E677-4E50-84E1-E9EB01AA94B8}" srcOrd="1" destOrd="0" presId="urn:microsoft.com/office/officeart/2005/8/layout/process5"/>
    <dgm:cxn modelId="{61E176A8-0D15-4899-B679-3812C2D107D0}" type="presOf" srcId="{56A116EC-5740-4473-9E6D-FA9D79C7C98C}" destId="{0B782093-56E5-4289-A9D9-6EDD759F836E}" srcOrd="0" destOrd="0" presId="urn:microsoft.com/office/officeart/2005/8/layout/process5"/>
    <dgm:cxn modelId="{AF0C08DC-350C-4228-8ECC-99E72B1DEC45}" srcId="{3800F4C2-14B2-4DBE-B5D0-65D30616B3C2}" destId="{E511C28B-5710-4426-A47E-1F0B29BB4DE7}" srcOrd="1" destOrd="0" parTransId="{97F4E8AA-6284-46C2-943D-12A15A8EEDDF}" sibTransId="{7E78427D-F8D1-4858-8640-ABBAD4D0234C}"/>
    <dgm:cxn modelId="{EBEB0BE5-EBFB-490C-AE1B-C9A04E5FC47D}" type="presOf" srcId="{E4EB731F-BBD3-4823-BC31-150073292BB5}" destId="{9BED8C46-F87D-4CB6-ACEE-29FF88F73C65}" srcOrd="0" destOrd="0" presId="urn:microsoft.com/office/officeart/2005/8/layout/process5"/>
    <dgm:cxn modelId="{860320F3-67BF-406C-912A-1569948985C0}" type="presOf" srcId="{3800F4C2-14B2-4DBE-B5D0-65D30616B3C2}" destId="{73F85DCF-B890-4E7A-BFFC-65D84FB681FE}" srcOrd="0" destOrd="0" presId="urn:microsoft.com/office/officeart/2005/8/layout/process5"/>
    <dgm:cxn modelId="{4732ED5B-2AF1-40DB-9A76-DB3D1196B688}" type="presParOf" srcId="{73F85DCF-B890-4E7A-BFFC-65D84FB681FE}" destId="{9BED8C46-F87D-4CB6-ACEE-29FF88F73C65}" srcOrd="0" destOrd="0" presId="urn:microsoft.com/office/officeart/2005/8/layout/process5"/>
    <dgm:cxn modelId="{F4E9B839-A75A-4E69-A320-76EF7E3F7207}" type="presParOf" srcId="{73F85DCF-B890-4E7A-BFFC-65D84FB681FE}" destId="{5117BF76-DDF7-491A-B40D-0F5D5F8AFBFE}" srcOrd="1" destOrd="0" presId="urn:microsoft.com/office/officeart/2005/8/layout/process5"/>
    <dgm:cxn modelId="{C64C8AA1-9585-4455-AAEE-F183599BD740}" type="presParOf" srcId="{5117BF76-DDF7-491A-B40D-0F5D5F8AFBFE}" destId="{84AFDE61-CC08-4BCE-80F8-2814BB91F486}" srcOrd="0" destOrd="0" presId="urn:microsoft.com/office/officeart/2005/8/layout/process5"/>
    <dgm:cxn modelId="{8B52BE82-B283-4E41-9569-498FA11979B3}" type="presParOf" srcId="{73F85DCF-B890-4E7A-BFFC-65D84FB681FE}" destId="{6EDEF75F-7AD9-49A6-BAA7-508AF8A71A95}" srcOrd="2" destOrd="0" presId="urn:microsoft.com/office/officeart/2005/8/layout/process5"/>
    <dgm:cxn modelId="{64786F50-ADBD-4465-8837-00A87F2F475C}" type="presParOf" srcId="{73F85DCF-B890-4E7A-BFFC-65D84FB681FE}" destId="{DB99A2BD-AF92-4F80-8421-FC28836621E4}" srcOrd="3" destOrd="0" presId="urn:microsoft.com/office/officeart/2005/8/layout/process5"/>
    <dgm:cxn modelId="{A69F9F1D-C8C0-4DF2-B489-611F9B768D17}" type="presParOf" srcId="{DB99A2BD-AF92-4F80-8421-FC28836621E4}" destId="{F85B97DE-9D0C-44FF-8CBD-E045EE2D41C9}" srcOrd="0" destOrd="0" presId="urn:microsoft.com/office/officeart/2005/8/layout/process5"/>
    <dgm:cxn modelId="{D81EC83A-E272-47B8-A985-8799E34A4180}" type="presParOf" srcId="{73F85DCF-B890-4E7A-BFFC-65D84FB681FE}" destId="{59ABEF19-A8F0-4C76-A91E-170A56D8B9C6}" srcOrd="4" destOrd="0" presId="urn:microsoft.com/office/officeart/2005/8/layout/process5"/>
    <dgm:cxn modelId="{D8A5B173-23D9-4A3C-9BF3-417C7008FB3D}" type="presParOf" srcId="{73F85DCF-B890-4E7A-BFFC-65D84FB681FE}" destId="{69ED9C22-35A1-4573-9553-3BBD68F553D8}" srcOrd="5" destOrd="0" presId="urn:microsoft.com/office/officeart/2005/8/layout/process5"/>
    <dgm:cxn modelId="{4417A2AE-7531-41F2-97EA-9FE39F5B0A8F}" type="presParOf" srcId="{69ED9C22-35A1-4573-9553-3BBD68F553D8}" destId="{D9313088-CEEC-41C4-A0B7-687433D5BE77}" srcOrd="0" destOrd="0" presId="urn:microsoft.com/office/officeart/2005/8/layout/process5"/>
    <dgm:cxn modelId="{B3265810-6FAC-4CD8-8FFF-1FDB0AC7C881}" type="presParOf" srcId="{73F85DCF-B890-4E7A-BFFC-65D84FB681FE}" destId="{0B782093-56E5-4289-A9D9-6EDD759F836E}" srcOrd="6" destOrd="0" presId="urn:microsoft.com/office/officeart/2005/8/layout/process5"/>
    <dgm:cxn modelId="{0AFFC085-1FB5-497E-AB71-1F09B1C3444F}" type="presParOf" srcId="{73F85DCF-B890-4E7A-BFFC-65D84FB681FE}" destId="{6BF012FE-D9E0-44BE-9CCB-80C0A3343B3E}" srcOrd="7" destOrd="0" presId="urn:microsoft.com/office/officeart/2005/8/layout/process5"/>
    <dgm:cxn modelId="{01380204-2CB4-4E27-80B3-DCAFF731E1EB}" type="presParOf" srcId="{6BF012FE-D9E0-44BE-9CCB-80C0A3343B3E}" destId="{02D21B47-E677-4E50-84E1-E9EB01AA94B8}" srcOrd="0" destOrd="0" presId="urn:microsoft.com/office/officeart/2005/8/layout/process5"/>
    <dgm:cxn modelId="{EE42D579-C0D1-4CC5-95C5-C3E2C75518DA}" type="presParOf" srcId="{73F85DCF-B890-4E7A-BFFC-65D84FB681FE}" destId="{4555BBF4-FD70-4376-BAE6-B808520AF0F9}"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6F0B1A0-C633-4784-A087-36BCF41A6C1F}"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3F724291-6FE0-4AE9-BEC0-7C5F914C36A3}">
      <dgm:prSet/>
      <dgm:spPr/>
      <dgm:t>
        <a:bodyPr/>
        <a:lstStyle/>
        <a:p>
          <a:r>
            <a:rPr lang="en-GB"/>
            <a:t>A PPN form must be submitted in every Domestic Abuse and Stalking and Harassment incident</a:t>
          </a:r>
          <a:endParaRPr lang="en-US"/>
        </a:p>
      </dgm:t>
    </dgm:pt>
    <dgm:pt modelId="{D1B7D523-96A4-41EA-8BB3-E93BB3B5751F}" type="parTrans" cxnId="{44C56EBF-34B6-49C3-A815-9B033F60D134}">
      <dgm:prSet/>
      <dgm:spPr/>
      <dgm:t>
        <a:bodyPr/>
        <a:lstStyle/>
        <a:p>
          <a:endParaRPr lang="en-US"/>
        </a:p>
      </dgm:t>
    </dgm:pt>
    <dgm:pt modelId="{55F33BC7-685A-4508-BAF4-615FDC7BECA9}" type="sibTrans" cxnId="{44C56EBF-34B6-49C3-A815-9B033F60D134}">
      <dgm:prSet/>
      <dgm:spPr/>
      <dgm:t>
        <a:bodyPr/>
        <a:lstStyle/>
        <a:p>
          <a:endParaRPr lang="en-US"/>
        </a:p>
      </dgm:t>
    </dgm:pt>
    <dgm:pt modelId="{088BF6CC-5BBD-43F6-BF13-37CD56DEEF66}">
      <dgm:prSet/>
      <dgm:spPr/>
      <dgm:t>
        <a:bodyPr/>
        <a:lstStyle/>
        <a:p>
          <a:r>
            <a:rPr lang="en-GB" dirty="0"/>
            <a:t>The PPN is used to update partner agencies and share information they may be aware of in order for them to provide further assistance to the victims and other vulnerable persons</a:t>
          </a:r>
          <a:endParaRPr lang="en-US" dirty="0"/>
        </a:p>
      </dgm:t>
    </dgm:pt>
    <dgm:pt modelId="{9DAD5D1F-4F77-47DB-8A86-4C5B8FF1BFFF}" type="parTrans" cxnId="{515A3839-B036-4ECB-85C8-BD20C4F8EC6D}">
      <dgm:prSet/>
      <dgm:spPr/>
      <dgm:t>
        <a:bodyPr/>
        <a:lstStyle/>
        <a:p>
          <a:endParaRPr lang="en-US"/>
        </a:p>
      </dgm:t>
    </dgm:pt>
    <dgm:pt modelId="{500CB9BE-B605-459B-9E4F-87264AF384F5}" type="sibTrans" cxnId="{515A3839-B036-4ECB-85C8-BD20C4F8EC6D}">
      <dgm:prSet/>
      <dgm:spPr/>
      <dgm:t>
        <a:bodyPr/>
        <a:lstStyle/>
        <a:p>
          <a:endParaRPr lang="en-US"/>
        </a:p>
      </dgm:t>
    </dgm:pt>
    <dgm:pt modelId="{BFE05594-A995-8F4D-96E9-21DF2D2CA55A}" type="pres">
      <dgm:prSet presAssocID="{96F0B1A0-C633-4784-A087-36BCF41A6C1F}" presName="Name0" presStyleCnt="0">
        <dgm:presLayoutVars>
          <dgm:dir/>
          <dgm:animLvl val="lvl"/>
          <dgm:resizeHandles val="exact"/>
        </dgm:presLayoutVars>
      </dgm:prSet>
      <dgm:spPr/>
    </dgm:pt>
    <dgm:pt modelId="{DAC2C65A-2B10-FC46-97FF-DF3F4ABEC69F}" type="pres">
      <dgm:prSet presAssocID="{088BF6CC-5BBD-43F6-BF13-37CD56DEEF66}" presName="boxAndChildren" presStyleCnt="0"/>
      <dgm:spPr/>
    </dgm:pt>
    <dgm:pt modelId="{3BD540C0-9A91-A744-A422-3530EEE61EAF}" type="pres">
      <dgm:prSet presAssocID="{088BF6CC-5BBD-43F6-BF13-37CD56DEEF66}" presName="parentTextBox" presStyleLbl="node1" presStyleIdx="0" presStyleCnt="2" custLinFactNeighborY="1593"/>
      <dgm:spPr/>
    </dgm:pt>
    <dgm:pt modelId="{D9EEB839-9B28-8D43-A896-5B0E8AA7DCCE}" type="pres">
      <dgm:prSet presAssocID="{55F33BC7-685A-4508-BAF4-615FDC7BECA9}" presName="sp" presStyleCnt="0"/>
      <dgm:spPr/>
    </dgm:pt>
    <dgm:pt modelId="{97136ED8-66ED-2040-8960-7D72AB87DD1E}" type="pres">
      <dgm:prSet presAssocID="{3F724291-6FE0-4AE9-BEC0-7C5F914C36A3}" presName="arrowAndChildren" presStyleCnt="0"/>
      <dgm:spPr/>
    </dgm:pt>
    <dgm:pt modelId="{BA110314-C6CB-3D45-BBAF-03C6272E6EE5}" type="pres">
      <dgm:prSet presAssocID="{3F724291-6FE0-4AE9-BEC0-7C5F914C36A3}" presName="parentTextArrow" presStyleLbl="node1" presStyleIdx="1" presStyleCnt="2" custLinFactNeighborY="1850"/>
      <dgm:spPr/>
    </dgm:pt>
  </dgm:ptLst>
  <dgm:cxnLst>
    <dgm:cxn modelId="{515A3839-B036-4ECB-85C8-BD20C4F8EC6D}" srcId="{96F0B1A0-C633-4784-A087-36BCF41A6C1F}" destId="{088BF6CC-5BBD-43F6-BF13-37CD56DEEF66}" srcOrd="1" destOrd="0" parTransId="{9DAD5D1F-4F77-47DB-8A86-4C5B8FF1BFFF}" sibTransId="{500CB9BE-B605-459B-9E4F-87264AF384F5}"/>
    <dgm:cxn modelId="{5F7054AF-AB77-084E-A6C4-D1932A23FF9C}" type="presOf" srcId="{088BF6CC-5BBD-43F6-BF13-37CD56DEEF66}" destId="{3BD540C0-9A91-A744-A422-3530EEE61EAF}" srcOrd="0" destOrd="0" presId="urn:microsoft.com/office/officeart/2005/8/layout/process4"/>
    <dgm:cxn modelId="{44C56EBF-34B6-49C3-A815-9B033F60D134}" srcId="{96F0B1A0-C633-4784-A087-36BCF41A6C1F}" destId="{3F724291-6FE0-4AE9-BEC0-7C5F914C36A3}" srcOrd="0" destOrd="0" parTransId="{D1B7D523-96A4-41EA-8BB3-E93BB3B5751F}" sibTransId="{55F33BC7-685A-4508-BAF4-615FDC7BECA9}"/>
    <dgm:cxn modelId="{AFB1EFF3-CD8F-3548-94B3-D0B0DBA3A18F}" type="presOf" srcId="{3F724291-6FE0-4AE9-BEC0-7C5F914C36A3}" destId="{BA110314-C6CB-3D45-BBAF-03C6272E6EE5}" srcOrd="0" destOrd="0" presId="urn:microsoft.com/office/officeart/2005/8/layout/process4"/>
    <dgm:cxn modelId="{EEBFB6F6-A3EF-9A47-92F3-D9F914D38F61}" type="presOf" srcId="{96F0B1A0-C633-4784-A087-36BCF41A6C1F}" destId="{BFE05594-A995-8F4D-96E9-21DF2D2CA55A}" srcOrd="0" destOrd="0" presId="urn:microsoft.com/office/officeart/2005/8/layout/process4"/>
    <dgm:cxn modelId="{8A3FE924-7A2E-8749-80CA-E3C86E9E9E08}" type="presParOf" srcId="{BFE05594-A995-8F4D-96E9-21DF2D2CA55A}" destId="{DAC2C65A-2B10-FC46-97FF-DF3F4ABEC69F}" srcOrd="0" destOrd="0" presId="urn:microsoft.com/office/officeart/2005/8/layout/process4"/>
    <dgm:cxn modelId="{1024C58C-EEF3-8541-844B-1428FD6CEBDE}" type="presParOf" srcId="{DAC2C65A-2B10-FC46-97FF-DF3F4ABEC69F}" destId="{3BD540C0-9A91-A744-A422-3530EEE61EAF}" srcOrd="0" destOrd="0" presId="urn:microsoft.com/office/officeart/2005/8/layout/process4"/>
    <dgm:cxn modelId="{264C0307-A254-DC49-B938-A4C6C28D3C1B}" type="presParOf" srcId="{BFE05594-A995-8F4D-96E9-21DF2D2CA55A}" destId="{D9EEB839-9B28-8D43-A896-5B0E8AA7DCCE}" srcOrd="1" destOrd="0" presId="urn:microsoft.com/office/officeart/2005/8/layout/process4"/>
    <dgm:cxn modelId="{EE62B9B0-4AA5-AB40-A831-665B999B0EB4}" type="presParOf" srcId="{BFE05594-A995-8F4D-96E9-21DF2D2CA55A}" destId="{97136ED8-66ED-2040-8960-7D72AB87DD1E}" srcOrd="2" destOrd="0" presId="urn:microsoft.com/office/officeart/2005/8/layout/process4"/>
    <dgm:cxn modelId="{9D065620-DAC8-B44D-8F03-3D1CCA5CCE36}" type="presParOf" srcId="{97136ED8-66ED-2040-8960-7D72AB87DD1E}" destId="{BA110314-C6CB-3D45-BBAF-03C6272E6EE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E99F96A-B983-4451-9976-775B06ECBCC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3BBB2F7D-95CC-454B-A301-347A2B65ABF3}">
      <dgm:prSet phldrT="[Text]" custT="1"/>
      <dgm:spPr/>
      <dgm:t>
        <a:bodyPr/>
        <a:lstStyle/>
        <a:p>
          <a:r>
            <a:rPr lang="en-US" sz="2400"/>
            <a:t>The PPN lists 29 questions which are used to identify, assess &amp; manage risk in relation to DA</a:t>
          </a:r>
          <a:endParaRPr lang="en-US" sz="2400" dirty="0"/>
        </a:p>
      </dgm:t>
    </dgm:pt>
    <dgm:pt modelId="{6D16D29D-5748-4088-944C-D73E1D84E55F}" type="parTrans" cxnId="{554CED25-C8AD-4957-B032-863E959DED45}">
      <dgm:prSet/>
      <dgm:spPr/>
      <dgm:t>
        <a:bodyPr/>
        <a:lstStyle/>
        <a:p>
          <a:endParaRPr lang="en-US"/>
        </a:p>
      </dgm:t>
    </dgm:pt>
    <dgm:pt modelId="{C0A6DB43-39EE-4499-AF12-2F888BB33A91}" type="sibTrans" cxnId="{554CED25-C8AD-4957-B032-863E959DED45}">
      <dgm:prSet/>
      <dgm:spPr/>
      <dgm:t>
        <a:bodyPr/>
        <a:lstStyle/>
        <a:p>
          <a:endParaRPr lang="en-US"/>
        </a:p>
      </dgm:t>
    </dgm:pt>
    <dgm:pt modelId="{706B49C2-CEF6-4802-A4CD-68468939F3BD}">
      <dgm:prSet phldrT="[Text]" custT="1"/>
      <dgm:spPr/>
      <dgm:t>
        <a:bodyPr/>
        <a:lstStyle/>
        <a:p>
          <a:r>
            <a:rPr lang="en-US" sz="2400"/>
            <a:t>All 29 questions must be asked for every DASH incident</a:t>
          </a:r>
          <a:endParaRPr lang="en-US" sz="2400" dirty="0"/>
        </a:p>
      </dgm:t>
    </dgm:pt>
    <dgm:pt modelId="{E5AE471C-5C3E-42B8-B09E-8F63330DDA3D}" type="parTrans" cxnId="{A425BDEE-C9BC-47DF-A124-D84056F684D4}">
      <dgm:prSet/>
      <dgm:spPr/>
      <dgm:t>
        <a:bodyPr/>
        <a:lstStyle/>
        <a:p>
          <a:endParaRPr lang="en-US"/>
        </a:p>
      </dgm:t>
    </dgm:pt>
    <dgm:pt modelId="{BB99B61F-78A4-4ED0-9D8C-D3100FF90A60}" type="sibTrans" cxnId="{A425BDEE-C9BC-47DF-A124-D84056F684D4}">
      <dgm:prSet/>
      <dgm:spPr/>
      <dgm:t>
        <a:bodyPr/>
        <a:lstStyle/>
        <a:p>
          <a:endParaRPr lang="en-US" dirty="0"/>
        </a:p>
      </dgm:t>
    </dgm:pt>
    <dgm:pt modelId="{8CB6387F-D14C-416F-AA06-A9F8B8D7C523}">
      <dgm:prSet phldrT="[Text]" custT="1"/>
      <dgm:spPr/>
      <dgm:t>
        <a:bodyPr/>
        <a:lstStyle/>
        <a:p>
          <a:r>
            <a:rPr lang="en-US" sz="2400"/>
            <a:t>All decisions &amp; actions must be reviewed, recorded &amp; updated</a:t>
          </a:r>
          <a:endParaRPr lang="en-US" sz="2400" dirty="0"/>
        </a:p>
      </dgm:t>
    </dgm:pt>
    <dgm:pt modelId="{E2EE30A3-5EE1-4EED-8AD4-E1397904D987}" type="parTrans" cxnId="{788D192C-8FB5-4FEA-A47B-9594DF5F7C46}">
      <dgm:prSet/>
      <dgm:spPr/>
      <dgm:t>
        <a:bodyPr/>
        <a:lstStyle/>
        <a:p>
          <a:endParaRPr lang="en-US"/>
        </a:p>
      </dgm:t>
    </dgm:pt>
    <dgm:pt modelId="{737B2C67-E9FF-42B9-A196-0DEA22D80437}" type="sibTrans" cxnId="{788D192C-8FB5-4FEA-A47B-9594DF5F7C46}">
      <dgm:prSet/>
      <dgm:spPr/>
      <dgm:t>
        <a:bodyPr/>
        <a:lstStyle/>
        <a:p>
          <a:endParaRPr lang="en-US"/>
        </a:p>
      </dgm:t>
    </dgm:pt>
    <dgm:pt modelId="{43D316DD-E053-4C10-840A-CBA6DFF15699}">
      <dgm:prSet phldrT="[Text]" custT="1"/>
      <dgm:spPr/>
      <dgm:t>
        <a:bodyPr/>
        <a:lstStyle/>
        <a:p>
          <a:r>
            <a:rPr lang="en-US" sz="2400"/>
            <a:t>The risk identification process remains dynamic &amp; must be kept under review</a:t>
          </a:r>
          <a:endParaRPr lang="en-US" sz="2400" dirty="0"/>
        </a:p>
      </dgm:t>
    </dgm:pt>
    <dgm:pt modelId="{D6C3A747-F40D-4B40-8957-EB8FD81E09CA}" type="parTrans" cxnId="{AE2800C7-960B-4317-AD30-5C14BBE41212}">
      <dgm:prSet/>
      <dgm:spPr/>
      <dgm:t>
        <a:bodyPr/>
        <a:lstStyle/>
        <a:p>
          <a:endParaRPr lang="en-US"/>
        </a:p>
      </dgm:t>
    </dgm:pt>
    <dgm:pt modelId="{B0704309-91D0-4830-AE6F-FDE9A8D34C1F}" type="sibTrans" cxnId="{AE2800C7-960B-4317-AD30-5C14BBE41212}">
      <dgm:prSet/>
      <dgm:spPr/>
      <dgm:t>
        <a:bodyPr/>
        <a:lstStyle/>
        <a:p>
          <a:endParaRPr lang="en-US"/>
        </a:p>
      </dgm:t>
    </dgm:pt>
    <dgm:pt modelId="{F09C7FB2-2853-DF46-AFC7-7A003E6998CE}" type="pres">
      <dgm:prSet presAssocID="{8E99F96A-B983-4451-9976-775B06ECBCC1}" presName="linear" presStyleCnt="0">
        <dgm:presLayoutVars>
          <dgm:dir/>
          <dgm:animLvl val="lvl"/>
          <dgm:resizeHandles val="exact"/>
        </dgm:presLayoutVars>
      </dgm:prSet>
      <dgm:spPr/>
    </dgm:pt>
    <dgm:pt modelId="{6B46CC3A-2E52-F547-8509-DFD11742EA38}" type="pres">
      <dgm:prSet presAssocID="{3BBB2F7D-95CC-454B-A301-347A2B65ABF3}" presName="parentLin" presStyleCnt="0"/>
      <dgm:spPr/>
    </dgm:pt>
    <dgm:pt modelId="{7B923325-5BD3-FC44-8387-366CD43471C4}" type="pres">
      <dgm:prSet presAssocID="{3BBB2F7D-95CC-454B-A301-347A2B65ABF3}" presName="parentLeftMargin" presStyleLbl="node1" presStyleIdx="0" presStyleCnt="4"/>
      <dgm:spPr/>
    </dgm:pt>
    <dgm:pt modelId="{FEEA8054-4E6F-1A47-ABC1-D38167F7FF50}" type="pres">
      <dgm:prSet presAssocID="{3BBB2F7D-95CC-454B-A301-347A2B65ABF3}" presName="parentText" presStyleLbl="node1" presStyleIdx="0" presStyleCnt="4">
        <dgm:presLayoutVars>
          <dgm:chMax val="0"/>
          <dgm:bulletEnabled val="1"/>
        </dgm:presLayoutVars>
      </dgm:prSet>
      <dgm:spPr/>
    </dgm:pt>
    <dgm:pt modelId="{55E0AB98-EAE0-8047-93C8-C4BD8935CF0D}" type="pres">
      <dgm:prSet presAssocID="{3BBB2F7D-95CC-454B-A301-347A2B65ABF3}" presName="negativeSpace" presStyleCnt="0"/>
      <dgm:spPr/>
    </dgm:pt>
    <dgm:pt modelId="{5C10E496-E57C-0E45-B63F-A8D3EDF3823D}" type="pres">
      <dgm:prSet presAssocID="{3BBB2F7D-95CC-454B-A301-347A2B65ABF3}" presName="childText" presStyleLbl="conFgAcc1" presStyleIdx="0" presStyleCnt="4">
        <dgm:presLayoutVars>
          <dgm:bulletEnabled val="1"/>
        </dgm:presLayoutVars>
      </dgm:prSet>
      <dgm:spPr/>
    </dgm:pt>
    <dgm:pt modelId="{A9803113-11E2-B445-93CB-BA254DCAC4C4}" type="pres">
      <dgm:prSet presAssocID="{C0A6DB43-39EE-4499-AF12-2F888BB33A91}" presName="spaceBetweenRectangles" presStyleCnt="0"/>
      <dgm:spPr/>
    </dgm:pt>
    <dgm:pt modelId="{37C6221D-3E6F-5D47-8707-76462BB5E7B7}" type="pres">
      <dgm:prSet presAssocID="{706B49C2-CEF6-4802-A4CD-68468939F3BD}" presName="parentLin" presStyleCnt="0"/>
      <dgm:spPr/>
    </dgm:pt>
    <dgm:pt modelId="{989D7953-A375-D24E-A51B-CA5DAC01224F}" type="pres">
      <dgm:prSet presAssocID="{706B49C2-CEF6-4802-A4CD-68468939F3BD}" presName="parentLeftMargin" presStyleLbl="node1" presStyleIdx="0" presStyleCnt="4"/>
      <dgm:spPr/>
    </dgm:pt>
    <dgm:pt modelId="{12261C9D-AB09-6749-A80D-DF83AD00FD4A}" type="pres">
      <dgm:prSet presAssocID="{706B49C2-CEF6-4802-A4CD-68468939F3BD}" presName="parentText" presStyleLbl="node1" presStyleIdx="1" presStyleCnt="4">
        <dgm:presLayoutVars>
          <dgm:chMax val="0"/>
          <dgm:bulletEnabled val="1"/>
        </dgm:presLayoutVars>
      </dgm:prSet>
      <dgm:spPr/>
    </dgm:pt>
    <dgm:pt modelId="{C688E53C-61C2-4643-A2AF-5BC2803274A8}" type="pres">
      <dgm:prSet presAssocID="{706B49C2-CEF6-4802-A4CD-68468939F3BD}" presName="negativeSpace" presStyleCnt="0"/>
      <dgm:spPr/>
    </dgm:pt>
    <dgm:pt modelId="{3226F5AF-7DCB-4F46-8EF7-159723350A93}" type="pres">
      <dgm:prSet presAssocID="{706B49C2-CEF6-4802-A4CD-68468939F3BD}" presName="childText" presStyleLbl="conFgAcc1" presStyleIdx="1" presStyleCnt="4">
        <dgm:presLayoutVars>
          <dgm:bulletEnabled val="1"/>
        </dgm:presLayoutVars>
      </dgm:prSet>
      <dgm:spPr/>
    </dgm:pt>
    <dgm:pt modelId="{2CCAAAB5-C939-3A4E-B854-F06C4BBDC18F}" type="pres">
      <dgm:prSet presAssocID="{BB99B61F-78A4-4ED0-9D8C-D3100FF90A60}" presName="spaceBetweenRectangles" presStyleCnt="0"/>
      <dgm:spPr/>
    </dgm:pt>
    <dgm:pt modelId="{C81ED031-45EF-1F4B-80B8-8B712838DD5E}" type="pres">
      <dgm:prSet presAssocID="{8CB6387F-D14C-416F-AA06-A9F8B8D7C523}" presName="parentLin" presStyleCnt="0"/>
      <dgm:spPr/>
    </dgm:pt>
    <dgm:pt modelId="{B8E8D6BF-7E19-FA40-87FD-D47FCFECD061}" type="pres">
      <dgm:prSet presAssocID="{8CB6387F-D14C-416F-AA06-A9F8B8D7C523}" presName="parentLeftMargin" presStyleLbl="node1" presStyleIdx="1" presStyleCnt="4"/>
      <dgm:spPr/>
    </dgm:pt>
    <dgm:pt modelId="{F4C60DC2-5931-5C4B-8312-F01D77230E6C}" type="pres">
      <dgm:prSet presAssocID="{8CB6387F-D14C-416F-AA06-A9F8B8D7C523}" presName="parentText" presStyleLbl="node1" presStyleIdx="2" presStyleCnt="4">
        <dgm:presLayoutVars>
          <dgm:chMax val="0"/>
          <dgm:bulletEnabled val="1"/>
        </dgm:presLayoutVars>
      </dgm:prSet>
      <dgm:spPr/>
    </dgm:pt>
    <dgm:pt modelId="{602C9376-8A42-9B47-AC46-A069A24ADBE4}" type="pres">
      <dgm:prSet presAssocID="{8CB6387F-D14C-416F-AA06-A9F8B8D7C523}" presName="negativeSpace" presStyleCnt="0"/>
      <dgm:spPr/>
    </dgm:pt>
    <dgm:pt modelId="{2452EBA8-0096-374F-B2EB-32F1BBAB20A0}" type="pres">
      <dgm:prSet presAssocID="{8CB6387F-D14C-416F-AA06-A9F8B8D7C523}" presName="childText" presStyleLbl="conFgAcc1" presStyleIdx="2" presStyleCnt="4">
        <dgm:presLayoutVars>
          <dgm:bulletEnabled val="1"/>
        </dgm:presLayoutVars>
      </dgm:prSet>
      <dgm:spPr/>
    </dgm:pt>
    <dgm:pt modelId="{61C72459-FE49-0D45-9B66-8E3A3563BC14}" type="pres">
      <dgm:prSet presAssocID="{737B2C67-E9FF-42B9-A196-0DEA22D80437}" presName="spaceBetweenRectangles" presStyleCnt="0"/>
      <dgm:spPr/>
    </dgm:pt>
    <dgm:pt modelId="{1F46A5E5-AC86-E540-90F6-D0084405E13F}" type="pres">
      <dgm:prSet presAssocID="{43D316DD-E053-4C10-840A-CBA6DFF15699}" presName="parentLin" presStyleCnt="0"/>
      <dgm:spPr/>
    </dgm:pt>
    <dgm:pt modelId="{60D27A9D-87A2-1F47-AB02-F74A4748B598}" type="pres">
      <dgm:prSet presAssocID="{43D316DD-E053-4C10-840A-CBA6DFF15699}" presName="parentLeftMargin" presStyleLbl="node1" presStyleIdx="2" presStyleCnt="4"/>
      <dgm:spPr/>
    </dgm:pt>
    <dgm:pt modelId="{112F83FB-0DF7-B54D-95D8-646048946594}" type="pres">
      <dgm:prSet presAssocID="{43D316DD-E053-4C10-840A-CBA6DFF15699}" presName="parentText" presStyleLbl="node1" presStyleIdx="3" presStyleCnt="4">
        <dgm:presLayoutVars>
          <dgm:chMax val="0"/>
          <dgm:bulletEnabled val="1"/>
        </dgm:presLayoutVars>
      </dgm:prSet>
      <dgm:spPr/>
    </dgm:pt>
    <dgm:pt modelId="{4B749510-3FCC-284F-8A9A-BC6A25352F3E}" type="pres">
      <dgm:prSet presAssocID="{43D316DD-E053-4C10-840A-CBA6DFF15699}" presName="negativeSpace" presStyleCnt="0"/>
      <dgm:spPr/>
    </dgm:pt>
    <dgm:pt modelId="{C09FE0EE-8718-914B-9878-D41630AF750B}" type="pres">
      <dgm:prSet presAssocID="{43D316DD-E053-4C10-840A-CBA6DFF15699}" presName="childText" presStyleLbl="conFgAcc1" presStyleIdx="3" presStyleCnt="4">
        <dgm:presLayoutVars>
          <dgm:bulletEnabled val="1"/>
        </dgm:presLayoutVars>
      </dgm:prSet>
      <dgm:spPr/>
    </dgm:pt>
  </dgm:ptLst>
  <dgm:cxnLst>
    <dgm:cxn modelId="{E5FF680F-87AA-5E4C-90B1-2627138B105F}" type="presOf" srcId="{706B49C2-CEF6-4802-A4CD-68468939F3BD}" destId="{989D7953-A375-D24E-A51B-CA5DAC01224F}" srcOrd="0" destOrd="0" presId="urn:microsoft.com/office/officeart/2005/8/layout/list1"/>
    <dgm:cxn modelId="{C40C4D0F-9361-8148-B890-5BB8B0C2A250}" type="presOf" srcId="{43D316DD-E053-4C10-840A-CBA6DFF15699}" destId="{60D27A9D-87A2-1F47-AB02-F74A4748B598}" srcOrd="0" destOrd="0" presId="urn:microsoft.com/office/officeart/2005/8/layout/list1"/>
    <dgm:cxn modelId="{554CED25-C8AD-4957-B032-863E959DED45}" srcId="{8E99F96A-B983-4451-9976-775B06ECBCC1}" destId="{3BBB2F7D-95CC-454B-A301-347A2B65ABF3}" srcOrd="0" destOrd="0" parTransId="{6D16D29D-5748-4088-944C-D73E1D84E55F}" sibTransId="{C0A6DB43-39EE-4499-AF12-2F888BB33A91}"/>
    <dgm:cxn modelId="{2E33D427-F830-7E4B-93C5-669E2C582371}" type="presOf" srcId="{706B49C2-CEF6-4802-A4CD-68468939F3BD}" destId="{12261C9D-AB09-6749-A80D-DF83AD00FD4A}" srcOrd="1" destOrd="0" presId="urn:microsoft.com/office/officeart/2005/8/layout/list1"/>
    <dgm:cxn modelId="{83A0E927-3C25-7748-94C8-25C0E0B29F37}" type="presOf" srcId="{43D316DD-E053-4C10-840A-CBA6DFF15699}" destId="{112F83FB-0DF7-B54D-95D8-646048946594}" srcOrd="1" destOrd="0" presId="urn:microsoft.com/office/officeart/2005/8/layout/list1"/>
    <dgm:cxn modelId="{788D192C-8FB5-4FEA-A47B-9594DF5F7C46}" srcId="{8E99F96A-B983-4451-9976-775B06ECBCC1}" destId="{8CB6387F-D14C-416F-AA06-A9F8B8D7C523}" srcOrd="2" destOrd="0" parTransId="{E2EE30A3-5EE1-4EED-8AD4-E1397904D987}" sibTransId="{737B2C67-E9FF-42B9-A196-0DEA22D80437}"/>
    <dgm:cxn modelId="{9F6D8F3F-81C0-144E-BAEF-025FEF9487D8}" type="presOf" srcId="{8CB6387F-D14C-416F-AA06-A9F8B8D7C523}" destId="{B8E8D6BF-7E19-FA40-87FD-D47FCFECD061}" srcOrd="0" destOrd="0" presId="urn:microsoft.com/office/officeart/2005/8/layout/list1"/>
    <dgm:cxn modelId="{F603E752-8FE2-3543-B0FB-C4F6F133E5FC}" type="presOf" srcId="{8CB6387F-D14C-416F-AA06-A9F8B8D7C523}" destId="{F4C60DC2-5931-5C4B-8312-F01D77230E6C}" srcOrd="1" destOrd="0" presId="urn:microsoft.com/office/officeart/2005/8/layout/list1"/>
    <dgm:cxn modelId="{9C7321B8-D465-E249-BF14-34C8B9374678}" type="presOf" srcId="{3BBB2F7D-95CC-454B-A301-347A2B65ABF3}" destId="{FEEA8054-4E6F-1A47-ABC1-D38167F7FF50}" srcOrd="1" destOrd="0" presId="urn:microsoft.com/office/officeart/2005/8/layout/list1"/>
    <dgm:cxn modelId="{AE2800C7-960B-4317-AD30-5C14BBE41212}" srcId="{8E99F96A-B983-4451-9976-775B06ECBCC1}" destId="{43D316DD-E053-4C10-840A-CBA6DFF15699}" srcOrd="3" destOrd="0" parTransId="{D6C3A747-F40D-4B40-8957-EB8FD81E09CA}" sibTransId="{B0704309-91D0-4830-AE6F-FDE9A8D34C1F}"/>
    <dgm:cxn modelId="{98F979C8-7086-0847-9F88-C6175BCA3DD8}" type="presOf" srcId="{3BBB2F7D-95CC-454B-A301-347A2B65ABF3}" destId="{7B923325-5BD3-FC44-8387-366CD43471C4}" srcOrd="0" destOrd="0" presId="urn:microsoft.com/office/officeart/2005/8/layout/list1"/>
    <dgm:cxn modelId="{56EDA6DB-13CE-D949-9B45-F9AAD1D9E57B}" type="presOf" srcId="{8E99F96A-B983-4451-9976-775B06ECBCC1}" destId="{F09C7FB2-2853-DF46-AFC7-7A003E6998CE}" srcOrd="0" destOrd="0" presId="urn:microsoft.com/office/officeart/2005/8/layout/list1"/>
    <dgm:cxn modelId="{A425BDEE-C9BC-47DF-A124-D84056F684D4}" srcId="{8E99F96A-B983-4451-9976-775B06ECBCC1}" destId="{706B49C2-CEF6-4802-A4CD-68468939F3BD}" srcOrd="1" destOrd="0" parTransId="{E5AE471C-5C3E-42B8-B09E-8F63330DDA3D}" sibTransId="{BB99B61F-78A4-4ED0-9D8C-D3100FF90A60}"/>
    <dgm:cxn modelId="{58149752-7355-5E4E-A8AF-D12148F95EF0}" type="presParOf" srcId="{F09C7FB2-2853-DF46-AFC7-7A003E6998CE}" destId="{6B46CC3A-2E52-F547-8509-DFD11742EA38}" srcOrd="0" destOrd="0" presId="urn:microsoft.com/office/officeart/2005/8/layout/list1"/>
    <dgm:cxn modelId="{1941B234-9BF0-E148-8684-ECADD7C11C7A}" type="presParOf" srcId="{6B46CC3A-2E52-F547-8509-DFD11742EA38}" destId="{7B923325-5BD3-FC44-8387-366CD43471C4}" srcOrd="0" destOrd="0" presId="urn:microsoft.com/office/officeart/2005/8/layout/list1"/>
    <dgm:cxn modelId="{47B07EC6-75E7-E340-87BB-201F26138382}" type="presParOf" srcId="{6B46CC3A-2E52-F547-8509-DFD11742EA38}" destId="{FEEA8054-4E6F-1A47-ABC1-D38167F7FF50}" srcOrd="1" destOrd="0" presId="urn:microsoft.com/office/officeart/2005/8/layout/list1"/>
    <dgm:cxn modelId="{BFE392DD-E333-A14B-896C-4AE225542A56}" type="presParOf" srcId="{F09C7FB2-2853-DF46-AFC7-7A003E6998CE}" destId="{55E0AB98-EAE0-8047-93C8-C4BD8935CF0D}" srcOrd="1" destOrd="0" presId="urn:microsoft.com/office/officeart/2005/8/layout/list1"/>
    <dgm:cxn modelId="{6A0CEF27-5C73-804A-8531-4E7AA9A7A73E}" type="presParOf" srcId="{F09C7FB2-2853-DF46-AFC7-7A003E6998CE}" destId="{5C10E496-E57C-0E45-B63F-A8D3EDF3823D}" srcOrd="2" destOrd="0" presId="urn:microsoft.com/office/officeart/2005/8/layout/list1"/>
    <dgm:cxn modelId="{77FCF328-3634-934D-AF88-1D06B24D69EF}" type="presParOf" srcId="{F09C7FB2-2853-DF46-AFC7-7A003E6998CE}" destId="{A9803113-11E2-B445-93CB-BA254DCAC4C4}" srcOrd="3" destOrd="0" presId="urn:microsoft.com/office/officeart/2005/8/layout/list1"/>
    <dgm:cxn modelId="{FEE75C86-9D4B-BF45-8BE1-AB1EA3883C10}" type="presParOf" srcId="{F09C7FB2-2853-DF46-AFC7-7A003E6998CE}" destId="{37C6221D-3E6F-5D47-8707-76462BB5E7B7}" srcOrd="4" destOrd="0" presId="urn:microsoft.com/office/officeart/2005/8/layout/list1"/>
    <dgm:cxn modelId="{9F2B2D70-1C1B-0F4E-BD20-CED06FD2D979}" type="presParOf" srcId="{37C6221D-3E6F-5D47-8707-76462BB5E7B7}" destId="{989D7953-A375-D24E-A51B-CA5DAC01224F}" srcOrd="0" destOrd="0" presId="urn:microsoft.com/office/officeart/2005/8/layout/list1"/>
    <dgm:cxn modelId="{4420A639-FD33-FE43-9F0C-564C97B6EDC9}" type="presParOf" srcId="{37C6221D-3E6F-5D47-8707-76462BB5E7B7}" destId="{12261C9D-AB09-6749-A80D-DF83AD00FD4A}" srcOrd="1" destOrd="0" presId="urn:microsoft.com/office/officeart/2005/8/layout/list1"/>
    <dgm:cxn modelId="{0C320158-43D1-9D41-AC4A-518D96E7994F}" type="presParOf" srcId="{F09C7FB2-2853-DF46-AFC7-7A003E6998CE}" destId="{C688E53C-61C2-4643-A2AF-5BC2803274A8}" srcOrd="5" destOrd="0" presId="urn:microsoft.com/office/officeart/2005/8/layout/list1"/>
    <dgm:cxn modelId="{2AC61C8E-4A7E-8B4D-B905-919496C0A2BA}" type="presParOf" srcId="{F09C7FB2-2853-DF46-AFC7-7A003E6998CE}" destId="{3226F5AF-7DCB-4F46-8EF7-159723350A93}" srcOrd="6" destOrd="0" presId="urn:microsoft.com/office/officeart/2005/8/layout/list1"/>
    <dgm:cxn modelId="{346A98A5-32D2-814C-B7A6-CDD517366076}" type="presParOf" srcId="{F09C7FB2-2853-DF46-AFC7-7A003E6998CE}" destId="{2CCAAAB5-C939-3A4E-B854-F06C4BBDC18F}" srcOrd="7" destOrd="0" presId="urn:microsoft.com/office/officeart/2005/8/layout/list1"/>
    <dgm:cxn modelId="{AF5C7346-8114-CD40-8C4F-45B8A4662EBC}" type="presParOf" srcId="{F09C7FB2-2853-DF46-AFC7-7A003E6998CE}" destId="{C81ED031-45EF-1F4B-80B8-8B712838DD5E}" srcOrd="8" destOrd="0" presId="urn:microsoft.com/office/officeart/2005/8/layout/list1"/>
    <dgm:cxn modelId="{6752DD82-B7B6-DA4F-882C-5F376187A27D}" type="presParOf" srcId="{C81ED031-45EF-1F4B-80B8-8B712838DD5E}" destId="{B8E8D6BF-7E19-FA40-87FD-D47FCFECD061}" srcOrd="0" destOrd="0" presId="urn:microsoft.com/office/officeart/2005/8/layout/list1"/>
    <dgm:cxn modelId="{0C6ED658-706F-694A-B735-5D971D4E3F27}" type="presParOf" srcId="{C81ED031-45EF-1F4B-80B8-8B712838DD5E}" destId="{F4C60DC2-5931-5C4B-8312-F01D77230E6C}" srcOrd="1" destOrd="0" presId="urn:microsoft.com/office/officeart/2005/8/layout/list1"/>
    <dgm:cxn modelId="{C6E5EF19-63EB-1540-85E5-F5547409EC06}" type="presParOf" srcId="{F09C7FB2-2853-DF46-AFC7-7A003E6998CE}" destId="{602C9376-8A42-9B47-AC46-A069A24ADBE4}" srcOrd="9" destOrd="0" presId="urn:microsoft.com/office/officeart/2005/8/layout/list1"/>
    <dgm:cxn modelId="{60B1CFCF-260B-8140-BF95-9DD5A42E8205}" type="presParOf" srcId="{F09C7FB2-2853-DF46-AFC7-7A003E6998CE}" destId="{2452EBA8-0096-374F-B2EB-32F1BBAB20A0}" srcOrd="10" destOrd="0" presId="urn:microsoft.com/office/officeart/2005/8/layout/list1"/>
    <dgm:cxn modelId="{823C5178-A0AC-9346-AA98-A4CB69333A72}" type="presParOf" srcId="{F09C7FB2-2853-DF46-AFC7-7A003E6998CE}" destId="{61C72459-FE49-0D45-9B66-8E3A3563BC14}" srcOrd="11" destOrd="0" presId="urn:microsoft.com/office/officeart/2005/8/layout/list1"/>
    <dgm:cxn modelId="{058CFDC9-A735-A947-8E44-C190210B3071}" type="presParOf" srcId="{F09C7FB2-2853-DF46-AFC7-7A003E6998CE}" destId="{1F46A5E5-AC86-E540-90F6-D0084405E13F}" srcOrd="12" destOrd="0" presId="urn:microsoft.com/office/officeart/2005/8/layout/list1"/>
    <dgm:cxn modelId="{C7807B81-5ABD-F844-BAFB-6083161EDC1F}" type="presParOf" srcId="{1F46A5E5-AC86-E540-90F6-D0084405E13F}" destId="{60D27A9D-87A2-1F47-AB02-F74A4748B598}" srcOrd="0" destOrd="0" presId="urn:microsoft.com/office/officeart/2005/8/layout/list1"/>
    <dgm:cxn modelId="{E9D7DA0D-45A6-F042-8EA4-FE3535C7650E}" type="presParOf" srcId="{1F46A5E5-AC86-E540-90F6-D0084405E13F}" destId="{112F83FB-0DF7-B54D-95D8-646048946594}" srcOrd="1" destOrd="0" presId="urn:microsoft.com/office/officeart/2005/8/layout/list1"/>
    <dgm:cxn modelId="{D11DB419-E8B2-5142-A2A8-3C4C79743759}" type="presParOf" srcId="{F09C7FB2-2853-DF46-AFC7-7A003E6998CE}" destId="{4B749510-3FCC-284F-8A9A-BC6A25352F3E}" srcOrd="13" destOrd="0" presId="urn:microsoft.com/office/officeart/2005/8/layout/list1"/>
    <dgm:cxn modelId="{89DDAF3F-AD2D-534F-9F69-C73674A2426D}" type="presParOf" srcId="{F09C7FB2-2853-DF46-AFC7-7A003E6998CE}" destId="{C09FE0EE-8718-914B-9878-D41630AF750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5EB1765-4152-44AB-8B0F-1A028AD1EFFF}" type="doc">
      <dgm:prSet loTypeId="urn:microsoft.com/office/officeart/2005/8/layout/process2" loCatId="process" qsTypeId="urn:microsoft.com/office/officeart/2005/8/quickstyle/simple1" qsCatId="simple" csTypeId="urn:microsoft.com/office/officeart/2005/8/colors/accent1_1" csCatId="accent1" phldr="1"/>
      <dgm:spPr/>
    </dgm:pt>
    <dgm:pt modelId="{3C1C8D15-C1A8-433F-8136-F8C8381C30C5}">
      <dgm:prSet phldrT="[Text]" custT="1"/>
      <dgm:spPr/>
      <dgm:t>
        <a:bodyPr/>
        <a:lstStyle/>
        <a:p>
          <a:r>
            <a:rPr lang="en-US" sz="2400" dirty="0"/>
            <a:t>PPN completed by Officer</a:t>
          </a:r>
        </a:p>
      </dgm:t>
    </dgm:pt>
    <dgm:pt modelId="{EFBDF8E8-F733-4F9A-B285-45A4CEC97C29}" type="parTrans" cxnId="{2D702257-66D3-4F33-B8BC-53A1E56C594D}">
      <dgm:prSet/>
      <dgm:spPr/>
      <dgm:t>
        <a:bodyPr/>
        <a:lstStyle/>
        <a:p>
          <a:endParaRPr lang="en-US"/>
        </a:p>
      </dgm:t>
    </dgm:pt>
    <dgm:pt modelId="{DF9C4278-C878-418F-AEB6-D78887F56258}" type="sibTrans" cxnId="{2D702257-66D3-4F33-B8BC-53A1E56C594D}">
      <dgm:prSet/>
      <dgm:spPr/>
      <dgm:t>
        <a:bodyPr/>
        <a:lstStyle/>
        <a:p>
          <a:endParaRPr lang="en-US"/>
        </a:p>
      </dgm:t>
    </dgm:pt>
    <dgm:pt modelId="{EA1EDD70-499B-4955-BE7C-58EF5D8ADB6F}">
      <dgm:prSet phldrT="[Text]" custT="1"/>
      <dgm:spPr/>
      <dgm:t>
        <a:bodyPr/>
        <a:lstStyle/>
        <a:p>
          <a:r>
            <a:rPr lang="en-US" sz="2400"/>
            <a:t>Officers tasks DAU box according to RA made on PPN</a:t>
          </a:r>
          <a:endParaRPr lang="en-US" sz="2400" dirty="0"/>
        </a:p>
      </dgm:t>
    </dgm:pt>
    <dgm:pt modelId="{4C755D79-A429-4AD0-8C28-D9C821DA7964}" type="parTrans" cxnId="{D531C11A-6676-4796-AD3E-F1E981908C96}">
      <dgm:prSet/>
      <dgm:spPr/>
      <dgm:t>
        <a:bodyPr/>
        <a:lstStyle/>
        <a:p>
          <a:endParaRPr lang="en-US"/>
        </a:p>
      </dgm:t>
    </dgm:pt>
    <dgm:pt modelId="{2DEDC4BC-3562-4D99-90F5-4A9EF8745B7A}" type="sibTrans" cxnId="{D531C11A-6676-4796-AD3E-F1E981908C96}">
      <dgm:prSet/>
      <dgm:spPr/>
      <dgm:t>
        <a:bodyPr/>
        <a:lstStyle/>
        <a:p>
          <a:endParaRPr lang="en-US"/>
        </a:p>
      </dgm:t>
    </dgm:pt>
    <dgm:pt modelId="{30532A52-836F-4598-9680-7B2A770FA113}">
      <dgm:prSet phldrT="[Text]" custT="1"/>
      <dgm:spPr/>
      <dgm:t>
        <a:bodyPr/>
        <a:lstStyle/>
        <a:p>
          <a:r>
            <a:rPr lang="en-US" sz="2400"/>
            <a:t>PPU Risk Assessor</a:t>
          </a:r>
          <a:endParaRPr lang="en-US" sz="2400" dirty="0"/>
        </a:p>
      </dgm:t>
    </dgm:pt>
    <dgm:pt modelId="{2FEA30FA-AFD0-43FA-844A-4CE49BCDA50E}" type="parTrans" cxnId="{09422EA6-B980-46D2-AB8D-11FF243B7CB2}">
      <dgm:prSet/>
      <dgm:spPr/>
      <dgm:t>
        <a:bodyPr/>
        <a:lstStyle/>
        <a:p>
          <a:endParaRPr lang="en-US"/>
        </a:p>
      </dgm:t>
    </dgm:pt>
    <dgm:pt modelId="{DBBBB970-D0BE-4D17-ACED-D64DDB868FA8}" type="sibTrans" cxnId="{09422EA6-B980-46D2-AB8D-11FF243B7CB2}">
      <dgm:prSet/>
      <dgm:spPr/>
      <dgm:t>
        <a:bodyPr/>
        <a:lstStyle/>
        <a:p>
          <a:endParaRPr lang="en-US"/>
        </a:p>
      </dgm:t>
    </dgm:pt>
    <dgm:pt modelId="{3AC6672A-E138-4452-96C5-51E85E7A8189}" type="pres">
      <dgm:prSet presAssocID="{15EB1765-4152-44AB-8B0F-1A028AD1EFFF}" presName="linearFlow" presStyleCnt="0">
        <dgm:presLayoutVars>
          <dgm:resizeHandles val="exact"/>
        </dgm:presLayoutVars>
      </dgm:prSet>
      <dgm:spPr/>
    </dgm:pt>
    <dgm:pt modelId="{C870D607-C674-49CE-AFCC-29380EDF181F}" type="pres">
      <dgm:prSet presAssocID="{3C1C8D15-C1A8-433F-8136-F8C8381C30C5}" presName="node" presStyleLbl="node1" presStyleIdx="0" presStyleCnt="3" custScaleX="111941" custLinFactNeighborX="622" custLinFactNeighborY="-6681">
        <dgm:presLayoutVars>
          <dgm:bulletEnabled val="1"/>
        </dgm:presLayoutVars>
      </dgm:prSet>
      <dgm:spPr/>
    </dgm:pt>
    <dgm:pt modelId="{F1B7FF27-33AA-4E6F-9E36-C83C00CEB1FC}" type="pres">
      <dgm:prSet presAssocID="{DF9C4278-C878-418F-AEB6-D78887F56258}" presName="sibTrans" presStyleLbl="sibTrans2D1" presStyleIdx="0" presStyleCnt="2"/>
      <dgm:spPr/>
    </dgm:pt>
    <dgm:pt modelId="{7141312E-965D-4303-9944-66921F2FDC7E}" type="pres">
      <dgm:prSet presAssocID="{DF9C4278-C878-418F-AEB6-D78887F56258}" presName="connectorText" presStyleLbl="sibTrans2D1" presStyleIdx="0" presStyleCnt="2"/>
      <dgm:spPr/>
    </dgm:pt>
    <dgm:pt modelId="{E75BF005-DCC8-4A92-BB23-4D084A0C1F91}" type="pres">
      <dgm:prSet presAssocID="{EA1EDD70-499B-4955-BE7C-58EF5D8ADB6F}" presName="node" presStyleLbl="node1" presStyleIdx="1" presStyleCnt="3" custScaleX="115846">
        <dgm:presLayoutVars>
          <dgm:bulletEnabled val="1"/>
        </dgm:presLayoutVars>
      </dgm:prSet>
      <dgm:spPr/>
    </dgm:pt>
    <dgm:pt modelId="{E3D9024A-D0B8-4134-A508-0125B7D9788B}" type="pres">
      <dgm:prSet presAssocID="{2DEDC4BC-3562-4D99-90F5-4A9EF8745B7A}" presName="sibTrans" presStyleLbl="sibTrans2D1" presStyleIdx="1" presStyleCnt="2"/>
      <dgm:spPr/>
    </dgm:pt>
    <dgm:pt modelId="{840BE056-47D6-4F1A-B886-B2BB14FEF4EA}" type="pres">
      <dgm:prSet presAssocID="{2DEDC4BC-3562-4D99-90F5-4A9EF8745B7A}" presName="connectorText" presStyleLbl="sibTrans2D1" presStyleIdx="1" presStyleCnt="2"/>
      <dgm:spPr/>
    </dgm:pt>
    <dgm:pt modelId="{05F54417-84CF-4C61-829C-6F380911DF0F}" type="pres">
      <dgm:prSet presAssocID="{30532A52-836F-4598-9680-7B2A770FA113}" presName="node" presStyleLbl="node1" presStyleIdx="2" presStyleCnt="3" custScaleX="113893" custLinFactNeighborX="79" custLinFactNeighborY="-4361">
        <dgm:presLayoutVars>
          <dgm:bulletEnabled val="1"/>
        </dgm:presLayoutVars>
      </dgm:prSet>
      <dgm:spPr/>
    </dgm:pt>
  </dgm:ptLst>
  <dgm:cxnLst>
    <dgm:cxn modelId="{542A4301-A2A5-4A23-9ABA-A4CEE5DAB8D8}" type="presOf" srcId="{15EB1765-4152-44AB-8B0F-1A028AD1EFFF}" destId="{3AC6672A-E138-4452-96C5-51E85E7A8189}" srcOrd="0" destOrd="0" presId="urn:microsoft.com/office/officeart/2005/8/layout/process2"/>
    <dgm:cxn modelId="{D531C11A-6676-4796-AD3E-F1E981908C96}" srcId="{15EB1765-4152-44AB-8B0F-1A028AD1EFFF}" destId="{EA1EDD70-499B-4955-BE7C-58EF5D8ADB6F}" srcOrd="1" destOrd="0" parTransId="{4C755D79-A429-4AD0-8C28-D9C821DA7964}" sibTransId="{2DEDC4BC-3562-4D99-90F5-4A9EF8745B7A}"/>
    <dgm:cxn modelId="{7231E83A-76E8-4BD0-BD4A-29701454A274}" type="presOf" srcId="{DF9C4278-C878-418F-AEB6-D78887F56258}" destId="{F1B7FF27-33AA-4E6F-9E36-C83C00CEB1FC}" srcOrd="0" destOrd="0" presId="urn:microsoft.com/office/officeart/2005/8/layout/process2"/>
    <dgm:cxn modelId="{430D615C-BBA8-4B99-BCE3-63D4AD14DECE}" type="presOf" srcId="{EA1EDD70-499B-4955-BE7C-58EF5D8ADB6F}" destId="{E75BF005-DCC8-4A92-BB23-4D084A0C1F91}" srcOrd="0" destOrd="0" presId="urn:microsoft.com/office/officeart/2005/8/layout/process2"/>
    <dgm:cxn modelId="{64ADCE73-B040-4E75-BB0C-707491A7BDFA}" type="presOf" srcId="{DF9C4278-C878-418F-AEB6-D78887F56258}" destId="{7141312E-965D-4303-9944-66921F2FDC7E}" srcOrd="1" destOrd="0" presId="urn:microsoft.com/office/officeart/2005/8/layout/process2"/>
    <dgm:cxn modelId="{2D702257-66D3-4F33-B8BC-53A1E56C594D}" srcId="{15EB1765-4152-44AB-8B0F-1A028AD1EFFF}" destId="{3C1C8D15-C1A8-433F-8136-F8C8381C30C5}" srcOrd="0" destOrd="0" parTransId="{EFBDF8E8-F733-4F9A-B285-45A4CEC97C29}" sibTransId="{DF9C4278-C878-418F-AEB6-D78887F56258}"/>
    <dgm:cxn modelId="{BF5B348E-7DE6-4251-9DFA-E6ECDE0926AB}" type="presOf" srcId="{3C1C8D15-C1A8-433F-8136-F8C8381C30C5}" destId="{C870D607-C674-49CE-AFCC-29380EDF181F}" srcOrd="0" destOrd="0" presId="urn:microsoft.com/office/officeart/2005/8/layout/process2"/>
    <dgm:cxn modelId="{534D9297-3990-4A39-B680-DA2A9C80BDEE}" type="presOf" srcId="{30532A52-836F-4598-9680-7B2A770FA113}" destId="{05F54417-84CF-4C61-829C-6F380911DF0F}" srcOrd="0" destOrd="0" presId="urn:microsoft.com/office/officeart/2005/8/layout/process2"/>
    <dgm:cxn modelId="{09422EA6-B980-46D2-AB8D-11FF243B7CB2}" srcId="{15EB1765-4152-44AB-8B0F-1A028AD1EFFF}" destId="{30532A52-836F-4598-9680-7B2A770FA113}" srcOrd="2" destOrd="0" parTransId="{2FEA30FA-AFD0-43FA-844A-4CE49BCDA50E}" sibTransId="{DBBBB970-D0BE-4D17-ACED-D64DDB868FA8}"/>
    <dgm:cxn modelId="{1D212DBB-6AF2-4204-86E6-9C57B0C4A404}" type="presOf" srcId="{2DEDC4BC-3562-4D99-90F5-4A9EF8745B7A}" destId="{E3D9024A-D0B8-4134-A508-0125B7D9788B}" srcOrd="0" destOrd="0" presId="urn:microsoft.com/office/officeart/2005/8/layout/process2"/>
    <dgm:cxn modelId="{E5D092D4-3AAE-46E7-8025-03BE3B75DBBE}" type="presOf" srcId="{2DEDC4BC-3562-4D99-90F5-4A9EF8745B7A}" destId="{840BE056-47D6-4F1A-B886-B2BB14FEF4EA}" srcOrd="1" destOrd="0" presId="urn:microsoft.com/office/officeart/2005/8/layout/process2"/>
    <dgm:cxn modelId="{1EB9A652-D94B-454D-90FB-D2C7B33DA54A}" type="presParOf" srcId="{3AC6672A-E138-4452-96C5-51E85E7A8189}" destId="{C870D607-C674-49CE-AFCC-29380EDF181F}" srcOrd="0" destOrd="0" presId="urn:microsoft.com/office/officeart/2005/8/layout/process2"/>
    <dgm:cxn modelId="{1E55745A-E57A-4557-87DF-EB9AE785FF49}" type="presParOf" srcId="{3AC6672A-E138-4452-96C5-51E85E7A8189}" destId="{F1B7FF27-33AA-4E6F-9E36-C83C00CEB1FC}" srcOrd="1" destOrd="0" presId="urn:microsoft.com/office/officeart/2005/8/layout/process2"/>
    <dgm:cxn modelId="{9F6A3EAC-12FC-4BEE-BE1B-6E3336A7E281}" type="presParOf" srcId="{F1B7FF27-33AA-4E6F-9E36-C83C00CEB1FC}" destId="{7141312E-965D-4303-9944-66921F2FDC7E}" srcOrd="0" destOrd="0" presId="urn:microsoft.com/office/officeart/2005/8/layout/process2"/>
    <dgm:cxn modelId="{36F50697-76C9-4983-8737-5FEC63E61349}" type="presParOf" srcId="{3AC6672A-E138-4452-96C5-51E85E7A8189}" destId="{E75BF005-DCC8-4A92-BB23-4D084A0C1F91}" srcOrd="2" destOrd="0" presId="urn:microsoft.com/office/officeart/2005/8/layout/process2"/>
    <dgm:cxn modelId="{693101E8-DDF4-4F3B-AB61-A95C5A0B4490}" type="presParOf" srcId="{3AC6672A-E138-4452-96C5-51E85E7A8189}" destId="{E3D9024A-D0B8-4134-A508-0125B7D9788B}" srcOrd="3" destOrd="0" presId="urn:microsoft.com/office/officeart/2005/8/layout/process2"/>
    <dgm:cxn modelId="{A884719D-352C-46C3-8F3E-2E737BC91268}" type="presParOf" srcId="{E3D9024A-D0B8-4134-A508-0125B7D9788B}" destId="{840BE056-47D6-4F1A-B886-B2BB14FEF4EA}" srcOrd="0" destOrd="0" presId="urn:microsoft.com/office/officeart/2005/8/layout/process2"/>
    <dgm:cxn modelId="{9D4C6A02-0FD8-431A-B14F-9CD931F81210}" type="presParOf" srcId="{3AC6672A-E138-4452-96C5-51E85E7A8189}" destId="{05F54417-84CF-4C61-829C-6F380911DF0F}" srcOrd="4" destOrd="0" presId="urn:microsoft.com/office/officeart/2005/8/layout/process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EC1A80F-10AB-4C1C-B671-6581A414C4D1}"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52A9FAD7-EAF8-4035-BBC2-D4DC37C75DC5}">
      <dgm:prSet phldrT="[Text]" custT="1"/>
      <dgm:spPr>
        <a:solidFill>
          <a:schemeClr val="accent6">
            <a:lumMod val="40000"/>
            <a:lumOff val="60000"/>
          </a:schemeClr>
        </a:solidFill>
      </dgm:spPr>
      <dgm:t>
        <a:bodyPr/>
        <a:lstStyle/>
        <a:p>
          <a:r>
            <a:rPr lang="en-GB" sz="2400" dirty="0"/>
            <a:t>75A(1) A person (‘A’) commits an offence if-</a:t>
          </a:r>
        </a:p>
        <a:p>
          <a:r>
            <a:rPr lang="en-GB" sz="2400" dirty="0"/>
            <a:t>(a) A intentionally strangles another person (‘B’), or</a:t>
          </a:r>
        </a:p>
        <a:p>
          <a:r>
            <a:rPr lang="en-GB" sz="2400" dirty="0"/>
            <a:t>(b) A does any other act to B that –</a:t>
          </a:r>
        </a:p>
        <a:p>
          <a:r>
            <a:rPr lang="en-GB" sz="2400" dirty="0"/>
            <a:t>(</a:t>
          </a:r>
          <a:r>
            <a:rPr lang="en-GB" sz="2400" dirty="0" err="1"/>
            <a:t>i</a:t>
          </a:r>
          <a:r>
            <a:rPr lang="en-GB" sz="2400" dirty="0"/>
            <a:t>) affects B’s ability to breath, &amp;</a:t>
          </a:r>
        </a:p>
        <a:p>
          <a:r>
            <a:rPr lang="en-GB" sz="2400" dirty="0"/>
            <a:t>(ii) constitutes battery of B </a:t>
          </a:r>
        </a:p>
      </dgm:t>
    </dgm:pt>
    <dgm:pt modelId="{284F126A-4C87-47D0-8F41-52221D0F0108}" type="parTrans" cxnId="{EBE9675B-2C1C-4147-AC3B-CFBCF4BB2DFC}">
      <dgm:prSet/>
      <dgm:spPr/>
      <dgm:t>
        <a:bodyPr/>
        <a:lstStyle/>
        <a:p>
          <a:endParaRPr lang="en-GB"/>
        </a:p>
      </dgm:t>
    </dgm:pt>
    <dgm:pt modelId="{B0B3653E-8C9E-4CAD-817B-4087F23A4B0C}" type="sibTrans" cxnId="{EBE9675B-2C1C-4147-AC3B-CFBCF4BB2DFC}">
      <dgm:prSet/>
      <dgm:spPr/>
      <dgm:t>
        <a:bodyPr/>
        <a:lstStyle/>
        <a:p>
          <a:endParaRPr lang="en-GB"/>
        </a:p>
      </dgm:t>
    </dgm:pt>
    <dgm:pt modelId="{B9B05FEB-37E4-4F83-8EA5-3CB1C41E6345}">
      <dgm:prSet phldrT="[Text]" custT="1"/>
      <dgm:spPr>
        <a:solidFill>
          <a:schemeClr val="accent6">
            <a:lumMod val="40000"/>
            <a:lumOff val="60000"/>
          </a:schemeClr>
        </a:solidFill>
      </dgm:spPr>
      <dgm:t>
        <a:bodyPr/>
        <a:lstStyle/>
        <a:p>
          <a:r>
            <a:rPr lang="en-GB" sz="2400"/>
            <a:t>75A (2) It is a defence to an offence under this section for A to show that B consented to the strangulation or other act</a:t>
          </a:r>
          <a:endParaRPr lang="en-GB" sz="2400" dirty="0"/>
        </a:p>
      </dgm:t>
    </dgm:pt>
    <dgm:pt modelId="{4DB4FF5D-B00C-46FF-BE07-50BFC9D952DC}" type="parTrans" cxnId="{890BA7E6-F0F6-46B8-BD30-AD20A76F67BF}">
      <dgm:prSet/>
      <dgm:spPr/>
      <dgm:t>
        <a:bodyPr/>
        <a:lstStyle/>
        <a:p>
          <a:endParaRPr lang="en-GB"/>
        </a:p>
      </dgm:t>
    </dgm:pt>
    <dgm:pt modelId="{54107DC1-386C-4F78-A543-A564C8ABED1D}" type="sibTrans" cxnId="{890BA7E6-F0F6-46B8-BD30-AD20A76F67BF}">
      <dgm:prSet/>
      <dgm:spPr/>
      <dgm:t>
        <a:bodyPr/>
        <a:lstStyle/>
        <a:p>
          <a:endParaRPr lang="en-GB"/>
        </a:p>
      </dgm:t>
    </dgm:pt>
    <dgm:pt modelId="{A0DD87EB-B84F-4C1B-BF39-694C3BF4656E}">
      <dgm:prSet phldrT="[Text]" custT="1"/>
      <dgm:spPr>
        <a:solidFill>
          <a:schemeClr val="accent6">
            <a:lumMod val="40000"/>
            <a:lumOff val="60000"/>
          </a:schemeClr>
        </a:solidFill>
      </dgm:spPr>
      <dgm:t>
        <a:bodyPr/>
        <a:lstStyle/>
        <a:p>
          <a:r>
            <a:rPr lang="en-GB" sz="2400" dirty="0"/>
            <a:t>75A(3) But subsection (2 ) does not apply if-</a:t>
          </a:r>
        </a:p>
        <a:p>
          <a:r>
            <a:rPr lang="en-GB" sz="2400" dirty="0"/>
            <a:t>(a) B suffers serious harm as a result of the strangulation or other act, &amp;</a:t>
          </a:r>
        </a:p>
        <a:p>
          <a:r>
            <a:rPr lang="en-GB" sz="2400" dirty="0"/>
            <a:t>(b) A either – </a:t>
          </a:r>
        </a:p>
        <a:p>
          <a:r>
            <a:rPr lang="en-GB" sz="2400" dirty="0"/>
            <a:t>(</a:t>
          </a:r>
          <a:r>
            <a:rPr lang="en-GB" sz="2400" dirty="0" err="1"/>
            <a:t>i</a:t>
          </a:r>
          <a:r>
            <a:rPr lang="en-GB" sz="2400" dirty="0"/>
            <a:t>) intended to cause B serios harm, or</a:t>
          </a:r>
        </a:p>
        <a:p>
          <a:r>
            <a:rPr lang="en-GB" sz="2400" dirty="0"/>
            <a:t>(ii) was reckless as to whether B would suffer serious harm </a:t>
          </a:r>
        </a:p>
      </dgm:t>
    </dgm:pt>
    <dgm:pt modelId="{089BB95C-0347-45A3-9518-C427BF178820}" type="parTrans" cxnId="{8B037E09-8903-475F-BFED-EEE618425677}">
      <dgm:prSet/>
      <dgm:spPr/>
      <dgm:t>
        <a:bodyPr/>
        <a:lstStyle/>
        <a:p>
          <a:endParaRPr lang="en-GB"/>
        </a:p>
      </dgm:t>
    </dgm:pt>
    <dgm:pt modelId="{F44E61A8-729E-48A5-A910-DAB9D6FBE726}" type="sibTrans" cxnId="{8B037E09-8903-475F-BFED-EEE618425677}">
      <dgm:prSet/>
      <dgm:spPr/>
      <dgm:t>
        <a:bodyPr/>
        <a:lstStyle/>
        <a:p>
          <a:endParaRPr lang="en-GB"/>
        </a:p>
      </dgm:t>
    </dgm:pt>
    <dgm:pt modelId="{EF3D27CE-B30B-455C-8E1E-BA5369D15BF9}" type="pres">
      <dgm:prSet presAssocID="{BEC1A80F-10AB-4C1C-B671-6581A414C4D1}" presName="diagram" presStyleCnt="0">
        <dgm:presLayoutVars>
          <dgm:dir/>
          <dgm:resizeHandles val="exact"/>
        </dgm:presLayoutVars>
      </dgm:prSet>
      <dgm:spPr/>
    </dgm:pt>
    <dgm:pt modelId="{2F3C6CA3-14C5-4E77-B0EE-9541DCD977BB}" type="pres">
      <dgm:prSet presAssocID="{52A9FAD7-EAF8-4035-BBC2-D4DC37C75DC5}" presName="node" presStyleLbl="node1" presStyleIdx="0" presStyleCnt="3" custScaleY="241724">
        <dgm:presLayoutVars>
          <dgm:bulletEnabled val="1"/>
        </dgm:presLayoutVars>
      </dgm:prSet>
      <dgm:spPr/>
    </dgm:pt>
    <dgm:pt modelId="{92057096-21BB-4453-9A71-94D50FFA0F6A}" type="pres">
      <dgm:prSet presAssocID="{B0B3653E-8C9E-4CAD-817B-4087F23A4B0C}" presName="sibTrans" presStyleCnt="0"/>
      <dgm:spPr/>
    </dgm:pt>
    <dgm:pt modelId="{042C692B-C018-4C2F-8188-E1CE546AD41F}" type="pres">
      <dgm:prSet presAssocID="{B9B05FEB-37E4-4F83-8EA5-3CB1C41E6345}" presName="node" presStyleLbl="node1" presStyleIdx="1" presStyleCnt="3" custScaleY="159797" custLinFactNeighborX="0" custLinFactNeighborY="-39359">
        <dgm:presLayoutVars>
          <dgm:bulletEnabled val="1"/>
        </dgm:presLayoutVars>
      </dgm:prSet>
      <dgm:spPr/>
    </dgm:pt>
    <dgm:pt modelId="{77212139-2E52-4A6C-B2AE-4D8912A14582}" type="pres">
      <dgm:prSet presAssocID="{54107DC1-386C-4F78-A543-A564C8ABED1D}" presName="sibTrans" presStyleCnt="0"/>
      <dgm:spPr/>
    </dgm:pt>
    <dgm:pt modelId="{BFB0BDF1-FF97-4053-AAD9-1D011090D870}" type="pres">
      <dgm:prSet presAssocID="{A0DD87EB-B84F-4C1B-BF39-694C3BF4656E}" presName="node" presStyleLbl="node1" presStyleIdx="2" presStyleCnt="3" custScaleY="240101">
        <dgm:presLayoutVars>
          <dgm:bulletEnabled val="1"/>
        </dgm:presLayoutVars>
      </dgm:prSet>
      <dgm:spPr/>
    </dgm:pt>
  </dgm:ptLst>
  <dgm:cxnLst>
    <dgm:cxn modelId="{8B037E09-8903-475F-BFED-EEE618425677}" srcId="{BEC1A80F-10AB-4C1C-B671-6581A414C4D1}" destId="{A0DD87EB-B84F-4C1B-BF39-694C3BF4656E}" srcOrd="2" destOrd="0" parTransId="{089BB95C-0347-45A3-9518-C427BF178820}" sibTransId="{F44E61A8-729E-48A5-A910-DAB9D6FBE726}"/>
    <dgm:cxn modelId="{EBE9675B-2C1C-4147-AC3B-CFBCF4BB2DFC}" srcId="{BEC1A80F-10AB-4C1C-B671-6581A414C4D1}" destId="{52A9FAD7-EAF8-4035-BBC2-D4DC37C75DC5}" srcOrd="0" destOrd="0" parTransId="{284F126A-4C87-47D0-8F41-52221D0F0108}" sibTransId="{B0B3653E-8C9E-4CAD-817B-4087F23A4B0C}"/>
    <dgm:cxn modelId="{97BBEA6C-E74F-4ADE-B742-16717C4F1566}" type="presOf" srcId="{B9B05FEB-37E4-4F83-8EA5-3CB1C41E6345}" destId="{042C692B-C018-4C2F-8188-E1CE546AD41F}" srcOrd="0" destOrd="0" presId="urn:microsoft.com/office/officeart/2005/8/layout/default"/>
    <dgm:cxn modelId="{DF9C6E4D-67B3-46E6-A9ED-C8035802B365}" type="presOf" srcId="{52A9FAD7-EAF8-4035-BBC2-D4DC37C75DC5}" destId="{2F3C6CA3-14C5-4E77-B0EE-9541DCD977BB}" srcOrd="0" destOrd="0" presId="urn:microsoft.com/office/officeart/2005/8/layout/default"/>
    <dgm:cxn modelId="{2CCCD77A-CA4D-4EA3-8A15-657100142C12}" type="presOf" srcId="{A0DD87EB-B84F-4C1B-BF39-694C3BF4656E}" destId="{BFB0BDF1-FF97-4053-AAD9-1D011090D870}" srcOrd="0" destOrd="0" presId="urn:microsoft.com/office/officeart/2005/8/layout/default"/>
    <dgm:cxn modelId="{47D4ED93-B4C5-44C8-AECA-FA3639686892}" type="presOf" srcId="{BEC1A80F-10AB-4C1C-B671-6581A414C4D1}" destId="{EF3D27CE-B30B-455C-8E1E-BA5369D15BF9}" srcOrd="0" destOrd="0" presId="urn:microsoft.com/office/officeart/2005/8/layout/default"/>
    <dgm:cxn modelId="{890BA7E6-F0F6-46B8-BD30-AD20A76F67BF}" srcId="{BEC1A80F-10AB-4C1C-B671-6581A414C4D1}" destId="{B9B05FEB-37E4-4F83-8EA5-3CB1C41E6345}" srcOrd="1" destOrd="0" parTransId="{4DB4FF5D-B00C-46FF-BE07-50BFC9D952DC}" sibTransId="{54107DC1-386C-4F78-A543-A564C8ABED1D}"/>
    <dgm:cxn modelId="{D131DEC6-A82E-4445-925F-B66859155703}" type="presParOf" srcId="{EF3D27CE-B30B-455C-8E1E-BA5369D15BF9}" destId="{2F3C6CA3-14C5-4E77-B0EE-9541DCD977BB}" srcOrd="0" destOrd="0" presId="urn:microsoft.com/office/officeart/2005/8/layout/default"/>
    <dgm:cxn modelId="{C8BE8DE0-7192-4B2E-B9B5-D9FA41803C1E}" type="presParOf" srcId="{EF3D27CE-B30B-455C-8E1E-BA5369D15BF9}" destId="{92057096-21BB-4453-9A71-94D50FFA0F6A}" srcOrd="1" destOrd="0" presId="urn:microsoft.com/office/officeart/2005/8/layout/default"/>
    <dgm:cxn modelId="{67AC65D8-BB40-4ACB-8593-14B0B409AF87}" type="presParOf" srcId="{EF3D27CE-B30B-455C-8E1E-BA5369D15BF9}" destId="{042C692B-C018-4C2F-8188-E1CE546AD41F}" srcOrd="2" destOrd="0" presId="urn:microsoft.com/office/officeart/2005/8/layout/default"/>
    <dgm:cxn modelId="{D701C12D-2836-4EF3-A313-3DEED44B65EF}" type="presParOf" srcId="{EF3D27CE-B30B-455C-8E1E-BA5369D15BF9}" destId="{77212139-2E52-4A6C-B2AE-4D8912A14582}" srcOrd="3" destOrd="0" presId="urn:microsoft.com/office/officeart/2005/8/layout/default"/>
    <dgm:cxn modelId="{78BF8C4C-1220-48AD-B5BB-84A032463A34}" type="presParOf" srcId="{EF3D27CE-B30B-455C-8E1E-BA5369D15BF9}" destId="{BFB0BDF1-FF97-4053-AAD9-1D011090D870}"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8FBE9DE-BDDA-41F2-B8DB-8F6EC6468387}" type="doc">
      <dgm:prSet loTypeId="urn:microsoft.com/office/officeart/2009/3/layout/IncreasingArrowsProcess" loCatId="process" qsTypeId="urn:microsoft.com/office/officeart/2005/8/quickstyle/simple2" qsCatId="simple" csTypeId="urn:microsoft.com/office/officeart/2005/8/colors/accent1_2" csCatId="accent1" phldr="1"/>
      <dgm:spPr/>
      <dgm:t>
        <a:bodyPr/>
        <a:lstStyle/>
        <a:p>
          <a:endParaRPr lang="en-US"/>
        </a:p>
      </dgm:t>
    </dgm:pt>
    <dgm:pt modelId="{A481003E-1FF1-47C6-B9DE-B84664581588}">
      <dgm:prSet phldrT="[Text]" custT="1"/>
      <dgm:spPr/>
      <dgm:t>
        <a:bodyPr/>
        <a:lstStyle/>
        <a:p>
          <a:r>
            <a:rPr lang="en-US" sz="3200"/>
            <a:t>Stage 1</a:t>
          </a:r>
          <a:endParaRPr lang="en-US" sz="3200" dirty="0"/>
        </a:p>
      </dgm:t>
    </dgm:pt>
    <dgm:pt modelId="{94CE3043-3FD3-4A18-ABDF-5184CD059D3D}" type="parTrans" cxnId="{E7B019A5-C0A9-412D-A46E-C38D30BC18E4}">
      <dgm:prSet/>
      <dgm:spPr/>
      <dgm:t>
        <a:bodyPr/>
        <a:lstStyle/>
        <a:p>
          <a:endParaRPr lang="en-US"/>
        </a:p>
      </dgm:t>
    </dgm:pt>
    <dgm:pt modelId="{14569994-1EAA-4732-A093-A9ABA7D3E21F}" type="sibTrans" cxnId="{E7B019A5-C0A9-412D-A46E-C38D30BC18E4}">
      <dgm:prSet/>
      <dgm:spPr/>
      <dgm:t>
        <a:bodyPr/>
        <a:lstStyle/>
        <a:p>
          <a:endParaRPr lang="en-US"/>
        </a:p>
      </dgm:t>
    </dgm:pt>
    <dgm:pt modelId="{DB414201-05AB-49F0-B0AA-D5A53E660E77}">
      <dgm:prSet phldrT="[Text]" custT="1"/>
      <dgm:spPr/>
      <dgm:t>
        <a:bodyPr/>
        <a:lstStyle/>
        <a:p>
          <a:r>
            <a:rPr lang="en-US" sz="2800" dirty="0"/>
            <a:t>Grooming/ Conditioning</a:t>
          </a:r>
        </a:p>
      </dgm:t>
    </dgm:pt>
    <dgm:pt modelId="{38D6C86E-666D-47A1-B976-942FC81B06BE}" type="parTrans" cxnId="{BB87128F-EBC4-4E50-8E3E-AAADE94636AC}">
      <dgm:prSet/>
      <dgm:spPr/>
      <dgm:t>
        <a:bodyPr/>
        <a:lstStyle/>
        <a:p>
          <a:endParaRPr lang="en-US"/>
        </a:p>
      </dgm:t>
    </dgm:pt>
    <dgm:pt modelId="{7AE79AD8-9453-46A1-B6CD-267F0B6C24EC}" type="sibTrans" cxnId="{BB87128F-EBC4-4E50-8E3E-AAADE94636AC}">
      <dgm:prSet/>
      <dgm:spPr/>
      <dgm:t>
        <a:bodyPr/>
        <a:lstStyle/>
        <a:p>
          <a:endParaRPr lang="en-US"/>
        </a:p>
      </dgm:t>
    </dgm:pt>
    <dgm:pt modelId="{CA0A2B7B-2F74-4863-9E98-FA634775E551}">
      <dgm:prSet phldrT="[Text]" custT="1"/>
      <dgm:spPr/>
      <dgm:t>
        <a:bodyPr/>
        <a:lstStyle/>
        <a:p>
          <a:r>
            <a:rPr lang="en-US" sz="3200"/>
            <a:t>Stage 2</a:t>
          </a:r>
          <a:endParaRPr lang="en-US" sz="3200" dirty="0"/>
        </a:p>
      </dgm:t>
    </dgm:pt>
    <dgm:pt modelId="{FEC33907-56DB-47E0-BEC3-819580A016FB}" type="parTrans" cxnId="{932808BA-3DA1-4BC1-840C-7D8249884315}">
      <dgm:prSet/>
      <dgm:spPr/>
      <dgm:t>
        <a:bodyPr/>
        <a:lstStyle/>
        <a:p>
          <a:endParaRPr lang="en-US"/>
        </a:p>
      </dgm:t>
    </dgm:pt>
    <dgm:pt modelId="{72D9CA0C-69C4-4015-B6A4-BD27AA9A7E0D}" type="sibTrans" cxnId="{932808BA-3DA1-4BC1-840C-7D8249884315}">
      <dgm:prSet/>
      <dgm:spPr/>
      <dgm:t>
        <a:bodyPr/>
        <a:lstStyle/>
        <a:p>
          <a:endParaRPr lang="en-US"/>
        </a:p>
      </dgm:t>
    </dgm:pt>
    <dgm:pt modelId="{09035945-0A60-4949-9D29-4962A455C76A}">
      <dgm:prSet phldrT="[Text]" custT="1"/>
      <dgm:spPr/>
      <dgm:t>
        <a:bodyPr/>
        <a:lstStyle/>
        <a:p>
          <a:r>
            <a:rPr lang="en-US" sz="2800" dirty="0" err="1"/>
            <a:t>Normalisation</a:t>
          </a:r>
          <a:endParaRPr lang="en-US" sz="2800" dirty="0"/>
        </a:p>
      </dgm:t>
    </dgm:pt>
    <dgm:pt modelId="{3ED6520D-6A1B-400E-951C-00285617CEBD}" type="parTrans" cxnId="{3B50EE64-6614-4A47-BBDD-87D58EB303DA}">
      <dgm:prSet/>
      <dgm:spPr/>
      <dgm:t>
        <a:bodyPr/>
        <a:lstStyle/>
        <a:p>
          <a:endParaRPr lang="en-US"/>
        </a:p>
      </dgm:t>
    </dgm:pt>
    <dgm:pt modelId="{54B9471C-FAA1-49D7-AE88-89DCD1C8EB15}" type="sibTrans" cxnId="{3B50EE64-6614-4A47-BBDD-87D58EB303DA}">
      <dgm:prSet/>
      <dgm:spPr/>
      <dgm:t>
        <a:bodyPr/>
        <a:lstStyle/>
        <a:p>
          <a:endParaRPr lang="en-US"/>
        </a:p>
      </dgm:t>
    </dgm:pt>
    <dgm:pt modelId="{44FD0549-79EA-4891-A9DD-62282BD3807C}">
      <dgm:prSet phldrT="[Text]" custT="1"/>
      <dgm:spPr/>
      <dgm:t>
        <a:bodyPr/>
        <a:lstStyle/>
        <a:p>
          <a:r>
            <a:rPr lang="en-US" sz="3200"/>
            <a:t>Stage 3</a:t>
          </a:r>
          <a:endParaRPr lang="en-US" sz="3200" dirty="0"/>
        </a:p>
      </dgm:t>
    </dgm:pt>
    <dgm:pt modelId="{1A077805-278A-4DF2-8B5B-E76335F0CEC7}" type="parTrans" cxnId="{6C13E01C-C471-4372-99C8-B6621128B734}">
      <dgm:prSet/>
      <dgm:spPr/>
      <dgm:t>
        <a:bodyPr/>
        <a:lstStyle/>
        <a:p>
          <a:endParaRPr lang="en-US"/>
        </a:p>
      </dgm:t>
    </dgm:pt>
    <dgm:pt modelId="{75E11C5E-C49C-42AC-BABE-B3D2FB5E7148}" type="sibTrans" cxnId="{6C13E01C-C471-4372-99C8-B6621128B734}">
      <dgm:prSet/>
      <dgm:spPr/>
      <dgm:t>
        <a:bodyPr/>
        <a:lstStyle/>
        <a:p>
          <a:endParaRPr lang="en-US"/>
        </a:p>
      </dgm:t>
    </dgm:pt>
    <dgm:pt modelId="{988A668E-C02B-462B-8B27-4CD75227DC06}">
      <dgm:prSet phldrT="[Text]" custT="1"/>
      <dgm:spPr/>
      <dgm:t>
        <a:bodyPr/>
        <a:lstStyle/>
        <a:p>
          <a:r>
            <a:rPr lang="en-US" sz="2800" dirty="0"/>
            <a:t>Entrapment</a:t>
          </a:r>
        </a:p>
      </dgm:t>
    </dgm:pt>
    <dgm:pt modelId="{B97E7A5D-2279-44A3-B76A-82EE4C38D86A}" type="parTrans" cxnId="{1141BA34-CC79-4840-98C5-DF688075040B}">
      <dgm:prSet/>
      <dgm:spPr/>
      <dgm:t>
        <a:bodyPr/>
        <a:lstStyle/>
        <a:p>
          <a:endParaRPr lang="en-US"/>
        </a:p>
      </dgm:t>
    </dgm:pt>
    <dgm:pt modelId="{3C2F5B78-A5C2-48E7-8161-FF95A71679A1}" type="sibTrans" cxnId="{1141BA34-CC79-4840-98C5-DF688075040B}">
      <dgm:prSet/>
      <dgm:spPr/>
      <dgm:t>
        <a:bodyPr/>
        <a:lstStyle/>
        <a:p>
          <a:endParaRPr lang="en-US"/>
        </a:p>
      </dgm:t>
    </dgm:pt>
    <dgm:pt modelId="{025B5FF7-5912-4043-9624-1446199B2911}" type="pres">
      <dgm:prSet presAssocID="{A8FBE9DE-BDDA-41F2-B8DB-8F6EC6468387}" presName="Name0" presStyleCnt="0">
        <dgm:presLayoutVars>
          <dgm:chMax val="5"/>
          <dgm:chPref val="5"/>
          <dgm:dir/>
          <dgm:animLvl val="lvl"/>
        </dgm:presLayoutVars>
      </dgm:prSet>
      <dgm:spPr/>
    </dgm:pt>
    <dgm:pt modelId="{E6AF3575-1248-45FE-9CA6-4830B74A745B}" type="pres">
      <dgm:prSet presAssocID="{A481003E-1FF1-47C6-B9DE-B84664581588}" presName="parentText1" presStyleLbl="node1" presStyleIdx="0" presStyleCnt="3">
        <dgm:presLayoutVars>
          <dgm:chMax/>
          <dgm:chPref val="3"/>
          <dgm:bulletEnabled val="1"/>
        </dgm:presLayoutVars>
      </dgm:prSet>
      <dgm:spPr/>
    </dgm:pt>
    <dgm:pt modelId="{95F020CD-BCD7-42C3-B54D-6454A6C66EE8}" type="pres">
      <dgm:prSet presAssocID="{A481003E-1FF1-47C6-B9DE-B84664581588}" presName="childText1" presStyleLbl="solidAlignAcc1" presStyleIdx="0" presStyleCnt="3">
        <dgm:presLayoutVars>
          <dgm:chMax val="0"/>
          <dgm:chPref val="0"/>
          <dgm:bulletEnabled val="1"/>
        </dgm:presLayoutVars>
      </dgm:prSet>
      <dgm:spPr/>
    </dgm:pt>
    <dgm:pt modelId="{FB20E0E7-773A-4D99-B484-D1A415D92C07}" type="pres">
      <dgm:prSet presAssocID="{CA0A2B7B-2F74-4863-9E98-FA634775E551}" presName="parentText2" presStyleLbl="node1" presStyleIdx="1" presStyleCnt="3">
        <dgm:presLayoutVars>
          <dgm:chMax/>
          <dgm:chPref val="3"/>
          <dgm:bulletEnabled val="1"/>
        </dgm:presLayoutVars>
      </dgm:prSet>
      <dgm:spPr/>
    </dgm:pt>
    <dgm:pt modelId="{EA7CAB92-9707-4346-875D-EEAA5E6D57EB}" type="pres">
      <dgm:prSet presAssocID="{CA0A2B7B-2F74-4863-9E98-FA634775E551}" presName="childText2" presStyleLbl="solidAlignAcc1" presStyleIdx="1" presStyleCnt="3">
        <dgm:presLayoutVars>
          <dgm:chMax val="0"/>
          <dgm:chPref val="0"/>
          <dgm:bulletEnabled val="1"/>
        </dgm:presLayoutVars>
      </dgm:prSet>
      <dgm:spPr/>
    </dgm:pt>
    <dgm:pt modelId="{9E565513-33E0-4784-9D51-05ED1005F226}" type="pres">
      <dgm:prSet presAssocID="{44FD0549-79EA-4891-A9DD-62282BD3807C}" presName="parentText3" presStyleLbl="node1" presStyleIdx="2" presStyleCnt="3">
        <dgm:presLayoutVars>
          <dgm:chMax/>
          <dgm:chPref val="3"/>
          <dgm:bulletEnabled val="1"/>
        </dgm:presLayoutVars>
      </dgm:prSet>
      <dgm:spPr/>
    </dgm:pt>
    <dgm:pt modelId="{B86055F1-403C-47CC-9C0F-E23A33BCD56A}" type="pres">
      <dgm:prSet presAssocID="{44FD0549-79EA-4891-A9DD-62282BD3807C}" presName="childText3" presStyleLbl="solidAlignAcc1" presStyleIdx="2" presStyleCnt="3">
        <dgm:presLayoutVars>
          <dgm:chMax val="0"/>
          <dgm:chPref val="0"/>
          <dgm:bulletEnabled val="1"/>
        </dgm:presLayoutVars>
      </dgm:prSet>
      <dgm:spPr/>
    </dgm:pt>
  </dgm:ptLst>
  <dgm:cxnLst>
    <dgm:cxn modelId="{FED29C07-A927-4909-BC6E-5AE4FF0BD701}" type="presOf" srcId="{CA0A2B7B-2F74-4863-9E98-FA634775E551}" destId="{FB20E0E7-773A-4D99-B484-D1A415D92C07}" srcOrd="0" destOrd="0" presId="urn:microsoft.com/office/officeart/2009/3/layout/IncreasingArrowsProcess"/>
    <dgm:cxn modelId="{6C13E01C-C471-4372-99C8-B6621128B734}" srcId="{A8FBE9DE-BDDA-41F2-B8DB-8F6EC6468387}" destId="{44FD0549-79EA-4891-A9DD-62282BD3807C}" srcOrd="2" destOrd="0" parTransId="{1A077805-278A-4DF2-8B5B-E76335F0CEC7}" sibTransId="{75E11C5E-C49C-42AC-BABE-B3D2FB5E7148}"/>
    <dgm:cxn modelId="{1141BA34-CC79-4840-98C5-DF688075040B}" srcId="{44FD0549-79EA-4891-A9DD-62282BD3807C}" destId="{988A668E-C02B-462B-8B27-4CD75227DC06}" srcOrd="0" destOrd="0" parTransId="{B97E7A5D-2279-44A3-B76A-82EE4C38D86A}" sibTransId="{3C2F5B78-A5C2-48E7-8161-FF95A71679A1}"/>
    <dgm:cxn modelId="{B0CF943E-431C-4DF0-9256-573034AC62BD}" type="presOf" srcId="{A8FBE9DE-BDDA-41F2-B8DB-8F6EC6468387}" destId="{025B5FF7-5912-4043-9624-1446199B2911}" srcOrd="0" destOrd="0" presId="urn:microsoft.com/office/officeart/2009/3/layout/IncreasingArrowsProcess"/>
    <dgm:cxn modelId="{3B50EE64-6614-4A47-BBDD-87D58EB303DA}" srcId="{CA0A2B7B-2F74-4863-9E98-FA634775E551}" destId="{09035945-0A60-4949-9D29-4962A455C76A}" srcOrd="0" destOrd="0" parTransId="{3ED6520D-6A1B-400E-951C-00285617CEBD}" sibTransId="{54B9471C-FAA1-49D7-AE88-89DCD1C8EB15}"/>
    <dgm:cxn modelId="{BB87128F-EBC4-4E50-8E3E-AAADE94636AC}" srcId="{A481003E-1FF1-47C6-B9DE-B84664581588}" destId="{DB414201-05AB-49F0-B0AA-D5A53E660E77}" srcOrd="0" destOrd="0" parTransId="{38D6C86E-666D-47A1-B976-942FC81B06BE}" sibTransId="{7AE79AD8-9453-46A1-B6CD-267F0B6C24EC}"/>
    <dgm:cxn modelId="{D670DB9F-4877-45E1-B0F4-B0DB4A9D9995}" type="presOf" srcId="{DB414201-05AB-49F0-B0AA-D5A53E660E77}" destId="{95F020CD-BCD7-42C3-B54D-6454A6C66EE8}" srcOrd="0" destOrd="0" presId="urn:microsoft.com/office/officeart/2009/3/layout/IncreasingArrowsProcess"/>
    <dgm:cxn modelId="{E7B019A5-C0A9-412D-A46E-C38D30BC18E4}" srcId="{A8FBE9DE-BDDA-41F2-B8DB-8F6EC6468387}" destId="{A481003E-1FF1-47C6-B9DE-B84664581588}" srcOrd="0" destOrd="0" parTransId="{94CE3043-3FD3-4A18-ABDF-5184CD059D3D}" sibTransId="{14569994-1EAA-4732-A093-A9ABA7D3E21F}"/>
    <dgm:cxn modelId="{932808BA-3DA1-4BC1-840C-7D8249884315}" srcId="{A8FBE9DE-BDDA-41F2-B8DB-8F6EC6468387}" destId="{CA0A2B7B-2F74-4863-9E98-FA634775E551}" srcOrd="1" destOrd="0" parTransId="{FEC33907-56DB-47E0-BEC3-819580A016FB}" sibTransId="{72D9CA0C-69C4-4015-B6A4-BD27AA9A7E0D}"/>
    <dgm:cxn modelId="{9BC657BA-DFE4-4F4D-8EDC-276D08931CFB}" type="presOf" srcId="{988A668E-C02B-462B-8B27-4CD75227DC06}" destId="{B86055F1-403C-47CC-9C0F-E23A33BCD56A}" srcOrd="0" destOrd="0" presId="urn:microsoft.com/office/officeart/2009/3/layout/IncreasingArrowsProcess"/>
    <dgm:cxn modelId="{133761E5-5E33-4CCF-A5D8-3C7D2230A0A6}" type="presOf" srcId="{44FD0549-79EA-4891-A9DD-62282BD3807C}" destId="{9E565513-33E0-4784-9D51-05ED1005F226}" srcOrd="0" destOrd="0" presId="urn:microsoft.com/office/officeart/2009/3/layout/IncreasingArrowsProcess"/>
    <dgm:cxn modelId="{1BBA53ED-9602-451E-8394-3E93A28F9EEA}" type="presOf" srcId="{09035945-0A60-4949-9D29-4962A455C76A}" destId="{EA7CAB92-9707-4346-875D-EEAA5E6D57EB}" srcOrd="0" destOrd="0" presId="urn:microsoft.com/office/officeart/2009/3/layout/IncreasingArrowsProcess"/>
    <dgm:cxn modelId="{AEBA02F0-79C8-483D-884B-CA820720FC80}" type="presOf" srcId="{A481003E-1FF1-47C6-B9DE-B84664581588}" destId="{E6AF3575-1248-45FE-9CA6-4830B74A745B}" srcOrd="0" destOrd="0" presId="urn:microsoft.com/office/officeart/2009/3/layout/IncreasingArrowsProcess"/>
    <dgm:cxn modelId="{E492FA40-B418-4037-953E-5E2A56A4919A}" type="presParOf" srcId="{025B5FF7-5912-4043-9624-1446199B2911}" destId="{E6AF3575-1248-45FE-9CA6-4830B74A745B}" srcOrd="0" destOrd="0" presId="urn:microsoft.com/office/officeart/2009/3/layout/IncreasingArrowsProcess"/>
    <dgm:cxn modelId="{2CFC105F-BB1E-41D8-A45E-89595EA77EAA}" type="presParOf" srcId="{025B5FF7-5912-4043-9624-1446199B2911}" destId="{95F020CD-BCD7-42C3-B54D-6454A6C66EE8}" srcOrd="1" destOrd="0" presId="urn:microsoft.com/office/officeart/2009/3/layout/IncreasingArrowsProcess"/>
    <dgm:cxn modelId="{B0B95DC7-8F99-4B59-9C5B-66079DC12FF6}" type="presParOf" srcId="{025B5FF7-5912-4043-9624-1446199B2911}" destId="{FB20E0E7-773A-4D99-B484-D1A415D92C07}" srcOrd="2" destOrd="0" presId="urn:microsoft.com/office/officeart/2009/3/layout/IncreasingArrowsProcess"/>
    <dgm:cxn modelId="{00847E63-64ED-4F60-9718-F8A5363CDBBF}" type="presParOf" srcId="{025B5FF7-5912-4043-9624-1446199B2911}" destId="{EA7CAB92-9707-4346-875D-EEAA5E6D57EB}" srcOrd="3" destOrd="0" presId="urn:microsoft.com/office/officeart/2009/3/layout/IncreasingArrowsProcess"/>
    <dgm:cxn modelId="{3E63B324-6468-413F-ADAB-E33AED705CA7}" type="presParOf" srcId="{025B5FF7-5912-4043-9624-1446199B2911}" destId="{9E565513-33E0-4784-9D51-05ED1005F226}" srcOrd="4" destOrd="0" presId="urn:microsoft.com/office/officeart/2009/3/layout/IncreasingArrowsProcess"/>
    <dgm:cxn modelId="{A97F6CBF-918D-4620-B8A9-64A47186D8F6}" type="presParOf" srcId="{025B5FF7-5912-4043-9624-1446199B2911}" destId="{B86055F1-403C-47CC-9C0F-E23A33BCD56A}"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AC8A7-EAC8-8E48-87C5-A515BACAD9EC}">
      <dsp:nvSpPr>
        <dsp:cNvPr id="0" name=""/>
        <dsp:cNvSpPr/>
      </dsp:nvSpPr>
      <dsp:spPr>
        <a:xfrm rot="5400000">
          <a:off x="3731228" y="-1145992"/>
          <a:ext cx="1564849" cy="4248144"/>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Domestic Abuse</a:t>
          </a:r>
          <a:br>
            <a:rPr lang="en-US" sz="2300" kern="1200" dirty="0"/>
          </a:br>
          <a:endParaRPr lang="en-US" sz="2300" kern="1200" dirty="0"/>
        </a:p>
      </dsp:txBody>
      <dsp:txXfrm rot="-5400000">
        <a:off x="2389581" y="272045"/>
        <a:ext cx="4171754" cy="1412069"/>
      </dsp:txXfrm>
    </dsp:sp>
    <dsp:sp modelId="{9B2BAA0B-E47A-154F-8031-C684CCE8B4BD}">
      <dsp:nvSpPr>
        <dsp:cNvPr id="0" name=""/>
        <dsp:cNvSpPr/>
      </dsp:nvSpPr>
      <dsp:spPr>
        <a:xfrm>
          <a:off x="0" y="48"/>
          <a:ext cx="2389581" cy="195606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en-US" sz="4800" kern="1200"/>
            <a:t>Define</a:t>
          </a:r>
        </a:p>
      </dsp:txBody>
      <dsp:txXfrm>
        <a:off x="95487" y="95535"/>
        <a:ext cx="2198607" cy="1765087"/>
      </dsp:txXfrm>
    </dsp:sp>
    <dsp:sp modelId="{49F0132D-1E80-BA49-8623-F208CA5C5B6F}">
      <dsp:nvSpPr>
        <dsp:cNvPr id="0" name=""/>
        <dsp:cNvSpPr/>
      </dsp:nvSpPr>
      <dsp:spPr>
        <a:xfrm rot="5400000">
          <a:off x="3731228" y="907873"/>
          <a:ext cx="1564849" cy="4248144"/>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Police Officers’ first response actions in relation to Golden Hour enquiries</a:t>
          </a:r>
          <a:br>
            <a:rPr lang="en-US" sz="2300" kern="1200" dirty="0"/>
          </a:br>
          <a:endParaRPr lang="en-US" sz="2300" kern="1200" dirty="0"/>
        </a:p>
      </dsp:txBody>
      <dsp:txXfrm rot="-5400000">
        <a:off x="2389581" y="2325910"/>
        <a:ext cx="4171754" cy="1412069"/>
      </dsp:txXfrm>
    </dsp:sp>
    <dsp:sp modelId="{6625939B-2A06-124B-AEE3-B6B557358E21}">
      <dsp:nvSpPr>
        <dsp:cNvPr id="0" name=""/>
        <dsp:cNvSpPr/>
      </dsp:nvSpPr>
      <dsp:spPr>
        <a:xfrm>
          <a:off x="0" y="2053914"/>
          <a:ext cx="2389581" cy="195606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en-US" sz="4800" kern="1200"/>
            <a:t>Explain</a:t>
          </a:r>
        </a:p>
      </dsp:txBody>
      <dsp:txXfrm>
        <a:off x="95487" y="2149401"/>
        <a:ext cx="2198607" cy="17650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0C477-D190-7A40-8A45-E3BF6F2447C9}">
      <dsp:nvSpPr>
        <dsp:cNvPr id="0" name=""/>
        <dsp:cNvSpPr/>
      </dsp:nvSpPr>
      <dsp:spPr>
        <a:xfrm>
          <a:off x="0" y="4766837"/>
          <a:ext cx="11145794" cy="446950"/>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Abuse Commissioner</a:t>
          </a:r>
          <a:endParaRPr lang="en-US" sz="2000" kern="1200" dirty="0"/>
        </a:p>
      </dsp:txBody>
      <dsp:txXfrm>
        <a:off x="0" y="4766837"/>
        <a:ext cx="11145794" cy="446950"/>
      </dsp:txXfrm>
    </dsp:sp>
    <dsp:sp modelId="{1ED8C7B4-71E3-4C4C-96BD-0CE317F45DDF}">
      <dsp:nvSpPr>
        <dsp:cNvPr id="0" name=""/>
        <dsp:cNvSpPr/>
      </dsp:nvSpPr>
      <dsp:spPr>
        <a:xfrm rot="10800000">
          <a:off x="0" y="4086132"/>
          <a:ext cx="11145794" cy="687409"/>
        </a:xfrm>
        <a:prstGeom prst="upArrowCallout">
          <a:avLst/>
        </a:prstGeom>
        <a:solidFill>
          <a:schemeClr val="accent3">
            <a:shade val="80000"/>
            <a:hueOff val="0"/>
            <a:satOff val="0"/>
            <a:lumOff val="27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Violence Disclosure Scheme (Clare’s Law) now on a statutory footing</a:t>
          </a:r>
          <a:endParaRPr lang="en-US" sz="2000" kern="1200" dirty="0"/>
        </a:p>
      </dsp:txBody>
      <dsp:txXfrm rot="10800000">
        <a:off x="0" y="4086132"/>
        <a:ext cx="11145794" cy="446658"/>
      </dsp:txXfrm>
    </dsp:sp>
    <dsp:sp modelId="{21D0D6EE-F205-F749-9219-AEF6F9E682DB}">
      <dsp:nvSpPr>
        <dsp:cNvPr id="0" name=""/>
        <dsp:cNvSpPr/>
      </dsp:nvSpPr>
      <dsp:spPr>
        <a:xfrm rot="10800000">
          <a:off x="0" y="3405427"/>
          <a:ext cx="11145794" cy="687409"/>
        </a:xfrm>
        <a:prstGeom prst="upArrowCallout">
          <a:avLst/>
        </a:prstGeom>
        <a:solidFill>
          <a:schemeClr val="accent3">
            <a:shade val="80000"/>
            <a:hueOff val="0"/>
            <a:satOff val="0"/>
            <a:lumOff val="54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Abuse Protection Orders (DAPOs)</a:t>
          </a:r>
          <a:endParaRPr lang="en-US" sz="2000" kern="1200" dirty="0"/>
        </a:p>
      </dsp:txBody>
      <dsp:txXfrm rot="10800000">
        <a:off x="0" y="3405427"/>
        <a:ext cx="11145794" cy="446658"/>
      </dsp:txXfrm>
    </dsp:sp>
    <dsp:sp modelId="{6814B9E8-FC68-0848-8C61-FE5E398C5573}">
      <dsp:nvSpPr>
        <dsp:cNvPr id="0" name=""/>
        <dsp:cNvSpPr/>
      </dsp:nvSpPr>
      <dsp:spPr>
        <a:xfrm rot="10800000">
          <a:off x="0" y="2724722"/>
          <a:ext cx="11145794" cy="687409"/>
        </a:xfrm>
        <a:prstGeom prst="upArrowCallout">
          <a:avLst/>
        </a:prstGeom>
        <a:solidFill>
          <a:schemeClr val="accent3">
            <a:shade val="80000"/>
            <a:hueOff val="0"/>
            <a:satOff val="0"/>
            <a:lumOff val="81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Extension of coercive control offence</a:t>
          </a:r>
          <a:endParaRPr lang="en-US" sz="2000" kern="1200" dirty="0"/>
        </a:p>
      </dsp:txBody>
      <dsp:txXfrm rot="10800000">
        <a:off x="0" y="2724722"/>
        <a:ext cx="11145794" cy="446658"/>
      </dsp:txXfrm>
    </dsp:sp>
    <dsp:sp modelId="{1B69B469-5854-4D45-A0B2-0F8CFE2F53F7}">
      <dsp:nvSpPr>
        <dsp:cNvPr id="0" name=""/>
        <dsp:cNvSpPr/>
      </dsp:nvSpPr>
      <dsp:spPr>
        <a:xfrm rot="10800000">
          <a:off x="0" y="2044017"/>
          <a:ext cx="11145794" cy="687409"/>
        </a:xfrm>
        <a:prstGeom prst="upArrowCallout">
          <a:avLst/>
        </a:prstGeom>
        <a:solidFill>
          <a:schemeClr val="accent3">
            <a:shade val="80000"/>
            <a:hueOff val="0"/>
            <a:satOff val="0"/>
            <a:lumOff val="109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Children as victims of DA</a:t>
          </a:r>
          <a:endParaRPr lang="en-US" sz="2000" kern="1200" dirty="0"/>
        </a:p>
      </dsp:txBody>
      <dsp:txXfrm rot="10800000">
        <a:off x="0" y="2044017"/>
        <a:ext cx="11145794" cy="446658"/>
      </dsp:txXfrm>
    </dsp:sp>
    <dsp:sp modelId="{9F9C9BDB-16CF-304E-9372-2E96537D3AA6}">
      <dsp:nvSpPr>
        <dsp:cNvPr id="0" name=""/>
        <dsp:cNvSpPr/>
      </dsp:nvSpPr>
      <dsp:spPr>
        <a:xfrm rot="10800000">
          <a:off x="0" y="1363312"/>
          <a:ext cx="11145794" cy="687409"/>
        </a:xfrm>
        <a:prstGeom prst="upArrowCallout">
          <a:avLst/>
        </a:prstGeom>
        <a:solidFill>
          <a:schemeClr val="accent3">
            <a:shade val="80000"/>
            <a:hueOff val="0"/>
            <a:satOff val="0"/>
            <a:lumOff val="136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New legal definition of DA</a:t>
          </a:r>
          <a:endParaRPr lang="en-US" sz="2000" kern="1200" dirty="0"/>
        </a:p>
      </dsp:txBody>
      <dsp:txXfrm rot="10800000">
        <a:off x="0" y="1363312"/>
        <a:ext cx="11145794" cy="446658"/>
      </dsp:txXfrm>
    </dsp:sp>
    <dsp:sp modelId="{5867AAC4-6EF4-3345-8A40-FF4D392C6488}">
      <dsp:nvSpPr>
        <dsp:cNvPr id="0" name=""/>
        <dsp:cNvSpPr/>
      </dsp:nvSpPr>
      <dsp:spPr>
        <a:xfrm rot="10800000">
          <a:off x="0" y="682608"/>
          <a:ext cx="11145794" cy="687409"/>
        </a:xfrm>
        <a:prstGeom prst="upArrowCallout">
          <a:avLst/>
        </a:prstGeom>
        <a:solidFill>
          <a:schemeClr val="accent3">
            <a:shade val="80000"/>
            <a:hueOff val="0"/>
            <a:satOff val="0"/>
            <a:lumOff val="163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Aim is to ensure that DA is properly understood &amp; that it is unacceptable &amp; will be challenged</a:t>
          </a:r>
          <a:endParaRPr lang="en-US" sz="2000" kern="1200" dirty="0"/>
        </a:p>
      </dsp:txBody>
      <dsp:txXfrm rot="10800000">
        <a:off x="0" y="682608"/>
        <a:ext cx="11145794" cy="446658"/>
      </dsp:txXfrm>
    </dsp:sp>
    <dsp:sp modelId="{201E5E63-356F-B642-8298-72BA023ED7CF}">
      <dsp:nvSpPr>
        <dsp:cNvPr id="0" name=""/>
        <dsp:cNvSpPr/>
      </dsp:nvSpPr>
      <dsp:spPr>
        <a:xfrm rot="10800000">
          <a:off x="0" y="1903"/>
          <a:ext cx="11145794" cy="687409"/>
        </a:xfrm>
        <a:prstGeom prst="upArrowCallou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29</a:t>
          </a:r>
          <a:r>
            <a:rPr lang="en-US" sz="2000" kern="1200" baseline="30000"/>
            <a:t>th</a:t>
          </a:r>
          <a:r>
            <a:rPr lang="en-US" sz="2000" kern="1200"/>
            <a:t> April 2021, Domestic Abuse Act 2021 became law</a:t>
          </a:r>
          <a:endParaRPr lang="en-US" sz="2000" kern="1200" dirty="0"/>
        </a:p>
      </dsp:txBody>
      <dsp:txXfrm rot="10800000">
        <a:off x="0" y="1903"/>
        <a:ext cx="11145794" cy="4466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64D588-7962-44DC-91A9-62B25018819D}">
      <dsp:nvSpPr>
        <dsp:cNvPr id="0" name=""/>
        <dsp:cNvSpPr/>
      </dsp:nvSpPr>
      <dsp:spPr>
        <a:xfrm>
          <a:off x="0" y="0"/>
          <a:ext cx="9360929" cy="1141224"/>
        </a:xfrm>
        <a:prstGeom prst="roundRect">
          <a:avLst>
            <a:gd name="adj" fmla="val 10000"/>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&amp; B are each aged </a:t>
          </a:r>
          <a:r>
            <a:rPr lang="en-US" sz="2400" b="1" i="1" u="sng" kern="1200" dirty="0"/>
            <a:t>16 or over </a:t>
          </a:r>
          <a:r>
            <a:rPr lang="en-US" sz="2400" kern="1200" dirty="0"/>
            <a:t>&amp; are </a:t>
          </a:r>
          <a:r>
            <a:rPr lang="en-US" sz="2400" b="1" i="1" u="sng" kern="1200" dirty="0"/>
            <a:t>personally connected </a:t>
          </a:r>
          <a:r>
            <a:rPr lang="en-US" sz="2400" kern="1200" dirty="0"/>
            <a:t>to each other, &amp; the behavior is </a:t>
          </a:r>
          <a:r>
            <a:rPr lang="en-US" sz="2400" b="1" i="1" u="sng" kern="1200" dirty="0"/>
            <a:t>abusive</a:t>
          </a:r>
        </a:p>
      </dsp:txBody>
      <dsp:txXfrm>
        <a:off x="33425" y="33425"/>
        <a:ext cx="9294079" cy="1074374"/>
      </dsp:txXfrm>
    </dsp:sp>
    <dsp:sp modelId="{A94A67F9-DAC3-4931-856B-51DD1076619F}">
      <dsp:nvSpPr>
        <dsp:cNvPr id="0" name=""/>
        <dsp:cNvSpPr/>
      </dsp:nvSpPr>
      <dsp:spPr>
        <a:xfrm rot="5400000">
          <a:off x="4465648" y="1170870"/>
          <a:ext cx="429632" cy="513550"/>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4526399" y="1212829"/>
        <a:ext cx="308130" cy="300742"/>
      </dsp:txXfrm>
    </dsp:sp>
    <dsp:sp modelId="{DEBB33D3-86DC-414D-A84F-B67AF57F3CEE}">
      <dsp:nvSpPr>
        <dsp:cNvPr id="0" name=""/>
        <dsp:cNvSpPr/>
      </dsp:nvSpPr>
      <dsp:spPr>
        <a:xfrm>
          <a:off x="0" y="1714067"/>
          <a:ext cx="9360929" cy="1141224"/>
        </a:xfrm>
        <a:prstGeom prst="roundRect">
          <a:avLst>
            <a:gd name="adj" fmla="val 10000"/>
          </a:avLst>
        </a:prstGeom>
        <a:solidFill>
          <a:schemeClr val="accent3">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Behaviour is ‘abusive’ if it consists of any of the following – physical or sexual abuse, violent or threatening behavior; controlling or coercive behavior; economic abuse, psychological, emotional or other abuse;</a:t>
          </a:r>
          <a:endParaRPr lang="en-US" sz="2400" kern="1200" dirty="0"/>
        </a:p>
      </dsp:txBody>
      <dsp:txXfrm>
        <a:off x="33425" y="1747492"/>
        <a:ext cx="9294079" cy="1074374"/>
      </dsp:txXfrm>
    </dsp:sp>
    <dsp:sp modelId="{ADD7E731-B06B-4D58-85C1-6D416181A83C}">
      <dsp:nvSpPr>
        <dsp:cNvPr id="0" name=""/>
        <dsp:cNvSpPr/>
      </dsp:nvSpPr>
      <dsp:spPr>
        <a:xfrm rot="5400000">
          <a:off x="4466485" y="2883822"/>
          <a:ext cx="427959" cy="513550"/>
        </a:xfrm>
        <a:prstGeom prst="rightArrow">
          <a:avLst>
            <a:gd name="adj1" fmla="val 60000"/>
            <a:gd name="adj2" fmla="val 50000"/>
          </a:avLst>
        </a:prstGeom>
        <a:solidFill>
          <a:schemeClr val="accent3">
            <a:shade val="90000"/>
            <a:hueOff val="0"/>
            <a:satOff val="0"/>
            <a:lumOff val="2309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rot="-5400000">
        <a:off x="4526400" y="2926617"/>
        <a:ext cx="308130" cy="299571"/>
      </dsp:txXfrm>
    </dsp:sp>
    <dsp:sp modelId="{6529C852-527D-4C10-B5FA-75FC033DAC08}">
      <dsp:nvSpPr>
        <dsp:cNvPr id="0" name=""/>
        <dsp:cNvSpPr/>
      </dsp:nvSpPr>
      <dsp:spPr>
        <a:xfrm>
          <a:off x="0" y="3425904"/>
          <a:ext cx="9360929" cy="1141224"/>
        </a:xfrm>
        <a:prstGeom prst="roundRect">
          <a:avLst>
            <a:gd name="adj" fmla="val 10000"/>
          </a:avLst>
        </a:prstGeom>
        <a:solidFill>
          <a:schemeClr val="accent3">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And it </a:t>
          </a:r>
          <a:r>
            <a:rPr lang="en-US" sz="2400" b="1" i="1" u="sng" kern="1200"/>
            <a:t>does not matter </a:t>
          </a:r>
          <a:r>
            <a:rPr lang="en-US" sz="2400" kern="1200"/>
            <a:t>whether the behavior consists of a </a:t>
          </a:r>
          <a:r>
            <a:rPr lang="en-US" sz="2400" b="1" i="1" u="sng" kern="1200"/>
            <a:t>single incident </a:t>
          </a:r>
          <a:r>
            <a:rPr lang="en-US" sz="2400" kern="1200"/>
            <a:t>or a </a:t>
          </a:r>
          <a:r>
            <a:rPr lang="en-US" sz="2400" b="1" i="1" u="sng" kern="1200"/>
            <a:t>course of conduct</a:t>
          </a:r>
          <a:endParaRPr lang="en-US" sz="2400" b="1" i="1" u="sng" kern="1200" dirty="0"/>
        </a:p>
      </dsp:txBody>
      <dsp:txXfrm>
        <a:off x="33425" y="3459329"/>
        <a:ext cx="9294079" cy="10743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6611D9-E156-E54F-9435-7D1B346ECA31}">
      <dsp:nvSpPr>
        <dsp:cNvPr id="0" name=""/>
        <dsp:cNvSpPr/>
      </dsp:nvSpPr>
      <dsp:spPr>
        <a:xfrm>
          <a:off x="0" y="4571269"/>
          <a:ext cx="6415959" cy="500231"/>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Decision Making</a:t>
          </a:r>
        </a:p>
      </dsp:txBody>
      <dsp:txXfrm>
        <a:off x="0" y="4571269"/>
        <a:ext cx="6415959" cy="500231"/>
      </dsp:txXfrm>
    </dsp:sp>
    <dsp:sp modelId="{3B692F35-FD08-DF48-BB6A-6EDE896E6427}">
      <dsp:nvSpPr>
        <dsp:cNvPr id="0" name=""/>
        <dsp:cNvSpPr/>
      </dsp:nvSpPr>
      <dsp:spPr>
        <a:xfrm rot="10800000">
          <a:off x="0" y="3809417"/>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Powers of entry</a:t>
          </a:r>
          <a:endParaRPr lang="en-US" sz="2400" kern="1200" dirty="0"/>
        </a:p>
      </dsp:txBody>
      <dsp:txXfrm rot="10800000">
        <a:off x="0" y="3809417"/>
        <a:ext cx="6415959" cy="499904"/>
      </dsp:txXfrm>
    </dsp:sp>
    <dsp:sp modelId="{FC37793F-8E9E-544E-BB3F-C81082276E7E}">
      <dsp:nvSpPr>
        <dsp:cNvPr id="0" name=""/>
        <dsp:cNvSpPr/>
      </dsp:nvSpPr>
      <dsp:spPr>
        <a:xfrm rot="10800000">
          <a:off x="0" y="3047564"/>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Police Protection</a:t>
          </a:r>
          <a:endParaRPr lang="en-US" sz="2400" kern="1200" dirty="0"/>
        </a:p>
      </dsp:txBody>
      <dsp:txXfrm rot="10800000">
        <a:off x="0" y="3047564"/>
        <a:ext cx="6415959" cy="499904"/>
      </dsp:txXfrm>
    </dsp:sp>
    <dsp:sp modelId="{36323C0A-70E2-D749-BBE1-813732F8901B}">
      <dsp:nvSpPr>
        <dsp:cNvPr id="0" name=""/>
        <dsp:cNvSpPr/>
      </dsp:nvSpPr>
      <dsp:spPr>
        <a:xfrm rot="10800000">
          <a:off x="0" y="2285711"/>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Medical Assistance</a:t>
          </a:r>
          <a:endParaRPr lang="en-US" sz="2400" kern="1200" dirty="0"/>
        </a:p>
      </dsp:txBody>
      <dsp:txXfrm rot="10800000">
        <a:off x="0" y="2285711"/>
        <a:ext cx="6415959" cy="499904"/>
      </dsp:txXfrm>
    </dsp:sp>
    <dsp:sp modelId="{6F95CC16-BB0C-074C-A9BD-0C3682759159}">
      <dsp:nvSpPr>
        <dsp:cNvPr id="0" name=""/>
        <dsp:cNvSpPr/>
      </dsp:nvSpPr>
      <dsp:spPr>
        <a:xfrm rot="10800000">
          <a:off x="0" y="1523858"/>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Officer Safety</a:t>
          </a:r>
          <a:endParaRPr lang="en-US" sz="2400" kern="1200" dirty="0"/>
        </a:p>
      </dsp:txBody>
      <dsp:txXfrm rot="10800000">
        <a:off x="0" y="1523858"/>
        <a:ext cx="6415959" cy="499904"/>
      </dsp:txXfrm>
    </dsp:sp>
    <dsp:sp modelId="{95796B20-D6E5-394D-B7B7-C909A35E21F2}">
      <dsp:nvSpPr>
        <dsp:cNvPr id="0" name=""/>
        <dsp:cNvSpPr/>
      </dsp:nvSpPr>
      <dsp:spPr>
        <a:xfrm rot="10800000">
          <a:off x="0" y="762006"/>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Safeguarding</a:t>
          </a:r>
          <a:endParaRPr lang="en-US" sz="2400" kern="1200" dirty="0"/>
        </a:p>
      </dsp:txBody>
      <dsp:txXfrm rot="10800000">
        <a:off x="0" y="762006"/>
        <a:ext cx="6415959" cy="499904"/>
      </dsp:txXfrm>
    </dsp:sp>
    <dsp:sp modelId="{C306FDD9-F57B-AF42-A4CD-B1CAD120F1F4}">
      <dsp:nvSpPr>
        <dsp:cNvPr id="0" name=""/>
        <dsp:cNvSpPr/>
      </dsp:nvSpPr>
      <dsp:spPr>
        <a:xfrm rot="10800000">
          <a:off x="0" y="153"/>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Risk</a:t>
          </a:r>
          <a:endParaRPr lang="en-US" sz="2400" kern="1200" dirty="0"/>
        </a:p>
      </dsp:txBody>
      <dsp:txXfrm rot="10800000">
        <a:off x="0" y="153"/>
        <a:ext cx="6415959" cy="4999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109BD-B236-BE4A-B4FA-C874ED24FB9E}">
      <dsp:nvSpPr>
        <dsp:cNvPr id="0" name=""/>
        <dsp:cNvSpPr/>
      </dsp:nvSpPr>
      <dsp:spPr>
        <a:xfrm>
          <a:off x="1348" y="1224498"/>
          <a:ext cx="5259163" cy="3155497"/>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Domestic Abuse, Stalking, Harassment </a:t>
          </a:r>
          <a:br>
            <a:rPr lang="en-US" sz="3200" kern="1200" dirty="0"/>
          </a:br>
          <a:r>
            <a:rPr lang="en-US" sz="3200" kern="1200" dirty="0"/>
            <a:t>(including </a:t>
          </a:r>
          <a:r>
            <a:rPr lang="en-US" sz="3200" kern="1200" dirty="0" err="1"/>
            <a:t>Honour</a:t>
          </a:r>
          <a:r>
            <a:rPr lang="en-US" sz="3200" kern="1200" dirty="0"/>
            <a:t>-Based Abuse)</a:t>
          </a:r>
        </a:p>
      </dsp:txBody>
      <dsp:txXfrm>
        <a:off x="1348" y="1224498"/>
        <a:ext cx="5259163" cy="3155497"/>
      </dsp:txXfrm>
    </dsp:sp>
    <dsp:sp modelId="{263204F6-C8A3-0349-BFA9-A4DDDC532223}">
      <dsp:nvSpPr>
        <dsp:cNvPr id="0" name=""/>
        <dsp:cNvSpPr/>
      </dsp:nvSpPr>
      <dsp:spPr>
        <a:xfrm>
          <a:off x="5786428" y="1224498"/>
          <a:ext cx="5259163" cy="3155497"/>
        </a:xfrm>
        <a:prstGeom prst="rec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Risk identification, Assessment and Management</a:t>
          </a:r>
        </a:p>
      </dsp:txBody>
      <dsp:txXfrm>
        <a:off x="5786428" y="1224498"/>
        <a:ext cx="5259163" cy="31554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55F62-4767-40C8-8E8E-822B173240E6}">
      <dsp:nvSpPr>
        <dsp:cNvPr id="0" name=""/>
        <dsp:cNvSpPr/>
      </dsp:nvSpPr>
      <dsp:spPr>
        <a:xfrm>
          <a:off x="0" y="533583"/>
          <a:ext cx="3675062" cy="220503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Help front line practitioners &amp; specialist staff identify high risk DA, stalking &amp; harassment &amp; HBV</a:t>
          </a:r>
        </a:p>
      </dsp:txBody>
      <dsp:txXfrm>
        <a:off x="0" y="533583"/>
        <a:ext cx="3675062" cy="2205037"/>
      </dsp:txXfrm>
    </dsp:sp>
    <dsp:sp modelId="{A4FE2FEA-3FF2-4562-A5EB-B2195AD6BCE6}">
      <dsp:nvSpPr>
        <dsp:cNvPr id="0" name=""/>
        <dsp:cNvSpPr/>
      </dsp:nvSpPr>
      <dsp:spPr>
        <a:xfrm>
          <a:off x="4042568" y="533583"/>
          <a:ext cx="3675062" cy="2205037"/>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Help staff to identify dangerous &amp; serial perpetrators </a:t>
          </a:r>
          <a:endParaRPr lang="en-US" sz="2000" kern="1200" dirty="0"/>
        </a:p>
      </dsp:txBody>
      <dsp:txXfrm>
        <a:off x="4042568" y="533583"/>
        <a:ext cx="3675062" cy="2205037"/>
      </dsp:txXfrm>
    </dsp:sp>
    <dsp:sp modelId="{E19FA2E6-0C98-4EC7-B18F-869F77AD6EFD}">
      <dsp:nvSpPr>
        <dsp:cNvPr id="0" name=""/>
        <dsp:cNvSpPr/>
      </dsp:nvSpPr>
      <dsp:spPr>
        <a:xfrm>
          <a:off x="8085136" y="533583"/>
          <a:ext cx="3675062" cy="220503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Decide which cases should be referred to MARAC, &amp; what other support might be required. A completed form becomes an active record</a:t>
          </a:r>
        </a:p>
      </dsp:txBody>
      <dsp:txXfrm>
        <a:off x="8085136" y="533583"/>
        <a:ext cx="3675062" cy="2205037"/>
      </dsp:txXfrm>
    </dsp:sp>
    <dsp:sp modelId="{A65035FC-A9FC-4988-9F21-D772B8923BC8}">
      <dsp:nvSpPr>
        <dsp:cNvPr id="0" name=""/>
        <dsp:cNvSpPr/>
      </dsp:nvSpPr>
      <dsp:spPr>
        <a:xfrm>
          <a:off x="2021284" y="3106126"/>
          <a:ext cx="3675062" cy="2205037"/>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 common tool for agencies that are part of MARAC process &amp; provides a shared understanding of risk in relation to DASH &amp; HBA</a:t>
          </a:r>
        </a:p>
      </dsp:txBody>
      <dsp:txXfrm>
        <a:off x="2021284" y="3106126"/>
        <a:ext cx="3675062" cy="2205037"/>
      </dsp:txXfrm>
    </dsp:sp>
    <dsp:sp modelId="{0D7F5ED3-6F06-42D3-B455-0E5051335182}">
      <dsp:nvSpPr>
        <dsp:cNvPr id="0" name=""/>
        <dsp:cNvSpPr/>
      </dsp:nvSpPr>
      <dsp:spPr>
        <a:xfrm>
          <a:off x="6063852" y="3106126"/>
          <a:ext cx="3675062" cy="220503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Enable agencies to make defensible decisions based on the evidence from extensive research of cases, including domestic homicides &amp; ‘near misses’ which underpins most models of RA</a:t>
          </a:r>
        </a:p>
      </dsp:txBody>
      <dsp:txXfrm>
        <a:off x="6063852" y="3106126"/>
        <a:ext cx="3675062" cy="22050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3F8F9-AC9C-4EE4-80EB-FD770EF474AD}">
      <dsp:nvSpPr>
        <dsp:cNvPr id="0" name=""/>
        <dsp:cNvSpPr/>
      </dsp:nvSpPr>
      <dsp:spPr>
        <a:xfrm>
          <a:off x="0" y="112886"/>
          <a:ext cx="11480800" cy="1672041"/>
        </a:xfrm>
        <a:prstGeom prst="rightArrow">
          <a:avLst>
            <a:gd name="adj1" fmla="val 50000"/>
            <a:gd name="adj2" fmla="val 5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STANDARD</a:t>
          </a:r>
          <a:endParaRPr lang="en-US" sz="3200" b="1" kern="1200" dirty="0"/>
        </a:p>
      </dsp:txBody>
      <dsp:txXfrm>
        <a:off x="0" y="530896"/>
        <a:ext cx="11062790" cy="836021"/>
      </dsp:txXfrm>
    </dsp:sp>
    <dsp:sp modelId="{139751AC-0AED-4424-821A-F381E18123BF}">
      <dsp:nvSpPr>
        <dsp:cNvPr id="0" name=""/>
        <dsp:cNvSpPr/>
      </dsp:nvSpPr>
      <dsp:spPr>
        <a:xfrm>
          <a:off x="0" y="1402272"/>
          <a:ext cx="3536086" cy="3220968"/>
        </a:xfrm>
        <a:prstGeom prst="re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Current evidence does not indicate likelihood of causing </a:t>
          </a:r>
          <a:r>
            <a:rPr lang="en-US" sz="2400" b="1" kern="1200" dirty="0"/>
            <a:t>serious harm</a:t>
          </a:r>
        </a:p>
      </dsp:txBody>
      <dsp:txXfrm>
        <a:off x="0" y="1402272"/>
        <a:ext cx="3536086" cy="3220968"/>
      </dsp:txXfrm>
    </dsp:sp>
    <dsp:sp modelId="{8D10A967-5243-4171-9D85-44B80B37AC32}">
      <dsp:nvSpPr>
        <dsp:cNvPr id="0" name=""/>
        <dsp:cNvSpPr/>
      </dsp:nvSpPr>
      <dsp:spPr>
        <a:xfrm>
          <a:off x="3536086" y="670233"/>
          <a:ext cx="7944713" cy="1672041"/>
        </a:xfrm>
        <a:prstGeom prst="rightArrow">
          <a:avLst>
            <a:gd name="adj1" fmla="val 50000"/>
            <a:gd name="adj2" fmla="val 5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MEDIUM</a:t>
          </a:r>
          <a:endParaRPr lang="en-US" sz="3200" b="1" kern="1200" dirty="0"/>
        </a:p>
      </dsp:txBody>
      <dsp:txXfrm>
        <a:off x="3536086" y="1088243"/>
        <a:ext cx="7526703" cy="836021"/>
      </dsp:txXfrm>
    </dsp:sp>
    <dsp:sp modelId="{556B7B87-8588-4E0E-B135-A2DB3B449533}">
      <dsp:nvSpPr>
        <dsp:cNvPr id="0" name=""/>
        <dsp:cNvSpPr/>
      </dsp:nvSpPr>
      <dsp:spPr>
        <a:xfrm>
          <a:off x="3536086" y="1959619"/>
          <a:ext cx="3536086" cy="3220968"/>
        </a:xfrm>
        <a:prstGeom prst="rect">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Offender has potential to cause serious harm but unlikely unless there is a change of circumstances</a:t>
          </a:r>
        </a:p>
      </dsp:txBody>
      <dsp:txXfrm>
        <a:off x="3536086" y="1959619"/>
        <a:ext cx="3536086" cy="3220968"/>
      </dsp:txXfrm>
    </dsp:sp>
    <dsp:sp modelId="{81EBAE8B-39CF-4F82-84F7-995BDD54DE96}">
      <dsp:nvSpPr>
        <dsp:cNvPr id="0" name=""/>
        <dsp:cNvSpPr/>
      </dsp:nvSpPr>
      <dsp:spPr>
        <a:xfrm>
          <a:off x="7072172" y="1227581"/>
          <a:ext cx="4408627" cy="1672041"/>
        </a:xfrm>
        <a:prstGeom prst="rightArrow">
          <a:avLst>
            <a:gd name="adj1" fmla="val 50000"/>
            <a:gd name="adj2" fmla="val 5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HIGH</a:t>
          </a:r>
          <a:endParaRPr lang="en-US" sz="3200" b="1" kern="1200" dirty="0"/>
        </a:p>
      </dsp:txBody>
      <dsp:txXfrm>
        <a:off x="7072172" y="1645591"/>
        <a:ext cx="3990617" cy="836021"/>
      </dsp:txXfrm>
    </dsp:sp>
    <dsp:sp modelId="{5F2C1207-45A4-4D06-83AF-DE274E6C639D}">
      <dsp:nvSpPr>
        <dsp:cNvPr id="0" name=""/>
        <dsp:cNvSpPr/>
      </dsp:nvSpPr>
      <dsp:spPr>
        <a:xfrm>
          <a:off x="7072172" y="2516966"/>
          <a:ext cx="3536086" cy="3173829"/>
        </a:xfrm>
        <a:prstGeom prst="re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which could happen at anytime.</a:t>
          </a:r>
        </a:p>
      </dsp:txBody>
      <dsp:txXfrm>
        <a:off x="7072172" y="2516966"/>
        <a:ext cx="3536086" cy="31738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ED8C46-F87D-4CB6-ACEE-29FF88F73C65}">
      <dsp:nvSpPr>
        <dsp:cNvPr id="0" name=""/>
        <dsp:cNvSpPr/>
      </dsp:nvSpPr>
      <dsp:spPr>
        <a:xfrm>
          <a:off x="9492"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MARAC is a gathering of agencies who aim to:</a:t>
          </a:r>
          <a:endParaRPr lang="en-US" sz="2400" kern="1200" dirty="0"/>
        </a:p>
      </dsp:txBody>
      <dsp:txXfrm>
        <a:off x="59349" y="398215"/>
        <a:ext cx="2737344" cy="1602520"/>
      </dsp:txXfrm>
    </dsp:sp>
    <dsp:sp modelId="{5117BF76-DDF7-491A-B40D-0F5D5F8AFBFE}">
      <dsp:nvSpPr>
        <dsp:cNvPr id="0" name=""/>
        <dsp:cNvSpPr/>
      </dsp:nvSpPr>
      <dsp:spPr>
        <a:xfrm>
          <a:off x="3096211" y="847681"/>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096211" y="988399"/>
        <a:ext cx="421019" cy="422154"/>
      </dsp:txXfrm>
    </dsp:sp>
    <dsp:sp modelId="{6EDEF75F-7AD9-49A6-BAA7-508AF8A71A95}">
      <dsp:nvSpPr>
        <dsp:cNvPr id="0" name=""/>
        <dsp:cNvSpPr/>
      </dsp:nvSpPr>
      <dsp:spPr>
        <a:xfrm>
          <a:off x="3981373"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Safeguard adult victims</a:t>
          </a:r>
          <a:endParaRPr lang="en-US" sz="2400" kern="1200" dirty="0"/>
        </a:p>
      </dsp:txBody>
      <dsp:txXfrm>
        <a:off x="4031230" y="398215"/>
        <a:ext cx="2737344" cy="1602520"/>
      </dsp:txXfrm>
    </dsp:sp>
    <dsp:sp modelId="{DB99A2BD-AF92-4F80-8421-FC28836621E4}">
      <dsp:nvSpPr>
        <dsp:cNvPr id="0" name=""/>
        <dsp:cNvSpPr/>
      </dsp:nvSpPr>
      <dsp:spPr>
        <a:xfrm>
          <a:off x="7068092" y="847681"/>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068092" y="988399"/>
        <a:ext cx="421019" cy="422154"/>
      </dsp:txXfrm>
    </dsp:sp>
    <dsp:sp modelId="{59ABEF19-A8F0-4C76-A91E-170A56D8B9C6}">
      <dsp:nvSpPr>
        <dsp:cNvPr id="0" name=""/>
        <dsp:cNvSpPr/>
      </dsp:nvSpPr>
      <dsp:spPr>
        <a:xfrm>
          <a:off x="7953254"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Link with other PP Agencies in relation to children, perpetrators &amp; other VA’s</a:t>
          </a:r>
        </a:p>
      </dsp:txBody>
      <dsp:txXfrm>
        <a:off x="8003111" y="398215"/>
        <a:ext cx="2737344" cy="1602520"/>
      </dsp:txXfrm>
    </dsp:sp>
    <dsp:sp modelId="{69ED9C22-35A1-4573-9553-3BBD68F553D8}">
      <dsp:nvSpPr>
        <dsp:cNvPr id="0" name=""/>
        <dsp:cNvSpPr/>
      </dsp:nvSpPr>
      <dsp:spPr>
        <a:xfrm rot="5400000">
          <a:off x="9071055" y="2249187"/>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5400000">
        <a:off x="9160707" y="2300254"/>
        <a:ext cx="422154" cy="421019"/>
      </dsp:txXfrm>
    </dsp:sp>
    <dsp:sp modelId="{0B782093-56E5-4289-A9D9-6EDD759F836E}">
      <dsp:nvSpPr>
        <dsp:cNvPr id="0" name=""/>
        <dsp:cNvSpPr/>
      </dsp:nvSpPr>
      <dsp:spPr>
        <a:xfrm>
          <a:off x="7953254" y="3185417"/>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safeguard agency staff</a:t>
          </a:r>
          <a:endParaRPr lang="en-US" sz="2400" kern="1200" dirty="0"/>
        </a:p>
      </dsp:txBody>
      <dsp:txXfrm>
        <a:off x="8003111" y="3235274"/>
        <a:ext cx="2737344" cy="1602520"/>
      </dsp:txXfrm>
    </dsp:sp>
    <dsp:sp modelId="{6BF012FE-D9E0-44BE-9CCB-80C0A3343B3E}">
      <dsp:nvSpPr>
        <dsp:cNvPr id="0" name=""/>
        <dsp:cNvSpPr/>
      </dsp:nvSpPr>
      <dsp:spPr>
        <a:xfrm rot="10800000">
          <a:off x="7102137" y="3684739"/>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10800000">
        <a:off x="7282574" y="3825457"/>
        <a:ext cx="421019" cy="422154"/>
      </dsp:txXfrm>
    </dsp:sp>
    <dsp:sp modelId="{4555BBF4-FD70-4376-BAE6-B808520AF0F9}">
      <dsp:nvSpPr>
        <dsp:cNvPr id="0" name=""/>
        <dsp:cNvSpPr/>
      </dsp:nvSpPr>
      <dsp:spPr>
        <a:xfrm>
          <a:off x="3981373" y="3185417"/>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address the behaviour of perpetrators</a:t>
          </a:r>
          <a:endParaRPr lang="en-US" sz="2400" kern="1200" dirty="0"/>
        </a:p>
      </dsp:txBody>
      <dsp:txXfrm>
        <a:off x="4031230" y="3235274"/>
        <a:ext cx="2737344" cy="16025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540C0-9A91-A744-A422-3530EEE61EAF}">
      <dsp:nvSpPr>
        <dsp:cNvPr id="0" name=""/>
        <dsp:cNvSpPr/>
      </dsp:nvSpPr>
      <dsp:spPr>
        <a:xfrm>
          <a:off x="0" y="2619407"/>
          <a:ext cx="7340600" cy="171733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The PPN is used to update partner agencies and share information they may be aware of in order for them to provide further assistance to the victims and other vulnerable persons</a:t>
          </a:r>
          <a:endParaRPr lang="en-US" sz="2400" kern="1200" dirty="0"/>
        </a:p>
      </dsp:txBody>
      <dsp:txXfrm>
        <a:off x="0" y="2619407"/>
        <a:ext cx="7340600" cy="1717332"/>
      </dsp:txXfrm>
    </dsp:sp>
    <dsp:sp modelId="{BA110314-C6CB-3D45-BBAF-03C6272E6EE5}">
      <dsp:nvSpPr>
        <dsp:cNvPr id="0" name=""/>
        <dsp:cNvSpPr/>
      </dsp:nvSpPr>
      <dsp:spPr>
        <a:xfrm rot="10800000">
          <a:off x="0" y="50818"/>
          <a:ext cx="7340600" cy="2641256"/>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A PPN form must be submitted in every Domestic Abuse and Stalking and Harassment incident</a:t>
          </a:r>
          <a:endParaRPr lang="en-US" sz="2400" kern="1200"/>
        </a:p>
      </dsp:txBody>
      <dsp:txXfrm rot="10800000">
        <a:off x="0" y="50818"/>
        <a:ext cx="7340600" cy="171620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0E496-E57C-0E45-B63F-A8D3EDF3823D}">
      <dsp:nvSpPr>
        <dsp:cNvPr id="0" name=""/>
        <dsp:cNvSpPr/>
      </dsp:nvSpPr>
      <dsp:spPr>
        <a:xfrm>
          <a:off x="0" y="511722"/>
          <a:ext cx="9625228" cy="806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EA8054-4E6F-1A47-ABC1-D38167F7FF50}">
      <dsp:nvSpPr>
        <dsp:cNvPr id="0" name=""/>
        <dsp:cNvSpPr/>
      </dsp:nvSpPr>
      <dsp:spPr>
        <a:xfrm>
          <a:off x="481261" y="39402"/>
          <a:ext cx="6737659" cy="9446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PPN lists 29 questions which are used to identify, assess &amp; manage risk in relation to DA</a:t>
          </a:r>
          <a:endParaRPr lang="en-US" sz="2400" kern="1200" dirty="0"/>
        </a:p>
      </dsp:txBody>
      <dsp:txXfrm>
        <a:off x="527375" y="85516"/>
        <a:ext cx="6645431" cy="852412"/>
      </dsp:txXfrm>
    </dsp:sp>
    <dsp:sp modelId="{3226F5AF-7DCB-4F46-8EF7-159723350A93}">
      <dsp:nvSpPr>
        <dsp:cNvPr id="0" name=""/>
        <dsp:cNvSpPr/>
      </dsp:nvSpPr>
      <dsp:spPr>
        <a:xfrm>
          <a:off x="0" y="1963242"/>
          <a:ext cx="9625228" cy="806400"/>
        </a:xfrm>
        <a:prstGeom prst="rect">
          <a:avLst/>
        </a:prstGeom>
        <a:solidFill>
          <a:schemeClr val="lt1">
            <a:alpha val="90000"/>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261C9D-AB09-6749-A80D-DF83AD00FD4A}">
      <dsp:nvSpPr>
        <dsp:cNvPr id="0" name=""/>
        <dsp:cNvSpPr/>
      </dsp:nvSpPr>
      <dsp:spPr>
        <a:xfrm>
          <a:off x="481261" y="1490922"/>
          <a:ext cx="6737659" cy="9446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29 questions must be asked for every DASH incident</a:t>
          </a:r>
          <a:endParaRPr lang="en-US" sz="2400" kern="1200" dirty="0"/>
        </a:p>
      </dsp:txBody>
      <dsp:txXfrm>
        <a:off x="527375" y="1537036"/>
        <a:ext cx="6645431" cy="852412"/>
      </dsp:txXfrm>
    </dsp:sp>
    <dsp:sp modelId="{2452EBA8-0096-374F-B2EB-32F1BBAB20A0}">
      <dsp:nvSpPr>
        <dsp:cNvPr id="0" name=""/>
        <dsp:cNvSpPr/>
      </dsp:nvSpPr>
      <dsp:spPr>
        <a:xfrm>
          <a:off x="0" y="3414762"/>
          <a:ext cx="9625228" cy="806400"/>
        </a:xfrm>
        <a:prstGeom prst="rect">
          <a:avLst/>
        </a:prstGeom>
        <a:solidFill>
          <a:schemeClr val="lt1">
            <a:alpha val="90000"/>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C60DC2-5931-5C4B-8312-F01D77230E6C}">
      <dsp:nvSpPr>
        <dsp:cNvPr id="0" name=""/>
        <dsp:cNvSpPr/>
      </dsp:nvSpPr>
      <dsp:spPr>
        <a:xfrm>
          <a:off x="481261" y="2942442"/>
          <a:ext cx="6737659" cy="9446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decisions &amp; actions must be reviewed, recorded &amp; updated</a:t>
          </a:r>
          <a:endParaRPr lang="en-US" sz="2400" kern="1200" dirty="0"/>
        </a:p>
      </dsp:txBody>
      <dsp:txXfrm>
        <a:off x="527375" y="2988556"/>
        <a:ext cx="6645431" cy="852412"/>
      </dsp:txXfrm>
    </dsp:sp>
    <dsp:sp modelId="{C09FE0EE-8718-914B-9878-D41630AF750B}">
      <dsp:nvSpPr>
        <dsp:cNvPr id="0" name=""/>
        <dsp:cNvSpPr/>
      </dsp:nvSpPr>
      <dsp:spPr>
        <a:xfrm>
          <a:off x="0" y="4866282"/>
          <a:ext cx="9625228" cy="8064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2F83FB-0DF7-B54D-95D8-646048946594}">
      <dsp:nvSpPr>
        <dsp:cNvPr id="0" name=""/>
        <dsp:cNvSpPr/>
      </dsp:nvSpPr>
      <dsp:spPr>
        <a:xfrm>
          <a:off x="481261" y="4393962"/>
          <a:ext cx="6737659" cy="9446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risk identification process remains dynamic &amp; must be kept under review</a:t>
          </a:r>
          <a:endParaRPr lang="en-US" sz="2400" kern="1200" dirty="0"/>
        </a:p>
      </dsp:txBody>
      <dsp:txXfrm>
        <a:off x="527375" y="4440076"/>
        <a:ext cx="6645431" cy="85241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0D607-C674-49CE-AFCC-29380EDF181F}">
      <dsp:nvSpPr>
        <dsp:cNvPr id="0" name=""/>
        <dsp:cNvSpPr/>
      </dsp:nvSpPr>
      <dsp:spPr>
        <a:xfrm>
          <a:off x="1492811" y="0"/>
          <a:ext cx="4447651"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PPN completed by Officer</a:t>
          </a:r>
        </a:p>
      </dsp:txBody>
      <dsp:txXfrm>
        <a:off x="1527716" y="34905"/>
        <a:ext cx="4377841" cy="1121920"/>
      </dsp:txXfrm>
    </dsp:sp>
    <dsp:sp modelId="{F1B7FF27-33AA-4E6F-9E36-C83C00CEB1FC}">
      <dsp:nvSpPr>
        <dsp:cNvPr id="0" name=""/>
        <dsp:cNvSpPr/>
      </dsp:nvSpPr>
      <dsp:spPr>
        <a:xfrm rot="5447524">
          <a:off x="3480810" y="1221523"/>
          <a:ext cx="446941" cy="5362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3544325" y="1266197"/>
        <a:ext cx="321766" cy="312859"/>
      </dsp:txXfrm>
    </dsp:sp>
    <dsp:sp modelId="{E75BF005-DCC8-4A92-BB23-4D084A0C1F91}">
      <dsp:nvSpPr>
        <dsp:cNvPr id="0" name=""/>
        <dsp:cNvSpPr/>
      </dsp:nvSpPr>
      <dsp:spPr>
        <a:xfrm>
          <a:off x="1390521" y="1787595"/>
          <a:ext cx="4602805"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Officers tasks DAU box according to RA made on PPN</a:t>
          </a:r>
          <a:endParaRPr lang="en-US" sz="2400" kern="1200" dirty="0"/>
        </a:p>
      </dsp:txBody>
      <dsp:txXfrm>
        <a:off x="1425426" y="1822500"/>
        <a:ext cx="4532995" cy="1121920"/>
      </dsp:txXfrm>
    </dsp:sp>
    <dsp:sp modelId="{E3D9024A-D0B8-4134-A508-0125B7D9788B}">
      <dsp:nvSpPr>
        <dsp:cNvPr id="0" name=""/>
        <dsp:cNvSpPr/>
      </dsp:nvSpPr>
      <dsp:spPr>
        <a:xfrm rot="5393875">
          <a:off x="3479788" y="2996126"/>
          <a:ext cx="427410" cy="5362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3532496" y="3050560"/>
        <a:ext cx="321766" cy="299187"/>
      </dsp:txXfrm>
    </dsp:sp>
    <dsp:sp modelId="{05F54417-84CF-4C61-829C-6F380911DF0F}">
      <dsp:nvSpPr>
        <dsp:cNvPr id="0" name=""/>
        <dsp:cNvSpPr/>
      </dsp:nvSpPr>
      <dsp:spPr>
        <a:xfrm>
          <a:off x="1432458" y="3549205"/>
          <a:ext cx="4525209"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PPU Risk Assessor</a:t>
          </a:r>
          <a:endParaRPr lang="en-US" sz="2400" kern="1200" dirty="0"/>
        </a:p>
      </dsp:txBody>
      <dsp:txXfrm>
        <a:off x="1467363" y="3584110"/>
        <a:ext cx="4455399" cy="112192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3C6CA3-14C5-4E77-B0EE-9541DCD977BB}">
      <dsp:nvSpPr>
        <dsp:cNvPr id="0" name=""/>
        <dsp:cNvSpPr/>
      </dsp:nvSpPr>
      <dsp:spPr>
        <a:xfrm>
          <a:off x="0" y="118529"/>
          <a:ext cx="3479270" cy="5046139"/>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75A(1) A person (‘A’) commits an offence if-</a:t>
          </a:r>
        </a:p>
        <a:p>
          <a:pPr marL="0" lvl="0" indent="0" algn="ctr" defTabSz="1066800">
            <a:lnSpc>
              <a:spcPct val="90000"/>
            </a:lnSpc>
            <a:spcBef>
              <a:spcPct val="0"/>
            </a:spcBef>
            <a:spcAft>
              <a:spcPct val="35000"/>
            </a:spcAft>
            <a:buNone/>
          </a:pPr>
          <a:r>
            <a:rPr lang="en-GB" sz="2400" kern="1200" dirty="0"/>
            <a:t>(a) A intentionally strangles another person (‘B’), or</a:t>
          </a:r>
        </a:p>
        <a:p>
          <a:pPr marL="0" lvl="0" indent="0" algn="ctr" defTabSz="1066800">
            <a:lnSpc>
              <a:spcPct val="90000"/>
            </a:lnSpc>
            <a:spcBef>
              <a:spcPct val="0"/>
            </a:spcBef>
            <a:spcAft>
              <a:spcPct val="35000"/>
            </a:spcAft>
            <a:buNone/>
          </a:pPr>
          <a:r>
            <a:rPr lang="en-GB" sz="2400" kern="1200" dirty="0"/>
            <a:t>(b) A does any other act to B that –</a:t>
          </a:r>
        </a:p>
        <a:p>
          <a:pPr marL="0" lvl="0" indent="0" algn="ctr" defTabSz="1066800">
            <a:lnSpc>
              <a:spcPct val="90000"/>
            </a:lnSpc>
            <a:spcBef>
              <a:spcPct val="0"/>
            </a:spcBef>
            <a:spcAft>
              <a:spcPct val="35000"/>
            </a:spcAft>
            <a:buNone/>
          </a:pPr>
          <a:r>
            <a:rPr lang="en-GB" sz="2400" kern="1200" dirty="0"/>
            <a:t>(</a:t>
          </a:r>
          <a:r>
            <a:rPr lang="en-GB" sz="2400" kern="1200" dirty="0" err="1"/>
            <a:t>i</a:t>
          </a:r>
          <a:r>
            <a:rPr lang="en-GB" sz="2400" kern="1200" dirty="0"/>
            <a:t>) affects B’s ability to breath, &amp;</a:t>
          </a:r>
        </a:p>
        <a:p>
          <a:pPr marL="0" lvl="0" indent="0" algn="ctr" defTabSz="1066800">
            <a:lnSpc>
              <a:spcPct val="90000"/>
            </a:lnSpc>
            <a:spcBef>
              <a:spcPct val="0"/>
            </a:spcBef>
            <a:spcAft>
              <a:spcPct val="35000"/>
            </a:spcAft>
            <a:buNone/>
          </a:pPr>
          <a:r>
            <a:rPr lang="en-GB" sz="2400" kern="1200" dirty="0"/>
            <a:t>(ii) constitutes battery of B </a:t>
          </a:r>
        </a:p>
      </dsp:txBody>
      <dsp:txXfrm>
        <a:off x="0" y="118529"/>
        <a:ext cx="3479270" cy="5046139"/>
      </dsp:txXfrm>
    </dsp:sp>
    <dsp:sp modelId="{042C692B-C018-4C2F-8188-E1CE546AD41F}">
      <dsp:nvSpPr>
        <dsp:cNvPr id="0" name=""/>
        <dsp:cNvSpPr/>
      </dsp:nvSpPr>
      <dsp:spPr>
        <a:xfrm>
          <a:off x="3827197" y="152024"/>
          <a:ext cx="3479270" cy="3335862"/>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75A (2) It is a defence to an offence under this section for A to show that B consented to the strangulation or other act</a:t>
          </a:r>
          <a:endParaRPr lang="en-GB" sz="2400" kern="1200" dirty="0"/>
        </a:p>
      </dsp:txBody>
      <dsp:txXfrm>
        <a:off x="3827197" y="152024"/>
        <a:ext cx="3479270" cy="3335862"/>
      </dsp:txXfrm>
    </dsp:sp>
    <dsp:sp modelId="{BFB0BDF1-FF97-4053-AAD9-1D011090D870}">
      <dsp:nvSpPr>
        <dsp:cNvPr id="0" name=""/>
        <dsp:cNvSpPr/>
      </dsp:nvSpPr>
      <dsp:spPr>
        <a:xfrm>
          <a:off x="7654395" y="135470"/>
          <a:ext cx="3479270" cy="5012258"/>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75A(3) But subsection (2 ) does not apply if-</a:t>
          </a:r>
        </a:p>
        <a:p>
          <a:pPr marL="0" lvl="0" indent="0" algn="ctr" defTabSz="1066800">
            <a:lnSpc>
              <a:spcPct val="90000"/>
            </a:lnSpc>
            <a:spcBef>
              <a:spcPct val="0"/>
            </a:spcBef>
            <a:spcAft>
              <a:spcPct val="35000"/>
            </a:spcAft>
            <a:buNone/>
          </a:pPr>
          <a:r>
            <a:rPr lang="en-GB" sz="2400" kern="1200" dirty="0"/>
            <a:t>(a) B suffers serious harm as a result of the strangulation or other act, &amp;</a:t>
          </a:r>
        </a:p>
        <a:p>
          <a:pPr marL="0" lvl="0" indent="0" algn="ctr" defTabSz="1066800">
            <a:lnSpc>
              <a:spcPct val="90000"/>
            </a:lnSpc>
            <a:spcBef>
              <a:spcPct val="0"/>
            </a:spcBef>
            <a:spcAft>
              <a:spcPct val="35000"/>
            </a:spcAft>
            <a:buNone/>
          </a:pPr>
          <a:r>
            <a:rPr lang="en-GB" sz="2400" kern="1200" dirty="0"/>
            <a:t>(b) A either – </a:t>
          </a:r>
        </a:p>
        <a:p>
          <a:pPr marL="0" lvl="0" indent="0" algn="ctr" defTabSz="1066800">
            <a:lnSpc>
              <a:spcPct val="90000"/>
            </a:lnSpc>
            <a:spcBef>
              <a:spcPct val="0"/>
            </a:spcBef>
            <a:spcAft>
              <a:spcPct val="35000"/>
            </a:spcAft>
            <a:buNone/>
          </a:pPr>
          <a:r>
            <a:rPr lang="en-GB" sz="2400" kern="1200" dirty="0"/>
            <a:t>(</a:t>
          </a:r>
          <a:r>
            <a:rPr lang="en-GB" sz="2400" kern="1200" dirty="0" err="1"/>
            <a:t>i</a:t>
          </a:r>
          <a:r>
            <a:rPr lang="en-GB" sz="2400" kern="1200" dirty="0"/>
            <a:t>) intended to cause B serios harm, or</a:t>
          </a:r>
        </a:p>
        <a:p>
          <a:pPr marL="0" lvl="0" indent="0" algn="ctr" defTabSz="1066800">
            <a:lnSpc>
              <a:spcPct val="90000"/>
            </a:lnSpc>
            <a:spcBef>
              <a:spcPct val="0"/>
            </a:spcBef>
            <a:spcAft>
              <a:spcPct val="35000"/>
            </a:spcAft>
            <a:buNone/>
          </a:pPr>
          <a:r>
            <a:rPr lang="en-GB" sz="2400" kern="1200" dirty="0"/>
            <a:t>(ii) was reckless as to whether B would suffer serious harm </a:t>
          </a:r>
        </a:p>
      </dsp:txBody>
      <dsp:txXfrm>
        <a:off x="7654395" y="135470"/>
        <a:ext cx="3479270" cy="501225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AF3575-1248-45FE-9CA6-4830B74A745B}">
      <dsp:nvSpPr>
        <dsp:cNvPr id="0" name=""/>
        <dsp:cNvSpPr/>
      </dsp:nvSpPr>
      <dsp:spPr>
        <a:xfrm>
          <a:off x="26955" y="451396"/>
          <a:ext cx="9294852"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1</a:t>
          </a:r>
          <a:endParaRPr lang="en-US" sz="3200" kern="1200" dirty="0"/>
        </a:p>
      </dsp:txBody>
      <dsp:txXfrm>
        <a:off x="26955" y="789817"/>
        <a:ext cx="8956431" cy="676842"/>
      </dsp:txXfrm>
    </dsp:sp>
    <dsp:sp modelId="{95F020CD-BCD7-42C3-B54D-6454A6C66EE8}">
      <dsp:nvSpPr>
        <dsp:cNvPr id="0" name=""/>
        <dsp:cNvSpPr/>
      </dsp:nvSpPr>
      <dsp:spPr>
        <a:xfrm>
          <a:off x="26955" y="1495282"/>
          <a:ext cx="2862814" cy="260769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Grooming/ Conditioning</a:t>
          </a:r>
        </a:p>
      </dsp:txBody>
      <dsp:txXfrm>
        <a:off x="26955" y="1495282"/>
        <a:ext cx="2862814" cy="2607695"/>
      </dsp:txXfrm>
    </dsp:sp>
    <dsp:sp modelId="{FB20E0E7-773A-4D99-B484-D1A415D92C07}">
      <dsp:nvSpPr>
        <dsp:cNvPr id="0" name=""/>
        <dsp:cNvSpPr/>
      </dsp:nvSpPr>
      <dsp:spPr>
        <a:xfrm>
          <a:off x="2889769" y="902624"/>
          <a:ext cx="6432038"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2</a:t>
          </a:r>
          <a:endParaRPr lang="en-US" sz="3200" kern="1200" dirty="0"/>
        </a:p>
      </dsp:txBody>
      <dsp:txXfrm>
        <a:off x="2889769" y="1241045"/>
        <a:ext cx="6093617" cy="676842"/>
      </dsp:txXfrm>
    </dsp:sp>
    <dsp:sp modelId="{EA7CAB92-9707-4346-875D-EEAA5E6D57EB}">
      <dsp:nvSpPr>
        <dsp:cNvPr id="0" name=""/>
        <dsp:cNvSpPr/>
      </dsp:nvSpPr>
      <dsp:spPr>
        <a:xfrm>
          <a:off x="2889769" y="1946510"/>
          <a:ext cx="2862814" cy="260769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err="1"/>
            <a:t>Normalisation</a:t>
          </a:r>
          <a:endParaRPr lang="en-US" sz="2800" kern="1200" dirty="0"/>
        </a:p>
      </dsp:txBody>
      <dsp:txXfrm>
        <a:off x="2889769" y="1946510"/>
        <a:ext cx="2862814" cy="2607695"/>
      </dsp:txXfrm>
    </dsp:sp>
    <dsp:sp modelId="{9E565513-33E0-4784-9D51-05ED1005F226}">
      <dsp:nvSpPr>
        <dsp:cNvPr id="0" name=""/>
        <dsp:cNvSpPr/>
      </dsp:nvSpPr>
      <dsp:spPr>
        <a:xfrm>
          <a:off x="5752584" y="1353852"/>
          <a:ext cx="3569223"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3</a:t>
          </a:r>
          <a:endParaRPr lang="en-US" sz="3200" kern="1200" dirty="0"/>
        </a:p>
      </dsp:txBody>
      <dsp:txXfrm>
        <a:off x="5752584" y="1692273"/>
        <a:ext cx="3230802" cy="676842"/>
      </dsp:txXfrm>
    </dsp:sp>
    <dsp:sp modelId="{B86055F1-403C-47CC-9C0F-E23A33BCD56A}">
      <dsp:nvSpPr>
        <dsp:cNvPr id="0" name=""/>
        <dsp:cNvSpPr/>
      </dsp:nvSpPr>
      <dsp:spPr>
        <a:xfrm>
          <a:off x="5752584" y="2397739"/>
          <a:ext cx="2862814" cy="2569531"/>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Entrapment</a:t>
          </a:r>
        </a:p>
      </dsp:txBody>
      <dsp:txXfrm>
        <a:off x="5752584" y="2397739"/>
        <a:ext cx="2862814" cy="256953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E3A21C-87B7-FF49-A676-7D3B400C2D38}"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41581D-FEC5-2448-82B5-0BDC045608BB}" type="slidenum">
              <a:rPr lang="en-US" smtClean="0"/>
              <a:t>‹#›</a:t>
            </a:fld>
            <a:endParaRPr lang="en-US"/>
          </a:p>
        </p:txBody>
      </p:sp>
    </p:spTree>
    <p:extLst>
      <p:ext uri="{BB962C8B-B14F-4D97-AF65-F5344CB8AC3E}">
        <p14:creationId xmlns:p14="http://schemas.microsoft.com/office/powerpoint/2010/main" val="2637273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thenational.wales/news/20033871.liz-saville-roberts-criticises-stance-domestic-abuse-register/"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rhyljournal.co.uk/news/20092974.hsbc-offer-safe-place-domestic-abuse-victims-denbigh-rhyl-branches/"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1ECA671-B2CB-6C46-AD2A-DDAAA3BCEA1C}" type="slidenum">
              <a:rPr lang="en-US" smtClean="0"/>
              <a:t>1</a:t>
            </a:fld>
            <a:endParaRPr lang="en-US"/>
          </a:p>
        </p:txBody>
      </p:sp>
    </p:spTree>
    <p:extLst>
      <p:ext uri="{BB962C8B-B14F-4D97-AF65-F5344CB8AC3E}">
        <p14:creationId xmlns:p14="http://schemas.microsoft.com/office/powerpoint/2010/main" val="4166202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0624A2F-DD43-4DAE-A951-B73727F214F4}" type="slidenum">
              <a:rPr lang="en-GB" smtClean="0"/>
              <a:t>2</a:t>
            </a:fld>
            <a:endParaRPr lang="en-GB"/>
          </a:p>
        </p:txBody>
      </p:sp>
    </p:spTree>
    <p:extLst>
      <p:ext uri="{BB962C8B-B14F-4D97-AF65-F5344CB8AC3E}">
        <p14:creationId xmlns:p14="http://schemas.microsoft.com/office/powerpoint/2010/main" val="26880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new Act supports the view that DA</a:t>
            </a:r>
            <a:r>
              <a:rPr lang="en-GB" baseline="0" dirty="0"/>
              <a:t> can take many forms. The legal definition now incorporates a range of abuses beyond physical violence including emotional, coercive and controlling behaviour and economic abuse. The abuse can be behaviour consisting of a single incident or course of conduct. </a:t>
            </a:r>
          </a:p>
          <a:p>
            <a:endParaRPr lang="en-GB" baseline="0" dirty="0"/>
          </a:p>
          <a:p>
            <a:r>
              <a:rPr lang="en-GB" baseline="0" dirty="0"/>
              <a:t>Victim and perpetrator must be personally connected. The definition ensures that different types of relationships are captured including ex-partners and family members. The definition is gender neutral to ensure that all victims and all types of DA are sufficiently captured. The definition does not extend to paid and unpaid carers, unless they are personally connected.</a:t>
            </a:r>
          </a:p>
          <a:p>
            <a:endParaRPr lang="en-GB" baseline="0" dirty="0"/>
          </a:p>
          <a:p>
            <a:r>
              <a:rPr lang="en-GB" baseline="0" dirty="0"/>
              <a:t>It will also provide further protection to the millions of people who experience DA, as well as strengthen measures to tackle perpetrators</a:t>
            </a:r>
          </a:p>
          <a:p>
            <a:endParaRPr lang="en-GB" baseline="0" dirty="0"/>
          </a:p>
          <a:p>
            <a:r>
              <a:rPr lang="en-GB" baseline="0" dirty="0"/>
              <a:t>DA is for over 16years, if abusive behaviour were directed to under 16 years old, it would be dealt with as child abuse rather than DA. However, for the first time a child who sees or hears, or experiences the effects of DA and is related to the person being abused or the perp, is also to be regarded as a victim of DA in their own right. This will help ensure that services address the needs of children affected by DA. (this will be one of the functions of the DA Commissioner to encourage good practice and the provision of protection in relation to the ID of children affected by DA)</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a:t>
            </a:fld>
            <a:endParaRPr lang="en-GB"/>
          </a:p>
        </p:txBody>
      </p:sp>
    </p:spTree>
    <p:extLst>
      <p:ext uri="{BB962C8B-B14F-4D97-AF65-F5344CB8AC3E}">
        <p14:creationId xmlns:p14="http://schemas.microsoft.com/office/powerpoint/2010/main" val="1579512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Definition of “personally connected”</a:t>
            </a:r>
          </a:p>
          <a:p>
            <a:r>
              <a:rPr lang="en-GB" sz="1200" b="0" i="0" kern="1200" dirty="0">
                <a:solidFill>
                  <a:schemeClr val="tx1"/>
                </a:solidFill>
                <a:effectLst/>
                <a:latin typeface="+mn-lt"/>
                <a:ea typeface="+mn-ea"/>
                <a:cs typeface="+mn-cs"/>
              </a:rPr>
              <a:t>(1)For the purposes of this Act, two people are “personally connected” to each other if any of the following applies—</a:t>
            </a:r>
          </a:p>
          <a:p>
            <a:r>
              <a:rPr lang="en-GB" sz="1200" b="0" i="0" kern="1200" dirty="0">
                <a:solidFill>
                  <a:schemeClr val="tx1"/>
                </a:solidFill>
                <a:effectLst/>
                <a:latin typeface="+mn-lt"/>
                <a:ea typeface="+mn-ea"/>
                <a:cs typeface="+mn-cs"/>
              </a:rPr>
              <a:t>(a)they are, or have been, married to each other;</a:t>
            </a:r>
          </a:p>
          <a:p>
            <a:r>
              <a:rPr lang="en-GB" sz="1200" b="0" i="0" kern="1200" dirty="0">
                <a:solidFill>
                  <a:schemeClr val="tx1"/>
                </a:solidFill>
                <a:effectLst/>
                <a:latin typeface="+mn-lt"/>
                <a:ea typeface="+mn-ea"/>
                <a:cs typeface="+mn-cs"/>
              </a:rPr>
              <a:t>(b)they are, or have been, civil partners of each other;</a:t>
            </a:r>
          </a:p>
          <a:p>
            <a:r>
              <a:rPr lang="en-GB" sz="1200" b="0" i="0" kern="1200" dirty="0">
                <a:solidFill>
                  <a:schemeClr val="tx1"/>
                </a:solidFill>
                <a:effectLst/>
                <a:latin typeface="+mn-lt"/>
                <a:ea typeface="+mn-ea"/>
                <a:cs typeface="+mn-cs"/>
              </a:rPr>
              <a:t>(c)they have agreed to marry one another (whether or not the agreement has been terminated);</a:t>
            </a:r>
          </a:p>
          <a:p>
            <a:r>
              <a:rPr lang="en-GB" sz="1200" b="0" i="0" kern="1200" dirty="0">
                <a:solidFill>
                  <a:schemeClr val="tx1"/>
                </a:solidFill>
                <a:effectLst/>
                <a:latin typeface="+mn-lt"/>
                <a:ea typeface="+mn-ea"/>
                <a:cs typeface="+mn-cs"/>
              </a:rPr>
              <a:t>(d)they have entered into a civil partnership agreement (whether or not the agreement has been terminated);</a:t>
            </a:r>
          </a:p>
          <a:p>
            <a:r>
              <a:rPr lang="en-GB" sz="1200" b="0" i="0" kern="1200" dirty="0">
                <a:solidFill>
                  <a:schemeClr val="tx1"/>
                </a:solidFill>
                <a:effectLst/>
                <a:latin typeface="+mn-lt"/>
                <a:ea typeface="+mn-ea"/>
                <a:cs typeface="+mn-cs"/>
              </a:rPr>
              <a:t>(e)they are, or have been, in an intimate personal relationship with each other;</a:t>
            </a:r>
          </a:p>
          <a:p>
            <a:r>
              <a:rPr lang="en-GB" sz="1200" b="0" i="0" kern="1200" dirty="0">
                <a:solidFill>
                  <a:schemeClr val="tx1"/>
                </a:solidFill>
                <a:effectLst/>
                <a:latin typeface="+mn-lt"/>
                <a:ea typeface="+mn-ea"/>
                <a:cs typeface="+mn-cs"/>
              </a:rPr>
              <a:t>(f)they each have, or there has been a time when they each have had, a parental relationship in relation to the same child (see subsection (2));</a:t>
            </a:r>
          </a:p>
          <a:p>
            <a:r>
              <a:rPr lang="en-GB" sz="1200" b="0" i="0" kern="1200" dirty="0">
                <a:solidFill>
                  <a:schemeClr val="tx1"/>
                </a:solidFill>
                <a:effectLst/>
                <a:latin typeface="+mn-lt"/>
                <a:ea typeface="+mn-ea"/>
                <a:cs typeface="+mn-cs"/>
              </a:rPr>
              <a:t>(g)they are relatives.</a:t>
            </a:r>
          </a:p>
          <a:p>
            <a:r>
              <a:rPr lang="en-GB" sz="1200" b="0" i="0" kern="1200" dirty="0">
                <a:solidFill>
                  <a:schemeClr val="tx1"/>
                </a:solidFill>
                <a:effectLst/>
                <a:latin typeface="+mn-lt"/>
                <a:ea typeface="+mn-ea"/>
                <a:cs typeface="+mn-cs"/>
              </a:rPr>
              <a:t>(2)For the purposes of subsection (1)(f) a person has a parental relationship in relation to a child if—</a:t>
            </a:r>
          </a:p>
          <a:p>
            <a:r>
              <a:rPr lang="en-GB" sz="1200" b="0" i="0" kern="1200" dirty="0">
                <a:solidFill>
                  <a:schemeClr val="tx1"/>
                </a:solidFill>
                <a:effectLst/>
                <a:latin typeface="+mn-lt"/>
                <a:ea typeface="+mn-ea"/>
                <a:cs typeface="+mn-cs"/>
              </a:rPr>
              <a:t>(a)the person is a parent of the child, or</a:t>
            </a:r>
          </a:p>
          <a:p>
            <a:r>
              <a:rPr lang="en-GB" sz="1200" b="0" i="0" kern="1200" dirty="0">
                <a:solidFill>
                  <a:schemeClr val="tx1"/>
                </a:solidFill>
                <a:effectLst/>
                <a:latin typeface="+mn-lt"/>
                <a:ea typeface="+mn-ea"/>
                <a:cs typeface="+mn-cs"/>
              </a:rPr>
              <a:t>(b)the person has parental responsibility for the child.</a:t>
            </a:r>
          </a:p>
          <a:p>
            <a:r>
              <a:rPr lang="en-GB" sz="1200" b="0" i="0" kern="1200" dirty="0">
                <a:solidFill>
                  <a:schemeClr val="tx1"/>
                </a:solidFill>
                <a:effectLst/>
                <a:latin typeface="+mn-lt"/>
                <a:ea typeface="+mn-ea"/>
                <a:cs typeface="+mn-cs"/>
              </a:rPr>
              <a:t>(3)In this section—</a:t>
            </a:r>
          </a:p>
          <a:p>
            <a:r>
              <a:rPr lang="en-GB" sz="1200" b="0" i="0" kern="1200" dirty="0">
                <a:solidFill>
                  <a:schemeClr val="tx1"/>
                </a:solidFill>
                <a:effectLst/>
                <a:latin typeface="+mn-lt"/>
                <a:ea typeface="+mn-ea"/>
                <a:cs typeface="+mn-cs"/>
              </a:rPr>
              <a:t>“child” means a person under the age of 18 years;</a:t>
            </a:r>
          </a:p>
          <a:p>
            <a:r>
              <a:rPr lang="en-GB" sz="1200" b="0" i="0" kern="1200" dirty="0">
                <a:solidFill>
                  <a:schemeClr val="tx1"/>
                </a:solidFill>
                <a:effectLst/>
                <a:latin typeface="+mn-lt"/>
                <a:ea typeface="+mn-ea"/>
                <a:cs typeface="+mn-cs"/>
              </a:rPr>
              <a:t>“civil partnership agreement” has the meaning given by section 73 of the Civil Partnership Act 2004;</a:t>
            </a:r>
          </a:p>
          <a:p>
            <a:r>
              <a:rPr lang="en-GB" sz="1200" b="0" i="0" kern="1200" dirty="0">
                <a:solidFill>
                  <a:schemeClr val="tx1"/>
                </a:solidFill>
                <a:effectLst/>
                <a:latin typeface="+mn-lt"/>
                <a:ea typeface="+mn-ea"/>
                <a:cs typeface="+mn-cs"/>
              </a:rPr>
              <a:t>“parental responsibility” has the same meaning as in the Children Act 1989 (see section 3 of that Act);</a:t>
            </a:r>
          </a:p>
          <a:p>
            <a:pPr marL="0" indent="0">
              <a:buNone/>
            </a:pPr>
            <a:r>
              <a:rPr lang="en-GB" sz="1200" b="0" i="0" kern="1200" dirty="0">
                <a:solidFill>
                  <a:schemeClr val="tx1"/>
                </a:solidFill>
                <a:effectLst/>
                <a:latin typeface="+mn-lt"/>
                <a:ea typeface="+mn-ea"/>
                <a:cs typeface="+mn-cs"/>
              </a:rPr>
              <a:t>“relative” has the meaning given by section 63(1) of the Family Law Act 1996.</a:t>
            </a:r>
            <a:r>
              <a:rPr lang="en-GB" dirty="0"/>
              <a:t> (4)Economic abuse” means any behaviour that has a substantial adverse effect on B’s ability to—</a:t>
            </a:r>
          </a:p>
          <a:p>
            <a:pPr marL="0" indent="0">
              <a:buNone/>
            </a:pPr>
            <a:r>
              <a:rPr lang="en-GB" dirty="0"/>
              <a:t>(a)acquire, use or maintain money or other property, or</a:t>
            </a:r>
          </a:p>
          <a:p>
            <a:pPr marL="0" indent="0">
              <a:buNone/>
            </a:pPr>
            <a:r>
              <a:rPr lang="en-GB" dirty="0"/>
              <a:t>(b)obtain goods or services.</a:t>
            </a:r>
          </a:p>
          <a:p>
            <a:pPr marL="0" indent="0">
              <a:buNone/>
            </a:pPr>
            <a:r>
              <a:rPr lang="en-GB" dirty="0"/>
              <a:t>(5)For the purposes of this Act A’s behaviour may be behaviour “towards” B despite the fact that it consists of conduct directed at another person (for example, B’s child).</a:t>
            </a:r>
          </a:p>
          <a:p>
            <a:pPr marL="0" indent="0">
              <a:buNone/>
            </a:pPr>
            <a:endParaRPr lang="en-GB" dirty="0"/>
          </a:p>
          <a:p>
            <a:r>
              <a:rPr lang="en-GB" sz="1200" b="1" i="0" kern="1200" dirty="0">
                <a:solidFill>
                  <a:schemeClr val="tx1"/>
                </a:solidFill>
                <a:effectLst/>
                <a:latin typeface="+mn-lt"/>
                <a:ea typeface="+mn-ea"/>
                <a:cs typeface="+mn-cs"/>
              </a:rPr>
              <a:t>3Children as victims of domestic abuse</a:t>
            </a:r>
          </a:p>
          <a:p>
            <a:r>
              <a:rPr lang="en-GB" sz="1200" b="0" i="0" kern="1200" dirty="0">
                <a:solidFill>
                  <a:schemeClr val="tx1"/>
                </a:solidFill>
                <a:effectLst/>
                <a:latin typeface="+mn-lt"/>
                <a:ea typeface="+mn-ea"/>
                <a:cs typeface="+mn-cs"/>
              </a:rPr>
              <a:t>(1)This section applies where behaviour of a person (“A”) towards another person (“B”) is domestic abuse.</a:t>
            </a:r>
          </a:p>
          <a:p>
            <a:r>
              <a:rPr lang="en-GB" sz="1200" b="0" i="0" kern="1200" dirty="0">
                <a:solidFill>
                  <a:schemeClr val="tx1"/>
                </a:solidFill>
                <a:effectLst/>
                <a:latin typeface="+mn-lt"/>
                <a:ea typeface="+mn-ea"/>
                <a:cs typeface="+mn-cs"/>
              </a:rPr>
              <a:t>(2)Any reference in this Act to a victim of domestic abuse includes a reference to a child who—</a:t>
            </a:r>
          </a:p>
          <a:p>
            <a:r>
              <a:rPr lang="en-GB" sz="1200" b="0" i="0" kern="1200" dirty="0">
                <a:solidFill>
                  <a:schemeClr val="tx1"/>
                </a:solidFill>
                <a:effectLst/>
                <a:latin typeface="+mn-lt"/>
                <a:ea typeface="+mn-ea"/>
                <a:cs typeface="+mn-cs"/>
              </a:rPr>
              <a:t>(a)sees or hears, or experiences the effects of, the abuse, and</a:t>
            </a:r>
          </a:p>
          <a:p>
            <a:r>
              <a:rPr lang="en-GB" sz="1200" b="0" i="0" kern="1200" dirty="0">
                <a:solidFill>
                  <a:schemeClr val="tx1"/>
                </a:solidFill>
                <a:effectLst/>
                <a:latin typeface="+mn-lt"/>
                <a:ea typeface="+mn-ea"/>
                <a:cs typeface="+mn-cs"/>
              </a:rPr>
              <a:t>(b)is related to A or B.</a:t>
            </a:r>
          </a:p>
          <a:p>
            <a:r>
              <a:rPr lang="en-GB" sz="1200" b="0" i="0" kern="1200" dirty="0">
                <a:solidFill>
                  <a:schemeClr val="tx1"/>
                </a:solidFill>
                <a:effectLst/>
                <a:latin typeface="+mn-lt"/>
                <a:ea typeface="+mn-ea"/>
                <a:cs typeface="+mn-cs"/>
              </a:rPr>
              <a:t>(3)A child is related to a person for the purposes of subsection (2) if—</a:t>
            </a:r>
          </a:p>
          <a:p>
            <a:r>
              <a:rPr lang="en-GB" sz="1200" b="0" i="0" kern="1200" dirty="0">
                <a:solidFill>
                  <a:schemeClr val="tx1"/>
                </a:solidFill>
                <a:effectLst/>
                <a:latin typeface="+mn-lt"/>
                <a:ea typeface="+mn-ea"/>
                <a:cs typeface="+mn-cs"/>
              </a:rPr>
              <a:t>(a)the person is a parent of, or has parental responsibility for, the child, or</a:t>
            </a:r>
          </a:p>
          <a:p>
            <a:r>
              <a:rPr lang="en-GB" sz="1200" b="0" i="0" kern="1200" dirty="0">
                <a:solidFill>
                  <a:schemeClr val="tx1"/>
                </a:solidFill>
                <a:effectLst/>
                <a:latin typeface="+mn-lt"/>
                <a:ea typeface="+mn-ea"/>
                <a:cs typeface="+mn-cs"/>
              </a:rPr>
              <a:t>(b)the child and the person are relatives.</a:t>
            </a:r>
          </a:p>
          <a:p>
            <a:r>
              <a:rPr lang="en-GB" sz="1200" b="0" i="0" kern="1200" dirty="0">
                <a:solidFill>
                  <a:schemeClr val="tx1"/>
                </a:solidFill>
                <a:effectLst/>
                <a:latin typeface="+mn-lt"/>
                <a:ea typeface="+mn-ea"/>
                <a:cs typeface="+mn-cs"/>
              </a:rPr>
              <a:t>(4)In this section—</a:t>
            </a:r>
          </a:p>
          <a:p>
            <a:r>
              <a:rPr lang="en-GB" sz="1200" b="0" i="0" kern="1200" dirty="0">
                <a:solidFill>
                  <a:schemeClr val="tx1"/>
                </a:solidFill>
                <a:effectLst/>
                <a:latin typeface="+mn-lt"/>
                <a:ea typeface="+mn-ea"/>
                <a:cs typeface="+mn-cs"/>
              </a:rPr>
              <a:t>“child” means a person under the age of 18 years;</a:t>
            </a:r>
          </a:p>
          <a:p>
            <a:r>
              <a:rPr lang="en-GB" sz="1200" b="0" i="0" kern="1200" dirty="0">
                <a:solidFill>
                  <a:schemeClr val="tx1"/>
                </a:solidFill>
                <a:effectLst/>
                <a:latin typeface="+mn-lt"/>
                <a:ea typeface="+mn-ea"/>
                <a:cs typeface="+mn-cs"/>
              </a:rPr>
              <a:t>“parental responsibility” has the same meaning as in the Children Act 1989 (see section 3 of that Act);</a:t>
            </a:r>
          </a:p>
          <a:p>
            <a:r>
              <a:rPr lang="en-GB" sz="1200" b="0" i="0" kern="1200" dirty="0">
                <a:solidFill>
                  <a:schemeClr val="tx1"/>
                </a:solidFill>
                <a:effectLst/>
                <a:latin typeface="+mn-lt"/>
                <a:ea typeface="+mn-ea"/>
                <a:cs typeface="+mn-cs"/>
              </a:rPr>
              <a:t>“relative” has the meaning given by section 63(1) of the Family Law Act 1996.</a:t>
            </a:r>
          </a:p>
          <a:p>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Controlling behaviour is: a range of acts designed to make a person subordinate and/or dependent by isolating them from sources of support, exploiting their resources and capacities for personal gain, depriving them of the means needed for independence, resistance and escape and regulating their everyday behaviour.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Coercive behaviour is: an act or pattern of acts of assault, threats, humiliation and intimidation or other abuse that is used to harm, punish, or frighten their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mn-lt"/>
              <a:ea typeface="+mn-ea"/>
              <a:cs typeface="+mn-cs"/>
            </a:endParaRPr>
          </a:p>
          <a:p>
            <a:pPr marL="0" indent="0">
              <a:buNone/>
            </a:pPr>
            <a:endParaRPr lang="en-GB" dirty="0"/>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a:t>
            </a:fld>
            <a:endParaRPr lang="en-GB"/>
          </a:p>
        </p:txBody>
      </p:sp>
    </p:spTree>
    <p:extLst>
      <p:ext uri="{BB962C8B-B14F-4D97-AF65-F5344CB8AC3E}">
        <p14:creationId xmlns:p14="http://schemas.microsoft.com/office/powerpoint/2010/main" val="1646281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6</a:t>
            </a:fld>
            <a:endParaRPr lang="en-US"/>
          </a:p>
        </p:txBody>
      </p:sp>
    </p:spTree>
    <p:extLst>
      <p:ext uri="{BB962C8B-B14F-4D97-AF65-F5344CB8AC3E}">
        <p14:creationId xmlns:p14="http://schemas.microsoft.com/office/powerpoint/2010/main" val="254272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7</a:t>
            </a:fld>
            <a:endParaRPr lang="en-US"/>
          </a:p>
        </p:txBody>
      </p:sp>
    </p:spTree>
    <p:extLst>
      <p:ext uri="{BB962C8B-B14F-4D97-AF65-F5344CB8AC3E}">
        <p14:creationId xmlns:p14="http://schemas.microsoft.com/office/powerpoint/2010/main" val="2072984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11</a:t>
            </a:fld>
            <a:endParaRPr lang="en-US"/>
          </a:p>
        </p:txBody>
      </p:sp>
    </p:spTree>
    <p:extLst>
      <p:ext uri="{BB962C8B-B14F-4D97-AF65-F5344CB8AC3E}">
        <p14:creationId xmlns:p14="http://schemas.microsoft.com/office/powerpoint/2010/main" val="389026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13</a:t>
            </a:fld>
            <a:endParaRPr lang="en-GB"/>
          </a:p>
        </p:txBody>
      </p:sp>
    </p:spTree>
    <p:extLst>
      <p:ext uri="{BB962C8B-B14F-4D97-AF65-F5344CB8AC3E}">
        <p14:creationId xmlns:p14="http://schemas.microsoft.com/office/powerpoint/2010/main" val="1369677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GOLDEN HOUR: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Testimony of victims and witnesses can be obtained while the offence is still fresh in their mind.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evidence secured and not disposed of or lost to the investigation.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Suspects located earlier, maximising opportunities to recover property and forensic evidence.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CCTV footage and other data can be collected before it is deleted.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Scenes are identified and secured before they become contaminated.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Interview of suspect, CPS advice and Charge/Remand completed sooner.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(Reducing time, money and safe guarding victim/witnesses)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Corroborative evidence obtained (Injuries, demeanour, first accounts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Improve levels of response &amp; investigation to deliver an excellent service to the public (FORCE PRIORITY)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House to house.</a:t>
            </a:r>
          </a:p>
          <a:p>
            <a:endParaRPr lang="en-US" dirty="0"/>
          </a:p>
          <a:p>
            <a:r>
              <a:rPr lang="en-US" dirty="0"/>
              <a:t>Separate / Positive Action </a:t>
            </a:r>
          </a:p>
        </p:txBody>
      </p:sp>
      <p:sp>
        <p:nvSpPr>
          <p:cNvPr id="4" name="Slide Number Placeholder 3"/>
          <p:cNvSpPr>
            <a:spLocks noGrp="1"/>
          </p:cNvSpPr>
          <p:nvPr>
            <p:ph type="sldNum" sz="quarter" idx="5"/>
          </p:nvPr>
        </p:nvSpPr>
        <p:spPr/>
        <p:txBody>
          <a:bodyPr/>
          <a:lstStyle/>
          <a:p>
            <a:fld id="{6041581D-FEC5-2448-82B5-0BDC045608BB}" type="slidenum">
              <a:rPr lang="en-US" smtClean="0"/>
              <a:t>14</a:t>
            </a:fld>
            <a:endParaRPr lang="en-US"/>
          </a:p>
        </p:txBody>
      </p:sp>
    </p:spTree>
    <p:extLst>
      <p:ext uri="{BB962C8B-B14F-4D97-AF65-F5344CB8AC3E}">
        <p14:creationId xmlns:p14="http://schemas.microsoft.com/office/powerpoint/2010/main" val="2655137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15</a:t>
            </a:fld>
            <a:endParaRPr lang="en-GB"/>
          </a:p>
        </p:txBody>
      </p:sp>
    </p:spTree>
    <p:extLst>
      <p:ext uri="{BB962C8B-B14F-4D97-AF65-F5344CB8AC3E}">
        <p14:creationId xmlns:p14="http://schemas.microsoft.com/office/powerpoint/2010/main" val="2341832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16</a:t>
            </a:fld>
            <a:endParaRPr lang="en-GB"/>
          </a:p>
        </p:txBody>
      </p:sp>
    </p:spTree>
    <p:extLst>
      <p:ext uri="{BB962C8B-B14F-4D97-AF65-F5344CB8AC3E}">
        <p14:creationId xmlns:p14="http://schemas.microsoft.com/office/powerpoint/2010/main" val="1377910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17</a:t>
            </a:fld>
            <a:endParaRPr lang="en-GB"/>
          </a:p>
        </p:txBody>
      </p:sp>
    </p:spTree>
    <p:extLst>
      <p:ext uri="{BB962C8B-B14F-4D97-AF65-F5344CB8AC3E}">
        <p14:creationId xmlns:p14="http://schemas.microsoft.com/office/powerpoint/2010/main" val="211341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18</a:t>
            </a:fld>
            <a:endParaRPr lang="en-GB"/>
          </a:p>
        </p:txBody>
      </p:sp>
    </p:spTree>
    <p:extLst>
      <p:ext uri="{BB962C8B-B14F-4D97-AF65-F5344CB8AC3E}">
        <p14:creationId xmlns:p14="http://schemas.microsoft.com/office/powerpoint/2010/main" val="1800239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19</a:t>
            </a:fld>
            <a:endParaRPr lang="en-GB"/>
          </a:p>
        </p:txBody>
      </p:sp>
    </p:spTree>
    <p:extLst>
      <p:ext uri="{BB962C8B-B14F-4D97-AF65-F5344CB8AC3E}">
        <p14:creationId xmlns:p14="http://schemas.microsoft.com/office/powerpoint/2010/main" val="41915221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20</a:t>
            </a:fld>
            <a:endParaRPr lang="en-GB"/>
          </a:p>
        </p:txBody>
      </p:sp>
    </p:spTree>
    <p:extLst>
      <p:ext uri="{BB962C8B-B14F-4D97-AF65-F5344CB8AC3E}">
        <p14:creationId xmlns:p14="http://schemas.microsoft.com/office/powerpoint/2010/main" val="3170955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21</a:t>
            </a:fld>
            <a:endParaRPr lang="en-GB"/>
          </a:p>
        </p:txBody>
      </p:sp>
    </p:spTree>
    <p:extLst>
      <p:ext uri="{BB962C8B-B14F-4D97-AF65-F5344CB8AC3E}">
        <p14:creationId xmlns:p14="http://schemas.microsoft.com/office/powerpoint/2010/main" val="953990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22</a:t>
            </a:fld>
            <a:endParaRPr lang="en-GB"/>
          </a:p>
        </p:txBody>
      </p:sp>
    </p:spTree>
    <p:extLst>
      <p:ext uri="{BB962C8B-B14F-4D97-AF65-F5344CB8AC3E}">
        <p14:creationId xmlns:p14="http://schemas.microsoft.com/office/powerpoint/2010/main" val="9513601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Such situations may include: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There are extreme levels of fear.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Cultural barriers to disclosure such as in cases of ‘honour based violence’ and female genital mutilation.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Extreme levels of control and/or isolation.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Obsessive stalking behaviour.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Where the perpetrator is abusing more than one partner.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Fear of loss of financial support, or losing children, house etc.</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Remind the delegates that if they are not so experienced – and therefore not so confident with their professional judgement, they should speak to a supervisor or someone more experienced in this area - a specialist/domestic abuse officer, for example.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Using the sum total of your knowledge, experience and skill, you have concerns about this person’s risks and the risk of serious harm is high. A question the delegates should ask themselves here would be “What do I feel that I cannot walk away from?”</a:t>
            </a: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23</a:t>
            </a:fld>
            <a:endParaRPr lang="en-GB"/>
          </a:p>
        </p:txBody>
      </p:sp>
    </p:spTree>
    <p:extLst>
      <p:ext uri="{BB962C8B-B14F-4D97-AF65-F5344CB8AC3E}">
        <p14:creationId xmlns:p14="http://schemas.microsoft.com/office/powerpoint/2010/main" val="412269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i="0" dirty="0">
                <a:solidFill>
                  <a:srgbClr val="333333"/>
                </a:solidFill>
                <a:effectLst/>
                <a:latin typeface="Red Hat Display"/>
              </a:rPr>
              <a:t>****A new piece of legislation has come into force concerning non-fatal strangulation, meaning </a:t>
            </a:r>
            <a:r>
              <a:rPr lang="en-GB" i="0" u="none" strike="noStrike" dirty="0">
                <a:solidFill>
                  <a:srgbClr val="000000"/>
                </a:solidFill>
                <a:effectLst/>
                <a:latin typeface="var(--body-font)"/>
                <a:hlinkClick r:id="rId3"/>
              </a:rPr>
              <a:t>abusers</a:t>
            </a:r>
            <a:r>
              <a:rPr lang="en-GB" i="0" dirty="0">
                <a:solidFill>
                  <a:srgbClr val="333333"/>
                </a:solidFill>
                <a:effectLst/>
                <a:latin typeface="Red Hat Display"/>
              </a:rPr>
              <a:t> will now face up to five years behind bars.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33333"/>
                </a:solidFill>
                <a:effectLst/>
                <a:latin typeface="Red Hat Display"/>
              </a:rPr>
              <a:t>The offence, created as part of landmark </a:t>
            </a:r>
            <a:r>
              <a:rPr lang="en-GB" b="0" i="0" u="none" strike="noStrike" dirty="0">
                <a:solidFill>
                  <a:srgbClr val="000000"/>
                </a:solidFill>
                <a:effectLst/>
                <a:latin typeface="var(--body-font)"/>
                <a:hlinkClick r:id="rId4"/>
              </a:rPr>
              <a:t>domestic abuse</a:t>
            </a:r>
            <a:r>
              <a:rPr lang="en-GB" b="0" i="0" dirty="0">
                <a:solidFill>
                  <a:srgbClr val="333333"/>
                </a:solidFill>
                <a:effectLst/>
                <a:latin typeface="Red Hat Display"/>
              </a:rPr>
              <a:t> legislation, applies to </a:t>
            </a:r>
            <a:r>
              <a:rPr lang="en-GB" b="0" i="0" u="none" strike="noStrike" dirty="0">
                <a:solidFill>
                  <a:srgbClr val="000000"/>
                </a:solidFill>
                <a:effectLst/>
                <a:latin typeface="var(--body-font)"/>
                <a:hlinkClick r:id="rId3"/>
              </a:rPr>
              <a:t>perpetrators</a:t>
            </a:r>
            <a:r>
              <a:rPr lang="en-GB" b="0" i="0" dirty="0">
                <a:solidFill>
                  <a:srgbClr val="333333"/>
                </a:solidFill>
                <a:effectLst/>
                <a:latin typeface="Red Hat Display"/>
              </a:rPr>
              <a:t> who strangle or intentionally affect their victim’s ability to breathe in an attempt to control or intimidate them. </a:t>
            </a:r>
            <a:r>
              <a:rPr lang="en-GB" b="0" i="0" dirty="0">
                <a:solidFill>
                  <a:srgbClr val="0B0C0C"/>
                </a:solidFill>
                <a:effectLst/>
                <a:latin typeface="GDS Transport"/>
              </a:rPr>
              <a:t>The Domestic Abuse Act 2021 amends the Serious Crime Act 2015, introducing 2 new sections — section 75A and 75B— which will create a new and specific criminal offence of non-fatal strangulation and suffocation.</a:t>
            </a:r>
          </a:p>
          <a:p>
            <a:pPr algn="l"/>
            <a:endParaRPr lang="en-GB" b="0" i="0" dirty="0">
              <a:solidFill>
                <a:srgbClr val="333333"/>
              </a:solidFill>
              <a:effectLst/>
              <a:latin typeface="Red Hat Display"/>
            </a:endParaRPr>
          </a:p>
          <a:p>
            <a:pPr algn="l"/>
            <a:r>
              <a:rPr lang="en-GB" b="0" i="0" dirty="0">
                <a:solidFill>
                  <a:srgbClr val="333333"/>
                </a:solidFill>
                <a:effectLst/>
                <a:latin typeface="var(--body-font)"/>
              </a:rPr>
              <a:t>It came into force on Tuesday (June 7) in England and Wales and will also apply to British nationals who are overseas.</a:t>
            </a:r>
          </a:p>
          <a:p>
            <a:pPr algn="l"/>
            <a:endParaRPr lang="en-GB" b="0" i="0" dirty="0">
              <a:solidFill>
                <a:srgbClr val="333333"/>
              </a:solidFill>
              <a:effectLst/>
              <a:latin typeface="var(--body-font)"/>
            </a:endParaRPr>
          </a:p>
          <a:p>
            <a:pPr algn="l"/>
            <a:r>
              <a:rPr lang="en-GB" b="0" i="0" dirty="0">
                <a:solidFill>
                  <a:srgbClr val="333333"/>
                </a:solidFill>
                <a:effectLst/>
                <a:latin typeface="Red Hat Display"/>
              </a:rPr>
              <a:t>The move follows concerns that </a:t>
            </a:r>
            <a:r>
              <a:rPr lang="en-GB" i="0" u="none" strike="noStrike" dirty="0">
                <a:solidFill>
                  <a:srgbClr val="000000"/>
                </a:solidFill>
                <a:effectLst/>
                <a:latin typeface="Red Hat Display"/>
                <a:hlinkClick r:id="rId3"/>
              </a:rPr>
              <a:t>abusers</a:t>
            </a:r>
            <a:r>
              <a:rPr lang="en-GB" b="0" i="0" dirty="0">
                <a:solidFill>
                  <a:srgbClr val="333333"/>
                </a:solidFill>
                <a:effectLst/>
                <a:latin typeface="Red Hat Display"/>
              </a:rPr>
              <a:t> were avoiding punishment as non-fatal strangulation does not always leave visible signs of injury.</a:t>
            </a:r>
          </a:p>
          <a:p>
            <a:pPr algn="l"/>
            <a:endParaRPr lang="en-GB" b="0" i="0" dirty="0">
              <a:solidFill>
                <a:srgbClr val="333333"/>
              </a:solidFill>
              <a:effectLst/>
              <a:latin typeface="Red Hat Display"/>
            </a:endParaRPr>
          </a:p>
          <a:p>
            <a:pPr algn="l"/>
            <a:r>
              <a:rPr lang="en-GB" b="0" i="0" dirty="0">
                <a:solidFill>
                  <a:srgbClr val="333333"/>
                </a:solidFill>
                <a:effectLst/>
                <a:latin typeface="Red Hat Display"/>
              </a:rPr>
              <a:t>Signs to look out for include bloodshot eyes, or bleeding in the ear or jaw pain or a swollen tongue instead of marks around the neck.</a:t>
            </a:r>
          </a:p>
          <a:p>
            <a:pPr algn="l"/>
            <a:endParaRPr lang="en-GB" b="0" i="0" dirty="0">
              <a:solidFill>
                <a:srgbClr val="333333"/>
              </a:solidFill>
              <a:effectLst/>
              <a:latin typeface="Red Hat Display"/>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24</a:t>
            </a:fld>
            <a:endParaRPr lang="en-GB"/>
          </a:p>
        </p:txBody>
      </p:sp>
    </p:spTree>
    <p:extLst>
      <p:ext uri="{BB962C8B-B14F-4D97-AF65-F5344CB8AC3E}">
        <p14:creationId xmlns:p14="http://schemas.microsoft.com/office/powerpoint/2010/main" val="32531713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100" kern="1200" dirty="0">
                <a:solidFill>
                  <a:schemeClr val="tx1"/>
                </a:solidFill>
                <a:effectLst/>
                <a:latin typeface="Arial" panose="020B0604020202020204" pitchFamily="34" charset="0"/>
                <a:ea typeface="+mn-ea"/>
                <a:cs typeface="Arial" panose="020B0604020202020204" pitchFamily="34" charset="0"/>
              </a:rPr>
              <a:t>Please see entrapment process handouts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25</a:t>
            </a:fld>
            <a:endParaRPr lang="en-GB"/>
          </a:p>
        </p:txBody>
      </p:sp>
    </p:spTree>
    <p:extLst>
      <p:ext uri="{BB962C8B-B14F-4D97-AF65-F5344CB8AC3E}">
        <p14:creationId xmlns:p14="http://schemas.microsoft.com/office/powerpoint/2010/main" val="3054619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B7367-D93F-BDA0-8592-1253E99DFF0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52BF85-D94F-C47C-CDD9-7FB3CCE90C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CD87F2E-8377-5861-93F9-260DCD3EBDBA}"/>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34DB405C-42FB-E262-09D4-04D96036A2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D0C8EB-BB74-AE02-A6B7-04F94D0BB08B}"/>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642814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855DA-65BF-4D42-C6CD-09EDBE2A53B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6D7779-5DC9-780A-F4F9-DF879DE143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8EDD3E-D64E-9C83-3FB5-345166456256}"/>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6D5D70B8-60E7-D2DF-B05E-1A54444F13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FA810B-C12A-91D7-3827-CA10488A47ED}"/>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623868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398D-9EE6-804F-1DCC-A6461F99BA9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A2EB173-0426-733B-56F0-5726D8F03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D9074E3-86B1-AD38-466A-E82018F78463}"/>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F6088184-FC2D-6A70-333A-839F1BE3F6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4F6291-2798-EFFE-937C-BAD99169EFEF}"/>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871446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974C6-A343-B9D6-FED4-618E2191381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F8FA3FD-3DEC-7B35-AF79-DAD2B747E62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44503C8-54FC-0CF0-F68A-9C627404871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1882BC1-0830-D046-6579-B4519740EDD5}"/>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6" name="Footer Placeholder 5">
            <a:extLst>
              <a:ext uri="{FF2B5EF4-FFF2-40B4-BE49-F238E27FC236}">
                <a16:creationId xmlns:a16="http://schemas.microsoft.com/office/drawing/2014/main" id="{E39220E1-98A7-BBEC-E0B4-348DA1E7A6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DED817-6F80-B951-0EA9-0D64936F9F94}"/>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4148302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6E226-CBD1-EB1A-7226-9F17136D10E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BAF4285-FEEC-FD04-7454-D1031D0204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8A71D1E-C15A-29F5-C3EC-12A0248A04E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F212461-9281-AE7E-65C9-1087AD000B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5626532-6128-9B5B-3735-C7C09EFCDE2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EA76A16-48BF-CD47-A6F8-3C9BF41F78E2}"/>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8" name="Footer Placeholder 7">
            <a:extLst>
              <a:ext uri="{FF2B5EF4-FFF2-40B4-BE49-F238E27FC236}">
                <a16:creationId xmlns:a16="http://schemas.microsoft.com/office/drawing/2014/main" id="{31B13940-0864-9C55-0011-8F91B21059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72BDBA-94B5-58A4-BAAA-83D8A19613F9}"/>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4123950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0C0B8-289C-ACF7-7F1E-308E8E7B03D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53DF353-D614-85E9-39A1-4A5E0E90CCCD}"/>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4" name="Footer Placeholder 3">
            <a:extLst>
              <a:ext uri="{FF2B5EF4-FFF2-40B4-BE49-F238E27FC236}">
                <a16:creationId xmlns:a16="http://schemas.microsoft.com/office/drawing/2014/main" id="{C04933B3-A9E8-3B0F-4C65-25434BF512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0BBD62-2105-1ED0-B863-79B08BB96C1E}"/>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1265388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1A00F8-8F6E-46BA-7F1B-D57B3F576F1D}"/>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3" name="Footer Placeholder 2">
            <a:extLst>
              <a:ext uri="{FF2B5EF4-FFF2-40B4-BE49-F238E27FC236}">
                <a16:creationId xmlns:a16="http://schemas.microsoft.com/office/drawing/2014/main" id="{CDD791A6-2DBB-6DA3-580E-740D4916634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499346-7C41-6364-3B35-856FFAE655B0}"/>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805801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3C426-E9D1-6E26-7330-4D86DF8608C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DE0448F-9309-3DC7-8A8F-3C3EF31D34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4BAD572-FB15-9184-D8C9-16B5945790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ED8CC3-D685-7F28-978E-E518F635F4DD}"/>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6" name="Footer Placeholder 5">
            <a:extLst>
              <a:ext uri="{FF2B5EF4-FFF2-40B4-BE49-F238E27FC236}">
                <a16:creationId xmlns:a16="http://schemas.microsoft.com/office/drawing/2014/main" id="{0D41FA22-F6FE-AF4E-0074-538BF4A764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213207-FAD1-EB8F-C0A0-3E773972F320}"/>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62836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B990D-A7FF-60F2-147F-AEAB7A9D559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47EA495-598C-50B0-1675-C420525EAD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745FA0-EBE7-EAAE-3126-1EF03CE07F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D9C664-68B1-F090-08D2-C346F01F337F}"/>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6" name="Footer Placeholder 5">
            <a:extLst>
              <a:ext uri="{FF2B5EF4-FFF2-40B4-BE49-F238E27FC236}">
                <a16:creationId xmlns:a16="http://schemas.microsoft.com/office/drawing/2014/main" id="{7E583612-9E3D-5497-D649-B03964D905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9E55EF-F0EE-8E8D-88F9-4F004A9F6205}"/>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422716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FD60-B292-2AD0-7654-3628D1D4259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FB8216E-CF99-B1D2-270C-4DF19C42284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58ECF9A-EE50-C5C4-50D9-D581526E7E82}"/>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FDB0F773-57AF-52FE-F5B6-D13B3BDBF1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260475-AB7A-C369-3857-ACAA136280A5}"/>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119582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E8E7BC-0FBF-CCCC-A720-C871D1DA390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CA5B959-1B77-F4E6-4218-F9E3B2DA0A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6FBB48C-ECCF-4D64-218B-E22111E95EC5}"/>
              </a:ext>
            </a:extLst>
          </p:cNvPr>
          <p:cNvSpPr>
            <a:spLocks noGrp="1"/>
          </p:cNvSpPr>
          <p:nvPr>
            <p:ph type="dt" sz="half" idx="10"/>
          </p:nvPr>
        </p:nvSpPr>
        <p:spPr/>
        <p:txBody>
          <a:body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7E069777-04C5-4546-776F-9BA1B38A4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877B66-3592-38DE-0CD8-08A1A9285ADA}"/>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11333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B98F27-EC79-005D-4683-BE3768ABB6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D683E0F-DBD4-2B40-EB47-627621B514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7FFC266-DC2C-AA25-FED0-26B4E95A83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9A52A6-2215-A149-A8E4-EA5B25951D73}" type="datetimeFigureOut">
              <a:rPr lang="en-US" smtClean="0"/>
              <a:t>1/29/2025</a:t>
            </a:fld>
            <a:endParaRPr lang="en-US"/>
          </a:p>
        </p:txBody>
      </p:sp>
      <p:sp>
        <p:nvSpPr>
          <p:cNvPr id="5" name="Footer Placeholder 4">
            <a:extLst>
              <a:ext uri="{FF2B5EF4-FFF2-40B4-BE49-F238E27FC236}">
                <a16:creationId xmlns:a16="http://schemas.microsoft.com/office/drawing/2014/main" id="{A4B62467-EDEB-827D-F210-2E04EAF3F7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6FE5367-2696-E20D-8101-5DCB48844C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65483E-400D-2B4C-AE46-01E2E7D90434}" type="slidenum">
              <a:rPr lang="en-US" smtClean="0"/>
              <a:t>‹#›</a:t>
            </a:fld>
            <a:endParaRPr lang="en-US"/>
          </a:p>
        </p:txBody>
      </p:sp>
    </p:spTree>
    <p:extLst>
      <p:ext uri="{BB962C8B-B14F-4D97-AF65-F5344CB8AC3E}">
        <p14:creationId xmlns:p14="http://schemas.microsoft.com/office/powerpoint/2010/main" val="1427476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0.png"/><Relationship Id="rId7" Type="http://schemas.openxmlformats.org/officeDocument/2006/relationships/diagramColors" Target="../diagrams/colors9.xml"/><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5" name="Rectangle 3084">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80" name="Picture 8" descr="Google Issues a Warning About Guest Posting to Build Links">
            <a:extLst>
              <a:ext uri="{FF2B5EF4-FFF2-40B4-BE49-F238E27FC236}">
                <a16:creationId xmlns:a16="http://schemas.microsoft.com/office/drawing/2014/main" id="{9906DE92-FCAA-3D4A-1FCD-4E15F4B1E454}"/>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4249" r="-1" b="4157"/>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Domestic Abuse Evidence Review | Interventions Alliance">
            <a:extLst>
              <a:ext uri="{FF2B5EF4-FFF2-40B4-BE49-F238E27FC236}">
                <a16:creationId xmlns:a16="http://schemas.microsoft.com/office/drawing/2014/main" id="{BF088083-ECE1-7D27-2747-62D4C1653AB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756" b="6131"/>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6">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E5DDC9-2F89-CB5E-ED6C-7982F92D6ADB}"/>
              </a:ext>
            </a:extLst>
          </p:cNvPr>
          <p:cNvSpPr>
            <a:spLocks noGrp="1"/>
          </p:cNvSpPr>
          <p:nvPr>
            <p:ph type="ctrTitle"/>
          </p:nvPr>
        </p:nvSpPr>
        <p:spPr>
          <a:xfrm>
            <a:off x="838200" y="1115219"/>
            <a:ext cx="5395912" cy="2387600"/>
          </a:xfrm>
        </p:spPr>
        <p:txBody>
          <a:bodyPr>
            <a:normAutofit fontScale="90000"/>
          </a:bodyPr>
          <a:lstStyle/>
          <a:p>
            <a:pPr algn="l"/>
            <a:br>
              <a:rPr lang="en-US" sz="5000" dirty="0">
                <a:solidFill>
                  <a:schemeClr val="bg1"/>
                </a:solidFill>
              </a:rPr>
            </a:br>
            <a:br>
              <a:rPr lang="en-US" sz="5000" dirty="0">
                <a:solidFill>
                  <a:schemeClr val="bg1"/>
                </a:solidFill>
              </a:rPr>
            </a:br>
            <a:r>
              <a:rPr lang="en-US" sz="5000" dirty="0">
                <a:solidFill>
                  <a:schemeClr val="bg1"/>
                </a:solidFill>
              </a:rPr>
              <a:t>Preparing for the Role of Constable Domestic Abuse Recap</a:t>
            </a:r>
            <a:br>
              <a:rPr lang="en-US" sz="5000" dirty="0">
                <a:solidFill>
                  <a:schemeClr val="bg1"/>
                </a:solidFill>
              </a:rPr>
            </a:br>
            <a:br>
              <a:rPr lang="en-US" sz="5000" dirty="0">
                <a:solidFill>
                  <a:schemeClr val="bg1"/>
                </a:solidFill>
              </a:rPr>
            </a:br>
            <a:r>
              <a:rPr lang="en-US" sz="5000" dirty="0">
                <a:solidFill>
                  <a:schemeClr val="bg1"/>
                </a:solidFill>
              </a:rPr>
              <a:t>Week 5 Part 1 </a:t>
            </a:r>
          </a:p>
        </p:txBody>
      </p:sp>
      <p:cxnSp>
        <p:nvCxnSpPr>
          <p:cNvPr id="3089" name="Straight Connector 3088">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5517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 Common Errors Made While Defining Learning Objectives">
            <a:extLst>
              <a:ext uri="{FF2B5EF4-FFF2-40B4-BE49-F238E27FC236}">
                <a16:creationId xmlns:a16="http://schemas.microsoft.com/office/drawing/2014/main" id="{80476B02-2995-8229-88B5-6F3C4C4511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65" r="38230" b="1"/>
          <a:stretch/>
        </p:blipFill>
        <p:spPr bwMode="auto">
          <a:xfrm>
            <a:off x="6728727" y="1453644"/>
            <a:ext cx="5463273" cy="5167312"/>
          </a:xfrm>
          <a:custGeom>
            <a:avLst/>
            <a:gdLst/>
            <a:ahLst/>
            <a:cxnLst/>
            <a:rect l="l" t="t" r="r" b="b"/>
            <a:pathLst>
              <a:path w="5463273" h="5167312">
                <a:moveTo>
                  <a:pt x="2391664" y="0"/>
                </a:moveTo>
                <a:lnTo>
                  <a:pt x="2729598" y="0"/>
                </a:lnTo>
                <a:lnTo>
                  <a:pt x="3668014" y="0"/>
                </a:lnTo>
                <a:lnTo>
                  <a:pt x="5463273" y="0"/>
                </a:lnTo>
                <a:lnTo>
                  <a:pt x="5463273" y="5167310"/>
                </a:lnTo>
                <a:lnTo>
                  <a:pt x="3668014" y="5167310"/>
                </a:lnTo>
                <a:lnTo>
                  <a:pt x="3668014" y="5167312"/>
                </a:lnTo>
                <a:lnTo>
                  <a:pt x="0" y="5167312"/>
                </a:lnTo>
                <a:lnTo>
                  <a:pt x="2393879" y="952"/>
                </a:lnTo>
                <a:lnTo>
                  <a:pt x="2391664" y="952"/>
                </a:ln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5EFDB43-5951-1D50-4786-8374A098F327}"/>
              </a:ext>
            </a:extLst>
          </p:cNvPr>
          <p:cNvSpPr txBox="1"/>
          <p:nvPr/>
        </p:nvSpPr>
        <p:spPr>
          <a:xfrm>
            <a:off x="841248" y="365759"/>
            <a:ext cx="7769352" cy="132588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rgbClr val="FF0000"/>
                </a:solidFill>
                <a:latin typeface="+mj-lt"/>
                <a:ea typeface="+mj-ea"/>
                <a:cs typeface="+mj-cs"/>
              </a:rPr>
              <a:t>Today’s objectives……</a:t>
            </a:r>
          </a:p>
        </p:txBody>
      </p:sp>
      <p:graphicFrame>
        <p:nvGraphicFramePr>
          <p:cNvPr id="10" name="TextBox 7">
            <a:extLst>
              <a:ext uri="{FF2B5EF4-FFF2-40B4-BE49-F238E27FC236}">
                <a16:creationId xmlns:a16="http://schemas.microsoft.com/office/drawing/2014/main" id="{9A8177D3-7BB7-DBC8-1782-FADB7CC665D0}"/>
              </a:ext>
            </a:extLst>
          </p:cNvPr>
          <p:cNvGraphicFramePr/>
          <p:nvPr>
            <p:extLst>
              <p:ext uri="{D42A27DB-BD31-4B8C-83A1-F6EECF244321}">
                <p14:modId xmlns:p14="http://schemas.microsoft.com/office/powerpoint/2010/main" val="2422064970"/>
              </p:ext>
            </p:extLst>
          </p:nvPr>
        </p:nvGraphicFramePr>
        <p:xfrm>
          <a:off x="841248" y="2209800"/>
          <a:ext cx="6637725" cy="40100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4107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9" name="Rectangle 5128">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CD5E0B-9075-414E-3691-812C47A4E0D0}"/>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What is domestic abuse?</a:t>
            </a:r>
          </a:p>
        </p:txBody>
      </p:sp>
      <p:cxnSp>
        <p:nvCxnSpPr>
          <p:cNvPr id="5131" name="Straight Connector 5130">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124" name="Picture 4" descr="16 Days Campaign Blog | Women's Aid - Domestic violence service in Ireland">
            <a:extLst>
              <a:ext uri="{FF2B5EF4-FFF2-40B4-BE49-F238E27FC236}">
                <a16:creationId xmlns:a16="http://schemas.microsoft.com/office/drawing/2014/main" id="{5D857951-E058-6E74-F601-051A8305D23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04734" y="2426818"/>
            <a:ext cx="3909583" cy="3997637"/>
          </a:xfrm>
          <a:prstGeom prst="rect">
            <a:avLst/>
          </a:prstGeom>
          <a:noFill/>
          <a:extLst>
            <a:ext uri="{909E8E84-426E-40DD-AFC4-6F175D3DCCD1}">
              <a14:hiddenFill xmlns:a14="http://schemas.microsoft.com/office/drawing/2010/main">
                <a:solidFill>
                  <a:srgbClr val="FFFFFF"/>
                </a:solidFill>
              </a14:hiddenFill>
            </a:ext>
          </a:extLst>
        </p:spPr>
      </p:pic>
      <p:cxnSp>
        <p:nvCxnSpPr>
          <p:cNvPr id="5133" name="Straight Connector 5132">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122" name="Picture 2" descr="Help For Domestic Violence Perpetrators | Respect Phoneline UK">
            <a:extLst>
              <a:ext uri="{FF2B5EF4-FFF2-40B4-BE49-F238E27FC236}">
                <a16:creationId xmlns:a16="http://schemas.microsoft.com/office/drawing/2014/main" id="{7B456922-FBED-1B40-CB54-D8A476BABB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29" r="2098"/>
          <a:stretch/>
        </p:blipFill>
        <p:spPr bwMode="auto">
          <a:xfrm>
            <a:off x="6445073" y="2824538"/>
            <a:ext cx="5455917" cy="3202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426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07346" y="276311"/>
            <a:ext cx="9840287" cy="646331"/>
          </a:xfrm>
          <a:prstGeom prst="rect">
            <a:avLst/>
          </a:prstGeom>
          <a:solidFill>
            <a:srgbClr val="FFC000"/>
          </a:solidFill>
        </p:spPr>
        <p:txBody>
          <a:bodyPr wrap="square" rtlCol="0">
            <a:spAutoFit/>
          </a:bodyPr>
          <a:lstStyle/>
          <a:p>
            <a:pPr algn="ctr"/>
            <a:r>
              <a:rPr lang="en-GB" sz="3600" b="1" dirty="0">
                <a:solidFill>
                  <a:schemeClr val="bg1"/>
                </a:solidFill>
              </a:rPr>
              <a:t>Overview of Domestic Abuse Act 2021</a:t>
            </a:r>
          </a:p>
        </p:txBody>
      </p:sp>
      <p:graphicFrame>
        <p:nvGraphicFramePr>
          <p:cNvPr id="3" name="Diagram 2"/>
          <p:cNvGraphicFramePr/>
          <p:nvPr/>
        </p:nvGraphicFramePr>
        <p:xfrm>
          <a:off x="523103" y="1099298"/>
          <a:ext cx="11145794" cy="5215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7784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201E5E63-356F-B642-8298-72BA023ED7CF}"/>
                                            </p:graphicEl>
                                          </p:spTgt>
                                        </p:tgtEl>
                                        <p:attrNameLst>
                                          <p:attrName>style.visibility</p:attrName>
                                        </p:attrNameLst>
                                      </p:cBhvr>
                                      <p:to>
                                        <p:strVal val="visible"/>
                                      </p:to>
                                    </p:set>
                                    <p:animEffect transition="in" filter="fade">
                                      <p:cBhvr>
                                        <p:cTn id="7" dur="500"/>
                                        <p:tgtEl>
                                          <p:spTgt spid="3">
                                            <p:graphicEl>
                                              <a:dgm id="{201E5E63-356F-B642-8298-72BA023ED7C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867AAC4-6EF4-3345-8A40-FF4D392C6488}"/>
                                            </p:graphicEl>
                                          </p:spTgt>
                                        </p:tgtEl>
                                        <p:attrNameLst>
                                          <p:attrName>style.visibility</p:attrName>
                                        </p:attrNameLst>
                                      </p:cBhvr>
                                      <p:to>
                                        <p:strVal val="visible"/>
                                      </p:to>
                                    </p:set>
                                    <p:animEffect transition="in" filter="fade">
                                      <p:cBhvr>
                                        <p:cTn id="12" dur="500"/>
                                        <p:tgtEl>
                                          <p:spTgt spid="3">
                                            <p:graphicEl>
                                              <a:dgm id="{5867AAC4-6EF4-3345-8A40-FF4D392C648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9F9C9BDB-16CF-304E-9372-2E96537D3AA6}"/>
                                            </p:graphicEl>
                                          </p:spTgt>
                                        </p:tgtEl>
                                        <p:attrNameLst>
                                          <p:attrName>style.visibility</p:attrName>
                                        </p:attrNameLst>
                                      </p:cBhvr>
                                      <p:to>
                                        <p:strVal val="visible"/>
                                      </p:to>
                                    </p:set>
                                    <p:animEffect transition="in" filter="fade">
                                      <p:cBhvr>
                                        <p:cTn id="17" dur="500"/>
                                        <p:tgtEl>
                                          <p:spTgt spid="3">
                                            <p:graphicEl>
                                              <a:dgm id="{9F9C9BDB-16CF-304E-9372-2E96537D3AA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1B69B469-5854-4D45-A0B2-0F8CFE2F53F7}"/>
                                            </p:graphicEl>
                                          </p:spTgt>
                                        </p:tgtEl>
                                        <p:attrNameLst>
                                          <p:attrName>style.visibility</p:attrName>
                                        </p:attrNameLst>
                                      </p:cBhvr>
                                      <p:to>
                                        <p:strVal val="visible"/>
                                      </p:to>
                                    </p:set>
                                    <p:animEffect transition="in" filter="fade">
                                      <p:cBhvr>
                                        <p:cTn id="22" dur="500"/>
                                        <p:tgtEl>
                                          <p:spTgt spid="3">
                                            <p:graphicEl>
                                              <a:dgm id="{1B69B469-5854-4D45-A0B2-0F8CFE2F53F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6814B9E8-FC68-0848-8C61-FE5E398C5573}"/>
                                            </p:graphicEl>
                                          </p:spTgt>
                                        </p:tgtEl>
                                        <p:attrNameLst>
                                          <p:attrName>style.visibility</p:attrName>
                                        </p:attrNameLst>
                                      </p:cBhvr>
                                      <p:to>
                                        <p:strVal val="visible"/>
                                      </p:to>
                                    </p:set>
                                    <p:animEffect transition="in" filter="fade">
                                      <p:cBhvr>
                                        <p:cTn id="27" dur="500"/>
                                        <p:tgtEl>
                                          <p:spTgt spid="3">
                                            <p:graphicEl>
                                              <a:dgm id="{6814B9E8-FC68-0848-8C61-FE5E398C557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1D0D6EE-F205-F749-9219-AEF6F9E682DB}"/>
                                            </p:graphicEl>
                                          </p:spTgt>
                                        </p:tgtEl>
                                        <p:attrNameLst>
                                          <p:attrName>style.visibility</p:attrName>
                                        </p:attrNameLst>
                                      </p:cBhvr>
                                      <p:to>
                                        <p:strVal val="visible"/>
                                      </p:to>
                                    </p:set>
                                    <p:animEffect transition="in" filter="fade">
                                      <p:cBhvr>
                                        <p:cTn id="32" dur="500"/>
                                        <p:tgtEl>
                                          <p:spTgt spid="3">
                                            <p:graphicEl>
                                              <a:dgm id="{21D0D6EE-F205-F749-9219-AEF6F9E682DB}"/>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ED8C7B4-71E3-4C4C-96BD-0CE317F45DDF}"/>
                                            </p:graphicEl>
                                          </p:spTgt>
                                        </p:tgtEl>
                                        <p:attrNameLst>
                                          <p:attrName>style.visibility</p:attrName>
                                        </p:attrNameLst>
                                      </p:cBhvr>
                                      <p:to>
                                        <p:strVal val="visible"/>
                                      </p:to>
                                    </p:set>
                                    <p:animEffect transition="in" filter="fade">
                                      <p:cBhvr>
                                        <p:cTn id="37" dur="500"/>
                                        <p:tgtEl>
                                          <p:spTgt spid="3">
                                            <p:graphicEl>
                                              <a:dgm id="{1ED8C7B4-71E3-4C4C-96BD-0CE317F45DD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0590C477-D190-7A40-8A45-E3BF6F2447C9}"/>
                                            </p:graphicEl>
                                          </p:spTgt>
                                        </p:tgtEl>
                                        <p:attrNameLst>
                                          <p:attrName>style.visibility</p:attrName>
                                        </p:attrNameLst>
                                      </p:cBhvr>
                                      <p:to>
                                        <p:strVal val="visible"/>
                                      </p:to>
                                    </p:set>
                                    <p:animEffect transition="in" filter="fade">
                                      <p:cBhvr>
                                        <p:cTn id="42" dur="500"/>
                                        <p:tgtEl>
                                          <p:spTgt spid="3">
                                            <p:graphicEl>
                                              <a:dgm id="{0590C477-D190-7A40-8A45-E3BF6F2447C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17936" y="276311"/>
            <a:ext cx="8280920" cy="646331"/>
          </a:xfrm>
          <a:prstGeom prst="rect">
            <a:avLst/>
          </a:prstGeom>
          <a:solidFill>
            <a:srgbClr val="FFC000"/>
          </a:solidFill>
        </p:spPr>
        <p:txBody>
          <a:bodyPr wrap="square" rtlCol="0">
            <a:spAutoFit/>
          </a:bodyPr>
          <a:lstStyle/>
          <a:p>
            <a:pPr algn="ctr"/>
            <a:r>
              <a:rPr lang="en-GB" sz="3600" b="1" dirty="0">
                <a:solidFill>
                  <a:schemeClr val="bg1"/>
                </a:solidFill>
              </a:rPr>
              <a:t>Definition of ‘Domestic Abuse’ </a:t>
            </a:r>
          </a:p>
        </p:txBody>
      </p:sp>
      <p:sp>
        <p:nvSpPr>
          <p:cNvPr id="3" name="TextBox 2"/>
          <p:cNvSpPr txBox="1"/>
          <p:nvPr/>
        </p:nvSpPr>
        <p:spPr>
          <a:xfrm>
            <a:off x="1336969" y="1100000"/>
            <a:ext cx="9242854" cy="461665"/>
          </a:xfrm>
          <a:prstGeom prst="rect">
            <a:avLst/>
          </a:prstGeom>
          <a:solidFill>
            <a:schemeClr val="bg2">
              <a:lumMod val="90000"/>
            </a:schemeClr>
          </a:solidFill>
          <a:ln>
            <a:solidFill>
              <a:schemeClr val="tx1"/>
            </a:solidFill>
          </a:ln>
        </p:spPr>
        <p:txBody>
          <a:bodyPr wrap="square" rtlCol="0">
            <a:spAutoFit/>
          </a:bodyPr>
          <a:lstStyle/>
          <a:p>
            <a:r>
              <a:rPr lang="en-GB" sz="2400" dirty="0"/>
              <a:t>Behaviour of person A towards another person B is domestic abuse if -</a:t>
            </a:r>
          </a:p>
        </p:txBody>
      </p:sp>
      <p:graphicFrame>
        <p:nvGraphicFramePr>
          <p:cNvPr id="4" name="Diagram 3"/>
          <p:cNvGraphicFramePr/>
          <p:nvPr/>
        </p:nvGraphicFramePr>
        <p:xfrm>
          <a:off x="1415535" y="1739023"/>
          <a:ext cx="9360930" cy="4569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3747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064D588-7962-44DC-91A9-62B25018819D}"/>
                                            </p:graphicEl>
                                          </p:spTgt>
                                        </p:tgtEl>
                                        <p:attrNameLst>
                                          <p:attrName>style.visibility</p:attrName>
                                        </p:attrNameLst>
                                      </p:cBhvr>
                                      <p:to>
                                        <p:strVal val="visible"/>
                                      </p:to>
                                    </p:set>
                                    <p:animEffect transition="in" filter="fade">
                                      <p:cBhvr>
                                        <p:cTn id="12" dur="500"/>
                                        <p:tgtEl>
                                          <p:spTgt spid="4">
                                            <p:graphicEl>
                                              <a:dgm id="{F064D588-7962-44DC-91A9-62B25018819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A94A67F9-DAC3-4931-856B-51DD1076619F}"/>
                                            </p:graphicEl>
                                          </p:spTgt>
                                        </p:tgtEl>
                                        <p:attrNameLst>
                                          <p:attrName>style.visibility</p:attrName>
                                        </p:attrNameLst>
                                      </p:cBhvr>
                                      <p:to>
                                        <p:strVal val="visible"/>
                                      </p:to>
                                    </p:set>
                                    <p:animEffect transition="in" filter="fade">
                                      <p:cBhvr>
                                        <p:cTn id="17" dur="500"/>
                                        <p:tgtEl>
                                          <p:spTgt spid="4">
                                            <p:graphicEl>
                                              <a:dgm id="{A94A67F9-DAC3-4931-856B-51DD1076619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DEBB33D3-86DC-414D-A84F-B67AF57F3CEE}"/>
                                            </p:graphicEl>
                                          </p:spTgt>
                                        </p:tgtEl>
                                        <p:attrNameLst>
                                          <p:attrName>style.visibility</p:attrName>
                                        </p:attrNameLst>
                                      </p:cBhvr>
                                      <p:to>
                                        <p:strVal val="visible"/>
                                      </p:to>
                                    </p:set>
                                    <p:animEffect transition="in" filter="fade">
                                      <p:cBhvr>
                                        <p:cTn id="20" dur="500"/>
                                        <p:tgtEl>
                                          <p:spTgt spid="4">
                                            <p:graphicEl>
                                              <a:dgm id="{DEBB33D3-86DC-414D-A84F-B67AF57F3CEE}"/>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ADD7E731-B06B-4D58-85C1-6D416181A83C}"/>
                                            </p:graphicEl>
                                          </p:spTgt>
                                        </p:tgtEl>
                                        <p:attrNameLst>
                                          <p:attrName>style.visibility</p:attrName>
                                        </p:attrNameLst>
                                      </p:cBhvr>
                                      <p:to>
                                        <p:strVal val="visible"/>
                                      </p:to>
                                    </p:set>
                                    <p:animEffect transition="in" filter="fade">
                                      <p:cBhvr>
                                        <p:cTn id="25" dur="500"/>
                                        <p:tgtEl>
                                          <p:spTgt spid="4">
                                            <p:graphicEl>
                                              <a:dgm id="{ADD7E731-B06B-4D58-85C1-6D416181A83C}"/>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graphicEl>
                                              <a:dgm id="{6529C852-527D-4C10-B5FA-75FC033DAC08}"/>
                                            </p:graphicEl>
                                          </p:spTgt>
                                        </p:tgtEl>
                                        <p:attrNameLst>
                                          <p:attrName>style.visibility</p:attrName>
                                        </p:attrNameLst>
                                      </p:cBhvr>
                                      <p:to>
                                        <p:strVal val="visible"/>
                                      </p:to>
                                    </p:set>
                                    <p:animEffect transition="in" filter="fade">
                                      <p:cBhvr>
                                        <p:cTn id="28" dur="500"/>
                                        <p:tgtEl>
                                          <p:spTgt spid="4">
                                            <p:graphicEl>
                                              <a:dgm id="{6529C852-527D-4C10-B5FA-75FC033DAC0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9" name="Rectangle 6152">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6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Rectangle 6154">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descr="National decision model | College of Policing">
            <a:extLst>
              <a:ext uri="{FF2B5EF4-FFF2-40B4-BE49-F238E27FC236}">
                <a16:creationId xmlns:a16="http://schemas.microsoft.com/office/drawing/2014/main" id="{5F66C8EF-546F-E9AB-8043-4C3266EC13D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21035" y="1051246"/>
            <a:ext cx="5129784" cy="4755507"/>
          </a:xfrm>
          <a:prstGeom prst="rect">
            <a:avLst/>
          </a:prstGeom>
          <a:noFill/>
          <a:extLst>
            <a:ext uri="{909E8E84-426E-40DD-AFC4-6F175D3DCCD1}">
              <a14:hiddenFill xmlns:a14="http://schemas.microsoft.com/office/drawing/2010/main">
                <a:solidFill>
                  <a:srgbClr val="FFFFFF"/>
                </a:solidFill>
              </a14:hiddenFill>
            </a:ext>
          </a:extLst>
        </p:spPr>
      </p:pic>
      <p:sp>
        <p:nvSpPr>
          <p:cNvPr id="6161" name="Rectangle 6156">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Speedometer with low medium high risk concept Vector Image">
            <a:extLst>
              <a:ext uri="{FF2B5EF4-FFF2-40B4-BE49-F238E27FC236}">
                <a16:creationId xmlns:a16="http://schemas.microsoft.com/office/drawing/2014/main" id="{64CD65FE-8502-E509-58D3-F68BE344C40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1180" y="1429596"/>
            <a:ext cx="5129784" cy="399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657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9" name="Rectangle 717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0" name="Rectangle 7176">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9278"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B5C278D-5AC2-A14C-B219-6A1BC2E8EF0F}"/>
              </a:ext>
            </a:extLst>
          </p:cNvPr>
          <p:cNvSpPr txBox="1"/>
          <p:nvPr/>
        </p:nvSpPr>
        <p:spPr>
          <a:xfrm>
            <a:off x="710390" y="681037"/>
            <a:ext cx="3738779" cy="1788811"/>
          </a:xfrm>
          <a:prstGeom prst="rect">
            <a:avLst/>
          </a:prstGeom>
        </p:spPr>
        <p:txBody>
          <a:bodyPr vert="horz" lIns="91440" tIns="45720" rIns="91440" bIns="45720" rtlCol="0" anchor="ctr">
            <a:normAutofit/>
          </a:bodyPr>
          <a:lstStyle/>
          <a:p>
            <a:pPr marR="0" lvl="0" fontAlgn="base">
              <a:lnSpc>
                <a:spcPct val="90000"/>
              </a:lnSpc>
              <a:spcBef>
                <a:spcPct val="0"/>
              </a:spcBef>
              <a:spcAft>
                <a:spcPts val="600"/>
              </a:spcAft>
              <a:buClrTx/>
              <a:buSzTx/>
              <a:tabLst/>
              <a:defRPr/>
            </a:pPr>
            <a:r>
              <a:rPr kumimoji="0" lang="en-US" sz="4000" b="1" i="0" u="sng" strike="noStrike" cap="none" spc="0" normalizeH="0" baseline="0" noProof="0">
                <a:ln>
                  <a:noFill/>
                </a:ln>
                <a:effectLst/>
                <a:uLnTx/>
                <a:uFillTx/>
                <a:latin typeface="+mj-lt"/>
                <a:ea typeface="+mj-ea"/>
                <a:cs typeface="+mj-cs"/>
              </a:rPr>
              <a:t>High Risk Victim</a:t>
            </a:r>
          </a:p>
        </p:txBody>
      </p:sp>
      <p:sp>
        <p:nvSpPr>
          <p:cNvPr id="6" name="TextBox 5">
            <a:extLst>
              <a:ext uri="{FF2B5EF4-FFF2-40B4-BE49-F238E27FC236}">
                <a16:creationId xmlns:a16="http://schemas.microsoft.com/office/drawing/2014/main" id="{C2CF1AEB-5420-7E0B-F960-0F8655799059}"/>
              </a:ext>
            </a:extLst>
          </p:cNvPr>
          <p:cNvSpPr txBox="1"/>
          <p:nvPr/>
        </p:nvSpPr>
        <p:spPr>
          <a:xfrm>
            <a:off x="710390" y="2630161"/>
            <a:ext cx="3738780"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1700" b="0" i="0" u="none" strike="noStrike" cap="none" spc="0" normalizeH="0" baseline="0" noProof="0" dirty="0">
                <a:ln>
                  <a:noFill/>
                </a:ln>
                <a:effectLst/>
                <a:uLnTx/>
                <a:uFillTx/>
              </a:rPr>
              <a:t>There are identifiable indicators of risk of serious harm.  </a:t>
            </a:r>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lang="en-US" sz="1700" dirty="0"/>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kumimoji="0" lang="en-US" sz="1700" b="0" i="0" u="none" strike="noStrike" cap="none" spc="0" normalizeH="0" baseline="0" noProof="0" dirty="0">
              <a:ln>
                <a:noFill/>
              </a:ln>
              <a:effectLst/>
              <a:uLnTx/>
              <a:uFillTx/>
            </a:endParaRPr>
          </a:p>
          <a:p>
            <a:pPr marR="0" lvl="0" algn="ctr" fontAlgn="base">
              <a:lnSpc>
                <a:spcPct val="90000"/>
              </a:lnSpc>
              <a:spcBef>
                <a:spcPct val="30000"/>
              </a:spcBef>
              <a:spcAft>
                <a:spcPct val="0"/>
              </a:spcAft>
              <a:buClrTx/>
              <a:buSzTx/>
              <a:tabLst/>
              <a:defRPr/>
            </a:pPr>
            <a:r>
              <a:rPr kumimoji="0" lang="en-US" sz="1700" b="0" i="0" u="none" strike="noStrike" cap="none" spc="0" normalizeH="0" baseline="0" noProof="0" dirty="0">
                <a:ln>
                  <a:noFill/>
                </a:ln>
                <a:effectLst/>
                <a:uLnTx/>
                <a:uFillTx/>
              </a:rPr>
              <a:t>The potential event could happen at any time and the impact would be serious.</a:t>
            </a:r>
            <a:br>
              <a:rPr kumimoji="0" lang="en-US" sz="1700" b="0" i="0" u="none" strike="noStrike" cap="none" spc="0" normalizeH="0" baseline="0" noProof="0" dirty="0">
                <a:ln>
                  <a:noFill/>
                </a:ln>
                <a:effectLst/>
                <a:uLnTx/>
                <a:uFillTx/>
              </a:rPr>
            </a:br>
            <a:br>
              <a:rPr kumimoji="0" lang="en-US" sz="1700" b="0" i="0" u="sng" strike="noStrike" cap="none" spc="0" normalizeH="0" baseline="0" noProof="0" dirty="0">
                <a:ln>
                  <a:noFill/>
                </a:ln>
                <a:effectLst/>
                <a:uLnTx/>
                <a:uFillTx/>
              </a:rPr>
            </a:br>
            <a:r>
              <a:rPr kumimoji="0" lang="en-US" sz="1700" b="0" i="0" u="sng" strike="noStrike" cap="none" spc="0" normalizeH="0" baseline="0" noProof="0" dirty="0">
                <a:ln>
                  <a:noFill/>
                </a:ln>
                <a:effectLst/>
                <a:uLnTx/>
                <a:uFillTx/>
              </a:rPr>
              <a:t>  Serious Risk of Harm </a:t>
            </a:r>
            <a:br>
              <a:rPr kumimoji="0" lang="en-US" sz="1700" b="0" i="0" u="none" strike="noStrike" cap="none" spc="0" normalizeH="0" baseline="0" noProof="0" dirty="0">
                <a:ln>
                  <a:noFill/>
                </a:ln>
                <a:effectLst/>
                <a:uLnTx/>
                <a:uFillTx/>
              </a:rPr>
            </a:br>
            <a:r>
              <a:rPr kumimoji="0" lang="en-US" sz="1700" b="0" i="0" u="none" strike="noStrike" cap="none" spc="0" normalizeH="0" baseline="0" noProof="0" dirty="0">
                <a:ln>
                  <a:noFill/>
                </a:ln>
                <a:effectLst/>
                <a:uLnTx/>
                <a:uFillTx/>
              </a:rPr>
              <a:t>"A risk which is life threatening and or traumatic and from which recovery, whether physical or psychological can be expected to be difficult or impossible".</a:t>
            </a:r>
          </a:p>
        </p:txBody>
      </p:sp>
      <p:pic>
        <p:nvPicPr>
          <p:cNvPr id="7170" name="Picture 2" descr="Taking your breath away - why strangulation in domestic violence is a huge  red flag | MobileODT">
            <a:extLst>
              <a:ext uri="{FF2B5EF4-FFF2-40B4-BE49-F238E27FC236}">
                <a16:creationId xmlns:a16="http://schemas.microsoft.com/office/drawing/2014/main" id="{B206246F-E1F8-DB10-2311-C870A9081E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49"/>
          <a:stretch/>
        </p:blipFill>
        <p:spPr bwMode="auto">
          <a:xfrm>
            <a:off x="5170507"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4746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11" name="Rectangle 819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12" name="Rectangle 8200">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9278"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D67F56-AA0B-1224-86CA-AB08D97BE93C}"/>
              </a:ext>
            </a:extLst>
          </p:cNvPr>
          <p:cNvSpPr txBox="1"/>
          <p:nvPr/>
        </p:nvSpPr>
        <p:spPr>
          <a:xfrm>
            <a:off x="710390" y="681037"/>
            <a:ext cx="3738779" cy="1788811"/>
          </a:xfrm>
          <a:prstGeom prst="rect">
            <a:avLst/>
          </a:prstGeom>
        </p:spPr>
        <p:txBody>
          <a:bodyPr vert="horz" lIns="91440" tIns="45720" rIns="91440" bIns="45720" rtlCol="0" anchor="ctr">
            <a:normAutofit/>
          </a:bodyPr>
          <a:lstStyle/>
          <a:p>
            <a:pPr marR="0" lvl="0" algn="ctr" fontAlgn="base">
              <a:lnSpc>
                <a:spcPct val="90000"/>
              </a:lnSpc>
              <a:spcBef>
                <a:spcPct val="0"/>
              </a:spcBef>
              <a:spcAft>
                <a:spcPts val="600"/>
              </a:spcAft>
              <a:buClrTx/>
              <a:buSzTx/>
              <a:tabLst/>
              <a:defRPr/>
            </a:pPr>
            <a:r>
              <a:rPr kumimoji="0" lang="en-US" sz="4000" b="1" i="0" u="sng" strike="noStrike" cap="none" spc="0" normalizeH="0" baseline="0" noProof="0" dirty="0">
                <a:ln>
                  <a:noFill/>
                </a:ln>
                <a:effectLst/>
                <a:uLnTx/>
                <a:uFillTx/>
                <a:latin typeface="+mj-lt"/>
                <a:ea typeface="+mj-ea"/>
                <a:cs typeface="+mj-cs"/>
              </a:rPr>
              <a:t>Medium Risk Victim </a:t>
            </a:r>
          </a:p>
        </p:txBody>
      </p:sp>
      <p:sp>
        <p:nvSpPr>
          <p:cNvPr id="3" name="TextBox 2">
            <a:extLst>
              <a:ext uri="{FF2B5EF4-FFF2-40B4-BE49-F238E27FC236}">
                <a16:creationId xmlns:a16="http://schemas.microsoft.com/office/drawing/2014/main" id="{451FA795-6D45-9E31-8DC7-E8A7AB1E87A4}"/>
              </a:ext>
            </a:extLst>
          </p:cNvPr>
          <p:cNvSpPr txBox="1"/>
          <p:nvPr/>
        </p:nvSpPr>
        <p:spPr>
          <a:xfrm>
            <a:off x="710390" y="2630161"/>
            <a:ext cx="3738780"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1900" b="0" i="0" u="none" strike="noStrike" cap="none" spc="0" normalizeH="0" baseline="0" noProof="0" dirty="0">
                <a:ln>
                  <a:noFill/>
                </a:ln>
                <a:effectLst/>
                <a:uLnTx/>
                <a:uFillTx/>
              </a:rPr>
              <a:t>There are identifiable indicators of risk of serious harm.  </a:t>
            </a:r>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lang="en-US" sz="1900" dirty="0"/>
          </a:p>
          <a:p>
            <a:pPr marR="0" lvl="0" algn="ctr" fontAlgn="base">
              <a:lnSpc>
                <a:spcPct val="90000"/>
              </a:lnSpc>
              <a:spcBef>
                <a:spcPct val="30000"/>
              </a:spcBef>
              <a:spcAft>
                <a:spcPct val="0"/>
              </a:spcAft>
              <a:buClrTx/>
              <a:buSzTx/>
              <a:tabLst/>
              <a:defRPr/>
            </a:pPr>
            <a:r>
              <a:rPr kumimoji="0" lang="en-US" sz="1900" b="0" i="0" u="none" strike="noStrike" cap="none" spc="0" normalizeH="0" baseline="0" noProof="0" dirty="0">
                <a:ln>
                  <a:noFill/>
                </a:ln>
                <a:effectLst/>
                <a:uLnTx/>
                <a:uFillTx/>
              </a:rPr>
              <a:t>The offender has the potential to cause serious harm but is unlikely to do so unless there is a change in circumstances, for example, failure to take medication, loss of accommodation, relationship breakdown, drugs or alcohol abuse.</a:t>
            </a:r>
          </a:p>
        </p:txBody>
      </p:sp>
      <p:pic>
        <p:nvPicPr>
          <p:cNvPr id="8194" name="Picture 2" descr="Focusing on Victims of Crime isn't Just a Nicety - Get The Data">
            <a:extLst>
              <a:ext uri="{FF2B5EF4-FFF2-40B4-BE49-F238E27FC236}">
                <a16:creationId xmlns:a16="http://schemas.microsoft.com/office/drawing/2014/main" id="{630F6084-D0E7-77A3-17A1-03B306A112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75" r="7991"/>
          <a:stretch/>
        </p:blipFill>
        <p:spPr bwMode="auto">
          <a:xfrm>
            <a:off x="5170507"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034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5" name="Rounded Rectangle 26">
            <a:extLst>
              <a:ext uri="{FF2B5EF4-FFF2-40B4-BE49-F238E27FC236}">
                <a16:creationId xmlns:a16="http://schemas.microsoft.com/office/drawing/2014/main" id="{6A507CAB-6FAD-4543-BAF2-DD9DD2970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4" y="640080"/>
            <a:ext cx="4809175" cy="5577818"/>
          </a:xfrm>
          <a:prstGeom prst="roundRect">
            <a:avLst>
              <a:gd name="adj" fmla="val 0"/>
            </a:avLst>
          </a:prstGeom>
          <a:solidFill>
            <a:srgbClr val="FFFFFF"/>
          </a:solidFill>
          <a:ln w="9525">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Male domestic abuse victims 'sleeping in cars and tents' - BBC News">
            <a:extLst>
              <a:ext uri="{FF2B5EF4-FFF2-40B4-BE49-F238E27FC236}">
                <a16:creationId xmlns:a16="http://schemas.microsoft.com/office/drawing/2014/main" id="{B619C2C1-B981-BE2C-3CC6-32F50A7025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959" r="23236"/>
          <a:stretch/>
        </p:blipFill>
        <p:spPr bwMode="auto">
          <a:xfrm>
            <a:off x="811051" y="804661"/>
            <a:ext cx="4480560" cy="5248656"/>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3AF1CE1-D4C2-FFDE-C797-BC16449B1D0E}"/>
              </a:ext>
            </a:extLst>
          </p:cNvPr>
          <p:cNvSpPr txBox="1"/>
          <p:nvPr/>
        </p:nvSpPr>
        <p:spPr>
          <a:xfrm>
            <a:off x="5851895" y="1830061"/>
            <a:ext cx="5529054"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3600" b="1" i="0" u="sng" strike="noStrike" cap="none" spc="0" normalizeH="0" baseline="0" noProof="0" dirty="0">
                <a:ln>
                  <a:noFill/>
                </a:ln>
                <a:effectLst/>
                <a:uLnTx/>
                <a:uFillTx/>
              </a:rPr>
              <a:t>Standard Risk Victim</a:t>
            </a:r>
          </a:p>
          <a:p>
            <a:pPr marR="0" lvl="0" fontAlgn="base">
              <a:lnSpc>
                <a:spcPct val="90000"/>
              </a:lnSpc>
              <a:spcBef>
                <a:spcPct val="30000"/>
              </a:spcBef>
              <a:spcAft>
                <a:spcPct val="0"/>
              </a:spcAft>
              <a:buClrTx/>
              <a:buSzTx/>
              <a:tabLst/>
              <a:defRPr/>
            </a:pPr>
            <a:endParaRPr lang="en-US" sz="2000" b="1" u="sng" dirty="0"/>
          </a:p>
          <a:p>
            <a:pPr marR="0" lvl="0" fontAlgn="base">
              <a:lnSpc>
                <a:spcPct val="90000"/>
              </a:lnSpc>
              <a:spcBef>
                <a:spcPct val="30000"/>
              </a:spcBef>
              <a:spcAft>
                <a:spcPct val="0"/>
              </a:spcAft>
              <a:buClrTx/>
              <a:buSzTx/>
              <a:tabLst/>
              <a:defRPr/>
            </a:pPr>
            <a:endParaRPr kumimoji="0" lang="en-US" sz="2000" b="1" i="0" u="sng" strike="noStrike" cap="none" spc="0" normalizeH="0" baseline="0" noProof="0" dirty="0">
              <a:ln>
                <a:noFill/>
              </a:ln>
              <a:effectLst/>
              <a:uLnTx/>
              <a:uFillTx/>
            </a:endParaRPr>
          </a:p>
          <a:p>
            <a:pPr algn="ctr" fontAlgn="base">
              <a:lnSpc>
                <a:spcPct val="90000"/>
              </a:lnSpc>
              <a:spcBef>
                <a:spcPct val="30000"/>
              </a:spcBef>
              <a:spcAft>
                <a:spcPct val="0"/>
              </a:spcAft>
              <a:defRPr/>
            </a:pPr>
            <a:r>
              <a:rPr kumimoji="0" lang="en-US" sz="2000" b="0" i="0" u="none" strike="noStrike" cap="none" spc="0" normalizeH="0" baseline="0" noProof="0" dirty="0">
                <a:ln>
                  <a:noFill/>
                </a:ln>
                <a:effectLst/>
                <a:uLnTx/>
                <a:uFillTx/>
              </a:rPr>
              <a:t>Current evidence does not indicate likelihood of causing serious harm</a:t>
            </a:r>
          </a:p>
          <a:p>
            <a:pPr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000" b="1" i="0" u="sng" strike="noStrike" cap="none" spc="0" normalizeH="0" baseline="0" noProof="0" dirty="0">
              <a:ln>
                <a:noFill/>
              </a:ln>
              <a:effectLst/>
              <a:uLnTx/>
              <a:uFillTx/>
            </a:endParaRPr>
          </a:p>
        </p:txBody>
      </p:sp>
    </p:spTree>
    <p:extLst>
      <p:ext uri="{BB962C8B-B14F-4D97-AF65-F5344CB8AC3E}">
        <p14:creationId xmlns:p14="http://schemas.microsoft.com/office/powerpoint/2010/main" val="1164630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9" name="Rectangle 10248">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93775" y="478232"/>
            <a:ext cx="5809306"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FBF6053-8927-C9E2-9C97-DCE80E9A6D59}"/>
              </a:ext>
            </a:extLst>
          </p:cNvPr>
          <p:cNvSpPr txBox="1"/>
          <p:nvPr/>
        </p:nvSpPr>
        <p:spPr>
          <a:xfrm>
            <a:off x="1947750" y="1070568"/>
            <a:ext cx="4933490" cy="1424446"/>
          </a:xfrm>
          <a:prstGeom prst="rect">
            <a:avLst/>
          </a:prstGeom>
        </p:spPr>
        <p:txBody>
          <a:bodyPr vert="horz" lIns="91440" tIns="45720" rIns="91440" bIns="45720" rtlCol="0" anchor="ctr">
            <a:normAutofit/>
          </a:bodyPr>
          <a:lstStyle/>
          <a:p>
            <a:pPr marR="0" lvl="0" fontAlgn="base">
              <a:lnSpc>
                <a:spcPct val="90000"/>
              </a:lnSpc>
              <a:spcBef>
                <a:spcPct val="0"/>
              </a:spcBef>
              <a:spcAft>
                <a:spcPts val="600"/>
              </a:spcAft>
              <a:buClrTx/>
              <a:buSzTx/>
              <a:tabLst/>
              <a:defRPr/>
            </a:pPr>
            <a:r>
              <a:rPr kumimoji="0" lang="en-US" sz="4000" b="0" i="0" u="none" strike="noStrike" cap="none" spc="0" normalizeH="0" baseline="0" noProof="0" dirty="0">
                <a:ln>
                  <a:noFill/>
                </a:ln>
                <a:solidFill>
                  <a:srgbClr val="FFFFFF"/>
                </a:solidFill>
                <a:effectLst/>
                <a:uLnTx/>
                <a:uFillTx/>
                <a:latin typeface="+mj-lt"/>
                <a:ea typeface="+mj-ea"/>
                <a:cs typeface="+mj-cs"/>
              </a:rPr>
              <a:t>Repeat Victim</a:t>
            </a:r>
          </a:p>
        </p:txBody>
      </p:sp>
      <p:cxnSp>
        <p:nvCxnSpPr>
          <p:cNvPr id="10251" name="Straight Connector 10250">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9782" y="2639023"/>
            <a:ext cx="4800600"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47A3294-C49D-76D4-9C7B-5BA53B47EB98}"/>
              </a:ext>
            </a:extLst>
          </p:cNvPr>
          <p:cNvSpPr txBox="1"/>
          <p:nvPr/>
        </p:nvSpPr>
        <p:spPr>
          <a:xfrm>
            <a:off x="947447" y="2799889"/>
            <a:ext cx="4933490" cy="2987543"/>
          </a:xfrm>
          <a:prstGeom prst="rect">
            <a:avLst/>
          </a:prstGeom>
        </p:spPr>
        <p:txBody>
          <a:bodyPr vert="horz" lIns="91440" tIns="45720" rIns="91440" bIns="45720" rtlCol="0" anchor="t">
            <a:normAutofit/>
          </a:bodyPr>
          <a:lstStyle/>
          <a:p>
            <a:pPr marR="0" lvl="0" algn="ctr" fontAlgn="base">
              <a:lnSpc>
                <a:spcPct val="90000"/>
              </a:lnSpc>
              <a:spcBef>
                <a:spcPct val="30000"/>
              </a:spcBef>
              <a:spcAft>
                <a:spcPct val="0"/>
              </a:spcAft>
              <a:buClrTx/>
              <a:buSzTx/>
              <a:tabLst/>
              <a:defRPr/>
            </a:pPr>
            <a:r>
              <a:rPr kumimoji="0" lang="en-US" sz="2200" b="0" i="0" u="none" strike="noStrike" cap="none" spc="0" normalizeH="0" baseline="0" noProof="0" dirty="0">
                <a:ln>
                  <a:noFill/>
                </a:ln>
                <a:solidFill>
                  <a:srgbClr val="FFFFFF"/>
                </a:solidFill>
                <a:effectLst/>
                <a:uLnTx/>
                <a:uFillTx/>
              </a:rPr>
              <a:t>A repeat victim is someone who has reported two or more domestic abuse incidents to the police within a rolling 12-month period, accepting that this could an incident and/or a crime.</a:t>
            </a:r>
          </a:p>
        </p:txBody>
      </p:sp>
      <p:pic>
        <p:nvPicPr>
          <p:cNvPr id="10242" name="Picture 2" descr="How to do PTE Repeat Sentence - PTE Magic International | Online PTE  Coaching">
            <a:extLst>
              <a:ext uri="{FF2B5EF4-FFF2-40B4-BE49-F238E27FC236}">
                <a16:creationId xmlns:a16="http://schemas.microsoft.com/office/drawing/2014/main" id="{8EB73558-E6D9-1474-C268-2C1ED37908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77506" y="347472"/>
            <a:ext cx="29718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The Subtle Art of Blaming the Victim | Psychology Today United Kingdom">
            <a:extLst>
              <a:ext uri="{FF2B5EF4-FFF2-40B4-BE49-F238E27FC236}">
                <a16:creationId xmlns:a16="http://schemas.microsoft.com/office/drawing/2014/main" id="{8ADF99DC-0E94-0B9F-CE3F-D740A6688C6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79652" y="3566160"/>
            <a:ext cx="3967506"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752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Premium Vector | Kidnapped girl with perpetrator in behind criminal scene  illustration vector">
            <a:extLst>
              <a:ext uri="{FF2B5EF4-FFF2-40B4-BE49-F238E27FC236}">
                <a16:creationId xmlns:a16="http://schemas.microsoft.com/office/drawing/2014/main" id="{1DC9BFD0-2032-94DA-4A22-4287BFF556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25" r="11107" b="-1"/>
          <a:stretch/>
        </p:blipFill>
        <p:spPr bwMode="auto">
          <a:xfrm>
            <a:off x="576244"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1039" name="Rectangle 103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4EE865-00B5-ADE9-6C84-EDFE64784660}"/>
              </a:ext>
            </a:extLst>
          </p:cNvPr>
          <p:cNvSpPr txBox="1"/>
          <p:nvPr/>
        </p:nvSpPr>
        <p:spPr>
          <a:xfrm>
            <a:off x="7239012" y="2031101"/>
            <a:ext cx="4440492" cy="3728989"/>
          </a:xfrm>
          <a:prstGeom prst="rect">
            <a:avLst/>
          </a:prstGeom>
        </p:spPr>
        <p:txBody>
          <a:bodyPr vert="horz" lIns="91440" tIns="45720" rIns="91440" bIns="45720" rtlCol="0" anchor="ctr">
            <a:normAutofit fontScale="92500" lnSpcReduction="10000"/>
          </a:bodyPr>
          <a:lstStyle/>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600"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600" b="0" i="0" u="none" strike="noStrike" cap="none" spc="0" normalizeH="0" baseline="0" noProof="0" dirty="0">
              <a:ln>
                <a:noFill/>
              </a:ln>
              <a:effectLst/>
              <a:uLnTx/>
              <a:uFillTx/>
            </a:endParaRPr>
          </a:p>
          <a:p>
            <a:pPr marR="0" lvl="0" algn="ctr" fontAlgn="base">
              <a:lnSpc>
                <a:spcPct val="90000"/>
              </a:lnSpc>
              <a:spcBef>
                <a:spcPct val="30000"/>
              </a:spcBef>
              <a:spcAft>
                <a:spcPct val="0"/>
              </a:spcAft>
              <a:buClrTx/>
              <a:buSzTx/>
              <a:tabLst/>
              <a:defRPr/>
            </a:pPr>
            <a:r>
              <a:rPr kumimoji="0" lang="en-US" sz="2600" b="0" i="0" u="none" strike="noStrike" cap="none" spc="0" normalizeH="0" baseline="0" noProof="0" dirty="0">
                <a:ln>
                  <a:noFill/>
                </a:ln>
                <a:effectLst/>
                <a:uLnTx/>
                <a:uFillTx/>
              </a:rPr>
              <a:t>A repeat perpetrator is someone who has been reported to the police as having committed or threatened domestic abuse against the same victim more than once in the last rolling 12- month period. This includes current or former intimate partners and family members.</a:t>
            </a: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b="0" i="0" u="none" strike="noStrike" cap="none" spc="0" normalizeH="0" baseline="0" noProof="0" dirty="0">
              <a:ln>
                <a:noFill/>
              </a:ln>
              <a:effectLst/>
              <a:uLnTx/>
              <a:uFillTx/>
            </a:endParaRPr>
          </a:p>
        </p:txBody>
      </p:sp>
      <p:sp>
        <p:nvSpPr>
          <p:cNvPr id="1041" name="Rectangle 104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867A39-2070-F0D3-3C46-4C32F248C123}"/>
              </a:ext>
            </a:extLst>
          </p:cNvPr>
          <p:cNvSpPr txBox="1"/>
          <p:nvPr/>
        </p:nvSpPr>
        <p:spPr>
          <a:xfrm>
            <a:off x="7709821" y="1112239"/>
            <a:ext cx="6104964" cy="535531"/>
          </a:xfrm>
          <a:prstGeom prst="rect">
            <a:avLst/>
          </a:prstGeom>
          <a:noFill/>
        </p:spPr>
        <p:txBody>
          <a:bodyPr wrap="square">
            <a:spAutoFit/>
          </a:bodyPr>
          <a:lstStyle/>
          <a:p>
            <a:pPr marR="0" lvl="0" fontAlgn="base">
              <a:lnSpc>
                <a:spcPct val="90000"/>
              </a:lnSpc>
              <a:spcBef>
                <a:spcPct val="30000"/>
              </a:spcBef>
              <a:spcAft>
                <a:spcPct val="0"/>
              </a:spcAft>
              <a:buClrTx/>
              <a:buSzTx/>
              <a:tabLst/>
              <a:defRPr/>
            </a:pPr>
            <a:r>
              <a:rPr kumimoji="0" lang="en-US" sz="3200" b="0" i="0" u="none" strike="noStrike" cap="none" spc="0" normalizeH="0" baseline="0" noProof="0" dirty="0">
                <a:ln>
                  <a:noFill/>
                </a:ln>
                <a:effectLst/>
                <a:uLnTx/>
                <a:uFillTx/>
              </a:rPr>
              <a:t>Repeat Perpetrator</a:t>
            </a:r>
          </a:p>
        </p:txBody>
      </p:sp>
    </p:spTree>
    <p:extLst>
      <p:ext uri="{BB962C8B-B14F-4D97-AF65-F5344CB8AC3E}">
        <p14:creationId xmlns:p14="http://schemas.microsoft.com/office/powerpoint/2010/main" val="341802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3856B6-A572-1F2F-40DF-5299A4EF20C4}"/>
              </a:ext>
            </a:extLst>
          </p:cNvPr>
          <p:cNvSpPr txBox="1"/>
          <p:nvPr/>
        </p:nvSpPr>
        <p:spPr>
          <a:xfrm>
            <a:off x="645066" y="2031101"/>
            <a:ext cx="4282984" cy="3511943"/>
          </a:xfrm>
          <a:prstGeom prst="rect">
            <a:avLst/>
          </a:prstGeom>
        </p:spPr>
        <p:txBody>
          <a:bodyPr vert="horz" lIns="91440" tIns="45720" rIns="91440" bIns="45720" rtlCol="0" anchor="ctr">
            <a:normAutofit lnSpcReduction="10000"/>
          </a:bodyPr>
          <a:lstStyle/>
          <a:p>
            <a:pPr marR="0" lvl="0" algn="ctr" fontAlgn="base">
              <a:lnSpc>
                <a:spcPct val="90000"/>
              </a:lnSpc>
              <a:spcBef>
                <a:spcPct val="30000"/>
              </a:spcBef>
              <a:spcAft>
                <a:spcPct val="0"/>
              </a:spcAft>
              <a:buClrTx/>
              <a:buSzTx/>
              <a:tabLst/>
              <a:defRPr/>
            </a:pPr>
            <a:r>
              <a:rPr kumimoji="0" lang="en-US" sz="2800" b="0" i="0" u="none" strike="noStrike" cap="none" spc="0" normalizeH="0" baseline="0" noProof="0" dirty="0">
                <a:ln>
                  <a:noFill/>
                </a:ln>
                <a:effectLst/>
                <a:uLnTx/>
                <a:uFillTx/>
              </a:rPr>
              <a:t>A serial perpetrator is someone who has been reported to the police as having committed or threatened domestic abuse against two or more victims. This includes current or former intimate partners and family members.</a:t>
            </a:r>
          </a:p>
        </p:txBody>
      </p:sp>
      <p:sp>
        <p:nvSpPr>
          <p:cNvPr id="3083" name="Rectangle 308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ectangle 308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308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Domestic abuse: Calls to perpetrator line rises since lockdown - BBC News">
            <a:extLst>
              <a:ext uri="{FF2B5EF4-FFF2-40B4-BE49-F238E27FC236}">
                <a16:creationId xmlns:a16="http://schemas.microsoft.com/office/drawing/2014/main" id="{A6F5A29B-1806-488E-639A-43366B32C7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84" r="20319" b="-1"/>
          <a:stretch/>
        </p:blipFill>
        <p:spPr bwMode="auto">
          <a:xfrm>
            <a:off x="5987738"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EB01B84-D954-BDA1-D49B-48AA6AA25AE7}"/>
              </a:ext>
            </a:extLst>
          </p:cNvPr>
          <p:cNvSpPr txBox="1"/>
          <p:nvPr/>
        </p:nvSpPr>
        <p:spPr>
          <a:xfrm>
            <a:off x="1195525" y="894187"/>
            <a:ext cx="6104964" cy="535531"/>
          </a:xfrm>
          <a:prstGeom prst="rect">
            <a:avLst/>
          </a:prstGeom>
          <a:noFill/>
        </p:spPr>
        <p:txBody>
          <a:bodyPr wrap="square">
            <a:spAutoFit/>
          </a:bodyPr>
          <a:lstStyle/>
          <a:p>
            <a:pPr marR="0" lvl="0" fontAlgn="base">
              <a:lnSpc>
                <a:spcPct val="90000"/>
              </a:lnSpc>
              <a:spcBef>
                <a:spcPct val="30000"/>
              </a:spcBef>
              <a:spcAft>
                <a:spcPct val="0"/>
              </a:spcAft>
              <a:buClrTx/>
              <a:buSzTx/>
              <a:tabLst/>
              <a:defRPr/>
            </a:pPr>
            <a:r>
              <a:rPr kumimoji="0" lang="en-US" sz="3200" b="0" i="0" u="none" strike="noStrike" cap="none" spc="0" normalizeH="0" baseline="0" noProof="0" dirty="0">
                <a:ln>
                  <a:noFill/>
                </a:ln>
                <a:effectLst/>
                <a:uLnTx/>
                <a:uFillTx/>
              </a:rPr>
              <a:t>Serial Perpetrator</a:t>
            </a:r>
          </a:p>
        </p:txBody>
      </p:sp>
    </p:spTree>
    <p:extLst>
      <p:ext uri="{BB962C8B-B14F-4D97-AF65-F5344CB8AC3E}">
        <p14:creationId xmlns:p14="http://schemas.microsoft.com/office/powerpoint/2010/main" val="1265766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928048" y="341194"/>
            <a:ext cx="10399593" cy="506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3" name="Title 2"/>
          <p:cNvSpPr>
            <a:spLocks noGrp="1"/>
          </p:cNvSpPr>
          <p:nvPr>
            <p:ph type="title"/>
          </p:nvPr>
        </p:nvSpPr>
        <p:spPr>
          <a:xfrm>
            <a:off x="748352" y="116613"/>
            <a:ext cx="10515600" cy="523149"/>
          </a:xfrm>
          <a:solidFill>
            <a:schemeClr val="accent1">
              <a:lumMod val="60000"/>
              <a:lumOff val="40000"/>
            </a:schemeClr>
          </a:solidFill>
          <a:ln>
            <a:solidFill>
              <a:schemeClr val="accent1"/>
            </a:solidFill>
          </a:ln>
        </p:spPr>
        <p:txBody>
          <a:bodyPr>
            <a:normAutofit fontScale="90000"/>
          </a:bodyPr>
          <a:lstStyle/>
          <a:p>
            <a:pPr algn="ctr"/>
            <a:r>
              <a:rPr lang="en-GB" sz="3600" b="1" dirty="0">
                <a:solidFill>
                  <a:schemeClr val="bg1"/>
                </a:solidFill>
                <a:latin typeface="+mn-lt"/>
              </a:rPr>
              <a:t>Preserve Life</a:t>
            </a:r>
          </a:p>
        </p:txBody>
      </p:sp>
      <p:graphicFrame>
        <p:nvGraphicFramePr>
          <p:cNvPr id="6" name="Diagram 5"/>
          <p:cNvGraphicFramePr/>
          <p:nvPr>
            <p:extLst>
              <p:ext uri="{D42A27DB-BD31-4B8C-83A1-F6EECF244321}">
                <p14:modId xmlns:p14="http://schemas.microsoft.com/office/powerpoint/2010/main" val="1838111108"/>
              </p:ext>
            </p:extLst>
          </p:nvPr>
        </p:nvGraphicFramePr>
        <p:xfrm>
          <a:off x="289641" y="1012270"/>
          <a:ext cx="6415959" cy="50716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8" name="Picture 4" descr="Domestic Abuse | Southern Health &amp; Social Care Trust">
            <a:extLst>
              <a:ext uri="{FF2B5EF4-FFF2-40B4-BE49-F238E27FC236}">
                <a16:creationId xmlns:a16="http://schemas.microsoft.com/office/drawing/2014/main" id="{F72DF3BB-5124-CB78-B4E8-D848444394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56055" y="4465338"/>
            <a:ext cx="4251282" cy="16891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National decision model | College of Policing">
            <a:extLst>
              <a:ext uri="{FF2B5EF4-FFF2-40B4-BE49-F238E27FC236}">
                <a16:creationId xmlns:a16="http://schemas.microsoft.com/office/drawing/2014/main" id="{76D56E13-695F-273B-865B-60938AF32D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78460" y="897440"/>
            <a:ext cx="3485492" cy="3231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561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C306FDD9-F57B-AF42-A4CD-B1CAD120F1F4}"/>
                                            </p:graphicEl>
                                          </p:spTgt>
                                        </p:tgtEl>
                                        <p:attrNameLst>
                                          <p:attrName>style.visibility</p:attrName>
                                        </p:attrNameLst>
                                      </p:cBhvr>
                                      <p:to>
                                        <p:strVal val="visible"/>
                                      </p:to>
                                    </p:set>
                                    <p:animEffect transition="in" filter="fade">
                                      <p:cBhvr>
                                        <p:cTn id="7" dur="500"/>
                                        <p:tgtEl>
                                          <p:spTgt spid="6">
                                            <p:graphicEl>
                                              <a:dgm id="{C306FDD9-F57B-AF42-A4CD-B1CAD120F1F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95796B20-D6E5-394D-B7B7-C909A35E21F2}"/>
                                            </p:graphicEl>
                                          </p:spTgt>
                                        </p:tgtEl>
                                        <p:attrNameLst>
                                          <p:attrName>style.visibility</p:attrName>
                                        </p:attrNameLst>
                                      </p:cBhvr>
                                      <p:to>
                                        <p:strVal val="visible"/>
                                      </p:to>
                                    </p:set>
                                    <p:animEffect transition="in" filter="fade">
                                      <p:cBhvr>
                                        <p:cTn id="12" dur="500"/>
                                        <p:tgtEl>
                                          <p:spTgt spid="6">
                                            <p:graphicEl>
                                              <a:dgm id="{95796B20-D6E5-394D-B7B7-C909A35E21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6F95CC16-BB0C-074C-A9BD-0C3682759159}"/>
                                            </p:graphicEl>
                                          </p:spTgt>
                                        </p:tgtEl>
                                        <p:attrNameLst>
                                          <p:attrName>style.visibility</p:attrName>
                                        </p:attrNameLst>
                                      </p:cBhvr>
                                      <p:to>
                                        <p:strVal val="visible"/>
                                      </p:to>
                                    </p:set>
                                    <p:animEffect transition="in" filter="fade">
                                      <p:cBhvr>
                                        <p:cTn id="17" dur="500"/>
                                        <p:tgtEl>
                                          <p:spTgt spid="6">
                                            <p:graphicEl>
                                              <a:dgm id="{6F95CC16-BB0C-074C-A9BD-0C368275915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36323C0A-70E2-D749-BBE1-813732F8901B}"/>
                                            </p:graphicEl>
                                          </p:spTgt>
                                        </p:tgtEl>
                                        <p:attrNameLst>
                                          <p:attrName>style.visibility</p:attrName>
                                        </p:attrNameLst>
                                      </p:cBhvr>
                                      <p:to>
                                        <p:strVal val="visible"/>
                                      </p:to>
                                    </p:set>
                                    <p:animEffect transition="in" filter="fade">
                                      <p:cBhvr>
                                        <p:cTn id="22" dur="500"/>
                                        <p:tgtEl>
                                          <p:spTgt spid="6">
                                            <p:graphicEl>
                                              <a:dgm id="{36323C0A-70E2-D749-BBE1-813732F8901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FC37793F-8E9E-544E-BB3F-C81082276E7E}"/>
                                            </p:graphicEl>
                                          </p:spTgt>
                                        </p:tgtEl>
                                        <p:attrNameLst>
                                          <p:attrName>style.visibility</p:attrName>
                                        </p:attrNameLst>
                                      </p:cBhvr>
                                      <p:to>
                                        <p:strVal val="visible"/>
                                      </p:to>
                                    </p:set>
                                    <p:animEffect transition="in" filter="fade">
                                      <p:cBhvr>
                                        <p:cTn id="27" dur="500"/>
                                        <p:tgtEl>
                                          <p:spTgt spid="6">
                                            <p:graphicEl>
                                              <a:dgm id="{FC37793F-8E9E-544E-BB3F-C81082276E7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3B692F35-FD08-DF48-BB6A-6EDE896E6427}"/>
                                            </p:graphicEl>
                                          </p:spTgt>
                                        </p:tgtEl>
                                        <p:attrNameLst>
                                          <p:attrName>style.visibility</p:attrName>
                                        </p:attrNameLst>
                                      </p:cBhvr>
                                      <p:to>
                                        <p:strVal val="visible"/>
                                      </p:to>
                                    </p:set>
                                    <p:animEffect transition="in" filter="fade">
                                      <p:cBhvr>
                                        <p:cTn id="32" dur="500"/>
                                        <p:tgtEl>
                                          <p:spTgt spid="6">
                                            <p:graphicEl>
                                              <a:dgm id="{3B692F35-FD08-DF48-BB6A-6EDE896E642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076611D9-E156-E54F-9435-7D1B346ECA31}"/>
                                            </p:graphicEl>
                                          </p:spTgt>
                                        </p:tgtEl>
                                        <p:attrNameLst>
                                          <p:attrName>style.visibility</p:attrName>
                                        </p:attrNameLst>
                                      </p:cBhvr>
                                      <p:to>
                                        <p:strVal val="visible"/>
                                      </p:to>
                                    </p:set>
                                    <p:animEffect transition="in" filter="fade">
                                      <p:cBhvr>
                                        <p:cTn id="37" dur="500"/>
                                        <p:tgtEl>
                                          <p:spTgt spid="6">
                                            <p:graphicEl>
                                              <a:dgm id="{076611D9-E156-E54F-9435-7D1B346ECA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AD217-0C0A-8634-DFAE-DE70BEDF0BA4}"/>
              </a:ext>
            </a:extLst>
          </p:cNvPr>
          <p:cNvSpPr>
            <a:spLocks noGrp="1"/>
          </p:cNvSpPr>
          <p:nvPr>
            <p:ph type="title"/>
          </p:nvPr>
        </p:nvSpPr>
        <p:spPr/>
        <p:txBody>
          <a:bodyPr/>
          <a:lstStyle/>
          <a:p>
            <a:endParaRPr lang="en-US"/>
          </a:p>
        </p:txBody>
      </p:sp>
      <p:pic>
        <p:nvPicPr>
          <p:cNvPr id="10242" name="Picture 2" descr="The Golden Hour of Cyber Security - SCC">
            <a:extLst>
              <a:ext uri="{FF2B5EF4-FFF2-40B4-BE49-F238E27FC236}">
                <a16:creationId xmlns:a16="http://schemas.microsoft.com/office/drawing/2014/main" id="{70A743E2-7428-F37D-7EF2-E4A5975CD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315" y="206535"/>
            <a:ext cx="10707370" cy="64449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E83781-60AB-6C84-8678-503D4E94E663}"/>
              </a:ext>
            </a:extLst>
          </p:cNvPr>
          <p:cNvSpPr txBox="1"/>
          <p:nvPr/>
        </p:nvSpPr>
        <p:spPr>
          <a:xfrm>
            <a:off x="10752455" y="5804969"/>
            <a:ext cx="1394460" cy="923330"/>
          </a:xfrm>
          <a:prstGeom prst="rect">
            <a:avLst/>
          </a:prstGeom>
          <a:noFill/>
        </p:spPr>
        <p:txBody>
          <a:bodyPr wrap="square" rtlCol="0">
            <a:spAutoFit/>
          </a:bodyPr>
          <a:lstStyle/>
          <a:p>
            <a:pPr algn="ctr"/>
            <a:r>
              <a:rPr lang="en-US" dirty="0"/>
              <a:t>College of Policing (2022) </a:t>
            </a:r>
          </a:p>
        </p:txBody>
      </p:sp>
    </p:spTree>
    <p:extLst>
      <p:ext uri="{BB962C8B-B14F-4D97-AF65-F5344CB8AC3E}">
        <p14:creationId xmlns:p14="http://schemas.microsoft.com/office/powerpoint/2010/main" val="2710142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05363" y="1053209"/>
            <a:ext cx="8280920" cy="646331"/>
          </a:xfrm>
          <a:prstGeom prst="rect">
            <a:avLst/>
          </a:prstGeom>
          <a:solidFill>
            <a:schemeClr val="tx2">
              <a:lumMod val="20000"/>
              <a:lumOff val="80000"/>
            </a:schemeClr>
          </a:solidFill>
        </p:spPr>
        <p:txBody>
          <a:bodyPr wrap="square" rtlCol="0">
            <a:spAutoFit/>
          </a:bodyPr>
          <a:lstStyle/>
          <a:p>
            <a:r>
              <a:rPr lang="en-GB" sz="3600" b="1" dirty="0">
                <a:solidFill>
                  <a:schemeClr val="bg1"/>
                </a:solidFill>
              </a:rPr>
              <a:t>DASH Model</a:t>
            </a:r>
          </a:p>
        </p:txBody>
      </p:sp>
      <p:graphicFrame>
        <p:nvGraphicFramePr>
          <p:cNvPr id="2" name="Diagram 1"/>
          <p:cNvGraphicFramePr/>
          <p:nvPr>
            <p:extLst>
              <p:ext uri="{D42A27DB-BD31-4B8C-83A1-F6EECF244321}">
                <p14:modId xmlns:p14="http://schemas.microsoft.com/office/powerpoint/2010/main" val="769398131"/>
              </p:ext>
            </p:extLst>
          </p:nvPr>
        </p:nvGraphicFramePr>
        <p:xfrm>
          <a:off x="707738" y="1746044"/>
          <a:ext cx="11046940" cy="56044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386" name="Picture 2" descr="Dash Risk Checklist | Saving lives through early risk identification,  intervention and prevention">
            <a:extLst>
              <a:ext uri="{FF2B5EF4-FFF2-40B4-BE49-F238E27FC236}">
                <a16:creationId xmlns:a16="http://schemas.microsoft.com/office/drawing/2014/main" id="{47D96524-73CE-8813-78CB-FB76126B8C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75762" y="474674"/>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733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0109BD-B236-BE4A-B4FA-C874ED24FB9E}"/>
                                            </p:graphicEl>
                                          </p:spTgt>
                                        </p:tgtEl>
                                        <p:attrNameLst>
                                          <p:attrName>style.visibility</p:attrName>
                                        </p:attrNameLst>
                                      </p:cBhvr>
                                      <p:to>
                                        <p:strVal val="visible"/>
                                      </p:to>
                                    </p:set>
                                    <p:animEffect transition="in" filter="fade">
                                      <p:cBhvr>
                                        <p:cTn id="7" dur="500"/>
                                        <p:tgtEl>
                                          <p:spTgt spid="2">
                                            <p:graphicEl>
                                              <a:dgm id="{C00109BD-B236-BE4A-B4FA-C874ED24FB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63204F6-C8A3-0349-BFA9-A4DDDC532223}"/>
                                            </p:graphicEl>
                                          </p:spTgt>
                                        </p:tgtEl>
                                        <p:attrNameLst>
                                          <p:attrName>style.visibility</p:attrName>
                                        </p:attrNameLst>
                                      </p:cBhvr>
                                      <p:to>
                                        <p:strVal val="visible"/>
                                      </p:to>
                                    </p:set>
                                    <p:animEffect transition="in" filter="fade">
                                      <p:cBhvr>
                                        <p:cTn id="12" dur="500"/>
                                        <p:tgtEl>
                                          <p:spTgt spid="2">
                                            <p:graphicEl>
                                              <a:dgm id="{263204F6-C8A3-0349-BFA9-A4DDDC532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48129"/>
          </a:xfrm>
          <a:solidFill>
            <a:schemeClr val="tx2">
              <a:lumMod val="20000"/>
              <a:lumOff val="80000"/>
            </a:schemeClr>
          </a:solidFill>
          <a:ln>
            <a:noFill/>
          </a:ln>
        </p:spPr>
        <p:txBody>
          <a:bodyPr>
            <a:normAutofit/>
          </a:bodyPr>
          <a:lstStyle/>
          <a:p>
            <a:pPr algn="ctr"/>
            <a:r>
              <a:rPr lang="en-GB" sz="3600" b="1" dirty="0">
                <a:solidFill>
                  <a:schemeClr val="bg1"/>
                </a:solidFill>
                <a:latin typeface="+mn-lt"/>
              </a:rPr>
              <a:t>The DASH model seeks to……</a:t>
            </a:r>
          </a:p>
        </p:txBody>
      </p:sp>
      <p:graphicFrame>
        <p:nvGraphicFramePr>
          <p:cNvPr id="5" name="Diagram 4"/>
          <p:cNvGraphicFramePr/>
          <p:nvPr>
            <p:extLst>
              <p:ext uri="{D42A27DB-BD31-4B8C-83A1-F6EECF244321}">
                <p14:modId xmlns:p14="http://schemas.microsoft.com/office/powerpoint/2010/main" val="2352717264"/>
              </p:ext>
            </p:extLst>
          </p:nvPr>
        </p:nvGraphicFramePr>
        <p:xfrm>
          <a:off x="203200" y="1013253"/>
          <a:ext cx="11760199" cy="5844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675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95B55F62-4767-40C8-8E8E-822B173240E6}"/>
                                            </p:graphicEl>
                                          </p:spTgt>
                                        </p:tgtEl>
                                        <p:attrNameLst>
                                          <p:attrName>style.visibility</p:attrName>
                                        </p:attrNameLst>
                                      </p:cBhvr>
                                      <p:to>
                                        <p:strVal val="visible"/>
                                      </p:to>
                                    </p:set>
                                    <p:animEffect transition="in" filter="fade">
                                      <p:cBhvr>
                                        <p:cTn id="7" dur="500"/>
                                        <p:tgtEl>
                                          <p:spTgt spid="5">
                                            <p:graphicEl>
                                              <a:dgm id="{95B55F62-4767-40C8-8E8E-822B173240E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4FE2FEA-3FF2-4562-A5EB-B2195AD6BCE6}"/>
                                            </p:graphicEl>
                                          </p:spTgt>
                                        </p:tgtEl>
                                        <p:attrNameLst>
                                          <p:attrName>style.visibility</p:attrName>
                                        </p:attrNameLst>
                                      </p:cBhvr>
                                      <p:to>
                                        <p:strVal val="visible"/>
                                      </p:to>
                                    </p:set>
                                    <p:animEffect transition="in" filter="fade">
                                      <p:cBhvr>
                                        <p:cTn id="12" dur="500"/>
                                        <p:tgtEl>
                                          <p:spTgt spid="5">
                                            <p:graphicEl>
                                              <a:dgm id="{A4FE2FEA-3FF2-4562-A5EB-B2195AD6BCE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19FA2E6-0C98-4EC7-B18F-869F77AD6EFD}"/>
                                            </p:graphicEl>
                                          </p:spTgt>
                                        </p:tgtEl>
                                        <p:attrNameLst>
                                          <p:attrName>style.visibility</p:attrName>
                                        </p:attrNameLst>
                                      </p:cBhvr>
                                      <p:to>
                                        <p:strVal val="visible"/>
                                      </p:to>
                                    </p:set>
                                    <p:animEffect transition="in" filter="fade">
                                      <p:cBhvr>
                                        <p:cTn id="17" dur="500"/>
                                        <p:tgtEl>
                                          <p:spTgt spid="5">
                                            <p:graphicEl>
                                              <a:dgm id="{E19FA2E6-0C98-4EC7-B18F-869F77AD6EF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65035FC-A9FC-4988-9F21-D772B8923BC8}"/>
                                            </p:graphicEl>
                                          </p:spTgt>
                                        </p:tgtEl>
                                        <p:attrNameLst>
                                          <p:attrName>style.visibility</p:attrName>
                                        </p:attrNameLst>
                                      </p:cBhvr>
                                      <p:to>
                                        <p:strVal val="visible"/>
                                      </p:to>
                                    </p:set>
                                    <p:animEffect transition="in" filter="fade">
                                      <p:cBhvr>
                                        <p:cTn id="22" dur="500"/>
                                        <p:tgtEl>
                                          <p:spTgt spid="5">
                                            <p:graphicEl>
                                              <a:dgm id="{A65035FC-A9FC-4988-9F21-D772B8923BC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0D7F5ED3-6F06-42D3-B455-0E5051335182}"/>
                                            </p:graphicEl>
                                          </p:spTgt>
                                        </p:tgtEl>
                                        <p:attrNameLst>
                                          <p:attrName>style.visibility</p:attrName>
                                        </p:attrNameLst>
                                      </p:cBhvr>
                                      <p:to>
                                        <p:strVal val="visible"/>
                                      </p:to>
                                    </p:set>
                                    <p:animEffect transition="in" filter="fade">
                                      <p:cBhvr>
                                        <p:cTn id="27" dur="500"/>
                                        <p:tgtEl>
                                          <p:spTgt spid="5">
                                            <p:graphicEl>
                                              <a:dgm id="{0D7F5ED3-6F06-42D3-B455-0E50513351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267909" y="2023110"/>
            <a:ext cx="2469624" cy="28460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kern="1200">
                <a:solidFill>
                  <a:schemeClr val="tx1"/>
                </a:solidFill>
                <a:latin typeface="+mj-lt"/>
                <a:ea typeface="+mj-ea"/>
                <a:cs typeface="+mj-cs"/>
              </a:rPr>
              <a:t>PPN: Public Protection Notification</a:t>
            </a:r>
          </a:p>
        </p:txBody>
      </p:sp>
      <p:sp>
        <p:nvSpPr>
          <p:cNvPr id="1033" name="Rectangle 10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rotection - Riverside Financial Consultants">
            <a:extLst>
              <a:ext uri="{FF2B5EF4-FFF2-40B4-BE49-F238E27FC236}">
                <a16:creationId xmlns:a16="http://schemas.microsoft.com/office/drawing/2014/main" id="{F3E92CA1-B8A0-E6A1-B1D7-4ADE616AE84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238" y="1327028"/>
            <a:ext cx="7608304" cy="4274899"/>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6872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8702"/>
          </a:xfrm>
          <a:solidFill>
            <a:schemeClr val="accent6">
              <a:lumMod val="60000"/>
              <a:lumOff val="40000"/>
            </a:schemeClr>
          </a:solidFill>
        </p:spPr>
        <p:txBody>
          <a:bodyPr>
            <a:normAutofit/>
          </a:bodyPr>
          <a:lstStyle/>
          <a:p>
            <a:pPr algn="ctr"/>
            <a:r>
              <a:rPr lang="en-GB" sz="3600" b="1" dirty="0">
                <a:solidFill>
                  <a:schemeClr val="bg1"/>
                </a:solidFill>
                <a:latin typeface="+mn-lt"/>
              </a:rPr>
              <a:t>Risk Levels of DA</a:t>
            </a:r>
          </a:p>
        </p:txBody>
      </p:sp>
      <p:graphicFrame>
        <p:nvGraphicFramePr>
          <p:cNvPr id="4" name="Diagram 3"/>
          <p:cNvGraphicFramePr/>
          <p:nvPr>
            <p:extLst>
              <p:ext uri="{D42A27DB-BD31-4B8C-83A1-F6EECF244321}">
                <p14:modId xmlns:p14="http://schemas.microsoft.com/office/powerpoint/2010/main" val="581184819"/>
              </p:ext>
            </p:extLst>
          </p:nvPr>
        </p:nvGraphicFramePr>
        <p:xfrm>
          <a:off x="355600" y="689191"/>
          <a:ext cx="11480800" cy="5803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1548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243F8F9-AC9C-4EE4-80EB-FD770EF474AD}"/>
                                            </p:graphicEl>
                                          </p:spTgt>
                                        </p:tgtEl>
                                        <p:attrNameLst>
                                          <p:attrName>style.visibility</p:attrName>
                                        </p:attrNameLst>
                                      </p:cBhvr>
                                      <p:to>
                                        <p:strVal val="visible"/>
                                      </p:to>
                                    </p:set>
                                    <p:animEffect transition="in" filter="fade">
                                      <p:cBhvr>
                                        <p:cTn id="7" dur="500"/>
                                        <p:tgtEl>
                                          <p:spTgt spid="4">
                                            <p:graphicEl>
                                              <a:dgm id="{1243F8F9-AC9C-4EE4-80EB-FD770EF474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139751AC-0AED-4424-821A-F381E18123BF}"/>
                                            </p:graphicEl>
                                          </p:spTgt>
                                        </p:tgtEl>
                                        <p:attrNameLst>
                                          <p:attrName>style.visibility</p:attrName>
                                        </p:attrNameLst>
                                      </p:cBhvr>
                                      <p:to>
                                        <p:strVal val="visible"/>
                                      </p:to>
                                    </p:set>
                                    <p:animEffect transition="in" filter="fade">
                                      <p:cBhvr>
                                        <p:cTn id="12" dur="500"/>
                                        <p:tgtEl>
                                          <p:spTgt spid="4">
                                            <p:graphicEl>
                                              <a:dgm id="{139751AC-0AED-4424-821A-F381E18123B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D10A967-5243-4171-9D85-44B80B37AC32}"/>
                                            </p:graphicEl>
                                          </p:spTgt>
                                        </p:tgtEl>
                                        <p:attrNameLst>
                                          <p:attrName>style.visibility</p:attrName>
                                        </p:attrNameLst>
                                      </p:cBhvr>
                                      <p:to>
                                        <p:strVal val="visible"/>
                                      </p:to>
                                    </p:set>
                                    <p:animEffect transition="in" filter="fade">
                                      <p:cBhvr>
                                        <p:cTn id="17" dur="500"/>
                                        <p:tgtEl>
                                          <p:spTgt spid="4">
                                            <p:graphicEl>
                                              <a:dgm id="{8D10A967-5243-4171-9D85-44B80B37AC3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556B7B87-8588-4E0E-B135-A2DB3B449533}"/>
                                            </p:graphicEl>
                                          </p:spTgt>
                                        </p:tgtEl>
                                        <p:attrNameLst>
                                          <p:attrName>style.visibility</p:attrName>
                                        </p:attrNameLst>
                                      </p:cBhvr>
                                      <p:to>
                                        <p:strVal val="visible"/>
                                      </p:to>
                                    </p:set>
                                    <p:animEffect transition="in" filter="fade">
                                      <p:cBhvr>
                                        <p:cTn id="22" dur="500"/>
                                        <p:tgtEl>
                                          <p:spTgt spid="4">
                                            <p:graphicEl>
                                              <a:dgm id="{556B7B87-8588-4E0E-B135-A2DB3B44953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81EBAE8B-39CF-4F82-84F7-995BDD54DE96}"/>
                                            </p:graphicEl>
                                          </p:spTgt>
                                        </p:tgtEl>
                                        <p:attrNameLst>
                                          <p:attrName>style.visibility</p:attrName>
                                        </p:attrNameLst>
                                      </p:cBhvr>
                                      <p:to>
                                        <p:strVal val="visible"/>
                                      </p:to>
                                    </p:set>
                                    <p:animEffect transition="in" filter="fade">
                                      <p:cBhvr>
                                        <p:cTn id="27" dur="500"/>
                                        <p:tgtEl>
                                          <p:spTgt spid="4">
                                            <p:graphicEl>
                                              <a:dgm id="{81EBAE8B-39CF-4F82-84F7-995BDD54DE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5F2C1207-45A4-4D06-83AF-DE274E6C639D}"/>
                                            </p:graphicEl>
                                          </p:spTgt>
                                        </p:tgtEl>
                                        <p:attrNameLst>
                                          <p:attrName>style.visibility</p:attrName>
                                        </p:attrNameLst>
                                      </p:cBhvr>
                                      <p:to>
                                        <p:strVal val="visible"/>
                                      </p:to>
                                    </p:set>
                                    <p:animEffect transition="in" filter="fade">
                                      <p:cBhvr>
                                        <p:cTn id="32" dur="500"/>
                                        <p:tgtEl>
                                          <p:spTgt spid="4">
                                            <p:graphicEl>
                                              <a:dgm id="{5F2C1207-45A4-4D06-83AF-DE274E6C63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7265" y="255991"/>
            <a:ext cx="10799805" cy="646331"/>
          </a:xfrm>
          <a:prstGeom prst="rect">
            <a:avLst/>
          </a:prstGeom>
          <a:solidFill>
            <a:schemeClr val="accent6">
              <a:lumMod val="40000"/>
              <a:lumOff val="60000"/>
            </a:schemeClr>
          </a:solidFill>
          <a:ln>
            <a:noFill/>
          </a:ln>
        </p:spPr>
        <p:txBody>
          <a:bodyPr wrap="square" rtlCol="0">
            <a:spAutoFit/>
          </a:bodyPr>
          <a:lstStyle/>
          <a:p>
            <a:pPr algn="ctr"/>
            <a:r>
              <a:rPr lang="en-GB" sz="3600" b="1" dirty="0">
                <a:solidFill>
                  <a:schemeClr val="bg1"/>
                </a:solidFill>
              </a:rPr>
              <a:t> Multi Agency Risk Assessment Conference (MARAC)</a:t>
            </a:r>
          </a:p>
        </p:txBody>
      </p:sp>
      <p:graphicFrame>
        <p:nvGraphicFramePr>
          <p:cNvPr id="3" name="Diagram 2"/>
          <p:cNvGraphicFramePr/>
          <p:nvPr>
            <p:extLst>
              <p:ext uri="{D42A27DB-BD31-4B8C-83A1-F6EECF244321}">
                <p14:modId xmlns:p14="http://schemas.microsoft.com/office/powerpoint/2010/main" val="1158640324"/>
              </p:ext>
            </p:extLst>
          </p:nvPr>
        </p:nvGraphicFramePr>
        <p:xfrm>
          <a:off x="667265" y="902322"/>
          <a:ext cx="10799805" cy="5236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218" name="Picture 2" descr="Accessing Multi-agency Support In The Early Years - Early Years Careers">
            <a:extLst>
              <a:ext uri="{FF2B5EF4-FFF2-40B4-BE49-F238E27FC236}">
                <a16:creationId xmlns:a16="http://schemas.microsoft.com/office/drawing/2014/main" id="{C1EF7C94-5D29-41F9-C4F5-B7DA729E8B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930" y="3534833"/>
            <a:ext cx="33274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8710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9BED8C46-F87D-4CB6-ACEE-29FF88F73C65}"/>
                                            </p:graphicEl>
                                          </p:spTgt>
                                        </p:tgtEl>
                                        <p:attrNameLst>
                                          <p:attrName>style.visibility</p:attrName>
                                        </p:attrNameLst>
                                      </p:cBhvr>
                                      <p:to>
                                        <p:strVal val="visible"/>
                                      </p:to>
                                    </p:set>
                                    <p:animEffect transition="in" filter="fade">
                                      <p:cBhvr>
                                        <p:cTn id="7" dur="500"/>
                                        <p:tgtEl>
                                          <p:spTgt spid="3">
                                            <p:graphicEl>
                                              <a:dgm id="{9BED8C46-F87D-4CB6-ACEE-29FF88F73C6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117BF76-DDF7-491A-B40D-0F5D5F8AFBFE}"/>
                                            </p:graphicEl>
                                          </p:spTgt>
                                        </p:tgtEl>
                                        <p:attrNameLst>
                                          <p:attrName>style.visibility</p:attrName>
                                        </p:attrNameLst>
                                      </p:cBhvr>
                                      <p:to>
                                        <p:strVal val="visible"/>
                                      </p:to>
                                    </p:set>
                                    <p:animEffect transition="in" filter="fade">
                                      <p:cBhvr>
                                        <p:cTn id="12" dur="500"/>
                                        <p:tgtEl>
                                          <p:spTgt spid="3">
                                            <p:graphicEl>
                                              <a:dgm id="{5117BF76-DDF7-491A-B40D-0F5D5F8AFBF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6EDEF75F-7AD9-49A6-BAA7-508AF8A71A95}"/>
                                            </p:graphicEl>
                                          </p:spTgt>
                                        </p:tgtEl>
                                        <p:attrNameLst>
                                          <p:attrName>style.visibility</p:attrName>
                                        </p:attrNameLst>
                                      </p:cBhvr>
                                      <p:to>
                                        <p:strVal val="visible"/>
                                      </p:to>
                                    </p:set>
                                    <p:animEffect transition="in" filter="fade">
                                      <p:cBhvr>
                                        <p:cTn id="15" dur="500"/>
                                        <p:tgtEl>
                                          <p:spTgt spid="3">
                                            <p:graphicEl>
                                              <a:dgm id="{6EDEF75F-7AD9-49A6-BAA7-508AF8A71A9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DB99A2BD-AF92-4F80-8421-FC28836621E4}"/>
                                            </p:graphicEl>
                                          </p:spTgt>
                                        </p:tgtEl>
                                        <p:attrNameLst>
                                          <p:attrName>style.visibility</p:attrName>
                                        </p:attrNameLst>
                                      </p:cBhvr>
                                      <p:to>
                                        <p:strVal val="visible"/>
                                      </p:to>
                                    </p:set>
                                    <p:animEffect transition="in" filter="fade">
                                      <p:cBhvr>
                                        <p:cTn id="20" dur="500"/>
                                        <p:tgtEl>
                                          <p:spTgt spid="3">
                                            <p:graphicEl>
                                              <a:dgm id="{DB99A2BD-AF92-4F80-8421-FC28836621E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59ABEF19-A8F0-4C76-A91E-170A56D8B9C6}"/>
                                            </p:graphicEl>
                                          </p:spTgt>
                                        </p:tgtEl>
                                        <p:attrNameLst>
                                          <p:attrName>style.visibility</p:attrName>
                                        </p:attrNameLst>
                                      </p:cBhvr>
                                      <p:to>
                                        <p:strVal val="visible"/>
                                      </p:to>
                                    </p:set>
                                    <p:animEffect transition="in" filter="fade">
                                      <p:cBhvr>
                                        <p:cTn id="23" dur="500"/>
                                        <p:tgtEl>
                                          <p:spTgt spid="3">
                                            <p:graphicEl>
                                              <a:dgm id="{59ABEF19-A8F0-4C76-A91E-170A56D8B9C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69ED9C22-35A1-4573-9553-3BBD68F553D8}"/>
                                            </p:graphicEl>
                                          </p:spTgt>
                                        </p:tgtEl>
                                        <p:attrNameLst>
                                          <p:attrName>style.visibility</p:attrName>
                                        </p:attrNameLst>
                                      </p:cBhvr>
                                      <p:to>
                                        <p:strVal val="visible"/>
                                      </p:to>
                                    </p:set>
                                    <p:animEffect transition="in" filter="fade">
                                      <p:cBhvr>
                                        <p:cTn id="28" dur="500"/>
                                        <p:tgtEl>
                                          <p:spTgt spid="3">
                                            <p:graphicEl>
                                              <a:dgm id="{69ED9C22-35A1-4573-9553-3BBD68F553D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0B782093-56E5-4289-A9D9-6EDD759F836E}"/>
                                            </p:graphicEl>
                                          </p:spTgt>
                                        </p:tgtEl>
                                        <p:attrNameLst>
                                          <p:attrName>style.visibility</p:attrName>
                                        </p:attrNameLst>
                                      </p:cBhvr>
                                      <p:to>
                                        <p:strVal val="visible"/>
                                      </p:to>
                                    </p:set>
                                    <p:animEffect transition="in" filter="fade">
                                      <p:cBhvr>
                                        <p:cTn id="31" dur="500"/>
                                        <p:tgtEl>
                                          <p:spTgt spid="3">
                                            <p:graphicEl>
                                              <a:dgm id="{0B782093-56E5-4289-A9D9-6EDD759F836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6BF012FE-D9E0-44BE-9CCB-80C0A3343B3E}"/>
                                            </p:graphicEl>
                                          </p:spTgt>
                                        </p:tgtEl>
                                        <p:attrNameLst>
                                          <p:attrName>style.visibility</p:attrName>
                                        </p:attrNameLst>
                                      </p:cBhvr>
                                      <p:to>
                                        <p:strVal val="visible"/>
                                      </p:to>
                                    </p:set>
                                    <p:animEffect transition="in" filter="fade">
                                      <p:cBhvr>
                                        <p:cTn id="36" dur="500"/>
                                        <p:tgtEl>
                                          <p:spTgt spid="3">
                                            <p:graphicEl>
                                              <a:dgm id="{6BF012FE-D9E0-44BE-9CCB-80C0A3343B3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4555BBF4-FD70-4376-BAE6-B808520AF0F9}"/>
                                            </p:graphicEl>
                                          </p:spTgt>
                                        </p:tgtEl>
                                        <p:attrNameLst>
                                          <p:attrName>style.visibility</p:attrName>
                                        </p:attrNameLst>
                                      </p:cBhvr>
                                      <p:to>
                                        <p:strVal val="visible"/>
                                      </p:to>
                                    </p:set>
                                    <p:animEffect transition="in" filter="fade">
                                      <p:cBhvr>
                                        <p:cTn id="39" dur="500"/>
                                        <p:tgtEl>
                                          <p:spTgt spid="3">
                                            <p:graphicEl>
                                              <a:dgm id="{4555BBF4-FD70-4376-BAE6-B808520AF0F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portant | Free icons png, Free icons, Png icons">
            <a:extLst>
              <a:ext uri="{FF2B5EF4-FFF2-40B4-BE49-F238E27FC236}">
                <a16:creationId xmlns:a16="http://schemas.microsoft.com/office/drawing/2014/main" id="{4A1BF8FB-029C-30D3-3632-00A5285E4A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0"/>
            <a:ext cx="4356100" cy="433674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7">
            <a:extLst>
              <a:ext uri="{FF2B5EF4-FFF2-40B4-BE49-F238E27FC236}">
                <a16:creationId xmlns:a16="http://schemas.microsoft.com/office/drawing/2014/main" id="{1DDABFAE-01AE-36CB-C59B-E44F3592278B}"/>
              </a:ext>
            </a:extLst>
          </p:cNvPr>
          <p:cNvGraphicFramePr/>
          <p:nvPr>
            <p:extLst>
              <p:ext uri="{D42A27DB-BD31-4B8C-83A1-F6EECF244321}">
                <p14:modId xmlns:p14="http://schemas.microsoft.com/office/powerpoint/2010/main" val="2405708802"/>
              </p:ext>
            </p:extLst>
          </p:nvPr>
        </p:nvGraphicFramePr>
        <p:xfrm>
          <a:off x="4356100" y="1676400"/>
          <a:ext cx="7340600" cy="43367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9128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72" y="117058"/>
            <a:ext cx="10515600" cy="623416"/>
          </a:xfrm>
          <a:solidFill>
            <a:schemeClr val="accent6">
              <a:lumMod val="60000"/>
              <a:lumOff val="40000"/>
            </a:schemeClr>
          </a:solidFill>
        </p:spPr>
        <p:txBody>
          <a:bodyPr>
            <a:normAutofit/>
          </a:bodyPr>
          <a:lstStyle/>
          <a:p>
            <a:r>
              <a:rPr lang="en-GB" sz="3600" b="1" dirty="0">
                <a:solidFill>
                  <a:schemeClr val="bg1"/>
                </a:solidFill>
                <a:latin typeface="+mn-lt"/>
              </a:rPr>
              <a:t>PPN</a:t>
            </a:r>
          </a:p>
        </p:txBody>
      </p:sp>
      <p:graphicFrame>
        <p:nvGraphicFramePr>
          <p:cNvPr id="3" name="Diagram 2"/>
          <p:cNvGraphicFramePr/>
          <p:nvPr>
            <p:extLst>
              <p:ext uri="{D42A27DB-BD31-4B8C-83A1-F6EECF244321}">
                <p14:modId xmlns:p14="http://schemas.microsoft.com/office/powerpoint/2010/main" val="1110369028"/>
              </p:ext>
            </p:extLst>
          </p:nvPr>
        </p:nvGraphicFramePr>
        <p:xfrm>
          <a:off x="204572" y="1028857"/>
          <a:ext cx="9625228" cy="5712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Digitalising your control checklists - Quick and easy - Ermeo">
            <a:extLst>
              <a:ext uri="{FF2B5EF4-FFF2-40B4-BE49-F238E27FC236}">
                <a16:creationId xmlns:a16="http://schemas.microsoft.com/office/drawing/2014/main" id="{90E87B74-05A3-F090-7962-2FD08F3619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0608" y="117058"/>
            <a:ext cx="4551392" cy="30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61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EEA8054-4E6F-1A47-ABC1-D38167F7FF50}"/>
                                            </p:graphicEl>
                                          </p:spTgt>
                                        </p:tgtEl>
                                        <p:attrNameLst>
                                          <p:attrName>style.visibility</p:attrName>
                                        </p:attrNameLst>
                                      </p:cBhvr>
                                      <p:to>
                                        <p:strVal val="visible"/>
                                      </p:to>
                                    </p:set>
                                    <p:animEffect transition="in" filter="fade">
                                      <p:cBhvr>
                                        <p:cTn id="7" dur="500"/>
                                        <p:tgtEl>
                                          <p:spTgt spid="3">
                                            <p:graphicEl>
                                              <a:dgm id="{FEEA8054-4E6F-1A47-ABC1-D38167F7FF5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C10E496-E57C-0E45-B63F-A8D3EDF3823D}"/>
                                            </p:graphicEl>
                                          </p:spTgt>
                                        </p:tgtEl>
                                        <p:attrNameLst>
                                          <p:attrName>style.visibility</p:attrName>
                                        </p:attrNameLst>
                                      </p:cBhvr>
                                      <p:to>
                                        <p:strVal val="visible"/>
                                      </p:to>
                                    </p:set>
                                    <p:animEffect transition="in" filter="fade">
                                      <p:cBhvr>
                                        <p:cTn id="12" dur="500"/>
                                        <p:tgtEl>
                                          <p:spTgt spid="3">
                                            <p:graphicEl>
                                              <a:dgm id="{5C10E496-E57C-0E45-B63F-A8D3EDF3823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12261C9D-AB09-6749-A80D-DF83AD00FD4A}"/>
                                            </p:graphicEl>
                                          </p:spTgt>
                                        </p:tgtEl>
                                        <p:attrNameLst>
                                          <p:attrName>style.visibility</p:attrName>
                                        </p:attrNameLst>
                                      </p:cBhvr>
                                      <p:to>
                                        <p:strVal val="visible"/>
                                      </p:to>
                                    </p:set>
                                    <p:animEffect transition="in" filter="fade">
                                      <p:cBhvr>
                                        <p:cTn id="17" dur="500"/>
                                        <p:tgtEl>
                                          <p:spTgt spid="3">
                                            <p:graphicEl>
                                              <a:dgm id="{12261C9D-AB09-6749-A80D-DF83AD00FD4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3226F5AF-7DCB-4F46-8EF7-159723350A93}"/>
                                            </p:graphicEl>
                                          </p:spTgt>
                                        </p:tgtEl>
                                        <p:attrNameLst>
                                          <p:attrName>style.visibility</p:attrName>
                                        </p:attrNameLst>
                                      </p:cBhvr>
                                      <p:to>
                                        <p:strVal val="visible"/>
                                      </p:to>
                                    </p:set>
                                    <p:animEffect transition="in" filter="fade">
                                      <p:cBhvr>
                                        <p:cTn id="22" dur="500"/>
                                        <p:tgtEl>
                                          <p:spTgt spid="3">
                                            <p:graphicEl>
                                              <a:dgm id="{3226F5AF-7DCB-4F46-8EF7-159723350A9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F4C60DC2-5931-5C4B-8312-F01D77230E6C}"/>
                                            </p:graphicEl>
                                          </p:spTgt>
                                        </p:tgtEl>
                                        <p:attrNameLst>
                                          <p:attrName>style.visibility</p:attrName>
                                        </p:attrNameLst>
                                      </p:cBhvr>
                                      <p:to>
                                        <p:strVal val="visible"/>
                                      </p:to>
                                    </p:set>
                                    <p:animEffect transition="in" filter="fade">
                                      <p:cBhvr>
                                        <p:cTn id="27" dur="500"/>
                                        <p:tgtEl>
                                          <p:spTgt spid="3">
                                            <p:graphicEl>
                                              <a:dgm id="{F4C60DC2-5931-5C4B-8312-F01D77230E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452EBA8-0096-374F-B2EB-32F1BBAB20A0}"/>
                                            </p:graphicEl>
                                          </p:spTgt>
                                        </p:tgtEl>
                                        <p:attrNameLst>
                                          <p:attrName>style.visibility</p:attrName>
                                        </p:attrNameLst>
                                      </p:cBhvr>
                                      <p:to>
                                        <p:strVal val="visible"/>
                                      </p:to>
                                    </p:set>
                                    <p:animEffect transition="in" filter="fade">
                                      <p:cBhvr>
                                        <p:cTn id="32" dur="500"/>
                                        <p:tgtEl>
                                          <p:spTgt spid="3">
                                            <p:graphicEl>
                                              <a:dgm id="{2452EBA8-0096-374F-B2EB-32F1BBAB20A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12F83FB-0DF7-B54D-95D8-646048946594}"/>
                                            </p:graphicEl>
                                          </p:spTgt>
                                        </p:tgtEl>
                                        <p:attrNameLst>
                                          <p:attrName>style.visibility</p:attrName>
                                        </p:attrNameLst>
                                      </p:cBhvr>
                                      <p:to>
                                        <p:strVal val="visible"/>
                                      </p:to>
                                    </p:set>
                                    <p:animEffect transition="in" filter="fade">
                                      <p:cBhvr>
                                        <p:cTn id="37" dur="500"/>
                                        <p:tgtEl>
                                          <p:spTgt spid="3">
                                            <p:graphicEl>
                                              <a:dgm id="{112F83FB-0DF7-B54D-95D8-6460489465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C09FE0EE-8718-914B-9878-D41630AF750B}"/>
                                            </p:graphicEl>
                                          </p:spTgt>
                                        </p:tgtEl>
                                        <p:attrNameLst>
                                          <p:attrName>style.visibility</p:attrName>
                                        </p:attrNameLst>
                                      </p:cBhvr>
                                      <p:to>
                                        <p:strVal val="visible"/>
                                      </p:to>
                                    </p:set>
                                    <p:animEffect transition="in" filter="fade">
                                      <p:cBhvr>
                                        <p:cTn id="42" dur="500"/>
                                        <p:tgtEl>
                                          <p:spTgt spid="3">
                                            <p:graphicEl>
                                              <a:dgm id="{C09FE0EE-8718-914B-9878-D41630AF75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5523" y="370700"/>
            <a:ext cx="10515600" cy="623416"/>
          </a:xfrm>
          <a:solidFill>
            <a:schemeClr val="accent6"/>
          </a:solidFill>
        </p:spPr>
        <p:txBody>
          <a:bodyPr>
            <a:normAutofit/>
          </a:bodyPr>
          <a:lstStyle/>
          <a:p>
            <a:pPr algn="ctr"/>
            <a:r>
              <a:rPr lang="en-GB" sz="3600" b="1" dirty="0">
                <a:solidFill>
                  <a:schemeClr val="bg1"/>
                </a:solidFill>
                <a:latin typeface="+mn-lt"/>
              </a:rPr>
              <a:t>PPN Referral Pathway Example…</a:t>
            </a:r>
          </a:p>
        </p:txBody>
      </p:sp>
      <p:graphicFrame>
        <p:nvGraphicFramePr>
          <p:cNvPr id="4" name="Diagram 3"/>
          <p:cNvGraphicFramePr/>
          <p:nvPr>
            <p:extLst>
              <p:ext uri="{D42A27DB-BD31-4B8C-83A1-F6EECF244321}">
                <p14:modId xmlns:p14="http://schemas.microsoft.com/office/powerpoint/2010/main" val="1223756412"/>
              </p:ext>
            </p:extLst>
          </p:nvPr>
        </p:nvGraphicFramePr>
        <p:xfrm>
          <a:off x="-283522" y="1316054"/>
          <a:ext cx="7383849" cy="47669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ight Arrow 7"/>
          <p:cNvSpPr/>
          <p:nvPr/>
        </p:nvSpPr>
        <p:spPr>
          <a:xfrm>
            <a:off x="6003323" y="4695567"/>
            <a:ext cx="2277763" cy="753763"/>
          </a:xfrm>
          <a:prstGeom prst="rightArrow">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8568380" y="1356360"/>
            <a:ext cx="2990335" cy="5136514"/>
          </a:xfrm>
          <a:prstGeom prst="roundRect">
            <a:avLst/>
          </a:prstGeom>
          <a:solidFill>
            <a:schemeClr val="accent6">
              <a:lumMod val="60000"/>
              <a:lumOff val="40000"/>
              <a:alpha val="23055"/>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773295" y="1980270"/>
            <a:ext cx="2580503" cy="3416320"/>
          </a:xfrm>
          <a:prstGeom prst="rect">
            <a:avLst/>
          </a:prstGeom>
          <a:noFill/>
        </p:spPr>
        <p:txBody>
          <a:bodyPr wrap="square" rtlCol="0">
            <a:spAutoFit/>
          </a:bodyPr>
          <a:lstStyle/>
          <a:p>
            <a:r>
              <a:rPr lang="en-GB" sz="2400" dirty="0"/>
              <a:t>Social Services</a:t>
            </a:r>
            <a:br>
              <a:rPr lang="en-GB" sz="2400" dirty="0"/>
            </a:br>
            <a:endParaRPr lang="en-GB" sz="2400" dirty="0"/>
          </a:p>
          <a:p>
            <a:r>
              <a:rPr lang="en-GB" sz="2400" dirty="0"/>
              <a:t>IDVA</a:t>
            </a:r>
            <a:br>
              <a:rPr lang="en-GB" sz="2400" dirty="0"/>
            </a:br>
            <a:endParaRPr lang="en-GB" sz="2400" dirty="0"/>
          </a:p>
          <a:p>
            <a:r>
              <a:rPr lang="en-GB" sz="2400" dirty="0"/>
              <a:t>Education</a:t>
            </a:r>
            <a:br>
              <a:rPr lang="en-GB" sz="2400" dirty="0"/>
            </a:br>
            <a:endParaRPr lang="en-GB" sz="2400" dirty="0"/>
          </a:p>
          <a:p>
            <a:r>
              <a:rPr lang="en-GB" sz="2400" dirty="0"/>
              <a:t>Health</a:t>
            </a:r>
            <a:br>
              <a:rPr lang="en-GB" sz="2400" dirty="0"/>
            </a:br>
            <a:endParaRPr lang="en-GB" sz="2400" dirty="0"/>
          </a:p>
          <a:p>
            <a:r>
              <a:rPr lang="en-GB" sz="2400" dirty="0"/>
              <a:t>3</a:t>
            </a:r>
            <a:r>
              <a:rPr lang="en-GB" sz="2400" baseline="30000" dirty="0"/>
              <a:t>rd</a:t>
            </a:r>
            <a:r>
              <a:rPr lang="en-GB" sz="2400" dirty="0"/>
              <a:t> Sector Agencies</a:t>
            </a:r>
          </a:p>
        </p:txBody>
      </p:sp>
      <p:sp>
        <p:nvSpPr>
          <p:cNvPr id="3" name="Right Arrow 2">
            <a:extLst>
              <a:ext uri="{FF2B5EF4-FFF2-40B4-BE49-F238E27FC236}">
                <a16:creationId xmlns:a16="http://schemas.microsoft.com/office/drawing/2014/main" id="{16C1F77B-EC22-2702-1F4E-907700EF4775}"/>
              </a:ext>
            </a:extLst>
          </p:cNvPr>
          <p:cNvSpPr/>
          <p:nvPr/>
        </p:nvSpPr>
        <p:spPr>
          <a:xfrm>
            <a:off x="6003323" y="1711410"/>
            <a:ext cx="2277763" cy="753763"/>
          </a:xfrm>
          <a:prstGeom prst="rightArrow">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600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C870D607-C674-49CE-AFCC-29380EDF181F}"/>
                                            </p:graphicEl>
                                          </p:spTgt>
                                        </p:tgtEl>
                                        <p:attrNameLst>
                                          <p:attrName>style.visibility</p:attrName>
                                        </p:attrNameLst>
                                      </p:cBhvr>
                                      <p:to>
                                        <p:strVal val="visible"/>
                                      </p:to>
                                    </p:set>
                                    <p:animEffect transition="in" filter="fade">
                                      <p:cBhvr>
                                        <p:cTn id="7" dur="500"/>
                                        <p:tgtEl>
                                          <p:spTgt spid="4">
                                            <p:graphicEl>
                                              <a:dgm id="{C870D607-C674-49CE-AFCC-29380EDF181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1B7FF27-33AA-4E6F-9E36-C83C00CEB1FC}"/>
                                            </p:graphicEl>
                                          </p:spTgt>
                                        </p:tgtEl>
                                        <p:attrNameLst>
                                          <p:attrName>style.visibility</p:attrName>
                                        </p:attrNameLst>
                                      </p:cBhvr>
                                      <p:to>
                                        <p:strVal val="visible"/>
                                      </p:to>
                                    </p:set>
                                    <p:animEffect transition="in" filter="fade">
                                      <p:cBhvr>
                                        <p:cTn id="12" dur="500"/>
                                        <p:tgtEl>
                                          <p:spTgt spid="4">
                                            <p:graphicEl>
                                              <a:dgm id="{F1B7FF27-33AA-4E6F-9E36-C83C00CEB1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E75BF005-DCC8-4A92-BB23-4D084A0C1F91}"/>
                                            </p:graphicEl>
                                          </p:spTgt>
                                        </p:tgtEl>
                                        <p:attrNameLst>
                                          <p:attrName>style.visibility</p:attrName>
                                        </p:attrNameLst>
                                      </p:cBhvr>
                                      <p:to>
                                        <p:strVal val="visible"/>
                                      </p:to>
                                    </p:set>
                                    <p:animEffect transition="in" filter="fade">
                                      <p:cBhvr>
                                        <p:cTn id="15" dur="500"/>
                                        <p:tgtEl>
                                          <p:spTgt spid="4">
                                            <p:graphicEl>
                                              <a:dgm id="{E75BF005-DCC8-4A92-BB23-4D084A0C1F9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E3D9024A-D0B8-4134-A508-0125B7D9788B}"/>
                                            </p:graphicEl>
                                          </p:spTgt>
                                        </p:tgtEl>
                                        <p:attrNameLst>
                                          <p:attrName>style.visibility</p:attrName>
                                        </p:attrNameLst>
                                      </p:cBhvr>
                                      <p:to>
                                        <p:strVal val="visible"/>
                                      </p:to>
                                    </p:set>
                                    <p:animEffect transition="in" filter="fade">
                                      <p:cBhvr>
                                        <p:cTn id="20" dur="500"/>
                                        <p:tgtEl>
                                          <p:spTgt spid="4">
                                            <p:graphicEl>
                                              <a:dgm id="{E3D9024A-D0B8-4134-A508-0125B7D978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05F54417-84CF-4C61-829C-6F380911DF0F}"/>
                                            </p:graphicEl>
                                          </p:spTgt>
                                        </p:tgtEl>
                                        <p:attrNameLst>
                                          <p:attrName>style.visibility</p:attrName>
                                        </p:attrNameLst>
                                      </p:cBhvr>
                                      <p:to>
                                        <p:strVal val="visible"/>
                                      </p:to>
                                    </p:set>
                                    <p:animEffect transition="in" filter="fade">
                                      <p:cBhvr>
                                        <p:cTn id="23" dur="500"/>
                                        <p:tgtEl>
                                          <p:spTgt spid="4">
                                            <p:graphicEl>
                                              <a:dgm id="{05F54417-84CF-4C61-829C-6F380911DF0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8" grpId="0" animBg="1"/>
      <p:bldP spid="9" grpId="0" animBg="1"/>
      <p:bldP spid="10" grpId="0"/>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29" name="Rectangle 4128">
            <a:extLst>
              <a:ext uri="{FF2B5EF4-FFF2-40B4-BE49-F238E27FC236}">
                <a16:creationId xmlns:a16="http://schemas.microsoft.com/office/drawing/2014/main" id="{5E52985E-2553-471E-82AA-5ED7A3298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3308" y="4462044"/>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649270" y="4615840"/>
            <a:ext cx="3885141" cy="152674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3000" b="1" kern="1200">
                <a:solidFill>
                  <a:schemeClr val="bg1"/>
                </a:solidFill>
                <a:latin typeface="+mj-lt"/>
                <a:ea typeface="+mj-ea"/>
                <a:cs typeface="+mj-cs"/>
              </a:rPr>
              <a:t>There are 18 Specific  </a:t>
            </a:r>
          </a:p>
          <a:p>
            <a:pPr algn="r">
              <a:lnSpc>
                <a:spcPct val="90000"/>
              </a:lnSpc>
              <a:spcBef>
                <a:spcPct val="0"/>
              </a:spcBef>
              <a:spcAft>
                <a:spcPts val="600"/>
              </a:spcAft>
            </a:pPr>
            <a:r>
              <a:rPr lang="en-US" sz="3000" b="1" kern="1200">
                <a:solidFill>
                  <a:schemeClr val="bg1"/>
                </a:solidFill>
                <a:latin typeface="+mj-lt"/>
                <a:ea typeface="+mj-ea"/>
                <a:cs typeface="+mj-cs"/>
              </a:rPr>
              <a:t>HIGH RISK questions</a:t>
            </a:r>
          </a:p>
        </p:txBody>
      </p:sp>
      <p:pic>
        <p:nvPicPr>
          <p:cNvPr id="6" name="Picture 5" descr="Person holding a puzzle piece">
            <a:extLst>
              <a:ext uri="{FF2B5EF4-FFF2-40B4-BE49-F238E27FC236}">
                <a16:creationId xmlns:a16="http://schemas.microsoft.com/office/drawing/2014/main" id="{10DF7B36-B995-7489-E6D6-B90C8D56C19E}"/>
              </a:ext>
            </a:extLst>
          </p:cNvPr>
          <p:cNvPicPr>
            <a:picLocks noChangeAspect="1"/>
          </p:cNvPicPr>
          <p:nvPr/>
        </p:nvPicPr>
        <p:blipFill rotWithShape="1">
          <a:blip r:embed="rId3"/>
          <a:srcRect t="465" r="2" b="2"/>
          <a:stretch/>
        </p:blipFill>
        <p:spPr>
          <a:xfrm>
            <a:off x="393308" y="352931"/>
            <a:ext cx="5559480" cy="3749040"/>
          </a:xfrm>
          <a:prstGeom prst="rect">
            <a:avLst/>
          </a:prstGeom>
        </p:spPr>
      </p:pic>
      <p:pic>
        <p:nvPicPr>
          <p:cNvPr id="4100" name="Picture 4" descr="Police officer roles | Careers | Metropolitan Police">
            <a:extLst>
              <a:ext uri="{FF2B5EF4-FFF2-40B4-BE49-F238E27FC236}">
                <a16:creationId xmlns:a16="http://schemas.microsoft.com/office/drawing/2014/main" id="{B19D3D32-A68C-2664-63A2-D4EBF2ABB8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62" r="10747" b="-2"/>
          <a:stretch/>
        </p:blipFill>
        <p:spPr bwMode="auto">
          <a:xfrm>
            <a:off x="6251736" y="357013"/>
            <a:ext cx="5546955" cy="3749040"/>
          </a:xfrm>
          <a:prstGeom prst="rect">
            <a:avLst/>
          </a:prstGeom>
          <a:noFill/>
          <a:extLst>
            <a:ext uri="{909E8E84-426E-40DD-AFC4-6F175D3DCCD1}">
              <a14:hiddenFill xmlns:a14="http://schemas.microsoft.com/office/drawing/2010/main">
                <a:solidFill>
                  <a:srgbClr val="FFFFFF"/>
                </a:solidFill>
              </a14:hiddenFill>
            </a:ext>
          </a:extLst>
        </p:spPr>
      </p:pic>
      <p:cxnSp>
        <p:nvCxnSpPr>
          <p:cNvPr id="4131" name="Straight Connector 4130">
            <a:extLst>
              <a:ext uri="{FF2B5EF4-FFF2-40B4-BE49-F238E27FC236}">
                <a16:creationId xmlns:a16="http://schemas.microsoft.com/office/drawing/2014/main" id="{DAE3ABC6-4042-4293-A7DF-F01181363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39873" y="4690076"/>
            <a:ext cx="0" cy="137160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8316FCB-5C1F-1D50-D094-7F2DFF1E73A7}"/>
              </a:ext>
            </a:extLst>
          </p:cNvPr>
          <p:cNvSpPr txBox="1"/>
          <p:nvPr/>
        </p:nvSpPr>
        <p:spPr>
          <a:xfrm>
            <a:off x="4945336" y="4615840"/>
            <a:ext cx="6609921" cy="1526741"/>
          </a:xfrm>
          <a:prstGeom prst="rect">
            <a:avLst/>
          </a:prstGeom>
        </p:spPr>
        <p:txBody>
          <a:bodyPr vert="horz" lIns="91440" tIns="45720" rIns="91440" bIns="45720" rtlCol="0" anchor="ctr">
            <a:normAutofit/>
          </a:bodyPr>
          <a:lstStyle/>
          <a:p>
            <a:pPr algn="ctr">
              <a:lnSpc>
                <a:spcPct val="90000"/>
              </a:lnSpc>
              <a:spcAft>
                <a:spcPts val="600"/>
              </a:spcAft>
            </a:pPr>
            <a:r>
              <a:rPr lang="en-US" sz="2000" baseline="0" dirty="0">
                <a:solidFill>
                  <a:schemeClr val="bg1"/>
                </a:solidFill>
              </a:rPr>
              <a:t>However, there is the need to use professional judgement  </a:t>
            </a:r>
            <a:br>
              <a:rPr lang="en-US" sz="2000" baseline="0" dirty="0">
                <a:solidFill>
                  <a:schemeClr val="bg1"/>
                </a:solidFill>
              </a:rPr>
            </a:br>
            <a:r>
              <a:rPr lang="en-US" sz="2000" baseline="0" dirty="0">
                <a:solidFill>
                  <a:schemeClr val="bg1"/>
                </a:solidFill>
              </a:rPr>
              <a:t>- a person who engages in an activity with competence and skill and being able to make an informed decision based on a balanced viewpoint.</a:t>
            </a:r>
          </a:p>
          <a:p>
            <a:pPr indent="-228600">
              <a:lnSpc>
                <a:spcPct val="90000"/>
              </a:lnSpc>
              <a:spcAft>
                <a:spcPts val="600"/>
              </a:spcAft>
              <a:buFont typeface="Arial" panose="020B0604020202020204" pitchFamily="34" charset="0"/>
              <a:buChar char="•"/>
            </a:pPr>
            <a:endParaRPr lang="en-US" sz="2000" baseline="0" dirty="0">
              <a:solidFill>
                <a:schemeClr val="bg1"/>
              </a:solidFill>
            </a:endParaRPr>
          </a:p>
        </p:txBody>
      </p:sp>
    </p:spTree>
    <p:extLst>
      <p:ext uri="{BB962C8B-B14F-4D97-AF65-F5344CB8AC3E}">
        <p14:creationId xmlns:p14="http://schemas.microsoft.com/office/powerpoint/2010/main" val="1238530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C90DA-0F9D-4144-9F2E-BA9025CE01A9}"/>
              </a:ext>
            </a:extLst>
          </p:cNvPr>
          <p:cNvSpPr>
            <a:spLocks noGrp="1"/>
          </p:cNvSpPr>
          <p:nvPr>
            <p:ph type="title"/>
          </p:nvPr>
        </p:nvSpPr>
        <p:spPr>
          <a:xfrm>
            <a:off x="838200" y="212726"/>
            <a:ext cx="10515600" cy="566208"/>
          </a:xfrm>
          <a:solidFill>
            <a:schemeClr val="tx2">
              <a:lumMod val="20000"/>
              <a:lumOff val="80000"/>
            </a:schemeClr>
          </a:solidFill>
        </p:spPr>
        <p:txBody>
          <a:bodyPr>
            <a:normAutofit fontScale="90000"/>
          </a:bodyPr>
          <a:lstStyle/>
          <a:p>
            <a:pPr algn="ctr"/>
            <a:r>
              <a:rPr lang="en-GB" sz="3600" b="1" dirty="0">
                <a:solidFill>
                  <a:schemeClr val="bg1"/>
                </a:solidFill>
                <a:latin typeface="+mn-lt"/>
              </a:rPr>
              <a:t>S75A Serious Crime Act 2015 – Strangulation or Suffocation</a:t>
            </a:r>
          </a:p>
        </p:txBody>
      </p:sp>
      <p:graphicFrame>
        <p:nvGraphicFramePr>
          <p:cNvPr id="5" name="Diagram 4">
            <a:extLst>
              <a:ext uri="{FF2B5EF4-FFF2-40B4-BE49-F238E27FC236}">
                <a16:creationId xmlns:a16="http://schemas.microsoft.com/office/drawing/2014/main" id="{CC73590A-653A-481D-B264-5762BB977847}"/>
              </a:ext>
            </a:extLst>
          </p:cNvPr>
          <p:cNvGraphicFramePr/>
          <p:nvPr>
            <p:extLst>
              <p:ext uri="{D42A27DB-BD31-4B8C-83A1-F6EECF244321}">
                <p14:modId xmlns:p14="http://schemas.microsoft.com/office/powerpoint/2010/main" val="1293900643"/>
              </p:ext>
            </p:extLst>
          </p:nvPr>
        </p:nvGraphicFramePr>
        <p:xfrm>
          <a:off x="529167" y="778934"/>
          <a:ext cx="11133666" cy="5283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2" name="Picture 4" descr="Property118 | New legislation for tenant find?">
            <a:extLst>
              <a:ext uri="{FF2B5EF4-FFF2-40B4-BE49-F238E27FC236}">
                <a16:creationId xmlns:a16="http://schemas.microsoft.com/office/drawing/2014/main" id="{E33C2061-0A64-6BE0-F4A7-7DB64661DC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14900" y="4483100"/>
            <a:ext cx="1968500" cy="194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94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F3C6CA3-14C5-4E77-B0EE-9541DCD977BB}"/>
                                            </p:graphicEl>
                                          </p:spTgt>
                                        </p:tgtEl>
                                        <p:attrNameLst>
                                          <p:attrName>style.visibility</p:attrName>
                                        </p:attrNameLst>
                                      </p:cBhvr>
                                      <p:to>
                                        <p:strVal val="visible"/>
                                      </p:to>
                                    </p:set>
                                    <p:animEffect transition="in" filter="fade">
                                      <p:cBhvr>
                                        <p:cTn id="7" dur="500"/>
                                        <p:tgtEl>
                                          <p:spTgt spid="5">
                                            <p:graphicEl>
                                              <a:dgm id="{2F3C6CA3-14C5-4E77-B0EE-9541DCD977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042C692B-C018-4C2F-8188-E1CE546AD41F}"/>
                                            </p:graphicEl>
                                          </p:spTgt>
                                        </p:tgtEl>
                                        <p:attrNameLst>
                                          <p:attrName>style.visibility</p:attrName>
                                        </p:attrNameLst>
                                      </p:cBhvr>
                                      <p:to>
                                        <p:strVal val="visible"/>
                                      </p:to>
                                    </p:set>
                                    <p:animEffect transition="in" filter="fade">
                                      <p:cBhvr>
                                        <p:cTn id="12" dur="500"/>
                                        <p:tgtEl>
                                          <p:spTgt spid="5">
                                            <p:graphicEl>
                                              <a:dgm id="{042C692B-C018-4C2F-8188-E1CE546AD41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BFB0BDF1-FF97-4053-AAD9-1D011090D870}"/>
                                            </p:graphicEl>
                                          </p:spTgt>
                                        </p:tgtEl>
                                        <p:attrNameLst>
                                          <p:attrName>style.visibility</p:attrName>
                                        </p:attrNameLst>
                                      </p:cBhvr>
                                      <p:to>
                                        <p:strVal val="visible"/>
                                      </p:to>
                                    </p:set>
                                    <p:animEffect transition="in" filter="fade">
                                      <p:cBhvr>
                                        <p:cTn id="17" dur="500"/>
                                        <p:tgtEl>
                                          <p:spTgt spid="5">
                                            <p:graphicEl>
                                              <a:dgm id="{BFB0BDF1-FF97-4053-AAD9-1D011090D87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2818" y="302436"/>
            <a:ext cx="10466363"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The Entrapment Process</a:t>
            </a:r>
          </a:p>
        </p:txBody>
      </p:sp>
      <p:graphicFrame>
        <p:nvGraphicFramePr>
          <p:cNvPr id="5" name="Diagram 4"/>
          <p:cNvGraphicFramePr/>
          <p:nvPr>
            <p:extLst>
              <p:ext uri="{D42A27DB-BD31-4B8C-83A1-F6EECF244321}">
                <p14:modId xmlns:p14="http://schemas.microsoft.com/office/powerpoint/2010/main" val="2780051621"/>
              </p:ext>
            </p:extLst>
          </p:nvPr>
        </p:nvGraphicFramePr>
        <p:xfrm>
          <a:off x="1416317" y="625602"/>
          <a:ext cx="93487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151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6AF3575-1248-45FE-9CA6-4830B74A745B}"/>
                                            </p:graphicEl>
                                          </p:spTgt>
                                        </p:tgtEl>
                                        <p:attrNameLst>
                                          <p:attrName>style.visibility</p:attrName>
                                        </p:attrNameLst>
                                      </p:cBhvr>
                                      <p:to>
                                        <p:strVal val="visible"/>
                                      </p:to>
                                    </p:set>
                                    <p:animEffect transition="in" filter="fade">
                                      <p:cBhvr>
                                        <p:cTn id="7" dur="500"/>
                                        <p:tgtEl>
                                          <p:spTgt spid="5">
                                            <p:graphicEl>
                                              <a:dgm id="{E6AF3575-1248-45FE-9CA6-4830B74A745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5F020CD-BCD7-42C3-B54D-6454A6C66EE8}"/>
                                            </p:graphicEl>
                                          </p:spTgt>
                                        </p:tgtEl>
                                        <p:attrNameLst>
                                          <p:attrName>style.visibility</p:attrName>
                                        </p:attrNameLst>
                                      </p:cBhvr>
                                      <p:to>
                                        <p:strVal val="visible"/>
                                      </p:to>
                                    </p:set>
                                    <p:animEffect transition="in" filter="fade">
                                      <p:cBhvr>
                                        <p:cTn id="12" dur="500"/>
                                        <p:tgtEl>
                                          <p:spTgt spid="5">
                                            <p:graphicEl>
                                              <a:dgm id="{95F020CD-BCD7-42C3-B54D-6454A6C66EE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B20E0E7-773A-4D99-B484-D1A415D92C07}"/>
                                            </p:graphicEl>
                                          </p:spTgt>
                                        </p:tgtEl>
                                        <p:attrNameLst>
                                          <p:attrName>style.visibility</p:attrName>
                                        </p:attrNameLst>
                                      </p:cBhvr>
                                      <p:to>
                                        <p:strVal val="visible"/>
                                      </p:to>
                                    </p:set>
                                    <p:animEffect transition="in" filter="fade">
                                      <p:cBhvr>
                                        <p:cTn id="17" dur="500"/>
                                        <p:tgtEl>
                                          <p:spTgt spid="5">
                                            <p:graphicEl>
                                              <a:dgm id="{FB20E0E7-773A-4D99-B484-D1A415D92C0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EA7CAB92-9707-4346-875D-EEAA5E6D57EB}"/>
                                            </p:graphicEl>
                                          </p:spTgt>
                                        </p:tgtEl>
                                        <p:attrNameLst>
                                          <p:attrName>style.visibility</p:attrName>
                                        </p:attrNameLst>
                                      </p:cBhvr>
                                      <p:to>
                                        <p:strVal val="visible"/>
                                      </p:to>
                                    </p:set>
                                    <p:animEffect transition="in" filter="fade">
                                      <p:cBhvr>
                                        <p:cTn id="22" dur="500"/>
                                        <p:tgtEl>
                                          <p:spTgt spid="5">
                                            <p:graphicEl>
                                              <a:dgm id="{EA7CAB92-9707-4346-875D-EEAA5E6D57E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9E565513-33E0-4784-9D51-05ED1005F226}"/>
                                            </p:graphicEl>
                                          </p:spTgt>
                                        </p:tgtEl>
                                        <p:attrNameLst>
                                          <p:attrName>style.visibility</p:attrName>
                                        </p:attrNameLst>
                                      </p:cBhvr>
                                      <p:to>
                                        <p:strVal val="visible"/>
                                      </p:to>
                                    </p:set>
                                    <p:animEffect transition="in" filter="fade">
                                      <p:cBhvr>
                                        <p:cTn id="27" dur="500"/>
                                        <p:tgtEl>
                                          <p:spTgt spid="5">
                                            <p:graphicEl>
                                              <a:dgm id="{9E565513-33E0-4784-9D51-05ED1005F22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B86055F1-403C-47CC-9C0F-E23A33BCD56A}"/>
                                            </p:graphicEl>
                                          </p:spTgt>
                                        </p:tgtEl>
                                        <p:attrNameLst>
                                          <p:attrName>style.visibility</p:attrName>
                                        </p:attrNameLst>
                                      </p:cBhvr>
                                      <p:to>
                                        <p:strVal val="visible"/>
                                      </p:to>
                                    </p:set>
                                    <p:animEffect transition="in" filter="fade">
                                      <p:cBhvr>
                                        <p:cTn id="32" dur="500"/>
                                        <p:tgtEl>
                                          <p:spTgt spid="5">
                                            <p:graphicEl>
                                              <a:dgm id="{B86055F1-403C-47CC-9C0F-E23A33BCD5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2479</Words>
  <Application>Microsoft Office PowerPoint</Application>
  <PresentationFormat>Widescreen</PresentationFormat>
  <Paragraphs>230</Paragraphs>
  <Slides>25</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Comic Sans MS</vt:lpstr>
      <vt:lpstr>GDS Transport</vt:lpstr>
      <vt:lpstr>Red Hat Display</vt:lpstr>
      <vt:lpstr>var(--body-font)</vt:lpstr>
      <vt:lpstr>Office Theme</vt:lpstr>
      <vt:lpstr>  Preparing for the Role of Constable Domestic Abuse Recap  Week 5 Part 1 </vt:lpstr>
      <vt:lpstr>PowerPoint Presentation</vt:lpstr>
      <vt:lpstr>What is domestic abuse?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Preserve Life</vt:lpstr>
      <vt:lpstr>PowerPoint Presentation</vt:lpstr>
      <vt:lpstr>PowerPoint Presentation</vt:lpstr>
      <vt:lpstr>The DASH model seeks to……</vt:lpstr>
      <vt:lpstr>PowerPoint Presentation</vt:lpstr>
      <vt:lpstr>Risk Levels of DA</vt:lpstr>
      <vt:lpstr>PowerPoint Presentation</vt:lpstr>
      <vt:lpstr>PowerPoint Presentation</vt:lpstr>
      <vt:lpstr>PPN</vt:lpstr>
      <vt:lpstr>PPN Referral Pathway Example…</vt:lpstr>
      <vt:lpstr>PowerPoint Presentation</vt:lpstr>
      <vt:lpstr>S75A Serious Crime Act 2015 – Strangulation or Suffocation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Recap – Last week</dc:title>
  <dc:creator>Rhiannon Lloyd</dc:creator>
  <cp:lastModifiedBy>Kelly Andrews</cp:lastModifiedBy>
  <cp:revision>13</cp:revision>
  <dcterms:created xsi:type="dcterms:W3CDTF">2022-11-06T18:24:15Z</dcterms:created>
  <dcterms:modified xsi:type="dcterms:W3CDTF">2025-01-29T11:36:27Z</dcterms:modified>
</cp:coreProperties>
</file>