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63" r:id="rId3"/>
    <p:sldId id="287" r:id="rId4"/>
    <p:sldId id="288" r:id="rId5"/>
    <p:sldId id="286" r:id="rId6"/>
    <p:sldId id="267" r:id="rId7"/>
    <p:sldId id="284" r:id="rId8"/>
    <p:sldId id="285" r:id="rId9"/>
    <p:sldId id="262" r:id="rId10"/>
    <p:sldId id="280" r:id="rId11"/>
    <p:sldId id="261" r:id="rId12"/>
    <p:sldId id="259" r:id="rId13"/>
    <p:sldId id="268" r:id="rId14"/>
    <p:sldId id="289" r:id="rId15"/>
    <p:sldId id="290" r:id="rId16"/>
    <p:sldId id="257" r:id="rId17"/>
    <p:sldId id="264" r:id="rId18"/>
    <p:sldId id="265" r:id="rId19"/>
    <p:sldId id="269" r:id="rId20"/>
    <p:sldId id="270" r:id="rId21"/>
    <p:sldId id="272" r:id="rId22"/>
    <p:sldId id="273" r:id="rId23"/>
    <p:sldId id="274" r:id="rId24"/>
    <p:sldId id="275" r:id="rId25"/>
    <p:sldId id="276" r:id="rId26"/>
    <p:sldId id="277" r:id="rId27"/>
    <p:sldId id="281" r:id="rId28"/>
    <p:sldId id="283" r:id="rId29"/>
    <p:sldId id="26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239" autoAdjust="0"/>
  </p:normalViewPr>
  <p:slideViewPr>
    <p:cSldViewPr>
      <p:cViewPr varScale="1">
        <p:scale>
          <a:sx n="63" d="100"/>
          <a:sy n="63" d="100"/>
        </p:scale>
        <p:origin x="159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F8E4F4-AE75-4394-A866-56EF1E4B9872}" type="datetimeFigureOut">
              <a:rPr lang="en-GB" smtClean="0"/>
              <a:t>29/06/2017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A66423-77F2-4977-BBDF-C29087EED842}" type="slidenum">
              <a:rPr lang="en-GB" smtClean="0"/>
              <a:t>‹#›</a:t>
            </a:fld>
            <a:endParaRPr lang="en-GB"/>
          </a:p>
        </p:txBody>
      </p:sp>
    </p:spTree>
    <p:extLst>
      <p:ext uri="{BB962C8B-B14F-4D97-AF65-F5344CB8AC3E}">
        <p14:creationId xmlns:p14="http://schemas.microsoft.com/office/powerpoint/2010/main" val="2236658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2A66423-77F2-4977-BBDF-C29087EED842}" type="slidenum">
              <a:rPr lang="en-GB" smtClean="0"/>
              <a:t>1</a:t>
            </a:fld>
            <a:endParaRPr lang="en-GB"/>
          </a:p>
        </p:txBody>
      </p:sp>
    </p:spTree>
    <p:extLst>
      <p:ext uri="{BB962C8B-B14F-4D97-AF65-F5344CB8AC3E}">
        <p14:creationId xmlns:p14="http://schemas.microsoft.com/office/powerpoint/2010/main" val="1998088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See Programme of Study Handbook</a:t>
            </a:r>
          </a:p>
        </p:txBody>
      </p:sp>
      <p:sp>
        <p:nvSpPr>
          <p:cNvPr id="4" name="Slide Number Placeholder 3"/>
          <p:cNvSpPr>
            <a:spLocks noGrp="1"/>
          </p:cNvSpPr>
          <p:nvPr>
            <p:ph type="sldNum" sz="quarter" idx="10"/>
          </p:nvPr>
        </p:nvSpPr>
        <p:spPr/>
        <p:txBody>
          <a:bodyPr/>
          <a:lstStyle/>
          <a:p>
            <a:fld id="{B2A66423-77F2-4977-BBDF-C29087EED842}" type="slidenum">
              <a:rPr lang="en-GB" smtClean="0"/>
              <a:t>4</a:t>
            </a:fld>
            <a:endParaRPr lang="en-GB"/>
          </a:p>
        </p:txBody>
      </p:sp>
    </p:spTree>
    <p:extLst>
      <p:ext uri="{BB962C8B-B14F-4D97-AF65-F5344CB8AC3E}">
        <p14:creationId xmlns:p14="http://schemas.microsoft.com/office/powerpoint/2010/main" val="850255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692061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10</a:t>
            </a:fld>
            <a:endParaRPr lang="en-GB" altLang="en-US">
              <a:solidFill>
                <a:prstClr val="black"/>
              </a:solidFill>
            </a:endParaRPr>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a:t>The concept of culture has developed from anthropology. Although people may not be consciously aware of culture, it still has a pervasive influence over their behaviour and actions</a:t>
            </a:r>
          </a:p>
        </p:txBody>
      </p:sp>
    </p:spTree>
    <p:extLst>
      <p:ext uri="{BB962C8B-B14F-4D97-AF65-F5344CB8AC3E}">
        <p14:creationId xmlns:p14="http://schemas.microsoft.com/office/powerpoint/2010/main" val="1289386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13</a:t>
            </a:fld>
            <a:endParaRPr lang="en-GB"/>
          </a:p>
        </p:txBody>
      </p:sp>
    </p:spTree>
    <p:extLst>
      <p:ext uri="{BB962C8B-B14F-4D97-AF65-F5344CB8AC3E}">
        <p14:creationId xmlns:p14="http://schemas.microsoft.com/office/powerpoint/2010/main" val="2673793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a:t>
            </a:r>
            <a:r>
              <a:rPr lang="en-GB" b="1" baseline="0" dirty="0"/>
              <a:t> SOLVING:	Anglo Saxon: problems </a:t>
            </a:r>
            <a:r>
              <a:rPr lang="en-GB" b="0" baseline="0" dirty="0"/>
              <a:t>are broken down into pieces and  it is worked back towards a whole.</a:t>
            </a:r>
            <a:endParaRPr lang="en-GB" b="0" dirty="0"/>
          </a:p>
          <a:p>
            <a:r>
              <a:rPr lang="en-GB" b="1" dirty="0"/>
              <a:t>		Japanese: </a:t>
            </a:r>
            <a:r>
              <a:rPr lang="en-GB" b="0" dirty="0"/>
              <a:t>adopt </a:t>
            </a:r>
            <a:r>
              <a:rPr lang="en-GB" b="0" dirty="0" smtClean="0"/>
              <a:t>an </a:t>
            </a:r>
            <a:r>
              <a:rPr lang="en-GB" b="0" dirty="0"/>
              <a:t>holistic</a:t>
            </a:r>
            <a:r>
              <a:rPr lang="en-GB" b="0" baseline="0" dirty="0"/>
              <a:t> approach</a:t>
            </a:r>
            <a:endParaRPr lang="en-GB" b="0" dirty="0"/>
          </a:p>
          <a:p>
            <a:endParaRPr lang="en-GB" b="1" dirty="0"/>
          </a:p>
          <a:p>
            <a:endParaRPr lang="en-GB" b="1" dirty="0"/>
          </a:p>
          <a:p>
            <a:r>
              <a:rPr lang="en-GB" b="1" dirty="0"/>
              <a:t>ADDRESS:		Western:</a:t>
            </a:r>
            <a:r>
              <a:rPr lang="en-GB" b="1" baseline="0" dirty="0"/>
              <a:t> </a:t>
            </a:r>
            <a:r>
              <a:rPr lang="en-GB" b="0" baseline="0" dirty="0"/>
              <a:t>Status, First then Last Name, Persons title, Company name, address, City,  County, Country.</a:t>
            </a:r>
          </a:p>
          <a:p>
            <a:r>
              <a:rPr lang="en-GB" b="1" baseline="0" dirty="0"/>
              <a:t>		Japanese</a:t>
            </a:r>
            <a:r>
              <a:rPr lang="en-GB" baseline="0" dirty="0"/>
              <a:t>: Country, City, the address, Company name, Last name, First name</a:t>
            </a:r>
          </a:p>
          <a:p>
            <a:endParaRPr lang="en-GB" baseline="0" dirty="0"/>
          </a:p>
          <a:p>
            <a:r>
              <a:rPr lang="en-GB" b="1" baseline="0" dirty="0"/>
              <a:t>THINKING:		Western: </a:t>
            </a:r>
            <a:r>
              <a:rPr lang="en-GB" b="0" baseline="0" dirty="0"/>
              <a:t>objective, logical, consistent, impersonal, absolute and intellectual.</a:t>
            </a:r>
          </a:p>
          <a:p>
            <a:r>
              <a:rPr lang="en-GB" b="0" baseline="0" dirty="0"/>
              <a:t>(Nagashima 1973)</a:t>
            </a:r>
            <a:r>
              <a:rPr lang="en-GB" b="0" dirty="0"/>
              <a:t>	</a:t>
            </a:r>
            <a:r>
              <a:rPr lang="en-GB" b="1" dirty="0"/>
              <a:t>Japanese: </a:t>
            </a:r>
            <a:r>
              <a:rPr lang="en-GB" b="0" dirty="0"/>
              <a:t> subjective, synthetic, non-logical, inconsistent, personal,</a:t>
            </a:r>
            <a:r>
              <a:rPr lang="en-GB" b="0" baseline="0" dirty="0"/>
              <a:t> reflective and emotional</a:t>
            </a:r>
            <a:r>
              <a:rPr lang="en-GB" b="0" dirty="0"/>
              <a:t> </a:t>
            </a:r>
          </a:p>
          <a:p>
            <a:endParaRPr lang="en-GB" b="0" dirty="0"/>
          </a:p>
        </p:txBody>
      </p:sp>
      <p:sp>
        <p:nvSpPr>
          <p:cNvPr id="4" name="Slide Number Placeholder 3"/>
          <p:cNvSpPr>
            <a:spLocks noGrp="1"/>
          </p:cNvSpPr>
          <p:nvPr>
            <p:ph type="sldNum" sz="quarter" idx="10"/>
          </p:nvPr>
        </p:nvSpPr>
        <p:spPr/>
        <p:txBody>
          <a:bodyPr/>
          <a:lstStyle/>
          <a:p>
            <a:fld id="{B2A66423-77F2-4977-BBDF-C29087EED842}" type="slidenum">
              <a:rPr lang="en-GB" smtClean="0"/>
              <a:t>16</a:t>
            </a:fld>
            <a:endParaRPr lang="en-GB"/>
          </a:p>
        </p:txBody>
      </p:sp>
    </p:spTree>
    <p:extLst>
      <p:ext uri="{BB962C8B-B14F-4D97-AF65-F5344CB8AC3E}">
        <p14:creationId xmlns:p14="http://schemas.microsoft.com/office/powerpoint/2010/main" val="33470583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18</a:t>
            </a:fld>
            <a:endParaRPr lang="en-GB"/>
          </a:p>
        </p:txBody>
      </p:sp>
    </p:spTree>
    <p:extLst>
      <p:ext uri="{BB962C8B-B14F-4D97-AF65-F5344CB8AC3E}">
        <p14:creationId xmlns:p14="http://schemas.microsoft.com/office/powerpoint/2010/main" val="973102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t>
            </a:r>
            <a:r>
              <a:rPr lang="en-GB" dirty="0" smtClean="0"/>
              <a:t>analysing </a:t>
            </a:r>
            <a:r>
              <a:rPr lang="en-GB" dirty="0"/>
              <a:t>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20</a:t>
            </a:fld>
            <a:endParaRPr lang="en-GB"/>
          </a:p>
        </p:txBody>
      </p:sp>
    </p:spTree>
    <p:extLst>
      <p:ext uri="{BB962C8B-B14F-4D97-AF65-F5344CB8AC3E}">
        <p14:creationId xmlns:p14="http://schemas.microsoft.com/office/powerpoint/2010/main" val="3516602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pPr>
              <a:spcBef>
                <a:spcPct val="0"/>
              </a:spcBef>
            </a:pPr>
            <a:endParaRPr lang="en-US" altLang="en-US" i="1" dirty="0"/>
          </a:p>
          <a:p>
            <a:pPr>
              <a:spcBef>
                <a:spcPct val="0"/>
              </a:spcBef>
            </a:pPr>
            <a:r>
              <a:rPr lang="en-US" altLang="en-US" i="1" dirty="0"/>
              <a:t>Customers expect a newspaper and coffee whilst they wait, or a ride to work. </a:t>
            </a:r>
            <a:r>
              <a:rPr lang="en-US" altLang="en-US" dirty="0"/>
              <a:t/>
            </a:r>
            <a:br>
              <a:rPr lang="en-US" altLang="en-US" dirty="0"/>
            </a:br>
            <a:endParaRPr lang="en-US" altLang="en-US" dirty="0"/>
          </a:p>
          <a:p>
            <a:pPr>
              <a:spcBef>
                <a:spcPct val="0"/>
              </a:spcBef>
            </a:pPr>
            <a:r>
              <a:rPr lang="en-US" altLang="en-US" i="1" dirty="0"/>
              <a:t>Employees expect to have their time cards examined very carefully.</a:t>
            </a:r>
            <a:r>
              <a:rPr lang="en-US" altLang="en-US" dirty="0"/>
              <a:t> </a:t>
            </a:r>
            <a:br>
              <a:rPr lang="en-US" altLang="en-US" dirty="0"/>
            </a:br>
            <a:endParaRPr lang="en-US" altLang="en-US" dirty="0"/>
          </a:p>
          <a:p>
            <a:pPr>
              <a:spcBef>
                <a:spcPct val="0"/>
              </a:spcBef>
            </a:pPr>
            <a:r>
              <a:rPr lang="en-US" altLang="en-US" i="1" dirty="0"/>
              <a:t>There's lots of talk about money, and especially about how to cut costs. </a:t>
            </a:r>
            <a:endParaRPr lang="en-US" altLang="en-US" dirty="0"/>
          </a:p>
          <a:p>
            <a:pPr>
              <a:spcBef>
                <a:spcPct val="0"/>
              </a:spcBef>
            </a:pP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21</a:t>
            </a:fld>
            <a:endParaRPr lang="en-GB" altLang="en-US" sz="1200"/>
          </a:p>
        </p:txBody>
      </p:sp>
    </p:spTree>
    <p:extLst>
      <p:ext uri="{BB962C8B-B14F-4D97-AF65-F5344CB8AC3E}">
        <p14:creationId xmlns:p14="http://schemas.microsoft.com/office/powerpoint/2010/main" val="2933870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22</a:t>
            </a:fld>
            <a:endParaRPr lang="en-GB" altLang="en-US" sz="1200"/>
          </a:p>
        </p:txBody>
      </p:sp>
    </p:spTree>
    <p:extLst>
      <p:ext uri="{BB962C8B-B14F-4D97-AF65-F5344CB8AC3E}">
        <p14:creationId xmlns:p14="http://schemas.microsoft.com/office/powerpoint/2010/main" val="19276668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r>
              <a:rPr lang="en-US" altLang="en-US"/>
              <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23</a:t>
            </a:fld>
            <a:endParaRPr lang="en-GB" altLang="en-US" sz="1200"/>
          </a:p>
        </p:txBody>
      </p:sp>
    </p:spTree>
    <p:extLst>
      <p:ext uri="{BB962C8B-B14F-4D97-AF65-F5344CB8AC3E}">
        <p14:creationId xmlns:p14="http://schemas.microsoft.com/office/powerpoint/2010/main" val="1559342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US" altLang="en-US" dirty="0"/>
          </a:p>
          <a:p>
            <a:pPr>
              <a:spcBef>
                <a:spcPct val="0"/>
              </a:spcBef>
            </a:pPr>
            <a:r>
              <a:rPr lang="en-US" altLang="en-US" dirty="0"/>
              <a:t>Examples:</a:t>
            </a:r>
          </a:p>
          <a:p>
            <a:pPr>
              <a:spcBef>
                <a:spcPct val="0"/>
              </a:spcBef>
            </a:pPr>
            <a:r>
              <a:rPr lang="en-US" altLang="en-US" i="1" dirty="0"/>
              <a:t>Costs are highly controlled, and customers are billed for parts down to the last screw.</a:t>
            </a:r>
            <a:r>
              <a:rPr lang="en-US" altLang="en-US" dirty="0"/>
              <a:t/>
            </a:r>
            <a:br>
              <a:rPr lang="en-US" altLang="en-US" dirty="0"/>
            </a:br>
            <a:endParaRPr lang="en-US" altLang="en-US" dirty="0"/>
          </a:p>
          <a:p>
            <a:pPr>
              <a:spcBef>
                <a:spcPct val="0"/>
              </a:spcBef>
            </a:pPr>
            <a:r>
              <a:rPr lang="en-US" altLang="en-US" i="1" dirty="0"/>
              <a:t>Quality is not emphasized. Getting the work done with the least amount of direct costs is the goal.</a:t>
            </a:r>
            <a:r>
              <a:rPr lang="en-US" altLang="en-US" dirty="0"/>
              <a:t> </a:t>
            </a:r>
            <a:br>
              <a:rPr lang="en-US" altLang="en-US" dirty="0"/>
            </a:br>
            <a:endParaRPr lang="en-US" altLang="en-US" dirty="0"/>
          </a:p>
          <a:p>
            <a:pPr>
              <a:spcBef>
                <a:spcPct val="0"/>
              </a:spcBef>
            </a:pPr>
            <a:r>
              <a:rPr lang="en-US" altLang="en-US" i="1" dirty="0"/>
              <a:t>Employees docked pay if their quotes/estimates are more than 10% out. </a:t>
            </a: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24</a:t>
            </a:fld>
            <a:endParaRPr lang="en-GB" altLang="en-US" sz="1200"/>
          </a:p>
        </p:txBody>
      </p:sp>
    </p:spTree>
    <p:extLst>
      <p:ext uri="{BB962C8B-B14F-4D97-AF65-F5344CB8AC3E}">
        <p14:creationId xmlns:p14="http://schemas.microsoft.com/office/powerpoint/2010/main" val="3318472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a:p>
            <a:pPr>
              <a:spcBef>
                <a:spcPct val="0"/>
              </a:spcBef>
            </a:pPr>
            <a:r>
              <a:rPr lang="en-US" altLang="en-US" i="1" dirty="0"/>
              <a:t>The owner believes in a low cost, high profit model, and is prepared to lose repeat customers.</a:t>
            </a:r>
            <a:r>
              <a:rPr lang="en-US" altLang="en-US" dirty="0"/>
              <a:t/>
            </a:r>
            <a:br>
              <a:rPr lang="en-US" altLang="en-US" dirty="0"/>
            </a:br>
            <a:r>
              <a:rPr lang="en-US" altLang="en-US" i="1" dirty="0"/>
              <a:t>The threat of docked pay keeps mechanics working with this model</a:t>
            </a: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25</a:t>
            </a:fld>
            <a:endParaRPr lang="en-GB" altLang="en-US" sz="1200"/>
          </a:p>
        </p:txBody>
      </p:sp>
    </p:spTree>
    <p:extLst>
      <p:ext uri="{BB962C8B-B14F-4D97-AF65-F5344CB8AC3E}">
        <p14:creationId xmlns:p14="http://schemas.microsoft.com/office/powerpoint/2010/main" val="3552895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a:t>Examples:</a:t>
            </a:r>
          </a:p>
          <a:p>
            <a:pPr>
              <a:spcBef>
                <a:spcPct val="0"/>
              </a:spcBef>
            </a:pPr>
            <a:endParaRPr lang="en-US" altLang="en-US" i="1" dirty="0"/>
          </a:p>
          <a:p>
            <a:pPr>
              <a:spcBef>
                <a:spcPct val="0"/>
              </a:spcBef>
            </a:pPr>
            <a:r>
              <a:rPr lang="en-US" altLang="en-US" i="1" dirty="0"/>
              <a:t>Flat structure - Owner, Head Mechanic, Mechanics, Reception</a:t>
            </a:r>
            <a:r>
              <a:rPr lang="en-US" altLang="en-US" dirty="0"/>
              <a:t>.</a:t>
            </a:r>
            <a:br>
              <a:rPr lang="en-US" altLang="en-US" dirty="0"/>
            </a:br>
            <a:endParaRPr lang="en-US" altLang="en-US" dirty="0"/>
          </a:p>
          <a:p>
            <a:pPr>
              <a:spcBef>
                <a:spcPct val="0"/>
              </a:spcBef>
            </a:pPr>
            <a:r>
              <a:rPr lang="en-US" altLang="en-US" i="1" dirty="0"/>
              <a:t>The receptionist is the owner's wife so she goes straight to him with some customer complaints.</a:t>
            </a:r>
            <a:r>
              <a:rPr lang="en-US" altLang="en-US" dirty="0"/>
              <a:t/>
            </a:r>
            <a:br>
              <a:rPr lang="en-US" altLang="en-US" dirty="0"/>
            </a:br>
            <a:endParaRPr lang="en-US" altLang="en-US" dirty="0"/>
          </a:p>
          <a:p>
            <a:pPr>
              <a:spcBef>
                <a:spcPct val="0"/>
              </a:spcBef>
            </a:pPr>
            <a:r>
              <a:rPr lang="en-US" altLang="en-US" i="1" dirty="0"/>
              <a:t>It's each mechanic for himself - no sharing tools or supplies, little teamwork</a:t>
            </a:r>
            <a:endParaRPr lang="en-US" altLang="en-US" dirty="0"/>
          </a:p>
          <a:p>
            <a:pPr>
              <a:spcBef>
                <a:spcPct val="0"/>
              </a:spcBef>
            </a:pPr>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26</a:t>
            </a:fld>
            <a:endParaRPr lang="en-GB" altLang="en-US" sz="1200"/>
          </a:p>
        </p:txBody>
      </p:sp>
    </p:spTree>
    <p:extLst>
      <p:ext uri="{BB962C8B-B14F-4D97-AF65-F5344CB8AC3E}">
        <p14:creationId xmlns:p14="http://schemas.microsoft.com/office/powerpoint/2010/main" val="823056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general example is required from any working environment. Then a more specific example for their own</a:t>
            </a:r>
            <a:r>
              <a:rPr lang="en-GB" baseline="0" dirty="0"/>
              <a:t> organisational workplace.</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28</a:t>
            </a:fld>
            <a:endParaRPr lang="en-GB"/>
          </a:p>
        </p:txBody>
      </p:sp>
    </p:spTree>
    <p:extLst>
      <p:ext uri="{BB962C8B-B14F-4D97-AF65-F5344CB8AC3E}">
        <p14:creationId xmlns:p14="http://schemas.microsoft.com/office/powerpoint/2010/main" val="18296352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29</a:t>
            </a:fld>
            <a:endParaRPr lang="en-GB"/>
          </a:p>
        </p:txBody>
      </p:sp>
    </p:spTree>
    <p:extLst>
      <p:ext uri="{BB962C8B-B14F-4D97-AF65-F5344CB8AC3E}">
        <p14:creationId xmlns:p14="http://schemas.microsoft.com/office/powerpoint/2010/main" val="956863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AA9DF6A-3BD5-48A3-BDBE-FC5518A78413}" type="datetime1">
              <a:rPr lang="en-GB" smtClean="0"/>
              <a:t>29/06/2017</a:t>
            </a:fld>
            <a:endParaRPr lang="en-GB"/>
          </a:p>
        </p:txBody>
      </p:sp>
      <p:sp>
        <p:nvSpPr>
          <p:cNvPr id="5" name="Footer Placeholder 4"/>
          <p:cNvSpPr>
            <a:spLocks noGrp="1"/>
          </p:cNvSpPr>
          <p:nvPr>
            <p:ph type="ftr" sz="quarter" idx="11"/>
          </p:nvPr>
        </p:nvSpPr>
        <p:spPr/>
        <p:txBody>
          <a:bodyPr/>
          <a:lstStyle/>
          <a:p>
            <a:r>
              <a:rPr lang="en-GB"/>
              <a:t>EMPL5005</a:t>
            </a:r>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30245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417D50-3CF9-4949-BC6F-B92CA944C6BD}" type="datetime1">
              <a:rPr lang="en-GB" smtClean="0"/>
              <a:t>29/06/2017</a:t>
            </a:fld>
            <a:endParaRPr lang="en-GB"/>
          </a:p>
        </p:txBody>
      </p:sp>
      <p:sp>
        <p:nvSpPr>
          <p:cNvPr id="5" name="Footer Placeholder 4"/>
          <p:cNvSpPr>
            <a:spLocks noGrp="1"/>
          </p:cNvSpPr>
          <p:nvPr>
            <p:ph type="ftr" sz="quarter" idx="11"/>
          </p:nvPr>
        </p:nvSpPr>
        <p:spPr/>
        <p:txBody>
          <a:bodyPr/>
          <a:lstStyle/>
          <a:p>
            <a:r>
              <a:rPr lang="en-GB"/>
              <a:t>EMPL5005</a:t>
            </a:r>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739189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73218B-81D1-4226-82BC-34391A9B6B5E}" type="datetime1">
              <a:rPr lang="en-GB" smtClean="0"/>
              <a:t>29/06/2017</a:t>
            </a:fld>
            <a:endParaRPr lang="en-GB"/>
          </a:p>
        </p:txBody>
      </p:sp>
      <p:sp>
        <p:nvSpPr>
          <p:cNvPr id="5" name="Footer Placeholder 4"/>
          <p:cNvSpPr>
            <a:spLocks noGrp="1"/>
          </p:cNvSpPr>
          <p:nvPr>
            <p:ph type="ftr" sz="quarter" idx="11"/>
          </p:nvPr>
        </p:nvSpPr>
        <p:spPr/>
        <p:txBody>
          <a:bodyPr/>
          <a:lstStyle/>
          <a:p>
            <a:r>
              <a:rPr lang="en-GB"/>
              <a:t>EMPL5005</a:t>
            </a:r>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2726620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20F7191-30A6-4CF5-A0E1-09DF8F706B64}" type="datetime1">
              <a:rPr lang="en-GB" smtClean="0"/>
              <a:t>29/06/2017</a:t>
            </a:fld>
            <a:endParaRPr lang="en-GB"/>
          </a:p>
        </p:txBody>
      </p:sp>
      <p:sp>
        <p:nvSpPr>
          <p:cNvPr id="6" name="Footer Placeholder 5"/>
          <p:cNvSpPr>
            <a:spLocks noGrp="1"/>
          </p:cNvSpPr>
          <p:nvPr>
            <p:ph type="ftr" sz="quarter" idx="11"/>
          </p:nvPr>
        </p:nvSpPr>
        <p:spPr/>
        <p:txBody>
          <a:bodyPr/>
          <a:lstStyle/>
          <a:p>
            <a:r>
              <a:rPr lang="en-GB"/>
              <a:t>EMPL5005</a:t>
            </a:r>
          </a:p>
        </p:txBody>
      </p:sp>
      <p:sp>
        <p:nvSpPr>
          <p:cNvPr id="7" name="Slide Number Placeholder 6"/>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4201742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2667C3-27CD-4F7B-BC66-E57791B240DB}" type="datetime1">
              <a:rPr lang="en-GB" smtClean="0"/>
              <a:t>29/06/2017</a:t>
            </a:fld>
            <a:endParaRPr lang="en-GB"/>
          </a:p>
        </p:txBody>
      </p:sp>
      <p:sp>
        <p:nvSpPr>
          <p:cNvPr id="8" name="Footer Placeholder 7"/>
          <p:cNvSpPr>
            <a:spLocks noGrp="1"/>
          </p:cNvSpPr>
          <p:nvPr>
            <p:ph type="ftr" sz="quarter" idx="11"/>
          </p:nvPr>
        </p:nvSpPr>
        <p:spPr/>
        <p:txBody>
          <a:bodyPr/>
          <a:lstStyle/>
          <a:p>
            <a:r>
              <a:rPr lang="en-GB"/>
              <a:t>EMPL5005</a:t>
            </a:r>
          </a:p>
        </p:txBody>
      </p:sp>
      <p:sp>
        <p:nvSpPr>
          <p:cNvPr id="9" name="Slide Number Placeholder 8"/>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67072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20F94D7-A081-4D30-A40B-7E01F2DA2176}" type="datetime1">
              <a:rPr lang="en-GB" smtClean="0"/>
              <a:t>29/06/2017</a:t>
            </a:fld>
            <a:endParaRPr lang="en-GB"/>
          </a:p>
        </p:txBody>
      </p:sp>
      <p:sp>
        <p:nvSpPr>
          <p:cNvPr id="4" name="Footer Placeholder 3"/>
          <p:cNvSpPr>
            <a:spLocks noGrp="1"/>
          </p:cNvSpPr>
          <p:nvPr>
            <p:ph type="ftr" sz="quarter" idx="11"/>
          </p:nvPr>
        </p:nvSpPr>
        <p:spPr/>
        <p:txBody>
          <a:bodyPr/>
          <a:lstStyle/>
          <a:p>
            <a:r>
              <a:rPr lang="en-GB"/>
              <a:t>EMPL5005</a:t>
            </a:r>
          </a:p>
        </p:txBody>
      </p:sp>
      <p:sp>
        <p:nvSpPr>
          <p:cNvPr id="5" name="Slide Number Placeholder 4"/>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1598083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E48800-B80D-4010-ADC8-CE3785576942}" type="datetime1">
              <a:rPr lang="en-GB" smtClean="0"/>
              <a:t>29/06/2017</a:t>
            </a:fld>
            <a:endParaRPr lang="en-GB"/>
          </a:p>
        </p:txBody>
      </p:sp>
      <p:sp>
        <p:nvSpPr>
          <p:cNvPr id="3" name="Footer Placeholder 2"/>
          <p:cNvSpPr>
            <a:spLocks noGrp="1"/>
          </p:cNvSpPr>
          <p:nvPr>
            <p:ph type="ftr" sz="quarter" idx="11"/>
          </p:nvPr>
        </p:nvSpPr>
        <p:spPr/>
        <p:txBody>
          <a:bodyPr/>
          <a:lstStyle/>
          <a:p>
            <a:r>
              <a:rPr lang="en-GB"/>
              <a:t>EMPL5005</a:t>
            </a:r>
          </a:p>
        </p:txBody>
      </p:sp>
      <p:sp>
        <p:nvSpPr>
          <p:cNvPr id="4" name="Slide Number Placeholder 3"/>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1383464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1F53E9-B5F4-4FFA-A934-B918AB93F3C8}" type="datetime1">
              <a:rPr lang="en-GB" smtClean="0"/>
              <a:t>29/06/2017</a:t>
            </a:fld>
            <a:endParaRPr lang="en-GB"/>
          </a:p>
        </p:txBody>
      </p:sp>
      <p:sp>
        <p:nvSpPr>
          <p:cNvPr id="6" name="Footer Placeholder 5"/>
          <p:cNvSpPr>
            <a:spLocks noGrp="1"/>
          </p:cNvSpPr>
          <p:nvPr>
            <p:ph type="ftr" sz="quarter" idx="11"/>
          </p:nvPr>
        </p:nvSpPr>
        <p:spPr/>
        <p:txBody>
          <a:bodyPr/>
          <a:lstStyle/>
          <a:p>
            <a:r>
              <a:rPr lang="en-GB"/>
              <a:t>EMPL5005</a:t>
            </a:r>
          </a:p>
        </p:txBody>
      </p:sp>
      <p:sp>
        <p:nvSpPr>
          <p:cNvPr id="7" name="Slide Number Placeholder 6"/>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81003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63D11F-1DFE-41AF-8611-A9C0C7E6A091}" type="datetime1">
              <a:rPr lang="en-GB" smtClean="0"/>
              <a:t>29/06/2017</a:t>
            </a:fld>
            <a:endParaRPr lang="en-GB"/>
          </a:p>
        </p:txBody>
      </p:sp>
      <p:sp>
        <p:nvSpPr>
          <p:cNvPr id="6" name="Footer Placeholder 5"/>
          <p:cNvSpPr>
            <a:spLocks noGrp="1"/>
          </p:cNvSpPr>
          <p:nvPr>
            <p:ph type="ftr" sz="quarter" idx="11"/>
          </p:nvPr>
        </p:nvSpPr>
        <p:spPr/>
        <p:txBody>
          <a:bodyPr/>
          <a:lstStyle/>
          <a:p>
            <a:r>
              <a:rPr lang="en-GB"/>
              <a:t>EMPL5005</a:t>
            </a:r>
          </a:p>
        </p:txBody>
      </p:sp>
      <p:sp>
        <p:nvSpPr>
          <p:cNvPr id="7" name="Slide Number Placeholder 6"/>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2022719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113E7E-11E4-4F8D-9806-D3C4BB77264C}" type="datetime1">
              <a:rPr lang="en-GB" smtClean="0"/>
              <a:t>29/06/2017</a:t>
            </a:fld>
            <a:endParaRPr lang="en-GB"/>
          </a:p>
        </p:txBody>
      </p:sp>
      <p:sp>
        <p:nvSpPr>
          <p:cNvPr id="5" name="Footer Placeholder 4"/>
          <p:cNvSpPr>
            <a:spLocks noGrp="1"/>
          </p:cNvSpPr>
          <p:nvPr>
            <p:ph type="ftr" sz="quarter" idx="11"/>
          </p:nvPr>
        </p:nvSpPr>
        <p:spPr/>
        <p:txBody>
          <a:bodyPr/>
          <a:lstStyle/>
          <a:p>
            <a:r>
              <a:rPr lang="en-GB"/>
              <a:t>EMPL5005</a:t>
            </a:r>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2591918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6A9001-BC0F-445F-A930-C3F7949FDFCB}" type="datetime1">
              <a:rPr lang="en-GB" smtClean="0"/>
              <a:t>29/06/2017</a:t>
            </a:fld>
            <a:endParaRPr lang="en-GB"/>
          </a:p>
        </p:txBody>
      </p:sp>
      <p:sp>
        <p:nvSpPr>
          <p:cNvPr id="5" name="Footer Placeholder 4"/>
          <p:cNvSpPr>
            <a:spLocks noGrp="1"/>
          </p:cNvSpPr>
          <p:nvPr>
            <p:ph type="ftr" sz="quarter" idx="11"/>
          </p:nvPr>
        </p:nvSpPr>
        <p:spPr/>
        <p:txBody>
          <a:bodyPr/>
          <a:lstStyle/>
          <a:p>
            <a:r>
              <a:rPr lang="en-GB"/>
              <a:t>EMPL5005</a:t>
            </a:r>
          </a:p>
        </p:txBody>
      </p:sp>
      <p:sp>
        <p:nvSpPr>
          <p:cNvPr id="6" name="Slide Number Placeholder 5"/>
          <p:cNvSpPr>
            <a:spLocks noGrp="1"/>
          </p:cNvSpPr>
          <p:nvPr>
            <p:ph type="sldNum" sz="quarter" idx="12"/>
          </p:nvPr>
        </p:nvSpPr>
        <p:spPr/>
        <p:txBody>
          <a:bodyPr/>
          <a:lstStyle/>
          <a:p>
            <a:fld id="{B2ED69A9-CE02-407A-957E-64AE7CCDEDF9}" type="slidenum">
              <a:rPr lang="en-GB" smtClean="0"/>
              <a:t>‹#›</a:t>
            </a:fld>
            <a:endParaRPr lang="en-GB"/>
          </a:p>
        </p:txBody>
      </p:sp>
    </p:spTree>
    <p:extLst>
      <p:ext uri="{BB962C8B-B14F-4D97-AF65-F5344CB8AC3E}">
        <p14:creationId xmlns:p14="http://schemas.microsoft.com/office/powerpoint/2010/main" val="3886181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5796F2-5A96-4090-BFB5-50708544C3D0}" type="datetime1">
              <a:rPr lang="en-GB" smtClean="0"/>
              <a:t>29/06/2017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EMPL5005</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ED69A9-CE02-407A-957E-64AE7CCDEDF9}" type="slidenum">
              <a:rPr lang="en-GB" smtClean="0"/>
              <a:t>‹#›</a:t>
            </a:fld>
            <a:endParaRPr lang="en-GB"/>
          </a:p>
        </p:txBody>
      </p:sp>
    </p:spTree>
    <p:extLst>
      <p:ext uri="{BB962C8B-B14F-4D97-AF65-F5344CB8AC3E}">
        <p14:creationId xmlns:p14="http://schemas.microsoft.com/office/powerpoint/2010/main" val="44968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www.marketingteacher.com/what-is-marketing-2/"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132856"/>
            <a:ext cx="7772400" cy="1470025"/>
          </a:xfrm>
        </p:spPr>
        <p:txBody>
          <a:bodyPr>
            <a:normAutofit fontScale="90000"/>
          </a:bodyPr>
          <a:lstStyle/>
          <a:p>
            <a:r>
              <a:rPr lang="en-GB" b="1" dirty="0"/>
              <a:t>Workplace Culture and Organisational Efficiency</a:t>
            </a:r>
            <a:br>
              <a:rPr lang="en-GB" b="1" dirty="0"/>
            </a:br>
            <a:r>
              <a:rPr lang="en-GB" b="1" dirty="0"/>
              <a:t>EMPL5005</a:t>
            </a:r>
          </a:p>
        </p:txBody>
      </p:sp>
      <p:sp>
        <p:nvSpPr>
          <p:cNvPr id="3" name="Subtitle 2"/>
          <p:cNvSpPr>
            <a:spLocks noGrp="1"/>
          </p:cNvSpPr>
          <p:nvPr>
            <p:ph type="subTitle" idx="1"/>
          </p:nvPr>
        </p:nvSpPr>
        <p:spPr/>
        <p:txBody>
          <a:bodyPr/>
          <a:lstStyle/>
          <a:p>
            <a:r>
              <a:rPr lang="en-GB" dirty="0"/>
              <a:t>Workshop 1</a:t>
            </a: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3852" y="0"/>
            <a:ext cx="2262118" cy="83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dirty="0"/>
              <a:t>EMPL5005</a:t>
            </a:r>
          </a:p>
        </p:txBody>
      </p:sp>
    </p:spTree>
    <p:extLst>
      <p:ext uri="{BB962C8B-B14F-4D97-AF65-F5344CB8AC3E}">
        <p14:creationId xmlns:p14="http://schemas.microsoft.com/office/powerpoint/2010/main" val="2821231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objectives</a:t>
            </a:r>
          </a:p>
        </p:txBody>
      </p:sp>
      <p:sp>
        <p:nvSpPr>
          <p:cNvPr id="3" name="Text Placeholder 2"/>
          <p:cNvSpPr>
            <a:spLocks noGrp="1"/>
          </p:cNvSpPr>
          <p:nvPr>
            <p:ph type="body" idx="1"/>
          </p:nvPr>
        </p:nvSpPr>
        <p:spPr>
          <a:xfrm>
            <a:off x="457200" y="1535113"/>
            <a:ext cx="8219256" cy="639762"/>
          </a:xfrm>
        </p:spPr>
        <p:txBody>
          <a:bodyPr>
            <a:normAutofit fontScale="92500" lnSpcReduction="20000"/>
          </a:bodyPr>
          <a:lstStyle/>
          <a:p>
            <a:r>
              <a:rPr lang="en-GB" i="1" dirty="0"/>
              <a:t>At the end of the module the learner will able to demonstrate the ability to:</a:t>
            </a:r>
          </a:p>
        </p:txBody>
      </p:sp>
      <p:sp>
        <p:nvSpPr>
          <p:cNvPr id="4" name="Content Placeholder 3"/>
          <p:cNvSpPr>
            <a:spLocks noGrp="1"/>
          </p:cNvSpPr>
          <p:nvPr>
            <p:ph sz="half" idx="2"/>
          </p:nvPr>
        </p:nvSpPr>
        <p:spPr>
          <a:xfrm>
            <a:off x="457200" y="2174875"/>
            <a:ext cx="8219256" cy="3951288"/>
          </a:xfrm>
        </p:spPr>
        <p:txBody>
          <a:bodyPr>
            <a:normAutofit/>
          </a:bodyPr>
          <a:lstStyle/>
          <a:p>
            <a:r>
              <a:rPr lang="en-GB" sz="3200" dirty="0"/>
              <a:t>Critically assess the culture and context of an organisation</a:t>
            </a:r>
          </a:p>
          <a:p>
            <a:r>
              <a:rPr lang="en-GB" sz="3200" dirty="0"/>
              <a:t>Evaluate the organisation within its broader environment</a:t>
            </a:r>
          </a:p>
          <a:p>
            <a:r>
              <a:rPr lang="en-GB" sz="3200" dirty="0"/>
              <a:t>Critically appraise the cultural and ethical behaviour present in one or more organisations</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330561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049078-0ABB-4D9B-8CB0-D2F401F2ED5A}"/>
              </a:ext>
            </a:extLst>
          </p:cNvPr>
          <p:cNvSpPr>
            <a:spLocks noGrp="1"/>
          </p:cNvSpPr>
          <p:nvPr>
            <p:ph type="title"/>
          </p:nvPr>
        </p:nvSpPr>
        <p:spPr/>
        <p:txBody>
          <a:bodyPr/>
          <a:lstStyle/>
          <a:p>
            <a:r>
              <a:rPr lang="en-GB" dirty="0"/>
              <a:t>Introductory Session</a:t>
            </a:r>
          </a:p>
        </p:txBody>
      </p:sp>
      <p:sp>
        <p:nvSpPr>
          <p:cNvPr id="3" name="Content Placeholder 2">
            <a:extLst>
              <a:ext uri="{FF2B5EF4-FFF2-40B4-BE49-F238E27FC236}">
                <a16:creationId xmlns:a16="http://schemas.microsoft.com/office/drawing/2014/main" xmlns="" id="{AF896E8A-B23A-4374-B9F6-D363666C62F0}"/>
              </a:ext>
            </a:extLst>
          </p:cNvPr>
          <p:cNvSpPr>
            <a:spLocks noGrp="1"/>
          </p:cNvSpPr>
          <p:nvPr>
            <p:ph idx="1"/>
          </p:nvPr>
        </p:nvSpPr>
        <p:spPr/>
        <p:txBody>
          <a:bodyPr/>
          <a:lstStyle/>
          <a:p>
            <a:r>
              <a:rPr lang="en-GB" dirty="0"/>
              <a:t>Who are we?</a:t>
            </a:r>
          </a:p>
          <a:p>
            <a:r>
              <a:rPr lang="en-GB" dirty="0"/>
              <a:t>Progress so far – How are you doing?</a:t>
            </a:r>
          </a:p>
          <a:p>
            <a:r>
              <a:rPr lang="en-GB" dirty="0"/>
              <a:t>Objectives?</a:t>
            </a:r>
          </a:p>
          <a:p>
            <a:r>
              <a:rPr lang="en-GB" dirty="0"/>
              <a:t>Challenges?</a:t>
            </a:r>
          </a:p>
          <a:p>
            <a:r>
              <a:rPr lang="en-GB" dirty="0"/>
              <a:t>How to overcome them?</a:t>
            </a:r>
          </a:p>
          <a:p>
            <a:r>
              <a:rPr lang="en-GB" dirty="0"/>
              <a:t>Working together</a:t>
            </a:r>
          </a:p>
        </p:txBody>
      </p:sp>
      <p:sp>
        <p:nvSpPr>
          <p:cNvPr id="4" name="Footer Placeholder 3">
            <a:extLst>
              <a:ext uri="{FF2B5EF4-FFF2-40B4-BE49-F238E27FC236}">
                <a16:creationId xmlns:a16="http://schemas.microsoft.com/office/drawing/2014/main" xmlns="" id="{AA4ACE0E-E056-4535-9D7F-79EF194EAC33}"/>
              </a:ext>
            </a:extLst>
          </p:cNvPr>
          <p:cNvSpPr>
            <a:spLocks noGrp="1"/>
          </p:cNvSpPr>
          <p:nvPr>
            <p:ph type="ftr" sz="quarter" idx="11"/>
          </p:nvPr>
        </p:nvSpPr>
        <p:spPr/>
        <p:txBody>
          <a:bodyPr/>
          <a:lstStyle/>
          <a:p>
            <a:r>
              <a:rPr lang="en-GB"/>
              <a:t>EMPL5005</a:t>
            </a:r>
          </a:p>
        </p:txBody>
      </p:sp>
      <p:pic>
        <p:nvPicPr>
          <p:cNvPr id="5" name="Picture 4">
            <a:extLst>
              <a:ext uri="{FF2B5EF4-FFF2-40B4-BE49-F238E27FC236}">
                <a16:creationId xmlns:a16="http://schemas.microsoft.com/office/drawing/2014/main" xmlns="" id="{2E4FD2AD-9B18-4D80-B253-E546A5357D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8188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2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25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25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25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12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3C7A1B-F045-4D45-9F0E-F0EF91D6EB75}"/>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xmlns="" id="{B68BA7B2-A004-46E5-9917-E50EEFB0F5DE}"/>
              </a:ext>
            </a:extLst>
          </p:cNvPr>
          <p:cNvSpPr>
            <a:spLocks noGrp="1"/>
          </p:cNvSpPr>
          <p:nvPr>
            <p:ph idx="1"/>
          </p:nvPr>
        </p:nvSpPr>
        <p:spPr>
          <a:xfrm>
            <a:off x="457200" y="1600200"/>
            <a:ext cx="8229600" cy="4853136"/>
          </a:xfrm>
        </p:spPr>
        <p:txBody>
          <a:bodyPr>
            <a:normAutofit fontScale="77500" lnSpcReduction="20000"/>
          </a:bodyPr>
          <a:lstStyle/>
          <a:p>
            <a:pPr marL="0" indent="0" algn="ctr">
              <a:buNone/>
            </a:pPr>
            <a:r>
              <a:rPr lang="en-GB" sz="3600" b="1" dirty="0"/>
              <a:t>Assessment Criteria EMPL5005 </a:t>
            </a:r>
          </a:p>
          <a:p>
            <a:pPr marL="0" indent="0">
              <a:buNone/>
            </a:pPr>
            <a:endParaRPr lang="en-GB" dirty="0"/>
          </a:p>
          <a:p>
            <a:r>
              <a:rPr lang="en-GB" dirty="0"/>
              <a:t>Critically assess the workplace culture of the organisation </a:t>
            </a:r>
            <a:r>
              <a:rPr lang="en-GB" b="1" dirty="0"/>
              <a:t>25% </a:t>
            </a:r>
            <a:endParaRPr lang="en-GB" dirty="0"/>
          </a:p>
          <a:p>
            <a:r>
              <a:rPr lang="en-GB" dirty="0"/>
              <a:t>Provide a critical evaluation of an organisation within the broader environment in which it operates. </a:t>
            </a:r>
            <a:r>
              <a:rPr lang="en-GB" b="1" dirty="0"/>
              <a:t>30% </a:t>
            </a:r>
            <a:endParaRPr lang="en-GB" dirty="0"/>
          </a:p>
          <a:p>
            <a:r>
              <a:rPr lang="en-GB" dirty="0"/>
              <a:t>Critically evaluate the cultural and ethical behaviour present in the organisation and evaluate your own cultural and ethical behaviour in relation to the organisation </a:t>
            </a:r>
            <a:r>
              <a:rPr lang="en-GB" b="1" dirty="0"/>
              <a:t>25% </a:t>
            </a:r>
            <a:endParaRPr lang="en-GB" dirty="0"/>
          </a:p>
          <a:p>
            <a:r>
              <a:rPr lang="en-GB" dirty="0"/>
              <a:t>Evidence of wide reading and research, encompassing application of relevant academic theories and models </a:t>
            </a:r>
            <a:r>
              <a:rPr lang="en-GB" b="1" dirty="0"/>
              <a:t>10% </a:t>
            </a:r>
            <a:endParaRPr lang="en-GB" dirty="0"/>
          </a:p>
          <a:p>
            <a:r>
              <a:rPr lang="en-GB" dirty="0"/>
              <a:t>Citation/ referencing, report structure, syntax, grammar and punctuation </a:t>
            </a:r>
            <a:r>
              <a:rPr lang="en-GB" b="1" dirty="0"/>
              <a:t>10% </a:t>
            </a:r>
            <a:endParaRPr lang="en-GB" dirty="0"/>
          </a:p>
          <a:p>
            <a:pPr marL="0" indent="0">
              <a:buNone/>
            </a:pPr>
            <a:endParaRPr lang="en-GB" dirty="0"/>
          </a:p>
        </p:txBody>
      </p:sp>
      <p:sp>
        <p:nvSpPr>
          <p:cNvPr id="4" name="Footer Placeholder 3">
            <a:extLst>
              <a:ext uri="{FF2B5EF4-FFF2-40B4-BE49-F238E27FC236}">
                <a16:creationId xmlns:a16="http://schemas.microsoft.com/office/drawing/2014/main" xmlns="" id="{34C1D620-62D5-4434-AC48-37A7D9F29AFC}"/>
              </a:ext>
            </a:extLst>
          </p:cNvPr>
          <p:cNvSpPr>
            <a:spLocks noGrp="1"/>
          </p:cNvSpPr>
          <p:nvPr>
            <p:ph type="ftr" sz="quarter" idx="11"/>
          </p:nvPr>
        </p:nvSpPr>
        <p:spPr/>
        <p:txBody>
          <a:bodyPr/>
          <a:lstStyle/>
          <a:p>
            <a:r>
              <a:rPr lang="en-GB" dirty="0"/>
              <a:t>EMPL5005</a:t>
            </a:r>
          </a:p>
        </p:txBody>
      </p:sp>
      <p:pic>
        <p:nvPicPr>
          <p:cNvPr id="5" name="Picture 4">
            <a:extLst>
              <a:ext uri="{FF2B5EF4-FFF2-40B4-BE49-F238E27FC236}">
                <a16:creationId xmlns:a16="http://schemas.microsoft.com/office/drawing/2014/main" xmlns="" id="{B7C4B77A-C876-4535-9801-622ED08127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8021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xmlns="" id="{70E93B62-988D-4384-96FA-6EB39D04B4C4}"/>
              </a:ext>
            </a:extLst>
          </p:cNvPr>
          <p:cNvSpPr>
            <a:spLocks noGrp="1"/>
          </p:cNvSpPr>
          <p:nvPr>
            <p:ph type="ftr" sz="quarter" idx="11"/>
          </p:nvPr>
        </p:nvSpPr>
        <p:spPr/>
        <p:txBody>
          <a:bodyPr/>
          <a:lstStyle/>
          <a:p>
            <a:r>
              <a:rPr lang="en-GB"/>
              <a:t>EMPL5005</a:t>
            </a:r>
          </a:p>
        </p:txBody>
      </p:sp>
      <p:sp>
        <p:nvSpPr>
          <p:cNvPr id="8" name="Title 1">
            <a:extLst>
              <a:ext uri="{FF2B5EF4-FFF2-40B4-BE49-F238E27FC236}">
                <a16:creationId xmlns:a16="http://schemas.microsoft.com/office/drawing/2014/main" xmlns="" id="{809066B9-A091-4D59-939D-3CFE57F35432}"/>
              </a:ext>
            </a:extLst>
          </p:cNvPr>
          <p:cNvSpPr>
            <a:spLocks noGrp="1"/>
          </p:cNvSpPr>
          <p:nvPr>
            <p:ph type="title"/>
          </p:nvPr>
        </p:nvSpPr>
        <p:spPr/>
        <p:txBody>
          <a:bodyPr>
            <a:normAutofit/>
          </a:bodyPr>
          <a:lstStyle/>
          <a:p>
            <a:r>
              <a:rPr lang="en-GB" sz="4000" b="1" dirty="0"/>
              <a:t>Culture &amp; Organisational Efficiency</a:t>
            </a:r>
          </a:p>
        </p:txBody>
      </p:sp>
      <p:sp>
        <p:nvSpPr>
          <p:cNvPr id="9" name="TextBox 8">
            <a:extLst>
              <a:ext uri="{FF2B5EF4-FFF2-40B4-BE49-F238E27FC236}">
                <a16:creationId xmlns:a16="http://schemas.microsoft.com/office/drawing/2014/main" xmlns="" id="{80A43CFA-CAFC-41E2-B068-447E3A1624B0}"/>
              </a:ext>
            </a:extLst>
          </p:cNvPr>
          <p:cNvSpPr txBox="1"/>
          <p:nvPr/>
        </p:nvSpPr>
        <p:spPr>
          <a:xfrm>
            <a:off x="1763688" y="1863577"/>
            <a:ext cx="2080592" cy="954107"/>
          </a:xfrm>
          <a:prstGeom prst="rect">
            <a:avLst/>
          </a:prstGeom>
          <a:noFill/>
        </p:spPr>
        <p:txBody>
          <a:bodyPr wrap="square" rtlCol="0">
            <a:spAutoFit/>
          </a:bodyPr>
          <a:lstStyle/>
          <a:p>
            <a:r>
              <a:rPr lang="en-GB" sz="1400" b="1" dirty="0">
                <a:solidFill>
                  <a:srgbClr val="FF0000"/>
                </a:solidFill>
              </a:rPr>
              <a:t>Due Diligence </a:t>
            </a:r>
            <a:r>
              <a:rPr lang="en-GB" sz="1400" b="1" dirty="0"/>
              <a:t>– </a:t>
            </a:r>
            <a:r>
              <a:rPr lang="en-GB" sz="1400" dirty="0"/>
              <a:t>Are effective decisions being made to drive your organisation forward?</a:t>
            </a:r>
          </a:p>
        </p:txBody>
      </p:sp>
      <p:sp>
        <p:nvSpPr>
          <p:cNvPr id="10" name="TextBox 9">
            <a:extLst>
              <a:ext uri="{FF2B5EF4-FFF2-40B4-BE49-F238E27FC236}">
                <a16:creationId xmlns:a16="http://schemas.microsoft.com/office/drawing/2014/main" xmlns="" id="{98A635AA-0688-46AC-A5D9-7D785841129A}"/>
              </a:ext>
            </a:extLst>
          </p:cNvPr>
          <p:cNvSpPr txBox="1"/>
          <p:nvPr/>
        </p:nvSpPr>
        <p:spPr>
          <a:xfrm>
            <a:off x="5364088" y="1871826"/>
            <a:ext cx="2448272" cy="954107"/>
          </a:xfrm>
          <a:prstGeom prst="rect">
            <a:avLst/>
          </a:prstGeom>
          <a:noFill/>
        </p:spPr>
        <p:txBody>
          <a:bodyPr wrap="square" rtlCol="0">
            <a:spAutoFit/>
          </a:bodyPr>
          <a:lstStyle/>
          <a:p>
            <a:r>
              <a:rPr lang="en-GB" sz="1400" b="1" dirty="0">
                <a:solidFill>
                  <a:srgbClr val="FF0000"/>
                </a:solidFill>
              </a:rPr>
              <a:t>Structure/Communications </a:t>
            </a:r>
            <a:r>
              <a:rPr lang="en-GB" sz="1400" b="1" dirty="0"/>
              <a:t>-  </a:t>
            </a:r>
            <a:r>
              <a:rPr lang="en-GB" sz="1400" dirty="0"/>
              <a:t>Do your people have a clear understanding of the direction of the company?</a:t>
            </a:r>
          </a:p>
        </p:txBody>
      </p:sp>
      <p:sp>
        <p:nvSpPr>
          <p:cNvPr id="11" name="TextBox 10">
            <a:extLst>
              <a:ext uri="{FF2B5EF4-FFF2-40B4-BE49-F238E27FC236}">
                <a16:creationId xmlns:a16="http://schemas.microsoft.com/office/drawing/2014/main" xmlns="" id="{7ACA4D0C-43AE-4128-B800-D351D70F6C56}"/>
              </a:ext>
            </a:extLst>
          </p:cNvPr>
          <p:cNvSpPr txBox="1"/>
          <p:nvPr/>
        </p:nvSpPr>
        <p:spPr>
          <a:xfrm>
            <a:off x="2064401" y="3471495"/>
            <a:ext cx="4988569" cy="830997"/>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High Performance Organisational Culture Delivers </a:t>
            </a:r>
          </a:p>
          <a:p>
            <a:pPr algn="ctr"/>
            <a:r>
              <a:rPr lang="en-GB" sz="1600" b="1" dirty="0">
                <a:latin typeface="Arial" panose="020B0604020202020204" pitchFamily="34" charset="0"/>
                <a:cs typeface="Arial" panose="020B0604020202020204" pitchFamily="34" charset="0"/>
              </a:rPr>
              <a:t>World-Class Success </a:t>
            </a:r>
          </a:p>
        </p:txBody>
      </p:sp>
      <p:sp>
        <p:nvSpPr>
          <p:cNvPr id="12" name="TextBox 11">
            <a:extLst>
              <a:ext uri="{FF2B5EF4-FFF2-40B4-BE49-F238E27FC236}">
                <a16:creationId xmlns:a16="http://schemas.microsoft.com/office/drawing/2014/main" xmlns="" id="{9FE2A101-B1F6-4882-AFE6-6020E4AD69E9}"/>
              </a:ext>
            </a:extLst>
          </p:cNvPr>
          <p:cNvSpPr txBox="1"/>
          <p:nvPr/>
        </p:nvSpPr>
        <p:spPr>
          <a:xfrm>
            <a:off x="311963" y="4200805"/>
            <a:ext cx="2304256" cy="1169551"/>
          </a:xfrm>
          <a:prstGeom prst="rect">
            <a:avLst/>
          </a:prstGeom>
          <a:noFill/>
        </p:spPr>
        <p:txBody>
          <a:bodyPr wrap="square" rtlCol="0">
            <a:spAutoFit/>
          </a:bodyPr>
          <a:lstStyle/>
          <a:p>
            <a:r>
              <a:rPr lang="en-GB" sz="1400" b="1" dirty="0">
                <a:solidFill>
                  <a:srgbClr val="FF0000"/>
                </a:solidFill>
              </a:rPr>
              <a:t>Execution/Accountability</a:t>
            </a:r>
            <a:r>
              <a:rPr lang="en-GB" sz="1400" dirty="0"/>
              <a:t> –  Do you coach and manage performance in an efficient and effective manner?</a:t>
            </a:r>
          </a:p>
          <a:p>
            <a:endParaRPr lang="en-GB" sz="1400" dirty="0"/>
          </a:p>
        </p:txBody>
      </p:sp>
      <p:sp>
        <p:nvSpPr>
          <p:cNvPr id="13" name="TextBox 12">
            <a:extLst>
              <a:ext uri="{FF2B5EF4-FFF2-40B4-BE49-F238E27FC236}">
                <a16:creationId xmlns:a16="http://schemas.microsoft.com/office/drawing/2014/main" xmlns="" id="{9D2A65A7-A226-4735-AE63-3E982C1D46FF}"/>
              </a:ext>
            </a:extLst>
          </p:cNvPr>
          <p:cNvSpPr txBox="1"/>
          <p:nvPr/>
        </p:nvSpPr>
        <p:spPr>
          <a:xfrm>
            <a:off x="6483446" y="4172708"/>
            <a:ext cx="2592288" cy="954107"/>
          </a:xfrm>
          <a:prstGeom prst="rect">
            <a:avLst/>
          </a:prstGeom>
          <a:noFill/>
        </p:spPr>
        <p:txBody>
          <a:bodyPr wrap="square" rtlCol="0">
            <a:spAutoFit/>
          </a:bodyPr>
          <a:lstStyle/>
          <a:p>
            <a:r>
              <a:rPr lang="en-GB" sz="1400" b="1" dirty="0">
                <a:solidFill>
                  <a:srgbClr val="FF0000"/>
                </a:solidFill>
              </a:rPr>
              <a:t>Productivity/Effective Processes </a:t>
            </a:r>
            <a:r>
              <a:rPr lang="en-GB" sz="1400" dirty="0"/>
              <a:t>–  Are you using your resources effectively?</a:t>
            </a:r>
          </a:p>
          <a:p>
            <a:endParaRPr lang="en-GB" sz="1400" dirty="0"/>
          </a:p>
        </p:txBody>
      </p:sp>
      <p:sp>
        <p:nvSpPr>
          <p:cNvPr id="14" name="TextBox 13">
            <a:extLst>
              <a:ext uri="{FF2B5EF4-FFF2-40B4-BE49-F238E27FC236}">
                <a16:creationId xmlns:a16="http://schemas.microsoft.com/office/drawing/2014/main" xmlns="" id="{D6BC2427-D289-4A06-9E30-7B9AE0433F0F}"/>
              </a:ext>
            </a:extLst>
          </p:cNvPr>
          <p:cNvSpPr txBox="1"/>
          <p:nvPr/>
        </p:nvSpPr>
        <p:spPr>
          <a:xfrm>
            <a:off x="3455876" y="5147280"/>
            <a:ext cx="2563924" cy="954107"/>
          </a:xfrm>
          <a:prstGeom prst="rect">
            <a:avLst/>
          </a:prstGeom>
          <a:noFill/>
        </p:spPr>
        <p:txBody>
          <a:bodyPr wrap="square" rtlCol="0">
            <a:spAutoFit/>
          </a:bodyPr>
          <a:lstStyle/>
          <a:p>
            <a:r>
              <a:rPr lang="en-GB" sz="1400" b="1" dirty="0">
                <a:solidFill>
                  <a:srgbClr val="FF0000"/>
                </a:solidFill>
              </a:rPr>
              <a:t>Engagement/Leadership</a:t>
            </a:r>
            <a:r>
              <a:rPr lang="en-GB" sz="1400" b="1" dirty="0"/>
              <a:t> </a:t>
            </a:r>
            <a:r>
              <a:rPr lang="en-GB" sz="1400" dirty="0"/>
              <a:t>–  Do your people ‘buy-in’ to the objectives of the organisation?</a:t>
            </a:r>
          </a:p>
          <a:p>
            <a:endParaRPr lang="en-GB" sz="1400" dirty="0"/>
          </a:p>
        </p:txBody>
      </p:sp>
      <p:sp>
        <p:nvSpPr>
          <p:cNvPr id="17" name="Oval 16">
            <a:extLst>
              <a:ext uri="{FF2B5EF4-FFF2-40B4-BE49-F238E27FC236}">
                <a16:creationId xmlns:a16="http://schemas.microsoft.com/office/drawing/2014/main" xmlns="" id="{A3AEA9AE-2C35-410D-B38D-09B2379C4B9C}"/>
              </a:ext>
            </a:extLst>
          </p:cNvPr>
          <p:cNvSpPr/>
          <p:nvPr/>
        </p:nvSpPr>
        <p:spPr>
          <a:xfrm>
            <a:off x="2411760" y="2784878"/>
            <a:ext cx="4320480" cy="21074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xmlns="" id="{A1A56633-1E04-4ADD-A34A-CC99F23755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2834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Exercise 1</a:t>
            </a:r>
          </a:p>
        </p:txBody>
      </p:sp>
      <p:sp>
        <p:nvSpPr>
          <p:cNvPr id="3" name="Content Placeholder 2"/>
          <p:cNvSpPr>
            <a:spLocks noGrp="1"/>
          </p:cNvSpPr>
          <p:nvPr>
            <p:ph idx="1"/>
          </p:nvPr>
        </p:nvSpPr>
        <p:spPr/>
        <p:txBody>
          <a:bodyPr/>
          <a:lstStyle/>
          <a:p>
            <a:r>
              <a:rPr lang="en-GB" dirty="0"/>
              <a:t>What is Culture?</a:t>
            </a:r>
          </a:p>
          <a:p>
            <a:pPr lvl="1"/>
            <a:r>
              <a:rPr lang="en-GB" sz="2000" i="1" dirty="0"/>
              <a:t>“Culture is the collective programming of the mind that distinguishes  the members of one group or category of people from another.” (Hofstede, 2001)</a:t>
            </a:r>
          </a:p>
          <a:p>
            <a:pPr lvl="1"/>
            <a:endParaRPr lang="en-GB" dirty="0"/>
          </a:p>
          <a:p>
            <a:r>
              <a:rPr lang="en-GB" dirty="0"/>
              <a:t>In groups – give examples from your workplaces (past and present) </a:t>
            </a:r>
          </a:p>
        </p:txBody>
      </p:sp>
      <p:sp>
        <p:nvSpPr>
          <p:cNvPr id="4" name="Footer Placeholder 3"/>
          <p:cNvSpPr>
            <a:spLocks noGrp="1"/>
          </p:cNvSpPr>
          <p:nvPr>
            <p:ph type="ftr" sz="quarter" idx="11"/>
          </p:nvPr>
        </p:nvSpPr>
        <p:spPr/>
        <p:txBody>
          <a:bodyPr/>
          <a:lstStyle/>
          <a:p>
            <a:r>
              <a:rPr lang="en-GB"/>
              <a:t>EMPL5005</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8010" y="2924944"/>
            <a:ext cx="1788790" cy="2683185"/>
          </a:xfrm>
          <a:prstGeom prst="rect">
            <a:avLst/>
          </a:prstGeom>
        </p:spPr>
      </p:pic>
    </p:spTree>
    <p:extLst>
      <p:ext uri="{BB962C8B-B14F-4D97-AF65-F5344CB8AC3E}">
        <p14:creationId xmlns:p14="http://schemas.microsoft.com/office/powerpoint/2010/main" val="1945899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Culture</a:t>
            </a:r>
          </a:p>
        </p:txBody>
      </p:sp>
      <p:sp>
        <p:nvSpPr>
          <p:cNvPr id="3" name="Content Placeholder 2"/>
          <p:cNvSpPr>
            <a:spLocks noGrp="1"/>
          </p:cNvSpPr>
          <p:nvPr>
            <p:ph idx="1"/>
          </p:nvPr>
        </p:nvSpPr>
        <p:spPr/>
        <p:txBody>
          <a:bodyPr/>
          <a:lstStyle/>
          <a:p>
            <a:r>
              <a:rPr lang="en-GB" dirty="0"/>
              <a:t>“Schein defines culture as a pattern of shared basic assumptions that a group learns through solving problems of external adaptation and internal integration.”  (Cartwright, 1999 p.10)</a:t>
            </a:r>
          </a:p>
          <a:p>
            <a:endParaRPr lang="en-GB" dirty="0"/>
          </a:p>
          <a:p>
            <a:endParaRPr lang="en-GB" dirty="0"/>
          </a:p>
          <a:p>
            <a:pPr marL="0" indent="0">
              <a:buNone/>
            </a:pPr>
            <a:r>
              <a:rPr lang="en-GB" sz="2000" dirty="0"/>
              <a:t>Cartwright, J., (1999) </a:t>
            </a:r>
            <a:r>
              <a:rPr lang="en-GB" sz="2000" i="1" dirty="0"/>
              <a:t>Cultural Transformation – Nine factors for improving the soul of your business. </a:t>
            </a:r>
            <a:r>
              <a:rPr lang="en-GB" sz="2000" dirty="0"/>
              <a:t>London: Pearson Education Ltd.</a:t>
            </a:r>
          </a:p>
        </p:txBody>
      </p:sp>
      <p:sp>
        <p:nvSpPr>
          <p:cNvPr id="4" name="Footer Placeholder 3"/>
          <p:cNvSpPr>
            <a:spLocks noGrp="1"/>
          </p:cNvSpPr>
          <p:nvPr>
            <p:ph type="ftr" sz="quarter" idx="11"/>
          </p:nvPr>
        </p:nvSpPr>
        <p:spPr/>
        <p:txBody>
          <a:bodyPr/>
          <a:lstStyle/>
          <a:p>
            <a:r>
              <a:rPr lang="en-GB"/>
              <a:t>EMPL5005</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072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Culture</a:t>
            </a:r>
          </a:p>
        </p:txBody>
      </p:sp>
      <p:sp>
        <p:nvSpPr>
          <p:cNvPr id="3" name="Content Placeholder 2"/>
          <p:cNvSpPr>
            <a:spLocks noGrp="1"/>
          </p:cNvSpPr>
          <p:nvPr>
            <p:ph idx="1"/>
          </p:nvPr>
        </p:nvSpPr>
        <p:spPr>
          <a:xfrm>
            <a:off x="323528" y="2060848"/>
            <a:ext cx="8229600" cy="2232248"/>
          </a:xfrm>
        </p:spPr>
        <p:txBody>
          <a:bodyPr/>
          <a:lstStyle/>
          <a:p>
            <a:r>
              <a:rPr lang="en-GB" dirty="0"/>
              <a:t>“….an organised body of people, who share the same goals, beliefs and values.”</a:t>
            </a:r>
          </a:p>
          <a:p>
            <a:pPr marL="0" indent="0">
              <a:buNone/>
            </a:pPr>
            <a:r>
              <a:rPr lang="en-GB" dirty="0"/>
              <a:t>                                         (Cartwright, 1999, p.11)</a:t>
            </a:r>
          </a:p>
        </p:txBody>
      </p:sp>
      <p:sp>
        <p:nvSpPr>
          <p:cNvPr id="4" name="Footer Placeholder 3"/>
          <p:cNvSpPr>
            <a:spLocks noGrp="1"/>
          </p:cNvSpPr>
          <p:nvPr>
            <p:ph type="ftr" sz="quarter" idx="11"/>
          </p:nvPr>
        </p:nvSpPr>
        <p:spPr/>
        <p:txBody>
          <a:bodyPr/>
          <a:lstStyle/>
          <a:p>
            <a:r>
              <a:rPr lang="en-GB"/>
              <a:t>EMPL5005</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6250" y="3176972"/>
            <a:ext cx="3461400" cy="3461400"/>
          </a:xfrm>
          <a:prstGeom prst="rect">
            <a:avLst/>
          </a:prstGeom>
        </p:spPr>
      </p:pic>
    </p:spTree>
    <p:extLst>
      <p:ext uri="{BB962C8B-B14F-4D97-AF65-F5344CB8AC3E}">
        <p14:creationId xmlns:p14="http://schemas.microsoft.com/office/powerpoint/2010/main" val="127891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628800"/>
            <a:ext cx="7860415" cy="3744416"/>
          </a:xfrm>
          <a:prstGeom prst="rect">
            <a:avLst/>
          </a:prstGeom>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ooter Placeholder 3"/>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30713673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800100"/>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762000" y="1905000"/>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Language</a:t>
            </a:r>
          </a:p>
        </p:txBody>
      </p:sp>
      <p:sp>
        <p:nvSpPr>
          <p:cNvPr id="8196" name="Rectangle 4"/>
          <p:cNvSpPr>
            <a:spLocks noChangeArrowheads="1"/>
          </p:cNvSpPr>
          <p:nvPr/>
        </p:nvSpPr>
        <p:spPr bwMode="auto">
          <a:xfrm>
            <a:off x="6430940" y="1881089"/>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a:p>
            <a:pPr algn="ctr" fontAlgn="base">
              <a:spcBef>
                <a:spcPct val="0"/>
              </a:spcBef>
              <a:spcAft>
                <a:spcPct val="0"/>
              </a:spcAft>
            </a:pPr>
            <a:r>
              <a:rPr lang="en-GB" altLang="en-US" sz="2400">
                <a:solidFill>
                  <a:srgbClr val="FFFFFF"/>
                </a:solidFill>
                <a:latin typeface="Times New Roman" charset="0"/>
              </a:rPr>
              <a:t>attitudes</a:t>
            </a:r>
          </a:p>
        </p:txBody>
      </p:sp>
      <p:sp>
        <p:nvSpPr>
          <p:cNvPr id="8197" name="Rectangle 5"/>
          <p:cNvSpPr>
            <a:spLocks noChangeArrowheads="1"/>
          </p:cNvSpPr>
          <p:nvPr/>
        </p:nvSpPr>
        <p:spPr bwMode="auto">
          <a:xfrm>
            <a:off x="6146035" y="3333451"/>
            <a:ext cx="1572344"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Education</a:t>
            </a:r>
          </a:p>
        </p:txBody>
      </p:sp>
      <p:sp>
        <p:nvSpPr>
          <p:cNvPr id="8199" name="Rectangle 7"/>
          <p:cNvSpPr>
            <a:spLocks noChangeArrowheads="1"/>
          </p:cNvSpPr>
          <p:nvPr/>
        </p:nvSpPr>
        <p:spPr bwMode="auto">
          <a:xfrm>
            <a:off x="3581400" y="3429000"/>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Culture</a:t>
            </a:r>
          </a:p>
        </p:txBody>
      </p:sp>
      <p:sp>
        <p:nvSpPr>
          <p:cNvPr id="8201" name="Rectangle 9"/>
          <p:cNvSpPr>
            <a:spLocks noChangeArrowheads="1"/>
          </p:cNvSpPr>
          <p:nvPr/>
        </p:nvSpPr>
        <p:spPr bwMode="auto">
          <a:xfrm>
            <a:off x="3352800" y="4800600"/>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Technology</a:t>
            </a:r>
          </a:p>
          <a:p>
            <a:pPr algn="ctr" fontAlgn="base">
              <a:spcBef>
                <a:spcPct val="0"/>
              </a:spcBef>
              <a:spcAft>
                <a:spcPct val="0"/>
              </a:spcAft>
            </a:pPr>
            <a:r>
              <a:rPr lang="en-GB" altLang="en-US" sz="2400">
                <a:solidFill>
                  <a:srgbClr val="FFFFFF"/>
                </a:solidFill>
                <a:latin typeface="Times New Roman" charset="0"/>
              </a:rPr>
              <a:t>and material </a:t>
            </a:r>
          </a:p>
          <a:p>
            <a:pPr algn="ctr" fontAlgn="base">
              <a:spcBef>
                <a:spcPct val="0"/>
              </a:spcBef>
              <a:spcAft>
                <a:spcPct val="0"/>
              </a:spcAft>
            </a:pPr>
            <a:r>
              <a:rPr lang="en-GB" altLang="en-US" sz="2400">
                <a:solidFill>
                  <a:srgbClr val="FFFFFF"/>
                </a:solidFill>
                <a:latin typeface="Times New Roman" charset="0"/>
              </a:rPr>
              <a:t>culture</a:t>
            </a:r>
          </a:p>
        </p:txBody>
      </p:sp>
      <p:sp>
        <p:nvSpPr>
          <p:cNvPr id="8202" name="Rectangle 10"/>
          <p:cNvSpPr>
            <a:spLocks noChangeArrowheads="1"/>
          </p:cNvSpPr>
          <p:nvPr/>
        </p:nvSpPr>
        <p:spPr bwMode="auto">
          <a:xfrm>
            <a:off x="3467100" y="1905000"/>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Social</a:t>
            </a:r>
          </a:p>
          <a:p>
            <a:pPr algn="ctr" fontAlgn="base">
              <a:spcBef>
                <a:spcPct val="0"/>
              </a:spcBef>
              <a:spcAft>
                <a:spcPct val="0"/>
              </a:spcAft>
            </a:pPr>
            <a:r>
              <a:rPr lang="en-GB" altLang="en-US" sz="2400">
                <a:solidFill>
                  <a:srgbClr val="FFFFFF"/>
                </a:solidFill>
                <a:latin typeface="Times New Roman" charset="0"/>
              </a:rPr>
              <a:t>organisation</a:t>
            </a:r>
          </a:p>
        </p:txBody>
      </p:sp>
      <p:sp>
        <p:nvSpPr>
          <p:cNvPr id="8203" name="Rectangle 11"/>
          <p:cNvSpPr>
            <a:spLocks noChangeArrowheads="1"/>
          </p:cNvSpPr>
          <p:nvPr/>
        </p:nvSpPr>
        <p:spPr bwMode="auto">
          <a:xfrm>
            <a:off x="6324600" y="4800600"/>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Religion</a:t>
            </a:r>
          </a:p>
        </p:txBody>
      </p:sp>
      <p:sp>
        <p:nvSpPr>
          <p:cNvPr id="8206" name="Rectangle 14"/>
          <p:cNvSpPr>
            <a:spLocks noChangeArrowheads="1"/>
          </p:cNvSpPr>
          <p:nvPr/>
        </p:nvSpPr>
        <p:spPr bwMode="auto">
          <a:xfrm>
            <a:off x="762000" y="4876800"/>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Aesthetics</a:t>
            </a:r>
          </a:p>
        </p:txBody>
      </p:sp>
      <p:sp>
        <p:nvSpPr>
          <p:cNvPr id="8207" name="Rectangle 15"/>
          <p:cNvSpPr>
            <a:spLocks noChangeArrowheads="1"/>
          </p:cNvSpPr>
          <p:nvPr/>
        </p:nvSpPr>
        <p:spPr bwMode="auto">
          <a:xfrm>
            <a:off x="762000" y="3429000"/>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The law</a:t>
            </a:r>
          </a:p>
        </p:txBody>
      </p:sp>
      <p:sp>
        <p:nvSpPr>
          <p:cNvPr id="8209" name="Line 17"/>
          <p:cNvSpPr>
            <a:spLocks noChangeShapeType="1"/>
          </p:cNvSpPr>
          <p:nvPr/>
        </p:nvSpPr>
        <p:spPr bwMode="auto">
          <a:xfrm>
            <a:off x="2057400" y="2438400"/>
            <a:ext cx="1524000" cy="13716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0" name="Line 18"/>
          <p:cNvSpPr>
            <a:spLocks noChangeShapeType="1"/>
          </p:cNvSpPr>
          <p:nvPr/>
        </p:nvSpPr>
        <p:spPr bwMode="auto">
          <a:xfrm flipH="1" flipV="1">
            <a:off x="2133600" y="3960614"/>
            <a:ext cx="1447800"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1" name="Line 19"/>
          <p:cNvSpPr>
            <a:spLocks noChangeShapeType="1"/>
          </p:cNvSpPr>
          <p:nvPr/>
        </p:nvSpPr>
        <p:spPr bwMode="auto">
          <a:xfrm flipV="1">
            <a:off x="2133600" y="4343400"/>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2" name="Line 20"/>
          <p:cNvSpPr>
            <a:spLocks noChangeShapeType="1"/>
          </p:cNvSpPr>
          <p:nvPr/>
        </p:nvSpPr>
        <p:spPr bwMode="auto">
          <a:xfrm flipV="1">
            <a:off x="4267200" y="4343400"/>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3" name="Line 21"/>
          <p:cNvSpPr>
            <a:spLocks noChangeShapeType="1"/>
          </p:cNvSpPr>
          <p:nvPr/>
        </p:nvSpPr>
        <p:spPr bwMode="auto">
          <a:xfrm flipH="1" flipV="1">
            <a:off x="4800600" y="4343400"/>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4" name="Line 22"/>
          <p:cNvSpPr>
            <a:spLocks noChangeShapeType="1"/>
          </p:cNvSpPr>
          <p:nvPr/>
        </p:nvSpPr>
        <p:spPr bwMode="auto">
          <a:xfrm flipH="1">
            <a:off x="4800600" y="3962400"/>
            <a:ext cx="1295400"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5" name="Line 23"/>
          <p:cNvSpPr>
            <a:spLocks noChangeShapeType="1"/>
          </p:cNvSpPr>
          <p:nvPr/>
        </p:nvSpPr>
        <p:spPr bwMode="auto">
          <a:xfrm flipH="1">
            <a:off x="4800600" y="2514600"/>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6" name="Line 24"/>
          <p:cNvSpPr>
            <a:spLocks noChangeShapeType="1"/>
          </p:cNvSpPr>
          <p:nvPr/>
        </p:nvSpPr>
        <p:spPr bwMode="auto">
          <a:xfrm>
            <a:off x="4191000" y="2743200"/>
            <a:ext cx="0" cy="685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pic>
        <p:nvPicPr>
          <p:cNvPr id="20"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
        <p:nvSpPr>
          <p:cNvPr id="3" name="TextBox 2">
            <a:extLst>
              <a:ext uri="{FF2B5EF4-FFF2-40B4-BE49-F238E27FC236}">
                <a16:creationId xmlns:a16="http://schemas.microsoft.com/office/drawing/2014/main" xmlns="" id="{4367F986-92C5-48F0-88AE-46079E786E15}"/>
              </a:ext>
            </a:extLst>
          </p:cNvPr>
          <p:cNvSpPr txBox="1"/>
          <p:nvPr/>
        </p:nvSpPr>
        <p:spPr>
          <a:xfrm>
            <a:off x="268008" y="6018015"/>
            <a:ext cx="8834663" cy="369332"/>
          </a:xfrm>
          <a:prstGeom prst="rect">
            <a:avLst/>
          </a:prstGeom>
          <a:noFill/>
        </p:spPr>
        <p:txBody>
          <a:bodyPr wrap="none" rtlCol="0">
            <a:spAutoFit/>
          </a:bodyPr>
          <a:lstStyle/>
          <a:p>
            <a:r>
              <a:rPr lang="en-GB" dirty="0"/>
              <a:t>Terpstra, v. and Sarathy, R. (2000) </a:t>
            </a:r>
            <a:r>
              <a:rPr lang="en-GB" i="1" dirty="0"/>
              <a:t>International </a:t>
            </a:r>
            <a:r>
              <a:rPr lang="en-GB" i="1" dirty="0">
                <a:hlinkClick r:id="rId4"/>
              </a:rPr>
              <a:t>Marketing</a:t>
            </a:r>
            <a:r>
              <a:rPr lang="en-GB" i="1" dirty="0"/>
              <a:t>.</a:t>
            </a:r>
            <a:r>
              <a:rPr lang="en-GB" dirty="0"/>
              <a:t> 8th Ed, Fort Worth: Dryden Press.</a:t>
            </a:r>
          </a:p>
        </p:txBody>
      </p:sp>
    </p:spTree>
    <p:extLst>
      <p:ext uri="{BB962C8B-B14F-4D97-AF65-F5344CB8AC3E}">
        <p14:creationId xmlns:p14="http://schemas.microsoft.com/office/powerpoint/2010/main" val="32467519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Visible and invisible culture</a:t>
            </a: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7" y="1481138"/>
            <a:ext cx="4331742" cy="52886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Footer Placeholder 3"/>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41878488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08227" y="1165792"/>
            <a:ext cx="7748500" cy="1815882"/>
          </a:xfrm>
          <a:prstGeom prst="rect">
            <a:avLst/>
          </a:prstGeom>
          <a:noFill/>
        </p:spPr>
        <p:txBody>
          <a:bodyPr wrap="square" rtlCol="0">
            <a:spAutoFit/>
          </a:bodyPr>
          <a:lstStyle/>
          <a:p>
            <a:r>
              <a:rPr lang="en-GB" sz="2800" dirty="0"/>
              <a:t>“All social behaviour is embedded in a particular context and connected to other deeply held values and beliefs. This means that the stakes are high for mismanaging cultural differences” </a:t>
            </a:r>
            <a:r>
              <a:rPr lang="en-GB" dirty="0"/>
              <a:t>(Hoecklin 1994)</a:t>
            </a: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ooter Placeholder 3"/>
          <p:cNvSpPr>
            <a:spLocks noGrp="1"/>
          </p:cNvSpPr>
          <p:nvPr>
            <p:ph type="ftr" sz="quarter" idx="11"/>
          </p:nvPr>
        </p:nvSpPr>
        <p:spPr/>
        <p:txBody>
          <a:bodyPr/>
          <a:lstStyle/>
          <a:p>
            <a:r>
              <a:rPr lang="en-GB"/>
              <a:t>EMPL5005</a:t>
            </a:r>
          </a:p>
        </p:txBody>
      </p:sp>
      <p:sp>
        <p:nvSpPr>
          <p:cNvPr id="5" name="Title 1">
            <a:extLst>
              <a:ext uri="{FF2B5EF4-FFF2-40B4-BE49-F238E27FC236}">
                <a16:creationId xmlns:a16="http://schemas.microsoft.com/office/drawing/2014/main" xmlns="" id="{6E1E05BD-5517-42FC-8DBF-849E0E8B7189}"/>
              </a:ext>
            </a:extLst>
          </p:cNvPr>
          <p:cNvSpPr txBox="1">
            <a:spLocks/>
          </p:cNvSpPr>
          <p:nvPr/>
        </p:nvSpPr>
        <p:spPr>
          <a:xfrm>
            <a:off x="457200" y="274638"/>
            <a:ext cx="8229600" cy="82790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Hoecklin</a:t>
            </a:r>
          </a:p>
        </p:txBody>
      </p:sp>
      <p:sp>
        <p:nvSpPr>
          <p:cNvPr id="6" name="TextBox 5">
            <a:extLst>
              <a:ext uri="{FF2B5EF4-FFF2-40B4-BE49-F238E27FC236}">
                <a16:creationId xmlns:a16="http://schemas.microsoft.com/office/drawing/2014/main" xmlns="" id="{08AD90FD-1E1A-4327-B314-A2E6CBAB20B8}"/>
              </a:ext>
            </a:extLst>
          </p:cNvPr>
          <p:cNvSpPr txBox="1"/>
          <p:nvPr/>
        </p:nvSpPr>
        <p:spPr>
          <a:xfrm>
            <a:off x="107504" y="3206208"/>
            <a:ext cx="8003232" cy="646331"/>
          </a:xfrm>
          <a:prstGeom prst="rect">
            <a:avLst/>
          </a:prstGeom>
          <a:noFill/>
        </p:spPr>
        <p:txBody>
          <a:bodyPr wrap="square" rtlCol="0">
            <a:spAutoFit/>
          </a:bodyPr>
          <a:lstStyle/>
          <a:p>
            <a:r>
              <a:rPr lang="en-GB" dirty="0">
                <a:solidFill>
                  <a:srgbClr val="0070C0"/>
                </a:solidFill>
              </a:rPr>
              <a:t>Hoecklin, L., (1994) </a:t>
            </a:r>
            <a:r>
              <a:rPr lang="en-GB" i="1" dirty="0">
                <a:solidFill>
                  <a:srgbClr val="0070C0"/>
                </a:solidFill>
              </a:rPr>
              <a:t>The EIU: Managing Cultural Differences: Strategies for Competitive Advantage</a:t>
            </a:r>
            <a:r>
              <a:rPr lang="en-GB" dirty="0">
                <a:solidFill>
                  <a:srgbClr val="0070C0"/>
                </a:solidFill>
              </a:rPr>
              <a:t>. Wokingham: Addison-Wesley Publishing Company</a:t>
            </a:r>
          </a:p>
        </p:txBody>
      </p:sp>
      <p:pic>
        <p:nvPicPr>
          <p:cNvPr id="8" name="Picture 7">
            <a:extLst>
              <a:ext uri="{FF2B5EF4-FFF2-40B4-BE49-F238E27FC236}">
                <a16:creationId xmlns:a16="http://schemas.microsoft.com/office/drawing/2014/main" xmlns="" id="{0B8E7221-33C4-48BB-9333-19B17BC972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8787" y="4077073"/>
            <a:ext cx="5328013" cy="2279278"/>
          </a:xfrm>
          <a:prstGeom prst="rect">
            <a:avLst/>
          </a:prstGeom>
        </p:spPr>
      </p:pic>
    </p:spTree>
    <p:extLst>
      <p:ext uri="{BB962C8B-B14F-4D97-AF65-F5344CB8AC3E}">
        <p14:creationId xmlns:p14="http://schemas.microsoft.com/office/powerpoint/2010/main" val="3394254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04800" y="404664"/>
            <a:ext cx="8229600" cy="1143000"/>
          </a:xfrm>
        </p:spPr>
        <p:txBody>
          <a:bodyPr>
            <a:normAutofit fontScale="90000"/>
          </a:bodyPr>
          <a:lstStyle/>
          <a:p>
            <a:r>
              <a:rPr lang="en-GB" altLang="en-US" b="1" dirty="0"/>
              <a:t>The Core Elements of Corporate  Culture</a:t>
            </a:r>
          </a:p>
        </p:txBody>
      </p:sp>
      <p:sp>
        <p:nvSpPr>
          <p:cNvPr id="28675" name="Oval 3"/>
          <p:cNvSpPr>
            <a:spLocks noChangeArrowheads="1"/>
          </p:cNvSpPr>
          <p:nvPr/>
        </p:nvSpPr>
        <p:spPr bwMode="auto">
          <a:xfrm>
            <a:off x="1066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28676" name="Oval 4"/>
          <p:cNvSpPr>
            <a:spLocks noChangeArrowheads="1"/>
          </p:cNvSpPr>
          <p:nvPr/>
        </p:nvSpPr>
        <p:spPr bwMode="auto">
          <a:xfrm>
            <a:off x="3581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6269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28678" name="Oval 6"/>
          <p:cNvSpPr>
            <a:spLocks noChangeArrowheads="1"/>
          </p:cNvSpPr>
          <p:nvPr/>
        </p:nvSpPr>
        <p:spPr bwMode="auto">
          <a:xfrm>
            <a:off x="4733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2764930" y="4133669"/>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2758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6525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5638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3048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pic>
        <p:nvPicPr>
          <p:cNvPr id="14"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cxnSp>
        <p:nvCxnSpPr>
          <p:cNvPr id="4" name="Straight Connector 3">
            <a:extLst>
              <a:ext uri="{FF2B5EF4-FFF2-40B4-BE49-F238E27FC236}">
                <a16:creationId xmlns:a16="http://schemas.microsoft.com/office/drawing/2014/main" xmlns="" id="{98687591-2E44-429A-BD90-D8A5EC0D86B9}"/>
              </a:ext>
            </a:extLst>
          </p:cNvPr>
          <p:cNvCxnSpPr>
            <a:cxnSpLocks/>
            <a:stCxn id="28679" idx="6"/>
            <a:endCxn id="28678" idx="2"/>
          </p:cNvCxnSpPr>
          <p:nvPr/>
        </p:nvCxnSpPr>
        <p:spPr>
          <a:xfrm>
            <a:off x="4577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42963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922B71-1476-44D5-9F57-125FD0326E57}"/>
              </a:ext>
            </a:extLst>
          </p:cNvPr>
          <p:cNvSpPr>
            <a:spLocks noGrp="1"/>
          </p:cNvSpPr>
          <p:nvPr>
            <p:ph type="title"/>
          </p:nvPr>
        </p:nvSpPr>
        <p:spPr/>
        <p:txBody>
          <a:bodyPr/>
          <a:lstStyle/>
          <a:p>
            <a:r>
              <a:rPr lang="en-GB" dirty="0"/>
              <a:t>Terminology Exercise</a:t>
            </a:r>
          </a:p>
        </p:txBody>
      </p:sp>
      <p:sp>
        <p:nvSpPr>
          <p:cNvPr id="3" name="Content Placeholder 2">
            <a:extLst>
              <a:ext uri="{FF2B5EF4-FFF2-40B4-BE49-F238E27FC236}">
                <a16:creationId xmlns:a16="http://schemas.microsoft.com/office/drawing/2014/main" xmlns="" id="{6BA0ABEE-7A1F-4F6C-A4B2-0F9D807C9B15}"/>
              </a:ext>
            </a:extLst>
          </p:cNvPr>
          <p:cNvSpPr>
            <a:spLocks noGrp="1"/>
          </p:cNvSpPr>
          <p:nvPr>
            <p:ph idx="1"/>
          </p:nvPr>
        </p:nvSpPr>
        <p:spPr>
          <a:xfrm>
            <a:off x="457200" y="1268761"/>
            <a:ext cx="8229600" cy="3960440"/>
          </a:xfrm>
        </p:spPr>
        <p:txBody>
          <a:bodyPr/>
          <a:lstStyle/>
          <a:p>
            <a:r>
              <a:rPr lang="en-GB" dirty="0"/>
              <a:t>What is meant by each of those terms?</a:t>
            </a:r>
          </a:p>
          <a:p>
            <a:pPr lvl="2">
              <a:buFont typeface="Wingdings" panose="05000000000000000000" pitchFamily="2" charset="2"/>
              <a:buChar char="§"/>
            </a:pPr>
            <a:r>
              <a:rPr lang="en-GB" dirty="0">
                <a:solidFill>
                  <a:srgbClr val="0070C0"/>
                </a:solidFill>
              </a:rPr>
              <a:t>Values?</a:t>
            </a:r>
          </a:p>
          <a:p>
            <a:pPr lvl="2">
              <a:buFont typeface="Wingdings" panose="05000000000000000000" pitchFamily="2" charset="2"/>
              <a:buChar char="§"/>
            </a:pPr>
            <a:r>
              <a:rPr lang="en-GB" dirty="0">
                <a:solidFill>
                  <a:srgbClr val="00B050"/>
                </a:solidFill>
              </a:rPr>
              <a:t>Beliefs?</a:t>
            </a:r>
          </a:p>
          <a:p>
            <a:pPr lvl="2">
              <a:buFont typeface="Wingdings" panose="05000000000000000000" pitchFamily="2" charset="2"/>
              <a:buChar char="§"/>
            </a:pPr>
            <a:r>
              <a:rPr lang="en-GB" dirty="0">
                <a:solidFill>
                  <a:srgbClr val="FFC000"/>
                </a:solidFill>
              </a:rPr>
              <a:t>Opinions?</a:t>
            </a:r>
          </a:p>
          <a:p>
            <a:pPr lvl="2">
              <a:buFont typeface="Wingdings" panose="05000000000000000000" pitchFamily="2" charset="2"/>
              <a:buChar char="§"/>
            </a:pPr>
            <a:r>
              <a:rPr lang="en-GB" dirty="0">
                <a:solidFill>
                  <a:srgbClr val="002060"/>
                </a:solidFill>
              </a:rPr>
              <a:t>Norms?</a:t>
            </a:r>
          </a:p>
          <a:p>
            <a:pPr lvl="2">
              <a:buFont typeface="Wingdings" panose="05000000000000000000" pitchFamily="2" charset="2"/>
              <a:buChar char="§"/>
            </a:pPr>
            <a:r>
              <a:rPr lang="en-GB" dirty="0">
                <a:solidFill>
                  <a:srgbClr val="FF0000"/>
                </a:solidFill>
              </a:rPr>
              <a:t>Attitudes?</a:t>
            </a:r>
          </a:p>
          <a:p>
            <a:pPr marL="0" indent="0">
              <a:buNone/>
            </a:pPr>
            <a:r>
              <a:rPr lang="en-GB" i="1" dirty="0">
                <a:solidFill>
                  <a:srgbClr val="FF0000"/>
                </a:solidFill>
                <a:latin typeface="Comic Sans MS" panose="030F0702030302020204" pitchFamily="66" charset="0"/>
              </a:rPr>
              <a:t>Take 5 minutes to think of your own definitions of these – prepare to share.  </a:t>
            </a:r>
            <a:endParaRPr lang="en-GB" i="1" dirty="0">
              <a:latin typeface="Comic Sans MS" panose="030F0702030302020204" pitchFamily="66" charset="0"/>
            </a:endParaRPr>
          </a:p>
        </p:txBody>
      </p:sp>
      <p:sp>
        <p:nvSpPr>
          <p:cNvPr id="4" name="Footer Placeholder 3">
            <a:extLst>
              <a:ext uri="{FF2B5EF4-FFF2-40B4-BE49-F238E27FC236}">
                <a16:creationId xmlns:a16="http://schemas.microsoft.com/office/drawing/2014/main" xmlns="" id="{9C71AD16-655D-454D-BE75-560986A474B1}"/>
              </a:ext>
            </a:extLst>
          </p:cNvPr>
          <p:cNvSpPr>
            <a:spLocks noGrp="1"/>
          </p:cNvSpPr>
          <p:nvPr>
            <p:ph type="ftr" sz="quarter" idx="11"/>
          </p:nvPr>
        </p:nvSpPr>
        <p:spPr/>
        <p:txBody>
          <a:bodyPr/>
          <a:lstStyle/>
          <a:p>
            <a:r>
              <a:rPr lang="en-GB"/>
              <a:t>EMPL5005</a:t>
            </a:r>
          </a:p>
        </p:txBody>
      </p:sp>
      <p:pic>
        <p:nvPicPr>
          <p:cNvPr id="6" name="Picture 5">
            <a:extLst>
              <a:ext uri="{FF2B5EF4-FFF2-40B4-BE49-F238E27FC236}">
                <a16:creationId xmlns:a16="http://schemas.microsoft.com/office/drawing/2014/main" xmlns="" id="{178C0B83-E7CA-4117-9CE7-BC3A743FCA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2060848"/>
            <a:ext cx="2663957" cy="1997968"/>
          </a:xfrm>
          <a:prstGeom prst="rect">
            <a:avLst/>
          </a:prstGeom>
        </p:spPr>
      </p:pic>
      <p:pic>
        <p:nvPicPr>
          <p:cNvPr id="7" name="Picture 6">
            <a:extLst>
              <a:ext uri="{FF2B5EF4-FFF2-40B4-BE49-F238E27FC236}">
                <a16:creationId xmlns:a16="http://schemas.microsoft.com/office/drawing/2014/main" xmlns="" id="{A7E6694C-9707-4B3B-AF72-62DC40C318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59076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Terminology</a:t>
            </a:r>
            <a:endParaRPr lang="en-GB" dirty="0"/>
          </a:p>
        </p:txBody>
      </p:sp>
      <p:sp>
        <p:nvSpPr>
          <p:cNvPr id="3" name="Content Placeholder 2"/>
          <p:cNvSpPr>
            <a:spLocks noGrp="1"/>
          </p:cNvSpPr>
          <p:nvPr>
            <p:ph idx="1"/>
          </p:nvPr>
        </p:nvSpPr>
        <p:spPr>
          <a:xfrm>
            <a:off x="456808" y="1268760"/>
            <a:ext cx="8229600" cy="5087590"/>
          </a:xfrm>
        </p:spPr>
        <p:txBody>
          <a:bodyPr>
            <a:normAutofit fontScale="92500" lnSpcReduction="20000"/>
          </a:bodyPr>
          <a:lstStyle/>
          <a:p>
            <a:r>
              <a:rPr lang="en-GB" sz="2000" b="1" dirty="0" smtClean="0">
                <a:solidFill>
                  <a:srgbClr val="0070C0"/>
                </a:solidFill>
              </a:rPr>
              <a:t>Values</a:t>
            </a:r>
            <a:r>
              <a:rPr lang="en-GB" sz="2000" dirty="0" smtClean="0"/>
              <a:t> refer to a set of ideas that guide an individual on how to evaluate right versus wrong, whereas </a:t>
            </a:r>
            <a:r>
              <a:rPr lang="en-GB" sz="2000" b="1" dirty="0" smtClean="0">
                <a:solidFill>
                  <a:srgbClr val="00B050"/>
                </a:solidFill>
              </a:rPr>
              <a:t>beliefs</a:t>
            </a:r>
            <a:r>
              <a:rPr lang="en-GB" sz="2000" dirty="0" smtClean="0"/>
              <a:t> refer to a set of doctrines, statements or experiences a person holds as true, usually with evidence or proof. Both are deeply intertwined because </a:t>
            </a:r>
            <a:r>
              <a:rPr lang="en-GB" sz="2000" b="1" dirty="0" smtClean="0">
                <a:solidFill>
                  <a:srgbClr val="00B050"/>
                </a:solidFill>
              </a:rPr>
              <a:t>beliefs</a:t>
            </a:r>
            <a:r>
              <a:rPr lang="en-GB" sz="2000" dirty="0" smtClean="0"/>
              <a:t> influence how an individual develops </a:t>
            </a:r>
            <a:r>
              <a:rPr lang="en-GB" sz="2000" b="1" dirty="0" smtClean="0">
                <a:solidFill>
                  <a:srgbClr val="0070C0"/>
                </a:solidFill>
              </a:rPr>
              <a:t>values</a:t>
            </a:r>
            <a:r>
              <a:rPr lang="en-GB" sz="2000" dirty="0" smtClean="0">
                <a:solidFill>
                  <a:srgbClr val="0070C0"/>
                </a:solidFill>
              </a:rPr>
              <a:t>.</a:t>
            </a:r>
          </a:p>
          <a:p>
            <a:r>
              <a:rPr lang="en-GB" sz="2000" dirty="0" smtClean="0"/>
              <a:t>A </a:t>
            </a:r>
            <a:r>
              <a:rPr lang="en-GB" sz="2000" b="1" dirty="0" smtClean="0">
                <a:solidFill>
                  <a:srgbClr val="0070C0"/>
                </a:solidFill>
              </a:rPr>
              <a:t>value</a:t>
            </a:r>
            <a:r>
              <a:rPr lang="en-GB" sz="2000" dirty="0" smtClean="0"/>
              <a:t> is a measure of the worth or importance a person attaches to something; our </a:t>
            </a:r>
            <a:r>
              <a:rPr lang="en-GB" sz="2000" b="1" dirty="0" smtClean="0">
                <a:solidFill>
                  <a:srgbClr val="0070C0"/>
                </a:solidFill>
              </a:rPr>
              <a:t>values</a:t>
            </a:r>
            <a:r>
              <a:rPr lang="en-GB" sz="2000" dirty="0" smtClean="0"/>
              <a:t> are often reflected in the way we live our lives. e.g. I </a:t>
            </a:r>
            <a:r>
              <a:rPr lang="en-GB" sz="2000" b="1" dirty="0" smtClean="0">
                <a:solidFill>
                  <a:srgbClr val="0070C0"/>
                </a:solidFill>
              </a:rPr>
              <a:t>value</a:t>
            </a:r>
            <a:r>
              <a:rPr lang="en-GB" sz="2000" dirty="0" smtClean="0"/>
              <a:t> freedom of speech, or I </a:t>
            </a:r>
            <a:r>
              <a:rPr lang="en-GB" sz="2000" b="1" dirty="0" smtClean="0">
                <a:solidFill>
                  <a:srgbClr val="0070C0"/>
                </a:solidFill>
              </a:rPr>
              <a:t>value</a:t>
            </a:r>
            <a:r>
              <a:rPr lang="en-GB" sz="2000" dirty="0" smtClean="0">
                <a:solidFill>
                  <a:srgbClr val="0070C0"/>
                </a:solidFill>
              </a:rPr>
              <a:t> </a:t>
            </a:r>
            <a:r>
              <a:rPr lang="en-GB" sz="2000" dirty="0" smtClean="0"/>
              <a:t>my family. An </a:t>
            </a:r>
            <a:r>
              <a:rPr lang="en-GB" sz="2000" b="1" dirty="0" smtClean="0">
                <a:solidFill>
                  <a:srgbClr val="FF0000"/>
                </a:solidFill>
              </a:rPr>
              <a:t>attitude</a:t>
            </a:r>
            <a:r>
              <a:rPr lang="en-GB" sz="2000" dirty="0" smtClean="0"/>
              <a:t> is the way a person expresses or applies their</a:t>
            </a:r>
            <a:r>
              <a:rPr lang="en-GB" sz="2000" dirty="0" smtClean="0">
                <a:solidFill>
                  <a:srgbClr val="00B050"/>
                </a:solidFill>
              </a:rPr>
              <a:t> </a:t>
            </a:r>
            <a:r>
              <a:rPr lang="en-GB" sz="2000" b="1" dirty="0" smtClean="0">
                <a:solidFill>
                  <a:srgbClr val="00B050"/>
                </a:solidFill>
              </a:rPr>
              <a:t>beliefs</a:t>
            </a:r>
            <a:r>
              <a:rPr lang="en-GB" sz="2000" dirty="0" smtClean="0"/>
              <a:t> and </a:t>
            </a:r>
            <a:r>
              <a:rPr lang="en-GB" sz="2000" b="1" dirty="0" smtClean="0">
                <a:solidFill>
                  <a:srgbClr val="0070C0"/>
                </a:solidFill>
              </a:rPr>
              <a:t>values</a:t>
            </a:r>
            <a:r>
              <a:rPr lang="en-GB" sz="2000" dirty="0" smtClean="0"/>
              <a:t>, and is expressed through words and behaviour.</a:t>
            </a:r>
          </a:p>
          <a:p>
            <a:r>
              <a:rPr lang="en-GB" sz="2000" dirty="0" smtClean="0"/>
              <a:t>An </a:t>
            </a:r>
            <a:r>
              <a:rPr lang="en-GB" sz="2000" b="1" dirty="0" smtClean="0">
                <a:solidFill>
                  <a:srgbClr val="FFC000"/>
                </a:solidFill>
              </a:rPr>
              <a:t>opinion</a:t>
            </a:r>
            <a:r>
              <a:rPr lang="en-GB" sz="2000" dirty="0" smtClean="0"/>
              <a:t> is a view or judgement formed about something, not necessarily based on fact or knowledge</a:t>
            </a:r>
          </a:p>
          <a:p>
            <a:r>
              <a:rPr lang="en-GB" sz="2000" dirty="0" smtClean="0"/>
              <a:t>A </a:t>
            </a:r>
            <a:r>
              <a:rPr lang="en-GB" sz="2000" b="1" dirty="0" smtClean="0">
                <a:solidFill>
                  <a:srgbClr val="002060"/>
                </a:solidFill>
              </a:rPr>
              <a:t>norm</a:t>
            </a:r>
            <a:r>
              <a:rPr lang="en-GB" sz="2000" dirty="0" smtClean="0"/>
              <a:t> is a social expectation that guides behaviour. </a:t>
            </a:r>
            <a:r>
              <a:rPr lang="en-GB" sz="2000" b="1" dirty="0" smtClean="0">
                <a:solidFill>
                  <a:srgbClr val="002060"/>
                </a:solidFill>
              </a:rPr>
              <a:t>Norms</a:t>
            </a:r>
            <a:r>
              <a:rPr lang="en-GB" sz="2000" dirty="0" smtClean="0"/>
              <a:t> explain why people do what they do in given situations. For example, in the United States, it is a </a:t>
            </a:r>
            <a:r>
              <a:rPr lang="en-GB" sz="2000" b="1" dirty="0" smtClean="0">
                <a:solidFill>
                  <a:srgbClr val="002060"/>
                </a:solidFill>
              </a:rPr>
              <a:t>norm</a:t>
            </a:r>
            <a:r>
              <a:rPr lang="en-GB" sz="2000" dirty="0" smtClean="0"/>
              <a:t> that people shake hands when they are formally introduced.</a:t>
            </a:r>
          </a:p>
          <a:p>
            <a:r>
              <a:rPr lang="en-GB" sz="2000" b="1" u="sng" dirty="0" smtClean="0"/>
              <a:t>Business ethics</a:t>
            </a:r>
            <a:r>
              <a:rPr lang="en-GB" sz="2000" dirty="0" smtClean="0"/>
              <a:t> is the study of proper </a:t>
            </a:r>
            <a:r>
              <a:rPr lang="en-GB" sz="2000" b="1" dirty="0" smtClean="0"/>
              <a:t>business </a:t>
            </a:r>
            <a:r>
              <a:rPr lang="en-GB" sz="2000" dirty="0" smtClean="0"/>
              <a:t>policies and practices regarding potentially controversial issues, such as corporate governance, insider trading, bribery, discrimination, corporate social responsibility and fiduciary responsibilities.</a:t>
            </a:r>
            <a:endParaRPr lang="en-GB" sz="2000" dirty="0"/>
          </a:p>
        </p:txBody>
      </p:sp>
      <p:sp>
        <p:nvSpPr>
          <p:cNvPr id="4" name="Footer Placeholder 3"/>
          <p:cNvSpPr>
            <a:spLocks noGrp="1"/>
          </p:cNvSpPr>
          <p:nvPr>
            <p:ph type="ftr" sz="quarter" idx="11"/>
          </p:nvPr>
        </p:nvSpPr>
        <p:spPr/>
        <p:txBody>
          <a:bodyPr/>
          <a:lstStyle/>
          <a:p>
            <a:r>
              <a:rPr lang="en-GB" smtClean="0"/>
              <a:t>EMPL5005</a:t>
            </a:r>
            <a:endParaRPr lang="en-GB"/>
          </a:p>
        </p:txBody>
      </p:sp>
    </p:spTree>
    <p:extLst>
      <p:ext uri="{BB962C8B-B14F-4D97-AF65-F5344CB8AC3E}">
        <p14:creationId xmlns:p14="http://schemas.microsoft.com/office/powerpoint/2010/main" val="379200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83934"/>
            <a:ext cx="8229600" cy="1143000"/>
          </a:xfrm>
        </p:spPr>
        <p:txBody>
          <a:bodyPr>
            <a:normAutofit fontScale="90000"/>
          </a:bodyPr>
          <a:lstStyle/>
          <a:p>
            <a:r>
              <a:rPr lang="en-GB" b="1" dirty="0"/>
              <a:t>Examples of different workplace cultures</a:t>
            </a:r>
          </a:p>
        </p:txBody>
      </p:sp>
      <p:sp>
        <p:nvSpPr>
          <p:cNvPr id="3" name="Content Placeholder 2"/>
          <p:cNvSpPr>
            <a:spLocks noGrp="1"/>
          </p:cNvSpPr>
          <p:nvPr>
            <p:ph idx="1"/>
          </p:nvPr>
        </p:nvSpPr>
        <p:spPr>
          <a:xfrm>
            <a:off x="467544" y="2060848"/>
            <a:ext cx="8229600" cy="3701008"/>
          </a:xfrm>
        </p:spPr>
        <p:txBody>
          <a:bodyPr/>
          <a:lstStyle/>
          <a:p>
            <a:r>
              <a:rPr lang="en-GB" dirty="0">
                <a:solidFill>
                  <a:srgbClr val="00B050"/>
                </a:solidFill>
              </a:rPr>
              <a:t>Problem solving </a:t>
            </a:r>
            <a:r>
              <a:rPr lang="en-GB" sz="2000" b="1" dirty="0"/>
              <a:t>Hampden-Turner and Trompenaars (1993)</a:t>
            </a:r>
          </a:p>
          <a:p>
            <a:pPr marL="0" indent="0">
              <a:buNone/>
            </a:pPr>
            <a:endParaRPr lang="en-GB" sz="2000" b="1" dirty="0"/>
          </a:p>
          <a:p>
            <a:r>
              <a:rPr lang="en-GB" dirty="0">
                <a:solidFill>
                  <a:srgbClr val="0070C0"/>
                </a:solidFill>
              </a:rPr>
              <a:t>Addressing business letters </a:t>
            </a:r>
            <a:r>
              <a:rPr lang="en-GB" sz="2000" b="1" dirty="0"/>
              <a:t>Hoecklin (1994)</a:t>
            </a:r>
          </a:p>
          <a:p>
            <a:endParaRPr lang="en-GB" sz="2000" b="1" dirty="0"/>
          </a:p>
          <a:p>
            <a:r>
              <a:rPr lang="en-GB" dirty="0">
                <a:solidFill>
                  <a:srgbClr val="FF0000"/>
                </a:solidFill>
              </a:rPr>
              <a:t>Thinking attributes </a:t>
            </a:r>
            <a:r>
              <a:rPr lang="en-GB" sz="2000" b="1" dirty="0"/>
              <a:t>Nagashima (1973)</a:t>
            </a:r>
          </a:p>
          <a:p>
            <a:pPr marL="0" indent="0">
              <a:buNone/>
            </a:pPr>
            <a:endParaRPr lang="en-GB"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Footer Placeholder 3"/>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340050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Cultural perception</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640" y="1466710"/>
            <a:ext cx="8176808" cy="511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35681962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724" y="764704"/>
            <a:ext cx="8380809"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8806618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a:bodyPr>
          <a:lstStyle/>
          <a:p>
            <a:r>
              <a:rPr lang="en-GB" altLang="en-US" sz="4000" b="1" dirty="0"/>
              <a:t>Cultural Web</a:t>
            </a:r>
          </a:p>
        </p:txBody>
      </p:sp>
      <p:sp>
        <p:nvSpPr>
          <p:cNvPr id="3075" name="Rectangle 3" descr="Rectangle: Click to edit Master text styles&#10;Second level&#10;Third level&#10;Fourth level&#10;Fifth level"/>
          <p:cNvSpPr>
            <a:spLocks noGrp="1" noChangeArrowheads="1"/>
          </p:cNvSpPr>
          <p:nvPr>
            <p:ph type="subTitle" idx="1"/>
          </p:nvPr>
        </p:nvSpPr>
        <p:spPr/>
        <p:txBody>
          <a:bodyPr>
            <a:normAutofit/>
          </a:bodyPr>
          <a:lstStyle/>
          <a:p>
            <a:r>
              <a:rPr lang="en-GB" altLang="en-US" sz="2400" dirty="0">
                <a:solidFill>
                  <a:schemeClr val="tx1"/>
                </a:solidFill>
              </a:rPr>
              <a:t>Johnson, G. &amp; Scholes, K., (1993) </a:t>
            </a:r>
            <a:r>
              <a:rPr lang="en-GB" altLang="en-US" sz="2400" i="1" dirty="0">
                <a:solidFill>
                  <a:schemeClr val="tx1"/>
                </a:solidFill>
              </a:rPr>
              <a:t>Exploring Corporate Strategy</a:t>
            </a:r>
            <a:r>
              <a:rPr lang="en-GB" altLang="en-US" sz="2400" dirty="0">
                <a:solidFill>
                  <a:schemeClr val="tx1"/>
                </a:solidFill>
              </a:rPr>
              <a:t>, 3</a:t>
            </a:r>
            <a:r>
              <a:rPr lang="en-GB" altLang="en-US" sz="2400" baseline="30000" dirty="0">
                <a:solidFill>
                  <a:schemeClr val="tx1"/>
                </a:solidFill>
              </a:rPr>
              <a:t>rd</a:t>
            </a:r>
            <a:r>
              <a:rPr lang="en-GB" altLang="en-US" sz="2400" dirty="0">
                <a:solidFill>
                  <a:schemeClr val="tx1"/>
                </a:solidFill>
              </a:rPr>
              <a:t> Ed.  New Jersey: Prentice Hall</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5030975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dirty="0"/>
              <a:t>Cultural Web</a:t>
            </a:r>
          </a:p>
        </p:txBody>
      </p:sp>
      <p:pic>
        <p:nvPicPr>
          <p:cNvPr id="18" name="Picture 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r>
              <a:rPr lang="en-GB"/>
              <a:t>EMPL5005</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31640" y="1238982"/>
            <a:ext cx="6576114" cy="5112568"/>
          </a:xfrm>
          <a:prstGeom prst="rect">
            <a:avLst/>
          </a:prstGeom>
        </p:spPr>
      </p:pic>
    </p:spTree>
    <p:extLst>
      <p:ext uri="{BB962C8B-B14F-4D97-AF65-F5344CB8AC3E}">
        <p14:creationId xmlns:p14="http://schemas.microsoft.com/office/powerpoint/2010/main" val="28657323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p:txBody>
          <a:bodyPr/>
          <a:lstStyle/>
          <a:p>
            <a:r>
              <a:rPr lang="en-US" altLang="en-US" sz="2000"/>
              <a:t>What do customers expect when they walk in?</a:t>
            </a:r>
          </a:p>
          <a:p>
            <a:r>
              <a:rPr lang="en-US" altLang="en-US" sz="2000"/>
              <a:t>What do employees expect?</a:t>
            </a:r>
            <a:br>
              <a:rPr lang="en-US" altLang="en-US" sz="2000"/>
            </a:br>
            <a:r>
              <a:rPr lang="en-US" altLang="en-US" sz="2000"/>
              <a:t>What would be immediately obvious if changed?</a:t>
            </a:r>
          </a:p>
          <a:p>
            <a:r>
              <a:rPr lang="en-US" altLang="en-US" sz="2000"/>
              <a:t>What behavior do these routines encourage?</a:t>
            </a:r>
          </a:p>
          <a:p>
            <a:r>
              <a:rPr lang="en-US" altLang="en-US" sz="2000"/>
              <a:t>When a new problem is encountered, what rules do people apply when they solve it?</a:t>
            </a:r>
          </a:p>
          <a:p>
            <a:r>
              <a:rPr lang="en-US" altLang="en-US" sz="2000"/>
              <a:t>What core beliefs do these rituals reflect? </a:t>
            </a:r>
          </a:p>
          <a:p>
            <a:endParaRPr lang="en-GB" altLang="en-US"/>
          </a:p>
        </p:txBody>
      </p:sp>
      <p:sp>
        <p:nvSpPr>
          <p:cNvPr id="4" name="Content Placeholder 3"/>
          <p:cNvSpPr>
            <a:spLocks noGrp="1"/>
          </p:cNvSpPr>
          <p:nvPr>
            <p:ph sz="half" idx="2"/>
          </p:nvPr>
        </p:nvSpPr>
        <p:spPr/>
        <p:txBody>
          <a:bodyPr/>
          <a:lstStyle/>
          <a:p>
            <a:pPr>
              <a:buFontTx/>
              <a:buNone/>
              <a:defRPr/>
            </a:pPr>
            <a:r>
              <a:rPr lang="en-GB" sz="2000" dirty="0"/>
              <a:t>“ </a:t>
            </a:r>
            <a:r>
              <a:rPr lang="en-GB" sz="2000" i="1" dirty="0">
                <a:effectLst>
                  <a:outerShdw blurRad="38100" dist="38100" dir="2700000" algn="tl">
                    <a:srgbClr val="000000">
                      <a:alpha val="43137"/>
                    </a:srgbClr>
                  </a:outerShdw>
                </a:effectLst>
              </a:rPr>
              <a:t>the way we do things around here”</a:t>
            </a:r>
          </a:p>
          <a:p>
            <a:pPr>
              <a:defRPr/>
            </a:pPr>
            <a:r>
              <a:rPr lang="en-GB" sz="2000" dirty="0"/>
              <a:t> are difficult to change</a:t>
            </a:r>
          </a:p>
          <a:p>
            <a:pPr>
              <a:defRPr/>
            </a:pPr>
            <a:r>
              <a:rPr lang="en-GB" sz="2000" dirty="0"/>
              <a:t>are often taken for granted</a:t>
            </a:r>
          </a:p>
          <a:p>
            <a:pPr>
              <a:defRPr/>
            </a:pPr>
            <a:r>
              <a:rPr lang="en-GB" sz="2000" dirty="0"/>
              <a:t>Can be a key organisational competency</a:t>
            </a:r>
          </a:p>
          <a:p>
            <a:pPr>
              <a:defRPr/>
            </a:pPr>
            <a:endParaRPr lang="en-GB"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965874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0" y="0"/>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4860032" y="1500188"/>
            <a:ext cx="3962400" cy="4495800"/>
          </a:xfrm>
        </p:spPr>
        <p:txBody>
          <a:bodyPr>
            <a:normAutofit/>
          </a:bodyPr>
          <a:lstStyle/>
          <a:p>
            <a:pPr marL="609600" indent="-609600">
              <a:buFont typeface="Arial" pitchFamily="34" charset="0"/>
              <a:buChar char="•"/>
              <a:defRPr/>
            </a:pPr>
            <a:r>
              <a:rPr lang="en-GB" sz="1800" dirty="0">
                <a:cs typeface="Arial" charset="0"/>
              </a:rPr>
              <a:t>The stories that colleagues tell each other and pass onto new recruits – </a:t>
            </a:r>
            <a:r>
              <a:rPr lang="en-GB" sz="1800" i="1" dirty="0">
                <a:cs typeface="Arial" charset="0"/>
              </a:rPr>
              <a:t>”</a:t>
            </a:r>
            <a:r>
              <a:rPr lang="en-GB" sz="1800" i="1" dirty="0">
                <a:cs typeface="Times New Roman" charset="0"/>
              </a:rPr>
              <a:t>The individual personalities who did or said something that stood out and deviated from the norm “</a:t>
            </a:r>
            <a:r>
              <a:rPr lang="en-GB" sz="1800" i="1" dirty="0">
                <a:cs typeface="Arial" charset="0"/>
              </a:rPr>
              <a:t> </a:t>
            </a:r>
          </a:p>
          <a:p>
            <a:pPr marL="609600" indent="-609600">
              <a:defRPr/>
            </a:pPr>
            <a:r>
              <a:rPr lang="en-GB" sz="1800" i="1" dirty="0"/>
              <a:t>“Every year Mary from accounts always !!!!! At the Christmas Party”</a:t>
            </a:r>
          </a:p>
          <a:p>
            <a:pPr marL="609600" indent="-609600">
              <a:defRPr/>
            </a:pPr>
            <a:r>
              <a:rPr lang="en-GB" sz="1800" i="1" dirty="0">
                <a:cs typeface="Arial" charset="0"/>
              </a:rPr>
              <a:t>“No one is ever disciplined for being late”</a:t>
            </a:r>
            <a:r>
              <a:rPr lang="en-GB" sz="1800" i="1" dirty="0"/>
              <a:t> </a:t>
            </a:r>
          </a:p>
          <a:p>
            <a:pPr marL="609600" indent="-609600">
              <a:defRPr/>
            </a:pPr>
            <a:r>
              <a:rPr lang="en-GB" sz="1800" i="1" dirty="0"/>
              <a:t>“Or the founder began the organisation with just a !!!!!”</a:t>
            </a:r>
          </a:p>
          <a:p>
            <a:pPr>
              <a:defRPr/>
            </a:pPr>
            <a:endParaRPr lang="en-GB" dirty="0"/>
          </a:p>
        </p:txBody>
      </p:sp>
      <p:sp>
        <p:nvSpPr>
          <p:cNvPr id="7172" name="Content Placeholder 3"/>
          <p:cNvSpPr>
            <a:spLocks noGrp="1"/>
          </p:cNvSpPr>
          <p:nvPr>
            <p:ph sz="half" idx="2"/>
          </p:nvPr>
        </p:nvSpPr>
        <p:spPr>
          <a:xfrm>
            <a:off x="323528" y="1585912"/>
            <a:ext cx="3962400" cy="4495800"/>
          </a:xfrm>
        </p:spPr>
        <p:txBody>
          <a:bodyPr>
            <a:normAutofit fontScale="92500" lnSpcReduction="20000"/>
          </a:bodyPr>
          <a:lstStyle/>
          <a:p>
            <a:r>
              <a:rPr lang="en-US" altLang="en-US" sz="1900" dirty="0"/>
              <a:t>What stories do people currently tell about your organization? </a:t>
            </a:r>
          </a:p>
          <a:p>
            <a:r>
              <a:rPr lang="en-US" altLang="en-US" sz="1900" dirty="0"/>
              <a:t>What reputation is communicated amongst your customers and other stakeholders?</a:t>
            </a:r>
          </a:p>
          <a:p>
            <a:r>
              <a:rPr lang="en-US" altLang="en-US" sz="1900" dirty="0"/>
              <a:t>What do these stories say about what your organization believes in?</a:t>
            </a:r>
          </a:p>
          <a:p>
            <a:r>
              <a:rPr lang="en-US" altLang="en-US" sz="1900" dirty="0"/>
              <a:t>What do employees talk about when they think of the history of the company?</a:t>
            </a:r>
          </a:p>
          <a:p>
            <a:r>
              <a:rPr lang="en-US" altLang="en-US" sz="1900" dirty="0"/>
              <a:t>What stories do they tell new people who join the company?</a:t>
            </a:r>
          </a:p>
          <a:p>
            <a:r>
              <a:rPr lang="en-US" altLang="en-US" sz="1900" dirty="0"/>
              <a:t>What heroes, villains and mavericks appear in these stories</a:t>
            </a: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endParaRPr lang="en-GB" altLang="en-US" sz="1800"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341092613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p:txBody>
          <a:bodyPr/>
          <a:lstStyle/>
          <a:p>
            <a:r>
              <a:rPr lang="en-US" altLang="en-US" sz="2000" dirty="0"/>
              <a:t>Is company-specific jargon or language used?</a:t>
            </a:r>
          </a:p>
          <a:p>
            <a:r>
              <a:rPr lang="en-US" altLang="en-US" sz="2000" dirty="0"/>
              <a:t>How well known and usable by all is this?</a:t>
            </a:r>
            <a:br>
              <a:rPr lang="en-US" altLang="en-US" sz="2000" dirty="0"/>
            </a:br>
            <a:endParaRPr lang="en-US" altLang="en-US" sz="2000" dirty="0"/>
          </a:p>
          <a:p>
            <a:r>
              <a:rPr lang="en-US" altLang="en-US" sz="2000" dirty="0"/>
              <a:t>Are there any status symbols used?</a:t>
            </a:r>
            <a:br>
              <a:rPr lang="en-US" altLang="en-US" sz="2000" dirty="0"/>
            </a:br>
            <a:endParaRPr lang="en-US" altLang="en-US" sz="2000" dirty="0"/>
          </a:p>
          <a:p>
            <a:r>
              <a:rPr lang="en-US" altLang="en-US" sz="2000" dirty="0"/>
              <a:t>What image is associated with your organization,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lstStyle/>
          <a:p>
            <a:r>
              <a:rPr lang="en-GB" altLang="en-US" sz="2000" dirty="0"/>
              <a:t>Prestigious offices – </a:t>
            </a:r>
            <a:r>
              <a:rPr lang="en-GB" altLang="en-US" sz="2000" i="1" dirty="0"/>
              <a:t>size location etc</a:t>
            </a:r>
          </a:p>
          <a:p>
            <a:r>
              <a:rPr lang="en-GB" altLang="en-US" sz="2000" dirty="0"/>
              <a:t>Types of company cars – </a:t>
            </a:r>
            <a:r>
              <a:rPr lang="en-GB" altLang="en-US" sz="2000" i="1" dirty="0"/>
              <a:t>makes models</a:t>
            </a:r>
          </a:p>
          <a:p>
            <a:r>
              <a:rPr lang="en-GB" altLang="en-US" sz="2000" dirty="0"/>
              <a:t>Letter heads – </a:t>
            </a:r>
            <a:r>
              <a:rPr lang="en-GB" altLang="en-US" sz="2000" i="1" dirty="0"/>
              <a:t>paper quality logo’s </a:t>
            </a:r>
          </a:p>
          <a:p>
            <a:r>
              <a:rPr lang="en-GB" altLang="en-US" sz="2000" dirty="0"/>
              <a:t>Dining arrangements – </a:t>
            </a:r>
            <a:r>
              <a:rPr lang="en-GB" altLang="en-US" sz="2000" i="1" dirty="0"/>
              <a:t>in works canteens</a:t>
            </a:r>
          </a:p>
          <a:p>
            <a:endParaRPr lang="en-GB" altLang="en-US"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365935220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457200" y="1524000"/>
            <a:ext cx="3971925" cy="4495800"/>
          </a:xfrm>
        </p:spPr>
        <p:txBody>
          <a:bodyPr/>
          <a:lstStyle/>
          <a:p>
            <a:r>
              <a:rPr lang="en-US" altLang="en-US" sz="2000" dirty="0"/>
              <a:t>What process or procedure has the strongest controls? </a:t>
            </a:r>
          </a:p>
          <a:p>
            <a:r>
              <a:rPr lang="en-US" altLang="en-US" sz="2000" dirty="0"/>
              <a:t>Weakest controls? </a:t>
            </a:r>
          </a:p>
          <a:p>
            <a:r>
              <a:rPr lang="en-US" altLang="en-US" sz="2000" dirty="0"/>
              <a:t>Is the company generally loosely or tightly controlled?</a:t>
            </a:r>
            <a:br>
              <a:rPr lang="en-US" altLang="en-US" sz="2000" dirty="0"/>
            </a:br>
            <a:endParaRPr lang="en-US" altLang="en-US" sz="2000" dirty="0"/>
          </a:p>
          <a:p>
            <a:r>
              <a:rPr lang="en-US" altLang="en-US" sz="2000" dirty="0"/>
              <a:t>Do employees get rewarded for good work or penalized for poor work?</a:t>
            </a:r>
          </a:p>
          <a:p>
            <a:r>
              <a:rPr lang="en-US" altLang="en-US" sz="2000" dirty="0"/>
              <a:t>What reports are issued to keep control of operations, finance, etc...? </a:t>
            </a:r>
          </a:p>
          <a:p>
            <a:endParaRPr lang="en-GB" altLang="en-US" dirty="0"/>
          </a:p>
        </p:txBody>
      </p:sp>
      <p:sp>
        <p:nvSpPr>
          <p:cNvPr id="9220" name="Content Placeholder 3"/>
          <p:cNvSpPr>
            <a:spLocks noGrp="1"/>
          </p:cNvSpPr>
          <p:nvPr>
            <p:ph sz="half" idx="2"/>
          </p:nvPr>
        </p:nvSpPr>
        <p:spPr/>
        <p:txBody>
          <a:bodyPr/>
          <a:lstStyle/>
          <a:p>
            <a:r>
              <a:rPr lang="en-GB" altLang="en-US" sz="2000" dirty="0">
                <a:solidFill>
                  <a:srgbClr val="0070C0"/>
                </a:solidFill>
              </a:rPr>
              <a:t>Measurement &amp; Reward Systems</a:t>
            </a:r>
          </a:p>
          <a:p>
            <a:endParaRPr lang="en-GB" altLang="en-US" sz="2000" dirty="0"/>
          </a:p>
          <a:p>
            <a:r>
              <a:rPr lang="en-GB" altLang="en-US" sz="2000" dirty="0">
                <a:solidFill>
                  <a:srgbClr val="002060"/>
                </a:solidFill>
              </a:rPr>
              <a:t>Operation manuals</a:t>
            </a:r>
          </a:p>
          <a:p>
            <a:endParaRPr lang="en-GB" altLang="en-US" sz="2000" dirty="0"/>
          </a:p>
          <a:p>
            <a:endParaRPr lang="en-GB" altLang="en-US" sz="2000" dirty="0"/>
          </a:p>
          <a:p>
            <a:r>
              <a:rPr lang="en-GB" altLang="en-US" sz="2000" dirty="0">
                <a:solidFill>
                  <a:srgbClr val="00B050"/>
                </a:solidFill>
              </a:rPr>
              <a:t>Payment by results</a:t>
            </a:r>
          </a:p>
          <a:p>
            <a:endParaRPr lang="en-GB" altLang="en-US" sz="2000" dirty="0"/>
          </a:p>
          <a:p>
            <a:endParaRPr lang="en-GB" altLang="en-US" sz="2000" dirty="0"/>
          </a:p>
          <a:p>
            <a:r>
              <a:rPr lang="en-GB" altLang="en-US" sz="2000" dirty="0">
                <a:solidFill>
                  <a:srgbClr val="FF0000"/>
                </a:solidFill>
              </a:rPr>
              <a:t>Quality Audits</a:t>
            </a:r>
          </a:p>
          <a:p>
            <a:endParaRPr lang="en-GB" altLang="en-US"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dirty="0"/>
              <a:t>EMPL5005</a:t>
            </a:r>
          </a:p>
        </p:txBody>
      </p:sp>
    </p:spTree>
    <p:extLst>
      <p:ext uri="{BB962C8B-B14F-4D97-AF65-F5344CB8AC3E}">
        <p14:creationId xmlns:p14="http://schemas.microsoft.com/office/powerpoint/2010/main" val="23488730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p:txBody>
          <a:bodyPr/>
          <a:lstStyle/>
          <a:p>
            <a:r>
              <a:rPr lang="en-US" altLang="en-US" sz="2000" dirty="0"/>
              <a:t>Who has the real power in the organization? </a:t>
            </a:r>
          </a:p>
          <a:p>
            <a:r>
              <a:rPr lang="en-US" altLang="en-US" sz="2000" dirty="0"/>
              <a:t>What do these people believe and champion within the organization?</a:t>
            </a:r>
          </a:p>
          <a:p>
            <a:r>
              <a:rPr lang="en-US" altLang="en-US" sz="2000" dirty="0"/>
              <a:t>Who makes or influences decisions?</a:t>
            </a:r>
          </a:p>
          <a:p>
            <a:r>
              <a:rPr lang="en-US" altLang="en-US" sz="2000" dirty="0"/>
              <a:t>How is this power used or abused? </a:t>
            </a:r>
          </a:p>
          <a:p>
            <a:endParaRPr lang="en-GB" altLang="en-US" dirty="0"/>
          </a:p>
        </p:txBody>
      </p:sp>
      <p:sp>
        <p:nvSpPr>
          <p:cNvPr id="10244" name="Content Placeholder 3"/>
          <p:cNvSpPr>
            <a:spLocks noGrp="1"/>
          </p:cNvSpPr>
          <p:nvPr>
            <p:ph sz="half" idx="2"/>
          </p:nvPr>
        </p:nvSpPr>
        <p:spPr/>
        <p:txBody>
          <a:bodyPr/>
          <a:lstStyle/>
          <a:p>
            <a:r>
              <a:rPr lang="en-GB" altLang="en-US" sz="2000" dirty="0">
                <a:cs typeface="Arial" charset="0"/>
              </a:rPr>
              <a:t>Is likely to emulate from the people who are most closely associated with the core paradigm </a:t>
            </a:r>
          </a:p>
          <a:p>
            <a:r>
              <a:rPr lang="en-GB" altLang="en-US" sz="2000" dirty="0">
                <a:cs typeface="Arial" charset="0"/>
              </a:rPr>
              <a:t>Time served craftsmen</a:t>
            </a:r>
          </a:p>
          <a:p>
            <a:r>
              <a:rPr lang="en-GB" altLang="en-US" sz="2000" dirty="0">
                <a:cs typeface="Arial" charset="0"/>
              </a:rPr>
              <a:t>Strategic business managers </a:t>
            </a:r>
          </a:p>
          <a:p>
            <a:r>
              <a:rPr lang="en-GB" altLang="en-US" sz="2000" dirty="0">
                <a:cs typeface="Arial" charset="0"/>
              </a:rPr>
              <a:t>Trade union leaders</a:t>
            </a:r>
          </a:p>
          <a:p>
            <a:endParaRPr lang="en-GB" altLang="en-US"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923035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4572000" y="1692276"/>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
          <p:cNvSpPr>
            <a:spLocks noGrp="1"/>
          </p:cNvSpPr>
          <p:nvPr>
            <p:ph type="ftr" sz="quarter" idx="11"/>
          </p:nvPr>
        </p:nvSpPr>
        <p:spPr/>
        <p:txBody>
          <a:bodyPr/>
          <a:lstStyle/>
          <a:p>
            <a:r>
              <a:rPr lang="en-GB" dirty="0"/>
              <a:t>EMPL5005</a:t>
            </a:r>
          </a:p>
        </p:txBody>
      </p:sp>
    </p:spTree>
    <p:extLst>
      <p:ext uri="{BB962C8B-B14F-4D97-AF65-F5344CB8AC3E}">
        <p14:creationId xmlns:p14="http://schemas.microsoft.com/office/powerpoint/2010/main" val="297163161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web application</a:t>
            </a:r>
          </a:p>
        </p:txBody>
      </p:sp>
      <p:sp>
        <p:nvSpPr>
          <p:cNvPr id="3" name="Footer Placeholder 2"/>
          <p:cNvSpPr>
            <a:spLocks noGrp="1"/>
          </p:cNvSpPr>
          <p:nvPr>
            <p:ph type="ftr" sz="quarter" idx="11"/>
          </p:nvPr>
        </p:nvSpPr>
        <p:spPr/>
        <p:txBody>
          <a:bodyPr/>
          <a:lstStyle/>
          <a:p>
            <a:r>
              <a:rPr lang="en-GB"/>
              <a:t>EMPL5005</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196752"/>
            <a:ext cx="5882977" cy="5521742"/>
          </a:xfrm>
          <a:prstGeom prst="rect">
            <a:avLst/>
          </a:prstGeom>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92050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for next session</a:t>
            </a:r>
          </a:p>
        </p:txBody>
      </p:sp>
      <p:sp>
        <p:nvSpPr>
          <p:cNvPr id="3" name="Text Placeholder 2"/>
          <p:cNvSpPr>
            <a:spLocks noGrp="1"/>
          </p:cNvSpPr>
          <p:nvPr>
            <p:ph type="body" idx="1"/>
          </p:nvPr>
        </p:nvSpPr>
        <p:spPr>
          <a:xfrm>
            <a:off x="457200" y="1535113"/>
            <a:ext cx="8219256" cy="639762"/>
          </a:xfrm>
        </p:spPr>
        <p:txBody>
          <a:bodyPr/>
          <a:lstStyle/>
          <a:p>
            <a:r>
              <a:rPr lang="en-GB" dirty="0"/>
              <a:t>Provide an example of the practical application of:</a:t>
            </a:r>
          </a:p>
        </p:txBody>
      </p:sp>
      <p:sp>
        <p:nvSpPr>
          <p:cNvPr id="4" name="Content Placeholder 3"/>
          <p:cNvSpPr>
            <a:spLocks noGrp="1"/>
          </p:cNvSpPr>
          <p:nvPr>
            <p:ph sz="half" idx="2"/>
          </p:nvPr>
        </p:nvSpPr>
        <p:spPr>
          <a:xfrm>
            <a:off x="457200" y="2708920"/>
            <a:ext cx="8219256" cy="3054325"/>
          </a:xfrm>
        </p:spPr>
        <p:txBody>
          <a:bodyPr/>
          <a:lstStyle/>
          <a:p>
            <a:r>
              <a:rPr lang="en-GB" b="1" dirty="0"/>
              <a:t>Schein’s</a:t>
            </a:r>
            <a:r>
              <a:rPr lang="en-GB" dirty="0"/>
              <a:t> levels of culture</a:t>
            </a:r>
          </a:p>
          <a:p>
            <a:pPr marL="0" indent="0">
              <a:buNone/>
            </a:pPr>
            <a:endParaRPr lang="en-GB" dirty="0"/>
          </a:p>
          <a:p>
            <a:r>
              <a:rPr lang="en-GB" b="1" dirty="0"/>
              <a:t>Trompenaars</a:t>
            </a:r>
            <a:r>
              <a:rPr lang="en-GB" dirty="0"/>
              <a:t> 7 areas</a:t>
            </a:r>
          </a:p>
          <a:p>
            <a:endParaRPr lang="en-GB" b="1" dirty="0"/>
          </a:p>
          <a:p>
            <a:r>
              <a:rPr lang="en-GB" b="1" dirty="0"/>
              <a:t>Hofstede</a:t>
            </a:r>
            <a:r>
              <a:rPr lang="en-GB" dirty="0"/>
              <a:t> dimensions of culture</a:t>
            </a:r>
          </a:p>
        </p:txBody>
      </p:sp>
      <p:sp>
        <p:nvSpPr>
          <p:cNvPr id="7" name="Footer Placeholder 6"/>
          <p:cNvSpPr>
            <a:spLocks noGrp="1"/>
          </p:cNvSpPr>
          <p:nvPr>
            <p:ph type="ftr" sz="quarter" idx="11"/>
          </p:nvPr>
        </p:nvSpPr>
        <p:spPr/>
        <p:txBody>
          <a:bodyPr/>
          <a:lstStyle/>
          <a:p>
            <a:r>
              <a:rPr lang="en-GB"/>
              <a:t>EMPL5005</a:t>
            </a:r>
          </a:p>
        </p:txBody>
      </p:sp>
      <p:pic>
        <p:nvPicPr>
          <p:cNvPr id="6" name="Picture 5">
            <a:extLst>
              <a:ext uri="{FF2B5EF4-FFF2-40B4-BE49-F238E27FC236}">
                <a16:creationId xmlns:a16="http://schemas.microsoft.com/office/drawing/2014/main" xmlns="" id="{E89374A0-2082-4792-9064-57552AD663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756947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p:txBody>
          <a:bodyPr>
            <a:normAutofit/>
          </a:bodyPr>
          <a:lstStyle/>
          <a:p>
            <a:r>
              <a:rPr lang="en-GB" sz="1600" dirty="0"/>
              <a:t>Hampden-Turner, C. and Trompenaars, F. (1993) T</a:t>
            </a:r>
            <a:r>
              <a:rPr lang="en-GB" sz="1600" i="1" dirty="0"/>
              <a:t>he seven cultures of capitalism values systems for creating wealth in the United States, Britain, Japan, Germany, France, Sweden and the Netherlands</a:t>
            </a:r>
            <a:r>
              <a:rPr lang="en-GB" sz="1600" dirty="0"/>
              <a:t> . New York. Doubleday </a:t>
            </a:r>
          </a:p>
          <a:p>
            <a:r>
              <a:rPr lang="en-GB" sz="1600" dirty="0"/>
              <a:t>Nagashina, N.  (1973) </a:t>
            </a:r>
            <a:r>
              <a:rPr lang="en-GB" sz="1600" i="1" dirty="0"/>
              <a:t>A Reversed World: Or is it? The Japanese way of communicating and their attitudes toward alien cultures</a:t>
            </a:r>
            <a:r>
              <a:rPr lang="en-GB" sz="1600" dirty="0"/>
              <a:t>. In Horton and Finnegan, R.  </a:t>
            </a:r>
            <a:r>
              <a:rPr lang="en-GB" sz="1600" i="1" dirty="0"/>
              <a:t>Modes of thought</a:t>
            </a:r>
            <a:r>
              <a:rPr lang="en-GB" sz="1600" dirty="0"/>
              <a:t>. London. Faber and Faber.</a:t>
            </a:r>
          </a:p>
          <a:p>
            <a:r>
              <a:rPr lang="en-GB" sz="1600" dirty="0"/>
              <a:t>Hoecklin, L.  (1994) </a:t>
            </a:r>
            <a:r>
              <a:rPr lang="en-GB" sz="1600" i="1" dirty="0"/>
              <a:t>Managing cultural differences: Strategies for competitive advantage</a:t>
            </a:r>
            <a:r>
              <a:rPr lang="en-GB" sz="1600" dirty="0"/>
              <a:t>. Wokingham. Addison Wesley Publishing Company.</a:t>
            </a:r>
          </a:p>
          <a:p>
            <a:r>
              <a:rPr lang="en-GB" sz="1600" dirty="0"/>
              <a:t>Hofstede, G. (2001) </a:t>
            </a:r>
            <a:r>
              <a:rPr lang="en-GB" sz="1600" i="1" dirty="0"/>
              <a:t>Cultures consequences</a:t>
            </a:r>
            <a:r>
              <a:rPr lang="en-GB" sz="1600" dirty="0"/>
              <a:t>, 2</a:t>
            </a:r>
            <a:r>
              <a:rPr lang="en-GB" sz="1600" baseline="30000" dirty="0"/>
              <a:t>nd</a:t>
            </a:r>
            <a:r>
              <a:rPr lang="en-GB" sz="1600" dirty="0"/>
              <a:t> edition. Thousand Oaks, CA. Sage.</a:t>
            </a:r>
          </a:p>
          <a:p>
            <a:r>
              <a:rPr lang="en-GB" sz="1600" dirty="0"/>
              <a:t>Schein, E. H. (1992) </a:t>
            </a:r>
            <a:r>
              <a:rPr lang="en-GB" sz="1600" i="1" dirty="0"/>
              <a:t>Organisational Culture and leadership</a:t>
            </a:r>
            <a:r>
              <a:rPr lang="en-GB" sz="1600" dirty="0"/>
              <a:t>. San Francisco. </a:t>
            </a:r>
            <a:r>
              <a:rPr lang="en-GB" sz="1600" dirty="0" err="1"/>
              <a:t>Jossey</a:t>
            </a:r>
            <a:r>
              <a:rPr lang="en-GB" sz="1600" dirty="0"/>
              <a:t> - Bass Publishers. </a:t>
            </a:r>
          </a:p>
          <a:p>
            <a:r>
              <a:rPr lang="en-GB" sz="1600" dirty="0" err="1"/>
              <a:t>Guirdham</a:t>
            </a:r>
            <a:r>
              <a:rPr lang="en-GB" sz="1600" dirty="0"/>
              <a:t>, M. (1999) </a:t>
            </a:r>
            <a:r>
              <a:rPr lang="en-GB" sz="1600" i="1" dirty="0"/>
              <a:t>Communicating across cultures. Basingstoke</a:t>
            </a:r>
            <a:r>
              <a:rPr lang="en-GB" sz="1600" dirty="0"/>
              <a:t>. MacMillan Press.</a:t>
            </a:r>
          </a:p>
          <a:p>
            <a:r>
              <a:rPr lang="en-GB" sz="1600" dirty="0"/>
              <a:t>Rayner, C. and Adam – Smith, D. (2009</a:t>
            </a:r>
            <a:r>
              <a:rPr lang="en-GB" sz="1600" i="1" dirty="0"/>
              <a:t>) Managing and leading people</a:t>
            </a:r>
            <a:r>
              <a:rPr lang="en-GB" sz="1600" dirty="0"/>
              <a:t>. 2</a:t>
            </a:r>
            <a:r>
              <a:rPr lang="en-GB" sz="1600" baseline="30000" dirty="0"/>
              <a:t>nd</a:t>
            </a:r>
            <a:r>
              <a:rPr lang="en-GB" sz="1600" dirty="0"/>
              <a:t> </a:t>
            </a:r>
            <a:r>
              <a:rPr lang="en-GB" sz="1600" dirty="0" err="1"/>
              <a:t>edn</a:t>
            </a:r>
            <a:r>
              <a:rPr lang="en-GB" sz="1600" dirty="0"/>
              <a:t>.  Trowbridge. CIPD.</a:t>
            </a:r>
          </a:p>
          <a:p>
            <a:r>
              <a:rPr lang="en-GB" sz="1600" dirty="0"/>
              <a:t>Kandola,, B. (2009) </a:t>
            </a:r>
            <a:r>
              <a:rPr lang="en-GB" sz="1600" i="1" dirty="0"/>
              <a:t>The value of difference: Eliminating bias in organisations. </a:t>
            </a:r>
            <a:r>
              <a:rPr lang="en-GB" sz="1600" dirty="0"/>
              <a:t>Oxford,. </a:t>
            </a:r>
            <a:r>
              <a:rPr lang="en-GB" sz="1600" dirty="0" err="1"/>
              <a:t>Pearn</a:t>
            </a:r>
            <a:r>
              <a:rPr lang="en-GB" sz="1600" dirty="0"/>
              <a:t> Kandola Publishing.</a:t>
            </a:r>
            <a:endParaRPr lang="en-GB" sz="1600" i="1"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Footer Placeholder 4"/>
          <p:cNvSpPr>
            <a:spLocks noGrp="1"/>
          </p:cNvSpPr>
          <p:nvPr>
            <p:ph type="ftr" sz="quarter" idx="11"/>
          </p:nvPr>
        </p:nvSpPr>
        <p:spPr/>
        <p:txBody>
          <a:bodyPr/>
          <a:lstStyle/>
          <a:p>
            <a:r>
              <a:rPr lang="en-GB"/>
              <a:t>EMPL5005</a:t>
            </a:r>
          </a:p>
        </p:txBody>
      </p:sp>
    </p:spTree>
    <p:extLst>
      <p:ext uri="{BB962C8B-B14F-4D97-AF65-F5344CB8AC3E}">
        <p14:creationId xmlns:p14="http://schemas.microsoft.com/office/powerpoint/2010/main" val="10027284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3237</TotalTime>
  <Words>1917</Words>
  <Application>Microsoft Office PowerPoint</Application>
  <PresentationFormat>On-screen Show (4:3)</PresentationFormat>
  <Paragraphs>269</Paragraphs>
  <Slides>29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Comic Sans MS</vt:lpstr>
      <vt:lpstr>Tahoma</vt:lpstr>
      <vt:lpstr>Times New Roman</vt:lpstr>
      <vt:lpstr>Wingdings</vt:lpstr>
      <vt:lpstr>Office Theme</vt:lpstr>
      <vt:lpstr>Workplace Culture and Organisational Efficiency EMPL5005</vt:lpstr>
      <vt:lpstr>Module objectives</vt:lpstr>
      <vt:lpstr>Introductory Session</vt:lpstr>
      <vt:lpstr>Assignment</vt:lpstr>
      <vt:lpstr>Culture &amp; Organisational Efficiency</vt:lpstr>
      <vt:lpstr>Exercise 1</vt:lpstr>
      <vt:lpstr>Workplace Culture</vt:lpstr>
      <vt:lpstr>Workplace Culture</vt:lpstr>
      <vt:lpstr>PowerPoint Presentation</vt:lpstr>
      <vt:lpstr>Cultural environment</vt:lpstr>
      <vt:lpstr>Visible and invisible culture</vt:lpstr>
      <vt:lpstr>PowerPoint Presentation</vt:lpstr>
      <vt:lpstr>The Core Elements of Corporate  Culture</vt:lpstr>
      <vt:lpstr>Terminology Exercise</vt:lpstr>
      <vt:lpstr>Terminology</vt:lpstr>
      <vt:lpstr>Examples of different workplace cultures</vt:lpstr>
      <vt:lpstr>Cultural perception</vt:lpstr>
      <vt:lpstr>PowerPoint Presentation</vt:lpstr>
      <vt:lpstr>Cultural Web</vt:lpstr>
      <vt:lpstr>Cultural Web</vt:lpstr>
      <vt:lpstr>Routines &amp; rituals </vt:lpstr>
      <vt:lpstr>Stories</vt:lpstr>
      <vt:lpstr>Symbols</vt:lpstr>
      <vt:lpstr>Control Systems </vt:lpstr>
      <vt:lpstr>Power Structure </vt:lpstr>
      <vt:lpstr>Organisational Structures </vt:lpstr>
      <vt:lpstr>Cultural web application</vt:lpstr>
      <vt:lpstr>Task for next session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organisational efficiency</dc:title>
  <dc:creator>Andrew Maund</dc:creator>
  <cp:lastModifiedBy>Paul Tinkler</cp:lastModifiedBy>
  <cp:revision>66</cp:revision>
  <dcterms:created xsi:type="dcterms:W3CDTF">2014-10-08T13:50:46Z</dcterms:created>
  <dcterms:modified xsi:type="dcterms:W3CDTF">2017-06-29T19:18:41Z</dcterms:modified>
</cp:coreProperties>
</file>