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73" r:id="rId3"/>
    <p:sldId id="274" r:id="rId4"/>
    <p:sldId id="262" r:id="rId5"/>
    <p:sldId id="275" r:id="rId6"/>
    <p:sldId id="257" r:id="rId7"/>
    <p:sldId id="259" r:id="rId8"/>
    <p:sldId id="260" r:id="rId9"/>
    <p:sldId id="261" r:id="rId10"/>
    <p:sldId id="263" r:id="rId11"/>
    <p:sldId id="264" r:id="rId12"/>
    <p:sldId id="265" r:id="rId13"/>
    <p:sldId id="278" r:id="rId14"/>
    <p:sldId id="266" r:id="rId15"/>
    <p:sldId id="268" r:id="rId16"/>
    <p:sldId id="267" r:id="rId17"/>
    <p:sldId id="271" r:id="rId18"/>
    <p:sldId id="276" r:id="rId19"/>
    <p:sldId id="279" r:id="rId20"/>
    <p:sldId id="269" r:id="rId21"/>
    <p:sldId id="272" r:id="rId22"/>
    <p:sldId id="258" r:id="rId23"/>
    <p:sldId id="277" r:id="rId24"/>
    <p:sldId id="28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3131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889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1801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221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5700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6843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674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8598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09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702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60991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6437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767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91043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7415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80389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4519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75CA018-89A6-434B-B9AB-3BE664434D1E}" type="datetimeFigureOut">
              <a:rPr lang="en-GB" smtClean="0"/>
              <a:t>27/02/2020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0920F37-F8F2-4947-A3AD-DBBE0FD15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101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KxU3dPeink" TargetMode="External"/><Relationship Id="rId2" Type="http://schemas.openxmlformats.org/officeDocument/2006/relationships/hyperlink" Target="https://www.youtube.com/watch?v=1Izmyru5T_w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63f0lRvdB5s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Mental Health in the Elderly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839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Mental Health?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Mental health includes our emotional, psychological, and social well-being</a:t>
            </a:r>
            <a:r>
              <a:rPr lang="en-GB" dirty="0">
                <a:solidFill>
                  <a:srgbClr val="FF0000"/>
                </a:solidFill>
              </a:rPr>
              <a:t>.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It affects how we think, feel, and act.</a:t>
            </a:r>
          </a:p>
          <a:p>
            <a:r>
              <a:rPr lang="en-GB" dirty="0" smtClean="0"/>
              <a:t> It also helps determine how we handle stress, relate to others, and make choices.</a:t>
            </a:r>
          </a:p>
          <a:p>
            <a:r>
              <a:rPr lang="en-GB" dirty="0" smtClean="0"/>
              <a:t> </a:t>
            </a:r>
            <a:r>
              <a:rPr lang="en-GB" dirty="0"/>
              <a:t>Mental health is important at every stage of life, from childhood and adolescence through adulthood and old age.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499600" y="5499100"/>
            <a:ext cx="32385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(MentalHealth.gov, 2017)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425994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Mental Health?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If a person experiences mental health problems, their thinking, mood, and behaviour could be affected. Many factors contribute to mental health problems, including</a:t>
            </a:r>
            <a:r>
              <a:rPr lang="en-GB" b="1" dirty="0" smtClean="0"/>
              <a:t>:</a:t>
            </a:r>
            <a:endParaRPr lang="en-GB" b="1" dirty="0"/>
          </a:p>
          <a:p>
            <a:r>
              <a:rPr lang="en-GB" dirty="0"/>
              <a:t>Biological factors, such as genes or brain chemistry</a:t>
            </a:r>
          </a:p>
          <a:p>
            <a:r>
              <a:rPr lang="en-GB" dirty="0"/>
              <a:t>Life experiences, such as trauma or abuse</a:t>
            </a:r>
          </a:p>
          <a:p>
            <a:r>
              <a:rPr lang="en-GB" dirty="0"/>
              <a:t>Family history of mental health problems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9448800" y="5598869"/>
            <a:ext cx="2463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(MentalHealth.gov, 2017)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88530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Mental Health Problems in Later Life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It is commonly thought that older people are more likely to suffer from depression and anxiety </a:t>
            </a:r>
            <a:r>
              <a:rPr lang="en-GB" b="1" dirty="0" smtClean="0"/>
              <a:t>but…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Other </a:t>
            </a:r>
            <a:r>
              <a:rPr lang="en-GB" dirty="0"/>
              <a:t>than dementia, the risk of psychiatric disorders declines after age </a:t>
            </a:r>
            <a:r>
              <a:rPr lang="en-GB" dirty="0" smtClean="0"/>
              <a:t>65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Later life depression and mental health is hard to diagnose and can also be misdiagnosed due to other factors including normal ageing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020300" y="5499100"/>
            <a:ext cx="19431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</a:t>
            </a:r>
            <a:r>
              <a:rPr lang="en-GB" sz="1200" dirty="0" err="1" smtClean="0"/>
              <a:t>Pachana</a:t>
            </a:r>
            <a:r>
              <a:rPr lang="en-GB" sz="1200" dirty="0" smtClean="0"/>
              <a:t>, 2016)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943921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Mental Health Problems in Later Life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Depression -most common MH problem (1 in 5 older people) but most treatable</a:t>
            </a:r>
          </a:p>
          <a:p>
            <a:r>
              <a:rPr lang="en-GB" dirty="0"/>
              <a:t> This figure doubles </a:t>
            </a:r>
            <a:r>
              <a:rPr lang="en-GB" dirty="0" smtClean="0"/>
              <a:t>in the </a:t>
            </a:r>
            <a:r>
              <a:rPr lang="en-GB" dirty="0"/>
              <a:t>presence of physical illness and trebles in hospitals and care homes</a:t>
            </a:r>
            <a:r>
              <a:rPr lang="en-GB" dirty="0" smtClean="0"/>
              <a:t>.</a:t>
            </a:r>
          </a:p>
          <a:p>
            <a:r>
              <a:rPr lang="en-GB" dirty="0" smtClean="0"/>
              <a:t>Anxiety disorders </a:t>
            </a:r>
            <a:r>
              <a:rPr lang="en-GB" dirty="0"/>
              <a:t>are present in one in twenty people and very frequently along </a:t>
            </a:r>
            <a:r>
              <a:rPr lang="en-GB" dirty="0" smtClean="0"/>
              <a:t>with depression</a:t>
            </a:r>
            <a:r>
              <a:rPr lang="en-GB" dirty="0"/>
              <a:t>.</a:t>
            </a:r>
          </a:p>
          <a:p>
            <a:r>
              <a:rPr lang="en-GB" dirty="0"/>
              <a:t> Less than one in ten people present with bipolar disorder in older </a:t>
            </a:r>
            <a:r>
              <a:rPr lang="en-GB" dirty="0" smtClean="0"/>
              <a:t>age</a:t>
            </a:r>
          </a:p>
          <a:p>
            <a:r>
              <a:rPr lang="en-GB" dirty="0" smtClean="0"/>
              <a:t>1 in 20 older people </a:t>
            </a:r>
            <a:r>
              <a:rPr lang="en-GB" dirty="0"/>
              <a:t>present with  psychotic symptoms </a:t>
            </a:r>
            <a:endParaRPr lang="en-GB" dirty="0" smtClean="0"/>
          </a:p>
          <a:p>
            <a:pPr marL="0" indent="0">
              <a:buNone/>
            </a:pPr>
            <a:r>
              <a:rPr lang="en-GB" b="1" dirty="0"/>
              <a:t>Older people more frequently have symptoms of depression or </a:t>
            </a:r>
            <a:r>
              <a:rPr lang="en-GB" b="1" dirty="0" smtClean="0"/>
              <a:t>dementia than </a:t>
            </a:r>
            <a:r>
              <a:rPr lang="en-GB" b="1" dirty="0"/>
              <a:t>late-onset schizophrenia.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07600" y="5737368"/>
            <a:ext cx="2387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(NHS, 2017)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5010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World Health Organisation</a:t>
            </a:r>
            <a:br>
              <a:rPr lang="en-GB" dirty="0" smtClean="0"/>
            </a:br>
            <a:r>
              <a:rPr lang="en-GB" dirty="0" smtClean="0"/>
              <a:t>(WHO)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Key facts</a:t>
            </a:r>
          </a:p>
          <a:p>
            <a:r>
              <a:rPr lang="en-GB" dirty="0"/>
              <a:t>Globally, the population is ageing rapidly. Between 2015 and 2050, the proportion of the world’s population over 60 years will nearly double, from 12% to 22%.</a:t>
            </a:r>
          </a:p>
          <a:p>
            <a:r>
              <a:rPr lang="en-GB" dirty="0"/>
              <a:t>Mental health and well-being are as important in older age as at any other time of life.</a:t>
            </a:r>
          </a:p>
          <a:p>
            <a:r>
              <a:rPr lang="en-GB" dirty="0"/>
              <a:t>Mental and neurological disorders among older adults account for 6.6% of the total </a:t>
            </a:r>
            <a:r>
              <a:rPr lang="en-GB" dirty="0" smtClean="0"/>
              <a:t>DALYs (disability adjusted life years) </a:t>
            </a:r>
            <a:r>
              <a:rPr lang="en-GB" dirty="0"/>
              <a:t>for this age group.</a:t>
            </a:r>
          </a:p>
          <a:p>
            <a:r>
              <a:rPr lang="en-GB" dirty="0"/>
              <a:t>Approximately 15% of adults aged 60 and over suffer from a mental disorder.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37800" y="5737368"/>
            <a:ext cx="16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(WHO. 2017)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503192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World Health Organisation</a:t>
            </a:r>
            <a:br>
              <a:rPr lang="en-GB" dirty="0"/>
            </a:br>
            <a:r>
              <a:rPr lang="en-GB" dirty="0"/>
              <a:t>(WHO)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The most common mental and neurological disorders in this age group are dementia and depression, which affect approximately 5% and 7% of the world’s older population, respectively.</a:t>
            </a:r>
          </a:p>
          <a:p>
            <a:r>
              <a:rPr lang="en-GB" dirty="0"/>
              <a:t> Anxiety disorders affect 3.8% of the older population</a:t>
            </a:r>
          </a:p>
          <a:p>
            <a:r>
              <a:rPr lang="en-GB" dirty="0"/>
              <a:t>Substance use problems affect almost 1%. and are often overlooked or misdiagnosed.</a:t>
            </a:r>
          </a:p>
          <a:p>
            <a:r>
              <a:rPr lang="en-GB" dirty="0"/>
              <a:t>Around a quarter of deaths from self-harm are among people aged 60 or above</a:t>
            </a:r>
          </a:p>
          <a:p>
            <a:pPr marL="0" indent="0">
              <a:buNone/>
            </a:pPr>
            <a:r>
              <a:rPr lang="en-GB" b="1" dirty="0"/>
              <a:t>Mental health problems are under-identified by health-care professionals and older people themselves, and </a:t>
            </a:r>
            <a:r>
              <a:rPr lang="en-GB" b="1" dirty="0" smtClean="0"/>
              <a:t>the surrounding </a:t>
            </a:r>
            <a:r>
              <a:rPr lang="en-GB" b="1" dirty="0"/>
              <a:t>stigma </a:t>
            </a:r>
            <a:r>
              <a:rPr lang="en-GB" b="1" dirty="0" smtClean="0"/>
              <a:t>makes </a:t>
            </a:r>
            <a:r>
              <a:rPr lang="en-GB" b="1" dirty="0"/>
              <a:t>people reluctant to seek help.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90147" y="5598869"/>
            <a:ext cx="1612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(WHO, 2017)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349677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Risk Factors for Mental Health Problems among Older Adults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849032"/>
            <a:ext cx="9601196" cy="3318936"/>
          </a:xfrm>
        </p:spPr>
        <p:txBody>
          <a:bodyPr/>
          <a:lstStyle/>
          <a:p>
            <a:r>
              <a:rPr lang="en-GB" dirty="0" smtClean="0"/>
              <a:t>Significant </a:t>
            </a:r>
            <a:r>
              <a:rPr lang="en-GB" dirty="0"/>
              <a:t>ongoing loss in capacities and a decline in functional </a:t>
            </a:r>
            <a:r>
              <a:rPr lang="en-GB" dirty="0" smtClean="0"/>
              <a:t>ability</a:t>
            </a:r>
          </a:p>
          <a:p>
            <a:r>
              <a:rPr lang="en-GB" dirty="0" smtClean="0"/>
              <a:t>Reduced </a:t>
            </a:r>
            <a:r>
              <a:rPr lang="en-GB" dirty="0"/>
              <a:t>mobility, chronic pain, frailty or other health </a:t>
            </a:r>
            <a:r>
              <a:rPr lang="en-GB" dirty="0" smtClean="0"/>
              <a:t>problems</a:t>
            </a:r>
          </a:p>
          <a:p>
            <a:r>
              <a:rPr lang="en-GB" dirty="0" smtClean="0"/>
              <a:t>Critical life events </a:t>
            </a:r>
            <a:r>
              <a:rPr lang="en-GB" dirty="0"/>
              <a:t>such as bereavement, or a drop in socioeconomic status with </a:t>
            </a:r>
            <a:r>
              <a:rPr lang="en-GB" dirty="0" smtClean="0"/>
              <a:t>retirement</a:t>
            </a:r>
          </a:p>
          <a:p>
            <a:r>
              <a:rPr lang="en-GB" dirty="0" smtClean="0"/>
              <a:t>Isolation</a:t>
            </a:r>
            <a:r>
              <a:rPr lang="en-GB" dirty="0"/>
              <a:t>, loneliness or psychological </a:t>
            </a:r>
            <a:r>
              <a:rPr lang="en-GB" dirty="0" smtClean="0"/>
              <a:t>distress</a:t>
            </a:r>
          </a:p>
          <a:p>
            <a:r>
              <a:rPr lang="en-GB" dirty="0"/>
              <a:t>Mental health has an impact on physical health and vice versa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179048" y="5791200"/>
            <a:ext cx="14351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(WHO, 2016)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922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Risk Factors for Mental Health Problems among Older Adults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Older adults with physical health conditions such as heart disease have higher rates of depression than those who are healthy </a:t>
            </a:r>
            <a:endParaRPr lang="en-GB" dirty="0" smtClean="0"/>
          </a:p>
          <a:p>
            <a:r>
              <a:rPr lang="en-GB" dirty="0"/>
              <a:t>Untreated depression in an older person with heart disease can negatively affect its outcome.</a:t>
            </a:r>
            <a:endParaRPr lang="en-GB" dirty="0" smtClean="0"/>
          </a:p>
          <a:p>
            <a:r>
              <a:rPr lang="en-GB" dirty="0"/>
              <a:t>Older adults are also vulnerable to elder abuse - including physical, verbal, psychological, financial and sexual abuse; abandonment; neglect; and serious losses of dignity and respect. </a:t>
            </a:r>
            <a:endParaRPr lang="en-GB" dirty="0" smtClean="0"/>
          </a:p>
          <a:p>
            <a:r>
              <a:rPr lang="en-GB" dirty="0"/>
              <a:t>Current evidence suggests that 1 in 6 older people experience elder abuse which can lead not only to physical injuries, but also to serious, sometimes long-lasting psychological consequences, including depression and anxiety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87000" y="5737368"/>
            <a:ext cx="14605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(WHO, 2016)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661432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Elderly Mental Health in the UK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Half of adults aged 55 and over have experienced common mental health </a:t>
            </a:r>
            <a:r>
              <a:rPr lang="en-GB" dirty="0" smtClean="0"/>
              <a:t>problems</a:t>
            </a:r>
          </a:p>
          <a:p>
            <a:r>
              <a:rPr lang="en-GB" dirty="0"/>
              <a:t>Nearly half of adults (7.7million) aged 55+ say they have experienced </a:t>
            </a:r>
            <a:r>
              <a:rPr lang="en-GB" dirty="0" smtClean="0"/>
              <a:t>depression</a:t>
            </a:r>
          </a:p>
          <a:p>
            <a:r>
              <a:rPr lang="en-GB" dirty="0"/>
              <a:t>7.3 </a:t>
            </a:r>
            <a:r>
              <a:rPr lang="en-GB" dirty="0" smtClean="0"/>
              <a:t>million have </a:t>
            </a:r>
            <a:r>
              <a:rPr lang="en-GB" dirty="0"/>
              <a:t>suffered with </a:t>
            </a:r>
            <a:r>
              <a:rPr lang="en-GB" dirty="0" smtClean="0"/>
              <a:t>anxiety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1936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UK </a:t>
            </a:r>
            <a:r>
              <a:rPr lang="en-GB" dirty="0" err="1" smtClean="0"/>
              <a:t>cont</a:t>
            </a:r>
            <a:r>
              <a:rPr lang="en-GB" dirty="0" smtClean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696632"/>
            <a:ext cx="9601196" cy="3318936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In a recent NHS/Age UK study older people stated that their poor mental health was caused by…</a:t>
            </a:r>
          </a:p>
          <a:p>
            <a:r>
              <a:rPr lang="en-GB" dirty="0"/>
              <a:t>The death of loved ones </a:t>
            </a:r>
            <a:r>
              <a:rPr lang="en-GB" dirty="0" smtClean="0"/>
              <a:t>36%</a:t>
            </a:r>
            <a:endParaRPr lang="en-GB" dirty="0"/>
          </a:p>
          <a:p>
            <a:r>
              <a:rPr lang="en-GB" dirty="0"/>
              <a:t>Ill health of themselves 24%</a:t>
            </a:r>
          </a:p>
          <a:p>
            <a:r>
              <a:rPr lang="en-GB" dirty="0"/>
              <a:t>Financial worries 27</a:t>
            </a:r>
            <a:r>
              <a:rPr lang="en-GB" dirty="0" smtClean="0"/>
              <a:t>%</a:t>
            </a:r>
          </a:p>
          <a:p>
            <a:pPr marL="0" indent="0">
              <a:buNone/>
            </a:pPr>
            <a:r>
              <a:rPr lang="en-GB" b="1" dirty="0"/>
              <a:t>Also, 35% say they did not know where to go for help and support</a:t>
            </a:r>
          </a:p>
          <a:p>
            <a:endParaRPr lang="en-GB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9715498" y="5598869"/>
            <a:ext cx="23621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(NHS England, 2017)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79087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UK </a:t>
            </a:r>
            <a:r>
              <a:rPr lang="en-GB" dirty="0" err="1"/>
              <a:t>cont</a:t>
            </a:r>
            <a:r>
              <a:rPr lang="en-GB" dirty="0"/>
              <a:t>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25% said they felt it was more difficult for older people to discuss mental health issues such as anxiety or depression, compared to younger </a:t>
            </a:r>
            <a:r>
              <a:rPr lang="en-GB" b="1" dirty="0" smtClean="0"/>
              <a:t>people because…</a:t>
            </a:r>
          </a:p>
          <a:p>
            <a:r>
              <a:rPr lang="en-GB" dirty="0"/>
              <a:t>When older people were growing up, society didn’t recognise depression or anxiety as a health condition</a:t>
            </a:r>
          </a:p>
          <a:p>
            <a:r>
              <a:rPr lang="en-GB" dirty="0"/>
              <a:t>Depression and anxiety used to be seen as a weakness, so it’s not something the older generation are comfortable discussing</a:t>
            </a:r>
          </a:p>
          <a:p>
            <a:r>
              <a:rPr lang="en-GB" dirty="0"/>
              <a:t>The older generation were taught to approach life with a “stiff upper lip”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9893300" y="586980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(NHS England 2017)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135651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GPs…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Depression</a:t>
            </a:r>
          </a:p>
          <a:p>
            <a:r>
              <a:rPr lang="en-GB" dirty="0"/>
              <a:t>Anxiety</a:t>
            </a:r>
          </a:p>
          <a:p>
            <a:r>
              <a:rPr lang="en-GB" dirty="0"/>
              <a:t>Late-onset Schizophrenia</a:t>
            </a:r>
          </a:p>
          <a:p>
            <a:r>
              <a:rPr lang="en-GB" dirty="0"/>
              <a:t>Delirium </a:t>
            </a:r>
          </a:p>
          <a:p>
            <a:r>
              <a:rPr lang="en-GB" dirty="0"/>
              <a:t>Charles Bonnet syndrome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Hoarding disorder and Diogenes </a:t>
            </a:r>
            <a:r>
              <a:rPr lang="en-GB" dirty="0" smtClean="0"/>
              <a:t>syndrome</a:t>
            </a:r>
          </a:p>
          <a:p>
            <a:r>
              <a:rPr lang="en-GB" dirty="0" smtClean="0"/>
              <a:t>Seasonal Affective Disorder (SAD)</a:t>
            </a:r>
          </a:p>
          <a:p>
            <a:r>
              <a:rPr lang="en-GB" dirty="0"/>
              <a:t>Elder </a:t>
            </a:r>
            <a:r>
              <a:rPr lang="en-GB" dirty="0" smtClean="0"/>
              <a:t>abuse</a:t>
            </a:r>
          </a:p>
          <a:p>
            <a:r>
              <a:rPr lang="en-GB" dirty="0" smtClean="0"/>
              <a:t>Alcohol</a:t>
            </a:r>
          </a:p>
          <a:p>
            <a:r>
              <a:rPr lang="en-GB" dirty="0"/>
              <a:t>Personality </a:t>
            </a:r>
            <a:r>
              <a:rPr lang="en-GB" dirty="0" smtClean="0"/>
              <a:t>problems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759948" y="5593449"/>
            <a:ext cx="22733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(NHS, 2017)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427081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Depression and Anxiety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1601" y="2976032"/>
            <a:ext cx="7480299" cy="331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dirty="0"/>
              <a:t>Having depression or anxiety is like a physical health condition, and it can be successfully treated</a:t>
            </a:r>
          </a:p>
        </p:txBody>
      </p:sp>
    </p:spTree>
    <p:extLst>
      <p:ext uri="{BB962C8B-B14F-4D97-AF65-F5344CB8AC3E}">
        <p14:creationId xmlns:p14="http://schemas.microsoft.com/office/powerpoint/2010/main" val="369697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Depression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Being depressed can show itself in different ways and each person’s experience will be different. Symptoms </a:t>
            </a:r>
            <a:r>
              <a:rPr lang="en-GB" b="1" dirty="0" smtClean="0"/>
              <a:t>include:</a:t>
            </a:r>
          </a:p>
          <a:p>
            <a:r>
              <a:rPr lang="en-GB" dirty="0"/>
              <a:t>lack of interest and unable to enjoy things you normally enjoy</a:t>
            </a:r>
          </a:p>
          <a:p>
            <a:r>
              <a:rPr lang="en-GB" dirty="0"/>
              <a:t>being reluctant to engage in usual activities or leave your house</a:t>
            </a:r>
          </a:p>
          <a:p>
            <a:r>
              <a:rPr lang="en-GB" dirty="0"/>
              <a:t>feeling tired</a:t>
            </a:r>
          </a:p>
          <a:p>
            <a:r>
              <a:rPr lang="en-GB" dirty="0"/>
              <a:t>sleeping too much or too little</a:t>
            </a:r>
          </a:p>
          <a:p>
            <a:r>
              <a:rPr lang="en-GB" dirty="0"/>
              <a:t>loss of appetite or eating more than usual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01247" y="5737368"/>
            <a:ext cx="17907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</a:t>
            </a:r>
            <a:r>
              <a:rPr lang="en-GB" sz="1200" dirty="0" err="1" smtClean="0"/>
              <a:t>AgeUK</a:t>
            </a:r>
            <a:r>
              <a:rPr lang="en-GB" sz="1200" dirty="0"/>
              <a:t> </a:t>
            </a:r>
            <a:r>
              <a:rPr lang="en-GB" sz="1200" dirty="0" smtClean="0"/>
              <a:t>2019)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49704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Depression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losing or gaining weight over a relatively short time</a:t>
            </a:r>
          </a:p>
          <a:p>
            <a:r>
              <a:rPr lang="en-GB" dirty="0"/>
              <a:t>losing confidence in yourself and feeling life is pointless</a:t>
            </a:r>
          </a:p>
          <a:p>
            <a:r>
              <a:rPr lang="en-GB" dirty="0"/>
              <a:t>being self-critical and feeling guilty</a:t>
            </a:r>
          </a:p>
          <a:p>
            <a:r>
              <a:rPr lang="en-GB" dirty="0"/>
              <a:t>having suicidal thoughts</a:t>
            </a:r>
            <a:r>
              <a:rPr lang="en-GB" dirty="0" smtClean="0"/>
              <a:t>.</a:t>
            </a:r>
          </a:p>
          <a:p>
            <a:r>
              <a:rPr lang="en-GB" dirty="0"/>
              <a:t>For every 100 people with depression, only 50 </a:t>
            </a:r>
            <a:r>
              <a:rPr lang="en-GB" dirty="0" smtClean="0"/>
              <a:t>seek treatment </a:t>
            </a:r>
            <a:r>
              <a:rPr lang="en-GB" dirty="0"/>
              <a:t>and only 25 are diagnosed.</a:t>
            </a:r>
            <a:endParaRPr lang="en-GB" dirty="0" smtClean="0"/>
          </a:p>
          <a:p>
            <a:pPr marL="0" indent="0">
              <a:buNone/>
            </a:pPr>
            <a:r>
              <a:rPr lang="en-GB" b="1" dirty="0"/>
              <a:t>Older people with depression usually experience more physical symptoms – such as tiredness, weight loss, and problems sleeping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26700" y="5598869"/>
            <a:ext cx="17653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</a:t>
            </a:r>
            <a:r>
              <a:rPr lang="en-GB" sz="1200" dirty="0" err="1" smtClean="0"/>
              <a:t>AgeUK</a:t>
            </a:r>
            <a:r>
              <a:rPr lang="en-GB" sz="1200" dirty="0" smtClean="0"/>
              <a:t> 2019)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89940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0969" y="2800942"/>
            <a:ext cx="9601196" cy="80233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3100" b="1" dirty="0" smtClean="0"/>
              <a:t>Anxiety </a:t>
            </a:r>
            <a:r>
              <a:rPr lang="en-GB" sz="3100" b="1" dirty="0"/>
              <a:t>is a feeling a worry or fear that everyone experiences from time to time symptoms include: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8212" y="3693621"/>
            <a:ext cx="4718304" cy="155448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feeling restless or ‘on edge’</a:t>
            </a:r>
          </a:p>
          <a:p>
            <a:r>
              <a:rPr lang="en-GB" dirty="0"/>
              <a:t>irritability</a:t>
            </a:r>
          </a:p>
          <a:p>
            <a:r>
              <a:rPr lang="en-GB" dirty="0"/>
              <a:t>racing heartbeat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6752" y="3693621"/>
            <a:ext cx="4718304" cy="168148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dry mouth</a:t>
            </a:r>
          </a:p>
          <a:p>
            <a:r>
              <a:rPr lang="en-GB" dirty="0"/>
              <a:t>nausea</a:t>
            </a:r>
          </a:p>
          <a:p>
            <a:r>
              <a:rPr lang="en-GB" dirty="0"/>
              <a:t>sweating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41340" y="5338447"/>
            <a:ext cx="1079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Individuals  may experience depression and anxiety separately, or have both together</a:t>
            </a:r>
            <a:endParaRPr lang="en-GB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909454" y="1454727"/>
            <a:ext cx="60516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Anxiety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2517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Late-onset </a:t>
            </a:r>
            <a:r>
              <a:rPr lang="en-GB" dirty="0" smtClean="0"/>
              <a:t>Schizophrenia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High risk factors- </a:t>
            </a:r>
            <a:r>
              <a:rPr lang="en-GB" dirty="0" smtClean="0"/>
              <a:t>Female- Socially Isolated-Sensory Impairment-</a:t>
            </a:r>
          </a:p>
          <a:p>
            <a:pPr marL="0" indent="0">
              <a:buNone/>
            </a:pPr>
            <a:r>
              <a:rPr lang="en-GB" dirty="0"/>
              <a:t>Common symptoms are- Persecutory delusions- </a:t>
            </a:r>
            <a:r>
              <a:rPr lang="en-GB" dirty="0" smtClean="0"/>
              <a:t>Auditory hallucinations</a:t>
            </a:r>
          </a:p>
          <a:p>
            <a:pPr marL="0" indent="0">
              <a:buNone/>
            </a:pPr>
            <a:r>
              <a:rPr lang="en-GB" dirty="0"/>
              <a:t>About a fifth of older adults with late onset psychosis suffer from visual, tactile </a:t>
            </a:r>
            <a:r>
              <a:rPr lang="en-GB" dirty="0" smtClean="0"/>
              <a:t>or olfactory hallucinations</a:t>
            </a:r>
          </a:p>
          <a:p>
            <a:pPr marL="0" indent="0">
              <a:buNone/>
            </a:pPr>
            <a:r>
              <a:rPr lang="en-GB" b="1" dirty="0" smtClean="0"/>
              <a:t>Treatments include- </a:t>
            </a:r>
            <a:r>
              <a:rPr lang="en-GB" dirty="0" smtClean="0"/>
              <a:t>Low dose anti psychotics- Social interventions- </a:t>
            </a:r>
          </a:p>
          <a:p>
            <a:pPr marL="0" indent="0">
              <a:buNone/>
            </a:pPr>
            <a:r>
              <a:rPr lang="en-GB" dirty="0" smtClean="0"/>
              <a:t>Psychological treatments are often declined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160000" y="5598869"/>
            <a:ext cx="2616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(NHS, 2017)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837576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Treatments and Interventions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Drug Treatments</a:t>
            </a:r>
          </a:p>
          <a:p>
            <a:r>
              <a:rPr lang="en-GB" dirty="0" smtClean="0"/>
              <a:t>Psychological </a:t>
            </a:r>
            <a:r>
              <a:rPr lang="en-GB" dirty="0" err="1" smtClean="0"/>
              <a:t>TreatmentsSocial</a:t>
            </a:r>
            <a:r>
              <a:rPr lang="en-GB" dirty="0" smtClean="0"/>
              <a:t> </a:t>
            </a:r>
            <a:r>
              <a:rPr lang="en-GB" dirty="0" smtClean="0"/>
              <a:t>Interventions</a:t>
            </a:r>
          </a:p>
          <a:p>
            <a:r>
              <a:rPr lang="en-GB" dirty="0" smtClean="0"/>
              <a:t>Electroconvulsive </a:t>
            </a:r>
            <a:r>
              <a:rPr lang="en-GB" dirty="0" smtClean="0"/>
              <a:t>Therapy (ECT</a:t>
            </a:r>
            <a:r>
              <a:rPr lang="en-GB" dirty="0" smtClean="0"/>
              <a:t>)</a:t>
            </a:r>
          </a:p>
          <a:p>
            <a:r>
              <a:rPr lang="en-GB" dirty="0">
                <a:hlinkClick r:id="rId2"/>
              </a:rPr>
              <a:t>https://www.youtube.com/watch?v=1Izmyru5T_w</a:t>
            </a:r>
            <a:endParaRPr lang="en-GB" dirty="0"/>
          </a:p>
          <a:p>
            <a:r>
              <a:rPr lang="en-GB" dirty="0">
                <a:hlinkClick r:id="rId3"/>
              </a:rPr>
              <a:t>https://www.youtube.com/watch?v=2KxU3dPeink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721100" y="1003300"/>
            <a:ext cx="4432300" cy="571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1621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Mind Matters-Mental Health for </a:t>
            </a:r>
            <a:r>
              <a:rPr lang="en-GB" dirty="0" smtClean="0"/>
              <a:t>Older People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389192" y="3626720"/>
            <a:ext cx="46987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https://www.youtube.com/watch?v=63f0lRvdB5s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743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750" y="1295400"/>
            <a:ext cx="8572500" cy="4267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97200" y="587514"/>
            <a:ext cx="9372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Mental Health and Wellbeing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59494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800" y="911225"/>
            <a:ext cx="6750050" cy="502503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49300" y="1625600"/>
            <a:ext cx="3479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/>
              <a:t>The fulfilment of belongingness and love needs contributes to good mental health</a:t>
            </a:r>
          </a:p>
          <a:p>
            <a:r>
              <a:rPr lang="en-GB" sz="2000" b="1" dirty="0" smtClean="0"/>
              <a:t>                                 </a:t>
            </a:r>
          </a:p>
          <a:p>
            <a:r>
              <a:rPr lang="en-GB" sz="2000" b="1" dirty="0" smtClean="0"/>
              <a:t>                                                    </a:t>
            </a:r>
            <a:endParaRPr lang="en-GB" sz="20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/>
              <a:t>Esteem needs- personal worth, value, self esteem are a priority for health and well being in older people</a:t>
            </a:r>
            <a:endParaRPr lang="en-GB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162300" y="2848904"/>
            <a:ext cx="1549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(RVS, 2015)</a:t>
            </a:r>
            <a:endParaRPr lang="en-GB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3251200" y="5088981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(JRF, 2009)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47756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Policies Relating to Mental Health in Older People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Care Act (2014)</a:t>
            </a:r>
          </a:p>
          <a:p>
            <a:r>
              <a:rPr lang="en-GB" dirty="0" smtClean="0"/>
              <a:t>Mental Capacity Act, (2005) </a:t>
            </a:r>
            <a:r>
              <a:rPr lang="en-GB" dirty="0" err="1" smtClean="0"/>
              <a:t>DoLS</a:t>
            </a:r>
            <a:endParaRPr lang="en-GB" dirty="0" smtClean="0"/>
          </a:p>
          <a:p>
            <a:r>
              <a:rPr lang="en-GB" dirty="0" smtClean="0"/>
              <a:t>Health and Social Care Act (2012)</a:t>
            </a:r>
          </a:p>
          <a:p>
            <a:r>
              <a:rPr lang="en-GB" dirty="0" smtClean="0"/>
              <a:t>Equality Act (2010</a:t>
            </a:r>
            <a:r>
              <a:rPr lang="en-GB" dirty="0" smtClean="0"/>
              <a:t>)</a:t>
            </a:r>
          </a:p>
          <a:p>
            <a:r>
              <a:rPr lang="en-GB" dirty="0" smtClean="0"/>
              <a:t>Strategy for Older People in Wales (2013)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7927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8900" y="635000"/>
            <a:ext cx="996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REFERENCES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695450" y="819666"/>
            <a:ext cx="92964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 smtClean="0"/>
              <a:t>AgeUK</a:t>
            </a:r>
            <a:r>
              <a:rPr lang="en-GB" dirty="0" smtClean="0"/>
              <a:t>, (2019) Depression and Anxiety Available at: https://www.ageuk.org.uk/information-advice/health-wellbeing/conditions-illnesses/depression-anxiety/ (Accessed: 20th March 2019).</a:t>
            </a:r>
          </a:p>
          <a:p>
            <a:r>
              <a:rPr lang="en-GB" dirty="0" smtClean="0"/>
              <a:t>JRF, (2009) Older People’s Vision for Long Term Care. Available at: http://www.cpa.org.uk/ltc/older-people-vision-for-care-full.pdf (Accessed: 8th March 2019).</a:t>
            </a:r>
          </a:p>
          <a:p>
            <a:r>
              <a:rPr lang="en-GB" dirty="0" smtClean="0"/>
              <a:t>MentalHealth.gov, (2017) What Is Mental Health? Available at: https://www.mentalhealth.gov/basics/what-is-mental-health (Accessed: 20th March 2019).</a:t>
            </a:r>
          </a:p>
          <a:p>
            <a:r>
              <a:rPr lang="en-GB" dirty="0" smtClean="0"/>
              <a:t>NHS, (2017) Mental Health in Older People A Practice Primer Available at: https://www.england.nhs.uk/wp-content/uploads/2017/09/practice-primer.pdf (Accessed: 20th March 2019).</a:t>
            </a:r>
          </a:p>
          <a:p>
            <a:r>
              <a:rPr lang="en-GB" dirty="0" smtClean="0"/>
              <a:t>NHS England, (2017) Half of Adults Aged 55 and Over have Experienced Common Mental Health Problems, say Age UK Available at: https://www.england.nhs.uk/2017/10/half-of-adults-aged-55-and-over-have-experienced-common-mental-health-problems-say-age-uk/ (Accessed: 22nd March 2019).</a:t>
            </a:r>
          </a:p>
          <a:p>
            <a:r>
              <a:rPr lang="en-GB" dirty="0" err="1" smtClean="0"/>
              <a:t>Pachana</a:t>
            </a:r>
            <a:r>
              <a:rPr lang="en-GB" dirty="0" smtClean="0"/>
              <a:t>, N. (2016) Ageing.  A Very Short Introduction Oxford: Oxford University Press.</a:t>
            </a:r>
          </a:p>
          <a:p>
            <a:r>
              <a:rPr lang="en-GB" dirty="0" smtClean="0"/>
              <a:t>RVS, (2015) Feeling well and overcoming loneliness. Available at: http://www.royalvoluntaryservice.org.uk/get-help/advice-and-support/feeling-well-and-overcoming-loneliness?gclid=CN3PgqbWt8UCFUHmwgodhV8AQA (Accessed: 24th March 2019).</a:t>
            </a:r>
          </a:p>
          <a:p>
            <a:r>
              <a:rPr lang="en-GB" dirty="0" smtClean="0"/>
              <a:t>WHO, (2017) Mental Health of Older Adults Available at: https://www.who.int/news-room/fact-sheets/detail/mental-health-of-older-adults (Accessed: 20th March 2019).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04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1006</TotalTime>
  <Words>1491</Words>
  <Application>Microsoft Office PowerPoint</Application>
  <PresentationFormat>Widescreen</PresentationFormat>
  <Paragraphs>147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Garamond</vt:lpstr>
      <vt:lpstr>Organic</vt:lpstr>
      <vt:lpstr>Mental Health in the Elderly</vt:lpstr>
      <vt:lpstr>What is Mental Health?</vt:lpstr>
      <vt:lpstr>What is Mental Health?</vt:lpstr>
      <vt:lpstr>Mental Health Problems in Later Life</vt:lpstr>
      <vt:lpstr>Mental Health Problems in Later Life</vt:lpstr>
      <vt:lpstr>World Health Organisation (WHO)</vt:lpstr>
      <vt:lpstr>World Health Organisation (WHO)</vt:lpstr>
      <vt:lpstr>Risk Factors for Mental Health Problems among Older Adults</vt:lpstr>
      <vt:lpstr>Risk Factors for Mental Health Problems among Older Adults</vt:lpstr>
      <vt:lpstr>Elderly Mental Health in the UK</vt:lpstr>
      <vt:lpstr>UK cont…</vt:lpstr>
      <vt:lpstr>UK cont…</vt:lpstr>
      <vt:lpstr>GPs…</vt:lpstr>
      <vt:lpstr>Depression and Anxiety</vt:lpstr>
      <vt:lpstr>Depression</vt:lpstr>
      <vt:lpstr>Depression</vt:lpstr>
      <vt:lpstr> Anxiety is a feeling a worry or fear that everyone experiences from time to time symptoms include:  </vt:lpstr>
      <vt:lpstr>Late-onset Schizophrenia</vt:lpstr>
      <vt:lpstr>Treatments and Interventions</vt:lpstr>
      <vt:lpstr>Mind Matters-Mental Health for Older People</vt:lpstr>
      <vt:lpstr>PowerPoint Presentation</vt:lpstr>
      <vt:lpstr>PowerPoint Presentation</vt:lpstr>
      <vt:lpstr>Policies Relating to Mental Health in Older People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Mental Health in the Elderly</dc:title>
  <dc:creator>Joanne Davies (1201570)</dc:creator>
  <cp:lastModifiedBy>Joanne Davies (Yr Athrofa)</cp:lastModifiedBy>
  <cp:revision>7</cp:revision>
  <dcterms:created xsi:type="dcterms:W3CDTF">2019-03-28T16:23:11Z</dcterms:created>
  <dcterms:modified xsi:type="dcterms:W3CDTF">2020-02-27T13:44:42Z</dcterms:modified>
</cp:coreProperties>
</file>