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8" r:id="rId1"/>
  </p:sldMasterIdLst>
  <p:sldIdLst>
    <p:sldId id="256" r:id="rId2"/>
    <p:sldId id="289" r:id="rId3"/>
    <p:sldId id="293" r:id="rId4"/>
    <p:sldId id="294" r:id="rId5"/>
    <p:sldId id="295" r:id="rId6"/>
    <p:sldId id="296" r:id="rId7"/>
    <p:sldId id="297" r:id="rId8"/>
    <p:sldId id="298" r:id="rId9"/>
    <p:sldId id="299" r:id="rId10"/>
    <p:sldId id="300" r:id="rId11"/>
    <p:sldId id="301" r:id="rId12"/>
    <p:sldId id="303" r:id="rId13"/>
    <p:sldId id="304" r:id="rId14"/>
    <p:sldId id="305" r:id="rId15"/>
    <p:sldId id="307" r:id="rId16"/>
    <p:sldId id="306" r:id="rId17"/>
    <p:sldId id="302" r:id="rId18"/>
    <p:sldId id="292" r:id="rId19"/>
    <p:sldId id="290" r:id="rId20"/>
  </p:sldIdLst>
  <p:sldSz cx="9144000" cy="6858000" type="screen4x3"/>
  <p:notesSz cx="7315200" cy="9601200"/>
  <p:embeddedFontLst>
    <p:embeddedFont>
      <p:font typeface="Century Gothic" panose="020B0502020202020204" pitchFamily="34" charset="0"/>
      <p:regular r:id="rId21"/>
      <p:bold r:id="rId22"/>
      <p:italic r:id="rId23"/>
      <p:boldItalic r:id="rId24"/>
    </p:embeddedFont>
    <p:embeddedFont>
      <p:font typeface="Wingdings 3" panose="05040102010807070707" pitchFamily="18" charset="2"/>
      <p:regular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7" autoAdjust="0"/>
    <p:restoredTop sz="94660"/>
  </p:normalViewPr>
  <p:slideViewPr>
    <p:cSldViewPr snapToGrid="0">
      <p:cViewPr varScale="1">
        <p:scale>
          <a:sx n="83" d="100"/>
          <a:sy n="83" d="100"/>
        </p:scale>
        <p:origin x="354" y="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0399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357433"/>
            <a:ext cx="8337224" cy="61352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08438"/>
            <a:ext cx="8337223" cy="4915290"/>
          </a:xfrm>
        </p:spPr>
        <p:txBody>
          <a:bodyPr anchor="t" anchorCtr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59543" y="6172200"/>
            <a:ext cx="1200463" cy="365125"/>
          </a:xfrm>
        </p:spPr>
        <p:txBody>
          <a:bodyPr/>
          <a:lstStyle/>
          <a:p>
            <a:fld id="{A905A7C0-EFCD-4C72-9C76-B746EE1ADA9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19527" y="6023728"/>
            <a:ext cx="856907" cy="513597"/>
          </a:xfrm>
        </p:spPr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3588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4564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551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887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708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89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551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309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681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2725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581877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6679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259412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0071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34900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368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accent5">
                <a:lumMod val="50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905A7C0-EFCD-4C72-9C76-B746EE1ADA98}" type="datetimeFigureOut">
              <a:rPr lang="en-GB" smtClean="0"/>
              <a:pPr/>
              <a:t>15/09/2023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2D411D-366C-445C-883F-4824971BE5F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31925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psworld.com/spoofing-in-the-black-sea-what-really-happened/" TargetMode="External"/><Relationship Id="rId2" Type="http://schemas.openxmlformats.org/officeDocument/2006/relationships/hyperlink" Target="https://gpsjam.org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eyes.nasa.gov/dsn/dsn.html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Remote sensing and imaging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Lecture 3</a:t>
            </a:r>
          </a:p>
          <a:p>
            <a:r>
              <a:rPr lang="en-GB" dirty="0"/>
              <a:t>Sensor Systems</a:t>
            </a:r>
          </a:p>
        </p:txBody>
      </p:sp>
    </p:spTree>
    <p:extLst>
      <p:ext uri="{BB962C8B-B14F-4D97-AF65-F5344CB8AC3E}">
        <p14:creationId xmlns:p14="http://schemas.microsoft.com/office/powerpoint/2010/main" val="1808201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Having looked at the basic physics concepts underlying remote sensing we can now start applying that knowledge</a:t>
            </a:r>
            <a:endParaRPr lang="en-GB" dirty="0">
              <a:sym typeface="Wingdings" panose="05000000000000000000" pitchFamily="2" charset="2"/>
            </a:endParaRPr>
          </a:p>
          <a:p>
            <a:pPr lvl="1"/>
            <a:r>
              <a:rPr lang="en-GB" dirty="0">
                <a:sym typeface="Wingdings" panose="05000000000000000000" pitchFamily="2" charset="2"/>
              </a:rPr>
              <a:t>Static, aerial and satellite survey missions</a:t>
            </a:r>
          </a:p>
          <a:p>
            <a:pPr lvl="1"/>
            <a:r>
              <a:rPr lang="en-GB" dirty="0"/>
              <a:t>Cameras</a:t>
            </a:r>
          </a:p>
          <a:p>
            <a:pPr lvl="1"/>
            <a:r>
              <a:rPr lang="en-GB" dirty="0"/>
              <a:t>Scanners</a:t>
            </a:r>
          </a:p>
          <a:p>
            <a:pPr lvl="1"/>
            <a:r>
              <a:rPr lang="en-GB" dirty="0"/>
              <a:t>Current Systems</a:t>
            </a:r>
          </a:p>
        </p:txBody>
      </p:sp>
    </p:spTree>
    <p:extLst>
      <p:ext uri="{BB962C8B-B14F-4D97-AF65-F5344CB8AC3E}">
        <p14:creationId xmlns:p14="http://schemas.microsoft.com/office/powerpoint/2010/main" val="4236649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Platforms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Sensors used for earth observation can be operated at anything from a few centimetres above the ground to tens of thousands of kilometres above sea level</a:t>
            </a:r>
          </a:p>
          <a:p>
            <a:r>
              <a:rPr lang="en-GB" dirty="0"/>
              <a:t>The sensors are attached to a </a:t>
            </a:r>
            <a:r>
              <a:rPr lang="en-GB" b="1" i="1" dirty="0"/>
              <a:t>platform</a:t>
            </a:r>
            <a:r>
              <a:rPr lang="en-GB" dirty="0"/>
              <a:t> of some type</a:t>
            </a:r>
          </a:p>
          <a:p>
            <a:r>
              <a:rPr lang="en-GB" dirty="0"/>
              <a:t>Most platforms are moving platforms – satellites, spacecraft, aircraft, drones, balloons</a:t>
            </a:r>
          </a:p>
          <a:p>
            <a:r>
              <a:rPr lang="en-GB" dirty="0"/>
              <a:t>Some platforms are static – e.g. pole-mounted systems used for monitoring reflectance over the day</a:t>
            </a:r>
          </a:p>
        </p:txBody>
      </p:sp>
    </p:spTree>
    <p:extLst>
      <p:ext uri="{BB962C8B-B14F-4D97-AF65-F5344CB8AC3E}">
        <p14:creationId xmlns:p14="http://schemas.microsoft.com/office/powerpoint/2010/main" val="3866410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Moving platforms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08438"/>
            <a:ext cx="8337223" cy="5749562"/>
          </a:xfrm>
        </p:spPr>
        <p:txBody>
          <a:bodyPr/>
          <a:lstStyle/>
          <a:p>
            <a:r>
              <a:rPr lang="en-GB" dirty="0"/>
              <a:t>Survey aircraft operate at up to 20km altitude</a:t>
            </a:r>
          </a:p>
          <a:p>
            <a:pPr lvl="1"/>
            <a:r>
              <a:rPr lang="en-GB" dirty="0"/>
              <a:t>Commonly used between 500m and 8km</a:t>
            </a:r>
          </a:p>
          <a:p>
            <a:r>
              <a:rPr lang="en-GB" dirty="0"/>
              <a:t>Fixed wing are used for photomapping, thermal imaging and laser scanning</a:t>
            </a:r>
          </a:p>
          <a:p>
            <a:pPr lvl="1"/>
            <a:r>
              <a:rPr lang="en-GB" dirty="0"/>
              <a:t>Cameras are heavy and bolted to a stabilised mount in the floor of the craft</a:t>
            </a:r>
          </a:p>
          <a:p>
            <a:pPr lvl="1"/>
            <a:r>
              <a:rPr lang="en-GB" dirty="0"/>
              <a:t>Speeds are as low as 150 km/s, but even this low speed requires blur correction when the data is processed</a:t>
            </a:r>
          </a:p>
          <a:p>
            <a:pPr lvl="1"/>
            <a:r>
              <a:rPr lang="en-GB" dirty="0"/>
              <a:t>Airborne laser scanners are now light enough to also use on helicopters</a:t>
            </a:r>
          </a:p>
          <a:p>
            <a:r>
              <a:rPr lang="en-GB" dirty="0"/>
              <a:t>Helicopters can fly low and slow, leading to high-resolution imaging (resolution = cost)</a:t>
            </a:r>
          </a:p>
          <a:p>
            <a:r>
              <a:rPr lang="en-GB" dirty="0"/>
              <a:t>Microlights can be used in urban areas where helicopters cannot be used</a:t>
            </a:r>
          </a:p>
          <a:p>
            <a:pPr lvl="1"/>
            <a:r>
              <a:rPr lang="en-GB" dirty="0"/>
              <a:t>These use lighter small-format cameras</a:t>
            </a:r>
          </a:p>
        </p:txBody>
      </p:sp>
    </p:spTree>
    <p:extLst>
      <p:ext uri="{BB962C8B-B14F-4D97-AF65-F5344CB8AC3E}">
        <p14:creationId xmlns:p14="http://schemas.microsoft.com/office/powerpoint/2010/main" val="24697002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Moving platforms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UAVs are popular for scanning potentially dangerous areas (e.g. cannabis farms in the Netherlands)</a:t>
            </a:r>
          </a:p>
          <a:p>
            <a:r>
              <a:rPr lang="en-GB" dirty="0"/>
              <a:t>High Altitude Long Endurance (HALE) UAVs bridge the gap between aircraft and satellites</a:t>
            </a:r>
          </a:p>
          <a:p>
            <a:pPr lvl="1"/>
            <a:r>
              <a:rPr lang="en-GB" dirty="0"/>
              <a:t>Ultralight mass and load</a:t>
            </a:r>
          </a:p>
          <a:p>
            <a:pPr lvl="1"/>
            <a:r>
              <a:rPr lang="en-GB" dirty="0"/>
              <a:t>Fly for months on end at around 20km altitude</a:t>
            </a:r>
          </a:p>
          <a:p>
            <a:r>
              <a:rPr lang="en-GB" dirty="0"/>
              <a:t>Aerial surveys are very flexible</a:t>
            </a:r>
          </a:p>
          <a:p>
            <a:pPr lvl="1"/>
            <a:r>
              <a:rPr lang="en-GB" dirty="0"/>
              <a:t>Can get any required resolution by dropping lower to capture data</a:t>
            </a:r>
          </a:p>
          <a:p>
            <a:pPr lvl="1"/>
            <a:r>
              <a:rPr lang="en-GB" dirty="0"/>
              <a:t>Can get the data when it is needed – targeted in both time and location</a:t>
            </a:r>
          </a:p>
          <a:p>
            <a:pPr lvl="1"/>
            <a:r>
              <a:rPr lang="en-GB" dirty="0"/>
              <a:t>Better resolution than civilian satellite imaging – resolution below 5cm is possible</a:t>
            </a:r>
          </a:p>
        </p:txBody>
      </p:sp>
    </p:spTree>
    <p:extLst>
      <p:ext uri="{BB962C8B-B14F-4D97-AF65-F5344CB8AC3E}">
        <p14:creationId xmlns:p14="http://schemas.microsoft.com/office/powerpoint/2010/main" val="41303046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Satellite Platforms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08438"/>
            <a:ext cx="8337223" cy="5356756"/>
          </a:xfrm>
        </p:spPr>
        <p:txBody>
          <a:bodyPr/>
          <a:lstStyle/>
          <a:p>
            <a:r>
              <a:rPr lang="en-GB" dirty="0"/>
              <a:t>Satellites are launched into space on rockets and have an operational life of 5-12 years, orbiting the Earth in a pre-defined orbit</a:t>
            </a:r>
          </a:p>
          <a:p>
            <a:r>
              <a:rPr lang="en-GB" dirty="0"/>
              <a:t>The choice of the orbit depends on the mission but altitudes of 600km to 1000 km are common</a:t>
            </a:r>
          </a:p>
          <a:p>
            <a:pPr lvl="1"/>
            <a:r>
              <a:rPr lang="en-GB" dirty="0"/>
              <a:t>At 200km satellites begin to hit the atmosphere, which promotes the decay of their orbit</a:t>
            </a:r>
          </a:p>
          <a:p>
            <a:pPr lvl="1"/>
            <a:r>
              <a:rPr lang="en-GB" dirty="0"/>
              <a:t>Most Earth observation satellites are in orbits at about 700km in sun-synchronous polar orbits with periods of approximately 100 minutes</a:t>
            </a:r>
          </a:p>
          <a:p>
            <a:pPr lvl="1"/>
            <a:r>
              <a:rPr lang="en-GB" dirty="0"/>
              <a:t>Sun-synchronous orbits cover about 25 degrees in each pass</a:t>
            </a:r>
          </a:p>
          <a:p>
            <a:pPr lvl="1"/>
            <a:r>
              <a:rPr lang="en-GB" dirty="0"/>
              <a:t>Geosynchronous orbits at 36000km keep about a third of the Earth’s surface in view all of the time</a:t>
            </a:r>
          </a:p>
          <a:p>
            <a:r>
              <a:rPr lang="en-GB" dirty="0"/>
              <a:t>Satellites have high temporal resolution (new pictures every few minutes) but low spatial resolution</a:t>
            </a:r>
          </a:p>
        </p:txBody>
      </p:sp>
    </p:spTree>
    <p:extLst>
      <p:ext uri="{BB962C8B-B14F-4D97-AF65-F5344CB8AC3E}">
        <p14:creationId xmlns:p14="http://schemas.microsoft.com/office/powerpoint/2010/main" val="13654031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Aerial Survey Missions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08438"/>
            <a:ext cx="8337223" cy="5486326"/>
          </a:xfrm>
        </p:spPr>
        <p:txBody>
          <a:bodyPr/>
          <a:lstStyle/>
          <a:p>
            <a:r>
              <a:rPr lang="en-GB" dirty="0"/>
              <a:t>Modern airborne sensor systems include both Global Positioning Systems (GPS) and Inertial Measuring Units (IMU) to provide accurate location data</a:t>
            </a:r>
          </a:p>
          <a:p>
            <a:pPr lvl="1"/>
            <a:r>
              <a:rPr lang="en-GB" dirty="0"/>
              <a:t>Civilian GPS is accurate to 2-3m, military systems (precise positioning system or PPS) are better, to about 1m</a:t>
            </a:r>
          </a:p>
          <a:p>
            <a:pPr lvl="1"/>
            <a:r>
              <a:rPr lang="en-GB" dirty="0"/>
              <a:t>IMU improves the coordinates received by GPS, allowing continuous monitoring of the position of the sensor in real time</a:t>
            </a:r>
          </a:p>
          <a:p>
            <a:pPr lvl="1"/>
            <a:r>
              <a:rPr lang="en-GB" dirty="0"/>
              <a:t>A GPS-IMU Position Orientation System (POS) are needed for line cameras and scanners but not frame cameras</a:t>
            </a:r>
          </a:p>
          <a:p>
            <a:r>
              <a:rPr lang="en-GB" dirty="0"/>
              <a:t>GPS jamming is common in conflict areas (</a:t>
            </a:r>
            <a:r>
              <a:rPr lang="en-GB" dirty="0">
                <a:hlinkClick r:id="rId2"/>
              </a:rPr>
              <a:t>https://gpsjam.org/</a:t>
            </a:r>
            <a:r>
              <a:rPr lang="en-GB" dirty="0"/>
              <a:t>)</a:t>
            </a:r>
          </a:p>
          <a:p>
            <a:r>
              <a:rPr lang="en-GB" dirty="0"/>
              <a:t>GPS spoofing uses an earthbound transmitter to send signals that cause GPS receivers to report incorrect positions</a:t>
            </a:r>
          </a:p>
          <a:p>
            <a:pPr lvl="1"/>
            <a:r>
              <a:rPr lang="en-GB" dirty="0"/>
              <a:t>“Navigational warfare” - </a:t>
            </a:r>
            <a:r>
              <a:rPr lang="en-GB" dirty="0">
                <a:hlinkClick r:id="rId3"/>
              </a:rPr>
              <a:t>https://www.gpsworld.com/spoofing-in-the-black-sea-what-really-happened/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258348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Satellite Missions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08438"/>
            <a:ext cx="8337223" cy="5499752"/>
          </a:xfrm>
        </p:spPr>
        <p:txBody>
          <a:bodyPr/>
          <a:lstStyle/>
          <a:p>
            <a:r>
              <a:rPr lang="en-GB" dirty="0"/>
              <a:t>The monitoring capabilities of a satellite mission are heavily dependent on its orbit</a:t>
            </a:r>
          </a:p>
          <a:p>
            <a:r>
              <a:rPr lang="en-GB" dirty="0"/>
              <a:t>Different type of orbit are needed for continuous monitoring (meteorology), global mapping (land cover mapping) or selective imaging (urban areas)</a:t>
            </a:r>
          </a:p>
          <a:p>
            <a:r>
              <a:rPr lang="en-GB" dirty="0"/>
              <a:t>Orbital altitude</a:t>
            </a:r>
          </a:p>
          <a:p>
            <a:pPr lvl="1"/>
            <a:r>
              <a:rPr lang="en-GB" dirty="0"/>
              <a:t>Distance from the satellite to the Earth’s surface; this affects the spatial coverage and the spatial resolution</a:t>
            </a:r>
          </a:p>
          <a:p>
            <a:r>
              <a:rPr lang="en-GB" dirty="0"/>
              <a:t>Orbital inclination angle</a:t>
            </a:r>
          </a:p>
          <a:p>
            <a:pPr lvl="1"/>
            <a:r>
              <a:rPr lang="en-GB" dirty="0"/>
              <a:t>Angle between the orbital plane and the equatorial plane; this, together with the field of view (FOV) of the camera limits what the satellite can see</a:t>
            </a:r>
          </a:p>
          <a:p>
            <a:pPr lvl="1"/>
            <a:r>
              <a:rPr lang="en-GB" dirty="0"/>
              <a:t>A low Earth Orbit (LEO) with an inclination of 60° cannot see features in the polar regions</a:t>
            </a:r>
          </a:p>
        </p:txBody>
      </p:sp>
    </p:spTree>
    <p:extLst>
      <p:ext uri="{BB962C8B-B14F-4D97-AF65-F5344CB8AC3E}">
        <p14:creationId xmlns:p14="http://schemas.microsoft.com/office/powerpoint/2010/main" val="37299230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Satellite Missions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08438"/>
            <a:ext cx="8337223" cy="5641154"/>
          </a:xfrm>
        </p:spPr>
        <p:txBody>
          <a:bodyPr>
            <a:normAutofit/>
          </a:bodyPr>
          <a:lstStyle/>
          <a:p>
            <a:r>
              <a:rPr lang="en-GB" dirty="0"/>
              <a:t>Orbital period</a:t>
            </a:r>
          </a:p>
          <a:p>
            <a:pPr lvl="1"/>
            <a:r>
              <a:rPr lang="en-GB" dirty="0"/>
              <a:t>The time (in minutes) taken to complete one full orbit, e.g. 101 minutes for a polar orbit at 806km altitude</a:t>
            </a:r>
          </a:p>
          <a:p>
            <a:pPr lvl="1"/>
            <a:r>
              <a:rPr lang="en-GB" dirty="0"/>
              <a:t>The platform speed influences the equipment needed and the type of data collected</a:t>
            </a:r>
          </a:p>
          <a:p>
            <a:pPr lvl="1"/>
            <a:r>
              <a:rPr lang="en-GB" dirty="0"/>
              <a:t>A high-speed LEO mission needs a camera with a short exposure time to prevent speed blurring</a:t>
            </a:r>
          </a:p>
          <a:p>
            <a:r>
              <a:rPr lang="en-GB" dirty="0"/>
              <a:t>Repeat cycle</a:t>
            </a:r>
          </a:p>
          <a:p>
            <a:pPr lvl="1"/>
            <a:r>
              <a:rPr lang="en-GB" dirty="0"/>
              <a:t>The time (in days) between two successive identical orbits</a:t>
            </a:r>
          </a:p>
          <a:p>
            <a:pPr lvl="1"/>
            <a:r>
              <a:rPr lang="en-GB" dirty="0"/>
              <a:t>The </a:t>
            </a:r>
            <a:r>
              <a:rPr lang="en-GB" i="1" dirty="0"/>
              <a:t>revisit time</a:t>
            </a:r>
            <a:r>
              <a:rPr lang="en-GB" dirty="0"/>
              <a:t> is determined by the repeat cycle and the pointing capability of the sensor</a:t>
            </a:r>
          </a:p>
          <a:p>
            <a:pPr lvl="1"/>
            <a:r>
              <a:rPr lang="en-GB" dirty="0"/>
              <a:t>Modern satellites have the ability to move the sensor independently of the orientation of the satellite</a:t>
            </a:r>
          </a:p>
          <a:p>
            <a:pPr lvl="1"/>
            <a:r>
              <a:rPr lang="en-GB" dirty="0"/>
              <a:t>Independent pointing allows the operator to reduce the time between observations of the same area, or to produce stereoscopic images</a:t>
            </a:r>
          </a:p>
        </p:txBody>
      </p:sp>
    </p:spTree>
    <p:extLst>
      <p:ext uri="{BB962C8B-B14F-4D97-AF65-F5344CB8AC3E}">
        <p14:creationId xmlns:p14="http://schemas.microsoft.com/office/powerpoint/2010/main" val="4130041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Satellite Orbit Profiles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08438"/>
            <a:ext cx="8337223" cy="5622300"/>
          </a:xfrm>
        </p:spPr>
        <p:txBody>
          <a:bodyPr/>
          <a:lstStyle/>
          <a:p>
            <a:r>
              <a:rPr lang="en-GB" dirty="0"/>
              <a:t>Polar orbit</a:t>
            </a:r>
          </a:p>
          <a:p>
            <a:pPr lvl="1"/>
            <a:r>
              <a:rPr lang="en-GB" dirty="0"/>
              <a:t>Between about 80° (launched eastwards) and 100° (launched westwards)</a:t>
            </a:r>
          </a:p>
          <a:p>
            <a:pPr lvl="1"/>
            <a:r>
              <a:rPr lang="en-GB" dirty="0"/>
              <a:t>Generally 600km to 100km altitude</a:t>
            </a:r>
          </a:p>
          <a:p>
            <a:r>
              <a:rPr lang="en-GB" dirty="0"/>
              <a:t>Sun-synchronous</a:t>
            </a:r>
          </a:p>
          <a:p>
            <a:pPr lvl="1"/>
            <a:r>
              <a:rPr lang="en-GB" dirty="0"/>
              <a:t>A near-polar orbit chosen so that the satellite is always overhead at the same time of day</a:t>
            </a:r>
          </a:p>
          <a:p>
            <a:pPr lvl="1"/>
            <a:r>
              <a:rPr lang="en-GB" dirty="0"/>
              <a:t>Most cross the equator at about 10:30am to optimise shadows for terrain relief images</a:t>
            </a:r>
          </a:p>
          <a:p>
            <a:r>
              <a:rPr lang="en-GB" dirty="0"/>
              <a:t>Geostationary orbit</a:t>
            </a:r>
          </a:p>
          <a:p>
            <a:pPr lvl="1"/>
            <a:r>
              <a:rPr lang="en-GB" dirty="0"/>
              <a:t>Orbital inclination 0° at an altitude of about 36,000km</a:t>
            </a:r>
          </a:p>
          <a:p>
            <a:pPr lvl="1"/>
            <a:r>
              <a:rPr lang="en-GB" dirty="0"/>
              <a:t>The satellite appears to be in a fixed position as the orbital period is exactly one day</a:t>
            </a:r>
          </a:p>
          <a:p>
            <a:pPr lvl="1"/>
            <a:r>
              <a:rPr lang="en-GB" dirty="0"/>
              <a:t>Used for meteorological and telecommunications satellites</a:t>
            </a:r>
          </a:p>
        </p:txBody>
      </p:sp>
    </p:spTree>
    <p:extLst>
      <p:ext uri="{BB962C8B-B14F-4D97-AF65-F5344CB8AC3E}">
        <p14:creationId xmlns:p14="http://schemas.microsoft.com/office/powerpoint/2010/main" val="28721799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Satellite downlinks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Early satellites such as the Russian SPIN-2 used film cartridges that were dropped to a designated landing area on the earth</a:t>
            </a:r>
          </a:p>
          <a:p>
            <a:r>
              <a:rPr lang="en-GB" dirty="0"/>
              <a:t>Modern systems downlink the data to a ground station either directly or via a geostationary communications satellite</a:t>
            </a:r>
          </a:p>
          <a:p>
            <a:pPr lvl="1"/>
            <a:r>
              <a:rPr lang="en-GB" dirty="0" err="1"/>
              <a:t>Goonhilly</a:t>
            </a:r>
            <a:r>
              <a:rPr lang="en-GB" dirty="0"/>
              <a:t>, </a:t>
            </a:r>
            <a:r>
              <a:rPr lang="en-GB" dirty="0" err="1"/>
              <a:t>Madley</a:t>
            </a:r>
            <a:endParaRPr lang="en-GB" dirty="0"/>
          </a:p>
          <a:p>
            <a:pPr lvl="1"/>
            <a:r>
              <a:rPr lang="en-GB" dirty="0"/>
              <a:t>Deep Space Network (Canberra/Goldstone/Madrid)</a:t>
            </a:r>
          </a:p>
          <a:p>
            <a:pPr lvl="2"/>
            <a:r>
              <a:rPr lang="en-GB" dirty="0">
                <a:hlinkClick r:id="rId2"/>
              </a:rPr>
              <a:t>https://eyes.nasa.gov/dsn/dsn.html</a:t>
            </a:r>
            <a:endParaRPr lang="en-GB" dirty="0"/>
          </a:p>
          <a:p>
            <a:r>
              <a:rPr lang="en-GB" dirty="0"/>
              <a:t>Various militaries operate satellite sensing systems</a:t>
            </a:r>
          </a:p>
          <a:p>
            <a:pPr lvl="1"/>
            <a:r>
              <a:rPr lang="en-GB" dirty="0"/>
              <a:t>UK Space Command at RAF High Wycombe and RAF </a:t>
            </a:r>
            <a:r>
              <a:rPr lang="en-GB" dirty="0" err="1"/>
              <a:t>Fylingdales</a:t>
            </a:r>
            <a:endParaRPr lang="en-GB" dirty="0"/>
          </a:p>
          <a:p>
            <a:pPr lvl="1"/>
            <a:r>
              <a:rPr lang="en-GB" dirty="0"/>
              <a:t>Over the next 30 years RSI will increasingly become a multi-planet operation</a:t>
            </a:r>
          </a:p>
          <a:p>
            <a:r>
              <a:rPr lang="en-GB" dirty="0"/>
              <a:t>Portable PC-based systems are also available with small dishes</a:t>
            </a:r>
          </a:p>
        </p:txBody>
      </p:sp>
    </p:spTree>
    <p:extLst>
      <p:ext uri="{BB962C8B-B14F-4D97-AF65-F5344CB8AC3E}">
        <p14:creationId xmlns:p14="http://schemas.microsoft.com/office/powerpoint/2010/main" val="18889583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Cameras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08438"/>
            <a:ext cx="8337223" cy="3576684"/>
          </a:xfrm>
        </p:spPr>
        <p:txBody>
          <a:bodyPr/>
          <a:lstStyle/>
          <a:p>
            <a:r>
              <a:rPr lang="en-GB" dirty="0"/>
              <a:t>A simple digital camera consists of a box containing a lens, a focal plane array of CCDs and a data storage unit</a:t>
            </a:r>
          </a:p>
          <a:p>
            <a:r>
              <a:rPr lang="en-GB" dirty="0"/>
              <a:t>The CCD array can either be one or more linear arrays or a matrix array</a:t>
            </a:r>
          </a:p>
          <a:p>
            <a:r>
              <a:rPr lang="en-GB" dirty="0"/>
              <a:t>Each CCD element has multiple channels (generally red, green, blue, near IR (NIR)) which are generally long elements fitted next to each other to form a square colour pixel</a:t>
            </a:r>
          </a:p>
          <a:p>
            <a:r>
              <a:rPr lang="en-GB" dirty="0"/>
              <a:t>Above each element is a filter of the appropriate colour to allow only that colour to pass to the element below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726" y="4829798"/>
            <a:ext cx="6401693" cy="162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6543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Cameras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08438"/>
            <a:ext cx="8337223" cy="2530308"/>
          </a:xfrm>
        </p:spPr>
        <p:txBody>
          <a:bodyPr/>
          <a:lstStyle/>
          <a:p>
            <a:r>
              <a:rPr lang="en-GB" dirty="0"/>
              <a:t>Aerial surveys generally use cameras with either frame or line array CCDs</a:t>
            </a:r>
          </a:p>
          <a:p>
            <a:r>
              <a:rPr lang="en-GB" dirty="0"/>
              <a:t>Satellites use reflecting telescopes rather than camera lenses and line arrays rather than frame CCDs</a:t>
            </a:r>
          </a:p>
          <a:p>
            <a:r>
              <a:rPr lang="en-GB" dirty="0"/>
              <a:t>Line arrays build up an area image by taking repeated images of a narrow band of land (the swath) which is then stitched together into a larger picture</a:t>
            </a:r>
          </a:p>
        </p:txBody>
      </p:sp>
      <p:pic>
        <p:nvPicPr>
          <p:cNvPr id="5" name="Picture 4" descr="Principle_Of_Remote_Sensing.pdf (SECURED) - Adobe Acrobat Reader DC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99" t="46461" r="46546" b="21374"/>
          <a:stretch/>
        </p:blipFill>
        <p:spPr>
          <a:xfrm>
            <a:off x="4581430" y="3591610"/>
            <a:ext cx="4326902" cy="3031423"/>
          </a:xfrm>
          <a:prstGeom prst="rect">
            <a:avLst/>
          </a:prstGeom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534968" y="3674098"/>
            <a:ext cx="3782507" cy="299606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lnSpcReduction="1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Most satellite imaging platforms have multiple arrays</a:t>
            </a:r>
          </a:p>
          <a:p>
            <a:r>
              <a:rPr lang="en-GB" dirty="0"/>
              <a:t>One points straight down, others point slightly ahead or behind this</a:t>
            </a:r>
          </a:p>
          <a:p>
            <a:pPr lvl="1"/>
            <a:r>
              <a:rPr lang="en-GB" dirty="0"/>
              <a:t>Allows for stereoscopic imaging</a:t>
            </a:r>
          </a:p>
          <a:p>
            <a:r>
              <a:rPr lang="en-GB" dirty="0"/>
              <a:t>‘</a:t>
            </a:r>
            <a:r>
              <a:rPr lang="en-GB" dirty="0" err="1"/>
              <a:t>Pushbroom</a:t>
            </a:r>
            <a:r>
              <a:rPr lang="en-GB" dirty="0"/>
              <a:t>’ technique</a:t>
            </a:r>
          </a:p>
        </p:txBody>
      </p:sp>
    </p:spTree>
    <p:extLst>
      <p:ext uri="{BB962C8B-B14F-4D97-AF65-F5344CB8AC3E}">
        <p14:creationId xmlns:p14="http://schemas.microsoft.com/office/powerpoint/2010/main" val="39127936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Cameras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08438"/>
            <a:ext cx="8337223" cy="2332346"/>
          </a:xfrm>
        </p:spPr>
        <p:txBody>
          <a:bodyPr>
            <a:normAutofit/>
          </a:bodyPr>
          <a:lstStyle/>
          <a:p>
            <a:r>
              <a:rPr lang="en-GB" dirty="0"/>
              <a:t>For a CCD system, whether aerial or satellite, the maximum resolution of the camera depends on the focal length of the camera and the flying height of the platform</a:t>
            </a:r>
          </a:p>
          <a:p>
            <a:r>
              <a:rPr lang="en-GB" dirty="0"/>
              <a:t>The ground resolution cell is the width of the smallest pixel element</a:t>
            </a:r>
          </a:p>
          <a:p>
            <a:r>
              <a:rPr lang="en-GB" dirty="0"/>
              <a:t>The ground sampling distance is the size of the full pixel </a:t>
            </a:r>
          </a:p>
          <a:p>
            <a:endParaRPr lang="en-GB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34968" y="3440784"/>
            <a:ext cx="4555508" cy="3229383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Satellite resolution can be as high as 41cm per pixel (GeoEye-1 panchromatic/monochrome)</a:t>
            </a:r>
          </a:p>
          <a:p>
            <a:r>
              <a:rPr lang="en-GB" dirty="0"/>
              <a:t>Visible-NIR CCDs are made from silicon and are much more sensitive to light than film</a:t>
            </a:r>
          </a:p>
          <a:p>
            <a:r>
              <a:rPr lang="en-GB" dirty="0"/>
              <a:t>CCDs respond to about 70% of incoming light as opposed to 2% for film</a:t>
            </a:r>
          </a:p>
        </p:txBody>
      </p:sp>
      <p:pic>
        <p:nvPicPr>
          <p:cNvPr id="4" name="Picture 3" descr="Principle_Of_Remote_Sensing.pdf (SECURED) - Adobe Acrobat Reader DC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69" t="26118" r="51374" b="41580"/>
          <a:stretch/>
        </p:blipFill>
        <p:spPr>
          <a:xfrm>
            <a:off x="5250730" y="3440784"/>
            <a:ext cx="3459639" cy="3200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2903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Scanners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08438"/>
            <a:ext cx="8337223" cy="2332345"/>
          </a:xfrm>
        </p:spPr>
        <p:txBody>
          <a:bodyPr/>
          <a:lstStyle/>
          <a:p>
            <a:r>
              <a:rPr lang="en-GB" dirty="0"/>
              <a:t>An optical scanner is a remote sensor with a mechanical scanning device</a:t>
            </a:r>
          </a:p>
          <a:p>
            <a:r>
              <a:rPr lang="en-GB" dirty="0"/>
              <a:t>The optical sensor has a very limited field of view (FOV) called the instantaneous field of view (IFOV) or cell</a:t>
            </a:r>
          </a:p>
          <a:p>
            <a:r>
              <a:rPr lang="en-GB" dirty="0"/>
              <a:t>A mirror is used to move the IFOV from side to side to build up a scan line across the swath moving along the track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34968" y="3440784"/>
            <a:ext cx="3782507" cy="322938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These are generally used for broad spectral ranges</a:t>
            </a:r>
          </a:p>
          <a:p>
            <a:r>
              <a:rPr lang="en-GB" dirty="0"/>
              <a:t>The incident light is split into bands using either a prism or a grating and each wavelength of interest is deflected into a separate detector</a:t>
            </a:r>
          </a:p>
          <a:p>
            <a:r>
              <a:rPr lang="en-GB" dirty="0"/>
              <a:t>‘Whiskbroom</a:t>
            </a:r>
            <a:r>
              <a:rPr lang="en-GB"/>
              <a:t>’ technique</a:t>
            </a:r>
            <a:endParaRPr lang="en-GB" dirty="0"/>
          </a:p>
        </p:txBody>
      </p:sp>
      <p:pic>
        <p:nvPicPr>
          <p:cNvPr id="4" name="Picture 3" descr="Principle_Of_Remote_Sensing.pdf (SECURED) - Adobe Acrobat Reader DC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1" t="26391" r="45559" b="38420"/>
          <a:stretch/>
        </p:blipFill>
        <p:spPr>
          <a:xfrm>
            <a:off x="4223208" y="3440783"/>
            <a:ext cx="4647415" cy="3189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9975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Scanners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08438"/>
            <a:ext cx="8337223" cy="2596296"/>
          </a:xfrm>
        </p:spPr>
        <p:txBody>
          <a:bodyPr/>
          <a:lstStyle/>
          <a:p>
            <a:r>
              <a:rPr lang="en-GB" dirty="0"/>
              <a:t>Reading out the detector is done at a fixed interval, the sampling interval</a:t>
            </a:r>
          </a:p>
          <a:p>
            <a:pPr lvl="1"/>
            <a:r>
              <a:rPr lang="en-GB" dirty="0"/>
              <a:t>If the sampling interval is less than the speed of the moving mirror then the cells imaged may overlap</a:t>
            </a:r>
          </a:p>
          <a:p>
            <a:r>
              <a:rPr lang="en-GB" dirty="0"/>
              <a:t>As the IFOV moves from side to side the cell becomes distorted towards the edges of the swath</a:t>
            </a:r>
          </a:p>
          <a:p>
            <a:pPr lvl="1"/>
            <a:r>
              <a:rPr lang="en-GB" dirty="0"/>
              <a:t>This affects the overall resolution of the image</a:t>
            </a:r>
          </a:p>
        </p:txBody>
      </p:sp>
      <p:pic>
        <p:nvPicPr>
          <p:cNvPr id="4" name="Picture 3" descr="Principle_Of_Remote_Sensing.pdf (SECURED) - Adobe Acrobat Reader DC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68" t="37388" r="24941" b="26048"/>
          <a:stretch/>
        </p:blipFill>
        <p:spPr>
          <a:xfrm>
            <a:off x="1517715" y="3654538"/>
            <a:ext cx="6061436" cy="2991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9743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08438"/>
            <a:ext cx="8337223" cy="5405484"/>
          </a:xfrm>
        </p:spPr>
        <p:txBody>
          <a:bodyPr/>
          <a:lstStyle/>
          <a:p>
            <a:r>
              <a:rPr lang="en-GB" dirty="0"/>
              <a:t>Landsat 8, AVHRR/3, LANDSAT, METEOSAT, MODIS, GOES, SPOT, SKYSAT, and ASTER are all significant remote sensing platforms</a:t>
            </a:r>
          </a:p>
          <a:p>
            <a:r>
              <a:rPr lang="en-GB" dirty="0"/>
              <a:t>For each system find the following information</a:t>
            </a:r>
          </a:p>
          <a:p>
            <a:pPr lvl="1"/>
            <a:r>
              <a:rPr lang="en-GB" dirty="0"/>
              <a:t>Altitude</a:t>
            </a:r>
          </a:p>
          <a:p>
            <a:pPr lvl="1"/>
            <a:r>
              <a:rPr lang="en-GB" dirty="0"/>
              <a:t>Orbital period</a:t>
            </a:r>
          </a:p>
          <a:p>
            <a:pPr lvl="1"/>
            <a:r>
              <a:rPr lang="en-GB" dirty="0"/>
              <a:t>Orbital inclination angle</a:t>
            </a:r>
          </a:p>
          <a:p>
            <a:pPr lvl="1"/>
            <a:r>
              <a:rPr lang="en-GB" dirty="0"/>
              <a:t>Repeat time</a:t>
            </a:r>
          </a:p>
          <a:p>
            <a:pPr lvl="1"/>
            <a:r>
              <a:rPr lang="en-GB" dirty="0"/>
              <a:t>Orbit type</a:t>
            </a:r>
          </a:p>
          <a:p>
            <a:pPr lvl="1"/>
            <a:r>
              <a:rPr lang="en-GB" dirty="0"/>
              <a:t>Main data use</a:t>
            </a:r>
          </a:p>
          <a:p>
            <a:pPr lvl="1"/>
            <a:r>
              <a:rPr lang="en-GB" dirty="0"/>
              <a:t>Main sensors</a:t>
            </a:r>
          </a:p>
          <a:p>
            <a:pPr lvl="1"/>
            <a:r>
              <a:rPr lang="en-GB" dirty="0"/>
              <a:t>Something interesting discovered through its data</a:t>
            </a:r>
          </a:p>
          <a:p>
            <a:r>
              <a:rPr lang="en-GB" dirty="0"/>
              <a:t>Prepare no more than 3 </a:t>
            </a:r>
            <a:r>
              <a:rPr lang="en-GB" dirty="0" err="1"/>
              <a:t>Powerpoint</a:t>
            </a:r>
            <a:r>
              <a:rPr lang="en-GB" dirty="0"/>
              <a:t> slides on your designated system and present them at the end of the session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45003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Topics covered</a:t>
            </a:r>
            <a:endParaRPr lang="en-GB" dirty="0">
              <a:sym typeface="Wingdings" panose="05000000000000000000" pitchFamily="2" charset="2"/>
            </a:endParaRPr>
          </a:p>
          <a:p>
            <a:pPr lvl="1"/>
            <a:r>
              <a:rPr lang="en-GB" dirty="0">
                <a:sym typeface="Wingdings" panose="05000000000000000000" pitchFamily="2" charset="2"/>
              </a:rPr>
              <a:t>Static, aerial and satellite survey missions</a:t>
            </a:r>
          </a:p>
          <a:p>
            <a:pPr lvl="1"/>
            <a:r>
              <a:rPr lang="en-GB" dirty="0"/>
              <a:t>Cameras</a:t>
            </a:r>
          </a:p>
          <a:p>
            <a:pPr lvl="1"/>
            <a:r>
              <a:rPr lang="en-GB" dirty="0"/>
              <a:t>Scanners</a:t>
            </a:r>
          </a:p>
          <a:p>
            <a:pPr lvl="1"/>
            <a:r>
              <a:rPr lang="en-GB" dirty="0"/>
              <a:t>Current Systems</a:t>
            </a:r>
          </a:p>
        </p:txBody>
      </p:sp>
    </p:spTree>
    <p:extLst>
      <p:ext uri="{BB962C8B-B14F-4D97-AF65-F5344CB8AC3E}">
        <p14:creationId xmlns:p14="http://schemas.microsoft.com/office/powerpoint/2010/main" val="6179313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Coming soon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Next session: </a:t>
            </a:r>
            <a:r>
              <a:rPr lang="en-GB" dirty="0"/>
              <a:t>Geometric Corrections</a:t>
            </a:r>
          </a:p>
          <a:p>
            <a:endParaRPr lang="en-GB" dirty="0"/>
          </a:p>
          <a:p>
            <a:r>
              <a:rPr lang="en-GB" b="1" dirty="0"/>
              <a:t>Homework: </a:t>
            </a:r>
            <a:r>
              <a:rPr lang="en-GB" dirty="0"/>
              <a:t>Read chapter 4 of </a:t>
            </a:r>
            <a:r>
              <a:rPr lang="en-GB" i="1" dirty="0"/>
              <a:t>Principles of </a:t>
            </a:r>
            <a:r>
              <a:rPr lang="en-GB" i="1"/>
              <a:t>Remote Sensing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1264257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0</TotalTime>
  <Words>1549</Words>
  <Application>Microsoft Office PowerPoint</Application>
  <PresentationFormat>On-screen Show (4:3)</PresentationFormat>
  <Paragraphs>142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Wingdings 3</vt:lpstr>
      <vt:lpstr>Century Gothic</vt:lpstr>
      <vt:lpstr>Slice</vt:lpstr>
      <vt:lpstr>Remote sensing and imaging</vt:lpstr>
      <vt:lpstr>Contents</vt:lpstr>
      <vt:lpstr>Platforms </vt:lpstr>
      <vt:lpstr>Moving platforms</vt:lpstr>
      <vt:lpstr>Moving platforms</vt:lpstr>
      <vt:lpstr>Satellite Platforms</vt:lpstr>
      <vt:lpstr>Aerial Survey Missions</vt:lpstr>
      <vt:lpstr>Satellite Missions</vt:lpstr>
      <vt:lpstr>Satellite Missions</vt:lpstr>
      <vt:lpstr>Satellite Orbit Profiles</vt:lpstr>
      <vt:lpstr>Satellite downlinks</vt:lpstr>
      <vt:lpstr>Cameras</vt:lpstr>
      <vt:lpstr>Cameras</vt:lpstr>
      <vt:lpstr>Cameras</vt:lpstr>
      <vt:lpstr>Scanners</vt:lpstr>
      <vt:lpstr>Scanners</vt:lpstr>
      <vt:lpstr>Exercise</vt:lpstr>
      <vt:lpstr>Summary</vt:lpstr>
      <vt:lpstr>Coming soon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Analysis  and Visualisaton</dc:title>
  <dc:creator>Whitehead, Nicola</dc:creator>
  <cp:lastModifiedBy>Nik Whitehead</cp:lastModifiedBy>
  <cp:revision>96</cp:revision>
  <dcterms:created xsi:type="dcterms:W3CDTF">2017-06-08T10:43:23Z</dcterms:created>
  <dcterms:modified xsi:type="dcterms:W3CDTF">2023-09-15T15:29:37Z</dcterms:modified>
</cp:coreProperties>
</file>