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6"/>
  </p:notesMasterIdLst>
  <p:handoutMasterIdLst>
    <p:handoutMasterId r:id="rId37"/>
  </p:handoutMasterIdLst>
  <p:sldIdLst>
    <p:sldId id="256" r:id="rId2"/>
    <p:sldId id="276" r:id="rId3"/>
    <p:sldId id="259" r:id="rId4"/>
    <p:sldId id="330" r:id="rId5"/>
    <p:sldId id="320" r:id="rId6"/>
    <p:sldId id="262" r:id="rId7"/>
    <p:sldId id="343" r:id="rId8"/>
    <p:sldId id="279" r:id="rId9"/>
    <p:sldId id="278" r:id="rId10"/>
    <p:sldId id="329" r:id="rId11"/>
    <p:sldId id="277" r:id="rId12"/>
    <p:sldId id="322" r:id="rId13"/>
    <p:sldId id="323" r:id="rId14"/>
    <p:sldId id="268" r:id="rId15"/>
    <p:sldId id="280" r:id="rId16"/>
    <p:sldId id="332" r:id="rId17"/>
    <p:sldId id="339" r:id="rId18"/>
    <p:sldId id="341" r:id="rId19"/>
    <p:sldId id="324" r:id="rId20"/>
    <p:sldId id="291" r:id="rId21"/>
    <p:sldId id="281" r:id="rId22"/>
    <p:sldId id="325" r:id="rId23"/>
    <p:sldId id="326" r:id="rId24"/>
    <p:sldId id="333" r:id="rId25"/>
    <p:sldId id="328" r:id="rId26"/>
    <p:sldId id="342" r:id="rId27"/>
    <p:sldId id="301" r:id="rId28"/>
    <p:sldId id="296" r:id="rId29"/>
    <p:sldId id="270" r:id="rId30"/>
    <p:sldId id="337" r:id="rId31"/>
    <p:sldId id="306" r:id="rId32"/>
    <p:sldId id="334" r:id="rId33"/>
    <p:sldId id="336" r:id="rId34"/>
    <p:sldId id="319" r:id="rId35"/>
  </p:sldIdLst>
  <p:sldSz cx="9144000" cy="6858000" type="screen4x3"/>
  <p:notesSz cx="6797675" cy="9874250"/>
  <p:defaultTextStyle>
    <a:defPPr>
      <a:defRPr lang="zh-TW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FFFFCC"/>
    <a:srgbClr val="F0EEE4"/>
    <a:srgbClr val="AC0000"/>
    <a:srgbClr val="663300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205" autoAdjust="0"/>
    <p:restoredTop sz="94323" autoAdjust="0"/>
  </p:normalViewPr>
  <p:slideViewPr>
    <p:cSldViewPr>
      <p:cViewPr>
        <p:scale>
          <a:sx n="50" d="100"/>
          <a:sy n="50" d="100"/>
        </p:scale>
        <p:origin x="-523" y="-5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handoutMaster" Target="handoutMasters/handoutMaster1.xml"/><Relationship Id="rId40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0F0D89-9A32-4E35-9FBC-E018851F306D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2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3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D9854D0-35D1-472F-B26B-E2EB55B309D0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065046714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頁首版面配置區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08AB77A-D73A-4155-A299-4EE427B87DA3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4" name="投影片圖像版面配置區 3"/>
          <p:cNvSpPr>
            <a:spLocks noGrp="1" noRot="1" noChangeAspect="1"/>
          </p:cNvSpPr>
          <p:nvPr>
            <p:ph type="sldImg" idx="2"/>
          </p:nvPr>
        </p:nvSpPr>
        <p:spPr>
          <a:xfrm>
            <a:off x="931863" y="741363"/>
            <a:ext cx="4933950" cy="37020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zh-TW" altLang="en-US"/>
          </a:p>
        </p:txBody>
      </p:sp>
      <p:sp>
        <p:nvSpPr>
          <p:cNvPr id="5" name="備忘稿版面配置區 4"/>
          <p:cNvSpPr>
            <a:spLocks noGrp="1"/>
          </p:cNvSpPr>
          <p:nvPr>
            <p:ph type="body" sz="quarter" idx="3"/>
          </p:nvPr>
        </p:nvSpPr>
        <p:spPr>
          <a:xfrm>
            <a:off x="679768" y="4690269"/>
            <a:ext cx="5438140" cy="4443413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4"/>
          </p:nvPr>
        </p:nvSpPr>
        <p:spPr>
          <a:xfrm>
            <a:off x="0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5"/>
          </p:nvPr>
        </p:nvSpPr>
        <p:spPr>
          <a:xfrm>
            <a:off x="3850443" y="9378824"/>
            <a:ext cx="2945659" cy="49371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C9C254-1393-40E0-ACD7-8438C9E9A8B3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380541820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投影片圖像版面配置區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備忘稿版面配置區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5325877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標題投影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TW" altLang="en-US" smtClean="0"/>
              <a:t>按一下以編輯母片副標題樣式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3065982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標題及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1337705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節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3761591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兩項物件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2151568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對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4" name="內容版面配置區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5" name="文字版面配置區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6" name="內容版面配置區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7" name="日期版面配置區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8" name="頁尾版面配置區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9" name="投影片編號版面配置區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03666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只有標題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日期版面配置區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4" name="頁尾版面配置區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5" name="投影片編號版面配置區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4159634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版面配置區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3" name="頁尾版面配置區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4" name="投影片編號版面配置區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998202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含標題的內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1449727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含標題的圖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圖片版面配置區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zh-TW" altLang="en-US"/>
          </a:p>
        </p:txBody>
      </p:sp>
      <p:sp>
        <p:nvSpPr>
          <p:cNvPr id="4" name="文字版面配置區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TW" altLang="en-US" smtClean="0"/>
              <a:t>按一下以編輯母片文字樣式</a:t>
            </a:r>
          </a:p>
        </p:txBody>
      </p:sp>
      <p:sp>
        <p:nvSpPr>
          <p:cNvPr id="5" name="日期版面配置區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6" name="頁尾版面配置區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7" name="投影片編號版面配置區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705217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標題及直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4798316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直排標題及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直排標題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直排文字版面配置區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2508744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版面配置區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TW" altLang="en-US" smtClean="0"/>
              <a:t>按一下以編輯母片標題樣式</a:t>
            </a:r>
            <a:endParaRPr lang="zh-TW" altLang="en-US"/>
          </a:p>
        </p:txBody>
      </p:sp>
      <p:sp>
        <p:nvSpPr>
          <p:cNvPr id="3" name="文字版面配置區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TW" altLang="en-US" smtClean="0"/>
              <a:t>按一下以編輯母片文字樣式</a:t>
            </a:r>
          </a:p>
          <a:p>
            <a:pPr lvl="1"/>
            <a:r>
              <a:rPr lang="zh-TW" altLang="en-US" smtClean="0"/>
              <a:t>第二層</a:t>
            </a:r>
          </a:p>
          <a:p>
            <a:pPr lvl="2"/>
            <a:r>
              <a:rPr lang="zh-TW" altLang="en-US" smtClean="0"/>
              <a:t>第三層</a:t>
            </a:r>
          </a:p>
          <a:p>
            <a:pPr lvl="3"/>
            <a:r>
              <a:rPr lang="zh-TW" altLang="en-US" smtClean="0"/>
              <a:t>第四層</a:t>
            </a:r>
          </a:p>
          <a:p>
            <a:pPr lvl="4"/>
            <a:r>
              <a:rPr lang="zh-TW" altLang="en-US" smtClean="0"/>
              <a:t>第五層</a:t>
            </a:r>
            <a:endParaRPr lang="zh-TW" altLang="en-US"/>
          </a:p>
        </p:txBody>
      </p:sp>
      <p:sp>
        <p:nvSpPr>
          <p:cNvPr id="4" name="日期版面配置區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5FA01-F13B-494E-A691-D2B757B2DADE}" type="datetimeFigureOut">
              <a:rPr lang="zh-TW" altLang="en-US" smtClean="0"/>
              <a:pPr/>
              <a:t>2021/9/6</a:t>
            </a:fld>
            <a:endParaRPr lang="zh-TW" altLang="en-US"/>
          </a:p>
        </p:txBody>
      </p:sp>
      <p:sp>
        <p:nvSpPr>
          <p:cNvPr id="5" name="頁尾版面配置區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TW" altLang="en-US"/>
          </a:p>
        </p:txBody>
      </p:sp>
      <p:sp>
        <p:nvSpPr>
          <p:cNvPr id="6" name="投影片編號版面配置區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75837-DDDB-4B88-950B-21775B5910F7}" type="slidenum">
              <a:rPr lang="zh-TW" altLang="en-US" smtClean="0"/>
              <a:pPr/>
              <a:t>‹#›</a:t>
            </a:fld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2676037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TW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7.jpe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2773" y="-6749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-324544" y="1412776"/>
            <a:ext cx="7772400" cy="1470025"/>
          </a:xfrm>
        </p:spPr>
        <p:txBody>
          <a:bodyPr>
            <a:normAutofit/>
          </a:bodyPr>
          <a:lstStyle/>
          <a:p>
            <a:r>
              <a:rPr lang="zh-TW" altLang="en-US" sz="5400" dirty="0">
                <a:solidFill>
                  <a:schemeClr val="tx1">
                    <a:lumMod val="95000"/>
                    <a:lumOff val="5000"/>
                  </a:schemeClr>
                </a:solidFill>
                <a:latin typeface="標楷體" panose="03000509000000000000" pitchFamily="65" charset="-120"/>
                <a:ea typeface="華康行書體" panose="02010609000101010101" pitchFamily="49" charset="-120"/>
              </a:rPr>
              <a:t>詩詞中的生命關懷</a:t>
            </a:r>
          </a:p>
        </p:txBody>
      </p:sp>
      <p:sp>
        <p:nvSpPr>
          <p:cNvPr id="3" name="副標題 2"/>
          <p:cNvSpPr>
            <a:spLocks noGrp="1"/>
          </p:cNvSpPr>
          <p:nvPr>
            <p:ph type="subTitle" idx="1"/>
          </p:nvPr>
        </p:nvSpPr>
        <p:spPr>
          <a:xfrm>
            <a:off x="-108520" y="3429000"/>
            <a:ext cx="7120880" cy="1752600"/>
          </a:xfrm>
        </p:spPr>
        <p:txBody>
          <a:bodyPr>
            <a:noAutofit/>
          </a:bodyPr>
          <a:lstStyle/>
          <a:p>
            <a:pPr>
              <a:spcBef>
                <a:spcPct val="0"/>
              </a:spcBef>
            </a:pPr>
            <a:r>
              <a:rPr lang="zh-TW" altLang="en-US" sz="3000" smtClean="0">
                <a:solidFill>
                  <a:schemeClr val="tx1"/>
                </a:solidFill>
                <a:latin typeface="標楷體" panose="03000509000000000000" pitchFamily="65" charset="-120"/>
                <a:ea typeface="華康行書體" panose="02010609000101010101" pitchFamily="49" charset="-120"/>
                <a:cs typeface="+mj-cs"/>
              </a:rPr>
              <a:t>國立成功</a:t>
            </a:r>
            <a:r>
              <a:rPr lang="zh-TW" altLang="en-US" sz="3000">
                <a:solidFill>
                  <a:schemeClr val="tx1"/>
                </a:solidFill>
                <a:latin typeface="標楷體" panose="03000509000000000000" pitchFamily="65" charset="-120"/>
                <a:ea typeface="華康行書體" panose="02010609000101010101" pitchFamily="49" charset="-120"/>
                <a:cs typeface="+mj-cs"/>
              </a:rPr>
              <a:t>大學 </a:t>
            </a:r>
            <a:r>
              <a:rPr lang="zh-TW" altLang="en-US" sz="3000" smtClean="0">
                <a:solidFill>
                  <a:schemeClr val="tx1"/>
                </a:solidFill>
                <a:latin typeface="標楷體" panose="03000509000000000000" pitchFamily="65" charset="-120"/>
                <a:ea typeface="華康行書體" panose="02010609000101010101" pitchFamily="49" charset="-120"/>
                <a:cs typeface="+mj-cs"/>
              </a:rPr>
              <a:t>名譽教授 </a:t>
            </a:r>
            <a:r>
              <a:rPr lang="zh-TW" altLang="en-US" sz="3000" dirty="0" smtClean="0">
                <a:solidFill>
                  <a:schemeClr val="tx1"/>
                </a:solidFill>
                <a:latin typeface="標楷體" panose="03000509000000000000" pitchFamily="65" charset="-120"/>
                <a:ea typeface="華康行書體" panose="02010609000101010101" pitchFamily="49" charset="-120"/>
                <a:cs typeface="+mj-cs"/>
              </a:rPr>
              <a:t>王偉勇</a:t>
            </a:r>
            <a:endParaRPr lang="en-US" altLang="zh-TW" sz="3000" dirty="0">
              <a:solidFill>
                <a:schemeClr val="tx1"/>
              </a:solidFill>
              <a:latin typeface="標楷體" panose="03000509000000000000" pitchFamily="65" charset="-120"/>
              <a:ea typeface="華康行書體" panose="02010609000101010101" pitchFamily="49" charset="-120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82599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-396552" y="1934081"/>
            <a:ext cx="7772400" cy="1470025"/>
          </a:xfrm>
        </p:spPr>
        <p:txBody>
          <a:bodyPr>
            <a:normAutofit/>
          </a:bodyPr>
          <a:lstStyle/>
          <a:p>
            <a:r>
              <a:rPr lang="zh-TW" altLang="en-US" sz="4800" dirty="0">
                <a:latin typeface="標楷體" panose="03000509000000000000" pitchFamily="65" charset="-120"/>
                <a:ea typeface="華康行書體" panose="02010609000101010101" pitchFamily="49" charset="-120"/>
              </a:rPr>
              <a:t>壹</a:t>
            </a:r>
            <a:r>
              <a:rPr lang="zh-TW" altLang="en-US" sz="4800" dirty="0" smtClean="0">
                <a:latin typeface="標楷體" panose="03000509000000000000" pitchFamily="65" charset="-120"/>
                <a:ea typeface="華康行書體" panose="02010609000101010101" pitchFamily="49" charset="-120"/>
              </a:rPr>
              <a:t>、關懷人</a:t>
            </a:r>
            <a:endParaRPr lang="zh-TW" altLang="en-US" sz="4800" dirty="0">
              <a:latin typeface="標楷體" panose="03000509000000000000" pitchFamily="65" charset="-120"/>
              <a:ea typeface="華康行書體" panose="02010609000101010101" pitchFamily="49" charset="-120"/>
            </a:endParaRPr>
          </a:p>
        </p:txBody>
      </p:sp>
      <p:sp>
        <p:nvSpPr>
          <p:cNvPr id="4" name="副標題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zh-TW" altLang="en-US" dirty="0"/>
          </a:p>
        </p:txBody>
      </p:sp>
    </p:spTree>
    <p:extLst>
      <p:ext uri="{BB962C8B-B14F-4D97-AF65-F5344CB8AC3E}">
        <p14:creationId xmlns="" xmlns:p14="http://schemas.microsoft.com/office/powerpoint/2010/main" val="1422732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8" name="Picture 4" descr="http://g.udn.com.tw/upfiles/B_A2/a2265649/PSN_PHOTO/055/f_9191055_1.jpg"/>
          <p:cNvPicPr>
            <a:picLocks noChangeAspect="1" noChangeArrowheads="1"/>
          </p:cNvPicPr>
          <p:nvPr/>
        </p:nvPicPr>
        <p:blipFill>
          <a:blip r:embed="rId2" cstate="print">
            <a:lum bright="20000" contrast="-20000"/>
          </a:blip>
          <a:srcRect r="23125" b="1801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zh-TW" altLang="en-US" sz="32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  <a:t/>
            </a:r>
            <a:br>
              <a:rPr lang="zh-TW" altLang="en-US" sz="3200" dirty="0">
                <a:solidFill>
                  <a:prstClr val="black"/>
                </a:solidFill>
                <a:latin typeface="標楷體" panose="03000509000000000000" pitchFamily="65" charset="-120"/>
                <a:ea typeface="標楷體" panose="03000509000000000000" pitchFamily="65" charset="-120"/>
                <a:cs typeface="+mn-cs"/>
              </a:rPr>
            </a:br>
            <a:endParaRPr lang="zh-TW" altLang="en-US" sz="36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0" y="1571612"/>
            <a:ext cx="5857916" cy="3071834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marL="0" indent="0">
              <a:buNone/>
            </a:pPr>
            <a: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  <a:t>一、</a:t>
            </a:r>
            <a:r>
              <a:rPr lang="en-US" altLang="zh-TW" sz="3600" b="1" dirty="0" smtClean="0">
                <a:latin typeface="標楷體" panose="03000509000000000000" pitchFamily="65" charset="-120"/>
                <a:ea typeface="華康行書體" pitchFamily="49" charset="-120"/>
              </a:rPr>
              <a:t>〈</a:t>
            </a:r>
            <a: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  <a:t>古風</a:t>
            </a:r>
            <a:r>
              <a:rPr lang="en-US" altLang="zh-TW" sz="3600" b="1" dirty="0" smtClean="0">
                <a:latin typeface="標楷體" panose="03000509000000000000" pitchFamily="65" charset="-120"/>
                <a:ea typeface="華康行書體" pitchFamily="49" charset="-120"/>
              </a:rPr>
              <a:t>〉</a:t>
            </a:r>
            <a: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  <a:t>唐</a:t>
            </a:r>
            <a:r>
              <a:rPr lang="en-US" altLang="zh-TW" sz="3600" b="1" dirty="0" smtClean="0">
                <a:latin typeface="標楷體" panose="03000509000000000000" pitchFamily="65" charset="-120"/>
                <a:ea typeface="華康行書體" pitchFamily="49" charset="-120"/>
              </a:rPr>
              <a:t>‧</a:t>
            </a:r>
            <a: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  <a:t>李紳</a:t>
            </a:r>
            <a:endParaRPr lang="en-US" altLang="zh-TW" sz="3600" b="1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鋤禾日當午，汗滴禾下土；</a:t>
            </a:r>
            <a:endParaRPr lang="en-US" altLang="zh-TW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誰知盤中飧，粒粒皆辛苦。</a:t>
            </a:r>
          </a:p>
          <a:p>
            <a:pPr marL="0" indent="0">
              <a:buNone/>
            </a:pPr>
            <a:endParaRPr lang="zh-TW" altLang="en-US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4" name="文字方塊 3"/>
          <p:cNvSpPr txBox="1"/>
          <p:nvPr/>
        </p:nvSpPr>
        <p:spPr>
          <a:xfrm>
            <a:off x="6506097" y="4149080"/>
            <a:ext cx="266429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TW" sz="2400" dirty="0" smtClean="0">
                <a:ea typeface="華康行書體" panose="02010609000101010101" pitchFamily="49" charset="-120"/>
              </a:rPr>
              <a:t>〈</a:t>
            </a:r>
            <a:r>
              <a:rPr lang="zh-TW" altLang="en-US" sz="2400" dirty="0" smtClean="0">
                <a:ea typeface="華康行書體" panose="02010609000101010101" pitchFamily="49" charset="-120"/>
              </a:rPr>
              <a:t>插秧偈</a:t>
            </a:r>
            <a:r>
              <a:rPr lang="en-US" altLang="zh-TW" sz="2400" dirty="0" smtClean="0">
                <a:ea typeface="華康行書體" panose="02010609000101010101" pitchFamily="49" charset="-120"/>
              </a:rPr>
              <a:t>〉</a:t>
            </a:r>
          </a:p>
          <a:p>
            <a:pPr algn="ctr"/>
            <a:r>
              <a:rPr lang="zh-TW" altLang="en-US" sz="2400" dirty="0" smtClean="0">
                <a:ea typeface="華康行書體" panose="02010609000101010101" pitchFamily="49" charset="-120"/>
              </a:rPr>
              <a:t>唐</a:t>
            </a:r>
            <a:r>
              <a:rPr lang="en-US" altLang="zh-TW" sz="2400" dirty="0" smtClean="0">
                <a:latin typeface="新細明體"/>
                <a:ea typeface="新細明體"/>
              </a:rPr>
              <a:t>•</a:t>
            </a:r>
            <a:r>
              <a:rPr lang="zh-TW" altLang="en-US" sz="2400" dirty="0" smtClean="0">
                <a:ea typeface="華康行書體" panose="02010609000101010101" pitchFamily="49" charset="-120"/>
              </a:rPr>
              <a:t>布袋和尚</a:t>
            </a:r>
            <a:endParaRPr lang="en-US" altLang="zh-TW" sz="2400" dirty="0" smtClean="0">
              <a:ea typeface="華康行書體" panose="02010609000101010101" pitchFamily="49" charset="-120"/>
            </a:endParaRPr>
          </a:p>
          <a:p>
            <a:pPr algn="ctr"/>
            <a:r>
              <a:rPr lang="zh-TW" altLang="en-US" sz="2400" dirty="0" smtClean="0">
                <a:ea typeface="華康行書體" panose="02010609000101010101" pitchFamily="49" charset="-120"/>
              </a:rPr>
              <a:t>手把</a:t>
            </a:r>
            <a:r>
              <a:rPr lang="zh-TW" altLang="en-US" sz="2400" dirty="0">
                <a:ea typeface="華康行書體" panose="02010609000101010101" pitchFamily="49" charset="-120"/>
              </a:rPr>
              <a:t>青秧插滿田</a:t>
            </a:r>
            <a:r>
              <a:rPr lang="zh-TW" altLang="en-US" sz="2400" dirty="0" smtClean="0">
                <a:ea typeface="華康行書體" panose="02010609000101010101" pitchFamily="49" charset="-120"/>
              </a:rPr>
              <a:t>，</a:t>
            </a:r>
            <a:endParaRPr lang="en-US" altLang="zh-TW" sz="2400" dirty="0" smtClean="0">
              <a:ea typeface="華康行書體" panose="02010609000101010101" pitchFamily="49" charset="-120"/>
            </a:endParaRPr>
          </a:p>
          <a:p>
            <a:pPr algn="ctr"/>
            <a:r>
              <a:rPr lang="zh-TW" altLang="en-US" sz="2400" dirty="0" smtClean="0">
                <a:ea typeface="華康行書體" panose="02010609000101010101" pitchFamily="49" charset="-120"/>
              </a:rPr>
              <a:t>低頭</a:t>
            </a:r>
            <a:r>
              <a:rPr lang="zh-TW" altLang="en-US" sz="2400" dirty="0">
                <a:ea typeface="華康行書體" panose="02010609000101010101" pitchFamily="49" charset="-120"/>
              </a:rPr>
              <a:t>便見水中天</a:t>
            </a:r>
            <a:r>
              <a:rPr lang="zh-TW" altLang="en-US" sz="2400" dirty="0" smtClean="0">
                <a:ea typeface="華康行書體" panose="02010609000101010101" pitchFamily="49" charset="-120"/>
              </a:rPr>
              <a:t>。</a:t>
            </a:r>
            <a:endParaRPr lang="en-US" altLang="zh-TW" sz="2400" dirty="0" smtClean="0">
              <a:ea typeface="華康行書體" panose="02010609000101010101" pitchFamily="49" charset="-120"/>
            </a:endParaRPr>
          </a:p>
          <a:p>
            <a:pPr algn="ctr"/>
            <a:r>
              <a:rPr lang="zh-TW" altLang="en-US" sz="2400" dirty="0" smtClean="0">
                <a:ea typeface="華康行書體" panose="02010609000101010101" pitchFamily="49" charset="-120"/>
              </a:rPr>
              <a:t>心地</a:t>
            </a:r>
            <a:r>
              <a:rPr lang="zh-TW" altLang="en-US" sz="2400" dirty="0">
                <a:ea typeface="華康行書體" panose="02010609000101010101" pitchFamily="49" charset="-120"/>
              </a:rPr>
              <a:t>清淨方為道</a:t>
            </a:r>
            <a:r>
              <a:rPr lang="zh-TW" altLang="en-US" sz="2400" dirty="0" smtClean="0">
                <a:ea typeface="華康行書體" panose="02010609000101010101" pitchFamily="49" charset="-120"/>
              </a:rPr>
              <a:t>，</a:t>
            </a:r>
            <a:endParaRPr lang="en-US" altLang="zh-TW" sz="2400" dirty="0" smtClean="0">
              <a:ea typeface="華康行書體" panose="02010609000101010101" pitchFamily="49" charset="-120"/>
            </a:endParaRPr>
          </a:p>
          <a:p>
            <a:pPr algn="ctr"/>
            <a:r>
              <a:rPr lang="zh-TW" altLang="en-US" sz="2400" dirty="0" smtClean="0">
                <a:ea typeface="華康行書體" panose="02010609000101010101" pitchFamily="49" charset="-120"/>
              </a:rPr>
              <a:t>退步</a:t>
            </a:r>
            <a:r>
              <a:rPr lang="zh-TW" altLang="en-US" sz="2400" dirty="0">
                <a:ea typeface="華康行書體" panose="02010609000101010101" pitchFamily="49" charset="-120"/>
              </a:rPr>
              <a:t>原來是向前。</a:t>
            </a:r>
            <a:endParaRPr lang="en-US" altLang="zh-TW" sz="2400" dirty="0" smtClean="0">
              <a:ea typeface="華康行書體" panose="02010609000101010101" pitchFamily="49" charset="-120"/>
            </a:endParaRPr>
          </a:p>
          <a:p>
            <a:pPr algn="ctr"/>
            <a:endParaRPr lang="zh-TW" altLang="en-US" dirty="0"/>
          </a:p>
        </p:txBody>
      </p:sp>
    </p:spTree>
    <p:extLst>
      <p:ext uri="{BB962C8B-B14F-4D97-AF65-F5344CB8AC3E}">
        <p14:creationId xmlns="" xmlns:p14="http://schemas.microsoft.com/office/powerpoint/2010/main" val="3008444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img.365art.com/product/2013/09/23/201309231033537.jpg"/>
          <p:cNvPicPr>
            <a:picLocks noChangeAspect="1" noChangeArrowheads="1"/>
          </p:cNvPicPr>
          <p:nvPr/>
        </p:nvPicPr>
        <p:blipFill>
          <a:blip r:embed="rId2" cstate="print"/>
          <a:srcRect l="4891" t="1330" r="2445" b="10903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8" name="標題 1"/>
          <p:cNvSpPr txBox="1">
            <a:spLocks/>
          </p:cNvSpPr>
          <p:nvPr/>
        </p:nvSpPr>
        <p:spPr>
          <a:xfrm>
            <a:off x="827584" y="908720"/>
            <a:ext cx="7200800" cy="460851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>
              <a:lnSpc>
                <a:spcPct val="120000"/>
              </a:lnSpc>
            </a:pPr>
            <a: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zh-TW" sz="32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32770" name="Picture 2" descr="http://img.365art.com/product/2013/09/23/201309231033537.jpg"/>
          <p:cNvPicPr>
            <a:picLocks noChangeAspect="1" noChangeArrowheads="1"/>
          </p:cNvPicPr>
          <p:nvPr/>
        </p:nvPicPr>
        <p:blipFill>
          <a:blip r:embed="rId2" cstate="print"/>
          <a:srcRect l="11141" t="1330" r="2445" b="10903"/>
          <a:stretch>
            <a:fillRect/>
          </a:stretch>
        </p:blipFill>
        <p:spPr bwMode="auto">
          <a:xfrm>
            <a:off x="1285852" y="2143068"/>
            <a:ext cx="7858148" cy="47149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矩形 3"/>
          <p:cNvSpPr/>
          <p:nvPr/>
        </p:nvSpPr>
        <p:spPr>
          <a:xfrm>
            <a:off x="857224" y="1214422"/>
            <a:ext cx="7143800" cy="290848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None/>
            </a:pPr>
            <a:r>
              <a:rPr lang="zh-TW" altLang="en-US" sz="4000" b="1" dirty="0" smtClean="0">
                <a:ea typeface="華康行書體" pitchFamily="49" charset="-120"/>
              </a:rPr>
              <a:t>二、</a:t>
            </a:r>
            <a:r>
              <a:rPr lang="en-US" altLang="zh-TW" sz="4000" b="1" dirty="0" smtClean="0">
                <a:ea typeface="華康行書體" pitchFamily="49" charset="-120"/>
              </a:rPr>
              <a:t>〈</a:t>
            </a:r>
            <a:r>
              <a:rPr lang="zh-TW" altLang="en-US" sz="4000" b="1" dirty="0" smtClean="0">
                <a:ea typeface="華康行書體" pitchFamily="49" charset="-120"/>
              </a:rPr>
              <a:t>淮上遇風</a:t>
            </a:r>
            <a:r>
              <a:rPr lang="en-US" altLang="zh-TW" sz="4000" b="1" dirty="0" smtClean="0">
                <a:ea typeface="華康行書體" pitchFamily="49" charset="-120"/>
              </a:rPr>
              <a:t>〉</a:t>
            </a:r>
            <a:r>
              <a:rPr lang="zh-TW" altLang="en-US" sz="4000" b="1" dirty="0" smtClean="0">
                <a:ea typeface="華康行書體" pitchFamily="49" charset="-120"/>
              </a:rPr>
              <a:t>宋</a:t>
            </a:r>
            <a:r>
              <a:rPr lang="en-US" altLang="zh-TW" sz="4000" b="1" dirty="0" smtClean="0">
                <a:ea typeface="華康行書體" pitchFamily="49" charset="-120"/>
              </a:rPr>
              <a:t>‧</a:t>
            </a:r>
            <a:r>
              <a:rPr lang="zh-TW" altLang="en-US" sz="4000" b="1" dirty="0" smtClean="0">
                <a:ea typeface="華康行書體" pitchFamily="49" charset="-120"/>
              </a:rPr>
              <a:t>范仲淹</a:t>
            </a:r>
          </a:p>
          <a:p>
            <a:pPr>
              <a:buNone/>
            </a:pPr>
            <a:r>
              <a:rPr lang="zh-TW" altLang="en-US" sz="3200" dirty="0" smtClean="0">
                <a:ea typeface="華康行書體" pitchFamily="49" charset="-120"/>
              </a:rPr>
              <a:t>           </a:t>
            </a:r>
            <a:endParaRPr lang="en-US" altLang="zh-TW" sz="3200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en-US" altLang="zh-TW" sz="3700" dirty="0" smtClean="0">
                <a:ea typeface="華康行書體" pitchFamily="49" charset="-120"/>
              </a:rPr>
              <a:t>       </a:t>
            </a:r>
            <a:r>
              <a:rPr lang="zh-TW" altLang="en-US" sz="3700" dirty="0" smtClean="0">
                <a:ea typeface="華康行書體" pitchFamily="49" charset="-120"/>
              </a:rPr>
              <a:t>  一棹危於葉，旁觀亦損神；</a:t>
            </a:r>
          </a:p>
          <a:p>
            <a:pPr>
              <a:lnSpc>
                <a:spcPct val="200000"/>
              </a:lnSpc>
              <a:buNone/>
            </a:pPr>
            <a:r>
              <a:rPr lang="zh-TW" altLang="en-US" sz="3700" dirty="0" smtClean="0">
                <a:ea typeface="華康行書體" pitchFamily="49" charset="-120"/>
              </a:rPr>
              <a:t>        他年在平地，無忽險中人。</a:t>
            </a:r>
          </a:p>
        </p:txBody>
      </p:sp>
    </p:spTree>
    <p:extLst>
      <p:ext uri="{BB962C8B-B14F-4D97-AF65-F5344CB8AC3E}">
        <p14:creationId xmlns="" xmlns:p14="http://schemas.microsoft.com/office/powerpoint/2010/main" val="2615099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pic.hjsm.tom.com/userphoto/2865/photo_43602_13523782766326.jpg"/>
          <p:cNvPicPr>
            <a:picLocks noChangeAspect="1" noChangeArrowheads="1"/>
          </p:cNvPicPr>
          <p:nvPr/>
        </p:nvPicPr>
        <p:blipFill>
          <a:blip r:embed="rId2" cstate="print"/>
          <a:srcRect t="9179" r="4328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282" y="3488444"/>
            <a:ext cx="8001056" cy="336955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4400" dirty="0" smtClean="0">
                <a:ea typeface="華康行書體" pitchFamily="49" charset="-120"/>
              </a:rPr>
              <a:t> </a:t>
            </a:r>
            <a:r>
              <a:rPr lang="zh-TW" altLang="en-US" sz="4000" b="1" dirty="0" smtClean="0">
                <a:ea typeface="華康行書體" pitchFamily="49" charset="-120"/>
              </a:rPr>
              <a:t>三、</a:t>
            </a:r>
            <a:r>
              <a:rPr lang="en-US" altLang="zh-TW" sz="4000" b="1" dirty="0" smtClean="0">
                <a:ea typeface="華康行書體" pitchFamily="49" charset="-120"/>
              </a:rPr>
              <a:t>〈</a:t>
            </a:r>
            <a:r>
              <a:rPr lang="zh-TW" altLang="en-US" sz="4000" b="1" dirty="0" smtClean="0">
                <a:ea typeface="華康行書體" pitchFamily="49" charset="-120"/>
              </a:rPr>
              <a:t>贈釣者</a:t>
            </a:r>
            <a:r>
              <a:rPr lang="en-US" altLang="zh-TW" sz="4000" b="1" dirty="0" smtClean="0">
                <a:ea typeface="華康行書體" pitchFamily="49" charset="-120"/>
              </a:rPr>
              <a:t>〉</a:t>
            </a:r>
            <a:r>
              <a:rPr lang="zh-TW" altLang="en-US" sz="4000" b="1" dirty="0" smtClean="0">
                <a:ea typeface="華康行書體" pitchFamily="49" charset="-120"/>
              </a:rPr>
              <a:t>宋</a:t>
            </a:r>
            <a:r>
              <a:rPr lang="en-US" altLang="zh-TW" sz="4000" b="1" dirty="0" smtClean="0">
                <a:ea typeface="華康行書體" pitchFamily="49" charset="-120"/>
              </a:rPr>
              <a:t>‧</a:t>
            </a:r>
            <a:r>
              <a:rPr lang="zh-TW" altLang="en-US" sz="4000" b="1" dirty="0" smtClean="0">
                <a:ea typeface="華康行書體" pitchFamily="49" charset="-120"/>
              </a:rPr>
              <a:t>范仲淹</a:t>
            </a:r>
            <a:endParaRPr lang="en-US" altLang="zh-TW" sz="40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buNone/>
            </a:pPr>
            <a:r>
              <a:rPr lang="zh-TW" altLang="en-US" dirty="0" smtClean="0">
                <a:ea typeface="華康行書體" pitchFamily="49" charset="-120"/>
              </a:rPr>
              <a:t>    </a:t>
            </a:r>
            <a:r>
              <a:rPr lang="zh-TW" altLang="en-US" sz="3600" dirty="0" smtClean="0">
                <a:ea typeface="華康行書體" pitchFamily="49" charset="-120"/>
              </a:rPr>
              <a:t>江上往來人，盡愛鱸魚美；</a:t>
            </a:r>
            <a:endParaRPr lang="en-US" altLang="zh-TW" sz="36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sz="3600" dirty="0" smtClean="0">
                <a:ea typeface="華康行書體" pitchFamily="49" charset="-120"/>
              </a:rPr>
              <a:t>   君看一葉舟，出沒風濤裡。</a:t>
            </a:r>
          </a:p>
          <a:p>
            <a:pPr>
              <a:buNone/>
            </a:pPr>
            <a:endParaRPr lang="zh-TW" altLang="en-US" dirty="0" smtClean="0">
              <a:ea typeface="華康行書體" pitchFamily="49" charset="-120"/>
            </a:endParaRPr>
          </a:p>
          <a:p>
            <a:pPr>
              <a:buNone/>
            </a:pPr>
            <a:endParaRPr lang="zh-TW" altLang="en-US" dirty="0" smtClean="0">
              <a:ea typeface="華康行書體" pitchFamily="49" charset="-120"/>
            </a:endParaRPr>
          </a:p>
          <a:p>
            <a:pPr>
              <a:buNone/>
            </a:pPr>
            <a:endParaRPr lang="zh-TW" altLang="en-US" dirty="0">
              <a:ea typeface="華康行書體" pitchFamily="49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645703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http://www.popo8.com/host/data/20130322/27826ec.jpg"/>
          <p:cNvPicPr>
            <a:picLocks noChangeAspect="1" noChangeArrowheads="1"/>
          </p:cNvPicPr>
          <p:nvPr/>
        </p:nvPicPr>
        <p:blipFill>
          <a:blip r:embed="rId2" cstate="print"/>
          <a:srcRect l="5185" t="3793" b="24437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714744" y="0"/>
            <a:ext cx="5429256" cy="4071942"/>
          </a:xfrm>
          <a:solidFill>
            <a:srgbClr val="FFFFCC"/>
          </a:solidFill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zh-TW" sz="3200" b="1" dirty="0" smtClean="0">
                <a:ea typeface="華康行書體" pitchFamily="49" charset="-120"/>
              </a:rPr>
              <a:t/>
            </a:r>
            <a:br>
              <a:rPr lang="en-US" altLang="zh-TW" sz="3200" b="1" dirty="0" smtClean="0">
                <a:ea typeface="華康行書體" pitchFamily="49" charset="-120"/>
              </a:rPr>
            </a:br>
            <a:r>
              <a:rPr lang="zh-TW" altLang="en-US" sz="2800" b="1" dirty="0" smtClean="0">
                <a:ea typeface="華康行書體" pitchFamily="49" charset="-120"/>
              </a:rPr>
              <a:t>四、</a:t>
            </a:r>
            <a:r>
              <a:rPr lang="en-US" altLang="zh-TW" sz="2800" b="1" dirty="0" smtClean="0">
                <a:ea typeface="華康行書體" pitchFamily="49" charset="-120"/>
              </a:rPr>
              <a:t>〈</a:t>
            </a:r>
            <a:r>
              <a:rPr lang="zh-TW" altLang="en-US" sz="2800" b="1" dirty="0" smtClean="0">
                <a:ea typeface="華康行書體" pitchFamily="49" charset="-120"/>
              </a:rPr>
              <a:t>搖籃曲</a:t>
            </a:r>
            <a:r>
              <a:rPr lang="en-US" altLang="zh-TW" sz="2800" b="1" dirty="0" smtClean="0">
                <a:ea typeface="華康行書體" pitchFamily="49" charset="-120"/>
              </a:rPr>
              <a:t>〉</a:t>
            </a:r>
            <a:r>
              <a:rPr lang="zh-TW" altLang="en-US" sz="2800" b="1" dirty="0" smtClean="0">
                <a:ea typeface="華康行書體" pitchFamily="49" charset="-120"/>
              </a:rPr>
              <a:t>民國</a:t>
            </a:r>
            <a:r>
              <a:rPr lang="en-US" altLang="zh-TW" sz="2800" b="1" dirty="0" smtClean="0">
                <a:ea typeface="華康行書體" pitchFamily="49" charset="-120"/>
              </a:rPr>
              <a:t>‧</a:t>
            </a:r>
            <a:r>
              <a:rPr lang="zh-TW" altLang="en-US" sz="2800" b="1" dirty="0" smtClean="0">
                <a:ea typeface="華康行書體" pitchFamily="49" charset="-120"/>
              </a:rPr>
              <a:t>沈達夫</a:t>
            </a:r>
            <a:r>
              <a:rPr lang="zh-TW" altLang="en-US" sz="2800" dirty="0" smtClean="0">
                <a:ea typeface="華康行書體" pitchFamily="49" charset="-120"/>
              </a:rPr>
              <a:t/>
            </a:r>
            <a:br>
              <a:rPr lang="zh-TW" altLang="en-US" sz="2800" dirty="0" smtClean="0">
                <a:ea typeface="華康行書體" pitchFamily="49" charset="-120"/>
              </a:rPr>
            </a:br>
            <a:r>
              <a:rPr lang="zh-TW" altLang="en-US" sz="2800" dirty="0" smtClean="0">
                <a:ea typeface="華康行書體" pitchFamily="49" charset="-120"/>
              </a:rPr>
              <a:t>    低昂一影篾籃前，</a:t>
            </a:r>
            <a:r>
              <a:rPr lang="en-US" altLang="zh-TW" sz="2800" dirty="0" smtClean="0">
                <a:ea typeface="華康行書體" pitchFamily="49" charset="-120"/>
              </a:rPr>
              <a:t/>
            </a:r>
            <a:br>
              <a:rPr lang="en-US" altLang="zh-TW" sz="2800" dirty="0" smtClean="0">
                <a:ea typeface="華康行書體" pitchFamily="49" charset="-120"/>
              </a:rPr>
            </a:br>
            <a:r>
              <a:rPr lang="zh-TW" altLang="en-US" sz="2800" dirty="0" smtClean="0">
                <a:ea typeface="華康行書體" pitchFamily="49" charset="-120"/>
              </a:rPr>
              <a:t>阿母手酸兒夢甜；</a:t>
            </a:r>
            <a:br>
              <a:rPr lang="zh-TW" altLang="en-US" sz="2800" dirty="0" smtClean="0">
                <a:ea typeface="華康行書體" pitchFamily="49" charset="-120"/>
              </a:rPr>
            </a:br>
            <a:r>
              <a:rPr lang="zh-TW" altLang="en-US" sz="2800" dirty="0" smtClean="0">
                <a:ea typeface="華康行書體" pitchFamily="49" charset="-120"/>
              </a:rPr>
              <a:t>    母已欲眠兒未醒，</a:t>
            </a:r>
            <a:r>
              <a:rPr lang="en-US" altLang="zh-TW" sz="2800" dirty="0" smtClean="0">
                <a:ea typeface="華康行書體" pitchFamily="49" charset="-120"/>
              </a:rPr>
              <a:t/>
            </a:r>
            <a:br>
              <a:rPr lang="en-US" altLang="zh-TW" sz="2800" dirty="0" smtClean="0">
                <a:ea typeface="華康行書體" pitchFamily="49" charset="-120"/>
              </a:rPr>
            </a:br>
            <a:r>
              <a:rPr lang="zh-TW" altLang="en-US" sz="2800" dirty="0" smtClean="0">
                <a:ea typeface="華康行書體" pitchFamily="49" charset="-120"/>
              </a:rPr>
              <a:t>口中猶自唱催眠。</a:t>
            </a:r>
            <a:r>
              <a:rPr lang="zh-TW" altLang="en-US" sz="3200" dirty="0" smtClean="0">
                <a:ea typeface="華康行書體" pitchFamily="49" charset="-120"/>
              </a:rPr>
              <a:t/>
            </a:r>
            <a:br>
              <a:rPr lang="zh-TW" altLang="en-US" sz="3200" dirty="0" smtClean="0">
                <a:ea typeface="華康行書體" pitchFamily="49" charset="-120"/>
              </a:rPr>
            </a:b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924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674" name="Picture 2" descr="http://116.img.pp.sohu.com/images/blog/2007/7/10/22/1/114499949c5.jpg"/>
          <p:cNvPicPr>
            <a:picLocks noChangeAspect="1" noChangeArrowheads="1"/>
          </p:cNvPicPr>
          <p:nvPr/>
        </p:nvPicPr>
        <p:blipFill>
          <a:blip r:embed="rId2" cstate="print"/>
          <a:srcRect l="5810" t="2755" r="33333" b="11876"/>
          <a:stretch>
            <a:fillRect/>
          </a:stretch>
        </p:blipFill>
        <p:spPr bwMode="auto">
          <a:xfrm>
            <a:off x="5643570" y="2428868"/>
            <a:ext cx="3500430" cy="44291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500034" y="1071546"/>
            <a:ext cx="6429420" cy="3786214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zh-TW" altLang="en-US" b="1" dirty="0" smtClean="0">
                <a:ea typeface="華康行書體" pitchFamily="49" charset="-120"/>
              </a:rPr>
              <a:t>附：</a:t>
            </a:r>
            <a:r>
              <a:rPr lang="en-US" altLang="zh-TW" b="1" dirty="0" smtClean="0">
                <a:ea typeface="華康行書體" pitchFamily="49" charset="-120"/>
              </a:rPr>
              <a:t>〈</a:t>
            </a:r>
            <a:r>
              <a:rPr lang="zh-TW" altLang="en-US" b="1" dirty="0" smtClean="0">
                <a:ea typeface="華康行書體" pitchFamily="49" charset="-120"/>
              </a:rPr>
              <a:t>遊子吟</a:t>
            </a:r>
            <a:r>
              <a:rPr lang="en-US" altLang="zh-TW" b="1" dirty="0" smtClean="0">
                <a:ea typeface="華康行書體" pitchFamily="49" charset="-120"/>
              </a:rPr>
              <a:t>〉</a:t>
            </a:r>
            <a:r>
              <a:rPr lang="zh-TW" altLang="en-US" b="1" dirty="0" smtClean="0">
                <a:ea typeface="華康行書體" pitchFamily="49" charset="-120"/>
              </a:rPr>
              <a:t>唐</a:t>
            </a:r>
            <a:r>
              <a:rPr lang="en-US" altLang="zh-TW" b="1" dirty="0" smtClean="0">
                <a:ea typeface="華康行書體" pitchFamily="49" charset="-120"/>
              </a:rPr>
              <a:t>‧</a:t>
            </a:r>
            <a:r>
              <a:rPr lang="zh-TW" altLang="en-US" b="1" dirty="0" smtClean="0">
                <a:ea typeface="華康行書體" pitchFamily="49" charset="-120"/>
              </a:rPr>
              <a:t>孟郊</a:t>
            </a:r>
            <a:endParaRPr lang="zh-TW" altLang="en-US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慈母手中線，遊子身上衣；</a:t>
            </a: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臨行密密縫，意恐遲遲歸；</a:t>
            </a: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誰言寸草心，報得三春暉。</a:t>
            </a:r>
          </a:p>
          <a:p>
            <a:pPr marL="0" indent="0">
              <a:spcBef>
                <a:spcPts val="0"/>
              </a:spcBef>
              <a:buNone/>
            </a:pP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79247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圖片 11" descr="images.jpg"/>
          <p:cNvPicPr>
            <a:picLocks noChangeAspect="1"/>
          </p:cNvPicPr>
          <p:nvPr/>
        </p:nvPicPr>
        <p:blipFill>
          <a:blip r:embed="rId2" cstate="print"/>
          <a:srcRect l="31633" t="19046" r="13786" b="69286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7650" name="AutoShape 2" descr="data:image/jpeg;base64,/9j/4AAQSkZJRgABAQAAAQABAAD/2wCEAAkGBxQSEhUUEhQWFRUUGBYXFxgYGBgYFxwcHBoXFxwaFxcYHCggGBolHBwVITEhJSkrLi4uGB80ODMsNygtLisBCgoKDg0OGhAQGiwkHCQsLCwsLCwsLCwsLCwsLCwsLCwsLCwsLCwsLCwsLCwsLCwsLCwsLCwsLCwsLCwsLCwsLP/AABEIARYAtQMBIgACEQEDEQH/xAAbAAABBQEBAAAAAAAAAAAAAAABAAIDBAUGB//EAD8QAAIBAwMCBAMFBwMCBgMAAAECEQADEgQhMQVBEyJRYQYycRQjQoGRB1JyocHR8DOCsWLSU3OSouHxFRZj/8QAFwEBAQEBAAAAAAAAAAAAAAAAAAECA//EABwRAQEBAQEBAQEBAAAAAAAAAAABEQJBITESA//aAAwDAQACEQMRAD8A9XpEUYpVwdCAp1NFOFUNNKjQoEKaaLU2pVg0hQBo0BpUpps0Q6hSFImgIpGlQoEaIoURQKKFE00UD4pRSBpTVDLiz3oU+aVQGlRNKqAKcK5TpnVc9fei4mCriUDO84O9vICQLbZi4G8pkIsHk10h1K7QcshIC+YkeoA7cb8b0wTE0K5X4b1ty7qtYReVk8VVFuGYJhbthwHHlFzzIGCswB7Akk7nVtUttVa4SqZpk0lYAlhJH4cgoPYgkHY0wXaUVkdB1gZd3LMxmC0kwAGKz+EsGiNogjmsbquv1Vy7qLC2mOB0zWoKgsPFZnZSWgqLfhzkR5uBvTB19E1UfqCLbe7cIS2gLMxKlQBOUlSeIII9a5bxrn2TTHU3riXNVq7RyBUDe6Htoqt5ratbRRgslS5yJ8xKQ12dKKDNE+1Z/Q8vDbIEHNzODWwQTMqjXHKjeNyNwfKKgvu4WJIEkASQJJ4A9T7URXP/ABjcuhdP4a22U6nThg7MJJcBIVUM4uUucj/S7iav9e1zWNPcuopZkUmACxgCTsNztP8AXaaYL5vLkEyXMgsFkZECATjzAJXf3FPrlOk6y4b6XWUuTprNq8Ua1C3h94bcsy5sQ5PBEcRJre1kyrNd8G2F3AxDliRALmdu0LuT3PBuCxpdSl1Q9tldTIyUhhIJBEjuCCCO0VJcuBRLGBx+foPU+1cv8H2lYMIurcs3b87XFtkG7dCjNh5/LixTIhSRspEDmPifq+os619U1q59msXFUtnhhbVWsu6ofma497ED/wDmpPIZbia9QVwRIMg96JqnYcKrb5AEEH1DKpLeURuxY7CKl097KRBEetZrUnzUy0iaIpRQNY0qJpUEkVW6hpjctsiu9tjEOhAZSCCCMgQeNwQQQSKsg1T6xrhYsvcIYhVY+UcQCd/Qe9VGb0zo9pLa/ZXxtvFxQuyn5SGm3izcSSxM5kGRAGtpLOCgEydyTECSSxgTsskwJMD1rmOnf6WiJVbYthcXLTa3tsXxbbJSQMVECF7DEV0tgrdAYiQCwEziYJXIA7MCNwfQ7VajmvhzS6axeutp7d5EcqoAt/c/LaQMgFvMKcQJYlBix2k1r9ZSwsNfZ9xchcmIMIWYKgO7BVZhiJ2P0rE+FusG7qL6bBvEUtsT929t7wE9mRmVT7uNhNbOu6N42qs3nwKWrdxYx85Z8Ru3/hgZeX1Pel/RL0u+Ga6qq4W2yIGZpV4toZRSfLEwdgDEyd4fq9eF1FmyMMrgcmZDBVUmU2hvNgCO0j2qr8O6S9bDi+QzEgkrshO/+mvKoE8NQDxjG8ZND1pNO122ly1ac3Xwc+F4lzypcuKsr5rZlSwYzGJgSchPVbrWwQQQCDMgjYzzI7zVZbGPhIigW0ERAIUKsKF8wx7CYO0jbmo9LbFq0PDDkAAxde6zRyZa5k8gTCn0jbmsG11lQmgm4rLqYNsmEOyow+bckLmO051IN/qt8padgCYRjsRMxA5I9Z/I+1RdG1fieMBdW54d3wzipXFgiMymWM/MNtokgyQTTOu9IOpQob1y2jCGVQsHcGdxM7RBJWOVNQdE6fY3uWka2yO6MVYorsrYl3W0RbukwDJBIMrsQQHzBJrkQamwTZtm4csbjKpYDaRbaCwMHfgQe9a1wCDMRBmeI957VgavpV17tm67Bzae4SsKckYEBUDYqm5SZkwg8007rmhvXNOLVohGZmBMnyowuAhY2yFtionYGPSr8EvTusC5fa2N5yMQDGAthpYNyGYAgiQWEEgTWlrMNs9tnGQ2KjEljkN12Xke1YOi0V/7QcrCLaYhizeHccXN2LgzAyIQbLsVTYRtodYIZ0stuLiXSw2BwU2y0TtBkKf/ADBT0Q/CK6YW2GlQKsicXa4GxHhg5tywCFTzBTk7Ev8AijrFqxaJuBXwaxmpMYrdui1mWiF2yImJxIrI/Z5qpRhkrM7XrrAEZWx4rKq3EUYqX877QCQ5Eitj4k6Ut61iEWW1GluNtucb1kMSRvl4a4z6bcVfU8TyfBLgXFZoMXMQ4AOwhdhtuBzvvvNWdI0ltwdzBG+2TR/noRVmKRrGfdb35gURSO1NFVk80qYaVNXEk1T6rqrVu0xv/wCm2NtpEg+IwtAEDsSwH51crP690wamw9kkLmBDFQ+JBByCnbIRsexjniqiu/Vh4lq1aVfP4qFCVVkNuQJUH5JS4sqDvjG01f1txwB4eJaVMMY8gZfEI/6gpMdsis7b1gn4SIl0ugXWtWLTNgQJtF3JtgPNkXHYFgCe/dia19bZVwl24TbFsF2klYBUMQzKwxxYKSZ/CfWr8RS6V1e5dNqQMXQXCdvxM6osK7AfLM5GZPBBo9Q6sV1VvTrbdmNs3gUcAAAlIuq0SpkkQSSVOwiaOl6VbtKtvTKPujZtsWynBbnjGHIObbvPqTuQRWrqr+CFiJgbDaSewEkCSdhJ70GL8P6t776kOxNu1da0FKwJxtu05DLykkRuN+W2ifqF6yjWQRBt3D4YAj7zwboKoo3ZvDZ9gO8c1Y6YqzddAw8W4HbJWXcW7VvYMBIhF3G3vWf1jpjvqdLctIpFu61y7k5AjBrYKoAQbgzJB24Inep6rW1NlLtsrcWUdYZG9D+Fh/Iis9dNp8lQWQzJFoTanFVXbzOPkAgSCQSe5mmfFejuX7aWUANq7dRNR+94JnLCdhJgHviWjeor2i1H2oMsFXk3LxAlUX5LKJmDyzmSGHJI4iDZazMCSFA+Vdp/MbxxsIrB+FNI0XXu21VheueECFzQH5gcDh8xYeXkcneBvWS625ukMwHmKKQDH7qEsR9JP1NV+jasXbZO0hnDRHOR3gExOx3/AOKeCl1S1e8SxCG6A/mIbw0SQVLEBsiAmexzksOOan61ee1Z+5An5ZMHEENBhmBbzYiASd9geKj1lu8LyXijMqLcGFllnzFfnFwrmIAO3eBBiTPq7Nu6gN5So3ABJV/MIjyNMnmAeVBiQIDM+HeoW5S3mZa2BbDMcsUJGLISQGkXIaSWwbsorZ6ncUW3yBYBZZQJYpIyAX8UiRA5mNyRWUNbaus+nOnW4oZBhFogrPztbuEAYuH8u7DGYnaqnxJ8PX77XvCZVDWLVq1Lsqqwe6XchVMwrWyBwSsbQDV9PHR6Nt28gRiQxx/FkPmMqpnYjcTsK5rX/FNhtO7G6txVvXLbC1eW02Ks2JLZSF2tyynvPqta/T7FywiJAdgqLKLghh3yMMxxIVg25Mme5odf6p4dsFCSfEtDyhWB+8XJDkQJKyIBygkgGKejXsXMgD5ZgTicgD3AMCR+Q+gpxqt0/DGUt+GJMqUwOx5Ij+dWDUoR/wA4oUaVFA0qRpUEk0pokU10BBB77H/BVRC2sQNjMsZgCSdueNpFVtfrFwQmQruFOaMNhkzAowB3CsOO457wa+/aDWLpvIlu01wBQJyODIQCOFUSTAPHIrTv3ABJE7qNoJ3IAP0Ez9AaDmOj6a61xLl5b0nJyp8hVmuBsWgwy25cABoZZJVpBrV+IRdNuLFlbtyQVLuERSOCW+YGY4BB3BgE1Y0mqLX7tvsgtsNxtJuKREcfd5TP4ogRvT+KNa1qxffFiiWLjjESGYK5KuYJQQF32+Y77VUSdJ1MKttrVy24ALZW4Usd2bO1lalmkkBpk1R6hobnj2rzeHcKAhE8RrJBMsQmx8UEKhwYgShbsoW3pbjLpWd3hwjlmObhSuUNiTwBBIAE+g4Fb4i16W2UFnJyXJFzC4BXZjksCSBtLGSoA5Mz1WrotQzrL2ntH91zbJ/W27D+dZPRtVcuai/ca3ft2z4VpEuAqPKr3DfxYwA2apC7+QZAb46HWupLptNdv7MLNu44GUZFFJC5bwSRHeoG6g7XbaLCZqrwy5EgrcJmCI3Cx3kHaKir2sSRuQFElgwlSIOx3G0wfyiqvTUFtdrni/dpCLgF8o3a2pPlylZlo2HEklnXbyW/D8QuA7C2IEoCxEM4IgiYG/ALHsTS6BqrdxA1sHzKHDFUBZWZ8Yw/D5THquJ33NXxHL6nql59Te+zi4bhytoouIBItTIt3MVYgz54YSIDEAx3aoPKxXzAQCQMgDBI9pgSB6VT6hqFNy1Ya2LgvZyDiQqoBLMjbFJKLtvLrsZ2nW0LaxatoOPKIRfqSAf+DS0ZPTvh6zZvFrbHyhHCZz5z9om7c/EzMLtwSTBjjYRH8Ua8KbCh8T9otSAmTnfi0JBY/vYhoWZA5qL4X+H/ALLevGZyWduIa/qrirLSTirATI/PatzqJthGa4iuoHmBUNtO/O0d6b9EPQbrNbPiMWuSSwIxx/CMVIkIcSRM8neqfxj0ttTp/BRsA1yyGgebHxEJNsz5WUAsCQ3y8dxb0lq1mwtvd8hKsmdzBSMTG58uxEAEAjgbVX+IenteSDcUecBFza0DPlI8RZbxGkgEDbLYEwQ9G0nYTPuYn6n3p1Uemal3BD2LlkrtDtbYGO6FHYlfdgp9qu1AiaBo0CKKBFKhNKoJgaApk0HkgiSs9xEj6SCP1FNMYNzTaSzqFsxbU3V8VlLTAs4pbARjCp5iBEAYAAemx1bQePbNvxHtyQSyYZbb7F1MbwZEEECCKx9Z05jq9OyqPDXPMt5yxKncg/ikKM54EQZ8vQXC2JxgNBxJ4ntPtNb1HP6C3lqb7WNTbe4uFu8jpkyAFmGyXFxyljOMGB6Vuai6EQl449CZPoFAJYn0AJrI+F9LdteMjbWxcPhKMCAAqZEuFVnZrhuGSsbdtq0Oo6LxVYQssMCSPwEw6yNxK5Db1qUiPo11WsqQFBYBnCjy5sJaBJ2me5qS5atpE7BiFG7YgnZQBMLJ2HG5A7iqnwtpmt6SyjmWCA8AAZSwUAcBQcR7Dk81W+IsyltmRyA6wtkF3liFDFsYUKGZpxIBXmYInp4tdW6Kl+w2nPlt3CfEAElgSSwk8EtBy55iJkZ974cy1Fq6zeILYAAZ2ECACAgBDDY/Md8yCTzW/btkcsW37gT/AO0AH9KxdLqV+13YDsApIYC467iyGVSJXYrJVe5Pc0lq3GlrtPaFuXW3ja865QqowBhgYhIk+aNpmoek6i0bAu20Kq4yKgFmUjZkxSfMpBUqvcN71Jr9ObttvN5WX5WBURG4fbISJB9J4NR9F0YSzbJFrxMFya0oCMSAWKGPlJ396nh6zbpsnVyFA1BVQwa45dULW4bwxKY5qkYtyW7lq3rLviS6qCJgIxeQODuqwT6b/WsHXdct53EIbKze06DcorM5RlUuwC5AmcZ3GJ4at3VWSyFQ5SeSImO4B/Dt3G45qjO6Rr/Ee4QDizssMzSrWwqkYkQJ/wCkkSPXKJOqae9dBRCLagxOz+IrIykMpjEKxBImWCwCJo6XpIsrilxiSWbz49y0wECx8yjb91fUytRqyt3TWQ+TuWNyAMiiW3lyOEU3PDWR3cAcyHqD0rpw05cIrY3na4xm35WgLGwBIIUH8RkngVW+IbBuI627jLcBs/ga4qBbgdiLao0syZAEg9uIpfDrs17WtmGH2gIECkYMlmyrfNv5oBjjuCZmrHxB1FbVrzEnzIGAx2UsuWRcYKMZPmiQCBvBF9Fzp6qqlFUILZxheJIDyPrlJ9555q1VfQhcIS2bagmFxC87yAPUk+/NTmlBimk0iaDGaigaVNNGsqlqPVXgis7GFUFiYJgASTA3P5VNFKtI4/o9y/cSxqLk+It3VJlctvbIss7YjwgMgCLdqA25IWTvB6u3fBXNpQbzn5Y3iTPE/wBRWBr7F1r2mRrwULcuOyhousgW4oOahdiWtggARlHmPmHQNaUkMQCRx7fT0PvVRh9E6rduXdQtwBgLgNkIVkW8LakktifnzMMAeYyGNaWp1gV1T8bsVUHaQFDsy+oA/KYEiaqdG6e1vUay42MXXtxiuOy2xudzLQwUnYHGYE1Fr+lWxqPtBvC2zI6ktizT5cDba5ItqhGWCiGYgn3txFzo+qN20rFCmy7bQfKpJSCTjJKiYJxniCaPxDrnTyWsyzoQMFDFGOQDEe0qf9v1q30LRJbsC2lxrtsSELwWC8YlgBlG+5ExzPNMu3rNlXNtMivhKyWlloYwkINo359Budts+tLiXEvAjEkAwQ6MAfpmAGHuJFZem6go1D6WGCae3YdWycsWZrsqTmWcYqh4I+aewrV+zDFVGQVYEBiNgIAJG5H5795rB0Gl0Y1TG3LXM2uFgzeGjhPDxABwBKO0D+LvViNPrd4hQqgsSZKCQWAB7jcDLEx3AI4JqPohvRjeDlvDtMXMBC5DB1trGagFQfN++IrQ1GqVZ3GQExzA3MtuMV9yQPesf4Lv3H0enLsr/c28mlyxJRW3yHm2I3nfmTTw9Z+v6ULmstW7dsG1butq9QzAupulPDRTnILEFWEboEXYZLWv8VC8dJeGmQ3LxQqiSgkt5dzc2gAyRsTESKh6frC2s1KEiLRCgfW3p33jb5maAd+exEaXVL2Fm4xkBVJJX5gO5X3Akj6UFPpfTmt+Dn5mt2cMuYjABci0knzEkg5Hfy4qDotpULrdKjxFVlDdwrYll9wSqn8qzNF1dLl91FwYjJRJGLHJVUWzsGIdNQpA3ECdipNzV6gKyyxUKcjtOcq6hBG5M7wNyVAHNKQOk6NLXiFLS2zcu3HfEEZksfO0gSxEE9vQ1W610kahClwKy5BkAGLKYXklsbktlKmAytBmN4PhBm8Eg5Pk7uLmQKlWhrceYn/TNsbAzBJMkkjrXS0e6L97VFBY+9toxQWUKRNy4p/1IJG5IxyEYnenp42dCrhPvCSxgkEqQpgAhSqiRILb/vHtAFgmq2jN2CLy2wQdijMch6lWUYH2yb61YIqUA0Ip1AmooxSo0qqHxUWpLBSbYVmjyhmKqT6FgrFR7wfpUxpVRwWo0Ope4xu2xig1DSWBZcrgdVtblmIWQZGIyUAkEoO0sq6rDMHYTBjGfTKNp9SIHsOKzupJd+16UpbLJF4XXyACriCoKky0vjwPwgk7QdelIweham62JLGGvX5XJXhQWy8wUQVuwmzMIiORja69pnNm8yBrlzw2FpFwEMVIkZMoO8E5H8IjfnQTToGLBVDMFVmAAJCziCeSBJgdpNQdV06NafxIxCsTOWMQZyCkZL6rMGqiD4evrdsWr6oU8a3bfzRkQVlZxJHBmO09uKw7PwsyThqALpuWrzjFyp8PDwkhrpcW8rck5FjuJAkHe6F1FdRYR1AUwA1sGcGGzIdhwQRwOK57qd64H1DraunwGUoVUvdcBTcdbauuTKztbQgAriBDSPIHR6S472wz4LO48FzcVl5BDFF5EHb8j3rJ0XT38YvcQm06qkclyTcOV624BVApVcTkZO/BNbmjZyv3ihTtwfUA7j8JBkRJ45qxUVDf06uIdQwkEggEEggiQeYIH6VU6L0pNLb8K18gPlBiQIURI+Y7TJ3M7zzWhTRUGJp7Vtr97ThQqKqlwlwrIdeXRSCCTmMhExuT20tXo8xGbr8vytHBkjjzZcGZ24g1T0vQ1TUPqS2Vy4FQZSwS2CxxtFiShYsC0GDiPKKb8T9Ou30tracpi5dobHIC1dCqWgwDcNuSASORxVEnRNNbtgi2XIZrr+bEA5PLeVYHlPl3AYcHerGve3aHj3CQLStMSRBxk4j5iI2jfcgc1idG0Oo0lqbp8Z4uEKgdt2wItBmMBYTENCqNie5Or1ay7ABVLliPKSFQACSGbfGYIyhiJgRM1cRF8O30cXGS8boe4SuSqhCqFQBQFGSeWQ0b5VS+IPh7xXe6z4p4bpjkQT4ngqxl2wBK28AIAJILTxV74f0rW0VLstdtqgyO6bqBFliB5RGJ2BkTABFUviS/ecm1ZtOxGIkowtAkq2RMRcAG0diTyeHo2en2iMiVFtWIK2xHl23Jx2DHuBI2G53q5VLpRbwgHW4pUsv3jK7kBiAzMpI8wgx2mKuCpVGKBo0YoG0qJFKgfQNGgaDn9dfsnWWyxuG7a+7CrljN4KZMEBhCEkGYhSR8pO/XGdQRrmsL2lt3LQUi9cOGAWElHbPzoApOJAhoJkAg9fZuFtypX0kqZHMgqTt/arUSCq2s0S3AwaTIjckqPfGYn35q1TTUVmdD6R4FtRcfx7oLk3WWG8xJIWSSiAEKFk7AVpUZoUoNCkTUWp1KW1L3GVFHLMQoH5moJRSrB6V8X6TUMVt3gCAph/uyZy2UPBJEbx+8Py3Iq5YbKNChRmoo0KRNKiCKNMFOWqDRFAUaBRRptKgNKjSoFNR30VlIcKVI3DAFY9wdoqQ000GHrOoomVxHS0ltgL5KZFyba4J4a+ctDWyNwY2ggiNq0CAAxBI/dGI9oWTG0d6wuuae0zlAQLrmxcIefCY27isrNwCwCYmDMYyD5RW+aUOFChNKgRNChRqAmuL+J/htOoaq004paUrcYDdgGkKh4G+W/vxXXas+RzMQrb+mx3isTxVt2sYMABdgOBuRv2MQfrSdZfi/z/UUE/Z906AVsmI2+8uER9S01hfFnS71hg9jWPCQVR7zMwI7LkeI7QeI713eg1WZuCPKjQD6gqG/Teue6pqtHfEKVuNDGUIGIHMsNgfb9a1O+k/iKHTvi7WKbX2pNMqXGxZ2bwnWOS6M23lEjaG2iJFdvoddbvLnacOskSOJHavMdAXeUeyt9bTY+ZVuQN4zuKGOwkQNuK6/oGgOnUNZ01pc5zK3DtuWjlsgNgI3247VesSSx1FKqljXKzY8Nvtzx7jj+EwfarU1hoRTqC0qqHClNNAo0CpwplOFA+lTaNUChTqjvNCkjsCf5VBg6jRuups4KTa+9LNMnK4bcrI3AxVnyY7kATwrbtu2FAVRAAAA9hsKydB1NnUmJgntGwVjvP8ACOPf2rYqS611zeblClRoCqyFAU+aFBDqVyVh6ggfpXP6jUqsgsJHIkSPqO3510prE6/p0CB2A8sye87kfUxlWLHTi/WS58RGVWdCdxjsCQNg3ft+sVxXU9KdPcS4SSrfOobHJuZ24B2Pcc13SWGBUiOFYwRkAeDHb2NQWtBbDJcKkkywkkgHKGgztDKWE8Bo4pzbGv8ASTfh/SenrdQPdtr55JBWDBMgEMYf+I7/AJ7DWS4LKHABSYS2IBWFHIUEeUFgsbb1U+0qq+WPYD6SAPr29aiur5kndimU+gJMqPSHH54j02lt/Uk8aY1CNHjIA0EBwDsOSC3KDb1x23Pario68EOD6+U/WQCD+gFZnFVtT1S5pwGWHSYKHaJmCrj5d9oMiSIjebLqdcuktXA3sRsQeQff/Ip81VsXhcRbtudwDB2JHdW9CDP0PtM2bbBgCOD/AJx2rbmdSFI0pqKdSihNGqg0qVKqEBQuRBniDNJWqv1JcrVwb7ow253BG0d6niybcQaexbX5G79iu/I7D+IfrV6uc0ukxdJLEyva56j94bct+Ud66EGs810/05y/otSBpUJquZEUDSJqK9eCKWYwqiSaWkSk0KxdPq7+K3LgAVhMQAN9xwSV27mtKzqA6mJG3+H3qa1ZjIv31wuFVjyvLAcyMUHuYCtPtU2o002UbnwxyZnHmZO8iFM+x71HaeLUmT92o2kkkzJA3JMb+tauofG2x7hT9Jj+9SrGNq1N1RJBZd0uEZMh9xtmnIiZ35JqrZEuDvADCeQQWF0FT3BzMH2q1dteUKu3Cz7bD+fH50WUeK2M4glQPQAxA9py/wAFZt+NyfVTqEkqBMA7xPpuTHYCR+c9qkuaIGybZJaREn15BgbCDBgelaPT1+9Hsj/8oP71Y1GgEE2ziSDA2Kz7A8H9QPQ0kTrrxT+GSVQoeJLDeYncj9TP+49orUtnB4/C8kezckfmJb6hvUVndA02FtPKyQIhomQWHYmREb99q1L1rJSPpB9CNwfyMGujlUtKmWHyUGIJ5Hoe4/IyPyqQUBAok0pplVEgNKmk0KAgUTRppoGxRBoxQJoFSApoNGooEVk9V0N25li4KtEJABEdw0iZPqe5/LXNNqWLLjkke7b8jltyuzmIgKARPIERtyQPrWgpIghiCZgn5fU7xBgCSPaa3QaY6zzuPT+9TGr1qrYdcoB2gYnYg7dj9P60/XtCH6r/AMj+sVn6zSi2Z5Rux3APp/b1+vMV8tAgkrIJE+nETxvG3G1Rc9Oe5EH0Ksf9pDH+QNR6fiTyaYwyIA43JPbYjvxPIj0mm6SbjsokQcQeIAAJYe5/7feo342el2/Kzn8ew/hEx+pk/QirZqtoyFtqs/JFvc7mPKJnudj+dWhW3EKINE0BQQ2PK7KTs3nX24Dge0w3+8+lWe9VGb75P/Lu/T5rNXJiqhpNKjzSWgJNCiwpVQYpURTTRBmgaQpGgaTSmgaRqKJoY0jQFAYrG+KuvJodO15hkxONtJjJzJAnsOST6Ctk15N+1vX56u1Zny2UDEf9bk8+4ULH8RqybS1P0v8AaZc3GrsI6N/4UqQvpi5Ifv3FdhYuJdRXtOWtuAwJGJg/hM7z+QPHMzXF/CPwwbhF2+v3XKLtD7wCwn5dpg87cia7y8yW0JMKiKSdtgqiT9ABU6zxed9Vtax2CnEDk9thx2gd5kRH1qj1fqI0loW7bTqb5C2/KQB3ZlkboBJJkySOdq5fV/tAHioyWQ1tJgP3admEcMBxzya0uqX9Pcu2dcblpWu2grWrlzzLiSfIyhgszwQOx2k0nGfq3vfkbXwzYYC6NRda4t3wiMyZzm4pKn8M4W4AgArtFbGp6qNOyrfmGBxuKCQcY2ZRuGgztIME7cVTAS6ttg1zT4KWCnAo2KtiS4yDYyXgMDtJHpBa6jb6hYC92CsVgq6nnK2ZMlfTYkcxxVZdJpr63FDIwZTwVII/WpCtcP0nUPpr3n3B+Yji4nZx/wBQ/uNprulNTBUQ/ekfuov/ALmb/sFWJrL6cp+0XXJYi4IA/Cq2yFWP4ibjT7x2rUJoH0hSpTQGlTaVVDp2ppNE8UCKikKBNEUCKgQpjXQu7ED67f8ANOWsnqmma6zArmoAGORRv3pDDmSAsHbymrBbPUrUxmJ9N5/SKns31bg+8bgx9DXJ6DSIl0i3auK0CcXWBMkiQnbb2n8jWp1DVKgFoMReIVpyJIExuxIJmG/nuKX4smtPqOs8G09wqzYCcUEsx4CqO5JgfnXnvw18PvdvNrNeA1xyHVTwD2LJG8AKFWY23niukt60s0OcvqZ42nEeUHjsP50esdQtWbJuXzCCO0kncgKO7GDA9j2BIk68jV4z7S6p1yxp1DXXwDEqpKsZI5gKJPI/UHjevHut9Su6ljcuuWI3AnygTMAcACtP4o6sdZcS7gbdpVCW0JmI3J2A3JgmsC+h/nB/P/DXXnnHLq6rPdMfxR/L0qxauM4VS7FbZOKliVWSJIB2EwJ+lMNv23Hb+VS2TjuB71ph6t+za6bmna1c4Hyg+xgss/VZHG/uZ6DS9KCt5UCPaACXBsrAyMGAMsBAEneCIMgxx/w98cWksol9SHUIqsijcAYjLfZhv2IP5mu16b1i3eClXDAzDAMs7gQytuDJUfUjiQDzuukIadbgh0xliw9Uc/OhPeTJB4bL6TqIvlicTHPMe+/NNe3P9R6iuTv9eu2rl20QbyZMoJhWgycZEAwDsYMgCTMmsxW50Lw18iEA+HbfE/MFdrjiRzyx5rWJrlNF0dnvDVC4Ua6qN5fMuSgIdm5V7ccRwxneuotOeGG/twfcf2/+zaJKcKaaQNEOYUqdSoIwadHrUa04moozTWoU2KinUy6k7jYjv/Q+1GKJFBD5+yr/AOo/9tZ+v6ddusCGtosLIgklgTuTAyjywCY524rUYURRZccV13qFjRmLtxHyYbIZubbsbizI39ZFea/EPVX1l1nLMbYJ8NTtC8A48Anv/wA7V6P8R/s+t3SraYLbbNmcO9woQ0E4rvBneIFM037N1VdtSQ5BBItqV3EEAMeIJHr32rfP8xnrrrr9edfaEFlVbsymIJMd/wAqm1GkUjUgsFKLbZQfLmN5K+pBZDHJEnsa9Ls/s50aqgYXCyklnzILn/qjYAdgI/PesX/9UvO9/wATTM0g2rLNesgIisGVh5GJYwd8ZhiKv9RnHJWNGL1ktiwdRkY77LlIPsJ/Kq9rSIQQxIjcH++3FdzY/Z/qEAw1SJt5vIx322BkSOd4HA29NvpXwHpbSEXV8d25ZiQB/AqkYj+dP6MeRZAyAQY229q739nN3zuJUlhiy8nedyv+0SP4u4rp7fwRolfMWf8AaWYr9YJ3/WKtafotuwytp7NtR5so8rbiAQYOX4hBI5qXrVkTpcuqxDLkpOxB8wG2xJPn3nfymPU7nl/ifpa3dUAl5A19VV7TeJBIkAtiCFkYrDATiI5rqtfZDoc7dwxvCsATE7eVwW+lYeh+HLrMLz3AHYK2OMFIgi2CDAx4mOZMVmNVodI0epsiLrC4oAAVCNo/iUbRtzW3auSP7iD/ADrF13SH1GObvawJINt5lvwsJEKB7iZJ4jfX0hYqMwQYEzHPeMSe9QWDSmmxSC1USBqVRmlV0w4CnEU3L+n+fzH60fFHr/n9quICrSIoq4P/AB/nvzt7UDUwMijFGgTUxdAinBaUUquGgBSIpAU6KYhhFKnEU0iilFDGiKWNQAihFPxoUw00tSBpU7tUVHqL4QSeB/Xaqv8A+XG3lMntt+k8VJ1H/TPsV545HNYrsPUEkjkg9gNhP0rHXVldv8v851PrpEbIAjuAf1qUVBp18q9tht+VTKK6Rw6/QfalT6VaQwqYPv8A2A+nYHjtTPDPHb/4Inj3pUqamHQfbck95Ez+vPtxUZtd/f8ApH6d/rSpU1cDwT69gP07x/nAoeDzxvJ/WP8AiD370qVNME2vf+X+f5605Ug9uT2/rSpU0Sq0UqVKmhZUqFKgVKhSqBE00UqVAJoXVJEAxHeJpUqCM222838qRtNPz9/Qfp/n/wAUqVFPxaB5v5D3/uP0peExG1wjjsKVKmpUtkEDzGT6xFKlSqo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27652" name="AutoShape 4" descr="data:image/jpeg;base64,/9j/4AAQSkZJRgABAQAAAQABAAD/2wCEAAkGBxQSEhUUEhQWFRUUGBYXFxgYGBgYFxwcHBoXFxwaFxcYHCggGBolHBwVITEhJSkrLi4uGB80ODMsNygtLisBCgoKDg0OGhAQGiwkHCQsLCwsLCwsLCwsLCwsLCwsLCwsLCwsLCwsLCwsLCwsLCwsLCwsLCwsLCwsLCwsLCwsLP/AABEIARYAtQMBIgACEQEDEQH/xAAbAAABBQEBAAAAAAAAAAAAAAABAAIDBAUGB//EAD8QAAIBAwMCBAMFBwMCBgMAAAECEQADEgQhMQVBEyJRYQYycRQjQoGRB1JyocHR8DOCsWLSU3OSouHxFRZj/8QAFwEBAQEBAAAAAAAAAAAAAAAAAAECA//EABwRAQEBAQEBAQEBAAAAAAAAAAABEQJBITESA//aAAwDAQACEQMRAD8A9XpEUYpVwdCAp1NFOFUNNKjQoEKaaLU2pVg0hQBo0BpUpps0Q6hSFImgIpGlQoEaIoURQKKFE00UD4pRSBpTVDLiz3oU+aVQGlRNKqAKcK5TpnVc9fei4mCriUDO84O9vICQLbZi4G8pkIsHk10h1K7QcshIC+YkeoA7cb8b0wTE0K5X4b1ty7qtYReVk8VVFuGYJhbthwHHlFzzIGCswB7Akk7nVtUttVa4SqZpk0lYAlhJH4cgoPYgkHY0wXaUVkdB1gZd3LMxmC0kwAGKz+EsGiNogjmsbquv1Vy7qLC2mOB0zWoKgsPFZnZSWgqLfhzkR5uBvTB19E1UfqCLbe7cIS2gLMxKlQBOUlSeIII9a5bxrn2TTHU3riXNVq7RyBUDe6Htoqt5ratbRRgslS5yJ8xKQ12dKKDNE+1Z/Q8vDbIEHNzODWwQTMqjXHKjeNyNwfKKgvu4WJIEkASQJJ4A9T7URXP/ABjcuhdP4a22U6nThg7MJJcBIVUM4uUucj/S7iav9e1zWNPcuopZkUmACxgCTsNztP8AXaaYL5vLkEyXMgsFkZECATjzAJXf3FPrlOk6y4b6XWUuTprNq8Ua1C3h94bcsy5sQ5PBEcRJre1kyrNd8G2F3AxDliRALmdu0LuT3PBuCxpdSl1Q9tldTIyUhhIJBEjuCCCO0VJcuBRLGBx+foPU+1cv8H2lYMIurcs3b87XFtkG7dCjNh5/LixTIhSRspEDmPifq+os619U1q59msXFUtnhhbVWsu6ofma497ED/wDmpPIZbia9QVwRIMg96JqnYcKrb5AEEH1DKpLeURuxY7CKl097KRBEetZrUnzUy0iaIpRQNY0qJpUEkVW6hpjctsiu9tjEOhAZSCCCMgQeNwQQQSKsg1T6xrhYsvcIYhVY+UcQCd/Qe9VGb0zo9pLa/ZXxtvFxQuyn5SGm3izcSSxM5kGRAGtpLOCgEydyTECSSxgTsskwJMD1rmOnf6WiJVbYthcXLTa3tsXxbbJSQMVECF7DEV0tgrdAYiQCwEziYJXIA7MCNwfQ7VajmvhzS6axeutp7d5EcqoAt/c/LaQMgFvMKcQJYlBix2k1r9ZSwsNfZ9xchcmIMIWYKgO7BVZhiJ2P0rE+FusG7qL6bBvEUtsT929t7wE9mRmVT7uNhNbOu6N42qs3nwKWrdxYx85Z8Ru3/hgZeX1Pel/RL0u+Ga6qq4W2yIGZpV4toZRSfLEwdgDEyd4fq9eF1FmyMMrgcmZDBVUmU2hvNgCO0j2qr8O6S9bDi+QzEgkrshO/+mvKoE8NQDxjG8ZND1pNO122ly1ac3Xwc+F4lzypcuKsr5rZlSwYzGJgSchPVbrWwQQQCDMgjYzzI7zVZbGPhIigW0ERAIUKsKF8wx7CYO0jbmo9LbFq0PDDkAAxde6zRyZa5k8gTCn0jbmsG11lQmgm4rLqYNsmEOyow+bckLmO051IN/qt8padgCYRjsRMxA5I9Z/I+1RdG1fieMBdW54d3wzipXFgiMymWM/MNtokgyQTTOu9IOpQob1y2jCGVQsHcGdxM7RBJWOVNQdE6fY3uWka2yO6MVYorsrYl3W0RbukwDJBIMrsQQHzBJrkQamwTZtm4csbjKpYDaRbaCwMHfgQe9a1wCDMRBmeI957VgavpV17tm67Bzae4SsKckYEBUDYqm5SZkwg8007rmhvXNOLVohGZmBMnyowuAhY2yFtionYGPSr8EvTusC5fa2N5yMQDGAthpYNyGYAgiQWEEgTWlrMNs9tnGQ2KjEljkN12Xke1YOi0V/7QcrCLaYhizeHccXN2LgzAyIQbLsVTYRtodYIZ0stuLiXSw2BwU2y0TtBkKf/ADBT0Q/CK6YW2GlQKsicXa4GxHhg5tywCFTzBTk7Ev8AijrFqxaJuBXwaxmpMYrdui1mWiF2yImJxIrI/Z5qpRhkrM7XrrAEZWx4rKq3EUYqX877QCQ5Eitj4k6Ut61iEWW1GluNtucb1kMSRvl4a4z6bcVfU8TyfBLgXFZoMXMQ4AOwhdhtuBzvvvNWdI0ltwdzBG+2TR/noRVmKRrGfdb35gURSO1NFVk80qYaVNXEk1T6rqrVu0xv/wCm2NtpEg+IwtAEDsSwH51crP690wamw9kkLmBDFQ+JBByCnbIRsexjniqiu/Vh4lq1aVfP4qFCVVkNuQJUH5JS4sqDvjG01f1txwB4eJaVMMY8gZfEI/6gpMdsis7b1gn4SIl0ugXWtWLTNgQJtF3JtgPNkXHYFgCe/dia19bZVwl24TbFsF2klYBUMQzKwxxYKSZ/CfWr8RS6V1e5dNqQMXQXCdvxM6osK7AfLM5GZPBBo9Q6sV1VvTrbdmNs3gUcAAAlIuq0SpkkQSSVOwiaOl6VbtKtvTKPujZtsWynBbnjGHIObbvPqTuQRWrqr+CFiJgbDaSewEkCSdhJ70GL8P6t776kOxNu1da0FKwJxtu05DLykkRuN+W2ifqF6yjWQRBt3D4YAj7zwboKoo3ZvDZ9gO8c1Y6YqzddAw8W4HbJWXcW7VvYMBIhF3G3vWf1jpjvqdLctIpFu61y7k5AjBrYKoAQbgzJB24Inep6rW1NlLtsrcWUdYZG9D+Fh/Iis9dNp8lQWQzJFoTanFVXbzOPkAgSCQSe5mmfFejuX7aWUANq7dRNR+94JnLCdhJgHviWjeor2i1H2oMsFXk3LxAlUX5LKJmDyzmSGHJI4iDZazMCSFA+Vdp/MbxxsIrB+FNI0XXu21VheueECFzQH5gcDh8xYeXkcneBvWS625ukMwHmKKQDH7qEsR9JP1NV+jasXbZO0hnDRHOR3gExOx3/AOKeCl1S1e8SxCG6A/mIbw0SQVLEBsiAmexzksOOan61ee1Z+5An5ZMHEENBhmBbzYiASd9geKj1lu8LyXijMqLcGFllnzFfnFwrmIAO3eBBiTPq7Nu6gN5So3ABJV/MIjyNMnmAeVBiQIDM+HeoW5S3mZa2BbDMcsUJGLISQGkXIaSWwbsorZ6ncUW3yBYBZZQJYpIyAX8UiRA5mNyRWUNbaus+nOnW4oZBhFogrPztbuEAYuH8u7DGYnaqnxJ8PX77XvCZVDWLVq1Lsqqwe6XchVMwrWyBwSsbQDV9PHR6Nt28gRiQxx/FkPmMqpnYjcTsK5rX/FNhtO7G6txVvXLbC1eW02Ks2JLZSF2tyynvPqta/T7FywiJAdgqLKLghh3yMMxxIVg25Mme5odf6p4dsFCSfEtDyhWB+8XJDkQJKyIBygkgGKejXsXMgD5ZgTicgD3AMCR+Q+gpxqt0/DGUt+GJMqUwOx5Ij+dWDUoR/wA4oUaVFA0qRpUEk0pokU10BBB77H/BVRC2sQNjMsZgCSdueNpFVtfrFwQmQruFOaMNhkzAowB3CsOO457wa+/aDWLpvIlu01wBQJyODIQCOFUSTAPHIrTv3ABJE7qNoJ3IAP0Ez9AaDmOj6a61xLl5b0nJyp8hVmuBsWgwy25cABoZZJVpBrV+IRdNuLFlbtyQVLuERSOCW+YGY4BB3BgE1Y0mqLX7tvsgtsNxtJuKREcfd5TP4ogRvT+KNa1qxffFiiWLjjESGYK5KuYJQQF32+Y77VUSdJ1MKttrVy24ALZW4Usd2bO1lalmkkBpk1R6hobnj2rzeHcKAhE8RrJBMsQmx8UEKhwYgShbsoW3pbjLpWd3hwjlmObhSuUNiTwBBIAE+g4Fb4i16W2UFnJyXJFzC4BXZjksCSBtLGSoA5Mz1WrotQzrL2ntH91zbJ/W27D+dZPRtVcuai/ca3ft2z4VpEuAqPKr3DfxYwA2apC7+QZAb46HWupLptNdv7MLNu44GUZFFJC5bwSRHeoG6g7XbaLCZqrwy5EgrcJmCI3Cx3kHaKir2sSRuQFElgwlSIOx3G0wfyiqvTUFtdrni/dpCLgF8o3a2pPlylZlo2HEklnXbyW/D8QuA7C2IEoCxEM4IgiYG/ALHsTS6BqrdxA1sHzKHDFUBZWZ8Yw/D5THquJ33NXxHL6nql59Te+zi4bhytoouIBItTIt3MVYgz54YSIDEAx3aoPKxXzAQCQMgDBI9pgSB6VT6hqFNy1Ya2LgvZyDiQqoBLMjbFJKLtvLrsZ2nW0LaxatoOPKIRfqSAf+DS0ZPTvh6zZvFrbHyhHCZz5z9om7c/EzMLtwSTBjjYRH8Ua8KbCh8T9otSAmTnfi0JBY/vYhoWZA5qL4X+H/ALLevGZyWduIa/qrirLSTirATI/PatzqJthGa4iuoHmBUNtO/O0d6b9EPQbrNbPiMWuSSwIxx/CMVIkIcSRM8neqfxj0ttTp/BRsA1yyGgebHxEJNsz5WUAsCQ3y8dxb0lq1mwtvd8hKsmdzBSMTG58uxEAEAjgbVX+IenteSDcUecBFza0DPlI8RZbxGkgEDbLYEwQ9G0nYTPuYn6n3p1Uemal3BD2LlkrtDtbYGO6FHYlfdgp9qu1AiaBo0CKKBFKhNKoJgaApk0HkgiSs9xEj6SCP1FNMYNzTaSzqFsxbU3V8VlLTAs4pbARjCp5iBEAYAAemx1bQePbNvxHtyQSyYZbb7F1MbwZEEECCKx9Z05jq9OyqPDXPMt5yxKncg/ikKM54EQZ8vQXC2JxgNBxJ4ntPtNb1HP6C3lqb7WNTbe4uFu8jpkyAFmGyXFxyljOMGB6Vuai6EQl449CZPoFAJYn0AJrI+F9LdteMjbWxcPhKMCAAqZEuFVnZrhuGSsbdtq0Oo6LxVYQssMCSPwEw6yNxK5Db1qUiPo11WsqQFBYBnCjy5sJaBJ2me5qS5atpE7BiFG7YgnZQBMLJ2HG5A7iqnwtpmt6SyjmWCA8AAZSwUAcBQcR7Dk81W+IsyltmRyA6wtkF3liFDFsYUKGZpxIBXmYInp4tdW6Kl+w2nPlt3CfEAElgSSwk8EtBy55iJkZ974cy1Fq6zeILYAAZ2ECACAgBDDY/Md8yCTzW/btkcsW37gT/AO0AH9KxdLqV+13YDsApIYC467iyGVSJXYrJVe5Pc0lq3GlrtPaFuXW3ja865QqowBhgYhIk+aNpmoek6i0bAu20Kq4yKgFmUjZkxSfMpBUqvcN71Jr9ObttvN5WX5WBURG4fbISJB9J4NR9F0YSzbJFrxMFya0oCMSAWKGPlJ396nh6zbpsnVyFA1BVQwa45dULW4bwxKY5qkYtyW7lq3rLviS6qCJgIxeQODuqwT6b/WsHXdct53EIbKze06DcorM5RlUuwC5AmcZ3GJ4at3VWSyFQ5SeSImO4B/Dt3G45qjO6Rr/Ee4QDizssMzSrWwqkYkQJ/wCkkSPXKJOqae9dBRCLagxOz+IrIykMpjEKxBImWCwCJo6XpIsrilxiSWbz49y0wECx8yjb91fUytRqyt3TWQ+TuWNyAMiiW3lyOEU3PDWR3cAcyHqD0rpw05cIrY3na4xm35WgLGwBIIUH8RkngVW+IbBuI627jLcBs/ga4qBbgdiLao0syZAEg9uIpfDrs17WtmGH2gIECkYMlmyrfNv5oBjjuCZmrHxB1FbVrzEnzIGAx2UsuWRcYKMZPmiQCBvBF9Fzp6qqlFUILZxheJIDyPrlJ9555q1VfQhcIS2bagmFxC87yAPUk+/NTmlBimk0iaDGaigaVNNGsqlqPVXgis7GFUFiYJgASTA3P5VNFKtI4/o9y/cSxqLk+It3VJlctvbIss7YjwgMgCLdqA25IWTvB6u3fBXNpQbzn5Y3iTPE/wBRWBr7F1r2mRrwULcuOyhousgW4oOahdiWtggARlHmPmHQNaUkMQCRx7fT0PvVRh9E6rduXdQtwBgLgNkIVkW8LakktifnzMMAeYyGNaWp1gV1T8bsVUHaQFDsy+oA/KYEiaqdG6e1vUay42MXXtxiuOy2xudzLQwUnYHGYE1Fr+lWxqPtBvC2zI6ktizT5cDba5ItqhGWCiGYgn3txFzo+qN20rFCmy7bQfKpJSCTjJKiYJxniCaPxDrnTyWsyzoQMFDFGOQDEe0qf9v1q30LRJbsC2lxrtsSELwWC8YlgBlG+5ExzPNMu3rNlXNtMivhKyWlloYwkINo359Budts+tLiXEvAjEkAwQ6MAfpmAGHuJFZem6go1D6WGCae3YdWycsWZrsqTmWcYqh4I+aewrV+zDFVGQVYEBiNgIAJG5H5795rB0Gl0Y1TG3LXM2uFgzeGjhPDxABwBKO0D+LvViNPrd4hQqgsSZKCQWAB7jcDLEx3AI4JqPohvRjeDlvDtMXMBC5DB1trGagFQfN++IrQ1GqVZ3GQExzA3MtuMV9yQPesf4Lv3H0enLsr/c28mlyxJRW3yHm2I3nfmTTw9Z+v6ULmstW7dsG1butq9QzAupulPDRTnILEFWEboEXYZLWv8VC8dJeGmQ3LxQqiSgkt5dzc2gAyRsTESKh6frC2s1KEiLRCgfW3p33jb5maAd+exEaXVL2Fm4xkBVJJX5gO5X3Akj6UFPpfTmt+Dn5mt2cMuYjABci0knzEkg5Hfy4qDotpULrdKjxFVlDdwrYll9wSqn8qzNF1dLl91FwYjJRJGLHJVUWzsGIdNQpA3ECdipNzV6gKyyxUKcjtOcq6hBG5M7wNyVAHNKQOk6NLXiFLS2zcu3HfEEZksfO0gSxEE9vQ1W610kahClwKy5BkAGLKYXklsbktlKmAytBmN4PhBm8Eg5Pk7uLmQKlWhrceYn/TNsbAzBJMkkjrXS0e6L97VFBY+9toxQWUKRNy4p/1IJG5IxyEYnenp42dCrhPvCSxgkEqQpgAhSqiRILb/vHtAFgmq2jN2CLy2wQdijMch6lWUYH2yb61YIqUA0Ip1AmooxSo0qqHxUWpLBSbYVmjyhmKqT6FgrFR7wfpUxpVRwWo0Ope4xu2xig1DSWBZcrgdVtblmIWQZGIyUAkEoO0sq6rDMHYTBjGfTKNp9SIHsOKzupJd+16UpbLJF4XXyACriCoKky0vjwPwgk7QdelIweham62JLGGvX5XJXhQWy8wUQVuwmzMIiORja69pnNm8yBrlzw2FpFwEMVIkZMoO8E5H8IjfnQTToGLBVDMFVmAAJCziCeSBJgdpNQdV06NafxIxCsTOWMQZyCkZL6rMGqiD4evrdsWr6oU8a3bfzRkQVlZxJHBmO09uKw7PwsyThqALpuWrzjFyp8PDwkhrpcW8rck5FjuJAkHe6F1FdRYR1AUwA1sGcGGzIdhwQRwOK57qd64H1DraunwGUoVUvdcBTcdbauuTKztbQgAriBDSPIHR6S472wz4LO48FzcVl5BDFF5EHb8j3rJ0XT38YvcQm06qkclyTcOV624BVApVcTkZO/BNbmjZyv3ihTtwfUA7j8JBkRJ45qxUVDf06uIdQwkEggEEggiQeYIH6VU6L0pNLb8K18gPlBiQIURI+Y7TJ3M7zzWhTRUGJp7Vtr97ThQqKqlwlwrIdeXRSCCTmMhExuT20tXo8xGbr8vytHBkjjzZcGZ24g1T0vQ1TUPqS2Vy4FQZSwS2CxxtFiShYsC0GDiPKKb8T9Ou30tracpi5dobHIC1dCqWgwDcNuSASORxVEnRNNbtgi2XIZrr+bEA5PLeVYHlPl3AYcHerGve3aHj3CQLStMSRBxk4j5iI2jfcgc1idG0Oo0lqbp8Z4uEKgdt2wItBmMBYTENCqNie5Or1ay7ABVLliPKSFQACSGbfGYIyhiJgRM1cRF8O30cXGS8boe4SuSqhCqFQBQFGSeWQ0b5VS+IPh7xXe6z4p4bpjkQT4ngqxl2wBK28AIAJILTxV74f0rW0VLstdtqgyO6bqBFliB5RGJ2BkTABFUviS/ecm1ZtOxGIkowtAkq2RMRcAG0diTyeHo2en2iMiVFtWIK2xHl23Jx2DHuBI2G53q5VLpRbwgHW4pUsv3jK7kBiAzMpI8wgx2mKuCpVGKBo0YoG0qJFKgfQNGgaDn9dfsnWWyxuG7a+7CrljN4KZMEBhCEkGYhSR8pO/XGdQRrmsL2lt3LQUi9cOGAWElHbPzoApOJAhoJkAg9fZuFtypX0kqZHMgqTt/arUSCq2s0S3AwaTIjckqPfGYn35q1TTUVmdD6R4FtRcfx7oLk3WWG8xJIWSSiAEKFk7AVpUZoUoNCkTUWp1KW1L3GVFHLMQoH5moJRSrB6V8X6TUMVt3gCAph/uyZy2UPBJEbx+8Py3Iq5YbKNChRmoo0KRNKiCKNMFOWqDRFAUaBRRptKgNKjSoFNR30VlIcKVI3DAFY9wdoqQ000GHrOoomVxHS0ltgL5KZFyba4J4a+ctDWyNwY2ggiNq0CAAxBI/dGI9oWTG0d6wuuae0zlAQLrmxcIefCY27isrNwCwCYmDMYyD5RW+aUOFChNKgRNChRqAmuL+J/htOoaq004paUrcYDdgGkKh4G+W/vxXXas+RzMQrb+mx3isTxVt2sYMABdgOBuRv2MQfrSdZfi/z/UUE/Z906AVsmI2+8uER9S01hfFnS71hg9jWPCQVR7zMwI7LkeI7QeI713eg1WZuCPKjQD6gqG/Teue6pqtHfEKVuNDGUIGIHMsNgfb9a1O+k/iKHTvi7WKbX2pNMqXGxZ2bwnWOS6M23lEjaG2iJFdvoddbvLnacOskSOJHavMdAXeUeyt9bTY+ZVuQN4zuKGOwkQNuK6/oGgOnUNZ01pc5zK3DtuWjlsgNgI3247VesSSx1FKqljXKzY8Nvtzx7jj+EwfarU1hoRTqC0qqHClNNAo0CpwplOFA+lTaNUChTqjvNCkjsCf5VBg6jRuups4KTa+9LNMnK4bcrI3AxVnyY7kATwrbtu2FAVRAAAA9hsKydB1NnUmJgntGwVjvP8ACOPf2rYqS611zeblClRoCqyFAU+aFBDqVyVh6ggfpXP6jUqsgsJHIkSPqO3510prE6/p0CB2A8sye87kfUxlWLHTi/WS58RGVWdCdxjsCQNg3ft+sVxXU9KdPcS4SSrfOobHJuZ24B2Pcc13SWGBUiOFYwRkAeDHb2NQWtBbDJcKkkywkkgHKGgztDKWE8Bo4pzbGv8ASTfh/SenrdQPdtr55JBWDBMgEMYf+I7/AJ7DWS4LKHABSYS2IBWFHIUEeUFgsbb1U+0qq+WPYD6SAPr29aiur5kndimU+gJMqPSHH54j02lt/Uk8aY1CNHjIA0EBwDsOSC3KDb1x23Pario68EOD6+U/WQCD+gFZnFVtT1S5pwGWHSYKHaJmCrj5d9oMiSIjebLqdcuktXA3sRsQeQff/Ip81VsXhcRbtudwDB2JHdW9CDP0PtM2bbBgCOD/AJx2rbmdSFI0pqKdSihNGqg0qVKqEBQuRBniDNJWqv1JcrVwb7ow253BG0d6niybcQaexbX5G79iu/I7D+IfrV6uc0ukxdJLEyva56j94bct+Ud66EGs810/05y/otSBpUJquZEUDSJqK9eCKWYwqiSaWkSk0KxdPq7+K3LgAVhMQAN9xwSV27mtKzqA6mJG3+H3qa1ZjIv31wuFVjyvLAcyMUHuYCtPtU2o002UbnwxyZnHmZO8iFM+x71HaeLUmT92o2kkkzJA3JMb+tauofG2x7hT9Jj+9SrGNq1N1RJBZd0uEZMh9xtmnIiZ35JqrZEuDvADCeQQWF0FT3BzMH2q1dteUKu3Cz7bD+fH50WUeK2M4glQPQAxA9py/wAFZt+NyfVTqEkqBMA7xPpuTHYCR+c9qkuaIGybZJaREn15BgbCDBgelaPT1+9Hsj/8oP71Y1GgEE2ziSDA2Kz7A8H9QPQ0kTrrxT+GSVQoeJLDeYncj9TP+49orUtnB4/C8kezckfmJb6hvUVndA02FtPKyQIhomQWHYmREb99q1L1rJSPpB9CNwfyMGujlUtKmWHyUGIJ5Hoe4/IyPyqQUBAok0pplVEgNKmk0KAgUTRppoGxRBoxQJoFSApoNGooEVk9V0N25li4KtEJABEdw0iZPqe5/LXNNqWLLjkke7b8jltyuzmIgKARPIERtyQPrWgpIghiCZgn5fU7xBgCSPaa3QaY6zzuPT+9TGr1qrYdcoB2gYnYg7dj9P60/XtCH6r/AMj+sVn6zSi2Z5Rux3APp/b1+vMV8tAgkrIJE+nETxvG3G1Rc9Oe5EH0Ksf9pDH+QNR6fiTyaYwyIA43JPbYjvxPIj0mm6SbjsokQcQeIAAJYe5/7feo342el2/Kzn8ew/hEx+pk/QirZqtoyFtqs/JFvc7mPKJnudj+dWhW3EKINE0BQQ2PK7KTs3nX24Dge0w3+8+lWe9VGb75P/Lu/T5rNXJiqhpNKjzSWgJNCiwpVQYpURTTRBmgaQpGgaTSmgaRqKJoY0jQFAYrG+KuvJodO15hkxONtJjJzJAnsOST6Ctk15N+1vX56u1Zny2UDEf9bk8+4ULH8RqybS1P0v8AaZc3GrsI6N/4UqQvpi5Ifv3FdhYuJdRXtOWtuAwJGJg/hM7z+QPHMzXF/CPwwbhF2+v3XKLtD7wCwn5dpg87cia7y8yW0JMKiKSdtgqiT9ABU6zxed9Vtax2CnEDk9thx2gd5kRH1qj1fqI0loW7bTqb5C2/KQB3ZlkboBJJkySOdq5fV/tAHioyWQ1tJgP3admEcMBxzya0uqX9Pcu2dcblpWu2grWrlzzLiSfIyhgszwQOx2k0nGfq3vfkbXwzYYC6NRda4t3wiMyZzm4pKn8M4W4AgArtFbGp6qNOyrfmGBxuKCQcY2ZRuGgztIME7cVTAS6ttg1zT4KWCnAo2KtiS4yDYyXgMDtJHpBa6jb6hYC92CsVgq6nnK2ZMlfTYkcxxVZdJpr63FDIwZTwVII/WpCtcP0nUPpr3n3B+Yji4nZx/wBQ/uNprulNTBUQ/ekfuov/ALmb/sFWJrL6cp+0XXJYi4IA/Cq2yFWP4ibjT7x2rUJoH0hSpTQGlTaVVDp2ppNE8UCKikKBNEUCKgQpjXQu7ED67f8ANOWsnqmma6zArmoAGORRv3pDDmSAsHbymrBbPUrUxmJ9N5/SKns31bg+8bgx9DXJ6DSIl0i3auK0CcXWBMkiQnbb2n8jWp1DVKgFoMReIVpyJIExuxIJmG/nuKX4smtPqOs8G09wqzYCcUEsx4CqO5JgfnXnvw18PvdvNrNeA1xyHVTwD2LJG8AKFWY23niukt60s0OcvqZ42nEeUHjsP50esdQtWbJuXzCCO0kncgKO7GDA9j2BIk68jV4z7S6p1yxp1DXXwDEqpKsZI5gKJPI/UHjevHut9Su6ljcuuWI3AnygTMAcACtP4o6sdZcS7gbdpVCW0JmI3J2A3JgmsC+h/nB/P/DXXnnHLq6rPdMfxR/L0qxauM4VS7FbZOKliVWSJIB2EwJ+lMNv23Hb+VS2TjuB71ph6t+za6bmna1c4Hyg+xgss/VZHG/uZ6DS9KCt5UCPaACXBsrAyMGAMsBAEneCIMgxx/w98cWksol9SHUIqsijcAYjLfZhv2IP5mu16b1i3eClXDAzDAMs7gQytuDJUfUjiQDzuukIadbgh0xliw9Uc/OhPeTJB4bL6TqIvlicTHPMe+/NNe3P9R6iuTv9eu2rl20QbyZMoJhWgycZEAwDsYMgCTMmsxW50Lw18iEA+HbfE/MFdrjiRzyx5rWJrlNF0dnvDVC4Ua6qN5fMuSgIdm5V7ccRwxneuotOeGG/twfcf2/+zaJKcKaaQNEOYUqdSoIwadHrUa04moozTWoU2KinUy6k7jYjv/Q+1GKJFBD5+yr/AOo/9tZ+v6ddusCGtosLIgklgTuTAyjywCY524rUYURRZccV13qFjRmLtxHyYbIZubbsbizI39ZFea/EPVX1l1nLMbYJ8NTtC8A48Anv/wA7V6P8R/s+t3SraYLbbNmcO9woQ0E4rvBneIFM037N1VdtSQ5BBItqV3EEAMeIJHr32rfP8xnrrrr9edfaEFlVbsymIJMd/wAqm1GkUjUgsFKLbZQfLmN5K+pBZDHJEnsa9Ls/s50aqgYXCyklnzILn/qjYAdgI/PesX/9UvO9/wATTM0g2rLNesgIisGVh5GJYwd8ZhiKv9RnHJWNGL1ktiwdRkY77LlIPsJ/Kq9rSIQQxIjcH++3FdzY/Z/qEAw1SJt5vIx322BkSOd4HA29NvpXwHpbSEXV8d25ZiQB/AqkYj+dP6MeRZAyAQY229q739nN3zuJUlhiy8nedyv+0SP4u4rp7fwRolfMWf8AaWYr9YJ3/WKtafotuwytp7NtR5so8rbiAQYOX4hBI5qXrVkTpcuqxDLkpOxB8wG2xJPn3nfymPU7nl/ifpa3dUAl5A19VV7TeJBIkAtiCFkYrDATiI5rqtfZDoc7dwxvCsATE7eVwW+lYeh+HLrMLz3AHYK2OMFIgi2CDAx4mOZMVmNVodI0epsiLrC4oAAVCNo/iUbRtzW3auSP7iD/ADrF13SH1GObvawJINt5lvwsJEKB7iZJ4jfX0hYqMwQYEzHPeMSe9QWDSmmxSC1USBqVRmlV0w4CnEU3L+n+fzH60fFHr/n9quICrSIoq4P/AB/nvzt7UDUwMijFGgTUxdAinBaUUquGgBSIpAU6KYhhFKnEU0iilFDGiKWNQAihFPxoUw00tSBpU7tUVHqL4QSeB/Xaqv8A+XG3lMntt+k8VJ1H/TPsV545HNYrsPUEkjkg9gNhP0rHXVldv8v851PrpEbIAjuAf1qUVBp18q9tht+VTKK6Rw6/QfalT6VaQwqYPv8A2A+nYHjtTPDPHb/4Inj3pUqamHQfbck95Ez+vPtxUZtd/f8ApH6d/rSpU1cDwT69gP07x/nAoeDzxvJ/WP8AiD370qVNME2vf+X+f5605Ug9uT2/rSpU0Sq0UqVKmhZUqFKgVKhSqBE00UqVAJoXVJEAxHeJpUqCM222838qRtNPz9/Qfp/n/wAUqVFPxaB5v5D3/uP0peExG1wjjsKVKmpUtkEDzGT6xFKlSqo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27654" name="AutoShape 6" descr="data:image/jpeg;base64,/9j/4AAQSkZJRgABAQAAAQABAAD/2wCEAAkGBxQSEhUUEhQWFRUUGBYXFxgYGBgYFxwcHBoXFxwaFxcYHCggGBolHBwVITEhJSkrLi4uGB80ODMsNygtLisBCgoKDg0OGhAQGiwkHCQsLCwsLCwsLCwsLCwsLCwsLCwsLCwsLCwsLCwsLCwsLCwsLCwsLCwsLCwsLCwsLCwsLP/AABEIARYAtQMBIgACEQEDEQH/xAAbAAABBQEBAAAAAAAAAAAAAAABAAIDBAUGB//EAD8QAAIBAwMCBAMFBwMCBgMAAAECEQADEgQhMQVBEyJRYQYycRQjQoGRB1JyocHR8DOCsWLSU3OSouHxFRZj/8QAFwEBAQEBAAAAAAAAAAAAAAAAAAECA//EABwRAQEBAQEBAQEBAAAAAAAAAAABEQJBITESA//aAAwDAQACEQMRAD8A9XpEUYpVwdCAp1NFOFUNNKjQoEKaaLU2pVg0hQBo0BpUpps0Q6hSFImgIpGlQoEaIoURQKKFE00UD4pRSBpTVDLiz3oU+aVQGlRNKqAKcK5TpnVc9fei4mCriUDO84O9vICQLbZi4G8pkIsHk10h1K7QcshIC+YkeoA7cb8b0wTE0K5X4b1ty7qtYReVk8VVFuGYJhbthwHHlFzzIGCswB7Akk7nVtUttVa4SqZpk0lYAlhJH4cgoPYgkHY0wXaUVkdB1gZd3LMxmC0kwAGKz+EsGiNogjmsbquv1Vy7qLC2mOB0zWoKgsPFZnZSWgqLfhzkR5uBvTB19E1UfqCLbe7cIS2gLMxKlQBOUlSeIII9a5bxrn2TTHU3riXNVq7RyBUDe6Htoqt5ratbRRgslS5yJ8xKQ12dKKDNE+1Z/Q8vDbIEHNzODWwQTMqjXHKjeNyNwfKKgvu4WJIEkASQJJ4A9T7URXP/ABjcuhdP4a22U6nThg7MJJcBIVUM4uUucj/S7iav9e1zWNPcuopZkUmACxgCTsNztP8AXaaYL5vLkEyXMgsFkZECATjzAJXf3FPrlOk6y4b6XWUuTprNq8Ua1C3h94bcsy5sQ5PBEcRJre1kyrNd8G2F3AxDliRALmdu0LuT3PBuCxpdSl1Q9tldTIyUhhIJBEjuCCCO0VJcuBRLGBx+foPU+1cv8H2lYMIurcs3b87XFtkG7dCjNh5/LixTIhSRspEDmPifq+os619U1q59msXFUtnhhbVWsu6ofma497ED/wDmpPIZbia9QVwRIMg96JqnYcKrb5AEEH1DKpLeURuxY7CKl097KRBEetZrUnzUy0iaIpRQNY0qJpUEkVW6hpjctsiu9tjEOhAZSCCCMgQeNwQQQSKsg1T6xrhYsvcIYhVY+UcQCd/Qe9VGb0zo9pLa/ZXxtvFxQuyn5SGm3izcSSxM5kGRAGtpLOCgEydyTECSSxgTsskwJMD1rmOnf6WiJVbYthcXLTa3tsXxbbJSQMVECF7DEV0tgrdAYiQCwEziYJXIA7MCNwfQ7VajmvhzS6axeutp7d5EcqoAt/c/LaQMgFvMKcQJYlBix2k1r9ZSwsNfZ9xchcmIMIWYKgO7BVZhiJ2P0rE+FusG7qL6bBvEUtsT929t7wE9mRmVT7uNhNbOu6N42qs3nwKWrdxYx85Z8Ru3/hgZeX1Pel/RL0u+Ga6qq4W2yIGZpV4toZRSfLEwdgDEyd4fq9eF1FmyMMrgcmZDBVUmU2hvNgCO0j2qr8O6S9bDi+QzEgkrshO/+mvKoE8NQDxjG8ZND1pNO122ly1ac3Xwc+F4lzypcuKsr5rZlSwYzGJgSchPVbrWwQQQCDMgjYzzI7zVZbGPhIigW0ERAIUKsKF8wx7CYO0jbmo9LbFq0PDDkAAxde6zRyZa5k8gTCn0jbmsG11lQmgm4rLqYNsmEOyow+bckLmO051IN/qt8padgCYRjsRMxA5I9Z/I+1RdG1fieMBdW54d3wzipXFgiMymWM/MNtokgyQTTOu9IOpQob1y2jCGVQsHcGdxM7RBJWOVNQdE6fY3uWka2yO6MVYorsrYl3W0RbukwDJBIMrsQQHzBJrkQamwTZtm4csbjKpYDaRbaCwMHfgQe9a1wCDMRBmeI957VgavpV17tm67Bzae4SsKckYEBUDYqm5SZkwg8007rmhvXNOLVohGZmBMnyowuAhY2yFtionYGPSr8EvTusC5fa2N5yMQDGAthpYNyGYAgiQWEEgTWlrMNs9tnGQ2KjEljkN12Xke1YOi0V/7QcrCLaYhizeHccXN2LgzAyIQbLsVTYRtodYIZ0stuLiXSw2BwU2y0TtBkKf/ADBT0Q/CK6YW2GlQKsicXa4GxHhg5tywCFTzBTk7Ev8AijrFqxaJuBXwaxmpMYrdui1mWiF2yImJxIrI/Z5qpRhkrM7XrrAEZWx4rKq3EUYqX877QCQ5Eitj4k6Ut61iEWW1GluNtucb1kMSRvl4a4z6bcVfU8TyfBLgXFZoMXMQ4AOwhdhtuBzvvvNWdI0ltwdzBG+2TR/noRVmKRrGfdb35gURSO1NFVk80qYaVNXEk1T6rqrVu0xv/wCm2NtpEg+IwtAEDsSwH51crP690wamw9kkLmBDFQ+JBByCnbIRsexjniqiu/Vh4lq1aVfP4qFCVVkNuQJUH5JS4sqDvjG01f1txwB4eJaVMMY8gZfEI/6gpMdsis7b1gn4SIl0ugXWtWLTNgQJtF3JtgPNkXHYFgCe/dia19bZVwl24TbFsF2klYBUMQzKwxxYKSZ/CfWr8RS6V1e5dNqQMXQXCdvxM6osK7AfLM5GZPBBo9Q6sV1VvTrbdmNs3gUcAAAlIuq0SpkkQSSVOwiaOl6VbtKtvTKPujZtsWynBbnjGHIObbvPqTuQRWrqr+CFiJgbDaSewEkCSdhJ70GL8P6t776kOxNu1da0FKwJxtu05DLykkRuN+W2ifqF6yjWQRBt3D4YAj7zwboKoo3ZvDZ9gO8c1Y6YqzddAw8W4HbJWXcW7VvYMBIhF3G3vWf1jpjvqdLctIpFu61y7k5AjBrYKoAQbgzJB24Inep6rW1NlLtsrcWUdYZG9D+Fh/Iis9dNp8lQWQzJFoTanFVXbzOPkAgSCQSe5mmfFejuX7aWUANq7dRNR+94JnLCdhJgHviWjeor2i1H2oMsFXk3LxAlUX5LKJmDyzmSGHJI4iDZazMCSFA+Vdp/MbxxsIrB+FNI0XXu21VheueECFzQH5gcDh8xYeXkcneBvWS625ukMwHmKKQDH7qEsR9JP1NV+jasXbZO0hnDRHOR3gExOx3/AOKeCl1S1e8SxCG6A/mIbw0SQVLEBsiAmexzksOOan61ee1Z+5An5ZMHEENBhmBbzYiASd9geKj1lu8LyXijMqLcGFllnzFfnFwrmIAO3eBBiTPq7Nu6gN5So3ABJV/MIjyNMnmAeVBiQIDM+HeoW5S3mZa2BbDMcsUJGLISQGkXIaSWwbsorZ6ncUW3yBYBZZQJYpIyAX8UiRA5mNyRWUNbaus+nOnW4oZBhFogrPztbuEAYuH8u7DGYnaqnxJ8PX77XvCZVDWLVq1Lsqqwe6XchVMwrWyBwSsbQDV9PHR6Nt28gRiQxx/FkPmMqpnYjcTsK5rX/FNhtO7G6txVvXLbC1eW02Ks2JLZSF2tyynvPqta/T7FywiJAdgqLKLghh3yMMxxIVg25Mme5odf6p4dsFCSfEtDyhWB+8XJDkQJKyIBygkgGKejXsXMgD5ZgTicgD3AMCR+Q+gpxqt0/DGUt+GJMqUwOx5Ij+dWDUoR/wA4oUaVFA0qRpUEk0pokU10BBB77H/BVRC2sQNjMsZgCSdueNpFVtfrFwQmQruFOaMNhkzAowB3CsOO457wa+/aDWLpvIlu01wBQJyODIQCOFUSTAPHIrTv3ABJE7qNoJ3IAP0Ez9AaDmOj6a61xLl5b0nJyp8hVmuBsWgwy25cABoZZJVpBrV+IRdNuLFlbtyQVLuERSOCW+YGY4BB3BgE1Y0mqLX7tvsgtsNxtJuKREcfd5TP4ogRvT+KNa1qxffFiiWLjjESGYK5KuYJQQF32+Y77VUSdJ1MKttrVy24ALZW4Usd2bO1lalmkkBpk1R6hobnj2rzeHcKAhE8RrJBMsQmx8UEKhwYgShbsoW3pbjLpWd3hwjlmObhSuUNiTwBBIAE+g4Fb4i16W2UFnJyXJFzC4BXZjksCSBtLGSoA5Mz1WrotQzrL2ntH91zbJ/W27D+dZPRtVcuai/ca3ft2z4VpEuAqPKr3DfxYwA2apC7+QZAb46HWupLptNdv7MLNu44GUZFFJC5bwSRHeoG6g7XbaLCZqrwy5EgrcJmCI3Cx3kHaKir2sSRuQFElgwlSIOx3G0wfyiqvTUFtdrni/dpCLgF8o3a2pPlylZlo2HEklnXbyW/D8QuA7C2IEoCxEM4IgiYG/ALHsTS6BqrdxA1sHzKHDFUBZWZ8Yw/D5THquJ33NXxHL6nql59Te+zi4bhytoouIBItTIt3MVYgz54YSIDEAx3aoPKxXzAQCQMgDBI9pgSB6VT6hqFNy1Ya2LgvZyDiQqoBLMjbFJKLtvLrsZ2nW0LaxatoOPKIRfqSAf+DS0ZPTvh6zZvFrbHyhHCZz5z9om7c/EzMLtwSTBjjYRH8Ua8KbCh8T9otSAmTnfi0JBY/vYhoWZA5qL4X+H/ALLevGZyWduIa/qrirLSTirATI/PatzqJthGa4iuoHmBUNtO/O0d6b9EPQbrNbPiMWuSSwIxx/CMVIkIcSRM8neqfxj0ttTp/BRsA1yyGgebHxEJNsz5WUAsCQ3y8dxb0lq1mwtvd8hKsmdzBSMTG58uxEAEAjgbVX+IenteSDcUecBFza0DPlI8RZbxGkgEDbLYEwQ9G0nYTPuYn6n3p1Uemal3BD2LlkrtDtbYGO6FHYlfdgp9qu1AiaBo0CKKBFKhNKoJgaApk0HkgiSs9xEj6SCP1FNMYNzTaSzqFsxbU3V8VlLTAs4pbARjCp5iBEAYAAemx1bQePbNvxHtyQSyYZbb7F1MbwZEEECCKx9Z05jq9OyqPDXPMt5yxKncg/ikKM54EQZ8vQXC2JxgNBxJ4ntPtNb1HP6C3lqb7WNTbe4uFu8jpkyAFmGyXFxyljOMGB6Vuai6EQl449CZPoFAJYn0AJrI+F9LdteMjbWxcPhKMCAAqZEuFVnZrhuGSsbdtq0Oo6LxVYQssMCSPwEw6yNxK5Db1qUiPo11WsqQFBYBnCjy5sJaBJ2me5qS5atpE7BiFG7YgnZQBMLJ2HG5A7iqnwtpmt6SyjmWCA8AAZSwUAcBQcR7Dk81W+IsyltmRyA6wtkF3liFDFsYUKGZpxIBXmYInp4tdW6Kl+w2nPlt3CfEAElgSSwk8EtBy55iJkZ974cy1Fq6zeILYAAZ2ECACAgBDDY/Md8yCTzW/btkcsW37gT/AO0AH9KxdLqV+13YDsApIYC467iyGVSJXYrJVe5Pc0lq3GlrtPaFuXW3ja865QqowBhgYhIk+aNpmoek6i0bAu20Kq4yKgFmUjZkxSfMpBUqvcN71Jr9ObttvN5WX5WBURG4fbISJB9J4NR9F0YSzbJFrxMFya0oCMSAWKGPlJ396nh6zbpsnVyFA1BVQwa45dULW4bwxKY5qkYtyW7lq3rLviS6qCJgIxeQODuqwT6b/WsHXdct53EIbKze06DcorM5RlUuwC5AmcZ3GJ4at3VWSyFQ5SeSImO4B/Dt3G45qjO6Rr/Ee4QDizssMzSrWwqkYkQJ/wCkkSPXKJOqae9dBRCLagxOz+IrIykMpjEKxBImWCwCJo6XpIsrilxiSWbz49y0wECx8yjb91fUytRqyt3TWQ+TuWNyAMiiW3lyOEU3PDWR3cAcyHqD0rpw05cIrY3na4xm35WgLGwBIIUH8RkngVW+IbBuI627jLcBs/ga4qBbgdiLao0syZAEg9uIpfDrs17WtmGH2gIECkYMlmyrfNv5oBjjuCZmrHxB1FbVrzEnzIGAx2UsuWRcYKMZPmiQCBvBF9Fzp6qqlFUILZxheJIDyPrlJ9555q1VfQhcIS2bagmFxC87yAPUk+/NTmlBimk0iaDGaigaVNNGsqlqPVXgis7GFUFiYJgASTA3P5VNFKtI4/o9y/cSxqLk+It3VJlctvbIss7YjwgMgCLdqA25IWTvB6u3fBXNpQbzn5Y3iTPE/wBRWBr7F1r2mRrwULcuOyhousgW4oOahdiWtggARlHmPmHQNaUkMQCRx7fT0PvVRh9E6rduXdQtwBgLgNkIVkW8LakktifnzMMAeYyGNaWp1gV1T8bsVUHaQFDsy+oA/KYEiaqdG6e1vUay42MXXtxiuOy2xudzLQwUnYHGYE1Fr+lWxqPtBvC2zI6ktizT5cDba5ItqhGWCiGYgn3txFzo+qN20rFCmy7bQfKpJSCTjJKiYJxniCaPxDrnTyWsyzoQMFDFGOQDEe0qf9v1q30LRJbsC2lxrtsSELwWC8YlgBlG+5ExzPNMu3rNlXNtMivhKyWlloYwkINo359Budts+tLiXEvAjEkAwQ6MAfpmAGHuJFZem6go1D6WGCae3YdWycsWZrsqTmWcYqh4I+aewrV+zDFVGQVYEBiNgIAJG5H5795rB0Gl0Y1TG3LXM2uFgzeGjhPDxABwBKO0D+LvViNPrd4hQqgsSZKCQWAB7jcDLEx3AI4JqPohvRjeDlvDtMXMBC5DB1trGagFQfN++IrQ1GqVZ3GQExzA3MtuMV9yQPesf4Lv3H0enLsr/c28mlyxJRW3yHm2I3nfmTTw9Z+v6ULmstW7dsG1butq9QzAupulPDRTnILEFWEboEXYZLWv8VC8dJeGmQ3LxQqiSgkt5dzc2gAyRsTESKh6frC2s1KEiLRCgfW3p33jb5maAd+exEaXVL2Fm4xkBVJJX5gO5X3Akj6UFPpfTmt+Dn5mt2cMuYjABci0knzEkg5Hfy4qDotpULrdKjxFVlDdwrYll9wSqn8qzNF1dLl91FwYjJRJGLHJVUWzsGIdNQpA3ECdipNzV6gKyyxUKcjtOcq6hBG5M7wNyVAHNKQOk6NLXiFLS2zcu3HfEEZksfO0gSxEE9vQ1W610kahClwKy5BkAGLKYXklsbktlKmAytBmN4PhBm8Eg5Pk7uLmQKlWhrceYn/TNsbAzBJMkkjrXS0e6L97VFBY+9toxQWUKRNy4p/1IJG5IxyEYnenp42dCrhPvCSxgkEqQpgAhSqiRILb/vHtAFgmq2jN2CLy2wQdijMch6lWUYH2yb61YIqUA0Ip1AmooxSo0qqHxUWpLBSbYVmjyhmKqT6FgrFR7wfpUxpVRwWo0Ope4xu2xig1DSWBZcrgdVtblmIWQZGIyUAkEoO0sq6rDMHYTBjGfTKNp9SIHsOKzupJd+16UpbLJF4XXyACriCoKky0vjwPwgk7QdelIweham62JLGGvX5XJXhQWy8wUQVuwmzMIiORja69pnNm8yBrlzw2FpFwEMVIkZMoO8E5H8IjfnQTToGLBVDMFVmAAJCziCeSBJgdpNQdV06NafxIxCsTOWMQZyCkZL6rMGqiD4evrdsWr6oU8a3bfzRkQVlZxJHBmO09uKw7PwsyThqALpuWrzjFyp8PDwkhrpcW8rck5FjuJAkHe6F1FdRYR1AUwA1sGcGGzIdhwQRwOK57qd64H1DraunwGUoVUvdcBTcdbauuTKztbQgAriBDSPIHR6S472wz4LO48FzcVl5BDFF5EHb8j3rJ0XT38YvcQm06qkclyTcOV624BVApVcTkZO/BNbmjZyv3ihTtwfUA7j8JBkRJ45qxUVDf06uIdQwkEggEEggiQeYIH6VU6L0pNLb8K18gPlBiQIURI+Y7TJ3M7zzWhTRUGJp7Vtr97ThQqKqlwlwrIdeXRSCCTmMhExuT20tXo8xGbr8vytHBkjjzZcGZ24g1T0vQ1TUPqS2Vy4FQZSwS2CxxtFiShYsC0GDiPKKb8T9Ou30tracpi5dobHIC1dCqWgwDcNuSASORxVEnRNNbtgi2XIZrr+bEA5PLeVYHlPl3AYcHerGve3aHj3CQLStMSRBxk4j5iI2jfcgc1idG0Oo0lqbp8Z4uEKgdt2wItBmMBYTENCqNie5Or1ay7ABVLliPKSFQACSGbfGYIyhiJgRM1cRF8O30cXGS8boe4SuSqhCqFQBQFGSeWQ0b5VS+IPh7xXe6z4p4bpjkQT4ngqxl2wBK28AIAJILTxV74f0rW0VLstdtqgyO6bqBFliB5RGJ2BkTABFUviS/ecm1ZtOxGIkowtAkq2RMRcAG0diTyeHo2en2iMiVFtWIK2xHl23Jx2DHuBI2G53q5VLpRbwgHW4pUsv3jK7kBiAzMpI8wgx2mKuCpVGKBo0YoG0qJFKgfQNGgaDn9dfsnWWyxuG7a+7CrljN4KZMEBhCEkGYhSR8pO/XGdQRrmsL2lt3LQUi9cOGAWElHbPzoApOJAhoJkAg9fZuFtypX0kqZHMgqTt/arUSCq2s0S3AwaTIjckqPfGYn35q1TTUVmdD6R4FtRcfx7oLk3WWG8xJIWSSiAEKFk7AVpUZoUoNCkTUWp1KW1L3GVFHLMQoH5moJRSrB6V8X6TUMVt3gCAph/uyZy2UPBJEbx+8Py3Iq5YbKNChRmoo0KRNKiCKNMFOWqDRFAUaBRRptKgNKjSoFNR30VlIcKVI3DAFY9wdoqQ000GHrOoomVxHS0ltgL5KZFyba4J4a+ctDWyNwY2ggiNq0CAAxBI/dGI9oWTG0d6wuuae0zlAQLrmxcIefCY27isrNwCwCYmDMYyD5RW+aUOFChNKgRNChRqAmuL+J/htOoaq004paUrcYDdgGkKh4G+W/vxXXas+RzMQrb+mx3isTxVt2sYMABdgOBuRv2MQfrSdZfi/z/UUE/Z906AVsmI2+8uER9S01hfFnS71hg9jWPCQVR7zMwI7LkeI7QeI713eg1WZuCPKjQD6gqG/Teue6pqtHfEKVuNDGUIGIHMsNgfb9a1O+k/iKHTvi7WKbX2pNMqXGxZ2bwnWOS6M23lEjaG2iJFdvoddbvLnacOskSOJHavMdAXeUeyt9bTY+ZVuQN4zuKGOwkQNuK6/oGgOnUNZ01pc5zK3DtuWjlsgNgI3247VesSSx1FKqljXKzY8Nvtzx7jj+EwfarU1hoRTqC0qqHClNNAo0CpwplOFA+lTaNUChTqjvNCkjsCf5VBg6jRuups4KTa+9LNMnK4bcrI3AxVnyY7kATwrbtu2FAVRAAAA9hsKydB1NnUmJgntGwVjvP8ACOPf2rYqS611zeblClRoCqyFAU+aFBDqVyVh6ggfpXP6jUqsgsJHIkSPqO3510prE6/p0CB2A8sye87kfUxlWLHTi/WS58RGVWdCdxjsCQNg3ft+sVxXU9KdPcS4SSrfOobHJuZ24B2Pcc13SWGBUiOFYwRkAeDHb2NQWtBbDJcKkkywkkgHKGgztDKWE8Bo4pzbGv8ASTfh/SenrdQPdtr55JBWDBMgEMYf+I7/AJ7DWS4LKHABSYS2IBWFHIUEeUFgsbb1U+0qq+WPYD6SAPr29aiur5kndimU+gJMqPSHH54j02lt/Uk8aY1CNHjIA0EBwDsOSC3KDb1x23Pario68EOD6+U/WQCD+gFZnFVtT1S5pwGWHSYKHaJmCrj5d9oMiSIjebLqdcuktXA3sRsQeQff/Ip81VsXhcRbtudwDB2JHdW9CDP0PtM2bbBgCOD/AJx2rbmdSFI0pqKdSihNGqg0qVKqEBQuRBniDNJWqv1JcrVwb7ow253BG0d6niybcQaexbX5G79iu/I7D+IfrV6uc0ukxdJLEyva56j94bct+Ud66EGs810/05y/otSBpUJquZEUDSJqK9eCKWYwqiSaWkSk0KxdPq7+K3LgAVhMQAN9xwSV27mtKzqA6mJG3+H3qa1ZjIv31wuFVjyvLAcyMUHuYCtPtU2o002UbnwxyZnHmZO8iFM+x71HaeLUmT92o2kkkzJA3JMb+tauofG2x7hT9Jj+9SrGNq1N1RJBZd0uEZMh9xtmnIiZ35JqrZEuDvADCeQQWF0FT3BzMH2q1dteUKu3Cz7bD+fH50WUeK2M4glQPQAxA9py/wAFZt+NyfVTqEkqBMA7xPpuTHYCR+c9qkuaIGybZJaREn15BgbCDBgelaPT1+9Hsj/8oP71Y1GgEE2ziSDA2Kz7A8H9QPQ0kTrrxT+GSVQoeJLDeYncj9TP+49orUtnB4/C8kezckfmJb6hvUVndA02FtPKyQIhomQWHYmREb99q1L1rJSPpB9CNwfyMGujlUtKmWHyUGIJ5Hoe4/IyPyqQUBAok0pplVEgNKmk0KAgUTRppoGxRBoxQJoFSApoNGooEVk9V0N25li4KtEJABEdw0iZPqe5/LXNNqWLLjkke7b8jltyuzmIgKARPIERtyQPrWgpIghiCZgn5fU7xBgCSPaa3QaY6zzuPT+9TGr1qrYdcoB2gYnYg7dj9P60/XtCH6r/AMj+sVn6zSi2Z5Rux3APp/b1+vMV8tAgkrIJE+nETxvG3G1Rc9Oe5EH0Ksf9pDH+QNR6fiTyaYwyIA43JPbYjvxPIj0mm6SbjsokQcQeIAAJYe5/7feo342el2/Kzn8ew/hEx+pk/QirZqtoyFtqs/JFvc7mPKJnudj+dWhW3EKINE0BQQ2PK7KTs3nX24Dge0w3+8+lWe9VGb75P/Lu/T5rNXJiqhpNKjzSWgJNCiwpVQYpURTTRBmgaQpGgaTSmgaRqKJoY0jQFAYrG+KuvJodO15hkxONtJjJzJAnsOST6Ctk15N+1vX56u1Zny2UDEf9bk8+4ULH8RqybS1P0v8AaZc3GrsI6N/4UqQvpi5Ifv3FdhYuJdRXtOWtuAwJGJg/hM7z+QPHMzXF/CPwwbhF2+v3XKLtD7wCwn5dpg87cia7y8yW0JMKiKSdtgqiT9ABU6zxed9Vtax2CnEDk9thx2gd5kRH1qj1fqI0loW7bTqb5C2/KQB3ZlkboBJJkySOdq5fV/tAHioyWQ1tJgP3admEcMBxzya0uqX9Pcu2dcblpWu2grWrlzzLiSfIyhgszwQOx2k0nGfq3vfkbXwzYYC6NRda4t3wiMyZzm4pKn8M4W4AgArtFbGp6qNOyrfmGBxuKCQcY2ZRuGgztIME7cVTAS6ttg1zT4KWCnAo2KtiS4yDYyXgMDtJHpBa6jb6hYC92CsVgq6nnK2ZMlfTYkcxxVZdJpr63FDIwZTwVII/WpCtcP0nUPpr3n3B+Yji4nZx/wBQ/uNprulNTBUQ/ekfuov/ALmb/sFWJrL6cp+0XXJYi4IA/Cq2yFWP4ibjT7x2rUJoH0hSpTQGlTaVVDp2ppNE8UCKikKBNEUCKgQpjXQu7ED67f8ANOWsnqmma6zArmoAGORRv3pDDmSAsHbymrBbPUrUxmJ9N5/SKns31bg+8bgx9DXJ6DSIl0i3auK0CcXWBMkiQnbb2n8jWp1DVKgFoMReIVpyJIExuxIJmG/nuKX4smtPqOs8G09wqzYCcUEsx4CqO5JgfnXnvw18PvdvNrNeA1xyHVTwD2LJG8AKFWY23niukt60s0OcvqZ42nEeUHjsP50esdQtWbJuXzCCO0kncgKO7GDA9j2BIk68jV4z7S6p1yxp1DXXwDEqpKsZI5gKJPI/UHjevHut9Su6ljcuuWI3AnygTMAcACtP4o6sdZcS7gbdpVCW0JmI3J2A3JgmsC+h/nB/P/DXXnnHLq6rPdMfxR/L0qxauM4VS7FbZOKliVWSJIB2EwJ+lMNv23Hb+VS2TjuB71ph6t+za6bmna1c4Hyg+xgss/VZHG/uZ6DS9KCt5UCPaACXBsrAyMGAMsBAEneCIMgxx/w98cWksol9SHUIqsijcAYjLfZhv2IP5mu16b1i3eClXDAzDAMs7gQytuDJUfUjiQDzuukIadbgh0xliw9Uc/OhPeTJB4bL6TqIvlicTHPMe+/NNe3P9R6iuTv9eu2rl20QbyZMoJhWgycZEAwDsYMgCTMmsxW50Lw18iEA+HbfE/MFdrjiRzyx5rWJrlNF0dnvDVC4Ua6qN5fMuSgIdm5V7ccRwxneuotOeGG/twfcf2/+zaJKcKaaQNEOYUqdSoIwadHrUa04moozTWoU2KinUy6k7jYjv/Q+1GKJFBD5+yr/AOo/9tZ+v6ddusCGtosLIgklgTuTAyjywCY524rUYURRZccV13qFjRmLtxHyYbIZubbsbizI39ZFea/EPVX1l1nLMbYJ8NTtC8A48Anv/wA7V6P8R/s+t3SraYLbbNmcO9woQ0E4rvBneIFM037N1VdtSQ5BBItqV3EEAMeIJHr32rfP8xnrrrr9edfaEFlVbsymIJMd/wAqm1GkUjUgsFKLbZQfLmN5K+pBZDHJEnsa9Ls/s50aqgYXCyklnzILn/qjYAdgI/PesX/9UvO9/wATTM0g2rLNesgIisGVh5GJYwd8ZhiKv9RnHJWNGL1ktiwdRkY77LlIPsJ/Kq9rSIQQxIjcH++3FdzY/Z/qEAw1SJt5vIx322BkSOd4HA29NvpXwHpbSEXV8d25ZiQB/AqkYj+dP6MeRZAyAQY229q739nN3zuJUlhiy8nedyv+0SP4u4rp7fwRolfMWf8AaWYr9YJ3/WKtafotuwytp7NtR5so8rbiAQYOX4hBI5qXrVkTpcuqxDLkpOxB8wG2xJPn3nfymPU7nl/ifpa3dUAl5A19VV7TeJBIkAtiCFkYrDATiI5rqtfZDoc7dwxvCsATE7eVwW+lYeh+HLrMLz3AHYK2OMFIgi2CDAx4mOZMVmNVodI0epsiLrC4oAAVCNo/iUbRtzW3auSP7iD/ADrF13SH1GObvawJINt5lvwsJEKB7iZJ4jfX0hYqMwQYEzHPeMSe9QWDSmmxSC1USBqVRmlV0w4CnEU3L+n+fzH60fFHr/n9quICrSIoq4P/AB/nvzt7UDUwMijFGgTUxdAinBaUUquGgBSIpAU6KYhhFKnEU0iilFDGiKWNQAihFPxoUw00tSBpU7tUVHqL4QSeB/Xaqv8A+XG3lMntt+k8VJ1H/TPsV545HNYrsPUEkjkg9gNhP0rHXVldv8v851PrpEbIAjuAf1qUVBp18q9tht+VTKK6Rw6/QfalT6VaQwqYPv8A2A+nYHjtTPDPHb/4Inj3pUqamHQfbck95Ez+vPtxUZtd/f8ApH6d/rSpU1cDwT69gP07x/nAoeDzxvJ/WP8AiD370qVNME2vf+X+f5605Ug9uT2/rSpU0Sq0UqVKmhZUqFKgVKhSqBE00UqVAJoXVJEAxHeJpUqCM222838qRtNPz9/Qfp/n/wAUqVFPxaB5v5D3/uP0peExG1wjjsKVKmpUtkEDzGT6xFKlSqo//9k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  <p:sp>
        <p:nvSpPr>
          <p:cNvPr id="7" name="標題 1"/>
          <p:cNvSpPr txBox="1">
            <a:spLocks/>
          </p:cNvSpPr>
          <p:nvPr/>
        </p:nvSpPr>
        <p:spPr>
          <a:xfrm>
            <a:off x="500034" y="285728"/>
            <a:ext cx="7858180" cy="6858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55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60000"/>
              </a:lnSpc>
            </a:pPr>
            <a:r>
              <a:rPr lang="zh-TW" altLang="en-US" sz="7300" b="1" dirty="0" smtClean="0">
                <a:ea typeface="華康行書體" pitchFamily="49" charset="-120"/>
              </a:rPr>
              <a:t>五、</a:t>
            </a:r>
            <a:r>
              <a:rPr lang="en-US" altLang="zh-TW" sz="7300" b="1" dirty="0" smtClean="0">
                <a:ea typeface="華康行書體" pitchFamily="49" charset="-120"/>
              </a:rPr>
              <a:t>〈</a:t>
            </a:r>
            <a:r>
              <a:rPr lang="zh-TW" altLang="en-US" sz="7300" b="1" dirty="0" smtClean="0">
                <a:ea typeface="華康行書體" pitchFamily="49" charset="-120"/>
              </a:rPr>
              <a:t>泛舟過金家埂贈賣薪王翁</a:t>
            </a:r>
            <a:r>
              <a:rPr lang="en-US" altLang="zh-TW" sz="7300" b="1" dirty="0" smtClean="0">
                <a:ea typeface="華康行書體" pitchFamily="49" charset="-120"/>
              </a:rPr>
              <a:t>〉</a:t>
            </a:r>
          </a:p>
          <a:p>
            <a:pPr>
              <a:lnSpc>
                <a:spcPct val="160000"/>
              </a:lnSpc>
            </a:pPr>
            <a:r>
              <a:rPr lang="zh-TW" altLang="en-US" sz="7300" b="1" dirty="0" smtClean="0">
                <a:ea typeface="華康行書體" pitchFamily="49" charset="-120"/>
              </a:rPr>
              <a:t>宋</a:t>
            </a:r>
            <a:r>
              <a:rPr lang="en-US" altLang="zh-TW" sz="7300" b="1" dirty="0" smtClean="0">
                <a:ea typeface="華康行書體" pitchFamily="49" charset="-120"/>
              </a:rPr>
              <a:t>‧</a:t>
            </a:r>
            <a:r>
              <a:rPr lang="zh-TW" altLang="en-US" sz="7300" b="1" dirty="0" smtClean="0">
                <a:ea typeface="華康行書體" pitchFamily="49" charset="-120"/>
              </a:rPr>
              <a:t>陸游</a:t>
            </a:r>
            <a:endParaRPr lang="zh-TW" altLang="en-US" sz="7300" dirty="0" smtClean="0">
              <a:ea typeface="華康行書體" pitchFamily="49" charset="-120"/>
            </a:endParaRPr>
          </a:p>
          <a:p>
            <a:pPr algn="l">
              <a:lnSpc>
                <a:spcPct val="220000"/>
              </a:lnSpc>
              <a:spcBef>
                <a:spcPts val="0"/>
              </a:spcBef>
            </a:pPr>
            <a:r>
              <a:rPr lang="zh-TW" altLang="en-US" sz="6700" dirty="0" smtClean="0">
                <a:ea typeface="華康行書體" pitchFamily="49" charset="-120"/>
              </a:rPr>
              <a:t>        老人不復事農桑，</a:t>
            </a:r>
            <a:endParaRPr lang="en-US" altLang="zh-TW" sz="6700" dirty="0" smtClean="0">
              <a:ea typeface="華康行書體" pitchFamily="49" charset="-120"/>
            </a:endParaRPr>
          </a:p>
          <a:p>
            <a:pPr algn="l">
              <a:lnSpc>
                <a:spcPct val="120000"/>
              </a:lnSpc>
              <a:spcBef>
                <a:spcPts val="1800"/>
              </a:spcBef>
            </a:pPr>
            <a:r>
              <a:rPr lang="zh-TW" altLang="en-US" sz="6700" dirty="0" smtClean="0">
                <a:ea typeface="華康行書體" pitchFamily="49" charset="-120"/>
              </a:rPr>
              <a:t>        點數雞豚亦未忘；</a:t>
            </a:r>
          </a:p>
          <a:p>
            <a:pPr algn="l">
              <a:lnSpc>
                <a:spcPct val="220000"/>
              </a:lnSpc>
            </a:pPr>
            <a:r>
              <a:rPr lang="zh-TW" altLang="en-US" sz="6700" dirty="0" smtClean="0">
                <a:ea typeface="華康行書體" pitchFamily="49" charset="-120"/>
              </a:rPr>
              <a:t>        洗腳上床真一快，</a:t>
            </a:r>
            <a:endParaRPr lang="en-US" altLang="zh-TW" sz="6700" dirty="0" smtClean="0">
              <a:ea typeface="華康行書體" pitchFamily="49" charset="-120"/>
            </a:endParaRPr>
          </a:p>
          <a:p>
            <a:pPr algn="l">
              <a:lnSpc>
                <a:spcPct val="220000"/>
              </a:lnSpc>
            </a:pPr>
            <a:r>
              <a:rPr lang="zh-TW" altLang="en-US" sz="6700" dirty="0" smtClean="0">
                <a:ea typeface="華康行書體" pitchFamily="49" charset="-120"/>
              </a:rPr>
              <a:t>        稚孫漸長解燒湯。</a:t>
            </a:r>
            <a:endParaRPr lang="en-US" altLang="zh-TW" sz="67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spcBef>
                <a:spcPts val="18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   </a:t>
            </a:r>
            <a:endParaRPr lang="zh-TW" altLang="en-US" sz="3600" dirty="0">
              <a:ea typeface="華康行書體" pitchFamily="49" charset="-120"/>
            </a:endParaRPr>
          </a:p>
        </p:txBody>
      </p:sp>
      <p:pic>
        <p:nvPicPr>
          <p:cNvPr id="27656" name="Picture 8" descr="http://pic.nipic.com/2007-12-28/20071228145136389_2.jpg"/>
          <p:cNvPicPr>
            <a:picLocks noChangeAspect="1" noChangeArrowheads="1"/>
          </p:cNvPicPr>
          <p:nvPr/>
        </p:nvPicPr>
        <p:blipFill>
          <a:blip r:embed="rId3" cstate="print"/>
          <a:srcRect l="9750" t="30303" r="4000"/>
          <a:stretch>
            <a:fillRect/>
          </a:stretch>
        </p:blipFill>
        <p:spPr bwMode="auto">
          <a:xfrm>
            <a:off x="5214942" y="3214686"/>
            <a:ext cx="3714744" cy="307183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394308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-396552" y="1934081"/>
            <a:ext cx="7772400" cy="1470025"/>
          </a:xfrm>
        </p:spPr>
        <p:txBody>
          <a:bodyPr>
            <a:noAutofit/>
          </a:bodyPr>
          <a:lstStyle/>
          <a:p>
            <a:r>
              <a:rPr lang="zh-TW" altLang="en-US" sz="5400" dirty="0" smtClean="0">
                <a:latin typeface="標楷體" panose="03000509000000000000" pitchFamily="65" charset="-120"/>
                <a:ea typeface="華康行書體" pitchFamily="49" charset="-120"/>
              </a:rPr>
              <a:t>貳、關懷物</a:t>
            </a:r>
            <a:r>
              <a:rPr lang="zh-TW" altLang="en-US" sz="5400" b="1" dirty="0" smtClean="0">
                <a:latin typeface="標楷體" panose="03000509000000000000" pitchFamily="65" charset="-120"/>
                <a:ea typeface="華康行書體" pitchFamily="49" charset="-120"/>
              </a:rPr>
              <a:t/>
            </a:r>
            <a:br>
              <a:rPr lang="zh-TW" altLang="en-US" sz="5400" b="1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en-US" sz="5400" b="1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4" name="副標題 3"/>
          <p:cNvSpPr>
            <a:spLocks noGrp="1"/>
          </p:cNvSpPr>
          <p:nvPr>
            <p:ph type="subTitle" idx="1"/>
          </p:nvPr>
        </p:nvSpPr>
        <p:spPr>
          <a:xfrm>
            <a:off x="1357290" y="3143248"/>
            <a:ext cx="4772036" cy="1428760"/>
          </a:xfrm>
        </p:spPr>
        <p:txBody>
          <a:bodyPr>
            <a:normAutofit/>
          </a:bodyPr>
          <a:lstStyle/>
          <a:p>
            <a:r>
              <a:rPr lang="zh-TW" altLang="en-US" sz="4400" dirty="0" smtClean="0">
                <a:solidFill>
                  <a:schemeClr val="tx1"/>
                </a:solidFill>
                <a:ea typeface="華康行書體" pitchFamily="49" charset="-120"/>
              </a:rPr>
              <a:t>一、動物</a:t>
            </a:r>
          </a:p>
          <a:p>
            <a:endParaRPr lang="zh-TW" altLang="en-US" dirty="0"/>
          </a:p>
        </p:txBody>
      </p:sp>
    </p:spTree>
    <p:extLst>
      <p:ext uri="{BB962C8B-B14F-4D97-AF65-F5344CB8AC3E}">
        <p14:creationId xmlns="" xmlns:p14="http://schemas.microsoft.com/office/powerpoint/2010/main" val="9207157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TW" altLang="en-US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957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428596" y="928670"/>
            <a:ext cx="8286776" cy="3645337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zh-TW" altLang="en-US" sz="4000" b="1" dirty="0" smtClean="0">
                <a:ea typeface="華康行書體" pitchFamily="49" charset="-120"/>
              </a:rPr>
              <a:t>（一）</a:t>
            </a:r>
            <a:r>
              <a:rPr lang="en-US" altLang="zh-TW" sz="4000" b="1" dirty="0" smtClean="0">
                <a:ea typeface="華康行書體" pitchFamily="49" charset="-120"/>
              </a:rPr>
              <a:t>〈</a:t>
            </a:r>
            <a:r>
              <a:rPr lang="zh-TW" altLang="en-US" sz="4000" b="1" dirty="0" smtClean="0">
                <a:ea typeface="華康行書體" pitchFamily="49" charset="-120"/>
              </a:rPr>
              <a:t>觀游魚</a:t>
            </a:r>
            <a:r>
              <a:rPr lang="en-US" altLang="zh-TW" sz="4000" b="1" dirty="0" smtClean="0">
                <a:ea typeface="華康行書體" pitchFamily="49" charset="-120"/>
              </a:rPr>
              <a:t>〉</a:t>
            </a:r>
            <a:r>
              <a:rPr lang="zh-TW" altLang="en-US" sz="4000" b="1" dirty="0" smtClean="0">
                <a:ea typeface="華康行書體" pitchFamily="49" charset="-120"/>
              </a:rPr>
              <a:t>唐</a:t>
            </a:r>
            <a:r>
              <a:rPr lang="en-US" altLang="zh-TW" sz="4000" b="1" dirty="0" smtClean="0">
                <a:ea typeface="華康行書體" pitchFamily="49" charset="-120"/>
              </a:rPr>
              <a:t>‧</a:t>
            </a:r>
            <a:r>
              <a:rPr lang="zh-TW" altLang="en-US" sz="4000" b="1" dirty="0" smtClean="0">
                <a:ea typeface="華康行書體" pitchFamily="49" charset="-120"/>
              </a:rPr>
              <a:t>白居易</a:t>
            </a:r>
            <a:endParaRPr lang="en-US" altLang="zh-TW" sz="4000" b="1" dirty="0" smtClean="0">
              <a:ea typeface="華康行書體" pitchFamily="49" charset="-120"/>
            </a:endParaRPr>
          </a:p>
          <a:p>
            <a:pPr>
              <a:buNone/>
            </a:pPr>
            <a:endParaRPr lang="zh-TW" altLang="en-US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        </a:t>
            </a:r>
            <a:r>
              <a:rPr lang="zh-TW" altLang="en-US" sz="3900" dirty="0" smtClean="0">
                <a:ea typeface="華康行書體" pitchFamily="49" charset="-120"/>
              </a:rPr>
              <a:t>繞池閒步看魚游，正值兒童弄釣舟；</a:t>
            </a:r>
          </a:p>
          <a:p>
            <a:pPr>
              <a:lnSpc>
                <a:spcPct val="150000"/>
              </a:lnSpc>
              <a:buNone/>
            </a:pPr>
            <a:r>
              <a:rPr lang="zh-TW" altLang="en-US" sz="3900" dirty="0" smtClean="0">
                <a:ea typeface="華康行書體" pitchFamily="49" charset="-120"/>
              </a:rPr>
              <a:t>       一種愛魚心各異，我來施食爾垂鉤。</a:t>
            </a:r>
          </a:p>
          <a:p>
            <a:pPr>
              <a:buNone/>
            </a:pPr>
            <a:endParaRPr lang="en-US" altLang="zh-TW" b="1" dirty="0" smtClean="0">
              <a:ea typeface="華康行書體" pitchFamily="49" charset="-120"/>
            </a:endParaRPr>
          </a:p>
          <a:p>
            <a:pPr algn="ctr"/>
            <a:endParaRPr lang="zh-TW" altLang="en-US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pic>
        <p:nvPicPr>
          <p:cNvPr id="27650" name="Picture 2" descr="http://club.sina.com.cn.sinastorage.com/08/07/19/1240094837_12c6b5599ef4f3e4c3ce0c56f9cf08fb.jpg"/>
          <p:cNvPicPr>
            <a:picLocks noChangeAspect="1" noChangeArrowheads="1"/>
          </p:cNvPicPr>
          <p:nvPr/>
        </p:nvPicPr>
        <p:blipFill>
          <a:blip r:embed="rId3" cstate="print">
            <a:lum bright="30000" contrast="30000"/>
          </a:blip>
          <a:srcRect t="39660" r="33589" b="6352"/>
          <a:stretch>
            <a:fillRect/>
          </a:stretch>
        </p:blipFill>
        <p:spPr bwMode="auto">
          <a:xfrm>
            <a:off x="-214346" y="4000504"/>
            <a:ext cx="3120569" cy="242889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="" xmlns:p14="http://schemas.microsoft.com/office/powerpoint/2010/main" val="2518897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0" y="0"/>
            <a:ext cx="9144000" cy="4071942"/>
          </a:xfrm>
        </p:spPr>
        <p:txBody>
          <a:bodyPr>
            <a:normAutofit fontScale="90000"/>
          </a:bodyPr>
          <a:lstStyle/>
          <a:p>
            <a:pPr algn="l">
              <a:lnSpc>
                <a:spcPct val="150000"/>
              </a:lnSpc>
            </a:pPr>
            <a:r>
              <a:rPr lang="zh-TW" altLang="en-US" sz="3600" b="1" dirty="0" smtClean="0">
                <a:ea typeface="華康行書體" pitchFamily="49" charset="-120"/>
              </a:rPr>
              <a:t>（二）</a:t>
            </a:r>
            <a:r>
              <a:rPr lang="en-US" altLang="zh-TW" sz="3600" b="1" dirty="0" smtClean="0">
                <a:ea typeface="華康行書體" pitchFamily="49" charset="-120"/>
              </a:rPr>
              <a:t>〈</a:t>
            </a:r>
            <a:r>
              <a:rPr lang="zh-TW" altLang="en-US" sz="3600" b="1" dirty="0" smtClean="0">
                <a:ea typeface="華康行書體" pitchFamily="49" charset="-120"/>
              </a:rPr>
              <a:t>鳥</a:t>
            </a:r>
            <a:r>
              <a:rPr lang="en-US" altLang="zh-TW" sz="3600" b="1" dirty="0" smtClean="0">
                <a:ea typeface="華康行書體" pitchFamily="49" charset="-120"/>
              </a:rPr>
              <a:t>〉</a:t>
            </a:r>
            <a:r>
              <a:rPr lang="zh-TW" altLang="en-US" sz="3600" b="1" dirty="0" smtClean="0">
                <a:ea typeface="華康行書體" pitchFamily="49" charset="-120"/>
              </a:rPr>
              <a:t>題唐</a:t>
            </a:r>
            <a:r>
              <a:rPr lang="en-US" altLang="zh-TW" sz="3600" b="1" dirty="0" smtClean="0">
                <a:ea typeface="華康行書體" pitchFamily="49" charset="-120"/>
              </a:rPr>
              <a:t>‧</a:t>
            </a:r>
            <a:r>
              <a:rPr lang="zh-TW" altLang="en-US" sz="3600" b="1" dirty="0" smtClean="0">
                <a:ea typeface="華康行書體" pitchFamily="49" charset="-120"/>
              </a:rPr>
              <a:t>白居易</a:t>
            </a:r>
            <a:r>
              <a:rPr lang="zh-TW" altLang="en-US" sz="3200" dirty="0" smtClean="0">
                <a:ea typeface="華康行書體" pitchFamily="49" charset="-120"/>
              </a:rPr>
              <a:t/>
            </a:r>
            <a:br>
              <a:rPr lang="zh-TW" altLang="en-US" sz="3200" dirty="0" smtClean="0">
                <a:ea typeface="華康行書體" pitchFamily="49" charset="-120"/>
              </a:rPr>
            </a:br>
            <a:r>
              <a:rPr lang="zh-TW" altLang="en-US" sz="3200" dirty="0" smtClean="0">
                <a:ea typeface="華康行書體" pitchFamily="49" charset="-120"/>
              </a:rPr>
              <a:t>     </a:t>
            </a:r>
            <a:r>
              <a:rPr lang="zh-TW" altLang="en-US" sz="3600" dirty="0" smtClean="0">
                <a:ea typeface="華康行書體" pitchFamily="49" charset="-120"/>
              </a:rPr>
              <a:t>誰道群生性命微，</a:t>
            </a:r>
            <a:r>
              <a:rPr lang="en-US" altLang="zh-TW" sz="3600" dirty="0" smtClean="0">
                <a:ea typeface="華康行書體" pitchFamily="49" charset="-120"/>
              </a:rPr>
              <a:t> </a:t>
            </a:r>
            <a:r>
              <a:rPr lang="zh-TW" altLang="en-US" sz="3600" dirty="0" smtClean="0">
                <a:ea typeface="華康行書體" pitchFamily="49" charset="-120"/>
              </a:rPr>
              <a:t>一般骨肉一般皮；</a:t>
            </a:r>
            <a:br>
              <a:rPr lang="zh-TW" altLang="en-US" sz="3600" dirty="0" smtClean="0">
                <a:ea typeface="華康行書體" pitchFamily="49" charset="-120"/>
              </a:rPr>
            </a:br>
            <a:r>
              <a:rPr lang="zh-TW" altLang="en-US" sz="3600" dirty="0" smtClean="0">
                <a:ea typeface="華康行書體" pitchFamily="49" charset="-120"/>
              </a:rPr>
              <a:t>    勸君莫打枝頭鳥，子在巢中望母歸。</a:t>
            </a:r>
            <a:r>
              <a:rPr lang="zh-TW" altLang="en-US" sz="3200" dirty="0" smtClean="0">
                <a:ea typeface="華康行書體" pitchFamily="49" charset="-120"/>
              </a:rPr>
              <a:t/>
            </a:r>
            <a:br>
              <a:rPr lang="zh-TW" altLang="en-US" sz="3200" dirty="0" smtClean="0">
                <a:ea typeface="華康行書體" pitchFamily="49" charset="-120"/>
              </a:rPr>
            </a:br>
            <a:r>
              <a:rPr lang="zh-TW" altLang="en-US" sz="3100" dirty="0" smtClean="0">
                <a:ea typeface="華康行書體" pitchFamily="49" charset="-120"/>
              </a:rPr>
              <a:t>附：</a:t>
            </a:r>
            <a:r>
              <a:rPr lang="en-US" altLang="zh-TW" sz="3100" dirty="0" smtClean="0">
                <a:ea typeface="華康行書體" pitchFamily="49" charset="-120"/>
              </a:rPr>
              <a:t>《</a:t>
            </a:r>
            <a:r>
              <a:rPr lang="zh-TW" altLang="en-US" sz="3100" dirty="0" smtClean="0">
                <a:ea typeface="華康行書體" pitchFamily="49" charset="-120"/>
              </a:rPr>
              <a:t>論語</a:t>
            </a:r>
            <a:r>
              <a:rPr lang="en-US" altLang="zh-TW" sz="3100" dirty="0" smtClean="0">
                <a:ea typeface="華康行書體" pitchFamily="49" charset="-120"/>
              </a:rPr>
              <a:t>‧</a:t>
            </a:r>
            <a:r>
              <a:rPr lang="zh-TW" altLang="en-US" sz="3100" dirty="0" smtClean="0">
                <a:ea typeface="華康行書體" pitchFamily="49" charset="-120"/>
              </a:rPr>
              <a:t>述而</a:t>
            </a:r>
            <a:r>
              <a:rPr lang="en-US" altLang="zh-TW" sz="3100" dirty="0" smtClean="0">
                <a:ea typeface="華康行書體" pitchFamily="49" charset="-120"/>
              </a:rPr>
              <a:t>》</a:t>
            </a:r>
            <a:r>
              <a:rPr lang="zh-TW" altLang="en-US" sz="3100" dirty="0" smtClean="0">
                <a:ea typeface="華康行書體" pitchFamily="49" charset="-120"/>
              </a:rPr>
              <a:t>：「子釣而不綱，弋不射宿」</a:t>
            </a:r>
            <a:r>
              <a:rPr lang="zh-TW" altLang="en-US" sz="3600" dirty="0" smtClean="0">
                <a:ea typeface="華康行書體" pitchFamily="49" charset="-120"/>
              </a:rPr>
              <a:t>。</a:t>
            </a:r>
            <a:r>
              <a:rPr lang="zh-TW" altLang="en-US" sz="3200" dirty="0" smtClean="0">
                <a:ea typeface="華康行書體" pitchFamily="49" charset="-120"/>
              </a:rPr>
              <a:t/>
            </a:r>
            <a:br>
              <a:rPr lang="zh-TW" altLang="en-US" sz="3200" dirty="0" smtClean="0">
                <a:ea typeface="華康行書體" pitchFamily="49" charset="-120"/>
              </a:rPr>
            </a:br>
            <a:endParaRPr lang="zh-TW" altLang="en-US" sz="32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pic>
        <p:nvPicPr>
          <p:cNvPr id="26626" name="Picture 2" descr="http://link.photo.pchome.com.tw/s08/ycy39616/86/127699079978/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3552897"/>
            <a:ext cx="5000628" cy="3305103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21405317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內容版面配置區 5"/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46864" r="68416"/>
          <a:stretch/>
        </p:blipFill>
        <p:spPr>
          <a:xfrm>
            <a:off x="0" y="0"/>
            <a:ext cx="2571736" cy="3244902"/>
          </a:xfr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571604" y="2071678"/>
            <a:ext cx="7286644" cy="3786214"/>
          </a:xfrm>
        </p:spPr>
        <p:txBody>
          <a:bodyPr>
            <a:noAutofit/>
          </a:bodyPr>
          <a:lstStyle/>
          <a:p>
            <a:pPr algn="l">
              <a:lnSpc>
                <a:spcPct val="20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（三）</a:t>
            </a:r>
            <a:r>
              <a:rPr lang="en-US" altLang="zh-TW" sz="3600" dirty="0" smtClean="0">
                <a:ea typeface="華康行書體" pitchFamily="49" charset="-120"/>
              </a:rPr>
              <a:t>〈</a:t>
            </a:r>
            <a:r>
              <a:rPr lang="zh-TW" altLang="en-US" sz="3600" dirty="0" smtClean="0">
                <a:ea typeface="華康行書體" pitchFamily="49" charset="-120"/>
              </a:rPr>
              <a:t>畫眉鳥</a:t>
            </a:r>
            <a:r>
              <a:rPr lang="en-US" altLang="zh-TW" sz="3600" dirty="0" smtClean="0">
                <a:ea typeface="華康行書體" pitchFamily="49" charset="-120"/>
              </a:rPr>
              <a:t>〉</a:t>
            </a:r>
            <a:r>
              <a:rPr lang="zh-TW" altLang="en-US" sz="3600" dirty="0" smtClean="0">
                <a:ea typeface="華康行書體" pitchFamily="49" charset="-120"/>
              </a:rPr>
              <a:t>宋</a:t>
            </a:r>
            <a:r>
              <a:rPr lang="en-US" altLang="zh-TW" sz="3600" dirty="0" smtClean="0">
                <a:ea typeface="華康行書體" pitchFamily="49" charset="-120"/>
              </a:rPr>
              <a:t>‧</a:t>
            </a:r>
            <a:r>
              <a:rPr lang="zh-TW" altLang="en-US" sz="3600" dirty="0" smtClean="0">
                <a:ea typeface="華康行書體" pitchFamily="49" charset="-120"/>
              </a:rPr>
              <a:t>歐陽脩</a:t>
            </a:r>
            <a:r>
              <a:rPr lang="en-US" altLang="zh-TW" sz="3200" dirty="0" smtClean="0">
                <a:ea typeface="華康行書體" pitchFamily="49" charset="-120"/>
              </a:rPr>
              <a:t/>
            </a:r>
            <a:br>
              <a:rPr lang="en-US" altLang="zh-TW" sz="3200" dirty="0" smtClean="0">
                <a:ea typeface="華康行書體" pitchFamily="49" charset="-120"/>
              </a:rPr>
            </a:br>
            <a:r>
              <a:rPr lang="en-US" altLang="zh-TW" sz="3200" dirty="0" smtClean="0">
                <a:ea typeface="華康行書體" pitchFamily="49" charset="-120"/>
              </a:rPr>
              <a:t>    </a:t>
            </a:r>
            <a:r>
              <a:rPr lang="zh-TW" altLang="en-US" sz="3200" dirty="0" smtClean="0">
                <a:ea typeface="華康行書體" pitchFamily="49" charset="-120"/>
              </a:rPr>
              <a:t>百囀千聲隨意移，山花紅紫樹高低；</a:t>
            </a:r>
            <a:br>
              <a:rPr lang="zh-TW" altLang="en-US" sz="3200" dirty="0" smtClean="0">
                <a:ea typeface="華康行書體" pitchFamily="49" charset="-120"/>
              </a:rPr>
            </a:br>
            <a:r>
              <a:rPr lang="zh-TW" altLang="en-US" sz="3200" dirty="0" smtClean="0">
                <a:ea typeface="華康行書體" pitchFamily="49" charset="-120"/>
              </a:rPr>
              <a:t>    始知鎖向金籠裡，不及林間自在啼。</a:t>
            </a:r>
            <a:endParaRPr lang="zh-TW" altLang="en-US" sz="32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1691680" y="1179559"/>
            <a:ext cx="7164288" cy="5328592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zh-TW" altLang="en-US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　</a:t>
            </a:r>
            <a:r>
              <a:rPr lang="en-US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TW" sz="16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	</a:t>
            </a: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pPr algn="l">
              <a:lnSpc>
                <a:spcPct val="160000"/>
              </a:lnSpc>
            </a:pP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429362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ww.lixm.net/photo/gongbi/nf.JPG"/>
          <p:cNvPicPr>
            <a:picLocks noChangeAspect="1" noChangeArrowheads="1"/>
          </p:cNvPicPr>
          <p:nvPr/>
        </p:nvPicPr>
        <p:blipFill>
          <a:blip r:embed="rId2" cstate="print"/>
          <a:srcRect l="3947" t="5909" r="17105" b="5454"/>
          <a:stretch>
            <a:fillRect/>
          </a:stretch>
        </p:blipFill>
        <p:spPr bwMode="auto">
          <a:xfrm>
            <a:off x="-214346" y="3357562"/>
            <a:ext cx="4572032" cy="3714776"/>
          </a:xfrm>
          <a:prstGeom prst="rect">
            <a:avLst/>
          </a:prstGeom>
          <a:noFill/>
          <a:effectLst>
            <a:softEdge rad="317500"/>
          </a:effectLst>
        </p:spPr>
      </p:pic>
      <p:sp>
        <p:nvSpPr>
          <p:cNvPr id="7" name="標題 1"/>
          <p:cNvSpPr txBox="1">
            <a:spLocks/>
          </p:cNvSpPr>
          <p:nvPr/>
        </p:nvSpPr>
        <p:spPr>
          <a:xfrm>
            <a:off x="3214678" y="2214554"/>
            <a:ext cx="6572264" cy="392906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    水蟲才出綠波來，</a:t>
            </a:r>
            <a:endParaRPr lang="en-US" altLang="zh-TW" sz="36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    細看爬沙上石崖；</a:t>
            </a: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     化作蜻蜓忽飛去，</a:t>
            </a:r>
            <a:endParaRPr lang="en-US" altLang="zh-TW" sz="36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    幾時飛去卻飛回。</a:t>
            </a:r>
          </a:p>
          <a:p>
            <a:pPr lvl="0"/>
            <a:endParaRPr lang="zh-TW" altLang="zh-TW" sz="3600" b="1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1000100" y="214290"/>
            <a:ext cx="6858048" cy="16659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（四）</a:t>
            </a:r>
            <a:r>
              <a:rPr lang="en-US" altLang="zh-TW" sz="3600" dirty="0" smtClean="0">
                <a:ea typeface="華康行書體" pitchFamily="49" charset="-120"/>
              </a:rPr>
              <a:t>〈</a:t>
            </a:r>
            <a:r>
              <a:rPr lang="zh-TW" altLang="en-US" sz="3600" dirty="0" smtClean="0">
                <a:ea typeface="華康行書體" pitchFamily="49" charset="-120"/>
              </a:rPr>
              <a:t>阻風鍾家村觀岸旁物化</a:t>
            </a:r>
            <a:r>
              <a:rPr lang="en-US" altLang="zh-TW" sz="3600" dirty="0" smtClean="0">
                <a:ea typeface="華康行書體" pitchFamily="49" charset="-120"/>
              </a:rPr>
              <a:t>〉</a:t>
            </a:r>
          </a:p>
          <a:p>
            <a:pPr algn="ctr"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宋</a:t>
            </a:r>
            <a:r>
              <a:rPr lang="en-US" altLang="zh-TW" sz="3600" dirty="0" smtClean="0">
                <a:ea typeface="華康行書體" pitchFamily="49" charset="-120"/>
              </a:rPr>
              <a:t>‧</a:t>
            </a:r>
            <a:r>
              <a:rPr lang="zh-TW" altLang="en-US" sz="3600" dirty="0" smtClean="0">
                <a:ea typeface="華康行書體" pitchFamily="49" charset="-120"/>
              </a:rPr>
              <a:t>楊萬里</a:t>
            </a:r>
          </a:p>
        </p:txBody>
      </p:sp>
    </p:spTree>
    <p:extLst>
      <p:ext uri="{BB962C8B-B14F-4D97-AF65-F5344CB8AC3E}">
        <p14:creationId xmlns="" xmlns:p14="http://schemas.microsoft.com/office/powerpoint/2010/main" val="19441183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0" name="群組 49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grpSp>
          <p:nvGrpSpPr>
            <p:cNvPr id="49" name="群組 48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0" name="群組 19"/>
              <p:cNvGrpSpPr/>
              <p:nvPr/>
            </p:nvGrpSpPr>
            <p:grpSpPr>
              <a:xfrm>
                <a:off x="0" y="0"/>
                <a:ext cx="2928894" cy="6858000"/>
                <a:chOff x="0" y="0"/>
                <a:chExt cx="2928894" cy="6858000"/>
              </a:xfrm>
            </p:grpSpPr>
            <p:grpSp>
              <p:nvGrpSpPr>
                <p:cNvPr id="11" name="群組 10"/>
                <p:cNvGrpSpPr/>
                <p:nvPr/>
              </p:nvGrpSpPr>
              <p:grpSpPr>
                <a:xfrm>
                  <a:off x="0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8" name="圖片 7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9" name="圖片 8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10" name="圖片 9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12" name="群組 11"/>
                <p:cNvGrpSpPr/>
                <p:nvPr/>
              </p:nvGrpSpPr>
              <p:grpSpPr>
                <a:xfrm>
                  <a:off x="928662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13" name="圖片 12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14" name="圖片 13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15" name="圖片 14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16" name="群組 15"/>
                <p:cNvGrpSpPr/>
                <p:nvPr/>
              </p:nvGrpSpPr>
              <p:grpSpPr>
                <a:xfrm>
                  <a:off x="1928794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17" name="圖片 16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18" name="圖片 17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19" name="圖片 18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21" name="群組 20"/>
              <p:cNvGrpSpPr/>
              <p:nvPr/>
            </p:nvGrpSpPr>
            <p:grpSpPr>
              <a:xfrm>
                <a:off x="2714612" y="0"/>
                <a:ext cx="3143208" cy="6858000"/>
                <a:chOff x="0" y="0"/>
                <a:chExt cx="2928894" cy="6858000"/>
              </a:xfrm>
            </p:grpSpPr>
            <p:grpSp>
              <p:nvGrpSpPr>
                <p:cNvPr id="22" name="群組 10"/>
                <p:cNvGrpSpPr/>
                <p:nvPr/>
              </p:nvGrpSpPr>
              <p:grpSpPr>
                <a:xfrm>
                  <a:off x="0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31" name="圖片 30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32" name="圖片 31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33" name="圖片 32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23" name="群組 11"/>
                <p:cNvGrpSpPr/>
                <p:nvPr/>
              </p:nvGrpSpPr>
              <p:grpSpPr>
                <a:xfrm>
                  <a:off x="928662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28" name="圖片 27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29" name="圖片 28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30" name="圖片 29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24" name="群組 15"/>
                <p:cNvGrpSpPr/>
                <p:nvPr/>
              </p:nvGrpSpPr>
              <p:grpSpPr>
                <a:xfrm>
                  <a:off x="1928794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25" name="圖片 24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26" name="圖片 25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27" name="圖片 26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</p:grpSp>
          <p:grpSp>
            <p:nvGrpSpPr>
              <p:cNvPr id="34" name="群組 33"/>
              <p:cNvGrpSpPr/>
              <p:nvPr/>
            </p:nvGrpSpPr>
            <p:grpSpPr>
              <a:xfrm>
                <a:off x="5572132" y="0"/>
                <a:ext cx="3571868" cy="6858000"/>
                <a:chOff x="0" y="0"/>
                <a:chExt cx="2928894" cy="6858000"/>
              </a:xfrm>
            </p:grpSpPr>
            <p:grpSp>
              <p:nvGrpSpPr>
                <p:cNvPr id="35" name="群組 10"/>
                <p:cNvGrpSpPr/>
                <p:nvPr/>
              </p:nvGrpSpPr>
              <p:grpSpPr>
                <a:xfrm>
                  <a:off x="0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44" name="圖片 43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45" name="圖片 44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46" name="圖片 45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36" name="群組 11"/>
                <p:cNvGrpSpPr/>
                <p:nvPr/>
              </p:nvGrpSpPr>
              <p:grpSpPr>
                <a:xfrm>
                  <a:off x="928662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41" name="圖片 40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42" name="圖片 41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43" name="圖片 42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  <p:grpSp>
              <p:nvGrpSpPr>
                <p:cNvPr id="37" name="群組 15"/>
                <p:cNvGrpSpPr/>
                <p:nvPr/>
              </p:nvGrpSpPr>
              <p:grpSpPr>
                <a:xfrm>
                  <a:off x="1928794" y="0"/>
                  <a:ext cx="1000100" cy="6858000"/>
                  <a:chOff x="0" y="0"/>
                  <a:chExt cx="1000100" cy="6858000"/>
                </a:xfrm>
              </p:grpSpPr>
              <p:pic>
                <p:nvPicPr>
                  <p:cNvPr id="38" name="圖片 37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0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39" name="圖片 38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2143116"/>
                    <a:ext cx="1000100" cy="2192327"/>
                  </a:xfrm>
                  <a:prstGeom prst="rect">
                    <a:avLst/>
                  </a:prstGeom>
                </p:spPr>
              </p:pic>
              <p:pic>
                <p:nvPicPr>
                  <p:cNvPr id="40" name="圖片 39" descr="images (1).jpg"/>
                  <p:cNvPicPr>
                    <a:picLocks noChangeAspect="1"/>
                  </p:cNvPicPr>
                  <p:nvPr/>
                </p:nvPicPr>
                <p:blipFill>
                  <a:blip r:embed="rId2" cstate="print"/>
                  <a:srcRect l="7353" t="46803" r="72059"/>
                  <a:stretch>
                    <a:fillRect/>
                  </a:stretch>
                </p:blipFill>
                <p:spPr>
                  <a:xfrm>
                    <a:off x="0" y="4286256"/>
                    <a:ext cx="1000100" cy="2571744"/>
                  </a:xfrm>
                  <a:prstGeom prst="rect">
                    <a:avLst/>
                  </a:prstGeom>
                </p:spPr>
              </p:pic>
            </p:grpSp>
          </p:grpSp>
        </p:grpSp>
        <p:pic>
          <p:nvPicPr>
            <p:cNvPr id="7" name="圖片 6" descr="images (1).jpg"/>
            <p:cNvPicPr>
              <a:picLocks noChangeAspect="1"/>
            </p:cNvPicPr>
            <p:nvPr/>
          </p:nvPicPr>
          <p:blipFill>
            <a:blip r:embed="rId2" cstate="print"/>
            <a:srcRect l="8824" b="9861"/>
            <a:stretch>
              <a:fillRect/>
            </a:stretch>
          </p:blipFill>
          <p:spPr>
            <a:xfrm>
              <a:off x="5429256" y="285728"/>
              <a:ext cx="3478135" cy="2928958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14282" y="2357406"/>
            <a:ext cx="7572460" cy="450059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zh-TW" altLang="en-US" sz="3900" b="1" dirty="0" smtClean="0">
                <a:latin typeface="標楷體" pitchFamily="65" charset="-120"/>
                <a:ea typeface="華康行書體" pitchFamily="49" charset="-120"/>
              </a:rPr>
              <a:t>  （五）</a:t>
            </a:r>
            <a:r>
              <a:rPr lang="en-US" altLang="zh-TW" sz="3900" b="1" dirty="0" smtClean="0">
                <a:latin typeface="標楷體" pitchFamily="65" charset="-120"/>
                <a:ea typeface="華康行書體" pitchFamily="49" charset="-120"/>
              </a:rPr>
              <a:t>〈</a:t>
            </a:r>
            <a:r>
              <a:rPr lang="zh-TW" altLang="en-US" sz="3900" b="1" dirty="0" smtClean="0">
                <a:latin typeface="標楷體" pitchFamily="65" charset="-120"/>
                <a:ea typeface="華康行書體" pitchFamily="49" charset="-120"/>
              </a:rPr>
              <a:t>鴉</a:t>
            </a:r>
            <a:r>
              <a:rPr lang="en-US" altLang="zh-TW" sz="3900" b="1" dirty="0" smtClean="0">
                <a:latin typeface="標楷體" pitchFamily="65" charset="-120"/>
                <a:ea typeface="華康行書體" pitchFamily="49" charset="-120"/>
              </a:rPr>
              <a:t>〉</a:t>
            </a:r>
            <a:r>
              <a:rPr lang="zh-TW" altLang="en-US" sz="3900" b="1" dirty="0" smtClean="0">
                <a:latin typeface="標楷體" pitchFamily="65" charset="-120"/>
                <a:ea typeface="華康行書體" pitchFamily="49" charset="-120"/>
              </a:rPr>
              <a:t>宋</a:t>
            </a:r>
            <a:r>
              <a:rPr lang="en-US" altLang="zh-TW" sz="3900" b="1" dirty="0" smtClean="0">
                <a:latin typeface="標楷體" pitchFamily="65" charset="-120"/>
                <a:ea typeface="華康行書體" pitchFamily="49" charset="-120"/>
              </a:rPr>
              <a:t>‧</a:t>
            </a:r>
            <a:r>
              <a:rPr lang="zh-TW" altLang="en-US" sz="3900" b="1" dirty="0" smtClean="0">
                <a:latin typeface="標楷體" pitchFamily="65" charset="-120"/>
                <a:ea typeface="華康行書體" pitchFamily="49" charset="-120"/>
              </a:rPr>
              <a:t>楊萬里</a:t>
            </a:r>
            <a:endParaRPr lang="en-US" altLang="zh-TW" sz="3900" b="1" dirty="0" smtClean="0">
              <a:latin typeface="標楷體" pitchFamily="65" charset="-120"/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 穉</a:t>
            </a:r>
            <a:r>
              <a:rPr lang="zh-TW" altLang="en-US" sz="3600" dirty="0" smtClean="0">
                <a:latin typeface="標楷體" pitchFamily="65" charset="-120"/>
                <a:ea typeface="華康行書體" pitchFamily="49" charset="-120"/>
              </a:rPr>
              <a:t>子相看只笑渠，老夫亦復小盧胡；</a:t>
            </a:r>
            <a:endParaRPr lang="en-US" altLang="zh-TW" sz="3600" dirty="0" smtClean="0">
              <a:latin typeface="標楷體" pitchFamily="65" charset="-120"/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sz="3600" dirty="0" smtClean="0">
                <a:latin typeface="標楷體" pitchFamily="65" charset="-120"/>
                <a:ea typeface="華康行書體" pitchFamily="49" charset="-120"/>
              </a:rPr>
              <a:t> 一鴉飛立</a:t>
            </a:r>
            <a:r>
              <a:rPr lang="zh-TW" altLang="en-US" sz="3600" dirty="0" smtClean="0">
                <a:latin typeface="標楷體" pitchFamily="65" charset="-120"/>
                <a:ea typeface="標楷體" pitchFamily="65" charset="-120"/>
              </a:rPr>
              <a:t>鈎</a:t>
            </a:r>
            <a:r>
              <a:rPr lang="zh-TW" altLang="en-US" sz="3600" dirty="0" smtClean="0">
                <a:latin typeface="標楷體" pitchFamily="65" charset="-120"/>
                <a:ea typeface="華康行書體" pitchFamily="49" charset="-120"/>
              </a:rPr>
              <a:t>欄角，仔細看來還有鬚。</a:t>
            </a:r>
            <a:endParaRPr lang="zh-TW" altLang="en-US" dirty="0">
              <a:latin typeface="標楷體" pitchFamily="65" charset="-120"/>
              <a:ea typeface="華康行書體" pitchFamily="49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157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1142976" y="3500438"/>
            <a:ext cx="5272070" cy="1428761"/>
          </a:xfrm>
        </p:spPr>
        <p:txBody>
          <a:bodyPr>
            <a:noAutofit/>
          </a:bodyPr>
          <a:lstStyle/>
          <a:p>
            <a:r>
              <a:rPr lang="zh-TW" altLang="en-US" sz="4800" dirty="0" smtClean="0">
                <a:latin typeface="標楷體" panose="03000509000000000000" pitchFamily="65" charset="-120"/>
                <a:ea typeface="華康行書體" pitchFamily="49" charset="-120"/>
              </a:rPr>
              <a:t>二、植物</a:t>
            </a:r>
            <a: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sz="4800" dirty="0"/>
              <a:t/>
            </a:r>
            <a:br>
              <a:rPr lang="zh-TW" altLang="zh-TW" sz="4800" dirty="0"/>
            </a:br>
            <a:endParaRPr lang="zh-TW" altLang="en-US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4" name="標題 1"/>
          <p:cNvSpPr txBox="1">
            <a:spLocks/>
          </p:cNvSpPr>
          <p:nvPr/>
        </p:nvSpPr>
        <p:spPr>
          <a:xfrm>
            <a:off x="-214346" y="2357430"/>
            <a:ext cx="7772400" cy="92869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zh-TW" altLang="en-US" sz="54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j-cs"/>
              </a:rPr>
              <a:t>貳、關懷物</a:t>
            </a:r>
            <a:r>
              <a:rPr kumimoji="0" lang="zh-TW" altLang="en-US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j-cs"/>
              </a:rPr>
              <a:t/>
            </a:r>
            <a:br>
              <a:rPr kumimoji="0" lang="zh-TW" altLang="en-US" sz="5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j-cs"/>
              </a:rPr>
            </a:br>
            <a:endParaRPr kumimoji="0" lang="zh-TW" altLang="en-US" sz="5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華康行書體" pitchFamily="49" charset="-120"/>
              <a:cs typeface="+mj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7405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://g-ec4.images-amazon.com/images/G/28/cn-legacy/c/c557329.jpg"/>
          <p:cNvPicPr>
            <a:picLocks noChangeAspect="1" noChangeArrowheads="1"/>
          </p:cNvPicPr>
          <p:nvPr/>
        </p:nvPicPr>
        <p:blipFill>
          <a:blip r:embed="rId2" cstate="print"/>
          <a:srcRect l="1780" t="4360" r="2950" b="15259"/>
          <a:stretch>
            <a:fillRect/>
          </a:stretch>
        </p:blipFill>
        <p:spPr bwMode="auto">
          <a:xfrm>
            <a:off x="5786446" y="2786058"/>
            <a:ext cx="3357554" cy="3828140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1857364"/>
            <a:ext cx="8229600" cy="5226944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（一）</a:t>
            </a:r>
            <a:r>
              <a:rPr lang="en-US" altLang="zh-TW" sz="3600" dirty="0" smtClean="0">
                <a:latin typeface="標楷體" panose="03000509000000000000" pitchFamily="65" charset="-120"/>
                <a:ea typeface="華康行書體" pitchFamily="49" charset="-120"/>
              </a:rPr>
              <a:t>〈</a:t>
            </a: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小松</a:t>
            </a:r>
            <a:r>
              <a:rPr lang="en-US" altLang="zh-TW" sz="3600" dirty="0" smtClean="0">
                <a:latin typeface="標楷體" panose="03000509000000000000" pitchFamily="65" charset="-120"/>
                <a:ea typeface="華康行書體" pitchFamily="49" charset="-120"/>
              </a:rPr>
              <a:t>〉</a:t>
            </a: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唐</a:t>
            </a:r>
            <a:r>
              <a:rPr lang="en-US" altLang="zh-TW" sz="3600" dirty="0" smtClean="0">
                <a:latin typeface="標楷體" panose="03000509000000000000" pitchFamily="65" charset="-120"/>
                <a:ea typeface="華康行書體" pitchFamily="49" charset="-120"/>
              </a:rPr>
              <a:t>‧</a:t>
            </a: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王建</a:t>
            </a:r>
            <a:b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</a:b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     小松初數尺，未有直生枝；</a:t>
            </a:r>
            <a:b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</a:b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     閒即旁邊立，看多長卻遲。</a:t>
            </a:r>
            <a:r>
              <a:rPr lang="zh-TW" altLang="en-US" sz="3200" dirty="0" smtClean="0">
                <a:latin typeface="標楷體" panose="03000509000000000000" pitchFamily="65" charset="-120"/>
                <a:ea typeface="華康行書體" pitchFamily="49" charset="-120"/>
              </a:rPr>
              <a:t/>
            </a:r>
            <a:br>
              <a:rPr lang="zh-TW" altLang="en-US" sz="3200" dirty="0" smtClean="0">
                <a:latin typeface="標楷體" panose="03000509000000000000" pitchFamily="65" charset="-120"/>
                <a:ea typeface="華康行書體" pitchFamily="49" charset="-120"/>
              </a:rPr>
            </a:b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 </a:t>
            </a: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附：</a:t>
            </a:r>
            <a:r>
              <a:rPr lang="en-US" altLang="zh-TW" sz="2800" dirty="0" smtClean="0">
                <a:latin typeface="標楷體" panose="03000509000000000000" pitchFamily="65" charset="-120"/>
                <a:ea typeface="華康行書體" pitchFamily="49" charset="-120"/>
              </a:rPr>
              <a:t>〈</a:t>
            </a: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小松</a:t>
            </a:r>
            <a:r>
              <a:rPr lang="en-US" altLang="zh-TW" sz="2800" dirty="0" smtClean="0">
                <a:latin typeface="標楷體" panose="03000509000000000000" pitchFamily="65" charset="-120"/>
                <a:ea typeface="華康行書體" pitchFamily="49" charset="-120"/>
              </a:rPr>
              <a:t>〉</a:t>
            </a: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唐</a:t>
            </a:r>
            <a:r>
              <a:rPr lang="en-US" altLang="zh-TW" sz="2800" dirty="0" smtClean="0">
                <a:latin typeface="標楷體" panose="03000509000000000000" pitchFamily="65" charset="-120"/>
                <a:ea typeface="華康行書體" pitchFamily="49" charset="-120"/>
              </a:rPr>
              <a:t>‧</a:t>
            </a: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杜荀鶴</a:t>
            </a:r>
            <a:b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</a:b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   自小刺頭深草裡，而今漸覺出蓬蒿；</a:t>
            </a:r>
            <a:b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</a:br>
            <a:r>
              <a:rPr lang="zh-TW" altLang="en-US" sz="2800" dirty="0" smtClean="0">
                <a:latin typeface="標楷體" panose="03000509000000000000" pitchFamily="65" charset="-120"/>
                <a:ea typeface="華康行書體" pitchFamily="49" charset="-120"/>
              </a:rPr>
              <a:t>   時人不識凌雲木，直待凌雲始道高。</a:t>
            </a:r>
            <a: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CN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CN" sz="2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CN" sz="1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CN" sz="10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zh-TW" sz="3600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734837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標題 1"/>
          <p:cNvSpPr>
            <a:spLocks noGrp="1"/>
          </p:cNvSpPr>
          <p:nvPr>
            <p:ph idx="1"/>
          </p:nvPr>
        </p:nvSpPr>
        <p:spPr>
          <a:xfrm>
            <a:off x="0" y="0"/>
            <a:ext cx="4429124" cy="3429000"/>
          </a:xfrm>
        </p:spPr>
        <p:txBody>
          <a:bodyPr>
            <a:no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老樹無枝葉，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風霜不復侵；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腹穿人可過，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皮剝蟻還尋。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寄託惟朝菌，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依投絕暮禽；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猶堪持改火，</a:t>
            </a:r>
            <a:endParaRPr lang="en-US" altLang="zh-TW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未肯但空心。</a:t>
            </a:r>
            <a:br>
              <a:rPr lang="zh-TW" altLang="en-US" dirty="0" smtClean="0">
                <a:ea typeface="華康行書體" pitchFamily="49" charset="-120"/>
              </a:rPr>
            </a:br>
            <a: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  <a:t/>
            </a:r>
            <a:br>
              <a:rPr lang="zh-TW" altLang="en-US" sz="3600" b="1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en-US" sz="3600" b="1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pic>
        <p:nvPicPr>
          <p:cNvPr id="20482" name="Picture 2" descr="http://album.udn.com/community/img/PSN_PHOTO/fullwin1/f_2593727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268264"/>
            <a:ext cx="4786314" cy="3589736"/>
          </a:xfrm>
          <a:prstGeom prst="rect">
            <a:avLst/>
          </a:prstGeom>
          <a:noFill/>
        </p:spPr>
      </p:pic>
      <p:sp>
        <p:nvSpPr>
          <p:cNvPr id="5" name="文字方塊 4"/>
          <p:cNvSpPr txBox="1"/>
          <p:nvPr/>
        </p:nvSpPr>
        <p:spPr>
          <a:xfrm>
            <a:off x="3643274" y="428604"/>
            <a:ext cx="5500726" cy="201568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50000"/>
              </a:lnSpc>
              <a:buNone/>
            </a:pPr>
            <a:r>
              <a:rPr lang="zh-TW" altLang="en-US" sz="4400" b="1" dirty="0" smtClean="0">
                <a:ea typeface="華康行書體" pitchFamily="49" charset="-120"/>
              </a:rPr>
              <a:t>（二）</a:t>
            </a:r>
            <a:r>
              <a:rPr lang="en-US" altLang="zh-TW" sz="4400" b="1" dirty="0" smtClean="0">
                <a:ea typeface="華康行書體" pitchFamily="49" charset="-120"/>
              </a:rPr>
              <a:t>〈</a:t>
            </a:r>
            <a:r>
              <a:rPr lang="zh-TW" altLang="en-US" sz="4400" b="1" dirty="0" smtClean="0">
                <a:ea typeface="華康行書體" pitchFamily="49" charset="-120"/>
              </a:rPr>
              <a:t>枯樹</a:t>
            </a:r>
            <a:r>
              <a:rPr lang="en-US" altLang="zh-TW" sz="4400" b="1" dirty="0" smtClean="0">
                <a:ea typeface="華康行書體" pitchFamily="49" charset="-120"/>
              </a:rPr>
              <a:t>〉</a:t>
            </a:r>
          </a:p>
          <a:p>
            <a:pPr algn="ctr">
              <a:lnSpc>
                <a:spcPct val="150000"/>
              </a:lnSpc>
              <a:buNone/>
            </a:pPr>
            <a:r>
              <a:rPr lang="zh-TW" altLang="en-US" sz="4400" b="1" dirty="0" smtClean="0">
                <a:ea typeface="華康行書體" pitchFamily="49" charset="-120"/>
              </a:rPr>
              <a:t>唐</a:t>
            </a:r>
            <a:r>
              <a:rPr lang="en-US" altLang="zh-TW" sz="4400" b="1" dirty="0" smtClean="0">
                <a:ea typeface="華康行書體" pitchFamily="49" charset="-120"/>
              </a:rPr>
              <a:t>‧</a:t>
            </a:r>
            <a:r>
              <a:rPr lang="zh-TW" altLang="en-US" sz="4400" b="1" dirty="0" smtClean="0">
                <a:ea typeface="華康行書體" pitchFamily="49" charset="-120"/>
              </a:rPr>
              <a:t>韓愈</a:t>
            </a:r>
            <a:endParaRPr lang="en-US" altLang="zh-TW" sz="4400" b="1" dirty="0" smtClean="0">
              <a:ea typeface="華康行書體" pitchFamily="49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7353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內容版面配置區 2"/>
          <p:cNvSpPr txBox="1">
            <a:spLocks/>
          </p:cNvSpPr>
          <p:nvPr/>
        </p:nvSpPr>
        <p:spPr>
          <a:xfrm>
            <a:off x="0" y="0"/>
            <a:ext cx="8929718" cy="6143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TW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附：</a:t>
            </a:r>
            <a:endParaRPr kumimoji="0" lang="en-US" altLang="zh-TW" sz="32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華康行書體" pitchFamily="49" charset="-120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TW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1</a:t>
            </a:r>
            <a:r>
              <a:rPr kumimoji="0" lang="en-US" altLang="zh-TW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.《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周禮</a:t>
            </a:r>
            <a:r>
              <a:rPr kumimoji="0" lang="en-US" altLang="zh-TW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‧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夏官</a:t>
            </a:r>
            <a:r>
              <a:rPr kumimoji="0" lang="en-US" altLang="zh-TW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》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：「四時變國火。」鄭玄注云：「春取榆柳之火，夏取棗杏之火；秋取柞楢之火，冬取槐檀之火。」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en-US" altLang="zh-TW" sz="3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2.《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孟子</a:t>
            </a:r>
            <a:r>
              <a:rPr kumimoji="0" lang="en-US" altLang="zh-TW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‧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梁惠王</a:t>
            </a:r>
            <a:r>
              <a:rPr kumimoji="0" lang="en-US" altLang="zh-TW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》</a:t>
            </a:r>
            <a:r>
              <a:rPr kumimoji="0" lang="zh-TW" altLang="en-US" sz="3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：「不違農時，穀不可勝食也；數罟不入洿池，魚鱉不可勝食也；斧斤以時入山林，材木不可勝用也。</a:t>
            </a:r>
            <a:r>
              <a:rPr kumimoji="0" lang="zh-TW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標楷體" panose="03000509000000000000" pitchFamily="65" charset="-120"/>
                <a:ea typeface="華康行書體" pitchFamily="49" charset="-120"/>
                <a:cs typeface="+mn-cs"/>
              </a:rPr>
              <a:t>」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zh-TW" altLang="en-US" sz="32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</p:txBody>
      </p:sp>
      <p:pic>
        <p:nvPicPr>
          <p:cNvPr id="4" name="Picture 2" descr="http://album.udn.com/community/img/PSN_PHOTO/fullwin1/f_2593727_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3268264"/>
            <a:ext cx="4786314" cy="3589736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147353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1395" t="2378" b="11417"/>
          <a:stretch/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" name="標題 8"/>
          <p:cNvSpPr>
            <a:spLocks noGrp="1"/>
          </p:cNvSpPr>
          <p:nvPr>
            <p:ph type="ctrTitle"/>
          </p:nvPr>
        </p:nvSpPr>
        <p:spPr>
          <a:xfrm>
            <a:off x="685800" y="836712"/>
            <a:ext cx="7772400" cy="1010543"/>
          </a:xfrm>
        </p:spPr>
        <p:txBody>
          <a:bodyPr>
            <a:normAutofit fontScale="90000"/>
          </a:bodyPr>
          <a:lstStyle/>
          <a:p>
            <a:r>
              <a:rPr lang="zh-TW" altLang="zh-TW" dirty="0"/>
              <a:t/>
            </a:r>
            <a:br>
              <a:rPr lang="zh-TW" altLang="zh-TW" dirty="0"/>
            </a:br>
            <a:endParaRPr lang="zh-TW" altLang="en-US" dirty="0"/>
          </a:p>
        </p:txBody>
      </p:sp>
      <p:sp>
        <p:nvSpPr>
          <p:cNvPr id="12" name="內容版面配置區 6"/>
          <p:cNvSpPr>
            <a:spLocks noGrp="1"/>
          </p:cNvSpPr>
          <p:nvPr>
            <p:ph type="subTitle" idx="1"/>
          </p:nvPr>
        </p:nvSpPr>
        <p:spPr>
          <a:xfrm>
            <a:off x="251520" y="1928802"/>
            <a:ext cx="8749636" cy="3854014"/>
          </a:xfrm>
        </p:spPr>
        <p:txBody>
          <a:bodyPr>
            <a:normAutofit/>
          </a:bodyPr>
          <a:lstStyle/>
          <a:p>
            <a:pPr algn="l">
              <a:spcBef>
                <a:spcPts val="1800"/>
              </a:spcBef>
            </a:pPr>
            <a:r>
              <a:rPr lang="zh-TW" altLang="en-US" sz="4000" b="1" dirty="0" smtClean="0">
                <a:solidFill>
                  <a:schemeClr val="tx1"/>
                </a:solidFill>
                <a:ea typeface="華康行書體" pitchFamily="49" charset="-120"/>
              </a:rPr>
              <a:t> （三）</a:t>
            </a:r>
            <a:r>
              <a:rPr lang="en-US" altLang="zh-TW" sz="4000" b="1" dirty="0" smtClean="0">
                <a:solidFill>
                  <a:schemeClr val="tx1"/>
                </a:solidFill>
                <a:ea typeface="華康行書體" pitchFamily="49" charset="-120"/>
              </a:rPr>
              <a:t>〈</a:t>
            </a:r>
            <a:r>
              <a:rPr lang="zh-TW" altLang="en-US" sz="4000" b="1" dirty="0" smtClean="0">
                <a:solidFill>
                  <a:schemeClr val="tx1"/>
                </a:solidFill>
                <a:ea typeface="華康行書體" pitchFamily="49" charset="-120"/>
              </a:rPr>
              <a:t>卜算子</a:t>
            </a:r>
            <a:r>
              <a:rPr lang="en-US" altLang="zh-TW" sz="4000" b="1" dirty="0" smtClean="0">
                <a:solidFill>
                  <a:schemeClr val="tx1"/>
                </a:solidFill>
                <a:ea typeface="華康行書體" pitchFamily="49" charset="-120"/>
              </a:rPr>
              <a:t>〉</a:t>
            </a:r>
            <a:r>
              <a:rPr lang="zh-TW" altLang="en-US" sz="4000" b="1" dirty="0" smtClean="0">
                <a:solidFill>
                  <a:schemeClr val="tx1"/>
                </a:solidFill>
                <a:ea typeface="華康行書體" pitchFamily="49" charset="-120"/>
              </a:rPr>
              <a:t>宋</a:t>
            </a:r>
            <a:r>
              <a:rPr lang="en-US" altLang="zh-TW" sz="4000" b="1" dirty="0" smtClean="0">
                <a:solidFill>
                  <a:schemeClr val="tx1"/>
                </a:solidFill>
                <a:ea typeface="華康行書體" pitchFamily="49" charset="-120"/>
              </a:rPr>
              <a:t>‧</a:t>
            </a:r>
            <a:r>
              <a:rPr lang="zh-TW" altLang="en-US" sz="4000" b="1" dirty="0" smtClean="0">
                <a:solidFill>
                  <a:schemeClr val="tx1"/>
                </a:solidFill>
                <a:ea typeface="華康行書體" pitchFamily="49" charset="-120"/>
              </a:rPr>
              <a:t>陸游</a:t>
            </a:r>
            <a:endParaRPr lang="zh-TW" altLang="en-US" sz="4000" dirty="0" smtClean="0">
              <a:solidFill>
                <a:schemeClr val="tx1"/>
              </a:solidFill>
              <a:ea typeface="華康行書體" pitchFamily="49" charset="-120"/>
            </a:endParaRPr>
          </a:p>
          <a:p>
            <a:pPr algn="l">
              <a:lnSpc>
                <a:spcPct val="150000"/>
              </a:lnSpc>
            </a:pPr>
            <a:r>
              <a:rPr lang="zh-TW" altLang="en-US" dirty="0" smtClean="0">
                <a:solidFill>
                  <a:schemeClr val="tx1"/>
                </a:solidFill>
                <a:ea typeface="華康行書體" pitchFamily="49" charset="-120"/>
              </a:rPr>
              <a:t>驛外斷橋邊，寂寞開無主。已是黃昏獨自愁，更著風和雨。</a:t>
            </a:r>
            <a:r>
              <a:rPr lang="en-US" dirty="0" smtClean="0">
                <a:solidFill>
                  <a:schemeClr val="tx1"/>
                </a:solidFill>
                <a:ea typeface="華康行書體" pitchFamily="49" charset="-120"/>
              </a:rPr>
              <a:t>  </a:t>
            </a:r>
            <a:r>
              <a:rPr lang="zh-TW" altLang="en-US" dirty="0" smtClean="0">
                <a:solidFill>
                  <a:schemeClr val="tx1"/>
                </a:solidFill>
                <a:ea typeface="華康行書體" pitchFamily="49" charset="-120"/>
              </a:rPr>
              <a:t>   無意苦爭春，一任群芳妒。零落成泥碾作塵，只有香如故。</a:t>
            </a:r>
          </a:p>
          <a:p>
            <a:endParaRPr lang="en-US" altLang="zh-TW" sz="2800" dirty="0" smtClean="0">
              <a:solidFill>
                <a:schemeClr val="tx1"/>
              </a:solidFill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852210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r="3030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0" y="1142984"/>
            <a:ext cx="7429552" cy="3357587"/>
          </a:xfrm>
        </p:spPr>
        <p:txBody>
          <a:bodyPr>
            <a:normAutofit fontScale="90000"/>
          </a:bodyPr>
          <a:lstStyle/>
          <a:p>
            <a:pPr algn="l"/>
            <a:r>
              <a:rPr lang="zh-TW" altLang="en-US" sz="5400" dirty="0" smtClean="0">
                <a:ea typeface="華康行書體" pitchFamily="49" charset="-120"/>
              </a:rPr>
              <a:t>參、自我關懷─</a:t>
            </a:r>
            <a:r>
              <a:rPr lang="en-US" altLang="zh-TW" sz="5400" dirty="0" smtClean="0">
                <a:ea typeface="華康行書體" pitchFamily="49" charset="-120"/>
              </a:rPr>
              <a:t/>
            </a:r>
            <a:br>
              <a:rPr lang="en-US" altLang="zh-TW" sz="5400" dirty="0" smtClean="0">
                <a:ea typeface="華康行書體" pitchFamily="49" charset="-120"/>
              </a:rPr>
            </a:br>
            <a:r>
              <a:rPr lang="en-US" altLang="zh-TW" sz="5400" dirty="0" smtClean="0">
                <a:ea typeface="華康行書體" pitchFamily="49" charset="-120"/>
              </a:rPr>
              <a:t>                           </a:t>
            </a:r>
            <a:r>
              <a:rPr lang="zh-TW" altLang="en-US" sz="5400" dirty="0" smtClean="0">
                <a:ea typeface="華康行書體" pitchFamily="49" charset="-120"/>
              </a:rPr>
              <a:t>以蘇軾為例</a:t>
            </a:r>
            <a:r>
              <a:rPr lang="zh-TW" altLang="en-US" sz="6000" dirty="0" smtClean="0"/>
              <a:t/>
            </a:r>
            <a:br>
              <a:rPr lang="zh-TW" altLang="en-US" sz="6000" dirty="0" smtClean="0"/>
            </a:br>
            <a:r>
              <a:rPr lang="zh-TW" altLang="zh-TW" dirty="0"/>
              <a:t/>
            </a:r>
            <a:br>
              <a:rPr lang="zh-TW" altLang="zh-TW" dirty="0"/>
            </a:br>
            <a:endParaRPr lang="zh-TW" altLang="en-US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744215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群組 5"/>
          <p:cNvGrpSpPr/>
          <p:nvPr/>
        </p:nvGrpSpPr>
        <p:grpSpPr>
          <a:xfrm>
            <a:off x="-191002" y="0"/>
            <a:ext cx="9566166" cy="6979907"/>
            <a:chOff x="-191002" y="0"/>
            <a:chExt cx="9566166" cy="6979907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-191002" y="0"/>
              <a:ext cx="9350436" cy="57372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" name="圖片 4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 b="30089"/>
            <a:stretch/>
          </p:blipFill>
          <p:spPr>
            <a:xfrm>
              <a:off x="-191002" y="1148660"/>
              <a:ext cx="9566166" cy="5831247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142844" y="500042"/>
            <a:ext cx="8229600" cy="1143000"/>
          </a:xfrm>
        </p:spPr>
        <p:txBody>
          <a:bodyPr>
            <a:noAutofit/>
          </a:bodyPr>
          <a:lstStyle/>
          <a:p>
            <a:r>
              <a:rPr lang="zh-TW" altLang="en-US" sz="4000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br>
              <a:rPr lang="zh-TW" altLang="en-US" sz="4000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zh-TW" sz="40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2844" y="1484784"/>
            <a:ext cx="9016590" cy="482453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zh-TW" altLang="en-US" sz="2400" dirty="0" smtClean="0">
                <a:latin typeface="標楷體" panose="03000509000000000000" pitchFamily="65" charset="-120"/>
                <a:ea typeface="華康行書體" pitchFamily="49" charset="-120"/>
              </a:rPr>
              <a:t>（一）</a:t>
            </a:r>
            <a:r>
              <a:rPr lang="en-US" altLang="zh-TW" sz="2400" dirty="0" smtClean="0">
                <a:latin typeface="標楷體" panose="03000509000000000000" pitchFamily="65" charset="-120"/>
                <a:ea typeface="華康行書體" pitchFamily="49" charset="-120"/>
              </a:rPr>
              <a:t>〈</a:t>
            </a:r>
            <a:r>
              <a:rPr lang="zh-TW" altLang="en-US" sz="2400" dirty="0" smtClean="0">
                <a:latin typeface="標楷體" panose="03000509000000000000" pitchFamily="65" charset="-120"/>
                <a:ea typeface="華康行書體" pitchFamily="49" charset="-120"/>
              </a:rPr>
              <a:t>予以事繫御史臺獄，獄吏稍見侵，自度不能堪，死獄  </a:t>
            </a:r>
            <a:endParaRPr lang="en-US" altLang="zh-TW" sz="2400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buNone/>
            </a:pPr>
            <a:r>
              <a:rPr lang="zh-TW" altLang="en-US" sz="2400" dirty="0" smtClean="0">
                <a:latin typeface="標楷體" panose="03000509000000000000" pitchFamily="65" charset="-120"/>
                <a:ea typeface="華康行書體" pitchFamily="49" charset="-120"/>
              </a:rPr>
              <a:t>      中不得一別子由，故作二詩授獄卒梁成，以遣子由</a:t>
            </a:r>
            <a:r>
              <a:rPr lang="en-US" altLang="zh-TW" sz="2400" dirty="0" smtClean="0">
                <a:latin typeface="標楷體" panose="03000509000000000000" pitchFamily="65" charset="-120"/>
                <a:ea typeface="華康行書體" pitchFamily="49" charset="-120"/>
              </a:rPr>
              <a:t>〉</a:t>
            </a:r>
            <a:r>
              <a:rPr lang="zh-TW" altLang="en-US" sz="2400" dirty="0" smtClean="0">
                <a:latin typeface="標楷體" panose="03000509000000000000" pitchFamily="65" charset="-120"/>
                <a:ea typeface="華康行書體" pitchFamily="49" charset="-120"/>
              </a:rPr>
              <a:t>之一</a:t>
            </a:r>
            <a:endParaRPr lang="en-US" altLang="zh-TW" sz="2400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buNone/>
            </a:pPr>
            <a:endParaRPr lang="zh-TW" altLang="en-US" sz="2400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聖主如天萬物春，小臣愚暗自忘身。</a:t>
            </a:r>
            <a:endParaRPr lang="en-US" altLang="zh-TW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百年未滿先償債，十口無歸更累人。</a:t>
            </a:r>
          </a:p>
          <a:p>
            <a:pPr marL="0" indent="0"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是處青山可埋骨，他年夜雨獨傷神。</a:t>
            </a:r>
            <a:endParaRPr lang="en-US" altLang="zh-TW" dirty="0" smtClean="0">
              <a:latin typeface="標楷體" panose="03000509000000000000" pitchFamily="65" charset="-120"/>
              <a:ea typeface="華康行書體" pitchFamily="49" charset="-120"/>
            </a:endParaRPr>
          </a:p>
          <a:p>
            <a:pPr marL="0" indent="0">
              <a:buNone/>
            </a:pPr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與君世世為兄弟，再結來生未了因。</a:t>
            </a:r>
            <a:endParaRPr lang="zh-TW" altLang="zh-TW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7715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357166"/>
            <a:ext cx="6249876" cy="1143000"/>
          </a:xfrm>
        </p:spPr>
        <p:txBody>
          <a:bodyPr>
            <a:normAutofit fontScale="90000"/>
          </a:bodyPr>
          <a:lstStyle/>
          <a:p>
            <a:r>
              <a:rPr lang="zh-TW" altLang="en-US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/>
            </a:r>
            <a:b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zh-TW" sz="36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42844" y="1484784"/>
            <a:ext cx="6072230" cy="482453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zh-TW" altLang="en-US" sz="3600" b="1" dirty="0" smtClean="0">
                <a:ea typeface="華康行書體" pitchFamily="49" charset="-120"/>
              </a:rPr>
              <a:t>（二）</a:t>
            </a:r>
            <a:endParaRPr lang="en-US" altLang="zh-TW" sz="3600" b="1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en-US" altLang="zh-TW" b="1" dirty="0" smtClean="0">
                <a:ea typeface="華康行書體" pitchFamily="49" charset="-120"/>
              </a:rPr>
              <a:t>〈</a:t>
            </a:r>
            <a:r>
              <a:rPr lang="zh-TW" altLang="en-US" b="1" dirty="0" smtClean="0">
                <a:ea typeface="華康行書體" pitchFamily="49" charset="-120"/>
              </a:rPr>
              <a:t>卜算子</a:t>
            </a:r>
            <a:r>
              <a:rPr lang="en-US" altLang="zh-TW" b="1" dirty="0" smtClean="0">
                <a:ea typeface="華康行書體" pitchFamily="49" charset="-120"/>
              </a:rPr>
              <a:t>‧</a:t>
            </a:r>
            <a:r>
              <a:rPr lang="zh-TW" altLang="en-US" b="1" dirty="0" smtClean="0">
                <a:ea typeface="華康行書體" pitchFamily="49" charset="-120"/>
              </a:rPr>
              <a:t>黃州定慧院寓居作</a:t>
            </a:r>
            <a:r>
              <a:rPr lang="en-US" altLang="zh-TW" b="1" dirty="0" smtClean="0">
                <a:ea typeface="華康行書體" pitchFamily="49" charset="-120"/>
              </a:rPr>
              <a:t>〉</a:t>
            </a:r>
            <a:endParaRPr lang="zh-TW" altLang="en-US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    缺月挂疏桐，漏斷人初靜。</a:t>
            </a:r>
            <a:endParaRPr lang="en-US" altLang="zh-TW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   惟見幽人獨往來，縹緲孤鴻影。</a:t>
            </a:r>
            <a:r>
              <a:rPr lang="en-US" dirty="0" smtClean="0">
                <a:ea typeface="華康行書體" pitchFamily="49" charset="-120"/>
              </a:rPr>
              <a:t>       </a:t>
            </a:r>
            <a:r>
              <a:rPr lang="zh-TW" altLang="en-US" dirty="0" smtClean="0">
                <a:ea typeface="華康行書體" pitchFamily="49" charset="-120"/>
              </a:rPr>
              <a:t>  </a:t>
            </a:r>
            <a:endParaRPr lang="en-US" altLang="zh-TW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dirty="0" smtClean="0">
                <a:ea typeface="華康行書體" pitchFamily="49" charset="-120"/>
              </a:rPr>
              <a:t>            驚起卻回頭，有恨無人省。</a:t>
            </a:r>
            <a:endParaRPr lang="en-US" altLang="zh-TW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en-US" altLang="zh-TW" dirty="0" smtClean="0">
                <a:ea typeface="華康行書體" pitchFamily="49" charset="-120"/>
              </a:rPr>
              <a:t>    </a:t>
            </a:r>
            <a:r>
              <a:rPr lang="zh-TW" altLang="en-US" dirty="0" smtClean="0">
                <a:ea typeface="華康行書體" pitchFamily="49" charset="-120"/>
              </a:rPr>
              <a:t>揀盡寒枝不肯棲，寂寞沙洲冷。</a:t>
            </a:r>
          </a:p>
          <a:p>
            <a:pPr marL="0" indent="0">
              <a:buNone/>
            </a:pPr>
            <a:endParaRPr lang="zh-TW" altLang="zh-TW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pic>
        <p:nvPicPr>
          <p:cNvPr id="15362" name="Picture 2" descr="http://sales.artlib.net.tw/albums/20070330huangtsaisung/normal_321_12906498440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43636" y="1"/>
            <a:ext cx="3000364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7715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14282" y="571480"/>
            <a:ext cx="8229600" cy="1143000"/>
          </a:xfrm>
        </p:spPr>
        <p:txBody>
          <a:bodyPr>
            <a:noAutofit/>
          </a:bodyPr>
          <a:lstStyle/>
          <a:p>
            <a:r>
              <a:rPr lang="zh-TW" altLang="en-US" sz="4000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br>
              <a:rPr lang="zh-TW" altLang="en-US" sz="4000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zh-TW" sz="40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1142976" y="1571612"/>
            <a:ext cx="765930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sz="3600" b="1" dirty="0" smtClean="0">
                <a:ea typeface="華康行書體" pitchFamily="49" charset="-120"/>
              </a:rPr>
              <a:t>（三）</a:t>
            </a:r>
            <a:r>
              <a:rPr lang="en-US" altLang="zh-TW" sz="3600" b="1" dirty="0" smtClean="0">
                <a:ea typeface="華康行書體" pitchFamily="49" charset="-120"/>
              </a:rPr>
              <a:t>〈</a:t>
            </a:r>
            <a:r>
              <a:rPr lang="zh-TW" altLang="en-US" sz="3600" b="1" dirty="0" smtClean="0">
                <a:ea typeface="華康行書體" pitchFamily="49" charset="-120"/>
              </a:rPr>
              <a:t>洗兒戲作</a:t>
            </a:r>
            <a:r>
              <a:rPr lang="en-US" altLang="zh-TW" sz="3600" b="1" dirty="0" smtClean="0">
                <a:ea typeface="華康行書體" pitchFamily="49" charset="-120"/>
              </a:rPr>
              <a:t>〉</a:t>
            </a:r>
            <a:endParaRPr lang="zh-TW" altLang="en-US" sz="36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sz="3600" dirty="0" smtClean="0">
                <a:ea typeface="華康行書體" pitchFamily="49" charset="-120"/>
              </a:rPr>
              <a:t>   人皆養子望聰明，我被聰明誤一生；</a:t>
            </a:r>
            <a:endParaRPr lang="en-US" altLang="zh-TW" sz="36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  <a:buNone/>
            </a:pPr>
            <a:r>
              <a:rPr lang="zh-TW" altLang="en-US" sz="3600" dirty="0" smtClean="0">
                <a:ea typeface="華康行書體" pitchFamily="49" charset="-120"/>
              </a:rPr>
              <a:t>   唯願孩兒愚且魯，無災無難到公卿。</a:t>
            </a:r>
          </a:p>
          <a:p>
            <a:pPr marL="0" indent="0">
              <a:buNone/>
            </a:pPr>
            <a:endParaRPr lang="zh-TW" altLang="zh-TW" sz="36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pic>
        <p:nvPicPr>
          <p:cNvPr id="14338" name="Picture 2" descr="http://mombaby.tw/wp-content/uploads/2014/02/wen22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381499"/>
            <a:ext cx="3810000" cy="247650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7715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3643306" y="214290"/>
            <a:ext cx="5214974" cy="805768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endParaRPr lang="zh-TW" altLang="en-US" sz="36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3428992" y="1214422"/>
            <a:ext cx="5715008" cy="121444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zh-TW" altLang="en-US" sz="2400" b="1" dirty="0" smtClean="0">
                <a:ea typeface="華康行書體" pitchFamily="49" charset="-120"/>
              </a:rPr>
              <a:t>（四）</a:t>
            </a:r>
            <a:r>
              <a:rPr lang="en-US" altLang="zh-TW" sz="2400" b="1" dirty="0" smtClean="0">
                <a:ea typeface="華康行書體" pitchFamily="49" charset="-120"/>
              </a:rPr>
              <a:t>〈</a:t>
            </a:r>
            <a:r>
              <a:rPr lang="zh-TW" altLang="en-US" sz="2400" b="1" dirty="0" smtClean="0">
                <a:ea typeface="華康行書體" pitchFamily="49" charset="-120"/>
              </a:rPr>
              <a:t>定風波</a:t>
            </a:r>
            <a:r>
              <a:rPr lang="en-US" altLang="zh-TW" sz="2400" b="1" dirty="0" smtClean="0">
                <a:ea typeface="華康行書體" pitchFamily="49" charset="-120"/>
              </a:rPr>
              <a:t>‧</a:t>
            </a:r>
            <a:r>
              <a:rPr lang="zh-TW" altLang="en-US" sz="2400" b="1" dirty="0" smtClean="0">
                <a:ea typeface="華康行書體" pitchFamily="49" charset="-120"/>
              </a:rPr>
              <a:t>三月七日，沙湖道中遇雨，雨具先去， 同行皆狼狽，余獨不覺。已而遂晴，故作此詞</a:t>
            </a:r>
            <a:r>
              <a:rPr lang="en-US" altLang="zh-TW" sz="2400" b="1" dirty="0" smtClean="0">
                <a:ea typeface="華康行書體" pitchFamily="49" charset="-120"/>
              </a:rPr>
              <a:t>〉</a:t>
            </a:r>
          </a:p>
          <a:p>
            <a:pPr>
              <a:buNone/>
            </a:pPr>
            <a:endParaRPr lang="zh-TW" altLang="en-US" sz="2800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sz="2800" dirty="0" smtClean="0">
                <a:ea typeface="華康行書體" pitchFamily="49" charset="-120"/>
              </a:rPr>
              <a:t>    </a:t>
            </a:r>
          </a:p>
          <a:p>
            <a:pPr marL="0" indent="0">
              <a:lnSpc>
                <a:spcPct val="170000"/>
              </a:lnSpc>
              <a:buNone/>
            </a:pPr>
            <a:endParaRPr lang="zh-TW" altLang="en-US" sz="28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內容版面配置區 2"/>
          <p:cNvSpPr txBox="1">
            <a:spLocks/>
          </p:cNvSpPr>
          <p:nvPr/>
        </p:nvSpPr>
        <p:spPr>
          <a:xfrm>
            <a:off x="3071802" y="2143116"/>
            <a:ext cx="6072198" cy="287006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TW" altLang="en-US" sz="2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華康行書體" pitchFamily="49" charset="-120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TW" altLang="en-US" sz="28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    </a:t>
            </a:r>
            <a:r>
              <a:rPr kumimoji="0" lang="zh-TW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莫聽穿林打葉聲，何妨吟嘯且徐行。竹杖芒鞋輕勝馬。誰怕。一蓑煙雨任平生。</a:t>
            </a:r>
            <a:r>
              <a:rPr kumimoji="0" 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         </a:t>
            </a:r>
            <a:r>
              <a:rPr kumimoji="0" lang="zh-TW" altLang="en-US" sz="32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料峭春風吹酒醒。微冷。山頭斜照卻相迎。回首向來蕭瑟處。 歸去。也無風雨也無晴。</a:t>
            </a:r>
          </a:p>
          <a:p>
            <a:pPr marL="0" marR="0" lvl="0" indent="0" algn="l" defTabSz="914400" rtl="0" eaLnBrk="1" fontAlgn="auto" latinLnBrk="0" hangingPunct="1">
              <a:lnSpc>
                <a:spcPct val="17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TW" altLang="en-US" sz="28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</p:txBody>
      </p:sp>
      <p:pic>
        <p:nvPicPr>
          <p:cNvPr id="13314" name="Picture 2" descr="http://big5.hwjyw.com/zhwh/ctwh/zgwx/779/sushi/200803/W02008031458565291483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"/>
            <a:ext cx="3428992" cy="6858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="" xmlns:p14="http://schemas.microsoft.com/office/powerpoint/2010/main" val="30315757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 descr="http://mj.jingjieart.com/uploadfile/2013/0925/20130925112106808.jpg"/>
          <p:cNvPicPr>
            <a:picLocks noChangeAspect="1" noChangeArrowheads="1"/>
          </p:cNvPicPr>
          <p:nvPr/>
        </p:nvPicPr>
        <p:blipFill>
          <a:blip r:embed="rId2" cstate="print"/>
          <a:srcRect t="15000" r="5653" b="11875"/>
          <a:stretch>
            <a:fillRect/>
          </a:stretch>
        </p:blipFill>
        <p:spPr bwMode="auto">
          <a:xfrm>
            <a:off x="0" y="3286124"/>
            <a:ext cx="9144000" cy="3571876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b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zh-TW" sz="36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0" y="1071546"/>
            <a:ext cx="9016590" cy="48245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（五）</a:t>
            </a:r>
            <a:r>
              <a:rPr lang="en-US" altLang="zh-TW" dirty="0" smtClean="0">
                <a:ea typeface="華康行書體" pitchFamily="49" charset="-120"/>
              </a:rPr>
              <a:t>〈</a:t>
            </a:r>
            <a:r>
              <a:rPr lang="zh-TW" altLang="en-US" dirty="0" smtClean="0">
                <a:ea typeface="華康行書體" pitchFamily="49" charset="-120"/>
              </a:rPr>
              <a:t>念奴嬌</a:t>
            </a:r>
            <a:r>
              <a:rPr lang="en-US" altLang="zh-TW" dirty="0" smtClean="0">
                <a:ea typeface="華康行書體" pitchFamily="49" charset="-120"/>
              </a:rPr>
              <a:t>‧</a:t>
            </a:r>
            <a:r>
              <a:rPr lang="zh-TW" altLang="en-US" dirty="0" smtClean="0">
                <a:ea typeface="華康行書體" pitchFamily="49" charset="-120"/>
              </a:rPr>
              <a:t>赤壁懷古</a:t>
            </a:r>
            <a:r>
              <a:rPr lang="en-US" altLang="zh-TW" dirty="0" smtClean="0">
                <a:ea typeface="華康行書體" pitchFamily="49" charset="-120"/>
              </a:rPr>
              <a:t>〉</a:t>
            </a:r>
            <a:endParaRPr lang="zh-TW" altLang="en-US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    大江東去，浪淘盡、千古風流人物。故壘西邊人道是，三國周郎赤壁。亂石崩雲，驚濤裂岸，捲起千堆雪。江山如畫，一時多少豪傑。 </a:t>
            </a:r>
            <a:r>
              <a:rPr lang="en-US" dirty="0" smtClean="0">
                <a:ea typeface="華康行書體" pitchFamily="49" charset="-120"/>
              </a:rPr>
              <a:t>  </a:t>
            </a: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   </a:t>
            </a:r>
            <a:endParaRPr lang="en-US" altLang="zh-TW" dirty="0" smtClean="0">
              <a:ea typeface="華康行書體" pitchFamily="49" charset="-120"/>
            </a:endParaRPr>
          </a:p>
          <a:p>
            <a:pPr marL="0" indent="0">
              <a:buNone/>
            </a:pPr>
            <a:endParaRPr lang="zh-TW" altLang="zh-TW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11268" name="AutoShape 4" descr="http://bbscache.artron.net/forum/201307/16/134848tp5t4pnwmssjsm5s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7715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70" name="Picture 6" descr="http://mj.jingjieart.com/uploadfile/2013/0925/20130925112106808.jpg"/>
          <p:cNvPicPr>
            <a:picLocks noChangeAspect="1" noChangeArrowheads="1"/>
          </p:cNvPicPr>
          <p:nvPr/>
        </p:nvPicPr>
        <p:blipFill>
          <a:blip r:embed="rId2" cstate="print"/>
          <a:srcRect t="15000" r="5653" b="11875"/>
          <a:stretch>
            <a:fillRect/>
          </a:stretch>
        </p:blipFill>
        <p:spPr bwMode="auto">
          <a:xfrm>
            <a:off x="0" y="3286124"/>
            <a:ext cx="9144000" cy="3571876"/>
          </a:xfrm>
          <a:prstGeom prst="rect">
            <a:avLst/>
          </a:prstGeom>
          <a:noFill/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21429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  <a:t>一、貶謫黃州時期的蘇軾</a:t>
            </a:r>
            <a:br>
              <a:rPr lang="zh-TW" altLang="en-US" sz="3600" dirty="0" smtClean="0">
                <a:latin typeface="標楷體" panose="03000509000000000000" pitchFamily="65" charset="-120"/>
                <a:ea typeface="華康行書體" pitchFamily="49" charset="-120"/>
              </a:rPr>
            </a:br>
            <a:endParaRPr lang="zh-TW" altLang="zh-TW" sz="3600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0" y="1071546"/>
            <a:ext cx="9286908" cy="407196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（五）</a:t>
            </a:r>
            <a:r>
              <a:rPr lang="en-US" altLang="zh-TW" dirty="0" smtClean="0">
                <a:ea typeface="華康行書體" pitchFamily="49" charset="-120"/>
              </a:rPr>
              <a:t>〈</a:t>
            </a:r>
            <a:r>
              <a:rPr lang="zh-TW" altLang="en-US" dirty="0" smtClean="0">
                <a:ea typeface="華康行書體" pitchFamily="49" charset="-120"/>
              </a:rPr>
              <a:t>念奴嬌</a:t>
            </a:r>
            <a:r>
              <a:rPr lang="en-US" altLang="zh-TW" dirty="0" smtClean="0">
                <a:ea typeface="華康行書體" pitchFamily="49" charset="-120"/>
              </a:rPr>
              <a:t>‧</a:t>
            </a:r>
            <a:r>
              <a:rPr lang="zh-TW" altLang="en-US" dirty="0" smtClean="0">
                <a:ea typeface="華康行書體" pitchFamily="49" charset="-120"/>
              </a:rPr>
              <a:t>赤壁懷古</a:t>
            </a:r>
            <a:r>
              <a:rPr lang="en-US" altLang="zh-TW" dirty="0" smtClean="0">
                <a:ea typeface="華康行書體" pitchFamily="49" charset="-120"/>
              </a:rPr>
              <a:t>〉</a:t>
            </a:r>
            <a:endParaRPr lang="zh-TW" altLang="en-US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遙想公瑾當年，小喬初嫁了，雄姿英發。羽扇綸</a:t>
            </a:r>
            <a:endParaRPr lang="en-US" altLang="zh-TW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巾，談笑間，檣櫓灰飛煙滅。故國神遊，多情應笑</a:t>
            </a:r>
            <a:endParaRPr lang="en-US" altLang="zh-TW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我，早生華發。人生如夢，一尊還</a:t>
            </a:r>
            <a:r>
              <a:rPr lang="zh-TW" altLang="en-US" dirty="0" smtClean="0">
                <a:latin typeface="標楷體" pitchFamily="65" charset="-120"/>
                <a:ea typeface="標楷體" pitchFamily="65" charset="-120"/>
              </a:rPr>
              <a:t>酹</a:t>
            </a:r>
            <a:r>
              <a:rPr lang="zh-TW" altLang="en-US" dirty="0" smtClean="0">
                <a:ea typeface="華康行書體" pitchFamily="49" charset="-120"/>
              </a:rPr>
              <a:t>江月。</a:t>
            </a:r>
          </a:p>
          <a:p>
            <a:pPr>
              <a:buNone/>
            </a:pPr>
            <a:endParaRPr lang="en-US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dirty="0" smtClean="0">
                <a:ea typeface="華康行書體" pitchFamily="49" charset="-120"/>
              </a:rPr>
              <a:t>   </a:t>
            </a:r>
            <a:endParaRPr lang="en-US" altLang="zh-TW" dirty="0" smtClean="0">
              <a:ea typeface="華康行書體" pitchFamily="49" charset="-120"/>
            </a:endParaRPr>
          </a:p>
          <a:p>
            <a:pPr marL="0" indent="0">
              <a:buNone/>
            </a:pPr>
            <a:endParaRPr lang="zh-TW" altLang="zh-TW" dirty="0">
              <a:latin typeface="標楷體" panose="03000509000000000000" pitchFamily="65" charset="-120"/>
              <a:ea typeface="華康行書體" pitchFamily="49" charset="-120"/>
            </a:endParaRPr>
          </a:p>
        </p:txBody>
      </p:sp>
      <p:sp>
        <p:nvSpPr>
          <p:cNvPr id="11268" name="AutoShape 4" descr="http://bbscache.artron.net/forum/201307/16/134848tp5t4pnwmssjsm5s.jpg"/>
          <p:cNvSpPr>
            <a:spLocks noChangeAspect="1" noChangeArrowheads="1"/>
          </p:cNvSpPr>
          <p:nvPr/>
        </p:nvSpPr>
        <p:spPr bwMode="auto">
          <a:xfrm>
            <a:off x="63500" y="-136525"/>
            <a:ext cx="304800" cy="304800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zh-TW" altLang="en-US"/>
          </a:p>
        </p:txBody>
      </p:sp>
    </p:spTree>
    <p:extLst>
      <p:ext uri="{BB962C8B-B14F-4D97-AF65-F5344CB8AC3E}">
        <p14:creationId xmlns="" xmlns:p14="http://schemas.microsoft.com/office/powerpoint/2010/main" val="3771571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群組 22"/>
          <p:cNvGrpSpPr/>
          <p:nvPr/>
        </p:nvGrpSpPr>
        <p:grpSpPr>
          <a:xfrm>
            <a:off x="-642974" y="-147457"/>
            <a:ext cx="10358509" cy="7148333"/>
            <a:chOff x="-355181" y="-496401"/>
            <a:chExt cx="10062552" cy="6747469"/>
          </a:xfrm>
        </p:grpSpPr>
        <p:pic>
          <p:nvPicPr>
            <p:cNvPr id="10244" name="Picture 4" descr="http://www.gzmj.org.cn/resource/gzmj/infopub/201111/1322644937375.jpg"/>
            <p:cNvPicPr>
              <a:picLocks noChangeAspect="1" noChangeArrowheads="1"/>
            </p:cNvPicPr>
            <p:nvPr/>
          </p:nvPicPr>
          <p:blipFill>
            <a:blip r:embed="rId3" cstate="print"/>
            <a:srcRect t="7042" b="18508"/>
            <a:stretch>
              <a:fillRect/>
            </a:stretch>
          </p:blipFill>
          <p:spPr bwMode="auto">
            <a:xfrm>
              <a:off x="8165" y="2474904"/>
              <a:ext cx="9144000" cy="3776164"/>
            </a:xfrm>
            <a:prstGeom prst="rect">
              <a:avLst/>
            </a:prstGeom>
            <a:noFill/>
          </p:spPr>
        </p:pic>
        <p:grpSp>
          <p:nvGrpSpPr>
            <p:cNvPr id="17" name="群組 16"/>
            <p:cNvGrpSpPr/>
            <p:nvPr/>
          </p:nvGrpSpPr>
          <p:grpSpPr>
            <a:xfrm>
              <a:off x="-355181" y="-492100"/>
              <a:ext cx="5443805" cy="3251638"/>
              <a:chOff x="-60840" y="-101986"/>
              <a:chExt cx="4772584" cy="2458529"/>
            </a:xfrm>
          </p:grpSpPr>
          <p:pic>
            <p:nvPicPr>
              <p:cNvPr id="13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 flipH="1">
                <a:off x="0" y="1019674"/>
                <a:ext cx="2285984" cy="1285884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14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>
                <a:off x="2068570" y="-101986"/>
                <a:ext cx="2643174" cy="1387870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15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>
                <a:off x="1825208" y="1070659"/>
                <a:ext cx="2643175" cy="1285884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16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 flipH="1">
                <a:off x="-60840" y="-68445"/>
                <a:ext cx="2407665" cy="1354330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</p:grpSp>
        <p:grpSp>
          <p:nvGrpSpPr>
            <p:cNvPr id="18" name="群組 17"/>
            <p:cNvGrpSpPr/>
            <p:nvPr/>
          </p:nvGrpSpPr>
          <p:grpSpPr>
            <a:xfrm>
              <a:off x="4155619" y="-496401"/>
              <a:ext cx="5551752" cy="3255939"/>
              <a:chOff x="-51893" y="-105238"/>
              <a:chExt cx="4867222" cy="2461781"/>
            </a:xfrm>
          </p:grpSpPr>
          <p:pic>
            <p:nvPicPr>
              <p:cNvPr id="19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 flipH="1">
                <a:off x="-51893" y="1019674"/>
                <a:ext cx="2285984" cy="1285884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20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>
                <a:off x="1955836" y="-105238"/>
                <a:ext cx="2859493" cy="1391122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21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>
                <a:off x="1955836" y="1070659"/>
                <a:ext cx="2643174" cy="1285884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  <p:pic>
            <p:nvPicPr>
              <p:cNvPr id="22" name="Picture 4" descr="http://www.gzmj.org.cn/resource/gzmj/infopub/201111/1322644937375.jpg"/>
              <p:cNvPicPr>
                <a:picLocks noChangeAspect="1" noChangeArrowheads="1"/>
              </p:cNvPicPr>
              <p:nvPr/>
            </p:nvPicPr>
            <p:blipFill>
              <a:blip r:embed="rId3" cstate="print"/>
              <a:srcRect t="30985" r="78125" b="44169"/>
              <a:stretch>
                <a:fillRect/>
              </a:stretch>
            </p:blipFill>
            <p:spPr bwMode="auto">
              <a:xfrm flipH="1">
                <a:off x="8947" y="-101986"/>
                <a:ext cx="2285984" cy="1285884"/>
              </a:xfrm>
              <a:prstGeom prst="rect">
                <a:avLst/>
              </a:prstGeom>
              <a:ln>
                <a:noFill/>
              </a:ln>
              <a:effectLst>
                <a:softEdge rad="112500"/>
              </a:effectLst>
            </p:spPr>
          </p:pic>
        </p:grpSp>
      </p:grpSp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0" y="214290"/>
            <a:ext cx="9252520" cy="114300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zh-TW" altLang="en-US" sz="3600" b="1" dirty="0" smtClean="0">
                <a:ea typeface="華康行書體" pitchFamily="49" charset="-120"/>
              </a:rPr>
              <a:t>二、貶謫惠州、儋州時期的蘇軾</a:t>
            </a:r>
            <a:r>
              <a:rPr lang="zh-TW" altLang="en-US" sz="3200" dirty="0" smtClean="0"/>
              <a:t/>
            </a:r>
            <a:br>
              <a:rPr lang="zh-TW" altLang="en-US" sz="3200" dirty="0" smtClean="0"/>
            </a:br>
            <a:endParaRPr lang="zh-TW" altLang="en-US" sz="32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5" name="文字方塊 4"/>
          <p:cNvSpPr txBox="1"/>
          <p:nvPr/>
        </p:nvSpPr>
        <p:spPr>
          <a:xfrm>
            <a:off x="2123728" y="1772816"/>
            <a:ext cx="6912768" cy="160043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endParaRPr lang="zh-TW" altLang="zh-TW" sz="32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  <a:p>
            <a: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3300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zh-TW" altLang="en-US" sz="33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7" name="文字方塊 6"/>
          <p:cNvSpPr txBox="1"/>
          <p:nvPr/>
        </p:nvSpPr>
        <p:spPr>
          <a:xfrm>
            <a:off x="-714412" y="928670"/>
            <a:ext cx="10572824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Bef>
                <a:spcPts val="600"/>
              </a:spcBef>
            </a:pPr>
            <a:r>
              <a:rPr lang="zh-TW" altLang="en-US" sz="3200" b="1" dirty="0" smtClean="0">
                <a:ea typeface="華康行書體" pitchFamily="49" charset="-120"/>
              </a:rPr>
              <a:t>（一）</a:t>
            </a:r>
            <a:r>
              <a:rPr lang="en-US" altLang="zh-TW" sz="3200" b="1" dirty="0" smtClean="0">
                <a:ea typeface="華康行書體" pitchFamily="49" charset="-120"/>
              </a:rPr>
              <a:t>〈</a:t>
            </a:r>
            <a:r>
              <a:rPr lang="zh-TW" altLang="en-US" sz="3200" b="1" dirty="0" smtClean="0">
                <a:ea typeface="華康行書體" pitchFamily="49" charset="-120"/>
              </a:rPr>
              <a:t>食荔枝二首</a:t>
            </a:r>
            <a:r>
              <a:rPr lang="en-US" altLang="zh-TW" sz="3200" b="1" dirty="0" smtClean="0">
                <a:ea typeface="華康行書體" pitchFamily="49" charset="-120"/>
              </a:rPr>
              <a:t>〉</a:t>
            </a:r>
            <a:r>
              <a:rPr lang="zh-TW" altLang="en-US" sz="3200" b="1" dirty="0" smtClean="0">
                <a:ea typeface="華康行書體" pitchFamily="49" charset="-120"/>
              </a:rPr>
              <a:t>之二</a:t>
            </a:r>
            <a:endParaRPr lang="en-US" altLang="zh-TW" sz="3200" b="1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羅浮山下四時春，盧橘楊梅次第新；</a:t>
            </a:r>
            <a:endParaRPr lang="en-US" altLang="zh-TW" sz="3600" dirty="0" smtClean="0">
              <a:ea typeface="華康行書體" pitchFamily="49" charset="-120"/>
            </a:endParaRPr>
          </a:p>
          <a:p>
            <a:pPr algn="ctr">
              <a:lnSpc>
                <a:spcPct val="150000"/>
              </a:lnSpc>
            </a:pPr>
            <a:r>
              <a:rPr lang="zh-TW" altLang="en-US" sz="3600" dirty="0" smtClean="0">
                <a:ea typeface="華康行書體" pitchFamily="49" charset="-120"/>
              </a:rPr>
              <a:t>日啖荔枝三百顆，不辭長作嶺南人。</a:t>
            </a:r>
            <a:br>
              <a:rPr lang="zh-TW" altLang="en-US" sz="3600" dirty="0" smtClean="0">
                <a:ea typeface="華康行書體" pitchFamily="49" charset="-120"/>
              </a:rPr>
            </a:br>
            <a:endParaRPr lang="zh-TW" altLang="en-US" sz="3600" dirty="0"/>
          </a:p>
        </p:txBody>
      </p:sp>
    </p:spTree>
    <p:extLst>
      <p:ext uri="{BB962C8B-B14F-4D97-AF65-F5344CB8AC3E}">
        <p14:creationId xmlns="" xmlns:p14="http://schemas.microsoft.com/office/powerpoint/2010/main" val="701721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http://picm.photophoto.cn/012/076/008/0760080028.jpg"/>
          <p:cNvPicPr>
            <a:picLocks noChangeAspect="1" noChangeArrowheads="1"/>
          </p:cNvPicPr>
          <p:nvPr/>
        </p:nvPicPr>
        <p:blipFill>
          <a:blip r:embed="rId2" cstate="print"/>
          <a:srcRect t="6250" r="7407" b="44962"/>
          <a:stretch>
            <a:fillRect/>
          </a:stretch>
        </p:blipFill>
        <p:spPr bwMode="auto">
          <a:xfrm>
            <a:off x="-142908" y="-142900"/>
            <a:ext cx="3429024" cy="306133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矩形 9"/>
          <p:cNvSpPr/>
          <p:nvPr/>
        </p:nvSpPr>
        <p:spPr>
          <a:xfrm>
            <a:off x="4357686" y="928670"/>
            <a:ext cx="4286280" cy="22200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zh-TW" altLang="en-US" sz="4000" dirty="0" smtClean="0">
                <a:ea typeface="華康行書體" pitchFamily="49" charset="-120"/>
              </a:rPr>
              <a:t>                    </a:t>
            </a:r>
            <a:endParaRPr lang="en-US" altLang="zh-TW" sz="4000" dirty="0" smtClean="0">
              <a:ea typeface="華康行書體" pitchFamily="49" charset="-120"/>
            </a:endParaRPr>
          </a:p>
          <a:p>
            <a:pPr lvl="0"/>
            <a:r>
              <a:rPr lang="zh-TW" altLang="en-US" sz="4000" dirty="0" smtClean="0">
                <a:ea typeface="華康行書體" pitchFamily="49" charset="-120"/>
              </a:rPr>
              <a:t>（二）</a:t>
            </a:r>
            <a:r>
              <a:rPr lang="en-US" altLang="zh-TW" sz="4000" dirty="0" smtClean="0">
                <a:ea typeface="華康行書體" pitchFamily="49" charset="-120"/>
              </a:rPr>
              <a:t>〈</a:t>
            </a:r>
            <a:r>
              <a:rPr lang="zh-TW" altLang="en-US" sz="4000" dirty="0" smtClean="0">
                <a:ea typeface="華康行書體" pitchFamily="49" charset="-120"/>
              </a:rPr>
              <a:t>蝶戀花</a:t>
            </a:r>
            <a:r>
              <a:rPr lang="en-US" altLang="zh-TW" sz="4000" dirty="0" smtClean="0">
                <a:ea typeface="華康行書體" pitchFamily="49" charset="-120"/>
              </a:rPr>
              <a:t>〉</a:t>
            </a:r>
            <a:endParaRPr lang="zh-TW" altLang="en-US" sz="40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</a:pPr>
            <a:endParaRPr lang="zh-TW" altLang="zh-TW" sz="4400" dirty="0" smtClean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6" name="文字方塊 5"/>
          <p:cNvSpPr txBox="1"/>
          <p:nvPr/>
        </p:nvSpPr>
        <p:spPr>
          <a:xfrm>
            <a:off x="571472" y="2643182"/>
            <a:ext cx="84296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zh-TW" altLang="en-US" sz="3200" dirty="0" smtClean="0">
                <a:ea typeface="華康行書體" pitchFamily="49" charset="-120"/>
              </a:rPr>
              <a:t>花褪殘紅青杏小。燕子飛時，綠水人家繞。</a:t>
            </a:r>
            <a:endParaRPr lang="en-US" altLang="zh-TW" sz="3200" dirty="0" smtClean="0">
              <a:ea typeface="華康行書體" pitchFamily="49" charset="-120"/>
            </a:endParaRP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ea typeface="華康行書體" pitchFamily="49" charset="-120"/>
              </a:rPr>
              <a:t>枝上柳綿吹又少。天涯何處無芳草。</a:t>
            </a:r>
            <a:r>
              <a:rPr lang="en-US" sz="3200" dirty="0" smtClean="0">
                <a:ea typeface="華康行書體" pitchFamily="49" charset="-120"/>
              </a:rPr>
              <a:t>    </a:t>
            </a:r>
          </a:p>
          <a:p>
            <a:pPr>
              <a:lnSpc>
                <a:spcPct val="150000"/>
              </a:lnSpc>
            </a:pPr>
            <a:r>
              <a:rPr lang="zh-TW" altLang="en-US" sz="3200" dirty="0" smtClean="0">
                <a:ea typeface="華康行書體" pitchFamily="49" charset="-120"/>
              </a:rPr>
              <a:t>牆裡鞦韆牆外道。牆外行人，牆裡佳人笑。笑漸不聞聲漸悄。多情卻被無情惱。</a:t>
            </a:r>
          </a:p>
        </p:txBody>
      </p:sp>
      <p:grpSp>
        <p:nvGrpSpPr>
          <p:cNvPr id="12" name="群組 11"/>
          <p:cNvGrpSpPr/>
          <p:nvPr/>
        </p:nvGrpSpPr>
        <p:grpSpPr>
          <a:xfrm>
            <a:off x="5357818" y="5214950"/>
            <a:ext cx="3424635" cy="1933685"/>
            <a:chOff x="5219331" y="4819664"/>
            <a:chExt cx="3645177" cy="2328971"/>
          </a:xfrm>
        </p:grpSpPr>
        <p:pic>
          <p:nvPicPr>
            <p:cNvPr id="8196" name="Picture 4" descr="http://news.xinhuanet.com/shuhua/2013-07/07/124969364_451n.jpg"/>
            <p:cNvPicPr>
              <a:picLocks noChangeAspect="1" noChangeArrowheads="1"/>
            </p:cNvPicPr>
            <p:nvPr/>
          </p:nvPicPr>
          <p:blipFill>
            <a:blip r:embed="rId3" cstate="print">
              <a:lum bright="10000"/>
            </a:blip>
            <a:srcRect l="15081" t="12656" r="15249" b="20009"/>
            <a:stretch>
              <a:fillRect/>
            </a:stretch>
          </p:blipFill>
          <p:spPr bwMode="auto">
            <a:xfrm rot="4164296">
              <a:off x="6432748" y="4716875"/>
              <a:ext cx="2328971" cy="2534549"/>
            </a:xfrm>
            <a:prstGeom prst="rect">
              <a:avLst/>
            </a:prstGeom>
            <a:noFill/>
          </p:spPr>
        </p:pic>
        <p:pic>
          <p:nvPicPr>
            <p:cNvPr id="11" name="Picture 4" descr="http://news.xinhuanet.com/shuhua/2013-07/07/124969364_451n.jpg"/>
            <p:cNvPicPr>
              <a:picLocks noChangeAspect="1" noChangeArrowheads="1"/>
            </p:cNvPicPr>
            <p:nvPr/>
          </p:nvPicPr>
          <p:blipFill>
            <a:blip r:embed="rId4" cstate="print">
              <a:lum bright="10000"/>
            </a:blip>
            <a:srcRect l="32703" t="14113" r="20749" b="50591"/>
            <a:stretch>
              <a:fillRect/>
            </a:stretch>
          </p:blipFill>
          <p:spPr bwMode="auto">
            <a:xfrm rot="4731671">
              <a:off x="5097794" y="5457984"/>
              <a:ext cx="1663056" cy="1419982"/>
            </a:xfrm>
            <a:prstGeom prst="rect">
              <a:avLst/>
            </a:prstGeom>
            <a:noFill/>
          </p:spPr>
        </p:pic>
      </p:grpSp>
    </p:spTree>
    <p:extLst>
      <p:ext uri="{BB962C8B-B14F-4D97-AF65-F5344CB8AC3E}">
        <p14:creationId xmlns="" xmlns:p14="http://schemas.microsoft.com/office/powerpoint/2010/main" val="1819675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2" name="Picture 4" descr="http://www.hwjyw.com/zhwh/traditional_culture/zgwx/classic_poems/libai/200803/W02008031329206927191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0"/>
            <a:ext cx="5286380" cy="6858000"/>
          </a:xfrm>
          <a:prstGeom prst="rect">
            <a:avLst/>
          </a:prstGeom>
          <a:noFill/>
        </p:spPr>
      </p:pic>
      <p:sp>
        <p:nvSpPr>
          <p:cNvPr id="6" name="內容版面配置區 2"/>
          <p:cNvSpPr txBox="1">
            <a:spLocks/>
          </p:cNvSpPr>
          <p:nvPr/>
        </p:nvSpPr>
        <p:spPr>
          <a:xfrm>
            <a:off x="0" y="0"/>
            <a:ext cx="5357818" cy="685800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kumimoji="0" lang="zh-TW" alt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（三）</a:t>
            </a:r>
            <a:r>
              <a:rPr kumimoji="0" lang="en-US" altLang="zh-TW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〈</a:t>
            </a:r>
            <a:r>
              <a:rPr kumimoji="0" lang="zh-TW" altLang="en-US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西江月</a:t>
            </a:r>
            <a:r>
              <a:rPr kumimoji="0" lang="en-US" altLang="zh-TW" sz="40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〉</a:t>
            </a:r>
            <a:r>
              <a:rPr lang="zh-TW" altLang="en-US" sz="3200" dirty="0" smtClean="0">
                <a:ea typeface="華康行書體" pitchFamily="49" charset="-120"/>
              </a:rPr>
              <a:t> </a:t>
            </a:r>
            <a:endParaRPr lang="en-US" altLang="zh-TW" sz="32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 世事一場大夢，人生幾度</a:t>
            </a:r>
            <a:endParaRPr lang="en-US" altLang="zh-TW" sz="36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新涼。夜來風葉已鳴廊，</a:t>
            </a:r>
            <a:endParaRPr lang="en-US" altLang="zh-TW" sz="36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看取眉頭鬢上。</a:t>
            </a:r>
            <a:r>
              <a:rPr lang="en-US" sz="3600" dirty="0" smtClean="0">
                <a:ea typeface="華康行書體" pitchFamily="49" charset="-120"/>
              </a:rPr>
              <a:t>    </a:t>
            </a:r>
            <a:r>
              <a:rPr lang="zh-TW" altLang="en-US" sz="3600" dirty="0" smtClean="0">
                <a:ea typeface="華康行書體" pitchFamily="49" charset="-120"/>
              </a:rPr>
              <a:t>酒賤常</a:t>
            </a:r>
            <a:endParaRPr lang="en-US" altLang="zh-TW" sz="36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愁客少，月明多被雲妨。</a:t>
            </a:r>
            <a:endParaRPr lang="en-US" altLang="zh-TW" sz="36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中秋誰與共孤光，把盞淒</a:t>
            </a:r>
            <a:endParaRPr lang="en-US" altLang="zh-TW" sz="3600" dirty="0" smtClean="0">
              <a:ea typeface="華康行書體" pitchFamily="49" charset="-120"/>
            </a:endParaRPr>
          </a:p>
          <a:p>
            <a:pPr marL="342900" lvl="0" indent="-342900">
              <a:lnSpc>
                <a:spcPct val="150000"/>
              </a:lnSpc>
              <a:spcBef>
                <a:spcPct val="20000"/>
              </a:spcBef>
            </a:pPr>
            <a:r>
              <a:rPr lang="zh-TW" altLang="en-US" sz="3600" dirty="0" smtClean="0">
                <a:ea typeface="華康行書體" pitchFamily="49" charset="-120"/>
              </a:rPr>
              <a:t>然北望。</a:t>
            </a:r>
            <a:endParaRPr kumimoji="0" lang="zh-TW" altLang="en-US" sz="40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華康行書體" pitchFamily="49" charset="-120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zh-TW" altLang="en-US" sz="4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華康行書體" pitchFamily="49" charset="-120"/>
                <a:cs typeface="+mn-cs"/>
              </a:rPr>
              <a:t>    </a:t>
            </a: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en-US" altLang="zh-TW" sz="44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endParaRPr kumimoji="0" lang="zh-TW" altLang="en-US" sz="44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標楷體" panose="03000509000000000000" pitchFamily="65" charset="-120"/>
              <a:ea typeface="標楷體" panose="03000509000000000000" pitchFamily="65" charset="-120"/>
              <a:cs typeface="+mn-cs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031189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http://www.gh365.com.cn/images/GHJ_IMAGES/S/SXC/%E8%8B%8F%E9%94%A1%E8%B6%85%20%20%E5%9B%BD%E7%94%BB%20%20%E6%B7%80%E4%B8%8A%E6%9C%88%E8%89%B2%20%2050X53CM.jpg"/>
          <p:cNvPicPr>
            <a:picLocks noChangeAspect="1" noChangeArrowheads="1"/>
          </p:cNvPicPr>
          <p:nvPr/>
        </p:nvPicPr>
        <p:blipFill>
          <a:blip r:embed="rId2" cstate="print">
            <a:lum bright="10000" contrast="-30000"/>
          </a:blip>
          <a:srcRect/>
          <a:stretch>
            <a:fillRect/>
          </a:stretch>
        </p:blipFill>
        <p:spPr bwMode="auto">
          <a:xfrm>
            <a:off x="0" y="0"/>
            <a:ext cx="9144000" cy="6902880"/>
          </a:xfrm>
          <a:prstGeom prst="rect">
            <a:avLst/>
          </a:prstGeom>
          <a:noFill/>
        </p:spPr>
      </p:pic>
      <p:pic>
        <p:nvPicPr>
          <p:cNvPr id="6" name="Picture 2" descr="http://www.gh365.com.cn/images/GHJ_IMAGES/S/SXC/%E8%8B%8F%E9%94%A1%E8%B6%85%20%20%E5%9B%BD%E7%94%BB%20%20%E6%B7%80%E4%B8%8A%E6%9C%88%E8%89%B2%20%2050X53CM.jpg"/>
          <p:cNvPicPr>
            <a:picLocks noChangeAspect="1" noChangeArrowheads="1"/>
          </p:cNvPicPr>
          <p:nvPr/>
        </p:nvPicPr>
        <p:blipFill>
          <a:blip r:embed="rId2" cstate="print">
            <a:lum bright="10000" contrast="-30000"/>
          </a:blip>
          <a:srcRect t="17593" b="68953"/>
          <a:stretch>
            <a:fillRect/>
          </a:stretch>
        </p:blipFill>
        <p:spPr bwMode="auto">
          <a:xfrm>
            <a:off x="0" y="4286256"/>
            <a:ext cx="6786578" cy="1850899"/>
          </a:xfrm>
          <a:prstGeom prst="rect">
            <a:avLst/>
          </a:prstGeom>
          <a:noFill/>
        </p:spPr>
      </p:pic>
      <p:sp>
        <p:nvSpPr>
          <p:cNvPr id="8" name="文字方塊 7"/>
          <p:cNvSpPr txBox="1"/>
          <p:nvPr/>
        </p:nvSpPr>
        <p:spPr>
          <a:xfrm>
            <a:off x="-13" y="1428736"/>
            <a:ext cx="621508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TW" altLang="en-US" sz="3600" b="1" dirty="0" smtClean="0">
                <a:ea typeface="華康行書體" pitchFamily="49" charset="-120"/>
              </a:rPr>
              <a:t>（四）</a:t>
            </a:r>
            <a:r>
              <a:rPr lang="en-US" altLang="zh-TW" sz="3600" b="1" dirty="0" smtClean="0">
                <a:ea typeface="華康行書體" pitchFamily="49" charset="-120"/>
              </a:rPr>
              <a:t>〈</a:t>
            </a:r>
            <a:r>
              <a:rPr lang="zh-TW" altLang="en-US" sz="3600" b="1" dirty="0" smtClean="0">
                <a:ea typeface="華康行書體" pitchFamily="49" charset="-120"/>
              </a:rPr>
              <a:t>六月二十日夜渡海</a:t>
            </a:r>
            <a:r>
              <a:rPr lang="en-US" altLang="zh-TW" sz="3600" b="1" dirty="0" smtClean="0">
                <a:ea typeface="華康行書體" pitchFamily="49" charset="-120"/>
              </a:rPr>
              <a:t>〉</a:t>
            </a:r>
          </a:p>
        </p:txBody>
      </p:sp>
      <p:sp>
        <p:nvSpPr>
          <p:cNvPr id="7" name="標題 1"/>
          <p:cNvSpPr txBox="1">
            <a:spLocks/>
          </p:cNvSpPr>
          <p:nvPr/>
        </p:nvSpPr>
        <p:spPr>
          <a:xfrm>
            <a:off x="357158" y="4214818"/>
            <a:ext cx="6429368" cy="20002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zh-TW" altLang="en-US" sz="3200" dirty="0" smtClean="0">
                <a:ea typeface="華康行書體" pitchFamily="49" charset="-120"/>
              </a:rPr>
              <a:t>參橫斗轉欲三更，苦雨終風也解晴；</a:t>
            </a:r>
          </a:p>
          <a:p>
            <a:r>
              <a:rPr lang="zh-TW" altLang="en-US" sz="3200" dirty="0" smtClean="0">
                <a:ea typeface="華康行書體" pitchFamily="49" charset="-120"/>
              </a:rPr>
              <a:t>雲散月明誰點綴，天容海色本澄清；</a:t>
            </a:r>
          </a:p>
          <a:p>
            <a:r>
              <a:rPr lang="zh-TW" altLang="en-US" sz="3200" dirty="0" smtClean="0">
                <a:ea typeface="華康行書體" pitchFamily="49" charset="-120"/>
              </a:rPr>
              <a:t>空餘魯叟乘桴意，粗識軒轅奏樂聲；</a:t>
            </a:r>
          </a:p>
          <a:p>
            <a:r>
              <a:rPr lang="zh-TW" altLang="en-US" sz="3200" dirty="0" smtClean="0">
                <a:ea typeface="華康行書體" pitchFamily="49" charset="-120"/>
              </a:rPr>
              <a:t>九死南荒吾不恨，茲游奇絕冠平生。</a:t>
            </a:r>
            <a:endParaRPr lang="zh-TW" altLang="en-US" sz="3200" dirty="0">
              <a:ea typeface="華康行書體" pitchFamily="49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9430874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-396552" y="2132856"/>
            <a:ext cx="7772400" cy="3168351"/>
          </a:xfrm>
        </p:spPr>
        <p:txBody>
          <a:bodyPr>
            <a:normAutofit fontScale="90000"/>
          </a:bodyPr>
          <a:lstStyle/>
          <a:p>
            <a: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53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三、結語</a:t>
            </a:r>
            <a: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4800" b="1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dirty="0"/>
              <a:t/>
            </a:r>
            <a:br>
              <a:rPr lang="zh-TW" altLang="zh-TW" dirty="0"/>
            </a:br>
            <a:endParaRPr lang="zh-TW" altLang="en-US" sz="4800" b="1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893850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群組 6"/>
          <p:cNvGrpSpPr/>
          <p:nvPr/>
        </p:nvGrpSpPr>
        <p:grpSpPr>
          <a:xfrm>
            <a:off x="-285784" y="-714404"/>
            <a:ext cx="10429980" cy="8131555"/>
            <a:chOff x="-285784" y="-714404"/>
            <a:chExt cx="10429980" cy="8131555"/>
          </a:xfrm>
        </p:grpSpPr>
        <p:pic>
          <p:nvPicPr>
            <p:cNvPr id="6" name="Picture 2" descr="http://www.aihuahua.net/uploads/allimg/150202/1-1502021049433S.jpg"/>
            <p:cNvPicPr>
              <a:picLocks noChangeAspect="1" noChangeArrowheads="1"/>
            </p:cNvPicPr>
            <p:nvPr/>
          </p:nvPicPr>
          <p:blipFill>
            <a:blip r:embed="rId2" cstate="print"/>
            <a:srcRect l="30914" t="4765" r="5720" b="8513"/>
            <a:stretch>
              <a:fillRect/>
            </a:stretch>
          </p:blipFill>
          <p:spPr bwMode="auto">
            <a:xfrm>
              <a:off x="-285784" y="-285776"/>
              <a:ext cx="10429980" cy="7572452"/>
            </a:xfrm>
            <a:prstGeom prst="rect">
              <a:avLst/>
            </a:prstGeom>
            <a:ln>
              <a:noFill/>
            </a:ln>
            <a:effectLst>
              <a:softEdge rad="112500"/>
            </a:effectLst>
          </p:spPr>
        </p:pic>
        <p:pic>
          <p:nvPicPr>
            <p:cNvPr id="4098" name="Picture 2" descr="http://www.aihuahua.net/uploads/allimg/150202/1-1502021049433S.jpg"/>
            <p:cNvPicPr>
              <a:picLocks noChangeAspect="1" noChangeArrowheads="1"/>
            </p:cNvPicPr>
            <p:nvPr/>
          </p:nvPicPr>
          <p:blipFill>
            <a:blip r:embed="rId2" cstate="print"/>
            <a:srcRect l="28602" t="4765" r="5720" b="8513"/>
            <a:stretch>
              <a:fillRect/>
            </a:stretch>
          </p:blipFill>
          <p:spPr bwMode="auto">
            <a:xfrm>
              <a:off x="4000496" y="-714404"/>
              <a:ext cx="5500758" cy="8131555"/>
            </a:xfrm>
            <a:prstGeom prst="rect">
              <a:avLst/>
            </a:prstGeom>
            <a:ln>
              <a:noFill/>
            </a:ln>
            <a:effectLst>
              <a:softEdge rad="635000"/>
            </a:effectLst>
          </p:spPr>
        </p:pic>
      </p:grp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0" y="0"/>
            <a:ext cx="6572264" cy="2714644"/>
          </a:xfrm>
          <a:solidFill>
            <a:srgbClr val="F0EEE4"/>
          </a:solidFill>
        </p:spPr>
        <p:txBody>
          <a:bodyPr>
            <a:noAutofit/>
          </a:bodyPr>
          <a:lstStyle/>
          <a:p>
            <a:pPr algn="ctr">
              <a:buNone/>
            </a:pPr>
            <a:r>
              <a:rPr lang="zh-TW" altLang="en-US" sz="3600" b="1" dirty="0" smtClean="0">
                <a:ea typeface="華康行書體" pitchFamily="49" charset="-120"/>
              </a:rPr>
              <a:t>（一）</a:t>
            </a:r>
            <a:r>
              <a:rPr lang="en-US" altLang="zh-TW" sz="3600" b="1" dirty="0" smtClean="0">
                <a:ea typeface="華康行書體" pitchFamily="49" charset="-120"/>
              </a:rPr>
              <a:t>〈</a:t>
            </a:r>
            <a:r>
              <a:rPr lang="zh-TW" altLang="en-US" sz="3600" b="1" dirty="0" smtClean="0">
                <a:ea typeface="華康行書體" pitchFamily="49" charset="-120"/>
              </a:rPr>
              <a:t>自題金山畫像</a:t>
            </a:r>
            <a:r>
              <a:rPr lang="en-US" altLang="zh-TW" sz="3600" b="1" dirty="0" smtClean="0">
                <a:ea typeface="華康行書體" pitchFamily="49" charset="-120"/>
              </a:rPr>
              <a:t>〉</a:t>
            </a:r>
          </a:p>
          <a:p>
            <a:pPr algn="ctr">
              <a:lnSpc>
                <a:spcPct val="150000"/>
              </a:lnSpc>
              <a:buNone/>
            </a:pPr>
            <a:r>
              <a:rPr lang="zh-TW" altLang="en-US" sz="3600" dirty="0" smtClean="0">
                <a:ea typeface="華康行書體" pitchFamily="49" charset="-120"/>
              </a:rPr>
              <a:t>心似已灰之木，身如不繫之舟；</a:t>
            </a:r>
          </a:p>
          <a:p>
            <a:pPr algn="ctr">
              <a:buNone/>
            </a:pPr>
            <a:r>
              <a:rPr lang="zh-TW" altLang="en-US" sz="3600" dirty="0" smtClean="0">
                <a:ea typeface="華康行書體" pitchFamily="49" charset="-120"/>
              </a:rPr>
              <a:t>問汝平生功業，黃州惠州儋州。</a:t>
            </a:r>
          </a:p>
          <a:p>
            <a:pPr>
              <a:lnSpc>
                <a:spcPct val="120000"/>
              </a:lnSpc>
            </a:pPr>
            <a:endParaRPr lang="zh-TW" altLang="en-US" sz="29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2373356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圖片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t="5347" r="8690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標題 1"/>
          <p:cNvSpPr>
            <a:spLocks noGrp="1"/>
          </p:cNvSpPr>
          <p:nvPr>
            <p:ph type="title"/>
          </p:nvPr>
        </p:nvSpPr>
        <p:spPr>
          <a:xfrm>
            <a:off x="2701037" y="1196752"/>
            <a:ext cx="6444208" cy="1143000"/>
          </a:xfrm>
        </p:spPr>
        <p:txBody>
          <a:bodyPr>
            <a:normAutofit fontScale="90000"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</a:pPr>
            <a: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zh-TW" altLang="en-US" sz="3600" dirty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endParaRPr lang="en-US" altLang="zh-TW" sz="36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  <p:sp>
        <p:nvSpPr>
          <p:cNvPr id="3" name="內容版面配置區 2"/>
          <p:cNvSpPr>
            <a:spLocks noGrp="1"/>
          </p:cNvSpPr>
          <p:nvPr>
            <p:ph idx="1"/>
          </p:nvPr>
        </p:nvSpPr>
        <p:spPr>
          <a:xfrm>
            <a:off x="285720" y="1643050"/>
            <a:ext cx="7358082" cy="3384376"/>
          </a:xfrm>
        </p:spPr>
        <p:txBody>
          <a:bodyPr>
            <a:noAutofit/>
          </a:bodyPr>
          <a:lstStyle/>
          <a:p>
            <a:pPr>
              <a:buNone/>
            </a:pPr>
            <a:endParaRPr lang="en-US" altLang="zh-TW" sz="3600" b="1" dirty="0" smtClean="0">
              <a:ea typeface="華康行書體" pitchFamily="49" charset="-120"/>
            </a:endParaRPr>
          </a:p>
          <a:p>
            <a:pPr>
              <a:buNone/>
            </a:pPr>
            <a:r>
              <a:rPr lang="zh-TW" altLang="en-US" sz="3600" b="1" dirty="0" smtClean="0">
                <a:ea typeface="華康行書體" pitchFamily="49" charset="-120"/>
              </a:rPr>
              <a:t>（二）蘇軾：</a:t>
            </a:r>
            <a:endParaRPr lang="en-US" altLang="zh-TW" sz="3600" b="1" dirty="0" smtClean="0">
              <a:ea typeface="華康行書體" pitchFamily="49" charset="-120"/>
            </a:endParaRPr>
          </a:p>
          <a:p>
            <a:pPr>
              <a:buNone/>
            </a:pPr>
            <a:endParaRPr lang="zh-TW" altLang="en-US" sz="2400" dirty="0" smtClean="0">
              <a:ea typeface="華康行書體" pitchFamily="49" charset="-120"/>
            </a:endParaRPr>
          </a:p>
          <a:p>
            <a:pPr>
              <a:lnSpc>
                <a:spcPct val="120000"/>
              </a:lnSpc>
              <a:buNone/>
            </a:pPr>
            <a:r>
              <a:rPr lang="en-US" dirty="0" smtClean="0">
                <a:ea typeface="華康行書體" pitchFamily="49" charset="-120"/>
              </a:rPr>
              <a:t>(1)</a:t>
            </a:r>
            <a:r>
              <a:rPr lang="zh-TW" altLang="en-US" dirty="0" smtClean="0">
                <a:ea typeface="華康行書體" pitchFamily="49" charset="-120"/>
              </a:rPr>
              <a:t>本性仁厚執著</a:t>
            </a:r>
          </a:p>
          <a:p>
            <a:pPr>
              <a:lnSpc>
                <a:spcPct val="120000"/>
              </a:lnSpc>
              <a:buNone/>
            </a:pPr>
            <a:r>
              <a:rPr lang="en-US" dirty="0" smtClean="0">
                <a:ea typeface="華康行書體" pitchFamily="49" charset="-120"/>
              </a:rPr>
              <a:t>(2)</a:t>
            </a:r>
            <a:r>
              <a:rPr lang="zh-TW" altLang="en-US" dirty="0" smtClean="0">
                <a:ea typeface="華康行書體" pitchFamily="49" charset="-120"/>
              </a:rPr>
              <a:t>思想樂天知命，兼儒、道、釋而有之。</a:t>
            </a:r>
          </a:p>
          <a:p>
            <a:pPr>
              <a:lnSpc>
                <a:spcPct val="120000"/>
              </a:lnSpc>
              <a:buNone/>
            </a:pPr>
            <a:r>
              <a:rPr lang="en-US" dirty="0" smtClean="0">
                <a:ea typeface="華康行書體" pitchFamily="49" charset="-120"/>
              </a:rPr>
              <a:t>(3)</a:t>
            </a:r>
            <a:r>
              <a:rPr lang="zh-TW" altLang="en-US" dirty="0" smtClean="0">
                <a:ea typeface="華康行書體" pitchFamily="49" charset="-120"/>
              </a:rPr>
              <a:t>待人熱忱幽默</a:t>
            </a:r>
          </a:p>
          <a:p>
            <a:pPr>
              <a:lnSpc>
                <a:spcPct val="120000"/>
              </a:lnSpc>
              <a:buNone/>
            </a:pPr>
            <a:r>
              <a:rPr lang="en-US" dirty="0" smtClean="0">
                <a:ea typeface="華康行書體" pitchFamily="49" charset="-120"/>
              </a:rPr>
              <a:t>(4)</a:t>
            </a:r>
            <a:r>
              <a:rPr lang="zh-TW" altLang="en-US" dirty="0" smtClean="0">
                <a:ea typeface="華康行書體" pitchFamily="49" charset="-120"/>
              </a:rPr>
              <a:t>處世能入能出</a:t>
            </a:r>
          </a:p>
          <a:p>
            <a:pPr marL="0" indent="0">
              <a:lnSpc>
                <a:spcPct val="150000"/>
              </a:lnSpc>
              <a:buNone/>
            </a:pPr>
            <a:endParaRPr lang="zh-TW" altLang="en-US" sz="2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001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標題 1"/>
          <p:cNvSpPr>
            <a:spLocks noGrp="1"/>
          </p:cNvSpPr>
          <p:nvPr>
            <p:ph type="ctrTitle"/>
          </p:nvPr>
        </p:nvSpPr>
        <p:spPr>
          <a:xfrm>
            <a:off x="-396552" y="2132856"/>
            <a:ext cx="7772400" cy="3168351"/>
          </a:xfrm>
        </p:spPr>
        <p:txBody>
          <a:bodyPr>
            <a:noAutofit/>
          </a:bodyPr>
          <a:lstStyle/>
          <a:p>
            <a: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en-US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> </a:t>
            </a:r>
            <a:r>
              <a:rPr lang="zh-TW" altLang="en-US" sz="7200" dirty="0" smtClean="0">
                <a:latin typeface="標楷體" panose="03000509000000000000" pitchFamily="65" charset="-120"/>
                <a:ea typeface="華康行書體" pitchFamily="49" charset="-120"/>
              </a:rPr>
              <a:t>謝 謝 聆 聽 ！</a:t>
            </a:r>
            <a: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  <a:t/>
            </a:r>
            <a:br>
              <a:rPr lang="en-US" altLang="zh-TW" sz="5400" dirty="0" smtClean="0">
                <a:latin typeface="標楷體" panose="03000509000000000000" pitchFamily="65" charset="-120"/>
                <a:ea typeface="標楷體" panose="03000509000000000000" pitchFamily="65" charset="-120"/>
              </a:rPr>
            </a:br>
            <a:r>
              <a:rPr lang="zh-TW" altLang="zh-TW" sz="5400" dirty="0"/>
              <a:t/>
            </a:r>
            <a:br>
              <a:rPr lang="zh-TW" altLang="zh-TW" sz="5400" dirty="0"/>
            </a:br>
            <a:endParaRPr lang="zh-TW" altLang="en-US" sz="5400" dirty="0">
              <a:latin typeface="標楷體" panose="03000509000000000000" pitchFamily="65" charset="-120"/>
              <a:ea typeface="標楷體" panose="03000509000000000000" pitchFamily="65" charset="-12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14068306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佈景主題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1147</TotalTime>
  <Words>1356</Words>
  <Application>Microsoft Office PowerPoint</Application>
  <PresentationFormat>如螢幕大小 (4:3)</PresentationFormat>
  <Paragraphs>146</Paragraphs>
  <Slides>34</Slides>
  <Notes>1</Notes>
  <HiddenSlides>0</HiddenSlides>
  <MMClips>0</MMClips>
  <ScaleCrop>false</ScaleCrop>
  <HeadingPairs>
    <vt:vector size="4" baseType="variant">
      <vt:variant>
        <vt:lpstr>佈景主題</vt:lpstr>
      </vt:variant>
      <vt:variant>
        <vt:i4>1</vt:i4>
      </vt:variant>
      <vt:variant>
        <vt:lpstr>投影片標題</vt:lpstr>
      </vt:variant>
      <vt:variant>
        <vt:i4>34</vt:i4>
      </vt:variant>
    </vt:vector>
  </HeadingPairs>
  <TitlesOfParts>
    <vt:vector size="35" baseType="lpstr">
      <vt:lpstr>Office 佈景主題</vt:lpstr>
      <vt:lpstr>詩詞中的生命關懷</vt:lpstr>
      <vt:lpstr>壹、關懷人</vt:lpstr>
      <vt:lpstr> </vt:lpstr>
      <vt:lpstr>投影片 4</vt:lpstr>
      <vt:lpstr>投影片 5</vt:lpstr>
      <vt:lpstr> 四、〈搖籃曲〉民國‧沈達夫     低昂一影篾籃前， 阿母手酸兒夢甜；     母已欲眠兒未醒， 口中猶自唱催眠。 </vt:lpstr>
      <vt:lpstr>投影片 7</vt:lpstr>
      <vt:lpstr>投影片 8</vt:lpstr>
      <vt:lpstr>貳、關懷物 </vt:lpstr>
      <vt:lpstr>投影片 10</vt:lpstr>
      <vt:lpstr>（二）〈鳥〉題唐‧白居易      誰道群生性命微， 一般骨肉一般皮；     勸君莫打枝頭鳥，子在巢中望母歸。 附：《論語‧述而》：「子釣而不綱，弋不射宿」。 </vt:lpstr>
      <vt:lpstr>（三）〈畫眉鳥〉宋‧歐陽脩     百囀千聲隨意移，山花紅紫樹高低；     始知鎖向金籠裡，不及林間自在啼。</vt:lpstr>
      <vt:lpstr>投影片 13</vt:lpstr>
      <vt:lpstr>投影片 14</vt:lpstr>
      <vt:lpstr>二、植物  </vt:lpstr>
      <vt:lpstr>（一）〈小松〉唐‧王建      小松初數尺，未有直生枝；      閒即旁邊立，看多長卻遲。  附：〈小松〉唐‧杜荀鶴    自小刺頭深草裡，而今漸覺出蓬蒿；    時人不識凌雲木，直待凌雲始道高。     </vt:lpstr>
      <vt:lpstr>投影片 17</vt:lpstr>
      <vt:lpstr>投影片 18</vt:lpstr>
      <vt:lpstr> </vt:lpstr>
      <vt:lpstr>參、自我關懷─                            以蘇軾為例  </vt:lpstr>
      <vt:lpstr>一、貶謫黃州時期的蘇軾 </vt:lpstr>
      <vt:lpstr>一、貶謫黃州時期的蘇軾 </vt:lpstr>
      <vt:lpstr>一、貶謫黃州時期的蘇軾 </vt:lpstr>
      <vt:lpstr>一、貶謫黃州時期的蘇軾</vt:lpstr>
      <vt:lpstr>一、貶謫黃州時期的蘇軾 </vt:lpstr>
      <vt:lpstr>一、貶謫黃州時期的蘇軾 </vt:lpstr>
      <vt:lpstr>二、貶謫惠州、儋州時期的蘇軾 </vt:lpstr>
      <vt:lpstr>投影片 28</vt:lpstr>
      <vt:lpstr>投影片 29</vt:lpstr>
      <vt:lpstr>投影片 30</vt:lpstr>
      <vt:lpstr> 三、結語   </vt:lpstr>
      <vt:lpstr>投影片 32</vt:lpstr>
      <vt:lpstr> </vt:lpstr>
      <vt:lpstr>  謝 謝 聆 聽 ！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談古代人與自然的關係</dc:title>
  <dc:creator>Jasmine</dc:creator>
  <cp:lastModifiedBy>user</cp:lastModifiedBy>
  <cp:revision>124</cp:revision>
  <cp:lastPrinted>2015-03-12T05:36:50Z</cp:lastPrinted>
  <dcterms:created xsi:type="dcterms:W3CDTF">2015-01-05T15:34:59Z</dcterms:created>
  <dcterms:modified xsi:type="dcterms:W3CDTF">2021-09-06T12:40:18Z</dcterms:modified>
</cp:coreProperties>
</file>