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30"/>
  </p:notesMasterIdLst>
  <p:sldIdLst>
    <p:sldId id="259" r:id="rId2"/>
    <p:sldId id="270" r:id="rId3"/>
    <p:sldId id="327" r:id="rId4"/>
    <p:sldId id="503" r:id="rId5"/>
    <p:sldId id="508" r:id="rId6"/>
    <p:sldId id="515" r:id="rId7"/>
    <p:sldId id="516" r:id="rId8"/>
    <p:sldId id="509" r:id="rId9"/>
    <p:sldId id="518" r:id="rId10"/>
    <p:sldId id="519" r:id="rId11"/>
    <p:sldId id="510" r:id="rId12"/>
    <p:sldId id="517" r:id="rId13"/>
    <p:sldId id="511" r:id="rId14"/>
    <p:sldId id="520" r:id="rId15"/>
    <p:sldId id="523" r:id="rId16"/>
    <p:sldId id="524" r:id="rId17"/>
    <p:sldId id="525" r:id="rId18"/>
    <p:sldId id="526" r:id="rId19"/>
    <p:sldId id="527" r:id="rId20"/>
    <p:sldId id="528" r:id="rId21"/>
    <p:sldId id="521" r:id="rId22"/>
    <p:sldId id="529" r:id="rId23"/>
    <p:sldId id="530" r:id="rId24"/>
    <p:sldId id="531" r:id="rId25"/>
    <p:sldId id="522" r:id="rId26"/>
    <p:sldId id="532" r:id="rId27"/>
    <p:sldId id="296" r:id="rId28"/>
    <p:sldId id="496" r:id="rId29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56" d="100"/>
          <a:sy n="56" d="100"/>
        </p:scale>
        <p:origin x="1350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"Think of Copilot as a study assistant rather than an expert. It can help organise information and save time, but students remain responsible for checking accuracy and producing their own academic work."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18817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04F0C3-1141-C03F-3951-A2CB1D7DAD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8B304B-CB64-B312-E194-0A339A1A44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F6D63B-DDCE-3DDE-20A2-A10014BD49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"Think of Copilot as a study assistant rather than an expert. It can help organise information and save time, but students remain responsible for checking accuracy and producing their own academic work."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F0832B-B105-0A92-4E00-0E602B8A20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19912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74C913-8CED-40AF-FD84-956C43BE33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3C8AA7-C6BD-69E4-240A-8C14020205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27D518-F804-9AC1-2A3D-9AB40751CD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https://www.youtube.com/watch?v=zqH-HtQbaeU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DB81CA-1AE6-BBD9-DDF7-FFF2DAE520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674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27190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https://www.youtube.com/watch?v=hmRj65T17JM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5069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Expected Output Discussion</a:t>
            </a:r>
          </a:p>
          <a:p>
            <a:r>
              <a:rPr lang="en-GB" dirty="0"/>
              <a:t>Ask students:</a:t>
            </a:r>
          </a:p>
          <a:p>
            <a:r>
              <a:rPr lang="en-GB" dirty="0"/>
              <a:t>What information was prioritised?</a:t>
            </a:r>
          </a:p>
          <a:p>
            <a:r>
              <a:rPr lang="en-GB" dirty="0"/>
              <a:t>What information was omitted?</a:t>
            </a:r>
          </a:p>
          <a:p>
            <a:r>
              <a:rPr lang="en-GB" dirty="0"/>
              <a:t>Is anything unclear?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57063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https://www.linkedin.com/learning/microsoft-copilot-the-art-of-prompt-writing-24554232/write-more-effective-prompts-in-copilot?u=77966930</a:t>
            </a:r>
          </a:p>
          <a:p>
            <a:endParaRPr lang="en-GB" dirty="0"/>
          </a:p>
          <a:p>
            <a:r>
              <a:rPr lang="en-GB" dirty="0"/>
              <a:t>https://digitalskills.uwtsd.ac.uk/</a:t>
            </a:r>
          </a:p>
          <a:p>
            <a:endParaRPr lang="en-GB" dirty="0"/>
          </a:p>
          <a:p>
            <a:r>
              <a:rPr lang="en-GB" dirty="0"/>
              <a:t>https://digitalskills.uwtsd.ac.uk/resource/copilot-for-productivity/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2105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5002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811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22/06/2026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  <p:sldLayoutId id="214748386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qH-HtQbaeU?feature=oembed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hmRj65T17JM?feature=oembed" TargetMode="Externa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hyperlink" Target="https://digitalskills.uwtsd.ac.uk/students/" TargetMode="External"/><Relationship Id="rId7" Type="http://schemas.openxmlformats.org/officeDocument/2006/relationships/image" Target="../media/image17.png"/><Relationship Id="rId12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skills.uwtsd.ac.uk/resource/copilot-for-productivity/" TargetMode="External"/><Relationship Id="rId11" Type="http://schemas.openxmlformats.org/officeDocument/2006/relationships/image" Target="../media/image20.png"/><Relationship Id="rId5" Type="http://schemas.openxmlformats.org/officeDocument/2006/relationships/image" Target="../media/image16.png"/><Relationship Id="rId10" Type="http://schemas.openxmlformats.org/officeDocument/2006/relationships/hyperlink" Target="https://www.linkedin.com/learning/microsoft-copilot-the-art-of-prompt-writing-24554232/write-more-effective-prompts-in-copilot?u=77966930" TargetMode="External"/><Relationship Id="rId4" Type="http://schemas.openxmlformats.org/officeDocument/2006/relationships/image" Target="../media/image15.png"/><Relationship Id="rId9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 eaLnBrk="1" hangingPunct="1">
              <a:buNone/>
            </a:pPr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Digi-Skills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1417638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During this session you will be: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Explain what Microsoft Copilot is and identify appropriate academic uses.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Use Copilot to create and improve lecture notes.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Developing our use of prompts.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Identify additional support available through UWTSD Digi-Centre and LinkedIn Learning.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5109517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understand a key AI tool that may be used in future workplaces.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AE8AEF1-E3A5-9D67-A112-C9619E50C4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6870767"/>
              </p:ext>
            </p:extLst>
          </p:nvPr>
        </p:nvGraphicFramePr>
        <p:xfrm>
          <a:off x="1487488" y="1945640"/>
          <a:ext cx="8208912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78895">
                  <a:extLst>
                    <a:ext uri="{9D8B030D-6E8A-4147-A177-3AD203B41FA5}">
                      <a16:colId xmlns:a16="http://schemas.microsoft.com/office/drawing/2014/main" val="313304191"/>
                    </a:ext>
                  </a:extLst>
                </a:gridCol>
                <a:gridCol w="3130017">
                  <a:extLst>
                    <a:ext uri="{9D8B030D-6E8A-4147-A177-3AD203B41FA5}">
                      <a16:colId xmlns:a16="http://schemas.microsoft.com/office/drawing/2014/main" val="21337398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Activity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6812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Introduction to Copilot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56406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Use Copilot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47594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Develop prompts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2189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Break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15790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Evaluate copilot 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6007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Explore further training resources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597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Reflection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13049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Understanding Co-Pilot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C7EC9-3860-9180-4CD4-0A95C58E2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1110" y="1270453"/>
            <a:ext cx="5832648" cy="316835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Microsoft Copilot is Microsoft's Generative AI assistant integrated into Microsoft 365 applications such as Word, PowerPoint, Outlook, Teams and the web-based Copilot chat interface.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uses Large Language Models (LLMs) to generate responses based on prompts entered by users.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2260E6-DBEA-52FC-9B0D-CAFBFA4DA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376" y="121122"/>
            <a:ext cx="4968552" cy="5467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527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9D2D45-35A8-BE1D-22ED-9EE63876FA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AEAE-C55F-C641-AD8D-58B0E2F29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7341" y="260648"/>
            <a:ext cx="4032446" cy="3168352"/>
          </a:xfrm>
        </p:spPr>
        <p:txBody>
          <a:bodyPr/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should NOT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Copilot to: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Generate and submit assessed work as their own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Produce references without checking them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Replace reading academic sources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decisions without verification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1C34D1-000D-F9D9-3E8C-C243D4CE4B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9856" y="2132856"/>
            <a:ext cx="2355933" cy="259228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CBB761-03BC-5C02-2E9A-CF65B25C36A2}"/>
              </a:ext>
            </a:extLst>
          </p:cNvPr>
          <p:cNvSpPr txBox="1"/>
          <p:nvPr/>
        </p:nvSpPr>
        <p:spPr>
          <a:xfrm>
            <a:off x="343463" y="764704"/>
            <a:ext cx="4024345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can use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Copilot to: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Summarise information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Generate study notes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Create revision materials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Organise tasks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Plan study schedules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Draft ideas for assignments</a:t>
            </a:r>
          </a:p>
        </p:txBody>
      </p:sp>
      <p:pic>
        <p:nvPicPr>
          <p:cNvPr id="7" name="Graphic 6" descr="CheckList with solid fill">
            <a:extLst>
              <a:ext uri="{FF2B5EF4-FFF2-40B4-BE49-F238E27FC236}">
                <a16:creationId xmlns:a16="http://schemas.microsoft.com/office/drawing/2014/main" id="{8B1C5623-B8F8-8E0E-78B6-84C8C38604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48768" y="4000376"/>
            <a:ext cx="1595535" cy="1595535"/>
          </a:xfrm>
          <a:prstGeom prst="rect">
            <a:avLst/>
          </a:prstGeom>
        </p:spPr>
      </p:pic>
      <p:pic>
        <p:nvPicPr>
          <p:cNvPr id="9" name="Graphic 8" descr="Clipboard All Crosses with solid fill">
            <a:extLst>
              <a:ext uri="{FF2B5EF4-FFF2-40B4-BE49-F238E27FC236}">
                <a16:creationId xmlns:a16="http://schemas.microsoft.com/office/drawing/2014/main" id="{6B0FD3DB-5AD5-F10D-3F2B-EAE9EB2E378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31498" y="3921472"/>
            <a:ext cx="1753344" cy="1753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482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ECBE8A-221D-3305-57E2-DD02942E35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What is Microsoft 365 Copilot and how to use it | Microsoft">
            <a:hlinkClick r:id="" action="ppaction://media"/>
            <a:extLst>
              <a:ext uri="{FF2B5EF4-FFF2-40B4-BE49-F238E27FC236}">
                <a16:creationId xmlns:a16="http://schemas.microsoft.com/office/drawing/2014/main" id="{88835C31-7EF2-2203-273F-AE9DBD79779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855640" y="404664"/>
            <a:ext cx="8404820" cy="47483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FB4382-72B5-3424-DB3F-C52849CADC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376" y="121123"/>
            <a:ext cx="1697426" cy="1867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739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080E3-E710-A3E1-6E5A-F59340067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Locating Co-Pilot at UWTSD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EABA487-4BA8-A6DC-5C4A-6B23A85777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529761" y="1351028"/>
            <a:ext cx="2426346" cy="18250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1B5CD8A-AEF0-7C66-FF0A-7E15FD9442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127" y="1852119"/>
            <a:ext cx="1986399" cy="19582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7F9E080-9151-AA04-523B-1A1FF7F98E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546" y="2899574"/>
            <a:ext cx="2949867" cy="221097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7EFA861-F52D-4D26-3B26-93117C7994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6320" y="3645024"/>
            <a:ext cx="2200582" cy="1971950"/>
          </a:xfrm>
          <a:prstGeom prst="rect">
            <a:avLst/>
          </a:prstGeom>
        </p:spPr>
      </p:pic>
      <p:sp>
        <p:nvSpPr>
          <p:cNvPr id="12" name="Arrow: Bent 11">
            <a:extLst>
              <a:ext uri="{FF2B5EF4-FFF2-40B4-BE49-F238E27FC236}">
                <a16:creationId xmlns:a16="http://schemas.microsoft.com/office/drawing/2014/main" id="{56B19219-D977-1192-8B3F-B7C09083C8A0}"/>
              </a:ext>
            </a:extLst>
          </p:cNvPr>
          <p:cNvSpPr/>
          <p:nvPr/>
        </p:nvSpPr>
        <p:spPr>
          <a:xfrm rot="10800000" flipH="1">
            <a:off x="4256958" y="4005063"/>
            <a:ext cx="1075365" cy="787076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Arrow: Bent 13">
            <a:extLst>
              <a:ext uri="{FF2B5EF4-FFF2-40B4-BE49-F238E27FC236}">
                <a16:creationId xmlns:a16="http://schemas.microsoft.com/office/drawing/2014/main" id="{919B6F19-C258-9531-D537-ED4F5D711248}"/>
              </a:ext>
            </a:extLst>
          </p:cNvPr>
          <p:cNvSpPr/>
          <p:nvPr/>
        </p:nvSpPr>
        <p:spPr>
          <a:xfrm rot="10800000" flipH="1">
            <a:off x="2158152" y="3328432"/>
            <a:ext cx="1075365" cy="787076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6" name="Arrow: Bent 15">
            <a:extLst>
              <a:ext uri="{FF2B5EF4-FFF2-40B4-BE49-F238E27FC236}">
                <a16:creationId xmlns:a16="http://schemas.microsoft.com/office/drawing/2014/main" id="{B69FC7A8-FEDC-AE22-8074-5E13CB287886}"/>
              </a:ext>
            </a:extLst>
          </p:cNvPr>
          <p:cNvSpPr/>
          <p:nvPr/>
        </p:nvSpPr>
        <p:spPr>
          <a:xfrm rot="10800000" flipH="1">
            <a:off x="7854730" y="4834575"/>
            <a:ext cx="1075365" cy="787076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C849E8F-1B82-0FD0-3E70-DC72E02A5A14}"/>
              </a:ext>
            </a:extLst>
          </p:cNvPr>
          <p:cNvSpPr txBox="1"/>
          <p:nvPr/>
        </p:nvSpPr>
        <p:spPr>
          <a:xfrm>
            <a:off x="295314" y="4331264"/>
            <a:ext cx="40427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200" dirty="0"/>
              <a:t>Go to the UWTSD HWB app.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/>
              <a:t>Select the OneDrive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39E8C5-16E1-4D41-92C7-80F3673B0DFF}"/>
              </a:ext>
            </a:extLst>
          </p:cNvPr>
          <p:cNvSpPr txBox="1"/>
          <p:nvPr/>
        </p:nvSpPr>
        <p:spPr>
          <a:xfrm>
            <a:off x="7680176" y="1852119"/>
            <a:ext cx="4248472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/>
              <a:t>3.  Select the app launcher icon</a:t>
            </a:r>
          </a:p>
          <a:p>
            <a:r>
              <a:rPr lang="en-GB" sz="2200" dirty="0"/>
              <a:t>4.  Select MS365 Copilot </a:t>
            </a:r>
          </a:p>
        </p:txBody>
      </p:sp>
    </p:spTree>
    <p:extLst>
      <p:ext uri="{BB962C8B-B14F-4D97-AF65-F5344CB8AC3E}">
        <p14:creationId xmlns:p14="http://schemas.microsoft.com/office/powerpoint/2010/main" val="3689539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E8434-6CD1-E783-7BF8-8422D4EEB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Copilot Dashboard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20DBE6-62BA-E096-60B7-A8497C8970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609600" y="1470818"/>
            <a:ext cx="5699275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41BBFAD-83A7-DDFE-37AB-AAB0EBE3A2D1}"/>
              </a:ext>
            </a:extLst>
          </p:cNvPr>
          <p:cNvCxnSpPr>
            <a:cxnSpLocks/>
          </p:cNvCxnSpPr>
          <p:nvPr/>
        </p:nvCxnSpPr>
        <p:spPr>
          <a:xfrm flipH="1">
            <a:off x="4295800" y="2276872"/>
            <a:ext cx="3312368" cy="1512168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26721DA-7BCD-9D11-DBEC-CBEDAA2F1803}"/>
              </a:ext>
            </a:extLst>
          </p:cNvPr>
          <p:cNvCxnSpPr>
            <a:cxnSpLocks/>
          </p:cNvCxnSpPr>
          <p:nvPr/>
        </p:nvCxnSpPr>
        <p:spPr>
          <a:xfrm flipV="1">
            <a:off x="1199456" y="4149080"/>
            <a:ext cx="152400" cy="706834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A461EFF8-8BA7-A214-1380-C9B2C6F48327}"/>
              </a:ext>
            </a:extLst>
          </p:cNvPr>
          <p:cNvSpPr txBox="1"/>
          <p:nvPr/>
        </p:nvSpPr>
        <p:spPr>
          <a:xfrm>
            <a:off x="7752184" y="1417638"/>
            <a:ext cx="4032448" cy="1200329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The text box allows you to type or say your prompts and instructions.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9D64B05-6361-40D6-09A3-D866CAEB87DF}"/>
              </a:ext>
            </a:extLst>
          </p:cNvPr>
          <p:cNvSpPr txBox="1"/>
          <p:nvPr/>
        </p:nvSpPr>
        <p:spPr>
          <a:xfrm>
            <a:off x="655698" y="5065396"/>
            <a:ext cx="10926702" cy="646331"/>
          </a:xfrm>
          <a:prstGeom prst="rect">
            <a:avLst/>
          </a:prstGeom>
          <a:noFill/>
          <a:ln w="381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The </a:t>
            </a:r>
            <a:r>
              <a:rPr lang="en-GB" sz="3600" dirty="0"/>
              <a:t>+</a:t>
            </a:r>
            <a:r>
              <a:rPr lang="en-GB" sz="2400" dirty="0"/>
              <a:t> button allows you to attach documents for summary or development. </a:t>
            </a:r>
          </a:p>
        </p:txBody>
      </p:sp>
    </p:spTree>
    <p:extLst>
      <p:ext uri="{BB962C8B-B14F-4D97-AF65-F5344CB8AC3E}">
        <p14:creationId xmlns:p14="http://schemas.microsoft.com/office/powerpoint/2010/main" val="1225741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04D57-13DE-9687-78D4-490B392C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Locate your Microsoft 365 Copilot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22E8753-F84E-9642-4E49-2CDEF77576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3331" y="1417638"/>
            <a:ext cx="3559283" cy="39163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74598E-63DF-5071-31BA-8147BF110878}"/>
              </a:ext>
            </a:extLst>
          </p:cNvPr>
          <p:cNvSpPr txBox="1"/>
          <p:nvPr/>
        </p:nvSpPr>
        <p:spPr>
          <a:xfrm>
            <a:off x="5447928" y="1700808"/>
            <a:ext cx="5400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Use your device to access your UWTSD Microsoft 365 CoPilot tool.</a:t>
            </a:r>
          </a:p>
          <a:p>
            <a:endParaRPr lang="en-GB" sz="2400" dirty="0"/>
          </a:p>
          <a:p>
            <a:r>
              <a:rPr lang="en-GB" sz="2400" dirty="0"/>
              <a:t>Ask your tutor for support if you are unable to find the tool. </a:t>
            </a:r>
          </a:p>
          <a:p>
            <a:endParaRPr lang="en-GB" sz="2400" dirty="0"/>
          </a:p>
          <a:p>
            <a:r>
              <a:rPr lang="en-GB" sz="2400" dirty="0"/>
              <a:t>Share with peers if you have a better way to access your Copilot.  </a:t>
            </a:r>
          </a:p>
        </p:txBody>
      </p:sp>
    </p:spTree>
    <p:extLst>
      <p:ext uri="{BB962C8B-B14F-4D97-AF65-F5344CB8AC3E}">
        <p14:creationId xmlns:p14="http://schemas.microsoft.com/office/powerpoint/2010/main" val="5566424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C02DA-E488-AABA-F233-51EEF2D1C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Using Copilot for Note Taking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DE0A2-E604-2CA4-90E4-D858BBFD1F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3939" y="2262572"/>
            <a:ext cx="5384800" cy="2332855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Students often struggle to: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Identify key information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Organise notes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Revise effectively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Copilot can help structure information.</a:t>
            </a:r>
          </a:p>
          <a:p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94E53A60-9F54-B2A0-FC46-8F8F2B8DC0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074987" y="1600201"/>
            <a:ext cx="3630026" cy="398904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68989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title="How to use Copilot for M365 to summarize a Word document | Microsoft">
            <a:hlinkClick r:id="" action="ppaction://media"/>
            <a:extLst>
              <a:ext uri="{FF2B5EF4-FFF2-40B4-BE49-F238E27FC236}">
                <a16:creationId xmlns:a16="http://schemas.microsoft.com/office/drawing/2014/main" id="{B107FF78-60D6-8D98-BEA8-897F9D75960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63552" y="620688"/>
            <a:ext cx="7646850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652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C367DF0-B2BE-EABB-47F9-6F5A007BD6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4192" y="1563579"/>
            <a:ext cx="3553321" cy="32484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D6CFF0-3702-00A0-53F3-93487E8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– Turning a transcript into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409CD-C1F9-F481-7FA8-CBA2BE03B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455" y="2451291"/>
            <a:ext cx="6373541" cy="3096344"/>
          </a:xfrm>
        </p:spPr>
        <p:txBody>
          <a:bodyPr/>
          <a:lstStyle/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Prompt Example 1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Create concise lecture notes from this transcript using headings and bullet points.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This prompt gives: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task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format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clear output expectation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Highlight that good prompts are specific.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147F1A7-7664-9192-6540-78A8E06483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10318118" y="3789039"/>
            <a:ext cx="1708085" cy="187701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A9ACC60-7160-CF24-51D1-00C9DFEEF221}"/>
              </a:ext>
            </a:extLst>
          </p:cNvPr>
          <p:cNvSpPr txBox="1"/>
          <p:nvPr/>
        </p:nvSpPr>
        <p:spPr>
          <a:xfrm>
            <a:off x="304455" y="1556792"/>
            <a:ext cx="7735761" cy="769441"/>
          </a:xfrm>
          <a:prstGeom prst="rect">
            <a:avLst/>
          </a:prstGeom>
          <a:noFill/>
          <a:ln w="3810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sz="2200" b="1" dirty="0"/>
              <a:t>Download</a:t>
            </a:r>
            <a:r>
              <a:rPr lang="en-GB" sz="2200" dirty="0"/>
              <a:t> the example lecture transcript on Moodle Week 7 – Use Copilot to </a:t>
            </a:r>
            <a:r>
              <a:rPr lang="en-GB" sz="2200" b="1" dirty="0"/>
              <a:t>create</a:t>
            </a:r>
            <a:r>
              <a:rPr lang="en-GB" sz="2200" dirty="0"/>
              <a:t> a set of summarized notes.  </a:t>
            </a:r>
          </a:p>
        </p:txBody>
      </p:sp>
    </p:spTree>
    <p:extLst>
      <p:ext uri="{BB962C8B-B14F-4D97-AF65-F5344CB8AC3E}">
        <p14:creationId xmlns:p14="http://schemas.microsoft.com/office/powerpoint/2010/main" val="859719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206E0-EED4-DB17-2387-6B60767EB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18502"/>
            <a:ext cx="10972800" cy="1143000"/>
          </a:xfrm>
        </p:spPr>
        <p:txBody>
          <a:bodyPr/>
          <a:lstStyle/>
          <a:p>
            <a:r>
              <a:rPr lang="en-GB" dirty="0"/>
              <a:t>Developing Prompts</a:t>
            </a:r>
          </a:p>
        </p:txBody>
      </p:sp>
    </p:spTree>
    <p:extLst>
      <p:ext uri="{BB962C8B-B14F-4D97-AF65-F5344CB8AC3E}">
        <p14:creationId xmlns:p14="http://schemas.microsoft.com/office/powerpoint/2010/main" val="20312812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9763E-98D1-E172-A2EF-12FC993BA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Turning a problem into a prompt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FD7A62C-1E61-BE07-EC42-F0B18AAADD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2443472"/>
              </p:ext>
            </p:extLst>
          </p:nvPr>
        </p:nvGraphicFramePr>
        <p:xfrm>
          <a:off x="609600" y="2636912"/>
          <a:ext cx="10972800" cy="2926080"/>
        </p:xfrm>
        <a:graphic>
          <a:graphicData uri="http://schemas.openxmlformats.org/drawingml/2006/table">
            <a:tbl>
              <a:tblPr/>
              <a:tblGrid>
                <a:gridCol w="5486400">
                  <a:extLst>
                    <a:ext uri="{9D8B030D-6E8A-4147-A177-3AD203B41FA5}">
                      <a16:colId xmlns:a16="http://schemas.microsoft.com/office/drawing/2014/main" val="4088869366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7756176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Problem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Prompt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035873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 missed a lecture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Turn these notes into a structured revision guide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93042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 don't understand this reading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Explain this article in plain English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19905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 have an essay due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Create a research plan for this assignment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46608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 keep procrastinating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Create a weekly study schedule based on these commitments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589307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 need to revise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Generate 20 quiz questions from these notes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17939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 don't know if my notes are good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Identify gaps in these notes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6176487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7E69FFE-A304-060B-8CF0-E9215C140A10}"/>
              </a:ext>
            </a:extLst>
          </p:cNvPr>
          <p:cNvSpPr txBox="1"/>
          <p:nvPr/>
        </p:nvSpPr>
        <p:spPr>
          <a:xfrm>
            <a:off x="624864" y="1519467"/>
            <a:ext cx="10972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It is important to think about what the challenge or problem is that you are facing, turn that into an </a:t>
            </a:r>
            <a:r>
              <a:rPr lang="en-GB" sz="2000" b="1" dirty="0"/>
              <a:t>instruction prompt </a:t>
            </a:r>
            <a:r>
              <a:rPr lang="en-GB" sz="2000" dirty="0"/>
              <a:t>for Copilot. </a:t>
            </a:r>
          </a:p>
          <a:p>
            <a:r>
              <a:rPr lang="en-GB" sz="2000" dirty="0"/>
              <a:t>See the examples in the table below.</a:t>
            </a:r>
          </a:p>
        </p:txBody>
      </p:sp>
    </p:spTree>
    <p:extLst>
      <p:ext uri="{BB962C8B-B14F-4D97-AF65-F5344CB8AC3E}">
        <p14:creationId xmlns:p14="http://schemas.microsoft.com/office/powerpoint/2010/main" val="462127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8EA47-C413-ABA1-9F57-028582643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4-Step Copilot Prompt Formula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7824A1D1-503E-4B3A-C685-40B0C2227A78}"/>
              </a:ext>
            </a:extLst>
          </p:cNvPr>
          <p:cNvGrpSpPr/>
          <p:nvPr/>
        </p:nvGrpSpPr>
        <p:grpSpPr>
          <a:xfrm>
            <a:off x="609600" y="1628800"/>
            <a:ext cx="10966772" cy="2620887"/>
            <a:chOff x="612613" y="1600201"/>
            <a:chExt cx="10966772" cy="3124944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BA4AF001-A7AC-DDBE-F8A7-4F89DD9E7467}"/>
                </a:ext>
              </a:extLst>
            </p:cNvPr>
            <p:cNvSpPr/>
            <p:nvPr/>
          </p:nvSpPr>
          <p:spPr>
            <a:xfrm>
              <a:off x="1432559" y="1600201"/>
              <a:ext cx="9326880" cy="3124944"/>
            </a:xfrm>
            <a:prstGeom prst="rightArrow">
              <a:avLst/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05EF6228-8099-0EA7-8666-56C38A4DA8EB}"/>
                </a:ext>
              </a:extLst>
            </p:cNvPr>
            <p:cNvSpPr/>
            <p:nvPr/>
          </p:nvSpPr>
          <p:spPr>
            <a:xfrm>
              <a:off x="612613" y="2537684"/>
              <a:ext cx="2616119" cy="1249977"/>
            </a:xfrm>
            <a:custGeom>
              <a:avLst/>
              <a:gdLst>
                <a:gd name="csX0" fmla="*/ 0 w 2616119"/>
                <a:gd name="csY0" fmla="*/ 208334 h 1249977"/>
                <a:gd name="csX1" fmla="*/ 208334 w 2616119"/>
                <a:gd name="csY1" fmla="*/ 0 h 1249977"/>
                <a:gd name="csX2" fmla="*/ 2407785 w 2616119"/>
                <a:gd name="csY2" fmla="*/ 0 h 1249977"/>
                <a:gd name="csX3" fmla="*/ 2616119 w 2616119"/>
                <a:gd name="csY3" fmla="*/ 208334 h 1249977"/>
                <a:gd name="csX4" fmla="*/ 2616119 w 2616119"/>
                <a:gd name="csY4" fmla="*/ 1041643 h 1249977"/>
                <a:gd name="csX5" fmla="*/ 2407785 w 2616119"/>
                <a:gd name="csY5" fmla="*/ 1249977 h 1249977"/>
                <a:gd name="csX6" fmla="*/ 208334 w 2616119"/>
                <a:gd name="csY6" fmla="*/ 1249977 h 1249977"/>
                <a:gd name="csX7" fmla="*/ 0 w 2616119"/>
                <a:gd name="csY7" fmla="*/ 1041643 h 1249977"/>
                <a:gd name="csX8" fmla="*/ 0 w 2616119"/>
                <a:gd name="csY8" fmla="*/ 208334 h 124997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616119" h="1249977">
                  <a:moveTo>
                    <a:pt x="0" y="208334"/>
                  </a:moveTo>
                  <a:cubicBezTo>
                    <a:pt x="0" y="93274"/>
                    <a:pt x="93274" y="0"/>
                    <a:pt x="208334" y="0"/>
                  </a:cubicBezTo>
                  <a:lnTo>
                    <a:pt x="2407785" y="0"/>
                  </a:lnTo>
                  <a:cubicBezTo>
                    <a:pt x="2522845" y="0"/>
                    <a:pt x="2616119" y="93274"/>
                    <a:pt x="2616119" y="208334"/>
                  </a:cubicBezTo>
                  <a:lnTo>
                    <a:pt x="2616119" y="1041643"/>
                  </a:lnTo>
                  <a:cubicBezTo>
                    <a:pt x="2616119" y="1156703"/>
                    <a:pt x="2522845" y="1249977"/>
                    <a:pt x="2407785" y="1249977"/>
                  </a:cubicBezTo>
                  <a:lnTo>
                    <a:pt x="208334" y="1249977"/>
                  </a:lnTo>
                  <a:cubicBezTo>
                    <a:pt x="93274" y="1249977"/>
                    <a:pt x="0" y="1156703"/>
                    <a:pt x="0" y="1041643"/>
                  </a:cubicBezTo>
                  <a:lnTo>
                    <a:pt x="0" y="20833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509" tIns="171509" rIns="171509" bIns="171509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1. Tell Copilot your Goal</a:t>
              </a: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895788D5-3300-2048-B886-DA57204AB55E}"/>
                </a:ext>
              </a:extLst>
            </p:cNvPr>
            <p:cNvSpPr/>
            <p:nvPr/>
          </p:nvSpPr>
          <p:spPr>
            <a:xfrm>
              <a:off x="3396164" y="2537684"/>
              <a:ext cx="2616119" cy="1249977"/>
            </a:xfrm>
            <a:custGeom>
              <a:avLst/>
              <a:gdLst>
                <a:gd name="csX0" fmla="*/ 0 w 2616119"/>
                <a:gd name="csY0" fmla="*/ 208334 h 1249977"/>
                <a:gd name="csX1" fmla="*/ 208334 w 2616119"/>
                <a:gd name="csY1" fmla="*/ 0 h 1249977"/>
                <a:gd name="csX2" fmla="*/ 2407785 w 2616119"/>
                <a:gd name="csY2" fmla="*/ 0 h 1249977"/>
                <a:gd name="csX3" fmla="*/ 2616119 w 2616119"/>
                <a:gd name="csY3" fmla="*/ 208334 h 1249977"/>
                <a:gd name="csX4" fmla="*/ 2616119 w 2616119"/>
                <a:gd name="csY4" fmla="*/ 1041643 h 1249977"/>
                <a:gd name="csX5" fmla="*/ 2407785 w 2616119"/>
                <a:gd name="csY5" fmla="*/ 1249977 h 1249977"/>
                <a:gd name="csX6" fmla="*/ 208334 w 2616119"/>
                <a:gd name="csY6" fmla="*/ 1249977 h 1249977"/>
                <a:gd name="csX7" fmla="*/ 0 w 2616119"/>
                <a:gd name="csY7" fmla="*/ 1041643 h 1249977"/>
                <a:gd name="csX8" fmla="*/ 0 w 2616119"/>
                <a:gd name="csY8" fmla="*/ 208334 h 124997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616119" h="1249977">
                  <a:moveTo>
                    <a:pt x="0" y="208334"/>
                  </a:moveTo>
                  <a:cubicBezTo>
                    <a:pt x="0" y="93274"/>
                    <a:pt x="93274" y="0"/>
                    <a:pt x="208334" y="0"/>
                  </a:cubicBezTo>
                  <a:lnTo>
                    <a:pt x="2407785" y="0"/>
                  </a:lnTo>
                  <a:cubicBezTo>
                    <a:pt x="2522845" y="0"/>
                    <a:pt x="2616119" y="93274"/>
                    <a:pt x="2616119" y="208334"/>
                  </a:cubicBezTo>
                  <a:lnTo>
                    <a:pt x="2616119" y="1041643"/>
                  </a:lnTo>
                  <a:cubicBezTo>
                    <a:pt x="2616119" y="1156703"/>
                    <a:pt x="2522845" y="1249977"/>
                    <a:pt x="2407785" y="1249977"/>
                  </a:cubicBezTo>
                  <a:lnTo>
                    <a:pt x="208334" y="1249977"/>
                  </a:lnTo>
                  <a:cubicBezTo>
                    <a:pt x="93274" y="1249977"/>
                    <a:pt x="0" y="1156703"/>
                    <a:pt x="0" y="1041643"/>
                  </a:cubicBezTo>
                  <a:lnTo>
                    <a:pt x="0" y="20833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509" tIns="171509" rIns="171509" bIns="171509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2. Give Context</a:t>
              </a: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620B9F9E-FA4D-D00A-7E97-068A90F6CBA3}"/>
                </a:ext>
              </a:extLst>
            </p:cNvPr>
            <p:cNvSpPr/>
            <p:nvPr/>
          </p:nvSpPr>
          <p:spPr>
            <a:xfrm>
              <a:off x="6179715" y="2537684"/>
              <a:ext cx="2616119" cy="1249977"/>
            </a:xfrm>
            <a:custGeom>
              <a:avLst/>
              <a:gdLst>
                <a:gd name="csX0" fmla="*/ 0 w 2616119"/>
                <a:gd name="csY0" fmla="*/ 208334 h 1249977"/>
                <a:gd name="csX1" fmla="*/ 208334 w 2616119"/>
                <a:gd name="csY1" fmla="*/ 0 h 1249977"/>
                <a:gd name="csX2" fmla="*/ 2407785 w 2616119"/>
                <a:gd name="csY2" fmla="*/ 0 h 1249977"/>
                <a:gd name="csX3" fmla="*/ 2616119 w 2616119"/>
                <a:gd name="csY3" fmla="*/ 208334 h 1249977"/>
                <a:gd name="csX4" fmla="*/ 2616119 w 2616119"/>
                <a:gd name="csY4" fmla="*/ 1041643 h 1249977"/>
                <a:gd name="csX5" fmla="*/ 2407785 w 2616119"/>
                <a:gd name="csY5" fmla="*/ 1249977 h 1249977"/>
                <a:gd name="csX6" fmla="*/ 208334 w 2616119"/>
                <a:gd name="csY6" fmla="*/ 1249977 h 1249977"/>
                <a:gd name="csX7" fmla="*/ 0 w 2616119"/>
                <a:gd name="csY7" fmla="*/ 1041643 h 1249977"/>
                <a:gd name="csX8" fmla="*/ 0 w 2616119"/>
                <a:gd name="csY8" fmla="*/ 208334 h 124997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616119" h="1249977">
                  <a:moveTo>
                    <a:pt x="0" y="208334"/>
                  </a:moveTo>
                  <a:cubicBezTo>
                    <a:pt x="0" y="93274"/>
                    <a:pt x="93274" y="0"/>
                    <a:pt x="208334" y="0"/>
                  </a:cubicBezTo>
                  <a:lnTo>
                    <a:pt x="2407785" y="0"/>
                  </a:lnTo>
                  <a:cubicBezTo>
                    <a:pt x="2522845" y="0"/>
                    <a:pt x="2616119" y="93274"/>
                    <a:pt x="2616119" y="208334"/>
                  </a:cubicBezTo>
                  <a:lnTo>
                    <a:pt x="2616119" y="1041643"/>
                  </a:lnTo>
                  <a:cubicBezTo>
                    <a:pt x="2616119" y="1156703"/>
                    <a:pt x="2522845" y="1249977"/>
                    <a:pt x="2407785" y="1249977"/>
                  </a:cubicBezTo>
                  <a:lnTo>
                    <a:pt x="208334" y="1249977"/>
                  </a:lnTo>
                  <a:cubicBezTo>
                    <a:pt x="93274" y="1249977"/>
                    <a:pt x="0" y="1156703"/>
                    <a:pt x="0" y="1041643"/>
                  </a:cubicBezTo>
                  <a:lnTo>
                    <a:pt x="0" y="20833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509" tIns="171509" rIns="171509" bIns="171509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3. Be Specific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71BB4668-D8C0-9C56-AE99-E18D36C0B74F}"/>
                </a:ext>
              </a:extLst>
            </p:cNvPr>
            <p:cNvSpPr/>
            <p:nvPr/>
          </p:nvSpPr>
          <p:spPr>
            <a:xfrm>
              <a:off x="8963266" y="2537684"/>
              <a:ext cx="2616119" cy="1249977"/>
            </a:xfrm>
            <a:custGeom>
              <a:avLst/>
              <a:gdLst>
                <a:gd name="csX0" fmla="*/ 0 w 2616119"/>
                <a:gd name="csY0" fmla="*/ 208334 h 1249977"/>
                <a:gd name="csX1" fmla="*/ 208334 w 2616119"/>
                <a:gd name="csY1" fmla="*/ 0 h 1249977"/>
                <a:gd name="csX2" fmla="*/ 2407785 w 2616119"/>
                <a:gd name="csY2" fmla="*/ 0 h 1249977"/>
                <a:gd name="csX3" fmla="*/ 2616119 w 2616119"/>
                <a:gd name="csY3" fmla="*/ 208334 h 1249977"/>
                <a:gd name="csX4" fmla="*/ 2616119 w 2616119"/>
                <a:gd name="csY4" fmla="*/ 1041643 h 1249977"/>
                <a:gd name="csX5" fmla="*/ 2407785 w 2616119"/>
                <a:gd name="csY5" fmla="*/ 1249977 h 1249977"/>
                <a:gd name="csX6" fmla="*/ 208334 w 2616119"/>
                <a:gd name="csY6" fmla="*/ 1249977 h 1249977"/>
                <a:gd name="csX7" fmla="*/ 0 w 2616119"/>
                <a:gd name="csY7" fmla="*/ 1041643 h 1249977"/>
                <a:gd name="csX8" fmla="*/ 0 w 2616119"/>
                <a:gd name="csY8" fmla="*/ 208334 h 1249977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2616119" h="1249977">
                  <a:moveTo>
                    <a:pt x="0" y="208334"/>
                  </a:moveTo>
                  <a:cubicBezTo>
                    <a:pt x="0" y="93274"/>
                    <a:pt x="93274" y="0"/>
                    <a:pt x="208334" y="0"/>
                  </a:cubicBezTo>
                  <a:lnTo>
                    <a:pt x="2407785" y="0"/>
                  </a:lnTo>
                  <a:cubicBezTo>
                    <a:pt x="2522845" y="0"/>
                    <a:pt x="2616119" y="93274"/>
                    <a:pt x="2616119" y="208334"/>
                  </a:cubicBezTo>
                  <a:lnTo>
                    <a:pt x="2616119" y="1041643"/>
                  </a:lnTo>
                  <a:cubicBezTo>
                    <a:pt x="2616119" y="1156703"/>
                    <a:pt x="2522845" y="1249977"/>
                    <a:pt x="2407785" y="1249977"/>
                  </a:cubicBezTo>
                  <a:lnTo>
                    <a:pt x="208334" y="1249977"/>
                  </a:lnTo>
                  <a:cubicBezTo>
                    <a:pt x="93274" y="1249977"/>
                    <a:pt x="0" y="1156703"/>
                    <a:pt x="0" y="1041643"/>
                  </a:cubicBezTo>
                  <a:lnTo>
                    <a:pt x="0" y="20833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1509" tIns="171509" rIns="171509" bIns="171509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/>
                <a:t>4. Choose the Format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74DFFEC7-0B6A-88C6-6F2C-1C1E6F40A1BC}"/>
              </a:ext>
            </a:extLst>
          </p:cNvPr>
          <p:cNvSpPr txBox="1"/>
          <p:nvPr/>
        </p:nvSpPr>
        <p:spPr>
          <a:xfrm>
            <a:off x="2922656" y="4705980"/>
            <a:ext cx="73231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Goal → Context → Detail → Format</a:t>
            </a:r>
          </a:p>
        </p:txBody>
      </p:sp>
    </p:spTree>
    <p:extLst>
      <p:ext uri="{BB962C8B-B14F-4D97-AF65-F5344CB8AC3E}">
        <p14:creationId xmlns:p14="http://schemas.microsoft.com/office/powerpoint/2010/main" val="1281835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9C5E6DA-CF69-5678-04B0-1238AAB58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84" y="404664"/>
            <a:ext cx="4262264" cy="1828799"/>
          </a:xfrm>
          <a:custGeom>
            <a:avLst/>
            <a:gdLst>
              <a:gd name="csX0" fmla="*/ 0 w 2616119"/>
              <a:gd name="csY0" fmla="*/ 208334 h 1249977"/>
              <a:gd name="csX1" fmla="*/ 208334 w 2616119"/>
              <a:gd name="csY1" fmla="*/ 0 h 1249977"/>
              <a:gd name="csX2" fmla="*/ 2407785 w 2616119"/>
              <a:gd name="csY2" fmla="*/ 0 h 1249977"/>
              <a:gd name="csX3" fmla="*/ 2616119 w 2616119"/>
              <a:gd name="csY3" fmla="*/ 208334 h 1249977"/>
              <a:gd name="csX4" fmla="*/ 2616119 w 2616119"/>
              <a:gd name="csY4" fmla="*/ 1041643 h 1249977"/>
              <a:gd name="csX5" fmla="*/ 2407785 w 2616119"/>
              <a:gd name="csY5" fmla="*/ 1249977 h 1249977"/>
              <a:gd name="csX6" fmla="*/ 208334 w 2616119"/>
              <a:gd name="csY6" fmla="*/ 1249977 h 1249977"/>
              <a:gd name="csX7" fmla="*/ 0 w 2616119"/>
              <a:gd name="csY7" fmla="*/ 1041643 h 1249977"/>
              <a:gd name="csX8" fmla="*/ 0 w 2616119"/>
              <a:gd name="csY8" fmla="*/ 208334 h 124997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616119" h="1249977">
                <a:moveTo>
                  <a:pt x="0" y="208334"/>
                </a:moveTo>
                <a:cubicBezTo>
                  <a:pt x="0" y="93274"/>
                  <a:pt x="93274" y="0"/>
                  <a:pt x="208334" y="0"/>
                </a:cubicBezTo>
                <a:lnTo>
                  <a:pt x="2407785" y="0"/>
                </a:lnTo>
                <a:cubicBezTo>
                  <a:pt x="2522845" y="0"/>
                  <a:pt x="2616119" y="93274"/>
                  <a:pt x="2616119" y="208334"/>
                </a:cubicBezTo>
                <a:lnTo>
                  <a:pt x="2616119" y="1041643"/>
                </a:lnTo>
                <a:cubicBezTo>
                  <a:pt x="2616119" y="1156703"/>
                  <a:pt x="2522845" y="1249977"/>
                  <a:pt x="2407785" y="1249977"/>
                </a:cubicBezTo>
                <a:lnTo>
                  <a:pt x="208334" y="1249977"/>
                </a:lnTo>
                <a:cubicBezTo>
                  <a:pt x="93274" y="1249977"/>
                  <a:pt x="0" y="1156703"/>
                  <a:pt x="0" y="1041643"/>
                </a:cubicBezTo>
                <a:lnTo>
                  <a:pt x="0" y="20833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1509" tIns="171509" rIns="171509" bIns="171509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900" kern="1200" dirty="0"/>
              <a:t>1. Tell Copilot your Goal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488A08-5E56-6652-7AC1-5DC3DEAD0D1F}"/>
              </a:ext>
            </a:extLst>
          </p:cNvPr>
          <p:cNvSpPr txBox="1"/>
          <p:nvPr/>
        </p:nvSpPr>
        <p:spPr>
          <a:xfrm>
            <a:off x="5536224" y="1124744"/>
            <a:ext cx="6099048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What do you want it to do?</a:t>
            </a:r>
          </a:p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dirty="0"/>
              <a:t>Examples: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Summarise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Explain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Compare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Create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Plan</a:t>
            </a:r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509B7490-0357-A373-BF98-6C797A9BE1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991543" y="2779325"/>
            <a:ext cx="1973341" cy="216850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666EE18-BCD2-182C-7D8D-3DF7E9742FEC}"/>
              </a:ext>
            </a:extLst>
          </p:cNvPr>
          <p:cNvSpPr txBox="1"/>
          <p:nvPr/>
        </p:nvSpPr>
        <p:spPr>
          <a:xfrm>
            <a:off x="2978214" y="5210036"/>
            <a:ext cx="73231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Goal → Context → Detail → Format</a:t>
            </a:r>
          </a:p>
        </p:txBody>
      </p:sp>
    </p:spTree>
    <p:extLst>
      <p:ext uri="{BB962C8B-B14F-4D97-AF65-F5344CB8AC3E}">
        <p14:creationId xmlns:p14="http://schemas.microsoft.com/office/powerpoint/2010/main" val="511404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7AFA39D-1E54-8CC8-ACA1-D02D16FA2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76" y="692696"/>
            <a:ext cx="4118248" cy="1684783"/>
          </a:xfrm>
          <a:custGeom>
            <a:avLst/>
            <a:gdLst>
              <a:gd name="csX0" fmla="*/ 0 w 2616119"/>
              <a:gd name="csY0" fmla="*/ 208334 h 1249977"/>
              <a:gd name="csX1" fmla="*/ 208334 w 2616119"/>
              <a:gd name="csY1" fmla="*/ 0 h 1249977"/>
              <a:gd name="csX2" fmla="*/ 2407785 w 2616119"/>
              <a:gd name="csY2" fmla="*/ 0 h 1249977"/>
              <a:gd name="csX3" fmla="*/ 2616119 w 2616119"/>
              <a:gd name="csY3" fmla="*/ 208334 h 1249977"/>
              <a:gd name="csX4" fmla="*/ 2616119 w 2616119"/>
              <a:gd name="csY4" fmla="*/ 1041643 h 1249977"/>
              <a:gd name="csX5" fmla="*/ 2407785 w 2616119"/>
              <a:gd name="csY5" fmla="*/ 1249977 h 1249977"/>
              <a:gd name="csX6" fmla="*/ 208334 w 2616119"/>
              <a:gd name="csY6" fmla="*/ 1249977 h 1249977"/>
              <a:gd name="csX7" fmla="*/ 0 w 2616119"/>
              <a:gd name="csY7" fmla="*/ 1041643 h 1249977"/>
              <a:gd name="csX8" fmla="*/ 0 w 2616119"/>
              <a:gd name="csY8" fmla="*/ 208334 h 124997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616119" h="1249977">
                <a:moveTo>
                  <a:pt x="0" y="208334"/>
                </a:moveTo>
                <a:cubicBezTo>
                  <a:pt x="0" y="93274"/>
                  <a:pt x="93274" y="0"/>
                  <a:pt x="208334" y="0"/>
                </a:cubicBezTo>
                <a:lnTo>
                  <a:pt x="2407785" y="0"/>
                </a:lnTo>
                <a:cubicBezTo>
                  <a:pt x="2522845" y="0"/>
                  <a:pt x="2616119" y="93274"/>
                  <a:pt x="2616119" y="208334"/>
                </a:cubicBezTo>
                <a:lnTo>
                  <a:pt x="2616119" y="1041643"/>
                </a:lnTo>
                <a:cubicBezTo>
                  <a:pt x="2616119" y="1156703"/>
                  <a:pt x="2522845" y="1249977"/>
                  <a:pt x="2407785" y="1249977"/>
                </a:cubicBezTo>
                <a:lnTo>
                  <a:pt x="208334" y="1249977"/>
                </a:lnTo>
                <a:cubicBezTo>
                  <a:pt x="93274" y="1249977"/>
                  <a:pt x="0" y="1156703"/>
                  <a:pt x="0" y="1041643"/>
                </a:cubicBezTo>
                <a:lnTo>
                  <a:pt x="0" y="20833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1509" tIns="171509" rIns="171509" bIns="171509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900" kern="1200" dirty="0"/>
              <a:t>2. Give Context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F2C367DA-6651-593D-25D2-94BB310D45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415480" y="2840359"/>
            <a:ext cx="1973341" cy="216850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60D8478-D3C3-B492-63EF-D359C2B42867}"/>
              </a:ext>
            </a:extLst>
          </p:cNvPr>
          <p:cNvSpPr txBox="1"/>
          <p:nvPr/>
        </p:nvSpPr>
        <p:spPr>
          <a:xfrm>
            <a:off x="5447928" y="1070644"/>
            <a:ext cx="6099048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What is it about?</a:t>
            </a:r>
          </a:p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dirty="0"/>
              <a:t>Examples:</a:t>
            </a:r>
          </a:p>
          <a:p>
            <a:pPr>
              <a:buNone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This article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My lecture notes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Level 5 Business module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Assessment specification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BDD9A9-47E9-12C4-55CA-59114E7CE42F}"/>
              </a:ext>
            </a:extLst>
          </p:cNvPr>
          <p:cNvSpPr txBox="1"/>
          <p:nvPr/>
        </p:nvSpPr>
        <p:spPr>
          <a:xfrm>
            <a:off x="2927648" y="5210136"/>
            <a:ext cx="73231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Goal → Context → Detail → Format</a:t>
            </a:r>
          </a:p>
        </p:txBody>
      </p:sp>
    </p:spTree>
    <p:extLst>
      <p:ext uri="{BB962C8B-B14F-4D97-AF65-F5344CB8AC3E}">
        <p14:creationId xmlns:p14="http://schemas.microsoft.com/office/powerpoint/2010/main" val="8639946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055C86F0-9FA9-4A3D-FA6E-FC3DE8FE0564}"/>
              </a:ext>
            </a:extLst>
          </p:cNvPr>
          <p:cNvSpPr/>
          <p:nvPr/>
        </p:nvSpPr>
        <p:spPr>
          <a:xfrm>
            <a:off x="767408" y="551846"/>
            <a:ext cx="3528392" cy="1509001"/>
          </a:xfrm>
          <a:custGeom>
            <a:avLst/>
            <a:gdLst>
              <a:gd name="csX0" fmla="*/ 0 w 2616119"/>
              <a:gd name="csY0" fmla="*/ 208334 h 1249977"/>
              <a:gd name="csX1" fmla="*/ 208334 w 2616119"/>
              <a:gd name="csY1" fmla="*/ 0 h 1249977"/>
              <a:gd name="csX2" fmla="*/ 2407785 w 2616119"/>
              <a:gd name="csY2" fmla="*/ 0 h 1249977"/>
              <a:gd name="csX3" fmla="*/ 2616119 w 2616119"/>
              <a:gd name="csY3" fmla="*/ 208334 h 1249977"/>
              <a:gd name="csX4" fmla="*/ 2616119 w 2616119"/>
              <a:gd name="csY4" fmla="*/ 1041643 h 1249977"/>
              <a:gd name="csX5" fmla="*/ 2407785 w 2616119"/>
              <a:gd name="csY5" fmla="*/ 1249977 h 1249977"/>
              <a:gd name="csX6" fmla="*/ 208334 w 2616119"/>
              <a:gd name="csY6" fmla="*/ 1249977 h 1249977"/>
              <a:gd name="csX7" fmla="*/ 0 w 2616119"/>
              <a:gd name="csY7" fmla="*/ 1041643 h 1249977"/>
              <a:gd name="csX8" fmla="*/ 0 w 2616119"/>
              <a:gd name="csY8" fmla="*/ 208334 h 124997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616119" h="1249977">
                <a:moveTo>
                  <a:pt x="0" y="208334"/>
                </a:moveTo>
                <a:cubicBezTo>
                  <a:pt x="0" y="93274"/>
                  <a:pt x="93274" y="0"/>
                  <a:pt x="208334" y="0"/>
                </a:cubicBezTo>
                <a:lnTo>
                  <a:pt x="2407785" y="0"/>
                </a:lnTo>
                <a:cubicBezTo>
                  <a:pt x="2522845" y="0"/>
                  <a:pt x="2616119" y="93274"/>
                  <a:pt x="2616119" y="208334"/>
                </a:cubicBezTo>
                <a:lnTo>
                  <a:pt x="2616119" y="1041643"/>
                </a:lnTo>
                <a:cubicBezTo>
                  <a:pt x="2616119" y="1156703"/>
                  <a:pt x="2522845" y="1249977"/>
                  <a:pt x="2407785" y="1249977"/>
                </a:cubicBezTo>
                <a:lnTo>
                  <a:pt x="208334" y="1249977"/>
                </a:lnTo>
                <a:cubicBezTo>
                  <a:pt x="93274" y="1249977"/>
                  <a:pt x="0" y="1156703"/>
                  <a:pt x="0" y="1041643"/>
                </a:cubicBezTo>
                <a:lnTo>
                  <a:pt x="0" y="20833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1509" tIns="171509" rIns="171509" bIns="171509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900" kern="1200" dirty="0"/>
              <a:t>3. Be Specific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C5CDCDC2-7252-AD39-A7C9-874C5EC4A6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544933" y="2344746"/>
            <a:ext cx="1973341" cy="216850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785443F-D8A7-6917-4946-950DFF28954D}"/>
              </a:ext>
            </a:extLst>
          </p:cNvPr>
          <p:cNvSpPr txBox="1"/>
          <p:nvPr/>
        </p:nvSpPr>
        <p:spPr>
          <a:xfrm>
            <a:off x="5087888" y="1306346"/>
            <a:ext cx="6099048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What should it focus on?</a:t>
            </a:r>
          </a:p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dirty="0"/>
              <a:t>Examples:</a:t>
            </a:r>
          </a:p>
          <a:p>
            <a:pPr>
              <a:buNone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Key arguments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Main theories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Revision questions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Assignment deadlines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A08E656-FB6D-4DD3-6D0D-6DB3C2774B6F}"/>
              </a:ext>
            </a:extLst>
          </p:cNvPr>
          <p:cNvSpPr txBox="1"/>
          <p:nvPr/>
        </p:nvSpPr>
        <p:spPr>
          <a:xfrm>
            <a:off x="2855640" y="5128507"/>
            <a:ext cx="73231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Goal → Context → Detail → Format</a:t>
            </a:r>
          </a:p>
        </p:txBody>
      </p:sp>
    </p:spTree>
    <p:extLst>
      <p:ext uri="{BB962C8B-B14F-4D97-AF65-F5344CB8AC3E}">
        <p14:creationId xmlns:p14="http://schemas.microsoft.com/office/powerpoint/2010/main" val="16854179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C6F83-EA55-E6E4-3626-534A80BCD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04" y="1079157"/>
            <a:ext cx="6350496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How should the answer look?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Bullet points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Table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Revision guide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Study plan</a:t>
            </a:r>
          </a:p>
          <a:p>
            <a:endParaRPr lang="en-GB" dirty="0"/>
          </a:p>
        </p:txBody>
      </p:sp>
      <p:sp>
        <p:nvSpPr>
          <p:cNvPr id="5" name="Free-form: Shape 4">
            <a:extLst>
              <a:ext uri="{FF2B5EF4-FFF2-40B4-BE49-F238E27FC236}">
                <a16:creationId xmlns:a16="http://schemas.microsoft.com/office/drawing/2014/main" id="{75FAD7C9-D41A-08EE-BBCD-435724F36477}"/>
              </a:ext>
            </a:extLst>
          </p:cNvPr>
          <p:cNvSpPr/>
          <p:nvPr/>
        </p:nvSpPr>
        <p:spPr>
          <a:xfrm>
            <a:off x="609600" y="718895"/>
            <a:ext cx="3902224" cy="1762612"/>
          </a:xfrm>
          <a:custGeom>
            <a:avLst/>
            <a:gdLst>
              <a:gd name="csX0" fmla="*/ 0 w 2616119"/>
              <a:gd name="csY0" fmla="*/ 208334 h 1249977"/>
              <a:gd name="csX1" fmla="*/ 208334 w 2616119"/>
              <a:gd name="csY1" fmla="*/ 0 h 1249977"/>
              <a:gd name="csX2" fmla="*/ 2407785 w 2616119"/>
              <a:gd name="csY2" fmla="*/ 0 h 1249977"/>
              <a:gd name="csX3" fmla="*/ 2616119 w 2616119"/>
              <a:gd name="csY3" fmla="*/ 208334 h 1249977"/>
              <a:gd name="csX4" fmla="*/ 2616119 w 2616119"/>
              <a:gd name="csY4" fmla="*/ 1041643 h 1249977"/>
              <a:gd name="csX5" fmla="*/ 2407785 w 2616119"/>
              <a:gd name="csY5" fmla="*/ 1249977 h 1249977"/>
              <a:gd name="csX6" fmla="*/ 208334 w 2616119"/>
              <a:gd name="csY6" fmla="*/ 1249977 h 1249977"/>
              <a:gd name="csX7" fmla="*/ 0 w 2616119"/>
              <a:gd name="csY7" fmla="*/ 1041643 h 1249977"/>
              <a:gd name="csX8" fmla="*/ 0 w 2616119"/>
              <a:gd name="csY8" fmla="*/ 208334 h 124997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616119" h="1249977">
                <a:moveTo>
                  <a:pt x="0" y="208334"/>
                </a:moveTo>
                <a:cubicBezTo>
                  <a:pt x="0" y="93274"/>
                  <a:pt x="93274" y="0"/>
                  <a:pt x="208334" y="0"/>
                </a:cubicBezTo>
                <a:lnTo>
                  <a:pt x="2407785" y="0"/>
                </a:lnTo>
                <a:cubicBezTo>
                  <a:pt x="2522845" y="0"/>
                  <a:pt x="2616119" y="93274"/>
                  <a:pt x="2616119" y="208334"/>
                </a:cubicBezTo>
                <a:lnTo>
                  <a:pt x="2616119" y="1041643"/>
                </a:lnTo>
                <a:cubicBezTo>
                  <a:pt x="2616119" y="1156703"/>
                  <a:pt x="2522845" y="1249977"/>
                  <a:pt x="2407785" y="1249977"/>
                </a:cubicBezTo>
                <a:lnTo>
                  <a:pt x="208334" y="1249977"/>
                </a:lnTo>
                <a:cubicBezTo>
                  <a:pt x="93274" y="1249977"/>
                  <a:pt x="0" y="1156703"/>
                  <a:pt x="0" y="1041643"/>
                </a:cubicBezTo>
                <a:lnTo>
                  <a:pt x="0" y="20833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1509" tIns="171509" rIns="171509" bIns="171509" numCol="1" spcCol="1270" anchor="ctr" anchorCtr="0">
            <a:noAutofit/>
          </a:bodyPr>
          <a:lstStyle/>
          <a:p>
            <a:pPr marL="0" lvl="0" indent="0" algn="ctr" defTabSz="12890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900" kern="1200" dirty="0"/>
              <a:t>4. Choose the Format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7A6010FB-DAB7-3217-D1ED-9851F7B840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574041" y="2481507"/>
            <a:ext cx="1973341" cy="216850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F3A4AD2-F67E-269B-BFA1-44D70ACF1754}"/>
              </a:ext>
            </a:extLst>
          </p:cNvPr>
          <p:cNvSpPr txBox="1"/>
          <p:nvPr/>
        </p:nvSpPr>
        <p:spPr>
          <a:xfrm>
            <a:off x="2783632" y="5255623"/>
            <a:ext cx="73231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Goal → Context → Detail → Format</a:t>
            </a:r>
          </a:p>
        </p:txBody>
      </p:sp>
    </p:spTree>
    <p:extLst>
      <p:ext uri="{BB962C8B-B14F-4D97-AF65-F5344CB8AC3E}">
        <p14:creationId xmlns:p14="http://schemas.microsoft.com/office/powerpoint/2010/main" val="41184605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B93645-00C4-234C-DBE7-09E4A7EB7C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6A628-1497-897E-0019-A3577D496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18502"/>
            <a:ext cx="10972800" cy="1143000"/>
          </a:xfrm>
        </p:spPr>
        <p:txBody>
          <a:bodyPr/>
          <a:lstStyle/>
          <a:p>
            <a:r>
              <a:rPr lang="en-GB" dirty="0"/>
              <a:t>Evaluate Output</a:t>
            </a:r>
          </a:p>
        </p:txBody>
      </p:sp>
    </p:spTree>
    <p:extLst>
      <p:ext uri="{BB962C8B-B14F-4D97-AF65-F5344CB8AC3E}">
        <p14:creationId xmlns:p14="http://schemas.microsoft.com/office/powerpoint/2010/main" val="38614281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1FF1E-9362-828F-3BF9-1E0890868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your prompts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CC34B-BC79-37B3-672C-4572FD045C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</a:t>
            </a:r>
            <a:r>
              <a:rPr lang="en-GB" b="1" dirty="0"/>
              <a:t>weak</a:t>
            </a:r>
            <a:r>
              <a:rPr lang="en-GB" dirty="0"/>
              <a:t> prompt: </a:t>
            </a:r>
          </a:p>
          <a:p>
            <a:pPr marL="0" indent="0">
              <a:buNone/>
            </a:pPr>
            <a:r>
              <a:rPr lang="en-GB" dirty="0"/>
              <a:t>	- “Summarise this article.”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</a:t>
            </a:r>
            <a:r>
              <a:rPr lang="en-GB" b="1" dirty="0"/>
              <a:t>stronger</a:t>
            </a:r>
            <a:r>
              <a:rPr lang="en-GB" dirty="0"/>
              <a:t> prompt using the 4 step formula: </a:t>
            </a:r>
          </a:p>
          <a:p>
            <a:pPr marL="0" indent="0">
              <a:buNone/>
            </a:pPr>
            <a:r>
              <a:rPr lang="en-GB" dirty="0"/>
              <a:t>	- “Summarise this article for a Level 5 student. Focus on the main arguments and limitations. Present the summary in bullet points.”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8773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7594C-977C-6E00-530D-85C91D08A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a GCDF style prompt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2DB89-454A-A3AF-E02E-0017E469F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304" y="1408812"/>
            <a:ext cx="10972800" cy="3917032"/>
          </a:xfrm>
        </p:spPr>
        <p:txBody>
          <a:bodyPr/>
          <a:lstStyle/>
          <a:p>
            <a:r>
              <a:rPr lang="en-GB" dirty="0"/>
              <a:t>Select: </a:t>
            </a:r>
          </a:p>
          <a:p>
            <a:pPr lvl="1"/>
            <a:r>
              <a:rPr lang="en-GB" dirty="0"/>
              <a:t>A journal article</a:t>
            </a:r>
          </a:p>
          <a:p>
            <a:pPr lvl="1"/>
            <a:r>
              <a:rPr lang="en-GB" dirty="0"/>
              <a:t>Lecture transcript</a:t>
            </a:r>
          </a:p>
          <a:p>
            <a:pPr lvl="1"/>
            <a:r>
              <a:rPr lang="en-GB" dirty="0"/>
              <a:t>Set of lecture slides </a:t>
            </a:r>
          </a:p>
          <a:p>
            <a:pPr lvl="1"/>
            <a:endParaRPr lang="en-GB" dirty="0"/>
          </a:p>
          <a:p>
            <a:r>
              <a:rPr lang="en-GB" dirty="0"/>
              <a:t>Give Co-pilot a prompt to produce either a set of notes or summary for you. </a:t>
            </a:r>
          </a:p>
          <a:p>
            <a:r>
              <a:rPr lang="en-GB" dirty="0"/>
              <a:t>Use  </a:t>
            </a:r>
            <a:r>
              <a:rPr lang="en-GB" b="1" dirty="0"/>
              <a:t>Goal → Context → Detail → Format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BC2291B-3D98-5437-005B-AAC2A347F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8904312" y="1566452"/>
            <a:ext cx="1973341" cy="216850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98356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47267-8B5C-FE12-5BCE-F881E4100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Share and compare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CA13C-1E63-799E-2C62-71E386F5D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1504" y="1988840"/>
            <a:ext cx="10972800" cy="2620887"/>
          </a:xfrm>
        </p:spPr>
        <p:txBody>
          <a:bodyPr/>
          <a:lstStyle/>
          <a:p>
            <a:r>
              <a:rPr lang="en-GB" dirty="0"/>
              <a:t>What output did you gain from Copilot? </a:t>
            </a:r>
          </a:p>
          <a:p>
            <a:r>
              <a:rPr lang="en-GB" dirty="0"/>
              <a:t>Did you need to give follow up prompts? </a:t>
            </a:r>
          </a:p>
          <a:p>
            <a:r>
              <a:rPr lang="en-GB" dirty="0"/>
              <a:t>Did you improve your prompt and ask again? </a:t>
            </a:r>
          </a:p>
          <a:p>
            <a:r>
              <a:rPr lang="en-GB" dirty="0"/>
              <a:t>Were the summaries produced accurate?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9571BC-69A2-E312-DB1F-03FCE0F64666}"/>
              </a:ext>
            </a:extLst>
          </p:cNvPr>
          <p:cNvSpPr txBox="1"/>
          <p:nvPr/>
        </p:nvSpPr>
        <p:spPr>
          <a:xfrm>
            <a:off x="3431704" y="4919319"/>
            <a:ext cx="5040560" cy="523220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Share and discuss as a group. </a:t>
            </a:r>
          </a:p>
        </p:txBody>
      </p:sp>
    </p:spTree>
    <p:extLst>
      <p:ext uri="{BB962C8B-B14F-4D97-AF65-F5344CB8AC3E}">
        <p14:creationId xmlns:p14="http://schemas.microsoft.com/office/powerpoint/2010/main" val="36098395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D9136B-C251-1CAD-2717-486AD7FA2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83275-C12F-4F40-C409-DF79E385C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18502"/>
            <a:ext cx="10972800" cy="1143000"/>
          </a:xfrm>
        </p:spPr>
        <p:txBody>
          <a:bodyPr/>
          <a:lstStyle/>
          <a:p>
            <a:r>
              <a:rPr lang="en-GB" dirty="0"/>
              <a:t>Explore further training resources</a:t>
            </a:r>
          </a:p>
        </p:txBody>
      </p:sp>
    </p:spTree>
    <p:extLst>
      <p:ext uri="{BB962C8B-B14F-4D97-AF65-F5344CB8AC3E}">
        <p14:creationId xmlns:p14="http://schemas.microsoft.com/office/powerpoint/2010/main" val="30727289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hlinkClick r:id="rId3"/>
            <a:extLst>
              <a:ext uri="{FF2B5EF4-FFF2-40B4-BE49-F238E27FC236}">
                <a16:creationId xmlns:a16="http://schemas.microsoft.com/office/drawing/2014/main" id="{D5908F3B-14D1-175D-15A2-B553F28FEA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767408" y="1417639"/>
            <a:ext cx="2304256" cy="2020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284C20F-BA85-8C1E-79E5-69689B12E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Further training resources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508BA67-73AB-91D5-DF64-2F94B6D75C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1041" y="1568892"/>
            <a:ext cx="1724266" cy="1718041"/>
          </a:xfrm>
          <a:prstGeom prst="rect">
            <a:avLst/>
          </a:prstGeom>
        </p:spPr>
      </p:pic>
      <p:pic>
        <p:nvPicPr>
          <p:cNvPr id="10" name="Picture 9">
            <a:hlinkClick r:id="rId6"/>
            <a:extLst>
              <a:ext uri="{FF2B5EF4-FFF2-40B4-BE49-F238E27FC236}">
                <a16:creationId xmlns:a16="http://schemas.microsoft.com/office/drawing/2014/main" id="{778E2C09-AF1C-86A8-8EB1-27B7BC1ECF3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7408" y="3708004"/>
            <a:ext cx="2742980" cy="18676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A0A3AD3-91BA-A8F9-A489-BFC4A24333A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5760" y="3741172"/>
            <a:ext cx="1724266" cy="191210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9CE91EF-6096-392C-5965-BD57D595907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19670" y="1432608"/>
            <a:ext cx="1894890" cy="1882341"/>
          </a:xfrm>
          <a:prstGeom prst="rect">
            <a:avLst/>
          </a:prstGeom>
        </p:spPr>
      </p:pic>
      <p:pic>
        <p:nvPicPr>
          <p:cNvPr id="18" name="Picture 17">
            <a:hlinkClick r:id="rId10"/>
            <a:extLst>
              <a:ext uri="{FF2B5EF4-FFF2-40B4-BE49-F238E27FC236}">
                <a16:creationId xmlns:a16="http://schemas.microsoft.com/office/drawing/2014/main" id="{751BF084-D85C-ED96-7F89-FB1CB9004DB2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r="63224"/>
          <a:stretch>
            <a:fillRect/>
          </a:stretch>
        </p:blipFill>
        <p:spPr>
          <a:xfrm>
            <a:off x="6403472" y="1417646"/>
            <a:ext cx="2511971" cy="209579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5D0CAA4-D640-FFB8-55E6-F24ADE92491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94982" y="2727067"/>
            <a:ext cx="1724266" cy="60015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6710995-0F4F-31EB-7EFB-8DE2CEDF24A3}"/>
              </a:ext>
            </a:extLst>
          </p:cNvPr>
          <p:cNvSpPr txBox="1"/>
          <p:nvPr/>
        </p:nvSpPr>
        <p:spPr>
          <a:xfrm>
            <a:off x="5862142" y="3528408"/>
            <a:ext cx="61066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There are a range of further training materials available on the UWTSD </a:t>
            </a:r>
            <a:r>
              <a:rPr lang="en-GB" sz="2000" dirty="0" err="1"/>
              <a:t>Digicentre</a:t>
            </a:r>
            <a:r>
              <a:rPr lang="en-GB" sz="2000" dirty="0"/>
              <a:t> and LinkedIn Learning. </a:t>
            </a:r>
          </a:p>
          <a:p>
            <a:endParaRPr lang="en-GB" sz="2000" dirty="0"/>
          </a:p>
          <a:p>
            <a:r>
              <a:rPr lang="en-GB" sz="2000" b="1" dirty="0"/>
              <a:t>Visit</a:t>
            </a:r>
            <a:r>
              <a:rPr lang="en-GB" sz="2000" dirty="0"/>
              <a:t> these resources and </a:t>
            </a:r>
            <a:r>
              <a:rPr lang="en-GB" sz="2000" b="1" dirty="0"/>
              <a:t>explore</a:t>
            </a:r>
            <a:r>
              <a:rPr lang="en-GB" sz="2000" dirty="0"/>
              <a:t> what else is available. </a:t>
            </a:r>
          </a:p>
        </p:txBody>
      </p:sp>
    </p:spTree>
    <p:extLst>
      <p:ext uri="{BB962C8B-B14F-4D97-AF65-F5344CB8AC3E}">
        <p14:creationId xmlns:p14="http://schemas.microsoft.com/office/powerpoint/2010/main" val="21910981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4393</TotalTime>
  <Words>1096</Words>
  <Application>Microsoft Office PowerPoint</Application>
  <PresentationFormat>Widescreen</PresentationFormat>
  <Paragraphs>199</Paragraphs>
  <Slides>28</Slides>
  <Notes>7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Arial Rounded MT Bold</vt:lpstr>
      <vt:lpstr>Bradley Hand ITC</vt:lpstr>
      <vt:lpstr>Calibri</vt:lpstr>
      <vt:lpstr>Calibri Light</vt:lpstr>
      <vt:lpstr>Myriad Pro</vt:lpstr>
      <vt:lpstr>20140311PresentationUWTSDTemplate</vt:lpstr>
      <vt:lpstr>PowerPoint Presentation</vt:lpstr>
      <vt:lpstr>Session Objectives </vt:lpstr>
      <vt:lpstr>Session Schedule</vt:lpstr>
      <vt:lpstr>Understanding Co-Pilot</vt:lpstr>
      <vt:lpstr>PowerPoint Presentation</vt:lpstr>
      <vt:lpstr>PowerPoint Presentation</vt:lpstr>
      <vt:lpstr>PowerPoint Presentation</vt:lpstr>
      <vt:lpstr>Locating Co-Pilot at UWTSD</vt:lpstr>
      <vt:lpstr>Your Copilot Dashboard</vt:lpstr>
      <vt:lpstr>Locate your Microsoft 365 Copilot </vt:lpstr>
      <vt:lpstr>Using Copilot for Note Taking</vt:lpstr>
      <vt:lpstr>PowerPoint Presentation</vt:lpstr>
      <vt:lpstr>Task – Turning a transcript into notes</vt:lpstr>
      <vt:lpstr>Developing Prompts</vt:lpstr>
      <vt:lpstr>Turning a problem into a prompt </vt:lpstr>
      <vt:lpstr>The 4-Step Copilot Prompt Formula</vt:lpstr>
      <vt:lpstr>PowerPoint Presentation</vt:lpstr>
      <vt:lpstr>PowerPoint Presentation</vt:lpstr>
      <vt:lpstr>PowerPoint Presentation</vt:lpstr>
      <vt:lpstr>PowerPoint Presentation</vt:lpstr>
      <vt:lpstr>Evaluate Output</vt:lpstr>
      <vt:lpstr>Developing your prompts</vt:lpstr>
      <vt:lpstr>Use a GCDF style prompt</vt:lpstr>
      <vt:lpstr>Share and compare</vt:lpstr>
      <vt:lpstr>Explore further training resources</vt:lpstr>
      <vt:lpstr>Further training resources</vt:lpstr>
      <vt:lpstr>Personal Progress Padlet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185</cp:revision>
  <dcterms:created xsi:type="dcterms:W3CDTF">2011-02-08T13:37:54Z</dcterms:created>
  <dcterms:modified xsi:type="dcterms:W3CDTF">2026-06-22T17:08:07Z</dcterms:modified>
</cp:coreProperties>
</file>