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0"/>
  </p:handoutMasterIdLst>
  <p:sldIdLst>
    <p:sldId id="256" r:id="rId2"/>
    <p:sldId id="274" r:id="rId3"/>
    <p:sldId id="257" r:id="rId4"/>
    <p:sldId id="258" r:id="rId5"/>
    <p:sldId id="259" r:id="rId6"/>
    <p:sldId id="260" r:id="rId7"/>
    <p:sldId id="261" r:id="rId8"/>
    <p:sldId id="262" r:id="rId9"/>
    <p:sldId id="266" r:id="rId10"/>
    <p:sldId id="267" r:id="rId11"/>
    <p:sldId id="263" r:id="rId12"/>
    <p:sldId id="264" r:id="rId13"/>
    <p:sldId id="265" r:id="rId14"/>
    <p:sldId id="268" r:id="rId15"/>
    <p:sldId id="269" r:id="rId16"/>
    <p:sldId id="270" r:id="rId17"/>
    <p:sldId id="271" r:id="rId18"/>
    <p:sldId id="27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46" autoAdjust="0"/>
    <p:restoredTop sz="94628" autoAdjust="0"/>
  </p:normalViewPr>
  <p:slideViewPr>
    <p:cSldViewPr>
      <p:cViewPr varScale="1">
        <p:scale>
          <a:sx n="82" d="100"/>
          <a:sy n="82" d="100"/>
        </p:scale>
        <p:origin x="-102" y="-4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E1BBE99-89C2-4AC2-9F32-DB582BBA3674}" type="datetimeFigureOut">
              <a:rPr lang="en-US" smtClean="0"/>
              <a:pPr/>
              <a:t>11/17/2008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2CEBE04-D0EA-4B40-9A25-784D55242766}"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0E7EE5B-9C5E-4D05-8339-B100ACC24250}" type="datetimeFigureOut">
              <a:rPr lang="en-US" smtClean="0"/>
              <a:pPr/>
              <a:t>11/17/2008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E7A2982-C453-45F6-95D7-FD804F39B51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0E7EE5B-9C5E-4D05-8339-B100ACC24250}" type="datetimeFigureOut">
              <a:rPr lang="en-US" smtClean="0"/>
              <a:pPr/>
              <a:t>11/17/2008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E7A2982-C453-45F6-95D7-FD804F39B512}"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80E7EE5B-9C5E-4D05-8339-B100ACC24250}" type="datetimeFigureOut">
              <a:rPr lang="en-US" smtClean="0"/>
              <a:pPr/>
              <a:t>11/17/2008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E7A2982-C453-45F6-95D7-FD804F39B512}"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80E7EE5B-9C5E-4D05-8339-B100ACC24250}" type="datetimeFigureOut">
              <a:rPr lang="en-US" smtClean="0"/>
              <a:pPr/>
              <a:t>11/17/2008</a:t>
            </a:fld>
            <a:endParaRPr lang="en-GB"/>
          </a:p>
        </p:txBody>
      </p:sp>
      <p:sp>
        <p:nvSpPr>
          <p:cNvPr id="10" name="Slide Number Placeholder 9"/>
          <p:cNvSpPr>
            <a:spLocks noGrp="1"/>
          </p:cNvSpPr>
          <p:nvPr>
            <p:ph type="sldNum" sz="quarter" idx="16"/>
          </p:nvPr>
        </p:nvSpPr>
        <p:spPr/>
        <p:txBody>
          <a:bodyPr rtlCol="0"/>
          <a:lstStyle/>
          <a:p>
            <a:fld id="{CE7A2982-C453-45F6-95D7-FD804F39B512}"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80E7EE5B-9C5E-4D05-8339-B100ACC24250}" type="datetimeFigureOut">
              <a:rPr lang="en-US" smtClean="0"/>
              <a:pPr/>
              <a:t>11/17/2008</a:t>
            </a:fld>
            <a:endParaRPr lang="en-GB"/>
          </a:p>
        </p:txBody>
      </p:sp>
      <p:sp>
        <p:nvSpPr>
          <p:cNvPr id="12" name="Slide Number Placeholder 11"/>
          <p:cNvSpPr>
            <a:spLocks noGrp="1"/>
          </p:cNvSpPr>
          <p:nvPr>
            <p:ph type="sldNum" sz="quarter" idx="16"/>
          </p:nvPr>
        </p:nvSpPr>
        <p:spPr/>
        <p:txBody>
          <a:bodyPr rtlCol="0"/>
          <a:lstStyle/>
          <a:p>
            <a:fld id="{CE7A2982-C453-45F6-95D7-FD804F39B512}"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0E7EE5B-9C5E-4D05-8339-B100ACC24250}" type="datetimeFigureOut">
              <a:rPr lang="en-US" smtClean="0"/>
              <a:pPr/>
              <a:t>11/17/2008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E7A2982-C453-45F6-95D7-FD804F39B51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E7EE5B-9C5E-4D05-8339-B100ACC24250}" type="datetimeFigureOut">
              <a:rPr lang="en-US" smtClean="0"/>
              <a:pPr/>
              <a:t>11/17/2008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E7A2982-C453-45F6-95D7-FD804F39B51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0E7EE5B-9C5E-4D05-8339-B100ACC24250}" type="datetimeFigureOut">
              <a:rPr lang="en-US" smtClean="0"/>
              <a:pPr/>
              <a:t>11/17/2008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E7A2982-C453-45F6-95D7-FD804F39B512}"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80E7EE5B-9C5E-4D05-8339-B100ACC24250}" type="datetimeFigureOut">
              <a:rPr lang="en-US" smtClean="0"/>
              <a:pPr/>
              <a:t>11/17/2008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E7A2982-C453-45F6-95D7-FD804F39B512}"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0E7EE5B-9C5E-4D05-8339-B100ACC24250}" type="datetimeFigureOut">
              <a:rPr lang="en-US" smtClean="0"/>
              <a:pPr/>
              <a:t>11/17/2008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7A2982-C453-45F6-95D7-FD804F39B51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80E7EE5B-9C5E-4D05-8339-B100ACC24250}" type="datetimeFigureOut">
              <a:rPr lang="en-US" smtClean="0"/>
              <a:pPr/>
              <a:t>11/17/2008</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E7A2982-C453-45F6-95D7-FD804F39B51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AndObj">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42988" y="115888"/>
            <a:ext cx="7777162"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1042988" y="1412875"/>
            <a:ext cx="38481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1042988" y="3752850"/>
            <a:ext cx="38481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half" idx="3"/>
          </p:nvPr>
        </p:nvSpPr>
        <p:spPr>
          <a:xfrm>
            <a:off x="5043488" y="1412875"/>
            <a:ext cx="3849687" cy="45291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US"/>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fld id="{B59AF757-6EC7-4350-A830-EF4FB5B8F24D}"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0E7EE5B-9C5E-4D05-8339-B100ACC24250}" type="datetimeFigureOut">
              <a:rPr lang="en-US" smtClean="0"/>
              <a:pPr/>
              <a:t>11/17/2008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E7A2982-C453-45F6-95D7-FD804F39B51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Project/dissertation: </a:t>
            </a:r>
            <a:br>
              <a:rPr lang="en-GB" dirty="0" smtClean="0"/>
            </a:br>
            <a:r>
              <a:rPr lang="en-GB" dirty="0" smtClean="0"/>
              <a:t>1.  introduction &amp; </a:t>
            </a:r>
            <a:br>
              <a:rPr lang="en-GB" dirty="0" smtClean="0"/>
            </a:br>
            <a:r>
              <a:rPr lang="en-GB" dirty="0" smtClean="0"/>
              <a:t>2.  Review of literature</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type="title"/>
          </p:nvPr>
        </p:nvSpPr>
        <p:spPr/>
        <p:txBody>
          <a:bodyPr>
            <a:normAutofit fontScale="90000"/>
          </a:bodyPr>
          <a:lstStyle/>
          <a:p>
            <a:r>
              <a:rPr lang="en-GB"/>
              <a:t>Typical chapters (can be adapted)</a:t>
            </a:r>
            <a:endParaRPr lang="en-US"/>
          </a:p>
        </p:txBody>
      </p:sp>
      <p:graphicFrame>
        <p:nvGraphicFramePr>
          <p:cNvPr id="12546" name="Group 258"/>
          <p:cNvGraphicFramePr>
            <a:graphicFrameLocks noGrp="1"/>
          </p:cNvGraphicFramePr>
          <p:nvPr>
            <p:ph sz="quarter" idx="1"/>
          </p:nvPr>
        </p:nvGraphicFramePr>
        <p:xfrm>
          <a:off x="1000100" y="1785926"/>
          <a:ext cx="3673475" cy="3779520"/>
        </p:xfrm>
        <a:graphic>
          <a:graphicData uri="http://schemas.openxmlformats.org/drawingml/2006/table">
            <a:tbl>
              <a:tblPr/>
              <a:tblGrid>
                <a:gridCol w="501650"/>
                <a:gridCol w="3171825"/>
              </a:tblGrid>
              <a:tr h="3651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alpha val="5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PROJECT</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alpha val="50000"/>
                      </a:schemeClr>
                    </a:solidFill>
                  </a:tcPr>
                </a:tc>
              </a:tr>
              <a:tr h="3651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1</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Introduction</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635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2</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Review of Literature</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651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3</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R &amp; D Methods</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651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4</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Design</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635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5</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Implementation</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1163">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6</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Evaluation of Results</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651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7</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dirty="0" smtClean="0">
                          <a:ln>
                            <a:noFill/>
                          </a:ln>
                          <a:solidFill>
                            <a:schemeClr val="tx1"/>
                          </a:solidFill>
                          <a:effectLst/>
                          <a:latin typeface="Verdana" pitchFamily="34" charset="0"/>
                        </a:rPr>
                        <a:t>Conclusion &amp; </a:t>
                      </a:r>
                      <a:r>
                        <a:rPr kumimoji="0" lang="en-GB" sz="2200" b="0" i="0" u="none" strike="noStrike" cap="none" normalizeH="0" baseline="0" dirty="0" err="1" smtClean="0">
                          <a:ln>
                            <a:noFill/>
                          </a:ln>
                          <a:solidFill>
                            <a:schemeClr val="tx1"/>
                          </a:solidFill>
                          <a:effectLst/>
                          <a:latin typeface="Verdana" pitchFamily="34" charset="0"/>
                        </a:rPr>
                        <a:t>Recs</a:t>
                      </a:r>
                      <a:endParaRPr kumimoji="0" lang="en-US" sz="22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2547" name="Group 259"/>
          <p:cNvGraphicFramePr>
            <a:graphicFrameLocks noGrp="1"/>
          </p:cNvGraphicFramePr>
          <p:nvPr>
            <p:ph sz="half" idx="3"/>
          </p:nvPr>
        </p:nvGraphicFramePr>
        <p:xfrm>
          <a:off x="5000628" y="1785926"/>
          <a:ext cx="3632200" cy="2876550"/>
        </p:xfrm>
        <a:graphic>
          <a:graphicData uri="http://schemas.openxmlformats.org/drawingml/2006/table">
            <a:tbl>
              <a:tblPr/>
              <a:tblGrid>
                <a:gridCol w="496887"/>
                <a:gridCol w="3135313"/>
              </a:tblGrid>
              <a:tr h="51435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2500" b="0" i="0" u="none" strike="noStrike" cap="none" normalizeH="0" baseline="0" dirty="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alpha val="5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DISSERTATION</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alpha val="50000"/>
                      </a:schemeClr>
                    </a:solidFill>
                  </a:tcPr>
                </a:tc>
              </a:tr>
              <a:tr h="4222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1</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Introduction</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40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2</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Review of Literature</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43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3</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Research Methods</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4</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smtClean="0">
                          <a:ln>
                            <a:noFill/>
                          </a:ln>
                          <a:solidFill>
                            <a:schemeClr val="tx1"/>
                          </a:solidFill>
                          <a:effectLst/>
                          <a:latin typeface="Verdana" pitchFamily="34" charset="0"/>
                        </a:rPr>
                        <a:t>Analysis of Results</a:t>
                      </a:r>
                      <a:endParaRPr kumimoji="0" lang="en-US" sz="2200" b="0"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798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500" b="0" i="0" u="none" strike="noStrike" cap="none" normalizeH="0" baseline="0" smtClean="0">
                          <a:ln>
                            <a:noFill/>
                          </a:ln>
                          <a:solidFill>
                            <a:schemeClr val="tx1"/>
                          </a:solidFill>
                          <a:effectLst/>
                          <a:latin typeface="Verdana" pitchFamily="34" charset="0"/>
                        </a:rPr>
                        <a:t>5</a:t>
                      </a:r>
                      <a:endParaRPr kumimoji="0" lang="en-US" sz="2500" b="0" i="0" u="none" strike="noStrike" cap="none" normalizeH="0" baseline="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2200" b="0" i="0" u="none" strike="noStrike" cap="none" normalizeH="0" baseline="0" dirty="0" smtClean="0">
                          <a:ln>
                            <a:noFill/>
                          </a:ln>
                          <a:solidFill>
                            <a:schemeClr val="tx1"/>
                          </a:solidFill>
                          <a:effectLst/>
                          <a:latin typeface="Verdana" pitchFamily="34" charset="0"/>
                        </a:rPr>
                        <a:t>Conclusion &amp; </a:t>
                      </a:r>
                      <a:r>
                        <a:rPr kumimoji="0" lang="en-GB" sz="2200" b="0" i="0" u="none" strike="noStrike" cap="none" normalizeH="0" baseline="0" dirty="0" err="1" smtClean="0">
                          <a:ln>
                            <a:noFill/>
                          </a:ln>
                          <a:solidFill>
                            <a:schemeClr val="tx1"/>
                          </a:solidFill>
                          <a:effectLst/>
                          <a:latin typeface="Verdana" pitchFamily="34" charset="0"/>
                        </a:rPr>
                        <a:t>Recs</a:t>
                      </a:r>
                      <a:endParaRPr kumimoji="0" lang="en-US" sz="22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solidFill>
                  <a:schemeClr val="bg2">
                    <a:lumMod val="25000"/>
                  </a:schemeClr>
                </a:solidFill>
              </a:rPr>
              <a:t>Title</a:t>
            </a:r>
            <a:endParaRPr lang="en-GB" dirty="0">
              <a:solidFill>
                <a:schemeClr val="bg2">
                  <a:lumMod val="25000"/>
                </a:schemeClr>
              </a:solidFill>
            </a:endParaRPr>
          </a:p>
        </p:txBody>
      </p:sp>
      <p:sp>
        <p:nvSpPr>
          <p:cNvPr id="3" name="Content Placeholder 2"/>
          <p:cNvSpPr>
            <a:spLocks noGrp="1"/>
          </p:cNvSpPr>
          <p:nvPr>
            <p:ph sz="quarter" idx="1"/>
          </p:nvPr>
        </p:nvSpPr>
        <p:spPr/>
        <p:txBody>
          <a:bodyPr>
            <a:normAutofit fontScale="92500" lnSpcReduction="10000"/>
          </a:bodyPr>
          <a:lstStyle/>
          <a:p>
            <a:r>
              <a:rPr lang="en-GB" dirty="0"/>
              <a:t> </a:t>
            </a:r>
            <a:r>
              <a:rPr lang="en-GB" dirty="0" smtClean="0"/>
              <a:t>The </a:t>
            </a:r>
            <a:r>
              <a:rPr lang="en-GB" dirty="0"/>
              <a:t>title is usually very similar to, or the same as the broad aim of your </a:t>
            </a:r>
            <a:r>
              <a:rPr lang="en-GB" dirty="0" smtClean="0"/>
              <a:t>project/dissertation</a:t>
            </a:r>
            <a:r>
              <a:rPr lang="en-GB" dirty="0"/>
              <a:t>.  It needs to include a higher order verb, e.g. ‘to evaluate critically…’ </a:t>
            </a:r>
          </a:p>
          <a:p>
            <a:pPr>
              <a:buNone/>
            </a:pPr>
            <a:r>
              <a:rPr lang="en-GB" dirty="0"/>
              <a:t> </a:t>
            </a:r>
          </a:p>
          <a:p>
            <a:pPr lvl="0"/>
            <a:r>
              <a:rPr lang="en-GB" dirty="0"/>
              <a:t>The final version of the title may vary throughout the </a:t>
            </a:r>
            <a:r>
              <a:rPr lang="en-GB" dirty="0" smtClean="0"/>
              <a:t>project/dissertation</a:t>
            </a:r>
            <a:r>
              <a:rPr lang="en-GB" dirty="0"/>
              <a:t>, but it is essential to have a working title that is focused and based on your research aim and objectives.  This will serve to keep you within the topic you are researching and not get distracted into other areas that seem more interesting.</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1 - Introduction</a:t>
            </a:r>
            <a:endParaRPr lang="en-GB" dirty="0"/>
          </a:p>
        </p:txBody>
      </p:sp>
      <p:sp>
        <p:nvSpPr>
          <p:cNvPr id="3" name="Content Placeholder 2"/>
          <p:cNvSpPr>
            <a:spLocks noGrp="1"/>
          </p:cNvSpPr>
          <p:nvPr>
            <p:ph sz="quarter" idx="1"/>
          </p:nvPr>
        </p:nvSpPr>
        <p:spPr>
          <a:xfrm>
            <a:off x="357158" y="1500174"/>
            <a:ext cx="8501122" cy="4757758"/>
          </a:xfrm>
        </p:spPr>
        <p:txBody>
          <a:bodyPr>
            <a:noAutofit/>
          </a:bodyPr>
          <a:lstStyle/>
          <a:p>
            <a:r>
              <a:rPr lang="en-GB" sz="2400" dirty="0" smtClean="0"/>
              <a:t> Define and explain your key topic issues. </a:t>
            </a:r>
          </a:p>
          <a:p>
            <a:pPr lvl="1"/>
            <a:r>
              <a:rPr lang="en-GB" sz="2200" dirty="0" smtClean="0"/>
              <a:t>Definitions can be problematic and different authors have different viewpoints. Adopt a workable definition of concepts or theories leant to allow your arguments to progress. </a:t>
            </a:r>
          </a:p>
          <a:p>
            <a:pPr lvl="1"/>
            <a:r>
              <a:rPr lang="en-GB" sz="2200" dirty="0" smtClean="0"/>
              <a:t>It will enhance your analysis if you recognise that there are different implications for different organisations dependant on their size, sector or areas of activity, etc.</a:t>
            </a:r>
          </a:p>
          <a:p>
            <a:pPr>
              <a:buNone/>
            </a:pPr>
            <a:r>
              <a:rPr lang="en-GB" sz="2200" dirty="0" smtClean="0"/>
              <a:t> </a:t>
            </a:r>
          </a:p>
          <a:p>
            <a:pPr lvl="0"/>
            <a:r>
              <a:rPr lang="en-GB" sz="2400" dirty="0" smtClean="0"/>
              <a:t>Identify early (on the first page) what this study is about (and what it does not include).  Often, topics are broad but we take ‘an angle’ on them.</a:t>
            </a:r>
          </a:p>
          <a:p>
            <a:pPr>
              <a:buNone/>
            </a:pPr>
            <a:r>
              <a:rPr lang="en-GB" sz="2400" dirty="0" smtClean="0"/>
              <a:t> </a:t>
            </a:r>
          </a:p>
          <a:p>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
          </p:nvPr>
        </p:nvSpPr>
        <p:spPr/>
        <p:txBody>
          <a:bodyPr>
            <a:noAutofit/>
          </a:bodyPr>
          <a:lstStyle/>
          <a:p>
            <a:pPr marL="320040" lvl="1" indent="-320040">
              <a:spcBef>
                <a:spcPts val="700"/>
              </a:spcBef>
              <a:buClr>
                <a:schemeClr val="accent2"/>
              </a:buClr>
              <a:buSzPct val="60000"/>
              <a:buFont typeface="Wingdings"/>
              <a:buChar char=""/>
            </a:pPr>
            <a:r>
              <a:rPr lang="en-GB" sz="2400" dirty="0" smtClean="0"/>
              <a:t>Introduce the </a:t>
            </a:r>
            <a:r>
              <a:rPr lang="en-GB" sz="2400" i="1" dirty="0" smtClean="0"/>
              <a:t>themes</a:t>
            </a:r>
            <a:r>
              <a:rPr lang="en-GB" sz="2400" dirty="0" smtClean="0"/>
              <a:t> of the project/dissertation (i.e. the topics covered by your objectives). Give background literature/statistics only – leave the in-depth analysis for chapter 2 (ROL).  </a:t>
            </a:r>
          </a:p>
          <a:p>
            <a:pPr lvl="0"/>
            <a:r>
              <a:rPr lang="en-GB" sz="2400" dirty="0" smtClean="0"/>
              <a:t>The themes or issues discussed throughout the Introduction chapter should relate clearly to the objectives which you will specify at the end of the chapter.  </a:t>
            </a:r>
          </a:p>
          <a:p>
            <a:pPr lvl="0"/>
            <a:r>
              <a:rPr lang="en-GB" sz="2400" dirty="0" smtClean="0"/>
              <a:t>Set the scene for the specification of your objectives; you are providing the </a:t>
            </a:r>
            <a:r>
              <a:rPr lang="en-GB" sz="2400" i="1" dirty="0" smtClean="0"/>
              <a:t>rationale</a:t>
            </a:r>
            <a:r>
              <a:rPr lang="en-GB" sz="2400" dirty="0" smtClean="0"/>
              <a:t> for this study, that is, </a:t>
            </a:r>
            <a:r>
              <a:rPr lang="en-GB" sz="2400" i="1" dirty="0" smtClean="0"/>
              <a:t>why</a:t>
            </a:r>
            <a:r>
              <a:rPr lang="en-GB" sz="2400" dirty="0" smtClean="0"/>
              <a:t> it is worth doing (possibly a new issue, or old issue but new context, or current, topical, problematic, etc.). </a:t>
            </a:r>
          </a:p>
          <a:p>
            <a:pPr lvl="0"/>
            <a:r>
              <a:rPr lang="en-GB" sz="2400" dirty="0" smtClean="0"/>
              <a:t>You need a bit of background on each of your objectives to justify what you are going to do. </a:t>
            </a:r>
          </a:p>
          <a:p>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612648" y="1600200"/>
            <a:ext cx="8153400" cy="4900634"/>
          </a:xfrm>
        </p:spPr>
        <p:txBody>
          <a:bodyPr>
            <a:normAutofit/>
          </a:bodyPr>
          <a:lstStyle/>
          <a:p>
            <a:pPr lvl="0"/>
            <a:r>
              <a:rPr lang="en-GB" dirty="0" smtClean="0"/>
              <a:t>Define the relationship between your research and previous research in related topic areas, stressing the similarities and differences.</a:t>
            </a:r>
          </a:p>
          <a:p>
            <a:endParaRPr lang="en-GB" dirty="0" smtClean="0"/>
          </a:p>
          <a:p>
            <a:r>
              <a:rPr lang="en-GB" dirty="0" smtClean="0"/>
              <a:t>Where applicable, specify the context of the research.  Are you using a case study organisation, for example?  If so, introduce the company and give some pertinent information about it and where it sits in its industry (a little competitive information, size, products, market share, etc).</a:t>
            </a:r>
          </a:p>
          <a:p>
            <a:pPr lvl="0"/>
            <a:endParaRPr lang="en-GB" dirty="0" smtClean="0"/>
          </a:p>
          <a:p>
            <a:pPr lvl="1"/>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sz="quarter" idx="1"/>
          </p:nvPr>
        </p:nvSpPr>
        <p:spPr>
          <a:xfrm>
            <a:off x="612648" y="1600200"/>
            <a:ext cx="8153400" cy="4900634"/>
          </a:xfrm>
        </p:spPr>
        <p:txBody>
          <a:bodyPr>
            <a:normAutofit/>
          </a:bodyPr>
          <a:lstStyle/>
          <a:p>
            <a:r>
              <a:rPr lang="en-GB" dirty="0" smtClean="0"/>
              <a:t>The Introduction and Review of Literature (usually chapters 1 &amp; 2) are based on what you have read elsewhere – secondary research. </a:t>
            </a:r>
          </a:p>
          <a:p>
            <a:pPr lvl="1"/>
            <a:r>
              <a:rPr lang="en-GB" dirty="0" smtClean="0"/>
              <a:t>You MUST give credit to academic and industrial authors on whose research your work is based (numeric referencing system). </a:t>
            </a:r>
          </a:p>
          <a:p>
            <a:pPr lvl="1"/>
            <a:r>
              <a:rPr lang="en-GB" dirty="0" smtClean="0"/>
              <a:t>Every paragraph should contain </a:t>
            </a:r>
            <a:r>
              <a:rPr lang="en-GB" i="1" dirty="0" smtClean="0"/>
              <a:t>at least </a:t>
            </a:r>
            <a:r>
              <a:rPr lang="en-GB" dirty="0" smtClean="0"/>
              <a:t>one reference. </a:t>
            </a:r>
          </a:p>
          <a:p>
            <a:pPr lvl="1"/>
            <a:r>
              <a:rPr lang="en-GB" dirty="0" smtClean="0"/>
              <a:t>References should be current.  Only include a dated source if it’s the seminal work in the field. </a:t>
            </a:r>
          </a:p>
          <a:p>
            <a:pPr lvl="1"/>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a:t>
            </a:r>
            <a:endParaRPr lang="en-GB" dirty="0"/>
          </a:p>
        </p:txBody>
      </p:sp>
      <p:sp>
        <p:nvSpPr>
          <p:cNvPr id="3" name="Content Placeholder 2"/>
          <p:cNvSpPr>
            <a:spLocks noGrp="1"/>
          </p:cNvSpPr>
          <p:nvPr>
            <p:ph sz="quarter" idx="1"/>
          </p:nvPr>
        </p:nvSpPr>
        <p:spPr>
          <a:xfrm>
            <a:off x="357158" y="1500174"/>
            <a:ext cx="8408890" cy="5143536"/>
          </a:xfrm>
        </p:spPr>
        <p:txBody>
          <a:bodyPr>
            <a:noAutofit/>
          </a:bodyPr>
          <a:lstStyle/>
          <a:p>
            <a:pPr lvl="0"/>
            <a:r>
              <a:rPr lang="en-GB" sz="2400" dirty="0" smtClean="0"/>
              <a:t>Specify ONE broad </a:t>
            </a:r>
            <a:r>
              <a:rPr lang="en-GB" sz="2400" b="1" dirty="0" smtClean="0"/>
              <a:t>aim</a:t>
            </a:r>
            <a:r>
              <a:rPr lang="en-GB" sz="2400" dirty="0" smtClean="0"/>
              <a:t> – the overarching thing that you want this dissertation to achieve.  </a:t>
            </a:r>
          </a:p>
          <a:p>
            <a:pPr lvl="0"/>
            <a:endParaRPr lang="en-GB" sz="2400" dirty="0" smtClean="0"/>
          </a:p>
          <a:p>
            <a:pPr lvl="0"/>
            <a:r>
              <a:rPr lang="en-GB" sz="2400" dirty="0" smtClean="0"/>
              <a:t>Then break the aim up into </a:t>
            </a:r>
            <a:r>
              <a:rPr lang="en-GB" sz="2400" b="1" dirty="0" smtClean="0"/>
              <a:t>objectives</a:t>
            </a:r>
            <a:r>
              <a:rPr lang="en-GB" sz="2400" dirty="0" smtClean="0"/>
              <a:t> – smaller, more precise &amp; measurable things that you want to achieve (typically 3 or 4) </a:t>
            </a:r>
          </a:p>
          <a:p>
            <a:pPr lvl="1"/>
            <a:r>
              <a:rPr lang="en-GB" sz="2400" dirty="0" smtClean="0"/>
              <a:t> The objectives should indicate WHAT you will achieve not HOW. </a:t>
            </a:r>
          </a:p>
          <a:p>
            <a:pPr lvl="1"/>
            <a:r>
              <a:rPr lang="en-GB" sz="2400" dirty="0" smtClean="0"/>
              <a:t>Use higher order verbs.  For example, ‘to evaluate critically…’, ‘to analyse the…’, etc.  We don’t use verbs such as ‘list’, ‘state’ because they are too easy to achieve.</a:t>
            </a:r>
          </a:p>
          <a:p>
            <a:pPr lvl="1"/>
            <a:r>
              <a:rPr lang="en-GB" sz="2400" dirty="0" smtClean="0"/>
              <a:t> List the objectives by number.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 example</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The aim of this dissertation is to evaluate critically contemporary applications of biometric techniques within public sector organisations. </a:t>
            </a:r>
          </a:p>
          <a:p>
            <a:pPr marL="0" indent="0">
              <a:buNone/>
            </a:pPr>
            <a:endParaRPr lang="en-GB" dirty="0" smtClean="0"/>
          </a:p>
          <a:p>
            <a:pPr marL="0" indent="0">
              <a:buNone/>
            </a:pPr>
            <a:r>
              <a:rPr lang="en-GB" dirty="0" smtClean="0"/>
              <a:t>To achieve this aim, the research focuses on the following objectives.   </a:t>
            </a:r>
          </a:p>
          <a:p>
            <a:pPr marL="514350" lvl="0" indent="-514350">
              <a:buFont typeface="+mj-lt"/>
              <a:buAutoNum type="arabicPeriod"/>
            </a:pPr>
            <a:r>
              <a:rPr lang="en-GB" dirty="0" smtClean="0"/>
              <a:t>To analyse contemporary biometric techniques and their uses.  </a:t>
            </a:r>
          </a:p>
          <a:p>
            <a:pPr marL="514350" lvl="0" indent="-514350">
              <a:buFont typeface="+mj-lt"/>
              <a:buAutoNum type="arabicPeriod"/>
            </a:pPr>
            <a:r>
              <a:rPr lang="en-GB" dirty="0" smtClean="0"/>
              <a:t>To investigate organisations’ rationale for implementing a biometric system, including the benefits and limitations. </a:t>
            </a:r>
          </a:p>
          <a:p>
            <a:pPr marL="514350" indent="-514350">
              <a:buFont typeface="+mj-lt"/>
              <a:buAutoNum type="arabicPeriod"/>
            </a:pPr>
            <a:r>
              <a:rPr lang="en-GB" dirty="0" smtClean="0"/>
              <a:t> To appraise critically the management of change during the implementation of a biometric system.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 (cont.)</a:t>
            </a:r>
            <a:endParaRPr lang="en-GB" dirty="0"/>
          </a:p>
        </p:txBody>
      </p:sp>
      <p:sp>
        <p:nvSpPr>
          <p:cNvPr id="3" name="Content Placeholder 2"/>
          <p:cNvSpPr>
            <a:spLocks noGrp="1"/>
          </p:cNvSpPr>
          <p:nvPr>
            <p:ph sz="quarter" idx="1"/>
          </p:nvPr>
        </p:nvSpPr>
        <p:spPr>
          <a:xfrm>
            <a:off x="357158" y="1500174"/>
            <a:ext cx="8408890" cy="5143536"/>
          </a:xfrm>
        </p:spPr>
        <p:txBody>
          <a:bodyPr>
            <a:noAutofit/>
          </a:bodyPr>
          <a:lstStyle/>
          <a:p>
            <a:r>
              <a:rPr lang="en-GB" sz="2400" dirty="0" smtClean="0"/>
              <a:t> Consider adding a sentence underneath each objective to show HOW you will go about achieving it (e.g. case study, experiment, questionnaire survey, etc.) </a:t>
            </a:r>
          </a:p>
          <a:p>
            <a:endParaRPr lang="en-GB" sz="2400" dirty="0" smtClean="0"/>
          </a:p>
          <a:p>
            <a:r>
              <a:rPr lang="en-GB" sz="2400" dirty="0" smtClean="0"/>
              <a:t>Indicate briefly WHO you will question (this forces you to confront issues of access.  If you can’t gather the data, you can’t analyse it). </a:t>
            </a:r>
          </a:p>
          <a:p>
            <a:endParaRPr lang="en-GB" sz="2400" dirty="0" smtClean="0"/>
          </a:p>
          <a:p>
            <a:r>
              <a:rPr lang="en-GB" sz="2400" dirty="0" smtClean="0"/>
              <a:t>You might embolden the objective itself (WHAT) but leave in normal font the research strategy underneath (HOW).</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a:t>
            </a:r>
            <a:endParaRPr lang="en-GB" dirty="0"/>
          </a:p>
        </p:txBody>
      </p:sp>
      <p:sp>
        <p:nvSpPr>
          <p:cNvPr id="3" name="Content Placeholder 2"/>
          <p:cNvSpPr>
            <a:spLocks noGrp="1"/>
          </p:cNvSpPr>
          <p:nvPr>
            <p:ph sz="quarter" idx="1"/>
          </p:nvPr>
        </p:nvSpPr>
        <p:spPr>
          <a:xfrm>
            <a:off x="357158" y="1500174"/>
            <a:ext cx="8408890" cy="5143536"/>
          </a:xfrm>
        </p:spPr>
        <p:txBody>
          <a:bodyPr>
            <a:noAutofit/>
          </a:bodyPr>
          <a:lstStyle/>
          <a:p>
            <a:pPr lvl="0"/>
            <a:r>
              <a:rPr lang="en-GB" sz="2400" dirty="0" smtClean="0"/>
              <a:t>End the chapter with a ‘link’ paragraph that bridges the gap between chapters 1 and 2.  For example: </a:t>
            </a:r>
          </a:p>
          <a:p>
            <a:pPr lvl="0"/>
            <a:endParaRPr lang="en-GB" sz="2400" dirty="0" smtClean="0"/>
          </a:p>
          <a:p>
            <a:pPr marL="319088" lvl="0" indent="-52388">
              <a:buNone/>
            </a:pPr>
            <a:r>
              <a:rPr lang="en-GB" sz="2400" dirty="0" smtClean="0"/>
              <a:t>‘This chapter has outlined some of the implications of….  Chapter 2, the Review of Literature, explores the key themes’. </a:t>
            </a:r>
          </a:p>
          <a:p>
            <a:endParaRPr lang="en-GB" sz="2400"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28600"/>
            <a:ext cx="8551766" cy="990600"/>
          </a:xfrm>
        </p:spPr>
        <p:txBody>
          <a:bodyPr>
            <a:normAutofit fontScale="90000"/>
          </a:bodyPr>
          <a:lstStyle/>
          <a:p>
            <a:r>
              <a:rPr lang="en-GB" b="1" dirty="0" smtClean="0"/>
              <a:t>Chapter 2 – Review of Literature (ROL)</a:t>
            </a:r>
            <a:endParaRPr lang="en-GB" dirty="0"/>
          </a:p>
        </p:txBody>
      </p:sp>
      <p:sp>
        <p:nvSpPr>
          <p:cNvPr id="3" name="Content Placeholder 2"/>
          <p:cNvSpPr>
            <a:spLocks noGrp="1"/>
          </p:cNvSpPr>
          <p:nvPr>
            <p:ph sz="quarter" idx="1"/>
          </p:nvPr>
        </p:nvSpPr>
        <p:spPr>
          <a:xfrm>
            <a:off x="428596" y="1600200"/>
            <a:ext cx="8337452" cy="4900634"/>
          </a:xfrm>
        </p:spPr>
        <p:txBody>
          <a:bodyPr>
            <a:normAutofit fontScale="92500" lnSpcReduction="10000"/>
          </a:bodyPr>
          <a:lstStyle/>
          <a:p>
            <a:r>
              <a:rPr lang="en-GB" dirty="0" smtClean="0"/>
              <a:t> Start each chapter on a new page.</a:t>
            </a:r>
          </a:p>
          <a:p>
            <a:r>
              <a:rPr lang="en-GB" dirty="0" smtClean="0"/>
              <a:t> Each chapter should have an introductory paragraph </a:t>
            </a:r>
          </a:p>
          <a:p>
            <a:pPr lvl="1"/>
            <a:r>
              <a:rPr lang="en-GB" dirty="0" smtClean="0"/>
              <a:t>Describes what the chapter contains/will achieve and how it is organised/structured.  </a:t>
            </a:r>
          </a:p>
          <a:p>
            <a:pPr lvl="1"/>
            <a:r>
              <a:rPr lang="en-GB" dirty="0" smtClean="0"/>
              <a:t>Acts as a signpost to the reader.  </a:t>
            </a:r>
          </a:p>
          <a:p>
            <a:pPr lvl="1"/>
            <a:r>
              <a:rPr lang="en-GB" dirty="0" smtClean="0"/>
              <a:t>Start by identifying what the chapter will do, i.e. this chapter will review critically the published literature pertaining to the research objectives.  </a:t>
            </a:r>
          </a:p>
          <a:p>
            <a:pPr lvl="1"/>
            <a:r>
              <a:rPr lang="en-GB" dirty="0" smtClean="0"/>
              <a:t>Where did you get the lit?  Journals, texts, industry sources, etc.  </a:t>
            </a:r>
          </a:p>
          <a:p>
            <a:pPr lvl="1"/>
            <a:r>
              <a:rPr lang="en-GB" dirty="0" smtClean="0"/>
              <a:t>Use a numbered LIST for the objectives or the themes drawn from the objectives. For example:</a:t>
            </a:r>
          </a:p>
          <a:p>
            <a:pPr>
              <a:buNone/>
            </a:pPr>
            <a:endParaRPr lang="en-GB"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28600"/>
            <a:ext cx="8551766" cy="990600"/>
          </a:xfrm>
        </p:spPr>
        <p:txBody>
          <a:bodyPr>
            <a:normAutofit/>
          </a:bodyPr>
          <a:lstStyle/>
          <a:p>
            <a:r>
              <a:rPr lang="en-GB" b="1" dirty="0" smtClean="0"/>
              <a:t>Example:</a:t>
            </a:r>
            <a:endParaRPr lang="en-GB" dirty="0"/>
          </a:p>
        </p:txBody>
      </p:sp>
      <p:sp>
        <p:nvSpPr>
          <p:cNvPr id="3" name="Content Placeholder 2"/>
          <p:cNvSpPr>
            <a:spLocks noGrp="1"/>
          </p:cNvSpPr>
          <p:nvPr>
            <p:ph sz="quarter" idx="1"/>
          </p:nvPr>
        </p:nvSpPr>
        <p:spPr>
          <a:xfrm>
            <a:off x="428596" y="1600200"/>
            <a:ext cx="8337452" cy="4900634"/>
          </a:xfrm>
        </p:spPr>
        <p:txBody>
          <a:bodyPr>
            <a:normAutofit fontScale="92500"/>
          </a:bodyPr>
          <a:lstStyle/>
          <a:p>
            <a:pPr marL="0" indent="0">
              <a:buNone/>
            </a:pPr>
            <a:r>
              <a:rPr lang="en-GB" dirty="0" smtClean="0"/>
              <a:t>This chapter reviews critically the published literature on biometrics.  The literature sources include security texts and journal articles, journals and organisations relating to the use and promotion of biometrics, governmental publications and the case study organisational literature.  The chapter is organised around three themes drawn from the objectives of the research:</a:t>
            </a:r>
            <a:endParaRPr lang="en-GB" b="1" u="sng" dirty="0" smtClean="0"/>
          </a:p>
          <a:p>
            <a:pPr marL="514350" lvl="0" indent="-514350">
              <a:buFont typeface="+mj-lt"/>
              <a:buAutoNum type="arabicPeriod"/>
            </a:pPr>
            <a:r>
              <a:rPr lang="en-GB" dirty="0" smtClean="0"/>
              <a:t>biometric techniques and their uses.  </a:t>
            </a:r>
          </a:p>
          <a:p>
            <a:pPr marL="514350" lvl="0" indent="-514350">
              <a:buFont typeface="+mj-lt"/>
              <a:buAutoNum type="arabicPeriod"/>
            </a:pPr>
            <a:r>
              <a:rPr lang="en-GB" dirty="0" smtClean="0"/>
              <a:t>the benefits and limitations of biometric systems. </a:t>
            </a:r>
          </a:p>
          <a:p>
            <a:pPr marL="514350" indent="-514350">
              <a:buFont typeface="+mj-lt"/>
              <a:buAutoNum type="arabicPeriod"/>
            </a:pPr>
            <a:r>
              <a:rPr lang="en-GB" dirty="0" smtClean="0"/>
              <a:t>the management of change during the implementation of a biometric system.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The </a:t>
            </a:r>
            <a:r>
              <a:rPr lang="en-GB" i="1" dirty="0" smtClean="0"/>
              <a:t>main</a:t>
            </a:r>
            <a:r>
              <a:rPr lang="en-GB" dirty="0" smtClean="0"/>
              <a:t> headings of the chapter should ideally match the objectives/themes of the study (but you can have many more </a:t>
            </a:r>
            <a:r>
              <a:rPr lang="en-GB" i="1" dirty="0" smtClean="0"/>
              <a:t>sub</a:t>
            </a:r>
            <a:r>
              <a:rPr lang="en-GB" dirty="0" smtClean="0"/>
              <a:t>-headings).  </a:t>
            </a:r>
          </a:p>
          <a:p>
            <a:pPr lvl="1"/>
            <a:r>
              <a:rPr lang="en-GB" dirty="0" smtClean="0"/>
              <a:t>By structuring each chapter according to the objectives of the study you ensure that you keep focused on the achievement of the objectives and that you are discussing issues of relevance. </a:t>
            </a:r>
          </a:p>
          <a:p>
            <a:pPr lvl="1"/>
            <a:r>
              <a:rPr lang="en-GB" dirty="0" smtClean="0"/>
              <a:t>Provides a common thread that weaves through all the chapters: this will be reflected clearly in your table of contents.</a:t>
            </a:r>
          </a:p>
          <a:p>
            <a:pPr>
              <a:buNone/>
            </a:pPr>
            <a:r>
              <a:rPr lang="en-GB" dirty="0" smtClean="0"/>
              <a:t> </a:t>
            </a:r>
          </a:p>
          <a:p>
            <a:pPr lvl="0"/>
            <a:r>
              <a:rPr lang="en-GB" dirty="0" smtClean="0"/>
              <a:t>Dissertations require an extensive overview of the literature, and must be scholarly. Reviews must be analytical and critical; cite reports that go against your research objectives/questions as well as those supporting them.</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theory/models</a:t>
            </a:r>
            <a:endParaRPr lang="en-GB" dirty="0"/>
          </a:p>
        </p:txBody>
      </p:sp>
      <p:sp>
        <p:nvSpPr>
          <p:cNvPr id="3" name="Content Placeholder 2"/>
          <p:cNvSpPr>
            <a:spLocks noGrp="1"/>
          </p:cNvSpPr>
          <p:nvPr>
            <p:ph sz="quarter" idx="1"/>
          </p:nvPr>
        </p:nvSpPr>
        <p:spPr>
          <a:xfrm>
            <a:off x="428596" y="1500174"/>
            <a:ext cx="8337452" cy="5043510"/>
          </a:xfrm>
        </p:spPr>
        <p:txBody>
          <a:bodyPr>
            <a:noAutofit/>
          </a:bodyPr>
          <a:lstStyle/>
          <a:p>
            <a:pPr lvl="0"/>
            <a:r>
              <a:rPr lang="en-GB" sz="2400" dirty="0" smtClean="0"/>
              <a:t>The chapter should contain reference to a wide-ranging number of theoretical models/concepts. </a:t>
            </a:r>
          </a:p>
          <a:p>
            <a:pPr lvl="0"/>
            <a:r>
              <a:rPr lang="en-GB" sz="2400" dirty="0" smtClean="0"/>
              <a:t>However, don’t throw lots of theoretical models at the reader without saying </a:t>
            </a:r>
            <a:r>
              <a:rPr lang="en-GB" sz="2400" i="1" dirty="0" smtClean="0"/>
              <a:t>why</a:t>
            </a:r>
            <a:r>
              <a:rPr lang="en-GB" sz="2400" dirty="0" smtClean="0"/>
              <a:t> each model is relevant to your research. What it will contribute? Will you address each of the areas?  Do the models contribute to the achievement of your objectives?  </a:t>
            </a:r>
          </a:p>
          <a:p>
            <a:pPr lvl="0"/>
            <a:r>
              <a:rPr lang="en-GB" sz="2400" dirty="0" smtClean="0"/>
              <a:t>Be critical of the models/concepts, don’t accept anything at face value.  </a:t>
            </a:r>
          </a:p>
          <a:p>
            <a:pPr lvl="0"/>
            <a:r>
              <a:rPr lang="en-GB" sz="2400" dirty="0" smtClean="0"/>
              <a:t>Evaluate the usefulness and real-world application of the models for </a:t>
            </a:r>
            <a:r>
              <a:rPr lang="en-GB" sz="2400" i="1" dirty="0" smtClean="0"/>
              <a:t>your research</a:t>
            </a:r>
            <a:r>
              <a:rPr lang="en-GB" sz="2400" dirty="0" smtClean="0"/>
              <a:t>.  When discussing the models you might introduce some general industry examples regarding the application of the models in your sector.  You might append some of the models if they are peripheral to the discussion.  </a:t>
            </a:r>
          </a:p>
          <a:p>
            <a:endParaRPr lang="en-GB"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428596" y="1600200"/>
            <a:ext cx="8337452" cy="4900634"/>
          </a:xfrm>
        </p:spPr>
        <p:txBody>
          <a:bodyPr>
            <a:normAutofit fontScale="92500" lnSpcReduction="20000"/>
          </a:bodyPr>
          <a:lstStyle/>
          <a:p>
            <a:pPr lvl="0"/>
            <a:r>
              <a:rPr lang="en-GB" dirty="0" smtClean="0"/>
              <a:t>Theoretical issues and concepts can be dry topics, but real-life </a:t>
            </a:r>
            <a:r>
              <a:rPr lang="en-GB" i="1" dirty="0" smtClean="0"/>
              <a:t>examples</a:t>
            </a:r>
            <a:r>
              <a:rPr lang="en-GB" dirty="0" smtClean="0"/>
              <a:t> bring them to life, and show that you can interpret the literature.  </a:t>
            </a:r>
          </a:p>
          <a:p>
            <a:pPr lvl="0"/>
            <a:r>
              <a:rPr lang="en-GB" dirty="0" smtClean="0"/>
              <a:t>Good ROL’s achieve depth of analysis by addressing, for example: </a:t>
            </a:r>
          </a:p>
          <a:p>
            <a:pPr lvl="1"/>
            <a:r>
              <a:rPr lang="en-GB" dirty="0" smtClean="0"/>
              <a:t>academic/theoretical models and </a:t>
            </a:r>
            <a:r>
              <a:rPr lang="en-GB" i="1" dirty="0" smtClean="0"/>
              <a:t>debate</a:t>
            </a:r>
            <a:r>
              <a:rPr lang="en-GB" dirty="0" smtClean="0"/>
              <a:t>, </a:t>
            </a:r>
          </a:p>
          <a:p>
            <a:pPr lvl="1"/>
            <a:r>
              <a:rPr lang="en-GB" dirty="0" smtClean="0"/>
              <a:t>industry standards and practices, </a:t>
            </a:r>
          </a:p>
          <a:p>
            <a:pPr lvl="1"/>
            <a:r>
              <a:rPr lang="en-GB" dirty="0" smtClean="0"/>
              <a:t>governmental/statistical evidence and </a:t>
            </a:r>
          </a:p>
          <a:p>
            <a:pPr lvl="1"/>
            <a:r>
              <a:rPr lang="en-GB" dirty="0" smtClean="0"/>
              <a:t>real-life examples (rhetoric vs. reality). </a:t>
            </a:r>
          </a:p>
          <a:p>
            <a:pPr lvl="0"/>
            <a:r>
              <a:rPr lang="en-GB" dirty="0" smtClean="0"/>
              <a:t>What approach did other organisations/researchers take? Did they use the models you propose?  Any previous research? Any pitfalls, examples, lessons to be learned?</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85000" lnSpcReduction="20000"/>
          </a:bodyPr>
          <a:lstStyle/>
          <a:p>
            <a:pPr lvl="0"/>
            <a:r>
              <a:rPr lang="en-GB" dirty="0" smtClean="0"/>
              <a:t>Ensure that you include in the ROL relevant issues only; try to relate much of the theoretical material in the ROL to </a:t>
            </a:r>
            <a:r>
              <a:rPr lang="en-GB" i="1" dirty="0" smtClean="0"/>
              <a:t>your study</a:t>
            </a:r>
            <a:r>
              <a:rPr lang="en-GB" dirty="0" smtClean="0"/>
              <a:t>. Focus on those issues that inform your investigation, </a:t>
            </a:r>
            <a:r>
              <a:rPr lang="en-GB" i="1" dirty="0" smtClean="0"/>
              <a:t>and those to which you will return (in chapters 4 and 5) to compare critically with </a:t>
            </a:r>
            <a:r>
              <a:rPr lang="en-GB" b="1" i="1" dirty="0" smtClean="0"/>
              <a:t>your</a:t>
            </a:r>
            <a:r>
              <a:rPr lang="en-GB" i="1" dirty="0" smtClean="0"/>
              <a:t> findings</a:t>
            </a:r>
            <a:r>
              <a:rPr lang="en-GB" dirty="0" smtClean="0"/>
              <a:t>.  This facilitates research validity.</a:t>
            </a:r>
          </a:p>
          <a:p>
            <a:pPr lvl="0"/>
            <a:r>
              <a:rPr lang="en-GB" dirty="0" smtClean="0"/>
              <a:t>You won’t be able to identify and discuss everything, so be selective.  For example, identify the </a:t>
            </a:r>
            <a:r>
              <a:rPr lang="en-GB" b="1" dirty="0" smtClean="0"/>
              <a:t>key</a:t>
            </a:r>
            <a:r>
              <a:rPr lang="en-GB" dirty="0" smtClean="0"/>
              <a:t> differences/issues relating to your topic.</a:t>
            </a:r>
          </a:p>
          <a:p>
            <a:pPr lvl="0"/>
            <a:r>
              <a:rPr lang="en-GB" dirty="0" smtClean="0"/>
              <a:t>Try to link similar ideas together into paragraphs to avoid a disjointed discussion (i.e. try not to jump from topic to topic.  Try to smooth the flow).  Link words help, such as </a:t>
            </a:r>
            <a:r>
              <a:rPr lang="en-GB" i="1" dirty="0" smtClean="0"/>
              <a:t>however</a:t>
            </a:r>
            <a:r>
              <a:rPr lang="en-GB" dirty="0" smtClean="0"/>
              <a:t>, </a:t>
            </a:r>
            <a:r>
              <a:rPr lang="en-GB" i="1" dirty="0" smtClean="0"/>
              <a:t>therefore, thus, conversely, nevertheless.</a:t>
            </a:r>
            <a:r>
              <a:rPr lang="en-GB" dirty="0" smtClean="0"/>
              <a:t> </a:t>
            </a:r>
          </a:p>
          <a:p>
            <a:pPr>
              <a:buNone/>
            </a:pPr>
            <a:endParaRPr lang="en-GB"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85000" lnSpcReduction="20000"/>
          </a:bodyPr>
          <a:lstStyle/>
          <a:p>
            <a:pPr lvl="0"/>
            <a:r>
              <a:rPr lang="en-GB" dirty="0" smtClean="0"/>
              <a:t>There will always be a little uncertainty about in which chapter to place things, but you can always ‘cut and paste’ later. </a:t>
            </a:r>
          </a:p>
          <a:p>
            <a:pPr>
              <a:buNone/>
            </a:pPr>
            <a:r>
              <a:rPr lang="en-GB" dirty="0" smtClean="0"/>
              <a:t> </a:t>
            </a:r>
          </a:p>
          <a:p>
            <a:pPr lvl="0"/>
            <a:r>
              <a:rPr lang="en-GB" dirty="0" smtClean="0"/>
              <a:t>Each chapter should end with a closing ‘bridge’ paragraph that links the previous discussion to the next chapter. End the discussion in this chapter with a </a:t>
            </a:r>
            <a:r>
              <a:rPr lang="en-GB" i="1" dirty="0" smtClean="0"/>
              <a:t>conclusion</a:t>
            </a:r>
            <a:r>
              <a:rPr lang="en-GB" dirty="0" smtClean="0"/>
              <a:t> regarding the themes drawn from your objectives.  In effect, you summarise the key issues that you will be investigating (a list of priority issues), which will provide a common thread through all chapters.  </a:t>
            </a:r>
          </a:p>
          <a:p>
            <a:pPr>
              <a:buNone/>
            </a:pPr>
            <a:r>
              <a:rPr lang="en-GB" dirty="0" smtClean="0"/>
              <a:t> </a:t>
            </a:r>
          </a:p>
          <a:p>
            <a:pPr lvl="0"/>
            <a:r>
              <a:rPr lang="en-GB" dirty="0" smtClean="0"/>
              <a:t>Edit for conciseness and clarity.</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70</TotalTime>
  <Words>739</Words>
  <Application>Microsoft Office PowerPoint</Application>
  <PresentationFormat>On-screen Show (4:3)</PresentationFormat>
  <Paragraphs>115</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Median</vt:lpstr>
      <vt:lpstr>Project/dissertation:  1.  introduction &amp;  2.  Review of literature</vt:lpstr>
      <vt:lpstr>Typical chapters (can be adapted)</vt:lpstr>
      <vt:lpstr>Title</vt:lpstr>
      <vt:lpstr>Chapter 1 - Introduction</vt:lpstr>
      <vt:lpstr>Objectives</vt:lpstr>
      <vt:lpstr>Slide 6</vt:lpstr>
      <vt:lpstr>Referencing</vt:lpstr>
      <vt:lpstr>Aim and objectives</vt:lpstr>
      <vt:lpstr>Aim and objectives example</vt:lpstr>
      <vt:lpstr>Aim and objectives (cont.)</vt:lpstr>
      <vt:lpstr>Aim and objectives</vt:lpstr>
      <vt:lpstr>Chapter 2 – Review of Literature (ROL)</vt:lpstr>
      <vt:lpstr>Example:</vt:lpstr>
      <vt:lpstr>Structure</vt:lpstr>
      <vt:lpstr>Use of theory/models</vt:lpstr>
      <vt:lpstr>Slide 16</vt:lpstr>
      <vt:lpstr>Slide 17</vt:lpstr>
      <vt:lpstr>Slide 18</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Project/dissertation:  1.  introduction &amp;  2.  Review of literature</dc:title>
  <dc:creator>sc-kj</dc:creator>
  <cp:lastModifiedBy>sc-kj</cp:lastModifiedBy>
  <cp:revision>8</cp:revision>
  <dcterms:created xsi:type="dcterms:W3CDTF">2008-11-17T11:47:03Z</dcterms:created>
  <dcterms:modified xsi:type="dcterms:W3CDTF">2008-11-17T12:58:59Z</dcterms:modified>
</cp:coreProperties>
</file>