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4" r:id="rId5"/>
    <p:sldId id="270" r:id="rId6"/>
    <p:sldId id="273" r:id="rId7"/>
    <p:sldId id="267" r:id="rId8"/>
    <p:sldId id="268" r:id="rId9"/>
    <p:sldId id="272" r:id="rId10"/>
    <p:sldId id="265" r:id="rId11"/>
    <p:sldId id="266" r:id="rId12"/>
    <p:sldId id="258" r:id="rId13"/>
    <p:sldId id="259" r:id="rId14"/>
    <p:sldId id="262" r:id="rId15"/>
    <p:sldId id="260" r:id="rId16"/>
    <p:sldId id="271" r:id="rId17"/>
    <p:sldId id="261" r:id="rId18"/>
    <p:sldId id="269"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726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416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1374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892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6531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2961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3696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2531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3570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292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862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48387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123rf.com/photo_116533574_smiling-black-leader-giving-presentation-at-business-seminar-friendly-african-american-mentor.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jni.net/journal/?paged=5"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medicalnewstoday.com/articles/family-counseling#low-cost-options&#820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verywellmind.com/how-to-write-a-psychology-case-study-2795722"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reddit.com/r/socialanxiety/comments/cdjf3h/understanding_the_caus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rnceus.com/Child_abuse/consequence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aximus-has-lopez.blogspot.com/2022/05/risk-factors-for-child-abuse-ati.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wakecounseling.com/therapy-blog/child-emotional-neglec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waynfleteinfantsschool.co.uk/safeguard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heinfeldmeech.com/applying-risk-assessment-to-govern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omm.com/pro-bono/case-studies/2017-children-and-families-pro-bono-case-stud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fiverr.com/ellah_sidoh/research-and-write-summary-papers-proposals-and-case-study-analysi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542/peds.2009-0597" TargetMode="External"/><Relationship Id="rId2" Type="http://schemas.openxmlformats.org/officeDocument/2006/relationships/hyperlink" Target="https://apps.who.int/iris/bitstream/handle/10665/43499/9241594365_eng.pdf?sequence=1&amp;isAllowed=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ublicsafety.gc.ca/cnt/rsrcs/pblctns/wht-knw/index-en.aspx" TargetMode="External"/><Relationship Id="rId2" Type="http://schemas.openxmlformats.org/officeDocument/2006/relationships/hyperlink" Target="https://doi.org/10.1371/journal.pmed.1001349"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2105/ajph.2011.30063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EFE26-B4D1-357D-498D-36463D4F7AF8}"/>
              </a:ext>
            </a:extLst>
          </p:cNvPr>
          <p:cNvSpPr>
            <a:spLocks noGrp="1"/>
          </p:cNvSpPr>
          <p:nvPr>
            <p:ph type="ctrTitle"/>
          </p:nvPr>
        </p:nvSpPr>
        <p:spPr>
          <a:xfrm>
            <a:off x="640080" y="325369"/>
            <a:ext cx="4368602" cy="1172431"/>
          </a:xfrm>
        </p:spPr>
        <p:txBody>
          <a:bodyPr vert="horz" lIns="91440" tIns="45720" rIns="91440" bIns="45720" rtlCol="0" anchor="b">
            <a:normAutofit/>
          </a:bodyPr>
          <a:lstStyle/>
          <a:p>
            <a:pPr algn="l"/>
            <a:r>
              <a:rPr lang="en-US" sz="5400" b="1" dirty="0">
                <a:latin typeface="Arial"/>
                <a:cs typeface="Arial"/>
              </a:rPr>
              <a:t>Presentation</a:t>
            </a:r>
          </a:p>
        </p:txBody>
      </p:sp>
      <p:sp>
        <p:nvSpPr>
          <p:cNvPr id="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4BA1CAD-AAA1-EE9C-0787-D499805BB698}"/>
              </a:ext>
            </a:extLst>
          </p:cNvPr>
          <p:cNvSpPr>
            <a:spLocks noGrp="1"/>
          </p:cNvSpPr>
          <p:nvPr>
            <p:ph type="subTitle" idx="1"/>
          </p:nvPr>
        </p:nvSpPr>
        <p:spPr>
          <a:xfrm>
            <a:off x="102198" y="1491853"/>
            <a:ext cx="7425754" cy="5419798"/>
          </a:xfrm>
        </p:spPr>
        <p:txBody>
          <a:bodyPr vert="horz" lIns="91440" tIns="45720" rIns="91440" bIns="45720" rtlCol="0" anchor="t">
            <a:noAutofit/>
          </a:bodyPr>
          <a:lstStyle/>
          <a:p>
            <a:pPr indent="-228600" algn="l">
              <a:buFont typeface="Arial" panose="020B0604020202020204" pitchFamily="34" charset="0"/>
              <a:buChar char="•"/>
            </a:pPr>
            <a:r>
              <a:rPr lang="en-US" sz="1800" dirty="0">
                <a:latin typeface="Arial"/>
                <a:cs typeface="Arial"/>
              </a:rPr>
              <a:t>Student Name: Donna Olivia </a:t>
            </a:r>
            <a:r>
              <a:rPr lang="en-US" sz="1800" dirty="0" err="1">
                <a:latin typeface="Arial"/>
                <a:cs typeface="Arial"/>
              </a:rPr>
              <a:t>Shilunga</a:t>
            </a:r>
            <a:endParaRPr lang="en-US" sz="1800" dirty="0">
              <a:latin typeface="Arial"/>
              <a:cs typeface="Arial"/>
            </a:endParaRPr>
          </a:p>
          <a:p>
            <a:pPr algn="l"/>
            <a:r>
              <a:rPr lang="en-US" sz="1800" dirty="0">
                <a:latin typeface="Arial"/>
                <a:cs typeface="Arial"/>
              </a:rPr>
              <a:t>    Student number: 2129251​</a:t>
            </a:r>
          </a:p>
          <a:p>
            <a:pPr indent="-228600" algn="l">
              <a:buChar char="•"/>
            </a:pPr>
            <a:r>
              <a:rPr lang="en-US" sz="1800" dirty="0">
                <a:latin typeface="Arial"/>
                <a:cs typeface="Arial"/>
              </a:rPr>
              <a:t>Clifford Musiyiwa ​</a:t>
            </a:r>
          </a:p>
          <a:p>
            <a:pPr algn="l"/>
            <a:r>
              <a:rPr lang="en-US" sz="1800" dirty="0">
                <a:latin typeface="Arial"/>
                <a:cs typeface="Arial"/>
              </a:rPr>
              <a:t>    Student Number: 2129082​</a:t>
            </a:r>
            <a:endParaRPr lang="en-US" sz="1800" dirty="0">
              <a:latin typeface="Arial"/>
              <a:ea typeface="Calibri" panose="020F0502020204030204"/>
              <a:cs typeface="Calibri" panose="020F0502020204030204"/>
            </a:endParaRPr>
          </a:p>
          <a:p>
            <a:pPr indent="-228600" algn="l">
              <a:buFont typeface="Arial" panose="020B0604020202020204" pitchFamily="34" charset="0"/>
              <a:buChar char="•"/>
            </a:pPr>
            <a:r>
              <a:rPr lang="en-US" sz="1800" dirty="0">
                <a:latin typeface="Arial"/>
                <a:cs typeface="Arial"/>
              </a:rPr>
              <a:t>Adji </a:t>
            </a:r>
            <a:r>
              <a:rPr lang="en-US" sz="1800" dirty="0" err="1">
                <a:latin typeface="Arial"/>
                <a:cs typeface="Arial"/>
              </a:rPr>
              <a:t>Makangila</a:t>
            </a:r>
            <a:r>
              <a:rPr lang="en-US" sz="1800" dirty="0">
                <a:latin typeface="Arial"/>
                <a:cs typeface="Arial"/>
              </a:rPr>
              <a:t>​</a:t>
            </a:r>
          </a:p>
          <a:p>
            <a:pPr algn="l"/>
            <a:r>
              <a:rPr lang="en-US" sz="1800" dirty="0">
                <a:latin typeface="Arial"/>
                <a:cs typeface="Arial"/>
              </a:rPr>
              <a:t>    Student Number: 2126238​</a:t>
            </a:r>
          </a:p>
          <a:p>
            <a:pPr indent="-228600" algn="l">
              <a:buFont typeface="Arial" panose="020B0604020202020204" pitchFamily="34" charset="0"/>
              <a:buChar char="•"/>
            </a:pPr>
            <a:r>
              <a:rPr lang="en-US" sz="1800" dirty="0" err="1">
                <a:latin typeface="Arial"/>
                <a:cs typeface="Arial"/>
              </a:rPr>
              <a:t>Programme</a:t>
            </a:r>
            <a:r>
              <a:rPr lang="en-US" sz="1800" dirty="0">
                <a:latin typeface="Arial"/>
                <a:cs typeface="Arial"/>
              </a:rPr>
              <a:t>: BSc Health and social care​</a:t>
            </a:r>
          </a:p>
          <a:p>
            <a:pPr indent="-228600" algn="l">
              <a:buFont typeface="Arial" panose="020B0604020202020204" pitchFamily="34" charset="0"/>
              <a:buChar char="•"/>
            </a:pPr>
            <a:r>
              <a:rPr lang="en-US" sz="1800" dirty="0">
                <a:latin typeface="Arial"/>
                <a:cs typeface="Arial"/>
              </a:rPr>
              <a:t>Module Code: BMHP5004_BIRM​</a:t>
            </a:r>
          </a:p>
          <a:p>
            <a:pPr indent="-228600" algn="l">
              <a:buFont typeface="Arial" panose="020B0604020202020204" pitchFamily="34" charset="0"/>
              <a:buChar char="•"/>
            </a:pPr>
            <a:r>
              <a:rPr lang="en-US" sz="1800" dirty="0">
                <a:latin typeface="Arial"/>
                <a:cs typeface="Arial"/>
              </a:rPr>
              <a:t>Lecturer: Colin Barr​</a:t>
            </a:r>
          </a:p>
          <a:p>
            <a:pPr indent="-228600" algn="l">
              <a:buFont typeface="Arial" panose="020B0604020202020204" pitchFamily="34" charset="0"/>
              <a:buChar char="•"/>
            </a:pPr>
            <a:r>
              <a:rPr lang="en-US" sz="1800" dirty="0">
                <a:latin typeface="Arial"/>
                <a:cs typeface="Arial"/>
              </a:rPr>
              <a:t>Assignment title: Assessment 1-Group presentation ​</a:t>
            </a:r>
            <a:r>
              <a:rPr lang="en-US" sz="1800" b="1" dirty="0">
                <a:latin typeface="Arial"/>
                <a:ea typeface="+mn-lt"/>
                <a:cs typeface="+mn-lt"/>
              </a:rPr>
              <a:t>                </a:t>
            </a:r>
            <a:endParaRPr lang="en-US" sz="1800" b="1" dirty="0">
              <a:latin typeface="Arial"/>
              <a:ea typeface="+mn-lt"/>
              <a:cs typeface="Arial"/>
            </a:endParaRPr>
          </a:p>
          <a:p>
            <a:pPr algn="l"/>
            <a:endParaRPr lang="en-US" sz="1800" b="1" dirty="0">
              <a:latin typeface="Arial"/>
              <a:ea typeface="Calibri"/>
              <a:cs typeface="Calibri"/>
            </a:endParaRPr>
          </a:p>
          <a:p>
            <a:pPr indent="-228600" algn="l">
              <a:buChar char="•"/>
            </a:pPr>
            <a:endParaRPr lang="en-US" sz="1200" b="1" dirty="0">
              <a:latin typeface="Arial"/>
              <a:ea typeface="Calibri"/>
              <a:cs typeface="Calibri"/>
            </a:endParaRPr>
          </a:p>
          <a:p>
            <a:pPr algn="l"/>
            <a:endParaRPr lang="en-US" sz="1200" b="1" dirty="0">
              <a:ea typeface="Calibri"/>
              <a:cs typeface="Calibri"/>
            </a:endParaRPr>
          </a:p>
          <a:p>
            <a:pPr indent="-228600" algn="l">
              <a:buFont typeface="Arial" panose="020B0604020202020204" pitchFamily="34" charset="0"/>
              <a:buChar char="•"/>
            </a:pPr>
            <a:endParaRPr lang="en-US" sz="1200" dirty="0">
              <a:ea typeface="Calibri" panose="020F0502020204030204"/>
              <a:cs typeface="Calibri" panose="020F0502020204030204"/>
            </a:endParaRPr>
          </a:p>
        </p:txBody>
      </p:sp>
      <p:pic>
        <p:nvPicPr>
          <p:cNvPr id="26" name="Picture 27" descr="Free picture: African American, woman, group, people">
            <a:extLst>
              <a:ext uri="{FF2B5EF4-FFF2-40B4-BE49-F238E27FC236}">
                <a16:creationId xmlns:a16="http://schemas.microsoft.com/office/drawing/2014/main" id="{80CFAECE-2AD5-6D8A-8833-480E15B6B83B}"/>
              </a:ext>
            </a:extLst>
          </p:cNvPr>
          <p:cNvPicPr>
            <a:picLocks noChangeAspect="1"/>
          </p:cNvPicPr>
          <p:nvPr/>
        </p:nvPicPr>
        <p:blipFill rotWithShape="1">
          <a:blip r:embed="rId2"/>
          <a:srcRect l="16033" r="17013" b="-1"/>
          <a:stretch/>
        </p:blipFill>
        <p:spPr>
          <a:xfrm>
            <a:off x="6093993" y="3039"/>
            <a:ext cx="6058020" cy="51328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1">
            <a:extLst>
              <a:ext uri="{FF2B5EF4-FFF2-40B4-BE49-F238E27FC236}">
                <a16:creationId xmlns:a16="http://schemas.microsoft.com/office/drawing/2014/main" id="{21AF84D0-7757-A5AB-D364-D98BC68A199E}"/>
              </a:ext>
            </a:extLst>
          </p:cNvPr>
          <p:cNvSpPr txBox="1"/>
          <p:nvPr/>
        </p:nvSpPr>
        <p:spPr>
          <a:xfrm>
            <a:off x="7032811" y="5127810"/>
            <a:ext cx="4536141"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3"/>
              </a:rPr>
              <a:t>https://www.123rf.com/photo_116533574_smiling-black-leader-giving-presentation-at-business-seminar-friendly-african-american-mentor.html</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754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CC53F-3612-DEE8-A5FA-35B533C74381}"/>
              </a:ext>
            </a:extLst>
          </p:cNvPr>
          <p:cNvSpPr>
            <a:spLocks noGrp="1"/>
          </p:cNvSpPr>
          <p:nvPr>
            <p:ph type="title"/>
          </p:nvPr>
        </p:nvSpPr>
        <p:spPr>
          <a:xfrm>
            <a:off x="642141" y="639520"/>
            <a:ext cx="3417795" cy="1371690"/>
          </a:xfrm>
        </p:spPr>
        <p:txBody>
          <a:bodyPr anchor="b">
            <a:normAutofit/>
          </a:bodyPr>
          <a:lstStyle/>
          <a:p>
            <a:r>
              <a:rPr lang="en-GB" sz="4200" b="1">
                <a:latin typeface="Arial" panose="020B0604020202020204" pitchFamily="34" charset="0"/>
                <a:cs typeface="Arial" panose="020B0604020202020204" pitchFamily="34" charset="0"/>
              </a:rPr>
              <a:t>Introduction</a:t>
            </a:r>
            <a:r>
              <a:rPr lang="en-GB" sz="4200">
                <a:latin typeface="Arial" panose="020B0604020202020204" pitchFamily="34" charset="0"/>
                <a:cs typeface="Arial" panose="020B0604020202020204" pitchFamily="34" charset="0"/>
              </a:rPr>
              <a:t> </a:t>
            </a:r>
          </a:p>
        </p:txBody>
      </p:sp>
      <p:sp>
        <p:nvSpPr>
          <p:cNvPr id="3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AA76B8-E09F-3E4F-3DF1-AE112062A05E}"/>
              </a:ext>
            </a:extLst>
          </p:cNvPr>
          <p:cNvSpPr>
            <a:spLocks noGrp="1"/>
          </p:cNvSpPr>
          <p:nvPr>
            <p:ph idx="1"/>
          </p:nvPr>
        </p:nvSpPr>
        <p:spPr>
          <a:xfrm>
            <a:off x="59437" y="2123650"/>
            <a:ext cx="5782230" cy="4665770"/>
          </a:xfrm>
        </p:spPr>
        <p:txBody>
          <a:bodyPr vert="horz" lIns="91440" tIns="45720" rIns="91440" bIns="45720" rtlCol="0" anchor="t">
            <a:noAutofit/>
          </a:bodyPr>
          <a:lstStyle/>
          <a:p>
            <a:r>
              <a:rPr lang="en-GB" dirty="0">
                <a:latin typeface="Arial"/>
                <a:cs typeface="Arial"/>
              </a:rPr>
              <a:t>Family A ( case study)​</a:t>
            </a:r>
          </a:p>
          <a:p>
            <a:r>
              <a:rPr lang="en-GB" dirty="0">
                <a:latin typeface="Arial"/>
                <a:cs typeface="Arial"/>
              </a:rPr>
              <a:t>In this group presentation, we are going to discuss a school-age boy with disruptive behaviour related to domestic violence from parents with issues that include non–payment of rent and potential parental alcohol problems that involve two other children in the house. </a:t>
            </a:r>
          </a:p>
        </p:txBody>
      </p:sp>
      <p:pic>
        <p:nvPicPr>
          <p:cNvPr id="23" name="Picture 24" descr="A picture containing diagram&#10;&#10;Description automatically generated">
            <a:extLst>
              <a:ext uri="{FF2B5EF4-FFF2-40B4-BE49-F238E27FC236}">
                <a16:creationId xmlns:a16="http://schemas.microsoft.com/office/drawing/2014/main" id="{7B5FE750-3223-EDB6-F314-C3705363B8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9360" y="-3005"/>
            <a:ext cx="6286184" cy="6866434"/>
          </a:xfrm>
          <a:prstGeom prst="rect">
            <a:avLst/>
          </a:prstGeom>
        </p:spPr>
      </p:pic>
      <p:sp>
        <p:nvSpPr>
          <p:cNvPr id="25" name="TextBox 24">
            <a:extLst>
              <a:ext uri="{FF2B5EF4-FFF2-40B4-BE49-F238E27FC236}">
                <a16:creationId xmlns:a16="http://schemas.microsoft.com/office/drawing/2014/main" id="{1C8EB687-72E5-E079-999B-C05FC590B6D8}"/>
              </a:ext>
            </a:extLst>
          </p:cNvPr>
          <p:cNvSpPr txBox="1"/>
          <p:nvPr/>
        </p:nvSpPr>
        <p:spPr>
          <a:xfrm>
            <a:off x="9223724" y="5674834"/>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22398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F258C-FD4A-565B-65C1-16D3C8D14F82}"/>
              </a:ext>
            </a:extLst>
          </p:cNvPr>
          <p:cNvSpPr>
            <a:spLocks noGrp="1"/>
          </p:cNvSpPr>
          <p:nvPr>
            <p:ph type="title"/>
          </p:nvPr>
        </p:nvSpPr>
        <p:spPr>
          <a:xfrm>
            <a:off x="572493" y="238539"/>
            <a:ext cx="10984903" cy="1031004"/>
          </a:xfrm>
        </p:spPr>
        <p:txBody>
          <a:bodyPr anchor="b">
            <a:normAutofit/>
          </a:bodyPr>
          <a:lstStyle/>
          <a:p>
            <a:r>
              <a:rPr lang="en-GB" sz="5400" b="1">
                <a:latin typeface="Arial" panose="020B0604020202020204" pitchFamily="34" charset="0"/>
                <a:cs typeface="Arial" panose="020B0604020202020204" pitchFamily="34" charset="0"/>
              </a:rPr>
              <a:t>Aims and objectivity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848E4-B7A7-B2F4-B8EA-3FF1168D6A1F}"/>
              </a:ext>
            </a:extLst>
          </p:cNvPr>
          <p:cNvSpPr>
            <a:spLocks noGrp="1"/>
          </p:cNvSpPr>
          <p:nvPr>
            <p:ph idx="1"/>
          </p:nvPr>
        </p:nvSpPr>
        <p:spPr>
          <a:xfrm>
            <a:off x="135464" y="1802376"/>
            <a:ext cx="7453139" cy="5060464"/>
          </a:xfrm>
        </p:spPr>
        <p:txBody>
          <a:bodyPr vert="horz" lIns="91440" tIns="45720" rIns="91440" bIns="45720" rtlCol="0" anchor="t">
            <a:normAutofit/>
          </a:bodyPr>
          <a:lstStyle/>
          <a:p>
            <a:r>
              <a:rPr lang="en-GB" sz="2400" dirty="0">
                <a:latin typeface="Arial"/>
                <a:cs typeface="Arial"/>
              </a:rPr>
              <a:t>The aims and objectivity are to ensure that children and young people in this family are protected and safe from any risks of harm and abuse that might affect their health and well-being. ​</a:t>
            </a:r>
          </a:p>
          <a:p>
            <a:r>
              <a:rPr lang="en-GB" sz="2400" dirty="0">
                <a:latin typeface="Arial"/>
                <a:cs typeface="Arial"/>
              </a:rPr>
              <a:t>To ensure that the parent gets the assistance they need to improve their quality of life which can be financial and educational.</a:t>
            </a:r>
          </a:p>
          <a:p>
            <a:r>
              <a:rPr lang="en-GB" sz="2400" dirty="0">
                <a:latin typeface="Arial"/>
                <a:cs typeface="Arial"/>
              </a:rPr>
              <a:t> This can be done by running a risk assessment of the family to identify factors affecting the primary school boy with disrupted behaviours and assisting parents with alcohol problems and financial issues affecting the family. </a:t>
            </a:r>
          </a:p>
          <a:p>
            <a:pPr marL="0" indent="0">
              <a:buNone/>
            </a:pPr>
            <a:r>
              <a:rPr lang="en-GB" sz="1200" dirty="0">
                <a:latin typeface="Arial" panose="020B0604020202020204" pitchFamily="34" charset="0"/>
                <a:ea typeface="+mn-lt"/>
                <a:cs typeface="Arial" panose="020B0604020202020204" pitchFamily="34" charset="0"/>
              </a:rPr>
              <a:t>Image from: </a:t>
            </a:r>
            <a:r>
              <a:rPr lang="en-GB" sz="1200" dirty="0">
                <a:latin typeface="Arial" panose="020B0604020202020204" pitchFamily="34" charset="0"/>
                <a:ea typeface="+mn-lt"/>
                <a:cs typeface="Arial" panose="020B0604020202020204" pitchFamily="34" charset="0"/>
                <a:hlinkClick r:id="rId2"/>
              </a:rPr>
              <a:t>https://www.medicalnewstoday.com/articles/family-counseling#low-cost-options</a:t>
            </a:r>
            <a:r>
              <a:rPr lang="en-GB" sz="2000" dirty="0">
                <a:latin typeface="Arial"/>
                <a:cs typeface="Arial"/>
                <a:hlinkClick r:id="rId2"/>
              </a:rPr>
              <a:t>​</a:t>
            </a:r>
            <a:endParaRPr lang="en-GB" sz="2000" dirty="0">
              <a:latin typeface="Calibri" panose="020F0502020204030204"/>
              <a:ea typeface="Calibri"/>
              <a:cs typeface="Calibri"/>
            </a:endParaRPr>
          </a:p>
          <a:p>
            <a:pPr marL="0" indent="0">
              <a:buNone/>
            </a:pPr>
            <a:endParaRPr lang="en-GB" sz="2000" dirty="0">
              <a:latin typeface="Arial"/>
              <a:ea typeface="Calibri"/>
              <a:cs typeface="Arial"/>
            </a:endParaRPr>
          </a:p>
        </p:txBody>
      </p:sp>
      <p:pic>
        <p:nvPicPr>
          <p:cNvPr id="5" name="Picture 5" descr="A group of people sitting around a table&#10;&#10;Description automatically generated">
            <a:extLst>
              <a:ext uri="{FF2B5EF4-FFF2-40B4-BE49-F238E27FC236}">
                <a16:creationId xmlns:a16="http://schemas.microsoft.com/office/drawing/2014/main" id="{6EF84A52-D12E-A55A-5C60-AEB39B40D04C}"/>
              </a:ext>
            </a:extLst>
          </p:cNvPr>
          <p:cNvPicPr>
            <a:picLocks noChangeAspect="1"/>
          </p:cNvPicPr>
          <p:nvPr/>
        </p:nvPicPr>
        <p:blipFill rotWithShape="1">
          <a:blip r:embed="rId3"/>
          <a:srcRect l="12781" r="15158"/>
          <a:stretch/>
        </p:blipFill>
        <p:spPr>
          <a:xfrm>
            <a:off x="7706247" y="1796263"/>
            <a:ext cx="4484700" cy="5055372"/>
          </a:xfrm>
          <a:prstGeom prst="rect">
            <a:avLst/>
          </a:prstGeom>
        </p:spPr>
      </p:pic>
    </p:spTree>
    <p:extLst>
      <p:ext uri="{BB962C8B-B14F-4D97-AF65-F5344CB8AC3E}">
        <p14:creationId xmlns:p14="http://schemas.microsoft.com/office/powerpoint/2010/main" val="1149549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95D429-D652-F294-9AE8-227A67A58384}"/>
              </a:ext>
            </a:extLst>
          </p:cNvPr>
          <p:cNvSpPr>
            <a:spLocks noGrp="1"/>
          </p:cNvSpPr>
          <p:nvPr>
            <p:ph type="title"/>
          </p:nvPr>
        </p:nvSpPr>
        <p:spPr>
          <a:xfrm>
            <a:off x="5894962" y="479493"/>
            <a:ext cx="5458838" cy="1034211"/>
          </a:xfrm>
        </p:spPr>
        <p:txBody>
          <a:bodyPr>
            <a:normAutofit/>
          </a:bodyPr>
          <a:lstStyle/>
          <a:p>
            <a:r>
              <a:rPr lang="en-GB" dirty="0">
                <a:latin typeface="Arial"/>
                <a:cs typeface="Arial"/>
              </a:rPr>
              <a:t>Key items</a:t>
            </a:r>
            <a:r>
              <a:rPr lang="en-GB" dirty="0"/>
              <a:t> </a:t>
            </a:r>
            <a:endParaRPr lang="en-GB"/>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Diagram&#10;&#10;Description automatically generated">
            <a:extLst>
              <a:ext uri="{FF2B5EF4-FFF2-40B4-BE49-F238E27FC236}">
                <a16:creationId xmlns:a16="http://schemas.microsoft.com/office/drawing/2014/main" id="{908E815A-92CD-7D43-D1F7-49C591296322}"/>
              </a:ext>
            </a:extLst>
          </p:cNvPr>
          <p:cNvPicPr>
            <a:picLocks noChangeAspect="1"/>
          </p:cNvPicPr>
          <p:nvPr/>
        </p:nvPicPr>
        <p:blipFill>
          <a:blip r:embed="rId2"/>
          <a:stretch>
            <a:fillRect/>
          </a:stretch>
        </p:blipFill>
        <p:spPr>
          <a:xfrm>
            <a:off x="703182" y="1105834"/>
            <a:ext cx="4777381" cy="43221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FFD5CB8-AEC2-3B68-BF85-CD36D22A9A94}"/>
              </a:ext>
            </a:extLst>
          </p:cNvPr>
          <p:cNvSpPr>
            <a:spLocks noGrp="1"/>
          </p:cNvSpPr>
          <p:nvPr>
            <p:ph idx="1"/>
          </p:nvPr>
        </p:nvSpPr>
        <p:spPr>
          <a:xfrm>
            <a:off x="5592405" y="1513797"/>
            <a:ext cx="6500983" cy="5335518"/>
          </a:xfrm>
        </p:spPr>
        <p:txBody>
          <a:bodyPr vert="horz" lIns="91440" tIns="45720" rIns="91440" bIns="45720" rtlCol="0" anchor="t">
            <a:normAutofit/>
          </a:bodyPr>
          <a:lstStyle/>
          <a:p>
            <a:endParaRPr lang="en-GB" sz="2400">
              <a:latin typeface="Arial"/>
              <a:cs typeface="Arial"/>
            </a:endParaRPr>
          </a:p>
          <a:p>
            <a:r>
              <a:rPr lang="en-GB" sz="2400" dirty="0">
                <a:latin typeface="Arial"/>
                <a:cs typeface="Arial"/>
              </a:rPr>
              <a:t>Risks Factors​ ( Children and parents)</a:t>
            </a:r>
          </a:p>
          <a:p>
            <a:r>
              <a:rPr lang="en-GB" sz="2400" dirty="0">
                <a:latin typeface="Arial"/>
                <a:cs typeface="Arial"/>
              </a:rPr>
              <a:t>Safeguarding children and legislation </a:t>
            </a:r>
            <a:endParaRPr lang="en-GB" sz="2400" dirty="0">
              <a:latin typeface="Arial" panose="020B0604020202020204" pitchFamily="34" charset="0"/>
              <a:cs typeface="Arial" panose="020B0604020202020204" pitchFamily="34" charset="0"/>
            </a:endParaRPr>
          </a:p>
          <a:p>
            <a:r>
              <a:rPr lang="en-GB" sz="2400" dirty="0">
                <a:latin typeface="Arial"/>
                <a:cs typeface="Arial"/>
              </a:rPr>
              <a:t>Partnership or multidisciplinary agency ​</a:t>
            </a:r>
            <a:endParaRPr lang="en-GB" sz="2400">
              <a:latin typeface="Arial"/>
              <a:cs typeface="Arial"/>
            </a:endParaRPr>
          </a:p>
          <a:p>
            <a:r>
              <a:rPr lang="en-GB" sz="2400" dirty="0">
                <a:latin typeface="Arial"/>
                <a:cs typeface="Arial"/>
              </a:rPr>
              <a:t>Relevant theory ​</a:t>
            </a:r>
            <a:endParaRPr lang="en-GB" sz="2400">
              <a:latin typeface="Arial"/>
              <a:cs typeface="Arial"/>
            </a:endParaRPr>
          </a:p>
          <a:p>
            <a:r>
              <a:rPr lang="en-GB" sz="2400" dirty="0">
                <a:latin typeface="Arial"/>
                <a:cs typeface="Arial"/>
              </a:rPr>
              <a:t>Recommendation ​</a:t>
            </a:r>
            <a:endParaRPr lang="en-GB" sz="2400">
              <a:latin typeface="Arial"/>
              <a:cs typeface="Arial"/>
            </a:endParaRPr>
          </a:p>
          <a:p>
            <a:r>
              <a:rPr lang="en-GB" sz="2400" dirty="0">
                <a:latin typeface="Arial"/>
                <a:cs typeface="Arial"/>
              </a:rPr>
              <a:t>Conclusion ​</a:t>
            </a:r>
            <a:endParaRPr lang="en-GB" sz="2400">
              <a:latin typeface="Arial"/>
              <a:cs typeface="Arial"/>
            </a:endParaRPr>
          </a:p>
          <a:p>
            <a:endParaRPr lang="en-GB" sz="2400" dirty="0">
              <a:latin typeface="Arial"/>
              <a:cs typeface="Arial"/>
            </a:endParaRPr>
          </a:p>
          <a:p>
            <a:r>
              <a:rPr lang="en-GB" sz="1200" b="1" dirty="0">
                <a:latin typeface="Arial"/>
                <a:ea typeface="+mn-lt"/>
                <a:cs typeface="+mn-lt"/>
              </a:rPr>
              <a:t>Image from:</a:t>
            </a:r>
            <a:r>
              <a:rPr lang="en-GB" sz="1200" dirty="0">
                <a:latin typeface="Arial"/>
                <a:ea typeface="+mn-lt"/>
                <a:cs typeface="+mn-lt"/>
              </a:rPr>
              <a:t> </a:t>
            </a:r>
            <a:r>
              <a:rPr lang="en-GB" sz="1200" dirty="0">
                <a:latin typeface="Arial"/>
                <a:ea typeface="+mn-lt"/>
                <a:cs typeface="+mn-lt"/>
                <a:hlinkClick r:id="rId3"/>
              </a:rPr>
              <a:t>https://www.verywellmind.com/how-to-write-a-psychology-case-study-2795722</a:t>
            </a:r>
            <a:endParaRPr lang="en-GB" sz="1200">
              <a:latin typeface="Arial"/>
              <a:ea typeface="+mn-lt"/>
              <a:cs typeface="Arial"/>
            </a:endParaRPr>
          </a:p>
          <a:p>
            <a:endParaRPr lang="en-GB" sz="1200" dirty="0">
              <a:latin typeface="Arial"/>
              <a:ea typeface="Calibri"/>
              <a:cs typeface="Calibri"/>
            </a:endParaRPr>
          </a:p>
        </p:txBody>
      </p:sp>
    </p:spTree>
    <p:extLst>
      <p:ext uri="{BB962C8B-B14F-4D97-AF65-F5344CB8AC3E}">
        <p14:creationId xmlns:p14="http://schemas.microsoft.com/office/powerpoint/2010/main" val="4038960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B7B76-4755-C9E3-E7EC-84309DB12DFD}"/>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Parental Risks factors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E5B7DC-EE46-07DE-E1FF-41B70DD24BC9}"/>
              </a:ext>
            </a:extLst>
          </p:cNvPr>
          <p:cNvSpPr>
            <a:spLocks noGrp="1"/>
          </p:cNvSpPr>
          <p:nvPr>
            <p:ph idx="1"/>
          </p:nvPr>
        </p:nvSpPr>
        <p:spPr>
          <a:xfrm>
            <a:off x="124258" y="2037698"/>
            <a:ext cx="7048213" cy="4753970"/>
          </a:xfrm>
        </p:spPr>
        <p:txBody>
          <a:bodyPr anchor="t">
            <a:normAutofit fontScale="85000" lnSpcReduction="10000"/>
          </a:bodyPr>
          <a:lstStyle/>
          <a:p>
            <a:pPr marL="0" indent="0">
              <a:buNone/>
            </a:pPr>
            <a:endParaRPr lang="en-GB" sz="2400" dirty="0">
              <a:latin typeface="Arial"/>
              <a:cs typeface="Arial"/>
            </a:endParaRPr>
          </a:p>
          <a:p>
            <a:pPr marL="0" indent="0">
              <a:buNone/>
            </a:pPr>
            <a:r>
              <a:rPr lang="en-GB" sz="2400" dirty="0">
                <a:latin typeface="Arial"/>
                <a:cs typeface="Arial"/>
              </a:rPr>
              <a:t>Alcohol addiction can lead to chronic illnesses such as; </a:t>
            </a:r>
            <a:endParaRPr lang="en-GB" sz="2400" dirty="0">
              <a:latin typeface="Arial" panose="020B0604020202020204" pitchFamily="34" charset="0"/>
              <a:cs typeface="Arial" panose="020B0604020202020204" pitchFamily="34" charset="0"/>
            </a:endParaRPr>
          </a:p>
          <a:p>
            <a:r>
              <a:rPr lang="en-GB" sz="2400" dirty="0">
                <a:latin typeface="Arial"/>
                <a:cs typeface="Arial"/>
              </a:rPr>
              <a:t>liver disease</a:t>
            </a:r>
          </a:p>
          <a:p>
            <a:r>
              <a:rPr lang="en-GB" sz="2400" dirty="0">
                <a:latin typeface="Arial"/>
                <a:cs typeface="Arial"/>
              </a:rPr>
              <a:t>High blood pressure, </a:t>
            </a:r>
            <a:endParaRPr lang="en-GB" sz="2400" dirty="0">
              <a:latin typeface="Arial" panose="020B0604020202020204" pitchFamily="34" charset="0"/>
              <a:cs typeface="Arial" panose="020B0604020202020204" pitchFamily="34" charset="0"/>
            </a:endParaRPr>
          </a:p>
          <a:p>
            <a:r>
              <a:rPr lang="en-GB" sz="2400" dirty="0">
                <a:latin typeface="Arial"/>
                <a:cs typeface="Arial"/>
              </a:rPr>
              <a:t>Diabetes and stroke can be costly to treat and demanding for lifestyle changes. This can put children in a position of vulnerability of losing parents in their early stages of development and lack of parental bonding, love, affection and supervision. According to </a:t>
            </a:r>
            <a:r>
              <a:rPr lang="es-ES" sz="2400" dirty="0">
                <a:latin typeface="Arial"/>
                <a:cs typeface="Arial"/>
              </a:rPr>
              <a:t>Barbería, Gea, and Martínez (2022, p.1954 ),</a:t>
            </a:r>
            <a:r>
              <a:rPr lang="en-GB" sz="2400" dirty="0">
                <a:latin typeface="Arial"/>
                <a:cs typeface="Arial"/>
              </a:rPr>
              <a:t> “Alcohol represents the third leading factor for death and disability in Europe, responsible for €125 billion in costs per year”. </a:t>
            </a:r>
          </a:p>
          <a:p>
            <a:endParaRPr lang="en-GB" sz="2400" dirty="0">
              <a:latin typeface="Arial" panose="020B0604020202020204" pitchFamily="34" charset="0"/>
              <a:cs typeface="Arial" panose="020B0604020202020204" pitchFamily="34" charset="0"/>
            </a:endParaRPr>
          </a:p>
          <a:p>
            <a:pPr marL="0" indent="0">
              <a:buNone/>
            </a:pPr>
            <a:r>
              <a:rPr lang="en-GB" sz="2000" dirty="0">
                <a:ea typeface="+mn-lt"/>
                <a:cs typeface="+mn-lt"/>
              </a:rPr>
              <a:t>Picture from: https://www.sikhhelpline.com/parenting-risk-and-protective-factors/</a:t>
            </a:r>
            <a:endParaRPr lang="en-GB" sz="2000" dirty="0">
              <a:latin typeface="Arial"/>
              <a:cs typeface="Arial"/>
            </a:endParaRPr>
          </a:p>
          <a:p>
            <a:pPr marL="0" indent="0">
              <a:buNone/>
            </a:pPr>
            <a:endParaRPr lang="en-GB" sz="2000" dirty="0">
              <a:ea typeface="Calibri" panose="020F0502020204030204"/>
              <a:cs typeface="Calibri" panose="020F0502020204030204"/>
            </a:endParaRPr>
          </a:p>
        </p:txBody>
      </p:sp>
      <p:pic>
        <p:nvPicPr>
          <p:cNvPr id="4" name="Picture 4" descr="A picture containing text, outdoor, silhouette&#10;&#10;Description automatically generated">
            <a:extLst>
              <a:ext uri="{FF2B5EF4-FFF2-40B4-BE49-F238E27FC236}">
                <a16:creationId xmlns:a16="http://schemas.microsoft.com/office/drawing/2014/main" id="{52503143-3BD0-5E3D-C17D-9DBC83F6B5CA}"/>
              </a:ext>
            </a:extLst>
          </p:cNvPr>
          <p:cNvPicPr>
            <a:picLocks noChangeAspect="1"/>
          </p:cNvPicPr>
          <p:nvPr/>
        </p:nvPicPr>
        <p:blipFill rotWithShape="1">
          <a:blip r:embed="rId2"/>
          <a:srcRect l="23753" r="22299" b="-2"/>
          <a:stretch/>
        </p:blipFill>
        <p:spPr>
          <a:xfrm>
            <a:off x="7171091" y="1905294"/>
            <a:ext cx="4978970" cy="4957546"/>
          </a:xfrm>
          <a:prstGeom prst="rect">
            <a:avLst/>
          </a:prstGeom>
        </p:spPr>
      </p:pic>
    </p:spTree>
    <p:extLst>
      <p:ext uri="{BB962C8B-B14F-4D97-AF65-F5344CB8AC3E}">
        <p14:creationId xmlns:p14="http://schemas.microsoft.com/office/powerpoint/2010/main" val="2906195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F3CF7-84A9-8939-1D5E-45844A6CCA3E}"/>
              </a:ext>
            </a:extLst>
          </p:cNvPr>
          <p:cNvSpPr>
            <a:spLocks noGrp="1"/>
          </p:cNvSpPr>
          <p:nvPr>
            <p:ph type="title"/>
          </p:nvPr>
        </p:nvSpPr>
        <p:spPr>
          <a:xfrm>
            <a:off x="272347" y="281494"/>
            <a:ext cx="4807683" cy="1201180"/>
          </a:xfrm>
        </p:spPr>
        <p:txBody>
          <a:bodyPr anchor="b">
            <a:normAutofit fontScale="90000"/>
          </a:bodyPr>
          <a:lstStyle/>
          <a:p>
            <a:r>
              <a:rPr lang="en-GB" sz="5000" b="1">
                <a:latin typeface="Arial" panose="020B0604020202020204" pitchFamily="34" charset="0"/>
                <a:cs typeface="Arial" panose="020B0604020202020204" pitchFamily="34" charset="0"/>
              </a:rPr>
              <a:t>Parental Risks Factors</a:t>
            </a:r>
          </a:p>
        </p:txBody>
      </p:sp>
      <p:sp>
        <p:nvSpPr>
          <p:cNvPr id="5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41B612-CB23-E7CE-134C-8811A39C904B}"/>
              </a:ext>
            </a:extLst>
          </p:cNvPr>
          <p:cNvSpPr>
            <a:spLocks noGrp="1"/>
          </p:cNvSpPr>
          <p:nvPr>
            <p:ph idx="1"/>
          </p:nvPr>
        </p:nvSpPr>
        <p:spPr>
          <a:xfrm>
            <a:off x="270530" y="1665399"/>
            <a:ext cx="7781177" cy="5193013"/>
          </a:xfrm>
        </p:spPr>
        <p:txBody>
          <a:bodyPr vert="horz" lIns="91440" tIns="45720" rIns="91440" bIns="45720" rtlCol="0" anchor="t">
            <a:noAutofit/>
          </a:bodyPr>
          <a:lstStyle/>
          <a:p>
            <a:r>
              <a:rPr lang="en-GB" sz="2400" dirty="0">
                <a:latin typeface="Arial"/>
                <a:cs typeface="Arial"/>
              </a:rPr>
              <a:t>Domestic violence and alcohol addiction can impact family development and urge risks like financial instability, conflict between family members, lack of respect, no appropriate direction and leadership, and Children’s withdrawal from the family to live in foster care where the set of rules are different and might be stressful for both parents and child (Fuller-Thomson, Sawyer, and </a:t>
            </a:r>
            <a:r>
              <a:rPr lang="en-GB" sz="2400" dirty="0" err="1">
                <a:latin typeface="Arial"/>
                <a:cs typeface="Arial"/>
              </a:rPr>
              <a:t>Agbeyaka</a:t>
            </a:r>
            <a:r>
              <a:rPr lang="en-GB" sz="2400" dirty="0">
                <a:latin typeface="Arial"/>
                <a:cs typeface="Arial"/>
              </a:rPr>
              <a:t>, 2021). </a:t>
            </a:r>
            <a:endParaRPr lang="en-GB" sz="2400" dirty="0">
              <a:latin typeface="Arial" panose="020B0604020202020204" pitchFamily="34" charset="0"/>
              <a:cs typeface="Arial" panose="020B0604020202020204" pitchFamily="34" charset="0"/>
            </a:endParaRPr>
          </a:p>
          <a:p>
            <a:r>
              <a:rPr lang="en-GB" sz="2400" dirty="0">
                <a:latin typeface="Arial"/>
                <a:cs typeface="Arial"/>
              </a:rPr>
              <a:t>According to Christoffersen and </a:t>
            </a:r>
            <a:r>
              <a:rPr lang="en-GB" sz="2400" err="1">
                <a:latin typeface="Arial"/>
                <a:cs typeface="Arial"/>
              </a:rPr>
              <a:t>Soothill</a:t>
            </a:r>
            <a:r>
              <a:rPr lang="en-GB" sz="2400" dirty="0">
                <a:latin typeface="Arial"/>
                <a:cs typeface="Arial"/>
              </a:rPr>
              <a:t> (2003) stated that parental domestic violence leading to physical and emotional abuse can result in parents’ imprisonment depending on the level of severity this might be to a child. </a:t>
            </a:r>
            <a:endParaRPr lang="en-GB" sz="2400">
              <a:latin typeface="Arial" panose="020B0604020202020204" pitchFamily="34" charset="0"/>
              <a:cs typeface="Arial" panose="020B0604020202020204" pitchFamily="34" charset="0"/>
            </a:endParaRPr>
          </a:p>
          <a:p>
            <a:pPr marL="0" indent="0">
              <a:buNone/>
            </a:pPr>
            <a:r>
              <a:rPr lang="en-GB" sz="1100" b="1" dirty="0">
                <a:latin typeface="Arial"/>
                <a:ea typeface="+mn-lt"/>
                <a:cs typeface="+mn-lt"/>
              </a:rPr>
              <a:t>Image from:</a:t>
            </a:r>
            <a:r>
              <a:rPr lang="en-GB" sz="1600" dirty="0">
                <a:latin typeface="Arial"/>
                <a:ea typeface="+mn-lt"/>
                <a:cs typeface="+mn-lt"/>
              </a:rPr>
              <a:t> </a:t>
            </a:r>
            <a:r>
              <a:rPr lang="en-GB" sz="1600" dirty="0">
                <a:latin typeface="Arial"/>
                <a:ea typeface="+mn-lt"/>
                <a:cs typeface="+mn-lt"/>
                <a:hlinkClick r:id="rId2"/>
              </a:rPr>
              <a:t>https://www.reddit.com/r/socialanxiety/comments/cdjf3h/understanding_the_causes/</a:t>
            </a:r>
            <a:endParaRPr lang="en-GB" sz="1600">
              <a:latin typeface="Arial"/>
              <a:cs typeface="Arial" panose="020B0604020202020204" pitchFamily="34" charset="0"/>
            </a:endParaRPr>
          </a:p>
          <a:p>
            <a:pPr marL="0" indent="0">
              <a:buNone/>
            </a:pPr>
            <a:endParaRPr lang="en-GB" sz="1600" dirty="0">
              <a:latin typeface="Arial"/>
              <a:ea typeface="Calibri"/>
              <a:cs typeface="Calibri"/>
            </a:endParaRPr>
          </a:p>
          <a:p>
            <a:endParaRPr lang="en-GB" sz="1600">
              <a:latin typeface="Arial"/>
              <a:cs typeface="Arial"/>
            </a:endParaRPr>
          </a:p>
        </p:txBody>
      </p:sp>
      <p:pic>
        <p:nvPicPr>
          <p:cNvPr id="4" name="Picture 4">
            <a:extLst>
              <a:ext uri="{FF2B5EF4-FFF2-40B4-BE49-F238E27FC236}">
                <a16:creationId xmlns:a16="http://schemas.microsoft.com/office/drawing/2014/main" id="{560B2591-1B59-55DD-8333-D21F3A15D40C}"/>
              </a:ext>
            </a:extLst>
          </p:cNvPr>
          <p:cNvPicPr>
            <a:picLocks noChangeAspect="1"/>
          </p:cNvPicPr>
          <p:nvPr/>
        </p:nvPicPr>
        <p:blipFill rotWithShape="1">
          <a:blip r:embed="rId3"/>
          <a:srcRect l="20507" r="12728" b="-1"/>
          <a:stretch/>
        </p:blipFill>
        <p:spPr>
          <a:xfrm>
            <a:off x="8132461" y="2124536"/>
            <a:ext cx="4058233" cy="4616900"/>
          </a:xfrm>
          <a:prstGeom prst="rect">
            <a:avLst/>
          </a:prstGeom>
        </p:spPr>
      </p:pic>
    </p:spTree>
    <p:extLst>
      <p:ext uri="{BB962C8B-B14F-4D97-AF65-F5344CB8AC3E}">
        <p14:creationId xmlns:p14="http://schemas.microsoft.com/office/powerpoint/2010/main" val="4025577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08FB2A4-7B47-FE01-D7DB-38AB8F8C4024}"/>
              </a:ext>
            </a:extLst>
          </p:cNvPr>
          <p:cNvSpPr>
            <a:spLocks noGrp="1"/>
          </p:cNvSpPr>
          <p:nvPr>
            <p:ph type="title"/>
          </p:nvPr>
        </p:nvSpPr>
        <p:spPr>
          <a:xfrm>
            <a:off x="838200" y="365125"/>
            <a:ext cx="5387502" cy="821299"/>
          </a:xfrm>
        </p:spPr>
        <p:txBody>
          <a:bodyPr>
            <a:normAutofit fontScale="90000"/>
          </a:bodyPr>
          <a:lstStyle/>
          <a:p>
            <a:r>
              <a:rPr lang="en-GB" b="1">
                <a:latin typeface="Arial" panose="020B0604020202020204" pitchFamily="34" charset="0"/>
                <a:cs typeface="Arial" panose="020B0604020202020204" pitchFamily="34" charset="0"/>
              </a:rPr>
              <a:t>Child Risks Factors </a:t>
            </a:r>
          </a:p>
        </p:txBody>
      </p:sp>
      <p:sp>
        <p:nvSpPr>
          <p:cNvPr id="3" name="Content Placeholder 2">
            <a:extLst>
              <a:ext uri="{FF2B5EF4-FFF2-40B4-BE49-F238E27FC236}">
                <a16:creationId xmlns:a16="http://schemas.microsoft.com/office/drawing/2014/main" id="{510BF11D-7AD9-EDA6-CAE7-88F66E2B2EDD}"/>
              </a:ext>
            </a:extLst>
          </p:cNvPr>
          <p:cNvSpPr>
            <a:spLocks noGrp="1"/>
          </p:cNvSpPr>
          <p:nvPr>
            <p:ph idx="1"/>
          </p:nvPr>
        </p:nvSpPr>
        <p:spPr>
          <a:xfrm>
            <a:off x="64995" y="1915272"/>
            <a:ext cx="6956325" cy="4799572"/>
          </a:xfrm>
        </p:spPr>
        <p:txBody>
          <a:bodyPr vert="horz" lIns="91440" tIns="45720" rIns="91440" bIns="45720" rtlCol="0" anchor="t">
            <a:normAutofit fontScale="92500" lnSpcReduction="20000"/>
          </a:bodyPr>
          <a:lstStyle/>
          <a:p>
            <a:endParaRPr lang="en-GB" sz="1500">
              <a:latin typeface="Arial" panose="020B0604020202020204" pitchFamily="34" charset="0"/>
              <a:cs typeface="Arial" panose="020B0604020202020204" pitchFamily="34" charset="0"/>
            </a:endParaRPr>
          </a:p>
          <a:p>
            <a:r>
              <a:rPr lang="en-GB" sz="2400" dirty="0">
                <a:latin typeface="Arial"/>
                <a:cs typeface="Arial"/>
              </a:rPr>
              <a:t>According to Duke et al. (2010) problems persuaded by a family member’s alcohol addiction were the most frequently reported negative experience in the range of childhood experiences linked to adolescent perpetration of interpersonal violence such as bullying, carrying weapons, fighting and delinquency. </a:t>
            </a:r>
            <a:endParaRPr lang="en-GB" sz="2400" dirty="0">
              <a:latin typeface="Arial" panose="020B0604020202020204" pitchFamily="34" charset="0"/>
              <a:cs typeface="Arial" panose="020B0604020202020204" pitchFamily="34" charset="0"/>
            </a:endParaRPr>
          </a:p>
          <a:p>
            <a:r>
              <a:rPr lang="en-GB" sz="2400" dirty="0">
                <a:latin typeface="Arial"/>
                <a:cs typeface="Arial"/>
              </a:rPr>
              <a:t>The risk factors of domestic violence can affect children’s psychological health when witnessing confrontations between adults or guardians, verbal abuse and parental neglect for not meeting their responsibility to ensure that children’s needs are met efficiently can result that children developing anger issues and aggressive behaviour in the long run ( Norman et al. 2012).</a:t>
            </a:r>
          </a:p>
          <a:p>
            <a:endParaRPr lang="en-GB" sz="1500" dirty="0">
              <a:ea typeface="+mn-lt"/>
              <a:cs typeface="+mn-lt"/>
            </a:endParaRPr>
          </a:p>
          <a:p>
            <a:r>
              <a:rPr lang="en-GB" sz="1500" dirty="0">
                <a:ea typeface="+mn-lt"/>
                <a:cs typeface="+mn-lt"/>
              </a:rPr>
              <a:t>Image from </a:t>
            </a:r>
            <a:r>
              <a:rPr lang="en-GB" sz="1500" dirty="0">
                <a:ea typeface="+mn-lt"/>
                <a:cs typeface="+mn-lt"/>
                <a:hlinkClick r:id="rId2"/>
              </a:rPr>
              <a:t>http://www.rnceus.com/Child_abuse/consequences.html</a:t>
            </a:r>
            <a:endParaRPr lang="en-GB" sz="1500" dirty="0">
              <a:latin typeface="Arial" panose="020B0604020202020204" pitchFamily="34" charset="0"/>
              <a:ea typeface="+mn-lt"/>
              <a:cs typeface="Arial" panose="020B0604020202020204" pitchFamily="34" charset="0"/>
            </a:endParaRPr>
          </a:p>
          <a:p>
            <a:endParaRPr lang="en-GB" sz="1500" dirty="0">
              <a:latin typeface="Calibri"/>
              <a:ea typeface="Calibri"/>
              <a:cs typeface="Calibri"/>
            </a:endParaRPr>
          </a:p>
        </p:txBody>
      </p:sp>
      <p:pic>
        <p:nvPicPr>
          <p:cNvPr id="4" name="Picture 4" descr="Diagram, text&#10;&#10;Description automatically generated">
            <a:extLst>
              <a:ext uri="{FF2B5EF4-FFF2-40B4-BE49-F238E27FC236}">
                <a16:creationId xmlns:a16="http://schemas.microsoft.com/office/drawing/2014/main" id="{DA44FDAA-AB64-9369-C657-A99C6F16C532}"/>
              </a:ext>
            </a:extLst>
          </p:cNvPr>
          <p:cNvPicPr>
            <a:picLocks noChangeAspect="1"/>
          </p:cNvPicPr>
          <p:nvPr/>
        </p:nvPicPr>
        <p:blipFill rotWithShape="1">
          <a:blip r:embed="rId3"/>
          <a:srcRect l="5946" r="3011" b="-1"/>
          <a:stretch/>
        </p:blipFill>
        <p:spPr>
          <a:xfrm>
            <a:off x="7439322" y="522211"/>
            <a:ext cx="4752678" cy="6335789"/>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685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Arc 3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582D0B-936A-D9DB-34CA-CEBEE9B69DE3}"/>
              </a:ext>
            </a:extLst>
          </p:cNvPr>
          <p:cNvSpPr>
            <a:spLocks noGrp="1"/>
          </p:cNvSpPr>
          <p:nvPr>
            <p:ph type="title"/>
          </p:nvPr>
        </p:nvSpPr>
        <p:spPr>
          <a:xfrm>
            <a:off x="5894962" y="479493"/>
            <a:ext cx="5458838" cy="1325563"/>
          </a:xfrm>
        </p:spPr>
        <p:txBody>
          <a:bodyPr>
            <a:normAutofit/>
          </a:bodyPr>
          <a:lstStyle/>
          <a:p>
            <a:r>
              <a:rPr lang="en-GB" b="1">
                <a:latin typeface="Arial" panose="020B0604020202020204" pitchFamily="34" charset="0"/>
                <a:cs typeface="Arial" panose="020B0604020202020204" pitchFamily="34" charset="0"/>
              </a:rPr>
              <a:t>Child Risks factors</a:t>
            </a:r>
          </a:p>
        </p:txBody>
      </p:sp>
      <p:sp>
        <p:nvSpPr>
          <p:cNvPr id="49" name="Freeform: Shape 3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Graphical user interface, text&#10;&#10;Description automatically generated">
            <a:extLst>
              <a:ext uri="{FF2B5EF4-FFF2-40B4-BE49-F238E27FC236}">
                <a16:creationId xmlns:a16="http://schemas.microsoft.com/office/drawing/2014/main" id="{74748086-842E-42F0-6346-8DEA161F180A}"/>
              </a:ext>
            </a:extLst>
          </p:cNvPr>
          <p:cNvPicPr>
            <a:picLocks noChangeAspect="1"/>
          </p:cNvPicPr>
          <p:nvPr/>
        </p:nvPicPr>
        <p:blipFill>
          <a:blip r:embed="rId2"/>
          <a:stretch>
            <a:fillRect/>
          </a:stretch>
        </p:blipFill>
        <p:spPr>
          <a:xfrm>
            <a:off x="0" y="1628403"/>
            <a:ext cx="4864239" cy="36791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75E33E5-5502-EDF6-2E78-3CDD72C613EE}"/>
              </a:ext>
            </a:extLst>
          </p:cNvPr>
          <p:cNvSpPr>
            <a:spLocks noGrp="1"/>
          </p:cNvSpPr>
          <p:nvPr>
            <p:ph idx="1"/>
          </p:nvPr>
        </p:nvSpPr>
        <p:spPr>
          <a:xfrm>
            <a:off x="4852816" y="1525003"/>
            <a:ext cx="7173336" cy="5324312"/>
          </a:xfrm>
        </p:spPr>
        <p:txBody>
          <a:bodyPr vert="horz" lIns="91440" tIns="45720" rIns="91440" bIns="45720" rtlCol="0" anchor="t">
            <a:noAutofit/>
          </a:bodyPr>
          <a:lstStyle/>
          <a:p>
            <a:r>
              <a:rPr lang="en-GB" sz="2000" dirty="0">
                <a:latin typeface="Arial"/>
                <a:cs typeface="Arial"/>
              </a:rPr>
              <a:t>Consequences of child maltreatment can be associated with the development of antisocial behaviour in their early adult life and, more likely, smoking habits, alcohol and drug use. Also, Mental health is one of the major outcomes of maltreatment in children contributing to physical health deterioration, stress and depression, affecting their cognitive development. Early pregnancy increases the risk of STDs and suicide, according to Butchart and Harvey (2006)</a:t>
            </a:r>
          </a:p>
          <a:p>
            <a:r>
              <a:rPr lang="en-GB" sz="2000" dirty="0">
                <a:latin typeface="Arial"/>
                <a:cs typeface="Arial"/>
              </a:rPr>
              <a:t>Children growing up in a family of alcohol additions can be exposed to high risks of verbal abuse, emotional and physical abuse such as hitting, burning, sexual abuse, malnutrition and neglects (Widom et al. 2012).</a:t>
            </a:r>
          </a:p>
          <a:p>
            <a:pPr marL="0" indent="0">
              <a:buNone/>
            </a:pPr>
            <a:endParaRPr lang="en-GB" sz="2000" b="1" dirty="0">
              <a:latin typeface="Arial"/>
              <a:ea typeface="+mn-lt"/>
              <a:cs typeface="Calibri"/>
            </a:endParaRPr>
          </a:p>
          <a:p>
            <a:pPr marL="0" indent="0">
              <a:buNone/>
            </a:pPr>
            <a:r>
              <a:rPr lang="en-GB" sz="1600" b="1" dirty="0">
                <a:latin typeface="Arial"/>
                <a:ea typeface="+mn-lt"/>
                <a:cs typeface="+mn-lt"/>
              </a:rPr>
              <a:t>image from: </a:t>
            </a:r>
            <a:r>
              <a:rPr lang="en-GB" sz="1600" dirty="0">
                <a:latin typeface="Arial"/>
                <a:ea typeface="+mn-lt"/>
                <a:cs typeface="+mn-lt"/>
                <a:hlinkClick r:id="rId3"/>
              </a:rPr>
              <a:t>https://maximus-has-lopez.blogspot.com/2022/05/risk-factors-for-child-abuse-ati.html</a:t>
            </a:r>
            <a:endParaRPr lang="en-GB" sz="1600" dirty="0">
              <a:latin typeface="Arial"/>
              <a:cs typeface="Arial" panose="020B0604020202020204" pitchFamily="34" charset="0"/>
            </a:endParaRPr>
          </a:p>
          <a:p>
            <a:pPr marL="0" indent="0">
              <a:buNone/>
            </a:pPr>
            <a:endParaRPr lang="en-GB" sz="1600" dirty="0">
              <a:latin typeface="Arial" panose="020B0604020202020204" pitchFamily="34" charset="0"/>
              <a:ea typeface="Calibri"/>
              <a:cs typeface="Calibri"/>
            </a:endParaRPr>
          </a:p>
          <a:p>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4193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8DF14-7640-D0D9-15BC-B3766FB6E38E}"/>
              </a:ext>
            </a:extLst>
          </p:cNvPr>
          <p:cNvSpPr>
            <a:spLocks noGrp="1"/>
          </p:cNvSpPr>
          <p:nvPr>
            <p:ph type="title"/>
          </p:nvPr>
        </p:nvSpPr>
        <p:spPr>
          <a:xfrm>
            <a:off x="642141" y="640080"/>
            <a:ext cx="4807683" cy="1234799"/>
          </a:xfrm>
        </p:spPr>
        <p:txBody>
          <a:bodyPr anchor="b">
            <a:normAutofit fontScale="90000"/>
          </a:bodyPr>
          <a:lstStyle/>
          <a:p>
            <a:r>
              <a:rPr lang="en-GB" sz="5000" b="1">
                <a:latin typeface="Arial" panose="020B0604020202020204" pitchFamily="34" charset="0"/>
                <a:cs typeface="Arial" panose="020B0604020202020204" pitchFamily="34" charset="0"/>
              </a:rPr>
              <a:t>Other factors for children </a:t>
            </a:r>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B909FD-4E00-20A2-178A-D1198B4E0EFD}"/>
              </a:ext>
            </a:extLst>
          </p:cNvPr>
          <p:cNvSpPr>
            <a:spLocks noGrp="1"/>
          </p:cNvSpPr>
          <p:nvPr>
            <p:ph idx="1"/>
          </p:nvPr>
        </p:nvSpPr>
        <p:spPr>
          <a:xfrm>
            <a:off x="126671" y="2257494"/>
            <a:ext cx="7537070" cy="4522782"/>
          </a:xfrm>
        </p:spPr>
        <p:txBody>
          <a:bodyPr vert="horz" lIns="91440" tIns="45720" rIns="91440" bIns="45720" rtlCol="0" anchor="t">
            <a:noAutofit/>
          </a:bodyPr>
          <a:lstStyle/>
          <a:p>
            <a:endParaRPr lang="en-GB" sz="1800" dirty="0">
              <a:latin typeface="Arial"/>
              <a:cs typeface="Arial"/>
            </a:endParaRPr>
          </a:p>
          <a:p>
            <a:r>
              <a:rPr lang="en-GB" sz="2400" dirty="0">
                <a:latin typeface="Arial"/>
                <a:cs typeface="Arial"/>
              </a:rPr>
              <a:t>Underprivileged areas where children and young people are raised with lacking parental supervision can be an influential risk of children engaging in delinquent behaviour. Also, Families with few resources living in an underprivileged area find it difficult to keep their children away from delinquent activities (National Crime Prevention Centre, 2008).</a:t>
            </a:r>
            <a:endParaRPr lang="en-GB" sz="2400">
              <a:ea typeface="Calibri"/>
              <a:cs typeface="Calibri"/>
            </a:endParaRPr>
          </a:p>
          <a:p>
            <a:r>
              <a:rPr lang="en-GB" sz="2400" dirty="0">
                <a:latin typeface="Arial"/>
                <a:cs typeface="Arial"/>
              </a:rPr>
              <a:t>Prostitution and promiscuity among the girls and poor performance in school for boys and girls.</a:t>
            </a:r>
            <a:r>
              <a:rPr lang="en-GB" sz="2400" dirty="0">
                <a:latin typeface="Arial"/>
                <a:ea typeface="+mn-lt"/>
                <a:cs typeface="Arial"/>
              </a:rPr>
              <a:t> </a:t>
            </a:r>
            <a:endParaRPr lang="en-GB" sz="2400" dirty="0">
              <a:latin typeface="Arial"/>
              <a:ea typeface="+mn-lt"/>
              <a:cs typeface="Arial" panose="020B0604020202020204" pitchFamily="34" charset="0"/>
            </a:endParaRPr>
          </a:p>
          <a:p>
            <a:pPr marL="0" indent="0">
              <a:buNone/>
            </a:pPr>
            <a:endParaRPr lang="en-GB" sz="1200" b="1" dirty="0">
              <a:latin typeface="Arial"/>
              <a:ea typeface="+mn-lt"/>
              <a:cs typeface="+mn-lt"/>
            </a:endParaRPr>
          </a:p>
          <a:p>
            <a:pPr marL="0" indent="0">
              <a:buNone/>
            </a:pPr>
            <a:r>
              <a:rPr lang="en-GB" sz="1200" b="1" dirty="0">
                <a:latin typeface="Arial"/>
                <a:ea typeface="+mn-lt"/>
                <a:cs typeface="+mn-lt"/>
              </a:rPr>
              <a:t>Image from:</a:t>
            </a:r>
            <a:r>
              <a:rPr lang="en-GB" sz="1200" dirty="0">
                <a:latin typeface="Arial"/>
                <a:ea typeface="+mn-lt"/>
                <a:cs typeface="+mn-lt"/>
              </a:rPr>
              <a:t> </a:t>
            </a:r>
            <a:r>
              <a:rPr lang="en-GB" sz="1200" dirty="0">
                <a:latin typeface="Arial"/>
                <a:ea typeface="+mn-lt"/>
                <a:cs typeface="+mn-lt"/>
                <a:hlinkClick r:id="rId2"/>
              </a:rPr>
              <a:t>https://www.wakecounseling.com/therapy-blog/child-emotional-neglect</a:t>
            </a:r>
            <a:endParaRPr lang="en-GB" sz="1200">
              <a:latin typeface="Arial"/>
              <a:cs typeface="Arial" panose="020B0604020202020204" pitchFamily="34" charset="0"/>
            </a:endParaRPr>
          </a:p>
          <a:p>
            <a:pPr marL="0" indent="0">
              <a:buNone/>
            </a:pPr>
            <a:endParaRPr lang="en-GB" sz="1200" dirty="0">
              <a:latin typeface="Arial" panose="020B0604020202020204" pitchFamily="34" charset="0"/>
              <a:ea typeface="Calibri"/>
              <a:cs typeface="Calibri"/>
            </a:endParaRPr>
          </a:p>
          <a:p>
            <a:pPr marL="0" indent="0">
              <a:buNone/>
            </a:pP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3248F354-00BF-4B3E-5454-074E2BBD2B99}"/>
              </a:ext>
            </a:extLst>
          </p:cNvPr>
          <p:cNvPicPr>
            <a:picLocks noChangeAspect="1"/>
          </p:cNvPicPr>
          <p:nvPr/>
        </p:nvPicPr>
        <p:blipFill>
          <a:blip r:embed="rId3"/>
          <a:stretch>
            <a:fillRect/>
          </a:stretch>
        </p:blipFill>
        <p:spPr>
          <a:xfrm>
            <a:off x="7776598" y="2316575"/>
            <a:ext cx="4419546" cy="4464511"/>
          </a:xfrm>
          <a:prstGeom prst="rect">
            <a:avLst/>
          </a:prstGeom>
        </p:spPr>
      </p:pic>
    </p:spTree>
    <p:extLst>
      <p:ext uri="{BB962C8B-B14F-4D97-AF65-F5344CB8AC3E}">
        <p14:creationId xmlns:p14="http://schemas.microsoft.com/office/powerpoint/2010/main" val="2536595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F969AFA-E404-ECC8-3D71-D757240C2793}"/>
              </a:ext>
            </a:extLst>
          </p:cNvPr>
          <p:cNvSpPr>
            <a:spLocks noGrp="1"/>
          </p:cNvSpPr>
          <p:nvPr>
            <p:ph type="title"/>
          </p:nvPr>
        </p:nvSpPr>
        <p:spPr>
          <a:xfrm>
            <a:off x="838200" y="365125"/>
            <a:ext cx="5393361" cy="1325563"/>
          </a:xfrm>
        </p:spPr>
        <p:txBody>
          <a:bodyPr>
            <a:normAutofit/>
          </a:bodyPr>
          <a:lstStyle/>
          <a:p>
            <a:r>
              <a:rPr lang="en-GB" b="1">
                <a:latin typeface="Arial" panose="020B0604020202020204" pitchFamily="34" charset="0"/>
                <a:cs typeface="Arial" panose="020B0604020202020204" pitchFamily="34" charset="0"/>
              </a:rPr>
              <a:t>Safeguarding children </a:t>
            </a:r>
          </a:p>
        </p:txBody>
      </p:sp>
      <p:sp>
        <p:nvSpPr>
          <p:cNvPr id="3" name="Content Placeholder 2">
            <a:extLst>
              <a:ext uri="{FF2B5EF4-FFF2-40B4-BE49-F238E27FC236}">
                <a16:creationId xmlns:a16="http://schemas.microsoft.com/office/drawing/2014/main" id="{50D4982F-A45E-1A14-636D-AC70589C5FF8}"/>
              </a:ext>
            </a:extLst>
          </p:cNvPr>
          <p:cNvSpPr>
            <a:spLocks noGrp="1"/>
          </p:cNvSpPr>
          <p:nvPr>
            <p:ph idx="1"/>
          </p:nvPr>
        </p:nvSpPr>
        <p:spPr>
          <a:xfrm>
            <a:off x="154642" y="1825625"/>
            <a:ext cx="7163889" cy="5034896"/>
          </a:xfrm>
        </p:spPr>
        <p:txBody>
          <a:bodyPr vert="horz" lIns="91440" tIns="45720" rIns="91440" bIns="45720" rtlCol="0" anchor="t">
            <a:noAutofit/>
          </a:bodyPr>
          <a:lstStyle/>
          <a:p>
            <a:r>
              <a:rPr lang="en-GB" sz="2400" dirty="0">
                <a:latin typeface="Arial"/>
                <a:cs typeface="Arial"/>
              </a:rPr>
              <a:t>Safeguarding can be defined as protecting individuals who are deemed vulnerable from harm and abuse that might be physical or psychological (Firmin, 2017). </a:t>
            </a:r>
            <a:endParaRPr lang="en-GB" sz="2400" dirty="0">
              <a:latin typeface="Arial" panose="020B0604020202020204" pitchFamily="34" charset="0"/>
              <a:cs typeface="Arial" panose="020B0604020202020204" pitchFamily="34" charset="0"/>
            </a:endParaRPr>
          </a:p>
          <a:p>
            <a:r>
              <a:rPr lang="en-GB" sz="2400" dirty="0">
                <a:latin typeface="Arial"/>
                <a:cs typeface="Arial"/>
              </a:rPr>
              <a:t>According to the National Society for the Prevention of Cruelty to Children (NSPCC, 2023), Safeguarding children means protecting children from any risks of harm and abuse that might be happening in their homes, care settings or anywhere they might be found living. </a:t>
            </a:r>
            <a:endParaRPr lang="en-GB" sz="2400">
              <a:latin typeface="Arial" panose="020B0604020202020204" pitchFamily="34" charset="0"/>
              <a:cs typeface="Arial" panose="020B0604020202020204" pitchFamily="34" charset="0"/>
            </a:endParaRPr>
          </a:p>
          <a:p>
            <a:r>
              <a:rPr lang="en-GB" sz="2400" dirty="0">
                <a:latin typeface="Arial"/>
                <a:cs typeface="Arial"/>
              </a:rPr>
              <a:t>The terms “children” and “child” refer to anyone under the age of 18 (Scantlebury, 2022).​</a:t>
            </a:r>
            <a:endParaRPr lang="en-GB" sz="2400">
              <a:latin typeface="Arial"/>
              <a:ea typeface="Calibri" panose="020F0502020204030204"/>
              <a:cs typeface="Calibri" panose="020F0502020204030204"/>
            </a:endParaRPr>
          </a:p>
          <a:p>
            <a:pPr marL="0" indent="0">
              <a:buNone/>
            </a:pPr>
            <a:endParaRPr lang="en-GB" sz="1200" b="1" dirty="0">
              <a:latin typeface="Arial"/>
              <a:ea typeface="+mn-lt"/>
              <a:cs typeface="+mn-lt"/>
            </a:endParaRPr>
          </a:p>
          <a:p>
            <a:pPr marL="0" indent="0">
              <a:buNone/>
            </a:pPr>
            <a:r>
              <a:rPr lang="en-GB" sz="1200" b="1">
                <a:latin typeface="Arial"/>
                <a:ea typeface="+mn-lt"/>
                <a:cs typeface="+mn-lt"/>
              </a:rPr>
              <a:t>Image from:    </a:t>
            </a:r>
            <a:r>
              <a:rPr lang="en-GB" sz="1200" dirty="0">
                <a:latin typeface="Arial"/>
                <a:ea typeface="+mn-lt"/>
                <a:cs typeface="+mn-lt"/>
              </a:rPr>
              <a:t>   </a:t>
            </a:r>
            <a:r>
              <a:rPr lang="en-GB" sz="1200" dirty="0">
                <a:latin typeface="Arial"/>
                <a:ea typeface="+mn-lt"/>
                <a:cs typeface="+mn-lt"/>
                <a:hlinkClick r:id="rId2"/>
              </a:rPr>
              <a:t>https://www.waynfleteinfantsschool.co.uk/safeguarding/</a:t>
            </a:r>
            <a:r>
              <a:rPr lang="en-GB" sz="1200">
                <a:latin typeface="Arial"/>
                <a:ea typeface="+mn-lt"/>
                <a:cs typeface="+mn-lt"/>
              </a:rPr>
              <a:t>#</a:t>
            </a:r>
            <a:endParaRPr lang="en-GB" sz="1200">
              <a:latin typeface="Arial"/>
              <a:ea typeface="+mn-lt"/>
              <a:cs typeface="Arial" panose="020B0604020202020204" pitchFamily="34" charset="0"/>
            </a:endParaRPr>
          </a:p>
          <a:p>
            <a:pPr marL="0" indent="0">
              <a:buNone/>
            </a:pPr>
            <a:endParaRPr lang="en-GB" sz="1200" dirty="0">
              <a:latin typeface="Arial"/>
              <a:ea typeface="Calibri"/>
              <a:cs typeface="Calibri"/>
            </a:endParaRPr>
          </a:p>
        </p:txBody>
      </p:sp>
      <p:pic>
        <p:nvPicPr>
          <p:cNvPr id="4" name="Picture 4">
            <a:extLst>
              <a:ext uri="{FF2B5EF4-FFF2-40B4-BE49-F238E27FC236}">
                <a16:creationId xmlns:a16="http://schemas.microsoft.com/office/drawing/2014/main" id="{4FA94AC8-0826-D4F2-ABD0-ED42AEB0FB23}"/>
              </a:ext>
            </a:extLst>
          </p:cNvPr>
          <p:cNvPicPr>
            <a:picLocks noChangeAspect="1"/>
          </p:cNvPicPr>
          <p:nvPr/>
        </p:nvPicPr>
        <p:blipFill rotWithShape="1">
          <a:blip r:embed="rId3"/>
          <a:srcRect l="16284" r="20780"/>
          <a:stretch/>
        </p:blipFill>
        <p:spPr>
          <a:xfrm>
            <a:off x="7316213" y="758514"/>
            <a:ext cx="4718826" cy="5716150"/>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0925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12D86-3279-3259-4467-307172C16658}"/>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Safeguarding Legislations </a:t>
            </a:r>
          </a:p>
        </p:txBody>
      </p:sp>
      <p:sp>
        <p:nvSpPr>
          <p:cNvPr id="5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ntent Placeholder 2">
            <a:extLst>
              <a:ext uri="{FF2B5EF4-FFF2-40B4-BE49-F238E27FC236}">
                <a16:creationId xmlns:a16="http://schemas.microsoft.com/office/drawing/2014/main" id="{23217D78-7356-B8C1-3D5F-13552DB22ED9}"/>
              </a:ext>
            </a:extLst>
          </p:cNvPr>
          <p:cNvSpPr>
            <a:spLocks noGrp="1"/>
          </p:cNvSpPr>
          <p:nvPr>
            <p:ph idx="1"/>
          </p:nvPr>
        </p:nvSpPr>
        <p:spPr>
          <a:xfrm>
            <a:off x="225112" y="1800558"/>
            <a:ext cx="7887744" cy="4927812"/>
          </a:xfrm>
        </p:spPr>
        <p:txBody>
          <a:bodyPr vert="horz" lIns="91440" tIns="45720" rIns="91440" bIns="45720" rtlCol="0" anchor="t">
            <a:noAutofit/>
          </a:bodyPr>
          <a:lstStyle/>
          <a:p>
            <a:r>
              <a:rPr lang="en-GB" sz="2400" dirty="0">
                <a:latin typeface="Arial"/>
                <a:cs typeface="Arial"/>
              </a:rPr>
              <a:t>The Children's Guardian Act 2019 is legislation detailing the responsibility of parents toward their children. This legislation gives parents the responsibility to provide their children with shelter, education, food, clothing, medical and dental needs. Failing to provide those needs can be seen as neglecting the child’s rights. (Niles, 2020). </a:t>
            </a:r>
            <a:endParaRPr lang="en-GB" sz="2400" dirty="0">
              <a:latin typeface="Arial" panose="020B0604020202020204" pitchFamily="34" charset="0"/>
              <a:cs typeface="Arial" panose="020B0604020202020204" pitchFamily="34" charset="0"/>
            </a:endParaRPr>
          </a:p>
          <a:p>
            <a:r>
              <a:rPr lang="en-GB" sz="2400" dirty="0">
                <a:latin typeface="Arial"/>
                <a:cs typeface="Arial"/>
              </a:rPr>
              <a:t>The Children’s Guardian Act 2019 also gives parents the power to make medical decisions, decide on living arrangements, involvement in children’s social environment, manage the property, and handle children’s financial affairs. Failing to do so can be approached as not meeting the parental responsibility.</a:t>
            </a:r>
          </a:p>
          <a:p>
            <a:r>
              <a:rPr lang="en-GB" sz="1200" dirty="0">
                <a:latin typeface="Arial"/>
                <a:ea typeface="+mn-lt"/>
                <a:cs typeface="+mn-lt"/>
              </a:rPr>
              <a:t>Image from: https://www.hillcross.merton.sch.uk/about-us/safeguarding</a:t>
            </a:r>
            <a:endParaRPr lang="en-GB" sz="1200" dirty="0">
              <a:latin typeface="Arial"/>
              <a:ea typeface="Calibri"/>
              <a:cs typeface="Arial"/>
            </a:endParaRPr>
          </a:p>
          <a:p>
            <a:endParaRPr lang="en-GB" sz="1200" dirty="0">
              <a:latin typeface="Arial"/>
              <a:ea typeface="Calibri"/>
              <a:cs typeface="Calibri"/>
            </a:endParaRPr>
          </a:p>
        </p:txBody>
      </p:sp>
      <p:pic>
        <p:nvPicPr>
          <p:cNvPr id="5" name="Picture 5" descr="Text&#10;&#10;Description automatically generated">
            <a:extLst>
              <a:ext uri="{FF2B5EF4-FFF2-40B4-BE49-F238E27FC236}">
                <a16:creationId xmlns:a16="http://schemas.microsoft.com/office/drawing/2014/main" id="{0413FFEE-9902-8EEF-32DA-BA6FB3108FB3}"/>
              </a:ext>
            </a:extLst>
          </p:cNvPr>
          <p:cNvPicPr>
            <a:picLocks noChangeAspect="1"/>
          </p:cNvPicPr>
          <p:nvPr/>
        </p:nvPicPr>
        <p:blipFill rotWithShape="1">
          <a:blip r:embed="rId2"/>
          <a:srcRect l="17322" r="17330" b="-2"/>
          <a:stretch/>
        </p:blipFill>
        <p:spPr>
          <a:xfrm>
            <a:off x="8336806" y="2161211"/>
            <a:ext cx="3683328" cy="4387864"/>
          </a:xfrm>
          <a:prstGeom prst="rect">
            <a:avLst/>
          </a:prstGeom>
        </p:spPr>
      </p:pic>
    </p:spTree>
    <p:extLst>
      <p:ext uri="{BB962C8B-B14F-4D97-AF65-F5344CB8AC3E}">
        <p14:creationId xmlns:p14="http://schemas.microsoft.com/office/powerpoint/2010/main" val="514308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9BB75C-0899-86D9-F11B-D0B743127497}"/>
              </a:ext>
            </a:extLst>
          </p:cNvPr>
          <p:cNvSpPr>
            <a:spLocks noGrp="1"/>
          </p:cNvSpPr>
          <p:nvPr>
            <p:ph type="title"/>
          </p:nvPr>
        </p:nvSpPr>
        <p:spPr>
          <a:xfrm>
            <a:off x="1137034" y="272140"/>
            <a:ext cx="7171736" cy="459984"/>
          </a:xfrm>
        </p:spPr>
        <p:txBody>
          <a:bodyPr>
            <a:normAutofit fontScale="90000"/>
          </a:bodyPr>
          <a:lstStyle/>
          <a:p>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Assessment Process </a:t>
            </a:r>
          </a:p>
        </p:txBody>
      </p:sp>
      <p:sp>
        <p:nvSpPr>
          <p:cNvPr id="3" name="Content Placeholder 2">
            <a:extLst>
              <a:ext uri="{FF2B5EF4-FFF2-40B4-BE49-F238E27FC236}">
                <a16:creationId xmlns:a16="http://schemas.microsoft.com/office/drawing/2014/main" id="{FDD1CE21-8B6B-1C68-AA8D-B0F0BE8E739C}"/>
              </a:ext>
            </a:extLst>
          </p:cNvPr>
          <p:cNvSpPr>
            <a:spLocks noGrp="1"/>
          </p:cNvSpPr>
          <p:nvPr>
            <p:ph idx="1"/>
          </p:nvPr>
        </p:nvSpPr>
        <p:spPr>
          <a:xfrm>
            <a:off x="84651" y="890808"/>
            <a:ext cx="9738086" cy="6059245"/>
          </a:xfrm>
        </p:spPr>
        <p:txBody>
          <a:bodyPr vert="horz" lIns="91440" tIns="45720" rIns="91440" bIns="45720" rtlCol="0" anchor="t">
            <a:noAutofit/>
          </a:bodyPr>
          <a:lstStyle/>
          <a:p>
            <a:pPr marL="0" indent="0">
              <a:buNone/>
            </a:pPr>
            <a:r>
              <a:rPr lang="en-GB" sz="2000" dirty="0">
                <a:latin typeface="Arial"/>
                <a:cs typeface="Arial"/>
              </a:rPr>
              <a:t>Section 47 of the Children Act 1989 outlines the responsibilities of children’s social care to investigate suspected abuse or neglect cases. Also </a:t>
            </a:r>
            <a:endParaRPr lang="en-GB" sz="2000">
              <a:latin typeface="Arial" panose="020B0604020202020204" pitchFamily="34" charset="0"/>
              <a:cs typeface="Arial" panose="020B0604020202020204" pitchFamily="34" charset="0"/>
            </a:endParaRPr>
          </a:p>
          <a:p>
            <a:pPr marL="0" indent="0">
              <a:buNone/>
            </a:pPr>
            <a:r>
              <a:rPr lang="en-GB" sz="2000" dirty="0">
                <a:latin typeface="Arial"/>
                <a:cs typeface="Arial"/>
              </a:rPr>
              <a:t>Children Act 2004 and Care Act 2014 enforce members of the multiagency to act when suspecting signs and symptoms of abuse and neglect of children in their services. For example, in a Family, A case study where a schoolboy started to display disruptive behaviour in school, teachers and school officers were obligated to alert Children’s social care services to carry out a </a:t>
            </a:r>
            <a:r>
              <a:rPr lang="en-GB" sz="2000" b="1" dirty="0">
                <a:latin typeface="Arial"/>
                <a:cs typeface="Arial"/>
              </a:rPr>
              <a:t>Primary Assessment </a:t>
            </a:r>
            <a:r>
              <a:rPr lang="en-GB" sz="2000" dirty="0">
                <a:latin typeface="Arial"/>
                <a:cs typeface="Arial"/>
              </a:rPr>
              <a:t>by considering issues as follows;</a:t>
            </a:r>
          </a:p>
          <a:p>
            <a:r>
              <a:rPr lang="en-GB" sz="2000" dirty="0">
                <a:latin typeface="Arial"/>
                <a:cs typeface="Arial"/>
              </a:rPr>
              <a:t>What are the child's medical needs?</a:t>
            </a:r>
          </a:p>
          <a:p>
            <a:r>
              <a:rPr lang="en-GB" sz="2000" dirty="0">
                <a:latin typeface="Arial"/>
                <a:cs typeface="Arial"/>
              </a:rPr>
              <a:t>Are there any injuries requiring hospital admission or treatment?</a:t>
            </a:r>
          </a:p>
          <a:p>
            <a:r>
              <a:rPr lang="en-GB" sz="2000" dirty="0">
                <a:latin typeface="Arial"/>
                <a:cs typeface="Arial"/>
              </a:rPr>
              <a:t>Is there an immediate need for protection of either the child or any of their siblings?</a:t>
            </a:r>
          </a:p>
          <a:p>
            <a:r>
              <a:rPr lang="en-GB" sz="2000" dirty="0">
                <a:latin typeface="Arial"/>
                <a:cs typeface="Arial"/>
              </a:rPr>
              <a:t>What further assessments or investigations are required?</a:t>
            </a:r>
            <a:endParaRPr lang="en-GB" sz="2000">
              <a:latin typeface="Arial"/>
              <a:ea typeface="Calibri"/>
              <a:cs typeface="Calibri"/>
            </a:endParaRPr>
          </a:p>
          <a:p>
            <a:r>
              <a:rPr lang="en-GB" sz="2000" dirty="0">
                <a:latin typeface="Arial"/>
                <a:cs typeface="Arial"/>
              </a:rPr>
              <a:t>Is the case of sufficient concern to warrant a referral to children's social care?</a:t>
            </a:r>
          </a:p>
          <a:p>
            <a:r>
              <a:rPr lang="en-GB" sz="2000" dirty="0">
                <a:latin typeface="Arial"/>
                <a:cs typeface="Arial"/>
              </a:rPr>
              <a:t>What information should you share with the parents?</a:t>
            </a:r>
          </a:p>
          <a:p>
            <a:r>
              <a:rPr lang="en-GB" sz="2000" dirty="0">
                <a:latin typeface="Arial"/>
                <a:cs typeface="Arial"/>
              </a:rPr>
              <a:t>What will your contingency plan be if the parents do not comply</a:t>
            </a:r>
          </a:p>
          <a:p>
            <a:pPr marL="0" indent="0">
              <a:buNone/>
            </a:pPr>
            <a:endParaRPr lang="en-GB" sz="1400" dirty="0">
              <a:latin typeface="Arial"/>
              <a:ea typeface="+mn-lt"/>
              <a:cs typeface="+mn-lt"/>
            </a:endParaRPr>
          </a:p>
          <a:p>
            <a:pPr marL="0" indent="0">
              <a:buNone/>
            </a:pPr>
            <a:r>
              <a:rPr lang="en-GB" sz="1400" dirty="0">
                <a:latin typeface="Arial"/>
                <a:ea typeface="+mn-lt"/>
                <a:cs typeface="+mn-lt"/>
              </a:rPr>
              <a:t>Picture from: </a:t>
            </a:r>
            <a:r>
              <a:rPr lang="en-GB" sz="1400" dirty="0">
                <a:latin typeface="Arial"/>
                <a:ea typeface="+mn-lt"/>
                <a:cs typeface="+mn-lt"/>
                <a:hlinkClick r:id="rId2"/>
              </a:rPr>
              <a:t>https://www.heinfeldmeech.com/applying-risk-assessment-to-government/</a:t>
            </a:r>
            <a:endParaRPr lang="en-GB" sz="1400">
              <a:latin typeface="Arial"/>
              <a:ea typeface="+mn-lt"/>
              <a:cs typeface="Arial" panose="020B0604020202020204" pitchFamily="34" charset="0"/>
            </a:endParaRPr>
          </a:p>
          <a:p>
            <a:pPr marL="0" indent="0">
              <a:buNone/>
            </a:pPr>
            <a:endParaRPr lang="en-GB" sz="1400" dirty="0">
              <a:latin typeface="Arial"/>
              <a:ea typeface="Calibri"/>
              <a:cs typeface="Calibri"/>
            </a:endParaRPr>
          </a:p>
        </p:txBody>
      </p:sp>
      <p:pic>
        <p:nvPicPr>
          <p:cNvPr id="4" name="Picture 4">
            <a:extLst>
              <a:ext uri="{FF2B5EF4-FFF2-40B4-BE49-F238E27FC236}">
                <a16:creationId xmlns:a16="http://schemas.microsoft.com/office/drawing/2014/main" id="{F3C183D5-95BE-65D8-77CC-E08EAADEC916}"/>
              </a:ext>
            </a:extLst>
          </p:cNvPr>
          <p:cNvPicPr>
            <a:picLocks noChangeAspect="1"/>
          </p:cNvPicPr>
          <p:nvPr/>
        </p:nvPicPr>
        <p:blipFill rotWithShape="1">
          <a:blip r:embed="rId3"/>
          <a:stretch/>
        </p:blipFill>
        <p:spPr>
          <a:xfrm>
            <a:off x="9709956" y="76028"/>
            <a:ext cx="2482286" cy="3451115"/>
          </a:xfrm>
          <a:prstGeom prst="rect">
            <a:avLst/>
          </a:prstGeom>
        </p:spPr>
      </p:pic>
      <p:sp>
        <p:nvSpPr>
          <p:cNvPr id="37" name="Freeform: Shape 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6981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7DE87-381F-2F4F-3FA9-74EA2226FAAC}"/>
              </a:ext>
            </a:extLst>
          </p:cNvPr>
          <p:cNvSpPr>
            <a:spLocks noGrp="1"/>
          </p:cNvSpPr>
          <p:nvPr>
            <p:ph type="title"/>
          </p:nvPr>
        </p:nvSpPr>
        <p:spPr>
          <a:xfrm>
            <a:off x="630936" y="640080"/>
            <a:ext cx="4818888" cy="1481328"/>
          </a:xfrm>
        </p:spPr>
        <p:txBody>
          <a:bodyPr anchor="b">
            <a:normAutofit/>
          </a:bodyPr>
          <a:lstStyle/>
          <a:p>
            <a:r>
              <a:rPr lang="en-GB" sz="5000" b="1">
                <a:latin typeface="Arial" panose="020B0604020202020204" pitchFamily="34" charset="0"/>
                <a:cs typeface="Arial" panose="020B0604020202020204" pitchFamily="34" charset="0"/>
              </a:rPr>
              <a:t>Assessment process  </a:t>
            </a:r>
          </a:p>
        </p:txBody>
      </p:sp>
      <p:sp>
        <p:nvSpPr>
          <p:cNvPr id="3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34D789-B3CD-3048-6660-1A7A14654859}"/>
              </a:ext>
            </a:extLst>
          </p:cNvPr>
          <p:cNvSpPr>
            <a:spLocks noGrp="1"/>
          </p:cNvSpPr>
          <p:nvPr>
            <p:ph idx="1"/>
          </p:nvPr>
        </p:nvSpPr>
        <p:spPr>
          <a:xfrm>
            <a:off x="97536" y="2410533"/>
            <a:ext cx="8574458" cy="4440498"/>
          </a:xfrm>
        </p:spPr>
        <p:txBody>
          <a:bodyPr anchor="t">
            <a:normAutofit fontScale="85000" lnSpcReduction="20000"/>
          </a:bodyPr>
          <a:lstStyle/>
          <a:p>
            <a:pPr marL="0" indent="0">
              <a:buNone/>
            </a:pPr>
            <a:endParaRPr lang="en-GB" sz="1200" dirty="0">
              <a:latin typeface="Arial"/>
              <a:cs typeface="Arial"/>
            </a:endParaRPr>
          </a:p>
          <a:p>
            <a:pPr marL="0" indent="0">
              <a:buNone/>
            </a:pPr>
            <a:r>
              <a:rPr lang="en-GB" sz="2400" dirty="0">
                <a:latin typeface="Arial"/>
                <a:cs typeface="Arial"/>
              </a:rPr>
              <a:t>When running an assessment, discussing the preliminary assessment with a colleague and working together on a management plan is important to support a child at risk. This might include hospital admission or children’s social care services referral. When the level of concern is high, further assessment can be carried and providing services for a child in need can be provided.</a:t>
            </a:r>
            <a:endParaRPr lang="en-GB" sz="2400">
              <a:latin typeface="Arial"/>
              <a:cs typeface="Arial"/>
            </a:endParaRPr>
          </a:p>
          <a:p>
            <a:pPr marL="0" indent="0">
              <a:buNone/>
            </a:pPr>
            <a:r>
              <a:rPr lang="en-GB" sz="2400" dirty="0">
                <a:latin typeface="Arial"/>
                <a:cs typeface="Arial"/>
              </a:rPr>
              <a:t>In case a preliminary assessment is recommended that this is a child in need of protection, further assessment can take place, and support intervention will be required from professionals like Doctors, Social Services or </a:t>
            </a:r>
            <a:r>
              <a:rPr lang="en-GB" sz="2400" err="1">
                <a:latin typeface="Arial"/>
                <a:cs typeface="Arial"/>
              </a:rPr>
              <a:t>cafcas</a:t>
            </a:r>
            <a:r>
              <a:rPr lang="en-GB" sz="2400" dirty="0">
                <a:latin typeface="Arial"/>
                <a:cs typeface="Arial"/>
              </a:rPr>
              <a:t> children’s social care.</a:t>
            </a:r>
            <a:endParaRPr lang="en-GB" sz="2400">
              <a:latin typeface="Arial"/>
              <a:cs typeface="Arial"/>
            </a:endParaRPr>
          </a:p>
          <a:p>
            <a:pPr marL="0" indent="0">
              <a:buNone/>
            </a:pPr>
            <a:r>
              <a:rPr lang="en-GB" sz="2400" dirty="0">
                <a:latin typeface="Arial"/>
                <a:cs typeface="Arial"/>
              </a:rPr>
              <a:t>If child abuse is suspected, a referral should be completed to the children’s social care following the local authority procedure. (Safeguarding Children Act 2004).</a:t>
            </a:r>
            <a:r>
              <a:rPr lang="en-GB" sz="2400" dirty="0">
                <a:ea typeface="+mn-lt"/>
                <a:cs typeface="+mn-lt"/>
              </a:rPr>
              <a:t>A referral should be completed to the children’s social care following the local authority procedure if child abuse is suspected</a:t>
            </a:r>
            <a:endParaRPr lang="en-GB" sz="2400" dirty="0">
              <a:latin typeface="Arial"/>
              <a:cs typeface="Arial"/>
            </a:endParaRPr>
          </a:p>
          <a:p>
            <a:pPr marL="0" indent="0">
              <a:buNone/>
            </a:pPr>
            <a:endParaRPr lang="en-GB" sz="2400" dirty="0">
              <a:latin typeface="Arial"/>
              <a:ea typeface="+mn-lt"/>
              <a:cs typeface="+mn-lt"/>
            </a:endParaRPr>
          </a:p>
          <a:p>
            <a:pPr marL="0" indent="0">
              <a:buNone/>
            </a:pPr>
            <a:r>
              <a:rPr lang="en-GB" sz="1200" dirty="0">
                <a:latin typeface="Arial"/>
                <a:ea typeface="+mn-lt"/>
                <a:cs typeface="+mn-lt"/>
              </a:rPr>
              <a:t>Picture from: emergingedtech.com/2016/11/10-tools-student-can-use-to-deal-with-case-study-analysis/</a:t>
            </a:r>
          </a:p>
          <a:p>
            <a:pPr marL="0" indent="0">
              <a:buNone/>
            </a:pPr>
            <a:endParaRPr lang="en-GB" sz="1200" dirty="0">
              <a:latin typeface="Arial"/>
              <a:ea typeface="Calibri"/>
              <a:cs typeface="Calibri"/>
            </a:endParaRPr>
          </a:p>
          <a:p>
            <a:pPr marL="0" indent="0">
              <a:buNone/>
            </a:pPr>
            <a:endParaRPr lang="en-GB" sz="1200" dirty="0">
              <a:latin typeface="Arial"/>
              <a:ea typeface="Calibri"/>
              <a:cs typeface="Calibri"/>
            </a:endParaRPr>
          </a:p>
        </p:txBody>
      </p:sp>
      <p:pic>
        <p:nvPicPr>
          <p:cNvPr id="4" name="Picture 4" descr="Text, whiteboard&#10;&#10;Description automatically generated">
            <a:extLst>
              <a:ext uri="{FF2B5EF4-FFF2-40B4-BE49-F238E27FC236}">
                <a16:creationId xmlns:a16="http://schemas.microsoft.com/office/drawing/2014/main" id="{AF9665C4-F0DE-3635-7926-04C52E451C1B}"/>
              </a:ext>
            </a:extLst>
          </p:cNvPr>
          <p:cNvPicPr>
            <a:picLocks noChangeAspect="1"/>
          </p:cNvPicPr>
          <p:nvPr/>
        </p:nvPicPr>
        <p:blipFill rotWithShape="1">
          <a:blip r:embed="rId2"/>
          <a:srcRect l="19985" r="15877" b="-2"/>
          <a:stretch/>
        </p:blipFill>
        <p:spPr>
          <a:xfrm>
            <a:off x="8758018" y="640080"/>
            <a:ext cx="3363196" cy="5577840"/>
          </a:xfrm>
          <a:prstGeom prst="rect">
            <a:avLst/>
          </a:prstGeom>
        </p:spPr>
      </p:pic>
    </p:spTree>
    <p:extLst>
      <p:ext uri="{BB962C8B-B14F-4D97-AF65-F5344CB8AC3E}">
        <p14:creationId xmlns:p14="http://schemas.microsoft.com/office/powerpoint/2010/main" val="1023560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A61BF-7FE7-B2E5-EE90-23FB5EA815EC}"/>
              </a:ext>
            </a:extLst>
          </p:cNvPr>
          <p:cNvSpPr>
            <a:spLocks noGrp="1"/>
          </p:cNvSpPr>
          <p:nvPr>
            <p:ph type="title"/>
          </p:nvPr>
        </p:nvSpPr>
        <p:spPr>
          <a:xfrm>
            <a:off x="838201" y="365125"/>
            <a:ext cx="5262201" cy="707848"/>
          </a:xfrm>
        </p:spPr>
        <p:txBody>
          <a:bodyPr>
            <a:normAutofit/>
          </a:bodyPr>
          <a:lstStyle/>
          <a:p>
            <a:r>
              <a:rPr lang="en-GB" b="1">
                <a:latin typeface="Arial" panose="020B0604020202020204" pitchFamily="34" charset="0"/>
                <a:cs typeface="Arial" panose="020B0604020202020204" pitchFamily="34" charset="0"/>
              </a:rPr>
              <a:t>Theory </a:t>
            </a:r>
          </a:p>
        </p:txBody>
      </p:sp>
      <p:sp>
        <p:nvSpPr>
          <p:cNvPr id="3" name="Content Placeholder 2">
            <a:extLst>
              <a:ext uri="{FF2B5EF4-FFF2-40B4-BE49-F238E27FC236}">
                <a16:creationId xmlns:a16="http://schemas.microsoft.com/office/drawing/2014/main" id="{1261E0A5-90F1-A557-F509-C0EA5289DAF2}"/>
              </a:ext>
            </a:extLst>
          </p:cNvPr>
          <p:cNvSpPr>
            <a:spLocks noGrp="1"/>
          </p:cNvSpPr>
          <p:nvPr>
            <p:ph idx="1"/>
          </p:nvPr>
        </p:nvSpPr>
        <p:spPr>
          <a:xfrm>
            <a:off x="1" y="1027011"/>
            <a:ext cx="8723533" cy="5683352"/>
          </a:xfrm>
        </p:spPr>
        <p:txBody>
          <a:bodyPr vert="horz" lIns="91440" tIns="45720" rIns="91440" bIns="45720" rtlCol="0" anchor="t">
            <a:normAutofit fontScale="92500" lnSpcReduction="10000"/>
          </a:bodyPr>
          <a:lstStyle/>
          <a:p>
            <a:r>
              <a:rPr lang="en-GB" sz="2400" dirty="0">
                <a:latin typeface="Arial"/>
                <a:cs typeface="Arial"/>
              </a:rPr>
              <a:t>Family is an important organ in society for both children’s and parents’ development.  It aims to promote unity, love and affection that enable children to grow and develop physically and emotionally healthy through life stages (Umberson, Crosnoe and Reczek,  2010)</a:t>
            </a:r>
            <a:endParaRPr lang="en-US" dirty="0"/>
          </a:p>
          <a:p>
            <a:r>
              <a:rPr lang="en-GB" sz="2400" dirty="0">
                <a:latin typeface="Arial"/>
                <a:cs typeface="Arial"/>
              </a:rPr>
              <a:t>Maslow hierarchy of needs is important to consider when promoting children’s development. This is because the theory implicates five important human needs, starting from the basic needs of food, shelter, clothing and warmth. Then the need for protection and security follows with love, belonging, esteem, cognitive growth and self-actualisation, where an individual develops high self-esteem about their life. (Mathes,1981). </a:t>
            </a:r>
          </a:p>
          <a:p>
            <a:r>
              <a:rPr lang="en-GB" sz="2400" dirty="0">
                <a:latin typeface="Arial"/>
                <a:cs typeface="Arial"/>
              </a:rPr>
              <a:t>According to Noltemeyer et al. (2021), each stage of development requires sufficient satisfaction for the next stage to occur. Therefore, skipping a stage of development, as established by Maslow, can result in not reaching self-actualisation which is the top of all human needs where an individual develop full satisfaction out of stress and depression accounted throughout life stages.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5" name="Picture 4" descr="Chalk drawing of people representing different genders">
            <a:extLst>
              <a:ext uri="{FF2B5EF4-FFF2-40B4-BE49-F238E27FC236}">
                <a16:creationId xmlns:a16="http://schemas.microsoft.com/office/drawing/2014/main" id="{70BD298A-CA03-A9F1-9173-B869FD52FD1E}"/>
              </a:ext>
            </a:extLst>
          </p:cNvPr>
          <p:cNvPicPr>
            <a:picLocks noChangeAspect="1"/>
          </p:cNvPicPr>
          <p:nvPr/>
        </p:nvPicPr>
        <p:blipFill rotWithShape="1">
          <a:blip r:embed="rId2"/>
          <a:srcRect l="20944" r="21023" b="4"/>
          <a:stretch/>
        </p:blipFill>
        <p:spPr>
          <a:xfrm>
            <a:off x="8722043" y="10"/>
            <a:ext cx="346995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52891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5C5A3C9-876E-68E4-09D1-E02C1A8EE863}"/>
              </a:ext>
            </a:extLst>
          </p:cNvPr>
          <p:cNvSpPr>
            <a:spLocks noGrp="1"/>
          </p:cNvSpPr>
          <p:nvPr>
            <p:ph type="title"/>
          </p:nvPr>
        </p:nvSpPr>
        <p:spPr>
          <a:xfrm>
            <a:off x="838200" y="365125"/>
            <a:ext cx="5387502" cy="1325563"/>
          </a:xfrm>
        </p:spPr>
        <p:txBody>
          <a:bodyPr>
            <a:normAutofit/>
          </a:bodyPr>
          <a:lstStyle/>
          <a:p>
            <a:r>
              <a:rPr lang="en-GB" b="1">
                <a:latin typeface="Arial" panose="020B0604020202020204" pitchFamily="34" charset="0"/>
                <a:cs typeface="Arial" panose="020B0604020202020204" pitchFamily="34" charset="0"/>
              </a:rPr>
              <a:t>Recommendation </a:t>
            </a:r>
          </a:p>
        </p:txBody>
      </p:sp>
      <p:sp>
        <p:nvSpPr>
          <p:cNvPr id="3" name="Content Placeholder 2">
            <a:extLst>
              <a:ext uri="{FF2B5EF4-FFF2-40B4-BE49-F238E27FC236}">
                <a16:creationId xmlns:a16="http://schemas.microsoft.com/office/drawing/2014/main" id="{43F11D06-9C80-FF05-7900-40445F30E59A}"/>
              </a:ext>
            </a:extLst>
          </p:cNvPr>
          <p:cNvSpPr>
            <a:spLocks noGrp="1"/>
          </p:cNvSpPr>
          <p:nvPr>
            <p:ph idx="1"/>
          </p:nvPr>
        </p:nvSpPr>
        <p:spPr>
          <a:xfrm>
            <a:off x="68940" y="1441957"/>
            <a:ext cx="8438494" cy="5250166"/>
          </a:xfrm>
        </p:spPr>
        <p:txBody>
          <a:bodyPr vert="horz" lIns="91440" tIns="45720" rIns="91440" bIns="45720" rtlCol="0" anchor="t">
            <a:noAutofit/>
          </a:bodyPr>
          <a:lstStyle/>
          <a:p>
            <a:endParaRPr lang="en-GB" sz="2000" dirty="0">
              <a:latin typeface="Arial"/>
              <a:cs typeface="Arial"/>
            </a:endParaRPr>
          </a:p>
          <a:p>
            <a:r>
              <a:rPr lang="en-GB" sz="1800" dirty="0">
                <a:latin typeface="Arial"/>
                <a:cs typeface="Arial"/>
              </a:rPr>
              <a:t>In the case of abuse or maltreatment of a child identified in a family, the local authority and children’s social care will try to assist the family in improving their quality of life if the level of risks is identified as low. For example, </a:t>
            </a:r>
            <a:endParaRPr lang="en-GB" sz="1800" dirty="0">
              <a:latin typeface="Arial" panose="020B0604020202020204" pitchFamily="34" charset="0"/>
              <a:cs typeface="Arial" panose="020B0604020202020204" pitchFamily="34" charset="0"/>
            </a:endParaRPr>
          </a:p>
          <a:p>
            <a:r>
              <a:rPr lang="en-GB" sz="1800" dirty="0">
                <a:latin typeface="Arial"/>
                <a:cs typeface="Arial"/>
              </a:rPr>
              <a:t>Taking parenting courses</a:t>
            </a:r>
          </a:p>
          <a:p>
            <a:r>
              <a:rPr lang="en-GB" sz="1800" dirty="0">
                <a:latin typeface="Arial"/>
                <a:cs typeface="Arial"/>
              </a:rPr>
              <a:t>Family therapy </a:t>
            </a:r>
            <a:endParaRPr lang="en-GB" sz="1800" dirty="0">
              <a:latin typeface="Arial" panose="020B0604020202020204" pitchFamily="34" charset="0"/>
              <a:cs typeface="Arial" panose="020B0604020202020204" pitchFamily="34" charset="0"/>
            </a:endParaRPr>
          </a:p>
          <a:p>
            <a:r>
              <a:rPr lang="en-GB" sz="1800" dirty="0">
                <a:latin typeface="Arial"/>
                <a:cs typeface="Arial"/>
              </a:rPr>
              <a:t>Training parents and youth</a:t>
            </a:r>
          </a:p>
          <a:p>
            <a:r>
              <a:rPr lang="en-GB" sz="1800" dirty="0">
                <a:latin typeface="Arial"/>
                <a:cs typeface="Arial"/>
              </a:rPr>
              <a:t>Integrate a treatment plan for any possible addiction </a:t>
            </a:r>
            <a:endParaRPr lang="en-GB" sz="1800" dirty="0">
              <a:latin typeface="Arial" panose="020B0604020202020204" pitchFamily="34" charset="0"/>
              <a:cs typeface="Arial" panose="020B0604020202020204" pitchFamily="34" charset="0"/>
            </a:endParaRPr>
          </a:p>
          <a:p>
            <a:r>
              <a:rPr lang="en-GB" sz="1800" dirty="0">
                <a:latin typeface="Arial"/>
                <a:cs typeface="Arial"/>
              </a:rPr>
              <a:t>Supporting the family financially or removing the family from the area of concern.</a:t>
            </a:r>
          </a:p>
          <a:p>
            <a:pPr marL="0" indent="0">
              <a:buNone/>
            </a:pPr>
            <a:r>
              <a:rPr lang="en-GB" sz="1800" dirty="0">
                <a:latin typeface="Arial"/>
                <a:cs typeface="Arial"/>
              </a:rPr>
              <a:t> If the risk is identified as high, and a child needs protection and safety, the child will then be removed from a family to be placed in a safe provision ( Safeguarding Children Act 2004)</a:t>
            </a:r>
          </a:p>
          <a:p>
            <a:pPr marL="0" indent="0">
              <a:buNone/>
            </a:pPr>
            <a:r>
              <a:rPr lang="en-GB" sz="1200" dirty="0">
                <a:latin typeface="Arial"/>
                <a:ea typeface="+mn-lt"/>
                <a:cs typeface="+mn-lt"/>
              </a:rPr>
              <a:t>Image from: </a:t>
            </a:r>
            <a:r>
              <a:rPr lang="en-GB" sz="1200" dirty="0">
                <a:latin typeface="Arial"/>
                <a:ea typeface="+mn-lt"/>
                <a:cs typeface="+mn-lt"/>
                <a:hlinkClick r:id="rId2"/>
              </a:rPr>
              <a:t>https://www.omm.com/pro-bono/case-studies/2017-children-and-families-pro-bono-case-studies</a:t>
            </a:r>
            <a:endParaRPr lang="en-GB" sz="1200" dirty="0">
              <a:latin typeface="Arial"/>
              <a:cs typeface="Arial"/>
            </a:endParaRPr>
          </a:p>
          <a:p>
            <a:pPr marL="0" indent="0">
              <a:buNone/>
            </a:pPr>
            <a:endParaRPr lang="en-GB" sz="1400" dirty="0">
              <a:latin typeface="Arial"/>
              <a:ea typeface="Calibri"/>
              <a:cs typeface="Calibri"/>
            </a:endParaRPr>
          </a:p>
          <a:p>
            <a:pPr marL="0" indent="0">
              <a:buNone/>
            </a:pPr>
            <a:r>
              <a:rPr lang="en-GB" sz="1600" dirty="0">
                <a:latin typeface="Arial"/>
                <a:cs typeface="Arial"/>
              </a:rPr>
              <a:t>   </a:t>
            </a:r>
            <a:endParaRPr lang="en-GB" sz="1600" dirty="0">
              <a:latin typeface="Arial" panose="020B0604020202020204" pitchFamily="34" charset="0"/>
              <a:cs typeface="Arial" panose="020B0604020202020204" pitchFamily="34" charset="0"/>
            </a:endParaRPr>
          </a:p>
        </p:txBody>
      </p:sp>
      <p:pic>
        <p:nvPicPr>
          <p:cNvPr id="4" name="Picture 4" descr="A picture containing grass, tree, outdoor, person&#10;&#10;Description automatically generated">
            <a:extLst>
              <a:ext uri="{FF2B5EF4-FFF2-40B4-BE49-F238E27FC236}">
                <a16:creationId xmlns:a16="http://schemas.microsoft.com/office/drawing/2014/main" id="{31C8E40D-6542-3A32-1009-89C81E9EE66A}"/>
              </a:ext>
            </a:extLst>
          </p:cNvPr>
          <p:cNvPicPr>
            <a:picLocks noChangeAspect="1"/>
          </p:cNvPicPr>
          <p:nvPr/>
        </p:nvPicPr>
        <p:blipFill rotWithShape="1">
          <a:blip r:embed="rId3"/>
          <a:srcRect l="4368" r="15515" b="-1"/>
          <a:stretch/>
        </p:blipFill>
        <p:spPr>
          <a:xfrm>
            <a:off x="8247927" y="1652302"/>
            <a:ext cx="3944073" cy="4666981"/>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6718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985B0-A4FE-6C4A-2E3A-F91510658C9B}"/>
              </a:ext>
            </a:extLst>
          </p:cNvPr>
          <p:cNvSpPr>
            <a:spLocks noGrp="1"/>
          </p:cNvSpPr>
          <p:nvPr>
            <p:ph type="title"/>
          </p:nvPr>
        </p:nvSpPr>
        <p:spPr>
          <a:xfrm>
            <a:off x="1147282" y="327849"/>
            <a:ext cx="5312830" cy="859199"/>
          </a:xfrm>
        </p:spPr>
        <p:txBody>
          <a:bodyPr anchor="b">
            <a:normAutofit/>
          </a:bodyPr>
          <a:lstStyle/>
          <a:p>
            <a:r>
              <a:rPr lang="en-GB" sz="4000" b="1" dirty="0">
                <a:latin typeface="Arial"/>
                <a:cs typeface="Arial"/>
              </a:rPr>
              <a:t>Conclusion </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23334B-8892-FB84-FC59-D94EA05CFB25}"/>
              </a:ext>
            </a:extLst>
          </p:cNvPr>
          <p:cNvSpPr>
            <a:spLocks noGrp="1"/>
          </p:cNvSpPr>
          <p:nvPr>
            <p:ph idx="1"/>
          </p:nvPr>
        </p:nvSpPr>
        <p:spPr>
          <a:xfrm>
            <a:off x="1924" y="1535037"/>
            <a:ext cx="8036614" cy="5255025"/>
          </a:xfrm>
        </p:spPr>
        <p:txBody>
          <a:bodyPr vert="horz" lIns="91440" tIns="45720" rIns="91440" bIns="45720" rtlCol="0" anchor="t">
            <a:normAutofit fontScale="92500" lnSpcReduction="20000"/>
          </a:bodyPr>
          <a:lstStyle/>
          <a:p>
            <a:endParaRPr lang="en-GB" sz="1400" dirty="0">
              <a:latin typeface="Arial"/>
              <a:cs typeface="Arial"/>
            </a:endParaRPr>
          </a:p>
          <a:p>
            <a:r>
              <a:rPr lang="en-GB" sz="2400" dirty="0">
                <a:latin typeface="Arial"/>
                <a:cs typeface="Arial"/>
              </a:rPr>
              <a:t>Since safeguarding children is a fundamental right under the Children Act 2004 and The Health and Social Care Act 2012, the implication of the multiagency plays an important role in protecting and supporting children and young people from the risks of harm and abuse that might be occurred in their home or care settings. </a:t>
            </a:r>
            <a:endParaRPr lang="en-GB" sz="2400" dirty="0">
              <a:latin typeface="Arial" panose="020B0604020202020204" pitchFamily="34" charset="0"/>
              <a:cs typeface="Arial" panose="020B0604020202020204" pitchFamily="34" charset="0"/>
            </a:endParaRPr>
          </a:p>
          <a:p>
            <a:endParaRPr lang="en-GB" sz="2400" dirty="0">
              <a:latin typeface="Arial"/>
              <a:cs typeface="Arial"/>
            </a:endParaRPr>
          </a:p>
          <a:p>
            <a:r>
              <a:rPr lang="en-GB" sz="2400" dirty="0">
                <a:latin typeface="Arial"/>
                <a:cs typeface="Arial"/>
              </a:rPr>
              <a:t>The role of multiagency is to prevent the abuse, investigate abuse and make a formal assessment that puts children and young people at the centre of the safeguarding process by looking into their rights and needs that work in improving their quality of life when working with confidentiality and transparency to ensure that children are protected and prevented from harm and abuse affecting their health and well-being (Bell, 2001).  </a:t>
            </a:r>
            <a:endParaRPr lang="en-GB" sz="2400" dirty="0">
              <a:latin typeface="Arial" panose="020B0604020202020204" pitchFamily="34" charset="0"/>
              <a:cs typeface="Arial" panose="020B0604020202020204" pitchFamily="34" charset="0"/>
            </a:endParaRPr>
          </a:p>
          <a:p>
            <a:endParaRPr lang="en-GB" sz="1400" dirty="0">
              <a:latin typeface="Arial"/>
              <a:ea typeface="+mn-lt"/>
              <a:cs typeface="+mn-lt"/>
            </a:endParaRPr>
          </a:p>
          <a:p>
            <a:r>
              <a:rPr lang="en-GB" sz="1400" dirty="0">
                <a:latin typeface="Arial"/>
                <a:ea typeface="+mn-lt"/>
                <a:cs typeface="+mn-lt"/>
              </a:rPr>
              <a:t>Image from: </a:t>
            </a:r>
            <a:r>
              <a:rPr lang="en-GB" sz="1400" dirty="0">
                <a:latin typeface="Arial"/>
                <a:ea typeface="+mn-lt"/>
                <a:cs typeface="+mn-lt"/>
                <a:hlinkClick r:id="rId2"/>
              </a:rPr>
              <a:t>https://www.fiverr.com/ellah_sidoh/research-and-write-summary-papers-proposals-and-case-study-analysis</a:t>
            </a:r>
            <a:endParaRPr lang="en-GB" sz="1400" dirty="0">
              <a:latin typeface="Arial"/>
              <a:ea typeface="+mn-lt"/>
              <a:cs typeface="+mn-lt"/>
            </a:endParaRPr>
          </a:p>
          <a:p>
            <a:endParaRPr lang="en-GB" sz="1400" dirty="0">
              <a:latin typeface="Arial"/>
              <a:cs typeface="Arial" panose="020B0604020202020204" pitchFamily="34" charset="0"/>
            </a:endParaRPr>
          </a:p>
        </p:txBody>
      </p:sp>
      <p:sp>
        <p:nvSpPr>
          <p:cNvPr id="32" name="Rectangle 3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F127E554-7A98-422F-51C3-C35A125A76E4}"/>
              </a:ext>
            </a:extLst>
          </p:cNvPr>
          <p:cNvPicPr>
            <a:picLocks noChangeAspect="1"/>
          </p:cNvPicPr>
          <p:nvPr/>
        </p:nvPicPr>
        <p:blipFill rotWithShape="1">
          <a:blip r:embed="rId3"/>
          <a:srcRect l="17112" r="22599" b="-1"/>
          <a:stretch/>
        </p:blipFill>
        <p:spPr>
          <a:xfrm>
            <a:off x="8120996" y="2002"/>
            <a:ext cx="4094330" cy="4164460"/>
          </a:xfrm>
          <a:prstGeom prst="rect">
            <a:avLst/>
          </a:prstGeom>
        </p:spPr>
      </p:pic>
    </p:spTree>
    <p:extLst>
      <p:ext uri="{BB962C8B-B14F-4D97-AF65-F5344CB8AC3E}">
        <p14:creationId xmlns:p14="http://schemas.microsoft.com/office/powerpoint/2010/main" val="404742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C0F7-319B-E15E-2797-58F306AECEEF}"/>
              </a:ext>
            </a:extLst>
          </p:cNvPr>
          <p:cNvSpPr>
            <a:spLocks noGrp="1"/>
          </p:cNvSpPr>
          <p:nvPr>
            <p:ph type="title"/>
          </p:nvPr>
        </p:nvSpPr>
        <p:spPr>
          <a:xfrm>
            <a:off x="838200" y="91442"/>
            <a:ext cx="10515600" cy="400014"/>
          </a:xfrm>
        </p:spPr>
        <p:txBody>
          <a:bodyPr>
            <a:normAutofit fontScale="90000"/>
          </a:bodyPr>
          <a:lstStyle/>
          <a:p>
            <a:r>
              <a:rPr lang="en-GB" sz="3600" b="1">
                <a:latin typeface="Arial" panose="020B0604020202020204" pitchFamily="34" charset="0"/>
                <a:cs typeface="Arial" panose="020B0604020202020204" pitchFamily="34" charset="0"/>
              </a:rPr>
              <a:t>References</a:t>
            </a:r>
            <a:r>
              <a:rPr lang="en-GB" b="1">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8C4B67F-E0CE-428D-F0FA-15BD63692ABE}"/>
              </a:ext>
            </a:extLst>
          </p:cNvPr>
          <p:cNvSpPr>
            <a:spLocks noGrp="1"/>
          </p:cNvSpPr>
          <p:nvPr>
            <p:ph idx="1"/>
          </p:nvPr>
        </p:nvSpPr>
        <p:spPr>
          <a:xfrm>
            <a:off x="233680" y="843281"/>
            <a:ext cx="11856720" cy="5882638"/>
          </a:xfrm>
        </p:spPr>
        <p:txBody>
          <a:bodyPr>
            <a:normAutofit/>
          </a:bodyPr>
          <a:lstStyle/>
          <a:p>
            <a:pPr marL="0" indent="0">
              <a:buNone/>
            </a:pPr>
            <a:endParaRPr lang="fr-FR"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EAC36D-8712-4173-39A2-39E019278D47}"/>
              </a:ext>
            </a:extLst>
          </p:cNvPr>
          <p:cNvSpPr txBox="1"/>
          <p:nvPr/>
        </p:nvSpPr>
        <p:spPr>
          <a:xfrm>
            <a:off x="640080" y="491456"/>
            <a:ext cx="11379200" cy="7431330"/>
          </a:xfrm>
          <a:prstGeom prst="rect">
            <a:avLst/>
          </a:prstGeom>
          <a:noFill/>
        </p:spPr>
        <p:txBody>
          <a:bodyPr wrap="square" lIns="91440" tIns="45720" rIns="91440" bIns="45720" anchor="t">
            <a:spAutoFit/>
          </a:bodyPr>
          <a:lstStyle/>
          <a:p>
            <a:pPr marL="342900" indent="-342900">
              <a:lnSpc>
                <a:spcPct val="107000"/>
              </a:lnSpc>
              <a:spcAft>
                <a:spcPts val="800"/>
              </a:spcAft>
              <a:buFont typeface="Arial" panose="020B0604020202020204" pitchFamily="34" charset="0"/>
              <a:buChar char="•"/>
              <a:tabLst>
                <a:tab pos="457200" algn="l"/>
              </a:tabLst>
            </a:pPr>
            <a:endParaRPr lang="en-GB" kern="100" dirty="0">
              <a:latin typeface="Calibri"/>
              <a:ea typeface="Calibri"/>
              <a:cs typeface="Times New Roman"/>
            </a:endParaRPr>
          </a:p>
          <a:p>
            <a:pPr marL="342900" indent="-342900">
              <a:lnSpc>
                <a:spcPct val="107000"/>
              </a:lnSpc>
              <a:spcAft>
                <a:spcPts val="800"/>
              </a:spcAft>
              <a:buFont typeface="Arial" panose="020B0604020202020204" pitchFamily="34" charset="0"/>
              <a:buChar char="•"/>
              <a:tabLst>
                <a:tab pos="457200" algn="l"/>
              </a:tabLst>
            </a:pPr>
            <a:r>
              <a:rPr lang="en-GB" sz="1800" kern="100" dirty="0" err="1">
                <a:effectLst/>
                <a:latin typeface="Calibri"/>
                <a:ea typeface="Calibri"/>
                <a:cs typeface="Times New Roman"/>
              </a:rPr>
              <a:t>Barbería-Latasa</a:t>
            </a:r>
            <a:r>
              <a:rPr lang="en-GB" sz="1800" kern="100" dirty="0">
                <a:effectLst/>
                <a:latin typeface="Calibri"/>
                <a:ea typeface="Calibri"/>
                <a:cs typeface="Times New Roman"/>
              </a:rPr>
              <a:t>, M., Gea, A. and Martínez-González, M.A. (2022). </a:t>
            </a:r>
            <a:r>
              <a:rPr lang="en-GB" sz="1800" i="1" kern="100" dirty="0">
                <a:effectLst/>
                <a:latin typeface="Calibri"/>
                <a:ea typeface="Calibri"/>
                <a:cs typeface="Times New Roman"/>
              </a:rPr>
              <a:t>Alcohol, drinking patterns, and chronic disease.</a:t>
            </a:r>
            <a:r>
              <a:rPr lang="en-GB" sz="1800" kern="100" dirty="0">
                <a:effectLst/>
                <a:latin typeface="Calibri"/>
                <a:ea typeface="Calibri"/>
                <a:cs typeface="Times New Roman"/>
              </a:rPr>
              <a:t> Nutrients, 14(9), p.1954.</a:t>
            </a:r>
            <a:r>
              <a:rPr lang="en-GB" kern="100" dirty="0">
                <a:latin typeface="Calibri"/>
                <a:ea typeface="Calibri"/>
                <a:cs typeface="Times New Roman"/>
              </a:rPr>
              <a:t> </a:t>
            </a:r>
            <a:endParaRPr lang="en-GB"/>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Bell, L. (2001). </a:t>
            </a:r>
            <a:r>
              <a:rPr lang="en-GB" sz="1800" i="1" kern="100" dirty="0">
                <a:effectLst/>
                <a:latin typeface="Calibri"/>
                <a:ea typeface="Calibri"/>
                <a:cs typeface="Times New Roman"/>
              </a:rPr>
              <a:t>Patterns of interaction in multidisciplinary child protection teams in New Jersey</a:t>
            </a:r>
            <a:r>
              <a:rPr lang="en-GB" sz="1800" kern="100" dirty="0">
                <a:effectLst/>
                <a:latin typeface="Calibri"/>
                <a:ea typeface="Calibri"/>
                <a:cs typeface="Times New Roman"/>
              </a:rPr>
              <a:t>. Child abuse &amp; neglect, 25(1), pp.65-80.</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Butchart, A. and Harvey, A.P. (2006). Preventing Child Maltreatment: a Guide to Taking Action and Generating Evidence. [online] Available at: </a:t>
            </a:r>
            <a:r>
              <a:rPr lang="en-GB" sz="1800" u="sng" kern="100" dirty="0">
                <a:solidFill>
                  <a:srgbClr val="0563C1"/>
                </a:solidFill>
                <a:effectLst/>
                <a:latin typeface="Calibri"/>
                <a:ea typeface="Calibri"/>
                <a:cs typeface="Times New Roman"/>
                <a:hlinkClick r:id="rId2"/>
              </a:rPr>
              <a:t>https://apps.who.int/iris/bitstream/handle/10665/43499/9241594365_eng.pdf?sequence=1&amp;isAllowed=y</a:t>
            </a:r>
            <a:r>
              <a:rPr lang="en-GB" sz="1800" kern="100" dirty="0">
                <a:effectLst/>
                <a:latin typeface="Calibri"/>
                <a:ea typeface="Calibri"/>
                <a:cs typeface="Times New Roman"/>
              </a:rPr>
              <a:t>.</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Christoffersen, M.N. and </a:t>
            </a:r>
            <a:r>
              <a:rPr lang="en-GB" sz="1800" kern="100" dirty="0" err="1">
                <a:effectLst/>
                <a:latin typeface="Calibri"/>
                <a:ea typeface="Calibri"/>
                <a:cs typeface="Times New Roman"/>
              </a:rPr>
              <a:t>Soothill</a:t>
            </a:r>
            <a:r>
              <a:rPr lang="en-GB" sz="1800" kern="100" dirty="0">
                <a:effectLst/>
                <a:latin typeface="Calibri"/>
                <a:ea typeface="Calibri"/>
                <a:cs typeface="Times New Roman"/>
              </a:rPr>
              <a:t>, K.(2003). </a:t>
            </a:r>
            <a:r>
              <a:rPr lang="en-GB" sz="1800" i="1" kern="100" dirty="0">
                <a:effectLst/>
                <a:latin typeface="Calibri"/>
                <a:ea typeface="Calibri"/>
                <a:cs typeface="Times New Roman"/>
              </a:rPr>
              <a:t>The long-term consequences of parental alcohol abuse</a:t>
            </a:r>
            <a:r>
              <a:rPr lang="en-GB" sz="1800" kern="100" dirty="0">
                <a:effectLst/>
                <a:latin typeface="Calibri"/>
                <a:ea typeface="Calibri"/>
                <a:cs typeface="Times New Roman"/>
              </a:rPr>
              <a:t>: a cohort study of children in Denmark. Journal of substance abuse treatment, 25(2), pp.107-116.</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Duke, N.N., Pettingell, S.L., McMorris, B.J. and Borowsky, I.W. (2010). </a:t>
            </a:r>
            <a:r>
              <a:rPr lang="en-GB" sz="1800" i="1" kern="100" dirty="0">
                <a:effectLst/>
                <a:latin typeface="Calibri"/>
                <a:ea typeface="Calibri"/>
                <a:cs typeface="Times New Roman"/>
              </a:rPr>
              <a:t>Adolescent Violence Perpetration: Associations with Multiple Types of Adverse Childhood Experiences.</a:t>
            </a:r>
            <a:r>
              <a:rPr lang="en-GB" sz="1800" kern="100" dirty="0">
                <a:effectLst/>
                <a:latin typeface="Calibri"/>
                <a:ea typeface="Calibri"/>
                <a:cs typeface="Times New Roman"/>
              </a:rPr>
              <a:t> PEDIATRICS, 125(4), pp.e778–e786. </a:t>
            </a:r>
            <a:r>
              <a:rPr lang="en-GB" sz="1800" u="sng" kern="100" dirty="0">
                <a:solidFill>
                  <a:srgbClr val="0563C1"/>
                </a:solidFill>
                <a:effectLst/>
                <a:latin typeface="Calibri"/>
                <a:ea typeface="Calibri"/>
                <a:cs typeface="Times New Roman"/>
                <a:hlinkClick r:id="rId3"/>
              </a:rPr>
              <a:t>https://doi.org/10.1542/peds.2009-0597</a:t>
            </a:r>
            <a:r>
              <a:rPr lang="en-GB" sz="1800" kern="100" dirty="0">
                <a:effectLst/>
                <a:latin typeface="Calibri"/>
                <a:ea typeface="Calibri"/>
                <a:cs typeface="Times New Roman"/>
              </a:rPr>
              <a:t>.</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Firmin, C.E. (2017). </a:t>
            </a:r>
            <a:r>
              <a:rPr lang="en-GB" sz="1800" i="1" kern="100" dirty="0">
                <a:effectLst/>
                <a:latin typeface="Calibri"/>
                <a:ea typeface="Calibri"/>
                <a:cs typeface="Times New Roman"/>
              </a:rPr>
              <a:t>Contextual safeguarding</a:t>
            </a:r>
            <a:r>
              <a:rPr lang="en-GB" sz="1800" kern="100" dirty="0">
                <a:effectLst/>
                <a:latin typeface="Calibri"/>
                <a:ea typeface="Calibri"/>
                <a:cs typeface="Times New Roman"/>
              </a:rPr>
              <a:t>: an overview of the operational, strategic and conceptual framework.​</a:t>
            </a:r>
          </a:p>
          <a:p>
            <a:pPr marL="34290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Scantlebury, M.J., Governor, S., Doherty, S.G.C. and Body, G. (2022). </a:t>
            </a:r>
            <a:r>
              <a:rPr lang="en-GB" sz="1800" i="1" kern="100" dirty="0">
                <a:effectLst/>
                <a:latin typeface="Calibri"/>
                <a:ea typeface="Calibri"/>
                <a:cs typeface="Times New Roman"/>
              </a:rPr>
              <a:t>Child Protection and Safeguarding Policy</a:t>
            </a:r>
            <a:r>
              <a:rPr lang="en-GB" sz="1800" kern="100" dirty="0">
                <a:effectLst/>
                <a:latin typeface="Calibri"/>
                <a:ea typeface="Calibri"/>
                <a:cs typeface="Times New Roman"/>
              </a:rPr>
              <a:t>. Policy, 2022, p.23.​</a:t>
            </a:r>
          </a:p>
          <a:p>
            <a:pPr marL="342900" indent="-342900">
              <a:lnSpc>
                <a:spcPct val="107000"/>
              </a:lnSpc>
              <a:spcAft>
                <a:spcPts val="800"/>
              </a:spcAft>
              <a:buFont typeface="Arial" panose="020B0604020202020204" pitchFamily="34" charset="0"/>
              <a:buChar char="•"/>
              <a:tabLst>
                <a:tab pos="457200" algn="l"/>
              </a:tabLst>
            </a:pPr>
            <a:r>
              <a:rPr lang="en-GB" sz="1800" kern="100" dirty="0">
                <a:effectLst/>
                <a:latin typeface="Calibri"/>
                <a:ea typeface="Calibri"/>
                <a:cs typeface="Times New Roman"/>
              </a:rPr>
              <a:t>Umberson, D., Crosnoe, R. and Reczek, C. (2010). </a:t>
            </a:r>
            <a:r>
              <a:rPr lang="en-GB" sz="1800" i="1" kern="100" dirty="0">
                <a:effectLst/>
                <a:latin typeface="Calibri"/>
                <a:ea typeface="Calibri"/>
                <a:cs typeface="Times New Roman"/>
              </a:rPr>
              <a:t>Social relationships and health behaviour across the life course.</a:t>
            </a:r>
            <a:r>
              <a:rPr lang="en-GB" sz="1800" kern="100" dirty="0">
                <a:effectLst/>
                <a:latin typeface="Calibri"/>
                <a:ea typeface="Calibri"/>
                <a:cs typeface="Times New Roman"/>
              </a:rPr>
              <a:t> Annual review of sociology, 36, pp.139-157.</a:t>
            </a:r>
          </a:p>
          <a:p>
            <a:pPr>
              <a:lnSpc>
                <a:spcPct val="107000"/>
              </a:lnSpc>
              <a:spcAft>
                <a:spcPts val="800"/>
              </a:spcAft>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0912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28951-69D7-EA8A-AAE6-F3C913B67856}"/>
              </a:ext>
            </a:extLst>
          </p:cNvPr>
          <p:cNvSpPr>
            <a:spLocks noGrp="1"/>
          </p:cNvSpPr>
          <p:nvPr>
            <p:ph idx="1"/>
          </p:nvPr>
        </p:nvSpPr>
        <p:spPr>
          <a:xfrm>
            <a:off x="355600" y="985520"/>
            <a:ext cx="11470640" cy="5750560"/>
          </a:xfrm>
        </p:spPr>
        <p:txBody>
          <a:bodyPr>
            <a:normAutofit/>
          </a:bodyPr>
          <a:lstStyle/>
          <a:p>
            <a:endParaRPr lang="en-GB" sz="19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379783-E2D5-D203-A486-66BEC748F434}"/>
              </a:ext>
            </a:extLst>
          </p:cNvPr>
          <p:cNvSpPr txBox="1"/>
          <p:nvPr/>
        </p:nvSpPr>
        <p:spPr>
          <a:xfrm>
            <a:off x="355600" y="501616"/>
            <a:ext cx="11470640" cy="6929782"/>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fr-FR" sz="1800" kern="100">
                <a:effectLst/>
                <a:latin typeface="Calibri" panose="020F0502020204030204" pitchFamily="34" charset="0"/>
                <a:ea typeface="Calibri" panose="020F0502020204030204" pitchFamily="34" charset="0"/>
                <a:cs typeface="Times New Roman" panose="02020603050405020304" pitchFamily="18" charset="0"/>
              </a:rPr>
              <a:t>Fuller-Thomson, E., Sawyer, J.L. and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Agbeyaka</a:t>
            </a:r>
            <a:r>
              <a:rPr lang="fr-FR" sz="1800" kern="100">
                <a:effectLst/>
                <a:latin typeface="Calibri" panose="020F0502020204030204" pitchFamily="34" charset="0"/>
                <a:ea typeface="Calibri" panose="020F0502020204030204" pitchFamily="34" charset="0"/>
                <a:cs typeface="Times New Roman" panose="02020603050405020304" pitchFamily="18" charset="0"/>
              </a:rPr>
              <a:t>, S. (2021). </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The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toxic</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triad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Childhood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exposure</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to parental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domestic</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violence, parental addictions, and parental mental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illness</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as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factors</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associated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with</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childhood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physical</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abuse</a:t>
            </a:r>
            <a:r>
              <a:rPr lang="fr-FR" sz="1800" kern="100">
                <a:effectLst/>
                <a:latin typeface="Calibri" panose="020F0502020204030204" pitchFamily="34" charset="0"/>
                <a:ea typeface="Calibri" panose="020F0502020204030204" pitchFamily="34" charset="0"/>
                <a:cs typeface="Times New Roman" panose="02020603050405020304" pitchFamily="18" charset="0"/>
              </a:rPr>
              <a:t>. Journal of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interpersonal</a:t>
            </a:r>
            <a:r>
              <a:rPr lang="fr-FR" sz="1800" kern="100">
                <a:effectLst/>
                <a:latin typeface="Calibri" panose="020F0502020204030204" pitchFamily="34" charset="0"/>
                <a:ea typeface="Calibri" panose="020F0502020204030204" pitchFamily="34" charset="0"/>
                <a:cs typeface="Times New Roman" panose="02020603050405020304" pitchFamily="18" charset="0"/>
              </a:rPr>
              <a:t> violence, 36(17-18), pp.NP9015-NP9034.</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Niles, S.(2020).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Care and </a:t>
            </a:r>
            <a:r>
              <a:rPr lang="en-GB" sz="1800" i="1" kern="100" err="1">
                <a:effectLst/>
                <a:latin typeface="Calibri" panose="020F0502020204030204" pitchFamily="34" charset="0"/>
                <a:ea typeface="Calibri" panose="020F0502020204030204" pitchFamily="34" charset="0"/>
                <a:cs typeface="Times New Roman" panose="02020603050405020304" pitchFamily="18" charset="0"/>
              </a:rPr>
              <a:t>protection:'Children's</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 guardian act 2019</a:t>
            </a:r>
            <a:r>
              <a:rPr lang="en-GB" sz="1800" kern="100">
                <a:effectLst/>
                <a:latin typeface="Calibri" panose="020F0502020204030204" pitchFamily="34" charset="0"/>
                <a:ea typeface="Calibri" panose="020F0502020204030204" pitchFamily="34" charset="0"/>
                <a:cs typeface="Times New Roman" panose="02020603050405020304" pitchFamily="18" charset="0"/>
              </a:rPr>
              <a:t>': An historic step to an integrated child safe scheme in NSW. LSJ: Law Society Journal, (64), pp.76-78.</a:t>
            </a:r>
          </a:p>
          <a:p>
            <a:pPr marL="342900" lvl="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Noltemeyer</a:t>
            </a:r>
            <a:r>
              <a:rPr lang="en-GB" sz="1800" kern="100">
                <a:effectLst/>
                <a:latin typeface="Calibri" panose="020F0502020204030204" pitchFamily="34" charset="0"/>
                <a:ea typeface="Calibri" panose="020F0502020204030204" pitchFamily="34" charset="0"/>
                <a:cs typeface="Times New Roman" panose="02020603050405020304" pitchFamily="18" charset="0"/>
              </a:rPr>
              <a:t>, A., James, A.G., Bush, K., Bergen, D., Barrios, V. and Patton, J. (2021).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relationship between deficiency needs and growth needs:</a:t>
            </a:r>
            <a:r>
              <a:rPr lang="en-GB" sz="1800" kern="100">
                <a:effectLst/>
                <a:latin typeface="Calibri" panose="020F0502020204030204" pitchFamily="34" charset="0"/>
                <a:ea typeface="Calibri" panose="020F0502020204030204" pitchFamily="34" charset="0"/>
                <a:cs typeface="Times New Roman" panose="02020603050405020304" pitchFamily="18" charset="0"/>
              </a:rPr>
              <a:t> The continuing investigation of Maslow’s theory. Child &amp; Youth Services, 42(1), pp.24-42.</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Norman R.E.,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Byambaa</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De, R., Butchart, A., Scott, J. and Vos, T.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Long-Term Health Consequences of Child Physical Abuse, Emotional Abuse, and Neglect</a:t>
            </a:r>
            <a:r>
              <a:rPr lang="en-GB" sz="1800" kern="100">
                <a:effectLst/>
                <a:latin typeface="Calibri" panose="020F0502020204030204" pitchFamily="34" charset="0"/>
                <a:ea typeface="Calibri" panose="020F0502020204030204" pitchFamily="34" charset="0"/>
                <a:cs typeface="Times New Roman" panose="02020603050405020304" pitchFamily="18" charset="0"/>
              </a:rPr>
              <a:t>: a Systematic Review and Meta-Analysis.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PLoS</a:t>
            </a:r>
            <a:r>
              <a:rPr lang="en-GB" sz="1800" kern="100">
                <a:effectLst/>
                <a:latin typeface="Calibri" panose="020F0502020204030204" pitchFamily="34" charset="0"/>
                <a:ea typeface="Calibri" panose="020F0502020204030204" pitchFamily="34" charset="0"/>
                <a:cs typeface="Times New Roman" panose="02020603050405020304" pitchFamily="18" charset="0"/>
              </a:rPr>
              <a:t> Medicine, [online] 9(11), p.E1001349.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https://doi.org/10.1371/journal.pmed.1001349</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Penna, S. (2005).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Children Act 2004</a:t>
            </a:r>
            <a:r>
              <a:rPr lang="en-GB" sz="1800" kern="100">
                <a:effectLst/>
                <a:latin typeface="Calibri" panose="020F0502020204030204" pitchFamily="34" charset="0"/>
                <a:ea typeface="Calibri" panose="020F0502020204030204" pitchFamily="34" charset="0"/>
                <a:cs typeface="Times New Roman" panose="02020603050405020304" pitchFamily="18" charset="0"/>
              </a:rPr>
              <a:t>: Child protection and social surveillance. Journal of Social Welfare and Family Law, 27(2), pp.143-157.</a:t>
            </a:r>
          </a:p>
          <a:p>
            <a:pPr marL="342900" lvl="0" indent="-342900">
              <a:lnSpc>
                <a:spcPct val="107000"/>
              </a:lnSpc>
              <a:spcAft>
                <a:spcPts val="800"/>
              </a:spcAft>
              <a:buFont typeface="Arial" panose="020B0604020202020204" pitchFamily="34" charset="0"/>
              <a:buChar char="•"/>
              <a:tabLst>
                <a:tab pos="457200" algn="l"/>
              </a:tabLst>
            </a:pPr>
            <a:r>
              <a:rPr lang="fr-FR" sz="1800" kern="100">
                <a:effectLst/>
                <a:latin typeface="Calibri" panose="020F0502020204030204" pitchFamily="34" charset="0"/>
                <a:ea typeface="Calibri" panose="020F0502020204030204" pitchFamily="34" charset="0"/>
                <a:cs typeface="Times New Roman" panose="02020603050405020304" pitchFamily="18" charset="0"/>
              </a:rPr>
              <a:t>Public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Safety</a:t>
            </a:r>
            <a:r>
              <a:rPr lang="fr-FR" sz="1800" kern="100">
                <a:effectLst/>
                <a:latin typeface="Calibri" panose="020F0502020204030204" pitchFamily="34" charset="0"/>
                <a:ea typeface="Calibri" panose="020F0502020204030204" pitchFamily="34" charset="0"/>
                <a:cs typeface="Times New Roman" panose="02020603050405020304" pitchFamily="18" charset="0"/>
              </a:rPr>
              <a:t>, Canada, National Prevention Centre. (2008)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available</a:t>
            </a:r>
            <a:r>
              <a:rPr lang="fr-FR" sz="1800" kern="100">
                <a:effectLst/>
                <a:latin typeface="Calibri" panose="020F0502020204030204" pitchFamily="34" charset="0"/>
                <a:ea typeface="Calibri" panose="020F0502020204030204" pitchFamily="34" charset="0"/>
                <a:cs typeface="Times New Roman" panose="02020603050405020304" pitchFamily="18" charset="0"/>
              </a:rPr>
              <a:t> at: </a:t>
            </a:r>
            <a:r>
              <a:rPr lang="fr-FR"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https://www.publicsafety.gc.ca/cnt/rsrcs/pblctns/wht-knw/index-en.aspx</a:t>
            </a:r>
            <a:r>
              <a:rPr lang="fr-FR" sz="1800" kern="100">
                <a:effectLst/>
                <a:latin typeface="Calibri" panose="020F0502020204030204" pitchFamily="34" charset="0"/>
                <a:ea typeface="Calibri" panose="020F0502020204030204" pitchFamily="34" charset="0"/>
                <a:cs typeface="Times New Roman" panose="02020603050405020304" pitchFamily="18" charset="0"/>
              </a:rPr>
              <a:t>.</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Raitasalo</a:t>
            </a:r>
            <a:r>
              <a:rPr lang="en-GB" sz="1800" kern="100">
                <a:effectLst/>
                <a:latin typeface="Calibri" panose="020F0502020204030204" pitchFamily="34" charset="0"/>
                <a:ea typeface="Calibri" panose="020F0502020204030204" pitchFamily="34" charset="0"/>
                <a:cs typeface="Times New Roman" panose="02020603050405020304" pitchFamily="18" charset="0"/>
              </a:rPr>
              <a:t>, K.,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Holmila</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Jääskeläinen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and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Santalahti</a:t>
            </a:r>
            <a:r>
              <a:rPr lang="en-GB" sz="1800" kern="100">
                <a:effectLst/>
                <a:latin typeface="Calibri" panose="020F0502020204030204" pitchFamily="34" charset="0"/>
                <a:ea typeface="Calibri" panose="020F0502020204030204" pitchFamily="34" charset="0"/>
                <a:cs typeface="Times New Roman" panose="02020603050405020304" pitchFamily="18" charset="0"/>
              </a:rPr>
              <a:t>, P. (2019).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effect of the severity of parental alcohol abuse on mental and behavioural disorders in children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European child &amp; adolescent psychiatry, 28, pp.913-922.​</a:t>
            </a:r>
          </a:p>
          <a:p>
            <a:pPr marL="34290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Widom</a:t>
            </a:r>
            <a:r>
              <a:rPr lang="en-GB" sz="1800" kern="100">
                <a:effectLst/>
                <a:latin typeface="Calibri" panose="020F0502020204030204" pitchFamily="34" charset="0"/>
                <a:ea typeface="Calibri" panose="020F0502020204030204" pitchFamily="34" charset="0"/>
                <a:cs typeface="Times New Roman" panose="02020603050405020304" pitchFamily="18" charset="0"/>
              </a:rPr>
              <a:t>, C.S. and Hiller-</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Sturmhöfel</a:t>
            </a:r>
            <a:r>
              <a:rPr lang="en-GB" sz="1800" kern="100">
                <a:effectLst/>
                <a:latin typeface="Calibri" panose="020F0502020204030204" pitchFamily="34" charset="0"/>
                <a:ea typeface="Calibri" panose="020F0502020204030204" pitchFamily="34" charset="0"/>
                <a:cs typeface="Times New Roman" panose="02020603050405020304" pitchFamily="18" charset="0"/>
              </a:rPr>
              <a:t>, S. (2001).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Alcohol abuse as a risk factor for and consequence of child abuse</a:t>
            </a:r>
            <a:r>
              <a:rPr lang="en-GB" sz="1800" kern="100">
                <a:effectLst/>
                <a:latin typeface="Calibri" panose="020F0502020204030204" pitchFamily="34" charset="0"/>
                <a:ea typeface="Calibri" panose="020F0502020204030204" pitchFamily="34" charset="0"/>
                <a:cs typeface="Times New Roman" panose="02020603050405020304" pitchFamily="18" charset="0"/>
              </a:rPr>
              <a:t>. Alcohol Research &amp; Health, 25(1), p.52.​</a:t>
            </a: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3433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ABA126-4D17-E8F0-02AC-831C7E021874}"/>
              </a:ext>
            </a:extLst>
          </p:cNvPr>
          <p:cNvSpPr>
            <a:spLocks noGrp="1"/>
          </p:cNvSpPr>
          <p:nvPr>
            <p:ph idx="1"/>
          </p:nvPr>
        </p:nvSpPr>
        <p:spPr>
          <a:xfrm>
            <a:off x="838200" y="707390"/>
            <a:ext cx="10515600" cy="5043170"/>
          </a:xfrm>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Widom, C.S., Czaja, S.J., Bentley, T. and Johnson, M.S.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 Prospective Investigation of Physical Health Outcomes in Abused and Neglected Children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New Findings from a 30-Year Follow-Up. American Journal of Public Health, 102(6), pp.1135–1144.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https://doi.org/10.2105/ajph.2011.300636</a:t>
            </a:r>
            <a:r>
              <a:rPr lang="en-GB" sz="1800" kern="100">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endParaRPr lang="en-GB"/>
          </a:p>
        </p:txBody>
      </p:sp>
    </p:spTree>
    <p:extLst>
      <p:ext uri="{BB962C8B-B14F-4D97-AF65-F5344CB8AC3E}">
        <p14:creationId xmlns:p14="http://schemas.microsoft.com/office/powerpoint/2010/main" val="845766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2750</Words>
  <Application>Microsoft Office PowerPoint</Application>
  <PresentationFormat>Widescreen</PresentationFormat>
  <Paragraphs>140</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Presentation</vt:lpstr>
      <vt:lpstr>Introduction </vt:lpstr>
      <vt:lpstr>Aims and objectivity </vt:lpstr>
      <vt:lpstr>Key items </vt:lpstr>
      <vt:lpstr>Parental Risks factors </vt:lpstr>
      <vt:lpstr>Parental Risks Factors</vt:lpstr>
      <vt:lpstr>Child Risks Factors </vt:lpstr>
      <vt:lpstr>Child Risks factors</vt:lpstr>
      <vt:lpstr>Other factors for children </vt:lpstr>
      <vt:lpstr>Safeguarding children </vt:lpstr>
      <vt:lpstr>Safeguarding Legislations </vt:lpstr>
      <vt:lpstr> Assessment Process </vt:lpstr>
      <vt:lpstr>Assessment process  </vt:lpstr>
      <vt:lpstr>Theory </vt:lpstr>
      <vt:lpstr>Recommendation </vt:lpstr>
      <vt:lpstr>Conclusion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Adji makangila</dc:creator>
  <cp:lastModifiedBy>Adji makangila</cp:lastModifiedBy>
  <cp:revision>405</cp:revision>
  <dcterms:created xsi:type="dcterms:W3CDTF">2023-06-20T14:53:11Z</dcterms:created>
  <dcterms:modified xsi:type="dcterms:W3CDTF">2023-06-22T21:18:17Z</dcterms:modified>
</cp:coreProperties>
</file>