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56E992-F2A8-463E-A73A-BF6C0D7EAF2A}" v="17" dt="2026-10-08T23:42:17.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p:scale>
          <a:sx n="70" d="100"/>
          <a:sy n="70" d="100"/>
        </p:scale>
        <p:origin x="1166"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if Butt" userId="c090bdd00f420fd7" providerId="LiveId" clId="{148C6195-2F3A-4014-803F-71242654EC51}"/>
    <pc:docChg chg="custSel addSld modSld sldOrd">
      <pc:chgData name="Asif Butt" userId="c090bdd00f420fd7" providerId="LiveId" clId="{148C6195-2F3A-4014-803F-71242654EC51}" dt="2026-10-08T23:45:28.525" v="4609" actId="20577"/>
      <pc:docMkLst>
        <pc:docMk/>
      </pc:docMkLst>
      <pc:sldChg chg="modSp mod">
        <pc:chgData name="Asif Butt" userId="c090bdd00f420fd7" providerId="LiveId" clId="{148C6195-2F3A-4014-803F-71242654EC51}" dt="2026-10-04T19:44:37.871" v="90" actId="20577"/>
        <pc:sldMkLst>
          <pc:docMk/>
          <pc:sldMk cId="2806969380" sldId="256"/>
        </pc:sldMkLst>
        <pc:spChg chg="mod">
          <ac:chgData name="Asif Butt" userId="c090bdd00f420fd7" providerId="LiveId" clId="{148C6195-2F3A-4014-803F-71242654EC51}" dt="2026-10-04T19:44:37.871" v="90" actId="20577"/>
          <ac:spMkLst>
            <pc:docMk/>
            <pc:sldMk cId="2806969380" sldId="256"/>
            <ac:spMk id="4" creationId="{6C0084A1-9CDA-A831-1581-6C98B8FDB06A}"/>
          </ac:spMkLst>
        </pc:spChg>
      </pc:sldChg>
      <pc:sldChg chg="addSp modSp new mod">
        <pc:chgData name="Asif Butt" userId="c090bdd00f420fd7" providerId="LiveId" clId="{148C6195-2F3A-4014-803F-71242654EC51}" dt="2026-10-08T23:37:47.982" v="4436" actId="20577"/>
        <pc:sldMkLst>
          <pc:docMk/>
          <pc:sldMk cId="4093621384" sldId="257"/>
        </pc:sldMkLst>
        <pc:spChg chg="add mod">
          <ac:chgData name="Asif Butt" userId="c090bdd00f420fd7" providerId="LiveId" clId="{148C6195-2F3A-4014-803F-71242654EC51}" dt="2026-10-08T23:37:47.982" v="4436" actId="20577"/>
          <ac:spMkLst>
            <pc:docMk/>
            <pc:sldMk cId="4093621384" sldId="257"/>
            <ac:spMk id="2" creationId="{E4B0BA71-BCC0-4F26-AC53-85117F393EEF}"/>
          </ac:spMkLst>
        </pc:spChg>
      </pc:sldChg>
      <pc:sldChg chg="addSp delSp modSp new mod">
        <pc:chgData name="Asif Butt" userId="c090bdd00f420fd7" providerId="LiveId" clId="{148C6195-2F3A-4014-803F-71242654EC51}" dt="2026-10-08T23:33:51.752" v="4272" actId="20577"/>
        <pc:sldMkLst>
          <pc:docMk/>
          <pc:sldMk cId="3497258902" sldId="258"/>
        </pc:sldMkLst>
        <pc:spChg chg="add del mod">
          <ac:chgData name="Asif Butt" userId="c090bdd00f420fd7" providerId="LiveId" clId="{148C6195-2F3A-4014-803F-71242654EC51}" dt="2026-10-08T21:48:00.365" v="3163"/>
          <ac:spMkLst>
            <pc:docMk/>
            <pc:sldMk cId="3497258902" sldId="258"/>
            <ac:spMk id="2" creationId="{D5BB3DEB-A7E4-3C95-295F-ABA12347FD4B}"/>
          </ac:spMkLst>
        </pc:spChg>
        <pc:spChg chg="add mod">
          <ac:chgData name="Asif Butt" userId="c090bdd00f420fd7" providerId="LiveId" clId="{148C6195-2F3A-4014-803F-71242654EC51}" dt="2026-10-08T23:33:51.752" v="4272" actId="20577"/>
          <ac:spMkLst>
            <pc:docMk/>
            <pc:sldMk cId="3497258902" sldId="258"/>
            <ac:spMk id="3" creationId="{7D9D7648-731F-A44B-4C7B-7B6728737F9C}"/>
          </ac:spMkLst>
        </pc:spChg>
      </pc:sldChg>
      <pc:sldChg chg="addSp modSp new mod ord">
        <pc:chgData name="Asif Butt" userId="c090bdd00f420fd7" providerId="LiveId" clId="{148C6195-2F3A-4014-803F-71242654EC51}" dt="2026-10-08T23:45:28.525" v="4609" actId="20577"/>
        <pc:sldMkLst>
          <pc:docMk/>
          <pc:sldMk cId="2252550808" sldId="259"/>
        </pc:sldMkLst>
        <pc:spChg chg="add mod">
          <ac:chgData name="Asif Butt" userId="c090bdd00f420fd7" providerId="LiveId" clId="{148C6195-2F3A-4014-803F-71242654EC51}" dt="2026-10-08T23:45:28.525" v="4609" actId="20577"/>
          <ac:spMkLst>
            <pc:docMk/>
            <pc:sldMk cId="2252550808" sldId="259"/>
            <ac:spMk id="2" creationId="{1EDC7430-295A-0AA3-45A3-8FEF9DD04247}"/>
          </ac:spMkLst>
        </pc:spChg>
        <pc:spChg chg="add mod">
          <ac:chgData name="Asif Butt" userId="c090bdd00f420fd7" providerId="LiveId" clId="{148C6195-2F3A-4014-803F-71242654EC51}" dt="2026-10-08T21:45:55.135" v="3160" actId="115"/>
          <ac:spMkLst>
            <pc:docMk/>
            <pc:sldMk cId="2252550808" sldId="259"/>
            <ac:spMk id="3" creationId="{16BEF323-BE1E-1FFE-09A9-4F85AEB2F472}"/>
          </ac:spMkLst>
        </pc:spChg>
      </pc:sldChg>
      <pc:sldChg chg="addSp modSp new mod ord">
        <pc:chgData name="Asif Butt" userId="c090bdd00f420fd7" providerId="LiveId" clId="{148C6195-2F3A-4014-803F-71242654EC51}" dt="2026-10-08T23:43:17.721" v="4540" actId="1076"/>
        <pc:sldMkLst>
          <pc:docMk/>
          <pc:sldMk cId="1929906036" sldId="260"/>
        </pc:sldMkLst>
        <pc:spChg chg="add mod">
          <ac:chgData name="Asif Butt" userId="c090bdd00f420fd7" providerId="LiveId" clId="{148C6195-2F3A-4014-803F-71242654EC51}" dt="2026-10-08T23:43:17.721" v="4540" actId="1076"/>
          <ac:spMkLst>
            <pc:docMk/>
            <pc:sldMk cId="1929906036" sldId="260"/>
            <ac:spMk id="2" creationId="{F7FB6738-1932-C7D8-81DD-A25507022D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045CFC-00EE-45BC-AC85-D30324A227F3}"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BFFB16-0E07-431A-B687-8B84357DC077}" type="slidenum">
              <a:rPr lang="en-GB" smtClean="0"/>
              <a:t>‹#›</a:t>
            </a:fld>
            <a:endParaRPr lang="en-GB"/>
          </a:p>
        </p:txBody>
      </p:sp>
    </p:spTree>
    <p:extLst>
      <p:ext uri="{BB962C8B-B14F-4D97-AF65-F5344CB8AC3E}">
        <p14:creationId xmlns:p14="http://schemas.microsoft.com/office/powerpoint/2010/main" val="784556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BFFB16-0E07-431A-B687-8B84357DC077}" type="slidenum">
              <a:rPr lang="en-GB" smtClean="0"/>
              <a:t>1</a:t>
            </a:fld>
            <a:endParaRPr lang="en-GB"/>
          </a:p>
        </p:txBody>
      </p:sp>
    </p:spTree>
    <p:extLst>
      <p:ext uri="{BB962C8B-B14F-4D97-AF65-F5344CB8AC3E}">
        <p14:creationId xmlns:p14="http://schemas.microsoft.com/office/powerpoint/2010/main" val="36738633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8282-D486-8305-A767-C7B3B1046E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F4E8AE-998D-485D-0701-CAC28FA7C7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85D334-F394-FE3D-7961-0D03FF694C35}"/>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EABBA8A6-F155-422A-89E7-DB8A4851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E183B-D9B1-E511-EB90-702475E0247D}"/>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1755596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A63E5-AEE5-FD51-741D-425E92CD7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501006-9A86-E030-8CD3-8CF7A659A9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8267DA-7185-2083-B5AA-F3EFDA0486D4}"/>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4B955075-C01F-97DF-036E-6A04833037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D804EB-39FC-940D-A944-22A3E7CE1BEA}"/>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2394329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8E081-4E5B-C4C1-48EF-2248D55F01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381B22-DE06-88DE-44BD-837DE6640BC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2F541B-65D6-3B26-05EF-B9FEB63FD2DC}"/>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A5DAD158-446A-392D-E599-391C6DE50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FD0DF-BBC4-1CA0-33FC-7B0430040F88}"/>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3577314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7F9-501E-EAE1-F3BD-4D8C2B22FF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B48A06-06AA-995C-BDA0-2266BE7AF4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AF26D5-3CC9-44BB-AAA8-36CD8C1274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51F17F-CCE8-48EB-6B2D-83E6AA46E9CC}"/>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6" name="Footer Placeholder 5">
            <a:extLst>
              <a:ext uri="{FF2B5EF4-FFF2-40B4-BE49-F238E27FC236}">
                <a16:creationId xmlns:a16="http://schemas.microsoft.com/office/drawing/2014/main" id="{1EB4599A-6639-FFF0-C215-9BE703527C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94C37-972C-1014-EEC3-FE4A3A06245A}"/>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1745051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1C58D-DE20-6B2B-64E9-04BD0805B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16CE30-A984-7276-34E8-16D4EB0785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B92A26-356D-B351-7734-730BD8CF7D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122B55-CF01-B53A-EBAE-FA8E4B6766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C202C7-1422-A2E7-9F2F-343970C2DF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AEE261-8B74-E4A4-DAFF-926F6EC639A3}"/>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8" name="Footer Placeholder 7">
            <a:extLst>
              <a:ext uri="{FF2B5EF4-FFF2-40B4-BE49-F238E27FC236}">
                <a16:creationId xmlns:a16="http://schemas.microsoft.com/office/drawing/2014/main" id="{A85B849F-04C0-5F93-465F-C171DF6E2C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48FF04-F342-54BD-2C5A-74FFA66844ED}"/>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3995074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20C6-DF12-F3F2-5265-B4DB843E13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520231-A71E-D103-8AE2-EF125A956AEF}"/>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4" name="Footer Placeholder 3">
            <a:extLst>
              <a:ext uri="{FF2B5EF4-FFF2-40B4-BE49-F238E27FC236}">
                <a16:creationId xmlns:a16="http://schemas.microsoft.com/office/drawing/2014/main" id="{FE071174-13D7-07FD-D67B-7D865E9C02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63461E-337A-D5E0-6082-5273705D183F}"/>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95130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EEF271-DCDE-E257-F354-7EE772B52078}"/>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3" name="Footer Placeholder 2">
            <a:extLst>
              <a:ext uri="{FF2B5EF4-FFF2-40B4-BE49-F238E27FC236}">
                <a16:creationId xmlns:a16="http://schemas.microsoft.com/office/drawing/2014/main" id="{BD907634-1064-84C7-5243-7143453B27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1622BD-B347-C907-965F-63BFC4266652}"/>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3700047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6DC0-6E9E-A8C6-D43D-FEDAFFB7D9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1287EC-68BB-1C25-6D7D-31FECFB5EF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281AAE-2761-CE51-D345-C14CB70722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3E74FE-E957-7219-3FE7-E0A9CCFF586D}"/>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6" name="Footer Placeholder 5">
            <a:extLst>
              <a:ext uri="{FF2B5EF4-FFF2-40B4-BE49-F238E27FC236}">
                <a16:creationId xmlns:a16="http://schemas.microsoft.com/office/drawing/2014/main" id="{F45A9B0F-20BB-FEDC-A652-CCFD30F2A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2AA641-B07C-8D75-5D35-1E2CCFA487B6}"/>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2232319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3E7B1-000C-5FCF-A069-C40128871D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0ED079-7292-2E14-5FF7-E87B085E37AD}"/>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AFBF54-0101-D361-A78A-760A87AA2A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E379A9-C9AD-789C-6515-25896987A72B}"/>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6" name="Footer Placeholder 5">
            <a:extLst>
              <a:ext uri="{FF2B5EF4-FFF2-40B4-BE49-F238E27FC236}">
                <a16:creationId xmlns:a16="http://schemas.microsoft.com/office/drawing/2014/main" id="{2FB7D1C2-766E-A4BE-7757-22EE530420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B09D0-EDCD-8DD8-B698-F29592CDEEF9}"/>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4018377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C073E-C82C-9779-EB0F-90A11B37E1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F7BC19-256D-A136-60E8-1FE320DB1E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333558-6D61-628A-FD7B-FA4DBE45EB6A}"/>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3CE54779-2118-61F1-651E-90D96526DB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E3AC6-56DC-8624-3E2D-FEE46F306C5C}"/>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2207510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F05479-6522-0A9D-0691-93C0984A26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360A63-E023-3077-6514-9B5570FF94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269A3-5A79-A440-F592-9F317279C53C}"/>
              </a:ext>
            </a:extLst>
          </p:cNvPr>
          <p:cNvSpPr>
            <a:spLocks noGrp="1"/>
          </p:cNvSpPr>
          <p:nvPr>
            <p:ph type="dt" sz="half" idx="10"/>
          </p:nvPr>
        </p:nvSpPr>
        <p:spPr/>
        <p:txBody>
          <a:body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DB4F2E72-7A83-15A2-6742-3317641C4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D80A6E-CA9F-2495-D695-AA918C3A3C12}"/>
              </a:ext>
            </a:extLst>
          </p:cNvPr>
          <p:cNvSpPr>
            <a:spLocks noGrp="1"/>
          </p:cNvSpPr>
          <p:nvPr>
            <p:ph type="sldNum" sz="quarter" idx="12"/>
          </p:nvPr>
        </p:nvSpPr>
        <p:spPr/>
        <p:txBody>
          <a:bodyPr/>
          <a:lstStyle/>
          <a:p>
            <a:fld id="{5B55746D-EACC-4A9B-8F30-80603A90B195}" type="slidenum">
              <a:rPr lang="en-GB" smtClean="0"/>
              <a:t>‹#›</a:t>
            </a:fld>
            <a:endParaRPr lang="en-GB"/>
          </a:p>
        </p:txBody>
      </p:sp>
    </p:spTree>
    <p:extLst>
      <p:ext uri="{BB962C8B-B14F-4D97-AF65-F5344CB8AC3E}">
        <p14:creationId xmlns:p14="http://schemas.microsoft.com/office/powerpoint/2010/main" val="1675847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9ACF06-2163-D153-F248-5C074B8683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FBFD2C-9F0C-E3DB-B621-DBFABA0A0F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BBE849-24D6-E298-B309-EDA6CBDC1C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D353A4-53C3-441E-B219-EFD5E22BAEAF}" type="datetimeFigureOut">
              <a:rPr lang="en-GB" smtClean="0"/>
              <a:t>08/10/2026</a:t>
            </a:fld>
            <a:endParaRPr lang="en-GB"/>
          </a:p>
        </p:txBody>
      </p:sp>
      <p:sp>
        <p:nvSpPr>
          <p:cNvPr id="5" name="Footer Placeholder 4">
            <a:extLst>
              <a:ext uri="{FF2B5EF4-FFF2-40B4-BE49-F238E27FC236}">
                <a16:creationId xmlns:a16="http://schemas.microsoft.com/office/drawing/2014/main" id="{8ABBCDC6-DFD8-793E-1A5B-1EF48854BD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A7F176A-5F96-31C2-EDCC-C0CE57C318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55746D-EACC-4A9B-8F30-80603A90B195}" type="slidenum">
              <a:rPr lang="en-GB" smtClean="0"/>
              <a:t>‹#›</a:t>
            </a:fld>
            <a:endParaRPr lang="en-GB"/>
          </a:p>
        </p:txBody>
      </p:sp>
    </p:spTree>
    <p:extLst>
      <p:ext uri="{BB962C8B-B14F-4D97-AF65-F5344CB8AC3E}">
        <p14:creationId xmlns:p14="http://schemas.microsoft.com/office/powerpoint/2010/main" val="1150258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echcommunity.microsoft.com/t5/s/gxcuf89792/attachments/gxcuf89792/HealthcareAndLifeSciencesBlog/1218/1/FrontLineWorkers.pdf"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techcommunity.microsoft.com/t5/s/gxcuf89792/attachments/gxcuf89792/HealthcareAndLifeSciencesBlog/1218/1/FrontLineWorkers.pdf" TargetMode="External"/><Relationship Id="rId1" Type="http://schemas.openxmlformats.org/officeDocument/2006/relationships/slideLayout" Target="../slideLayouts/slideLayout7.xml"/><Relationship Id="rId6" Type="http://schemas.openxmlformats.org/officeDocument/2006/relationships/hyperlink" Target="https://www.phoneprices.co.uk/business/microsoft-teams/" TargetMode="External"/><Relationship Id="rId5" Type="http://schemas.openxmlformats.org/officeDocument/2006/relationships/hyperlink" Target="https://support.microsoft.com/en-gb/teams/platform/what-is-microsoft-teams" TargetMode="External"/><Relationship Id="rId4" Type="http://schemas.openxmlformats.org/officeDocument/2006/relationships/hyperlink" Target="https://texaport.co.uk/blog/microsoft-teams-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0084A1-9CDA-A831-1581-6C98B8FDB06A}"/>
              </a:ext>
            </a:extLst>
          </p:cNvPr>
          <p:cNvSpPr txBox="1"/>
          <p:nvPr/>
        </p:nvSpPr>
        <p:spPr>
          <a:xfrm>
            <a:off x="412955" y="304800"/>
            <a:ext cx="10933471" cy="6463308"/>
          </a:xfrm>
          <a:prstGeom prst="rect">
            <a:avLst/>
          </a:prstGeom>
          <a:noFill/>
        </p:spPr>
        <p:txBody>
          <a:bodyPr wrap="square" rtlCol="0">
            <a:spAutoFit/>
          </a:bodyPr>
          <a:lstStyle/>
          <a:p>
            <a:r>
              <a:rPr lang="en-US" sz="4400" b="1" dirty="0"/>
              <a:t>DIGITAL SKILLS AND RESEARCH METHODS </a:t>
            </a:r>
          </a:p>
          <a:p>
            <a:r>
              <a:rPr lang="en-US" sz="4400" b="1" dirty="0"/>
              <a:t>LCHS4007</a:t>
            </a:r>
          </a:p>
          <a:p>
            <a:endParaRPr lang="en-US" sz="4400" b="1" dirty="0"/>
          </a:p>
          <a:p>
            <a:r>
              <a:rPr lang="en-US" sz="4400" b="1" dirty="0"/>
              <a:t>GROUP ASSIGNMENT </a:t>
            </a:r>
          </a:p>
          <a:p>
            <a:endParaRPr lang="en-US" sz="4400" b="1" dirty="0"/>
          </a:p>
          <a:p>
            <a:r>
              <a:rPr lang="en-US" sz="4400" b="1" dirty="0"/>
              <a:t>Asif Butt -2615574</a:t>
            </a:r>
          </a:p>
          <a:p>
            <a:r>
              <a:rPr lang="en-US" sz="4400" b="1" dirty="0"/>
              <a:t>Marina – 2606336</a:t>
            </a:r>
          </a:p>
          <a:p>
            <a:r>
              <a:rPr lang="en-US" sz="4400" b="1" dirty="0"/>
              <a:t>Shipra – 2614197</a:t>
            </a:r>
          </a:p>
          <a:p>
            <a:pPr algn="ctr"/>
            <a:endParaRPr lang="en-GB" dirty="0"/>
          </a:p>
        </p:txBody>
      </p:sp>
    </p:spTree>
    <p:extLst>
      <p:ext uri="{BB962C8B-B14F-4D97-AF65-F5344CB8AC3E}">
        <p14:creationId xmlns:p14="http://schemas.microsoft.com/office/powerpoint/2010/main" val="280696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B0BA71-BCC0-4F26-AC53-85117F393EEF}"/>
              </a:ext>
            </a:extLst>
          </p:cNvPr>
          <p:cNvSpPr txBox="1"/>
          <p:nvPr/>
        </p:nvSpPr>
        <p:spPr>
          <a:xfrm>
            <a:off x="275303" y="285134"/>
            <a:ext cx="11218607" cy="7571303"/>
          </a:xfrm>
          <a:prstGeom prst="rect">
            <a:avLst/>
          </a:prstGeom>
          <a:noFill/>
        </p:spPr>
        <p:txBody>
          <a:bodyPr wrap="square" rtlCol="0">
            <a:spAutoFit/>
          </a:bodyPr>
          <a:lstStyle/>
          <a:p>
            <a:r>
              <a:rPr lang="en-GB" b="1" dirty="0"/>
              <a:t>In our group, we have chosen staff communication and daily updates as our workplace task, and the Microsoft 365 tool we have chosen is Microsoft Teams.</a:t>
            </a:r>
          </a:p>
          <a:p>
            <a:endParaRPr lang="en-GB" dirty="0"/>
          </a:p>
          <a:p>
            <a:r>
              <a:rPr lang="en-GB" b="1" u="sng" dirty="0"/>
              <a:t>Why this tool is suitable for this task?</a:t>
            </a:r>
          </a:p>
          <a:p>
            <a:endParaRPr lang="en-GB" dirty="0">
              <a:hlinkClick r:id="rId2">
                <a:extLst>
                  <a:ext uri="{A12FA001-AC4F-418D-AE19-62706E023703}">
                    <ahyp:hlinkClr xmlns:ahyp="http://schemas.microsoft.com/office/drawing/2018/hyperlinkcolor" val="tx"/>
                  </a:ext>
                </a:extLst>
              </a:hlinkClick>
            </a:endParaRPr>
          </a:p>
          <a:p>
            <a:r>
              <a:rPr lang="en-GB" dirty="0"/>
              <a:t>Microsoft Teams is suitable for a care home because it helps staff communicate, share information and organise daily tasks. It can improve teamwork , especially when staff work different shifts. </a:t>
            </a:r>
          </a:p>
          <a:p>
            <a:r>
              <a:rPr lang="en-GB" b="1" dirty="0">
                <a:solidFill>
                  <a:srgbClr val="FF0000"/>
                </a:solidFill>
              </a:rPr>
              <a:t>(Microsoft 2025)</a:t>
            </a:r>
          </a:p>
          <a:p>
            <a:endParaRPr lang="en-GB" dirty="0"/>
          </a:p>
          <a:p>
            <a:pPr marL="285750" indent="-285750">
              <a:buFont typeface="Arial" panose="020B0604020202020204" pitchFamily="34" charset="0"/>
              <a:buChar char="•"/>
            </a:pPr>
            <a:r>
              <a:rPr lang="en-GB" dirty="0"/>
              <a:t>Communication: Staff can send messages and make calls quickly </a:t>
            </a:r>
          </a:p>
          <a:p>
            <a:pPr marL="285750" indent="-285750">
              <a:buFont typeface="Arial" panose="020B0604020202020204" pitchFamily="34" charset="0"/>
              <a:buChar char="•"/>
            </a:pPr>
            <a:r>
              <a:rPr lang="en-GB" dirty="0"/>
              <a:t>Daily Updates: Staff can share important work updates and reminders  </a:t>
            </a:r>
          </a:p>
          <a:p>
            <a:pPr marL="285750" indent="-285750">
              <a:buFont typeface="Arial" panose="020B0604020202020204" pitchFamily="34" charset="0"/>
              <a:buChar char="•"/>
            </a:pPr>
            <a:r>
              <a:rPr lang="en-GB" dirty="0"/>
              <a:t>File Sharing: staff can share documents and training materials. </a:t>
            </a:r>
          </a:p>
          <a:p>
            <a:pPr marL="285750" indent="-285750">
              <a:buFont typeface="Arial" panose="020B0604020202020204" pitchFamily="34" charset="0"/>
              <a:buChar char="•"/>
            </a:pPr>
            <a:r>
              <a:rPr lang="en-GB" dirty="0"/>
              <a:t>Online meetings: staff can attend meetings and training without being in the same location.</a:t>
            </a:r>
          </a:p>
          <a:p>
            <a:pPr marL="285750" indent="-285750">
              <a:buFont typeface="Arial" panose="020B0604020202020204" pitchFamily="34" charset="0"/>
              <a:buChar char="•"/>
            </a:pPr>
            <a:r>
              <a:rPr lang="en-GB" dirty="0"/>
              <a:t>Teamwork: Staff can work together more effectively to support residents.</a:t>
            </a:r>
          </a:p>
          <a:p>
            <a:pPr marL="285750" indent="-285750">
              <a:buFont typeface="Arial" panose="020B0604020202020204" pitchFamily="34" charset="0"/>
              <a:buChar char="•"/>
            </a:pPr>
            <a:r>
              <a:rPr lang="en-GB" dirty="0"/>
              <a:t>Recorded meeting: Where recording is permitted , staff who cannot attend may be able to watch the recording later</a:t>
            </a:r>
          </a:p>
          <a:p>
            <a:r>
              <a:rPr lang="en-GB" b="1" dirty="0">
                <a:solidFill>
                  <a:srgbClr val="FF0000"/>
                </a:solidFill>
              </a:rPr>
              <a:t>(NHS 2023)</a:t>
            </a:r>
          </a:p>
          <a:p>
            <a:endParaRPr lang="en-GB" dirty="0"/>
          </a:p>
          <a:p>
            <a:r>
              <a:rPr lang="en-GB" dirty="0"/>
              <a:t>Cost: Microsoft Teams offers a free version, which makes it an affordable option for workplace communication. However, there are also paid versions that offer extra features and more tools for businesses. This allows a workplace to choose a plan that suits its needs and budget.</a:t>
            </a:r>
          </a:p>
          <a:p>
            <a:r>
              <a:rPr lang="en-GB" b="1" dirty="0">
                <a:solidFill>
                  <a:srgbClr val="FF0000"/>
                </a:solidFill>
              </a:rPr>
              <a:t>(Phone prices </a:t>
            </a:r>
            <a:r>
              <a:rPr lang="en-GB" b="1" dirty="0" err="1">
                <a:solidFill>
                  <a:srgbClr val="FF0000"/>
                </a:solidFill>
              </a:rPr>
              <a:t>ndi</a:t>
            </a:r>
            <a:r>
              <a:rPr lang="en-GB" b="1" dirty="0">
                <a:solidFill>
                  <a:srgbClr val="FF0000"/>
                </a:solidFill>
              </a:rPr>
              <a:t>)</a:t>
            </a:r>
          </a:p>
          <a:p>
            <a:endParaRPr lang="en-GB" b="1" u="sng" dirty="0"/>
          </a:p>
          <a:p>
            <a:r>
              <a:rPr lang="en-GB" dirty="0"/>
              <a:t>When using Microsoft Teams, staff can send each other confidential work – related messages and share files and documents securely. This helps protect residents' personal information and maintain their privacy and confidentially. Staff must follow data protection rules and only share information with authorised people.</a:t>
            </a:r>
          </a:p>
          <a:p>
            <a:r>
              <a:rPr lang="en-GB" b="1" dirty="0">
                <a:solidFill>
                  <a:srgbClr val="FF0000"/>
                </a:solidFill>
              </a:rPr>
              <a:t>(</a:t>
            </a:r>
            <a:r>
              <a:rPr lang="en-GB" b="1" dirty="0" err="1">
                <a:solidFill>
                  <a:srgbClr val="FF0000"/>
                </a:solidFill>
              </a:rPr>
              <a:t>Texaport</a:t>
            </a:r>
            <a:r>
              <a:rPr lang="en-GB" b="1" dirty="0">
                <a:solidFill>
                  <a:srgbClr val="FF0000"/>
                </a:solidFill>
              </a:rPr>
              <a:t> 2025)</a:t>
            </a:r>
          </a:p>
        </p:txBody>
      </p:sp>
    </p:spTree>
    <p:extLst>
      <p:ext uri="{BB962C8B-B14F-4D97-AF65-F5344CB8AC3E}">
        <p14:creationId xmlns:p14="http://schemas.microsoft.com/office/powerpoint/2010/main" val="409362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9D7648-731F-A44B-4C7B-7B6728737F9C}"/>
              </a:ext>
            </a:extLst>
          </p:cNvPr>
          <p:cNvSpPr txBox="1"/>
          <p:nvPr/>
        </p:nvSpPr>
        <p:spPr>
          <a:xfrm>
            <a:off x="359229" y="424543"/>
            <a:ext cx="11190514" cy="5909310"/>
          </a:xfrm>
          <a:prstGeom prst="rect">
            <a:avLst/>
          </a:prstGeom>
          <a:noFill/>
        </p:spPr>
        <p:txBody>
          <a:bodyPr wrap="square" rtlCol="0">
            <a:spAutoFit/>
          </a:bodyPr>
          <a:lstStyle/>
          <a:p>
            <a:r>
              <a:rPr lang="en-GB" b="1" dirty="0"/>
              <a:t>In our group, we have chosen staff communication and daily updates as our workplace task, and the Microsoft 365 tool we have chosen is Microsoft Teams.</a:t>
            </a:r>
          </a:p>
          <a:p>
            <a:endParaRPr lang="en-GB" b="1" dirty="0"/>
          </a:p>
          <a:p>
            <a:r>
              <a:rPr lang="en-GB" b="1" u="sng" dirty="0"/>
              <a:t>How it improves efficiency or communication </a:t>
            </a:r>
          </a:p>
          <a:p>
            <a:endParaRPr lang="en-GB" b="1" u="sng" dirty="0"/>
          </a:p>
          <a:p>
            <a:r>
              <a:rPr lang="en-GB" b="1" u="sng" dirty="0"/>
              <a:t>How Microsoft Teams Improves Efficiency and Communication</a:t>
            </a:r>
          </a:p>
          <a:p>
            <a:r>
              <a:rPr lang="en-GB" dirty="0"/>
              <a:t>Microsoft Teams helps staff communicate with each other more easily at work. Staff can send messages quickly instead of always using emails, which can take longer. They can also share daily updates about the work they have completed, what they are doing and any problems they need help with.</a:t>
            </a:r>
          </a:p>
          <a:p>
            <a:r>
              <a:rPr lang="en-GB" dirty="0"/>
              <a:t>Another benefit is that staff can share files and documents through Teams, making it easier for everyone to access important information. It also allows staff to work together through group chats, online meetings and shared documents, even if they are working in different locations.</a:t>
            </a:r>
          </a:p>
          <a:p>
            <a:r>
              <a:rPr lang="en-GB" dirty="0"/>
              <a:t>Teams can be organised into different channels for departments or projects, helping staff find the information they need. This can save time because employees can communicate, attend meetings and share files using one platform.</a:t>
            </a:r>
          </a:p>
          <a:p>
            <a:r>
              <a:rPr lang="en-GB" dirty="0"/>
              <a:t>Overall, Microsoft Teams makes it easier for staff to keep in touch, share information and work together. This can help the workplace run more smoothly and make sure everyone stays updated on their daily tasks.</a:t>
            </a:r>
          </a:p>
          <a:p>
            <a:r>
              <a:rPr lang="en-GB" b="1" dirty="0">
                <a:solidFill>
                  <a:srgbClr val="FF0000"/>
                </a:solidFill>
              </a:rPr>
              <a:t>(Microsoft NDI)</a:t>
            </a:r>
          </a:p>
          <a:p>
            <a:endParaRPr lang="en-GB" b="1" dirty="0">
              <a:solidFill>
                <a:srgbClr val="FF0000"/>
              </a:solidFill>
            </a:endParaRPr>
          </a:p>
          <a:p>
            <a:endParaRPr lang="en-GB" b="1" u="sng" dirty="0"/>
          </a:p>
          <a:p>
            <a:endParaRPr lang="en-GB" b="1" u="sng" dirty="0"/>
          </a:p>
        </p:txBody>
      </p:sp>
    </p:spTree>
    <p:extLst>
      <p:ext uri="{BB962C8B-B14F-4D97-AF65-F5344CB8AC3E}">
        <p14:creationId xmlns:p14="http://schemas.microsoft.com/office/powerpoint/2010/main" val="349725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B6738-1932-C7D8-81DD-A25507022D2A}"/>
              </a:ext>
            </a:extLst>
          </p:cNvPr>
          <p:cNvSpPr txBox="1"/>
          <p:nvPr/>
        </p:nvSpPr>
        <p:spPr>
          <a:xfrm>
            <a:off x="2558143" y="2644170"/>
            <a:ext cx="8088085" cy="1569660"/>
          </a:xfrm>
          <a:prstGeom prst="rect">
            <a:avLst/>
          </a:prstGeom>
          <a:noFill/>
        </p:spPr>
        <p:txBody>
          <a:bodyPr wrap="square" rtlCol="0">
            <a:spAutoFit/>
          </a:bodyPr>
          <a:lstStyle/>
          <a:p>
            <a:r>
              <a:rPr lang="en-US" sz="9600" dirty="0">
                <a:solidFill>
                  <a:srgbClr val="FF0000"/>
                </a:solidFill>
              </a:rPr>
              <a:t>QUESTIONS ? </a:t>
            </a:r>
            <a:endParaRPr lang="en-GB" sz="9600" dirty="0">
              <a:solidFill>
                <a:srgbClr val="FF0000"/>
              </a:solidFill>
            </a:endParaRPr>
          </a:p>
        </p:txBody>
      </p:sp>
    </p:spTree>
    <p:extLst>
      <p:ext uri="{BB962C8B-B14F-4D97-AF65-F5344CB8AC3E}">
        <p14:creationId xmlns:p14="http://schemas.microsoft.com/office/powerpoint/2010/main" val="1929906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DC7430-295A-0AA3-45A3-8FEF9DD04247}"/>
              </a:ext>
            </a:extLst>
          </p:cNvPr>
          <p:cNvSpPr txBox="1"/>
          <p:nvPr/>
        </p:nvSpPr>
        <p:spPr>
          <a:xfrm>
            <a:off x="176980" y="1415398"/>
            <a:ext cx="11838039" cy="5632311"/>
          </a:xfrm>
          <a:prstGeom prst="rect">
            <a:avLst/>
          </a:prstGeom>
          <a:noFill/>
        </p:spPr>
        <p:txBody>
          <a:bodyPr wrap="square" rtlCol="0">
            <a:spAutoFit/>
          </a:bodyPr>
          <a:lstStyle/>
          <a:p>
            <a:r>
              <a:rPr lang="en-GB" dirty="0" err="1">
                <a:hlinkClick r:id="rId2">
                  <a:extLst>
                    <a:ext uri="{A12FA001-AC4F-418D-AE19-62706E023703}">
                      <ahyp:hlinkClr xmlns:ahyp="http://schemas.microsoft.com/office/drawing/2018/hyperlinkcolor" val="tx"/>
                    </a:ext>
                  </a:extLst>
                </a:hlinkClick>
              </a:rPr>
              <a:t>Microsft</a:t>
            </a:r>
            <a:r>
              <a:rPr lang="en-GB" dirty="0">
                <a:hlinkClick r:id="rId2">
                  <a:extLst>
                    <a:ext uri="{A12FA001-AC4F-418D-AE19-62706E023703}">
                      <ahyp:hlinkClr xmlns:ahyp="http://schemas.microsoft.com/office/drawing/2018/hyperlinkcolor" val="tx"/>
                    </a:ext>
                  </a:extLst>
                </a:hlinkClick>
              </a:rPr>
              <a:t> (2025)</a:t>
            </a:r>
            <a:r>
              <a:rPr lang="en-GB" i="1" dirty="0">
                <a:hlinkClick r:id="rId2">
                  <a:extLst>
                    <a:ext uri="{A12FA001-AC4F-418D-AE19-62706E023703}">
                      <ahyp:hlinkClr xmlns:ahyp="http://schemas.microsoft.com/office/drawing/2018/hyperlinkcolor" val="tx"/>
                    </a:ext>
                  </a:extLst>
                </a:hlinkClick>
              </a:rPr>
              <a:t>Empowering Care Team Communication With </a:t>
            </a:r>
            <a:r>
              <a:rPr lang="en-GB" i="1" dirty="0" err="1">
                <a:hlinkClick r:id="rId2">
                  <a:extLst>
                    <a:ext uri="{A12FA001-AC4F-418D-AE19-62706E023703}">
                      <ahyp:hlinkClr xmlns:ahyp="http://schemas.microsoft.com/office/drawing/2018/hyperlinkcolor" val="tx"/>
                    </a:ext>
                  </a:extLst>
                </a:hlinkClick>
              </a:rPr>
              <a:t>Microsft</a:t>
            </a:r>
            <a:r>
              <a:rPr lang="en-GB" i="1" dirty="0">
                <a:hlinkClick r:id="rId2">
                  <a:extLst>
                    <a:ext uri="{A12FA001-AC4F-418D-AE19-62706E023703}">
                      <ahyp:hlinkClr xmlns:ahyp="http://schemas.microsoft.com/office/drawing/2018/hyperlinkcolor" val="tx"/>
                    </a:ext>
                  </a:extLst>
                </a:hlinkClick>
              </a:rPr>
              <a:t> Teams  </a:t>
            </a:r>
            <a:r>
              <a:rPr lang="en-GB" dirty="0">
                <a:solidFill>
                  <a:srgbClr val="467886"/>
                </a:solidFill>
                <a:hlinkClick r:id="rId2">
                  <a:extLst>
                    <a:ext uri="{A12FA001-AC4F-418D-AE19-62706E023703}">
                      <ahyp:hlinkClr xmlns:ahyp="http://schemas.microsoft.com/office/drawing/2018/hyperlinkcolor" val="tx"/>
                    </a:ext>
                  </a:extLst>
                </a:hlinkClick>
              </a:rPr>
              <a:t>https://techcommunity.microsoft.com/t5/s/gxcuf89792/attachments/gxcuf89792/HealthcareAndLifeSciencesBlog/1218/1/FrontLineWorkers.pdf</a:t>
            </a:r>
            <a:r>
              <a:rPr lang="en-GB" dirty="0"/>
              <a:t> ( Accessed: 04</a:t>
            </a:r>
            <a:r>
              <a:rPr lang="en-GB" baseline="30000" dirty="0"/>
              <a:t>th</a:t>
            </a:r>
            <a:r>
              <a:rPr lang="en-GB" dirty="0"/>
              <a:t> October 2026)</a:t>
            </a:r>
          </a:p>
          <a:p>
            <a:endParaRPr lang="en-GB" dirty="0"/>
          </a:p>
          <a:p>
            <a:r>
              <a:rPr lang="en-GB" dirty="0">
                <a:hlinkClick r:id="rId3">
                  <a:extLst>
                    <a:ext uri="{A12FA001-AC4F-418D-AE19-62706E023703}">
                      <ahyp:hlinkClr xmlns:ahyp="http://schemas.microsoft.com/office/drawing/2018/hyperlinkcolor" val="tx"/>
                    </a:ext>
                  </a:extLst>
                </a:hlinkClick>
              </a:rPr>
              <a:t>NHS (2023) </a:t>
            </a:r>
            <a:r>
              <a:rPr lang="en-GB" i="1" dirty="0" err="1">
                <a:hlinkClick r:id="rId3">
                  <a:extLst>
                    <a:ext uri="{A12FA001-AC4F-418D-AE19-62706E023703}">
                      <ahyp:hlinkClr xmlns:ahyp="http://schemas.microsoft.com/office/drawing/2018/hyperlinkcolor" val="tx"/>
                    </a:ext>
                  </a:extLst>
                </a:hlinkClick>
              </a:rPr>
              <a:t>Microsft</a:t>
            </a:r>
            <a:r>
              <a:rPr lang="en-GB" i="1" dirty="0">
                <a:hlinkClick r:id="rId3">
                  <a:extLst>
                    <a:ext uri="{A12FA001-AC4F-418D-AE19-62706E023703}">
                      <ahyp:hlinkClr xmlns:ahyp="http://schemas.microsoft.com/office/drawing/2018/hyperlinkcolor" val="tx"/>
                    </a:ext>
                  </a:extLst>
                </a:hlinkClick>
              </a:rPr>
              <a:t> Teams and remote working </a:t>
            </a:r>
            <a:r>
              <a:rPr lang="en-GB" dirty="0">
                <a:solidFill>
                  <a:srgbClr val="467886"/>
                </a:solidFill>
                <a:hlinkClick r:id="rId3">
                  <a:extLst>
                    <a:ext uri="{A12FA001-AC4F-418D-AE19-62706E023703}">
                      <ahyp:hlinkClr xmlns:ahyp="http://schemas.microsoft.com/office/drawing/2018/hyperlinkcolor" val="tx"/>
                    </a:ext>
                  </a:extLst>
                </a:hlinkClick>
              </a:rPr>
              <a:t>NHS England » Microsoft Teams and remote working</a:t>
            </a:r>
            <a:r>
              <a:rPr lang="en-GB" i="1" dirty="0">
                <a:solidFill>
                  <a:srgbClr val="467886"/>
                </a:solidFill>
              </a:rPr>
              <a:t> </a:t>
            </a:r>
            <a:r>
              <a:rPr lang="en-GB" dirty="0"/>
              <a:t>(Accessed:08 October 2026)</a:t>
            </a:r>
          </a:p>
          <a:p>
            <a:endParaRPr lang="en-GB" dirty="0"/>
          </a:p>
          <a:p>
            <a:r>
              <a:rPr lang="en-GB" dirty="0" err="1"/>
              <a:t>Texaport</a:t>
            </a:r>
            <a:r>
              <a:rPr lang="en-GB" dirty="0"/>
              <a:t>(2025) </a:t>
            </a:r>
            <a:r>
              <a:rPr lang="en-GB" i="1" dirty="0"/>
              <a:t>Utilising Microsoft Teams in healthcare </a:t>
            </a:r>
            <a:r>
              <a:rPr lang="en-GB" dirty="0">
                <a:hlinkClick r:id="rId4"/>
              </a:rPr>
              <a:t>Utilising Microsoft Teams in healthcare | </a:t>
            </a:r>
            <a:r>
              <a:rPr lang="en-GB" dirty="0" err="1">
                <a:hlinkClick r:id="rId4"/>
              </a:rPr>
              <a:t>Texaport</a:t>
            </a:r>
            <a:r>
              <a:rPr lang="en-GB" dirty="0"/>
              <a:t> ( Accessed: 08 October 2026)</a:t>
            </a:r>
          </a:p>
          <a:p>
            <a:endParaRPr lang="en-GB" i="1" dirty="0"/>
          </a:p>
          <a:p>
            <a:r>
              <a:rPr lang="en-GB" dirty="0"/>
              <a:t>Microsoft (n.d.) What is Microsoft Teams? Microsoft Support. Available at: </a:t>
            </a:r>
            <a:r>
              <a:rPr lang="en-GB" dirty="0">
                <a:hlinkClick r:id="rId5"/>
              </a:rPr>
              <a:t>https://support.microsoft.com/en-gb/teams/platform/what-is-microsoft-teams </a:t>
            </a:r>
            <a:r>
              <a:rPr lang="en-GB" dirty="0"/>
              <a:t> (Accessed: 8 October 2026).</a:t>
            </a:r>
          </a:p>
          <a:p>
            <a:endParaRPr lang="en-GB" dirty="0"/>
          </a:p>
          <a:p>
            <a:r>
              <a:rPr lang="en-GB" dirty="0"/>
              <a:t>Phone prices (n.d.) </a:t>
            </a:r>
            <a:r>
              <a:rPr lang="en-GB" i="1" dirty="0"/>
              <a:t>Microsoft Teams pricing review – Is it the right choice? </a:t>
            </a:r>
            <a:r>
              <a:rPr lang="en-GB" dirty="0">
                <a:hlinkClick r:id="rId6"/>
              </a:rPr>
              <a:t>Microsoft Teams Pricing Review – Is It The Right Choice?</a:t>
            </a:r>
            <a:r>
              <a:rPr lang="en-GB" dirty="0"/>
              <a:t> ( Accessed: 09</a:t>
            </a:r>
            <a:r>
              <a:rPr lang="en-GB" baseline="30000" dirty="0"/>
              <a:t>th</a:t>
            </a:r>
            <a:r>
              <a:rPr lang="en-GB" dirty="0"/>
              <a:t> October 2026)</a:t>
            </a:r>
          </a:p>
          <a:p>
            <a:endParaRPr lang="en-GB" i="1" dirty="0"/>
          </a:p>
          <a:p>
            <a:r>
              <a:rPr lang="en-GB" i="1" dirty="0"/>
              <a:t>Need sorting out </a:t>
            </a:r>
            <a:r>
              <a:rPr lang="en-GB" i="1" dirty="0" err="1"/>
              <a:t>alaphabet</a:t>
            </a:r>
            <a:r>
              <a:rPr lang="en-GB" i="1" dirty="0"/>
              <a:t> order </a:t>
            </a:r>
            <a:r>
              <a:rPr lang="en-GB" i="1"/>
              <a:t>before submission </a:t>
            </a:r>
            <a:endParaRPr lang="en-GB" i="1"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16BEF323-BE1E-1FFE-09A9-4F85AEB2F472}"/>
              </a:ext>
            </a:extLst>
          </p:cNvPr>
          <p:cNvSpPr txBox="1"/>
          <p:nvPr/>
        </p:nvSpPr>
        <p:spPr>
          <a:xfrm>
            <a:off x="752950" y="488373"/>
            <a:ext cx="10287000" cy="461665"/>
          </a:xfrm>
          <a:prstGeom prst="rect">
            <a:avLst/>
          </a:prstGeom>
          <a:noFill/>
        </p:spPr>
        <p:txBody>
          <a:bodyPr wrap="square" rtlCol="0">
            <a:spAutoFit/>
          </a:bodyPr>
          <a:lstStyle/>
          <a:p>
            <a:pPr algn="ctr"/>
            <a:r>
              <a:rPr lang="en-US" sz="2400" b="1" u="sng" dirty="0"/>
              <a:t>REFERENCES</a:t>
            </a:r>
            <a:r>
              <a:rPr lang="en-US" dirty="0"/>
              <a:t> </a:t>
            </a:r>
            <a:endParaRPr lang="en-GB" dirty="0"/>
          </a:p>
        </p:txBody>
      </p:sp>
    </p:spTree>
    <p:extLst>
      <p:ext uri="{BB962C8B-B14F-4D97-AF65-F5344CB8AC3E}">
        <p14:creationId xmlns:p14="http://schemas.microsoft.com/office/powerpoint/2010/main" val="2252550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245</TotalTime>
  <Words>689</Words>
  <Application>Microsoft Office PowerPoint</Application>
  <PresentationFormat>Widescreen</PresentationFormat>
  <Paragraphs>54</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Asif Butt</dc:creator>
  <cp:lastModifiedBy>Asif Butt</cp:lastModifiedBy>
  <cp:revision>1</cp:revision>
  <dcterms:created xsi:type="dcterms:W3CDTF">2026-10-04T19:38:45Z</dcterms:created>
  <dcterms:modified xsi:type="dcterms:W3CDTF">2026-10-08T23:45:29Z</dcterms:modified>
</cp:coreProperties>
</file>