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xml"/>
  <Override ContentType="application/vnd.openxmlformats-officedocument.presentationml.slide+xml" PartName="/ppt/slides/slide30.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package.core-properties+xml" PartName="/docProps/core.xml"/>
</Types>
</file>

<file path=_rels/.rels><?xml version="1.0" encoding="UTF-8" standalone="yes"?><Relationships xmlns="http://schemas.openxmlformats.org/package/2006/relationships"><Relationship Id="rId4" Target="ppt/presentation.xml" Type="http://schemas.openxmlformats.org/officeDocument/2006/relationships/officeDocument"/><Relationship Id="rId3" Target="docProps/core.xml" Type="http://schemas.openxmlformats.org/package/2006/relationships/metadata/core-properties"/><Relationship Id="rId2" Target="docProps/app.xml" Type="http://schemas.openxmlformats.org/officeDocument/2006/relationships/extended-properties"/><Relationship Id="rId1" Target="docProps/thumbnail.jpeg" Type="http://schemas.openxmlformats.org/package/2006/relationships/metadata/thumbnai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x="9144000" cy="5143500" type="screen16x9"/>
  <p:notesSz cx="6858000" cy="9144000"/>
  <p:defaultText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5EEC3C"/>
    <a:srgbClr val="FE9202"/>
    <a:srgbClr val="F1C88B"/>
    <a:srgbClr val="9EFF29"/>
    <a:srgbClr val="FF2549"/>
    <a:srgbClr val="FF856D"/>
    <a:srgbClr val="003635"/>
    <a:srgbClr val="005856"/>
    <a:srgbClr val="007033"/>
    <a:srgbClr val="1D3A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cmpd="sng" w="12700">
              <a:solidFill>
                <a:schemeClr val="lt1"/>
              </a:solidFill>
            </a:ln>
          </a:left>
          <a:right>
            <a:ln cmpd="sng" w="12700">
              <a:solidFill>
                <a:schemeClr val="lt1"/>
              </a:solidFill>
            </a:ln>
          </a:right>
          <a:top>
            <a:ln cmpd="sng" w="12700">
              <a:solidFill>
                <a:schemeClr val="lt1"/>
              </a:solidFill>
            </a:ln>
          </a:top>
          <a:bottom>
            <a:ln cmpd="sng" w="12700">
              <a:solidFill>
                <a:schemeClr val="lt1"/>
              </a:solidFill>
            </a:ln>
          </a:bottom>
          <a:insideH>
            <a:ln cmpd="sng" w="12700">
              <a:solidFill>
                <a:schemeClr val="lt1"/>
              </a:solidFill>
            </a:ln>
          </a:insideH>
          <a:insideV>
            <a:ln cmpd="sng"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cmpd="sng" w="38100">
              <a:solidFill>
                <a:schemeClr val="lt1"/>
              </a:solidFill>
            </a:ln>
          </a:top>
        </a:tcBdr>
        <a:fill>
          <a:solidFill>
            <a:schemeClr val="accent1"/>
          </a:solidFill>
        </a:fill>
      </a:tcStyle>
    </a:lastRow>
    <a:firstRow>
      <a:tcTxStyle b="on">
        <a:fontRef idx="minor">
          <a:prstClr val="black"/>
        </a:fontRef>
        <a:schemeClr val="lt1"/>
      </a:tcTxStyle>
      <a:tcStyle>
        <a:tcBdr>
          <a:bottom>
            <a:ln cmpd="sng" w="38100">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autoAdjust="0" sz="81017"/>
  </p:normalViewPr>
  <p:slideViewPr>
    <p:cSldViewPr snapToGrid="0">
      <p:cViewPr>
        <p:scale>
          <a:sx d="100" n="120"/>
          <a:sy d="100" n="120"/>
        </p:scale>
        <p:origin x="54" y="630"/>
      </p:cViewPr>
      <p:guideLst>
        <p:guide orient="horz" pos="1620"/>
        <p:guide pos="2880"/>
      </p:guideLst>
    </p:cSldViewPr>
  </p:slideViewPr>
  <p:notesTextViewPr>
    <p:cViewPr>
      <p:scale>
        <a:sx d="1" n="1"/>
        <a:sy d="1" n="1"/>
      </p:scale>
      <p:origin x="0" y="0"/>
    </p:cViewPr>
  </p:notesTextViewPr>
  <p:gridSpacing cx="78028800" cy="78028800"/>
</p:viewPr>
</file>

<file path=ppt/_rels/presentation.xml.rels><?xml version="1.0" encoding="UTF-8" standalone="yes"?><Relationships xmlns="http://schemas.openxmlformats.org/package/2006/relationships"><Relationship Id="rId36" Target="slides/slide30.xml" Type="http://schemas.openxmlformats.org/officeDocument/2006/relationships/slide"/><Relationship Id="rId35" Target="slides/slide29.xml" Type="http://schemas.openxmlformats.org/officeDocument/2006/relationships/slide"/><Relationship Id="rId34" Target="slides/slide28.xml" Type="http://schemas.openxmlformats.org/officeDocument/2006/relationships/slide"/><Relationship Id="rId33" Target="slides/slide27.xml" Type="http://schemas.openxmlformats.org/officeDocument/2006/relationships/slide"/><Relationship Id="rId32" Target="slides/slide26.xml" Type="http://schemas.openxmlformats.org/officeDocument/2006/relationships/slide"/><Relationship Id="rId31" Target="slides/slide25.xml" Type="http://schemas.openxmlformats.org/officeDocument/2006/relationships/slide"/><Relationship Id="rId30" Target="slides/slide24.xml" Type="http://schemas.openxmlformats.org/officeDocument/2006/relationships/slide"/><Relationship Id="rId27" Target="slides/slide21.xml" Type="http://schemas.openxmlformats.org/officeDocument/2006/relationships/slide"/><Relationship Id="rId26" Target="slides/slide20.xml" Type="http://schemas.openxmlformats.org/officeDocument/2006/relationships/slide"/><Relationship Id="rId25" Target="slides/slide19.xml" Type="http://schemas.openxmlformats.org/officeDocument/2006/relationships/slide"/><Relationship Id="rId24" Target="slides/slide18.xml" Type="http://schemas.openxmlformats.org/officeDocument/2006/relationships/slide"/><Relationship Id="rId21" Target="slides/slide15.xml" Type="http://schemas.openxmlformats.org/officeDocument/2006/relationships/slide"/><Relationship Id="rId19" Target="slides/slide13.xml" Type="http://schemas.openxmlformats.org/officeDocument/2006/relationships/slide"/><Relationship Id="rId20" Target="slides/slide14.xml" Type="http://schemas.openxmlformats.org/officeDocument/2006/relationships/slide"/><Relationship Id="rId18" Target="slides/slide12.xml" Type="http://schemas.openxmlformats.org/officeDocument/2006/relationships/slide"/><Relationship Id="rId17" Target="slides/slide11.xml" Type="http://schemas.openxmlformats.org/officeDocument/2006/relationships/slide"/><Relationship Id="rId16" Target="slides/slide10.xml" Type="http://schemas.openxmlformats.org/officeDocument/2006/relationships/slide"/><Relationship Id="rId15" Target="slides/slide9.xml" Type="http://schemas.openxmlformats.org/officeDocument/2006/relationships/slide"/><Relationship Id="rId14" Target="slides/slide8.xml" Type="http://schemas.openxmlformats.org/officeDocument/2006/relationships/slide"/><Relationship Id="rId13" Target="slides/slide7.xml" Type="http://schemas.openxmlformats.org/officeDocument/2006/relationships/slide"/><Relationship Id="rId12" Target="slides/slide6.xml" Type="http://schemas.openxmlformats.org/officeDocument/2006/relationships/slide"/><Relationship Id="rId11" Target="slides/slide5.xml" Type="http://schemas.openxmlformats.org/officeDocument/2006/relationships/slide"/><Relationship Id="rId10" Target="slides/slide4.xml" Type="http://schemas.openxmlformats.org/officeDocument/2006/relationships/slide"/><Relationship Id="rId9" Target="slides/slide3.xml" Type="http://schemas.openxmlformats.org/officeDocument/2006/relationships/slide"/><Relationship Id="rId8" Target="slides/slide2.xml" Type="http://schemas.openxmlformats.org/officeDocument/2006/relationships/slide"/><Relationship Id="rId7" Target="slides/slide1.xml" Type="http://schemas.openxmlformats.org/officeDocument/2006/relationships/slide"/><Relationship Id="rId6" Target="notesMasters/notesMaster1.xml" Type="http://schemas.openxmlformats.org/officeDocument/2006/relationships/notesMaster"/><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3" Target="slides/slide17.xml" Type="http://schemas.openxmlformats.org/officeDocument/2006/relationships/slide"/><Relationship Id="rId29" Target="slides/slide23.xml" Type="http://schemas.openxmlformats.org/officeDocument/2006/relationships/slide"/><Relationship Id="rId2" Target="viewProps.xml" Type="http://schemas.openxmlformats.org/officeDocument/2006/relationships/viewProps"/><Relationship Id="rId22" Target="slides/slide16.xml" Type="http://schemas.openxmlformats.org/officeDocument/2006/relationships/slide"/><Relationship Id="rId28" Target="slides/slide22.xml" Type="http://schemas.openxmlformats.org/officeDocument/2006/relationships/slide"/><Relationship Id="rId1" Target="theme/theme2.xml" Type="http://schemas.openxmlformats.org/officeDocument/2006/relationships/theme"/></Relationships>
</file>

<file path=ppt/notesMasters/_rels/notesMaster1.xml.rels><?xml version="1.0" encoding="UTF-8" standalone="yes"?><Relationships xmlns="http://schemas.openxmlformats.org/package/2006/relationships"><Relationship Id="rId1" Target="../theme/theme1.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sz="quarter" type="hdr"/>
          </p:nvPr>
        </p:nvSpPr>
        <p:spPr>
          <a:xfrm>
            <a:off x="0" y="0"/>
            <a:ext cx="2971800" cy="458788"/>
          </a:xfrm>
          <a:prstGeom prst="rect">
            <a:avLst/>
          </a:prstGeom>
        </p:spPr>
        <p:txBody>
          <a:bodyPr bIns="45720" lIns="91440" numCol="1" rIns="91440" rtlCol="0" tIns="45720" vert="horz"/>
          <a:lstStyle>
            <a:lvl1pPr algn="l">
              <a:defRPr sz="1200"/>
            </a:lvl1pPr>
          </a:lstStyle>
          <a:p>
            <a:endParaRPr lang="en-US"/>
          </a:p>
        </p:txBody>
      </p:sp>
      <p:sp>
        <p:nvSpPr>
          <p:cNvPr id="3" name="Date Placeholder 2"/>
          <p:cNvSpPr>
            <a:spLocks noGrp="1"/>
          </p:cNvSpPr>
          <p:nvPr>
            <p:ph idx="1" type="dt"/>
          </p:nvPr>
        </p:nvSpPr>
        <p:spPr>
          <a:xfrm>
            <a:off x="3884613" y="0"/>
            <a:ext cx="2971800" cy="458788"/>
          </a:xfrm>
          <a:prstGeom prst="rect">
            <a:avLst/>
          </a:prstGeom>
        </p:spPr>
        <p:txBody>
          <a:bodyPr bIns="45720" lIns="91440" numCol="1" rIns="91440" rtlCol="0" tIns="45720" vert="horz"/>
          <a:lstStyle>
            <a:lvl1pPr algn="r">
              <a:defRPr sz="1200"/>
            </a:lvl1pPr>
          </a:lstStyle>
          <a:p>
            <a:fld id="{C8D18E60-4300-4729-A0D7-6AB984C3922D}" type="datetimeFigureOut">
              <a:rPr lang="en-US" smtClean="0"/>
              <a:pPr/>
              <a:t>11/4/2022</a:t>
            </a:fld>
            <a:endParaRPr lang="en-US"/>
          </a:p>
        </p:txBody>
      </p:sp>
      <p:sp>
        <p:nvSpPr>
          <p:cNvPr id="4" name="Slide Image Placeholder 3"/>
          <p:cNvSpPr>
            <a:spLocks noChangeAspect="1" noGrp="1" noRot="1"/>
          </p:cNvSpPr>
          <p:nvPr>
            <p:ph idx="2" type="sldImg"/>
          </p:nvPr>
        </p:nvSpPr>
        <p:spPr>
          <a:xfrm>
            <a:off x="685800" y="1143000"/>
            <a:ext cx="5486400" cy="3086100"/>
          </a:xfrm>
          <a:prstGeom prst="rect">
            <a:avLst/>
          </a:prstGeom>
          <a:noFill/>
          <a:ln w="12700">
            <a:solidFill>
              <a:prstClr val="black"/>
            </a:solidFill>
          </a:ln>
        </p:spPr>
        <p:txBody>
          <a:bodyPr anchor="ctr" bIns="45720" lIns="91440" numCol="1" rIns="91440" rtlCol="0" tIns="45720" vert="horz"/>
          <a:lstStyle/>
          <a:p>
            <a:endParaRPr lang="en-US"/>
          </a:p>
        </p:txBody>
      </p:sp>
      <p:sp>
        <p:nvSpPr>
          <p:cNvPr id="5" name="Notes Placeholder 4"/>
          <p:cNvSpPr>
            <a:spLocks noGrp="1"/>
          </p:cNvSpPr>
          <p:nvPr>
            <p:ph idx="3" sz="quarter" type="body"/>
          </p:nvPr>
        </p:nvSpPr>
        <p:spPr>
          <a:xfrm>
            <a:off x="685800" y="4400550"/>
            <a:ext cx="5486400" cy="3600450"/>
          </a:xfrm>
          <a:prstGeom prst="rect">
            <a:avLst/>
          </a:prstGeom>
        </p:spPr>
        <p:txBody>
          <a:bodyPr bIns="45720" lIns="91440" numCol="1" rIns="91440" rtlCol="0" tIns="45720" vert="horz"/>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idx="4" sz="quarter" type="ftr"/>
          </p:nvPr>
        </p:nvSpPr>
        <p:spPr>
          <a:xfrm>
            <a:off x="0" y="8685213"/>
            <a:ext cx="2971800" cy="458787"/>
          </a:xfrm>
          <a:prstGeom prst="rect">
            <a:avLst/>
          </a:prstGeom>
        </p:spPr>
        <p:txBody>
          <a:bodyPr anchor="b" bIns="45720" lIns="91440" numCol="1" rIns="91440" rtlCol="0" tIns="45720" vert="horz"/>
          <a:lstStyle>
            <a:lvl1pPr algn="l">
              <a:defRPr sz="1200"/>
            </a:lvl1pPr>
          </a:lstStyle>
          <a:p>
            <a:endParaRPr lang="en-US"/>
          </a:p>
        </p:txBody>
      </p:sp>
      <p:sp>
        <p:nvSpPr>
          <p:cNvPr id="7" name="Slide Number Placeholder 6"/>
          <p:cNvSpPr>
            <a:spLocks noGrp="1"/>
          </p:cNvSpPr>
          <p:nvPr>
            <p:ph idx="5" sz="quarter" type="sldNum"/>
          </p:nvPr>
        </p:nvSpPr>
        <p:spPr>
          <a:xfrm>
            <a:off x="3884613" y="8685213"/>
            <a:ext cx="2971800" cy="458787"/>
          </a:xfrm>
          <a:prstGeom prst="rect">
            <a:avLst/>
          </a:prstGeom>
        </p:spPr>
        <p:txBody>
          <a:bodyPr anchor="b" bIns="45720" lIns="91440" numCol="1" rIns="91440" rtlCol="0" tIns="45720" vert="horz"/>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accent1="accent1" accent2="accent2" accent3="accent3" accent4="accent4" accent5="accent5" accent6="accent6" bg1="lt1" bg2="lt2" folHlink="folHlink" hlink="hlink" tx1="dk1" tx2="dk2"/>
  <p:notesStyle>
    <a:lvl1pPr algn="l" defTabSz="914400" eaLnBrk="1" hangingPunct="1" latinLnBrk="0" marL="0" rtl="0">
      <a:defRPr kern="1200" sz="1200">
        <a:solidFill>
          <a:schemeClr val="tx1"/>
        </a:solidFill>
        <a:latin typeface="+mn-lt"/>
        <a:ea typeface="+mn-ea"/>
        <a:cs typeface="+mn-cs"/>
      </a:defRPr>
    </a:lvl1pPr>
    <a:lvl2pPr algn="l" defTabSz="914400" eaLnBrk="1" hangingPunct="1" latinLnBrk="0" marL="457200" rtl="0">
      <a:defRPr kern="1200" sz="1200">
        <a:solidFill>
          <a:schemeClr val="tx1"/>
        </a:solidFill>
        <a:latin typeface="+mn-lt"/>
        <a:ea typeface="+mn-ea"/>
        <a:cs typeface="+mn-cs"/>
      </a:defRPr>
    </a:lvl2pPr>
    <a:lvl3pPr algn="l" defTabSz="914400" eaLnBrk="1" hangingPunct="1" latinLnBrk="0" marL="914400" rtl="0">
      <a:defRPr kern="1200" sz="1200">
        <a:solidFill>
          <a:schemeClr val="tx1"/>
        </a:solidFill>
        <a:latin typeface="+mn-lt"/>
        <a:ea typeface="+mn-ea"/>
        <a:cs typeface="+mn-cs"/>
      </a:defRPr>
    </a:lvl3pPr>
    <a:lvl4pPr algn="l" defTabSz="914400" eaLnBrk="1" hangingPunct="1" latinLnBrk="0" marL="1371600" rtl="0">
      <a:defRPr kern="1200" sz="1200">
        <a:solidFill>
          <a:schemeClr val="tx1"/>
        </a:solidFill>
        <a:latin typeface="+mn-lt"/>
        <a:ea typeface="+mn-ea"/>
        <a:cs typeface="+mn-cs"/>
      </a:defRPr>
    </a:lvl4pPr>
    <a:lvl5pPr algn="l" defTabSz="914400" eaLnBrk="1" hangingPunct="1" latinLnBrk="0" marL="1828800" rtl="0">
      <a:defRPr kern="1200" sz="1200">
        <a:solidFill>
          <a:schemeClr val="tx1"/>
        </a:solidFill>
        <a:latin typeface="+mn-lt"/>
        <a:ea typeface="+mn-ea"/>
        <a:cs typeface="+mn-cs"/>
      </a:defRPr>
    </a:lvl5pPr>
    <a:lvl6pPr algn="l" defTabSz="914400" eaLnBrk="1" hangingPunct="1" latinLnBrk="0" marL="2286000" rtl="0">
      <a:defRPr kern="1200" sz="1200">
        <a:solidFill>
          <a:schemeClr val="tx1"/>
        </a:solidFill>
        <a:latin typeface="+mn-lt"/>
        <a:ea typeface="+mn-ea"/>
        <a:cs typeface="+mn-cs"/>
      </a:defRPr>
    </a:lvl6pPr>
    <a:lvl7pPr algn="l" defTabSz="914400" eaLnBrk="1" hangingPunct="1" latinLnBrk="0" marL="2743200" rtl="0">
      <a:defRPr kern="1200" sz="1200">
        <a:solidFill>
          <a:schemeClr val="tx1"/>
        </a:solidFill>
        <a:latin typeface="+mn-lt"/>
        <a:ea typeface="+mn-ea"/>
        <a:cs typeface="+mn-cs"/>
      </a:defRPr>
    </a:lvl7pPr>
    <a:lvl8pPr algn="l" defTabSz="914400" eaLnBrk="1" hangingPunct="1" latinLnBrk="0" marL="3200400" rtl="0">
      <a:defRPr kern="1200" sz="1200">
        <a:solidFill>
          <a:schemeClr val="tx1"/>
        </a:solidFill>
        <a:latin typeface="+mn-lt"/>
        <a:ea typeface="+mn-ea"/>
        <a:cs typeface="+mn-cs"/>
      </a:defRPr>
    </a:lvl8pPr>
    <a:lvl9pPr algn="l" defTabSz="914400" eaLnBrk="1" hangingPunct="1" latinLnBrk="0" marL="3657600" rtl="0">
      <a:defRPr kern="1200"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arget="../slides/slide1.xml" Type="http://schemas.openxmlformats.org/officeDocument/2006/relationships/slide"/><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2" Target="../slides/slide2.xml" Type="http://schemas.openxmlformats.org/officeDocument/2006/relationships/slide"/><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2" Target="../slides/slide3.xml" Type="http://schemas.openxmlformats.org/officeDocument/2006/relationships/slide"/><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2" Target="../slides/slide4.xml" Type="http://schemas.openxmlformats.org/officeDocument/2006/relationships/slide"/><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2" Target="../slides/slide5.xml" Type="http://schemas.openxmlformats.org/officeDocument/2006/relationships/slide"/><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2" Target="../slides/slide6.xml" Type="http://schemas.openxmlformats.org/officeDocument/2006/relationships/slide"/><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2" Target="../slides/slide7.xml" Type="http://schemas.openxmlformats.org/officeDocument/2006/relationships/slide"/><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2" Target="../slides/slide8.xml" Type="http://schemas.openxmlformats.org/officeDocument/2006/relationships/slide"/><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2" Target="../slides/slide9.xml" Type="http://schemas.openxmlformats.org/officeDocument/2006/relationships/slide"/><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2" Target="../slides/slide10.xml" Type="http://schemas.openxmlformats.org/officeDocument/2006/relationships/slide"/><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2" Target="../slides/slide11.xml" Type="http://schemas.openxmlformats.org/officeDocument/2006/relationships/slide"/><Relationship Id="rId1" Target="../notesMasters/notesMaster1.xml" Type="http://schemas.openxmlformats.org/officeDocument/2006/relationships/notesMaster"/></Relationships>
</file>

<file path=ppt/notesSlides/_rels/notesSlide12.xml.rels><?xml version="1.0" encoding="UTF-8" standalone="yes"?><Relationships xmlns="http://schemas.openxmlformats.org/package/2006/relationships"><Relationship Id="rId2" Target="../slides/slide12.xml" Type="http://schemas.openxmlformats.org/officeDocument/2006/relationships/slide"/><Relationship Id="rId1" Target="../notesMasters/notesMaster1.xml" Type="http://schemas.openxmlformats.org/officeDocument/2006/relationships/notesMaster"/></Relationships>
</file>

<file path=ppt/notesSlides/_rels/notesSlide13.xml.rels><?xml version="1.0" encoding="UTF-8" standalone="yes"?><Relationships xmlns="http://schemas.openxmlformats.org/package/2006/relationships"><Relationship Id="rId2" Target="../slides/slide13.xml" Type="http://schemas.openxmlformats.org/officeDocument/2006/relationships/slide"/><Relationship Id="rId1" Target="../notesMasters/notesMaster1.xml" Type="http://schemas.openxmlformats.org/officeDocument/2006/relationships/notesMaster"/></Relationships>
</file>

<file path=ppt/notesSlides/_rels/notesSlide14.xml.rels><?xml version="1.0" encoding="UTF-8" standalone="yes"?><Relationships xmlns="http://schemas.openxmlformats.org/package/2006/relationships"><Relationship Id="rId2" Target="../slides/slide14.xml" Type="http://schemas.openxmlformats.org/officeDocument/2006/relationships/slide"/><Relationship Id="rId1" Target="../notesMasters/notesMaster1.xml" Type="http://schemas.openxmlformats.org/officeDocument/2006/relationships/notesMaster"/></Relationships>
</file>

<file path=ppt/notesSlides/_rels/notesSlide15.xml.rels><?xml version="1.0" encoding="UTF-8" standalone="yes"?><Relationships xmlns="http://schemas.openxmlformats.org/package/2006/relationships"><Relationship Id="rId2" Target="../slides/slide15.xml" Type="http://schemas.openxmlformats.org/officeDocument/2006/relationships/slide"/><Relationship Id="rId1" Target="../notesMasters/notesMaster1.xml" Type="http://schemas.openxmlformats.org/officeDocument/2006/relationships/notesMaster"/></Relationships>
</file>

<file path=ppt/notesSlides/_rels/notesSlide16.xml.rels><?xml version="1.0" encoding="UTF-8" standalone="yes"?><Relationships xmlns="http://schemas.openxmlformats.org/package/2006/relationships"><Relationship Id="rId2" Target="../slides/slide16.xml" Type="http://schemas.openxmlformats.org/officeDocument/2006/relationships/slide"/><Relationship Id="rId1" Target="../notesMasters/notesMaster1.xml" Type="http://schemas.openxmlformats.org/officeDocument/2006/relationships/notesMaster"/></Relationships>
</file>

<file path=ppt/notesSlides/_rels/notesSlide17.xml.rels><?xml version="1.0" encoding="UTF-8" standalone="yes"?><Relationships xmlns="http://schemas.openxmlformats.org/package/2006/relationships"><Relationship Id="rId2" Target="../slides/slide17.xml" Type="http://schemas.openxmlformats.org/officeDocument/2006/relationships/slide"/><Relationship Id="rId1" Target="../notesMasters/notesMaster1.xml" Type="http://schemas.openxmlformats.org/officeDocument/2006/relationships/notesMaster"/></Relationships>
</file>

<file path=ppt/notesSlides/_rels/notesSlide18.xml.rels><?xml version="1.0" encoding="UTF-8" standalone="yes"?><Relationships xmlns="http://schemas.openxmlformats.org/package/2006/relationships"><Relationship Id="rId2" Target="../slides/slide18.xml" Type="http://schemas.openxmlformats.org/officeDocument/2006/relationships/slide"/><Relationship Id="rId1" Target="../notesMasters/notesMaster1.xml" Type="http://schemas.openxmlformats.org/officeDocument/2006/relationships/notesMaster"/></Relationships>
</file>

<file path=ppt/notesSlides/_rels/notesSlide19.xml.rels><?xml version="1.0" encoding="UTF-8" standalone="yes"?><Relationships xmlns="http://schemas.openxmlformats.org/package/2006/relationships"><Relationship Id="rId2" Target="../slides/slide19.xml" Type="http://schemas.openxmlformats.org/officeDocument/2006/relationships/slide"/><Relationship Id="rId1" Target="../notesMasters/notesMaster1.xml" Type="http://schemas.openxmlformats.org/officeDocument/2006/relationships/notesMaster"/></Relationships>
</file>

<file path=ppt/notesSlides/_rels/notesSlide20.xml.rels><?xml version="1.0" encoding="UTF-8" standalone="yes"?><Relationships xmlns="http://schemas.openxmlformats.org/package/2006/relationships"><Relationship Id="rId2" Target="../slides/slide20.xml" Type="http://schemas.openxmlformats.org/officeDocument/2006/relationships/slide"/><Relationship Id="rId1" Target="../notesMasters/notesMaster1.xml" Type="http://schemas.openxmlformats.org/officeDocument/2006/relationships/notesMaster"/></Relationships>
</file>

<file path=ppt/notesSlides/_rels/notesSlide21.xml.rels><?xml version="1.0" encoding="UTF-8" standalone="yes"?><Relationships xmlns="http://schemas.openxmlformats.org/package/2006/relationships"><Relationship Id="rId2" Target="../slides/slide21.xml" Type="http://schemas.openxmlformats.org/officeDocument/2006/relationships/slide"/><Relationship Id="rId1" Target="../notesMasters/notesMaster1.xml" Type="http://schemas.openxmlformats.org/officeDocument/2006/relationships/notesMaster"/></Relationships>
</file>

<file path=ppt/notesSlides/_rels/notesSlide22.xml.rels><?xml version="1.0" encoding="UTF-8" standalone="yes"?><Relationships xmlns="http://schemas.openxmlformats.org/package/2006/relationships"><Relationship Id="rId2" Target="../slides/slide22.xml" Type="http://schemas.openxmlformats.org/officeDocument/2006/relationships/slide"/><Relationship Id="rId1" Target="../notesMasters/notesMaster1.xml" Type="http://schemas.openxmlformats.org/officeDocument/2006/relationships/notesMaster"/></Relationships>
</file>

<file path=ppt/notesSlides/_rels/notesSlide23.xml.rels><?xml version="1.0" encoding="UTF-8" standalone="yes"?><Relationships xmlns="http://schemas.openxmlformats.org/package/2006/relationships"><Relationship Id="rId2" Target="../slides/slide23.xml" Type="http://schemas.openxmlformats.org/officeDocument/2006/relationships/slide"/><Relationship Id="rId1" Target="../notesMasters/notesMaster1.xml" Type="http://schemas.openxmlformats.org/officeDocument/2006/relationships/notesMaster"/></Relationships>
</file>

<file path=ppt/notesSlides/_rels/notesSlide24.xml.rels><?xml version="1.0" encoding="UTF-8" standalone="yes"?><Relationships xmlns="http://schemas.openxmlformats.org/package/2006/relationships"><Relationship Id="rId2" Target="../slides/slide24.xml" Type="http://schemas.openxmlformats.org/officeDocument/2006/relationships/slide"/><Relationship Id="rId1" Target="../notesMasters/notesMaster1.xml" Type="http://schemas.openxmlformats.org/officeDocument/2006/relationships/notesMaster"/></Relationships>
</file>

<file path=ppt/notesSlides/_rels/notesSlide25.xml.rels><?xml version="1.0" encoding="UTF-8" standalone="yes"?><Relationships xmlns="http://schemas.openxmlformats.org/package/2006/relationships"><Relationship Id="rId2" Target="../slides/slide25.xml" Type="http://schemas.openxmlformats.org/officeDocument/2006/relationships/slide"/><Relationship Id="rId1" Target="../notesMasters/notesMaster1.xml" Type="http://schemas.openxmlformats.org/officeDocument/2006/relationships/notesMaster"/></Relationships>
</file>

<file path=ppt/notesSlides/_rels/notesSlide26.xml.rels><?xml version="1.0" encoding="UTF-8" standalone="yes"?><Relationships xmlns="http://schemas.openxmlformats.org/package/2006/relationships"><Relationship Id="rId2" Target="../slides/slide26.xml" Type="http://schemas.openxmlformats.org/officeDocument/2006/relationships/slide"/><Relationship Id="rId1" Target="../notesMasters/notesMaster1.xml" Type="http://schemas.openxmlformats.org/officeDocument/2006/relationships/notesMaster"/></Relationships>
</file>

<file path=ppt/notesSlides/_rels/notesSlide27.xml.rels><?xml version="1.0" encoding="UTF-8" standalone="yes"?><Relationships xmlns="http://schemas.openxmlformats.org/package/2006/relationships"><Relationship Id="rId2" Target="../slides/slide27.xml" Type="http://schemas.openxmlformats.org/officeDocument/2006/relationships/slide"/><Relationship Id="rId1" Target="../notesMasters/notesMaster1.xml" Type="http://schemas.openxmlformats.org/officeDocument/2006/relationships/notesMaster"/></Relationships>
</file>

<file path=ppt/notesSlides/_rels/notesSlide28.xml.rels><?xml version="1.0" encoding="UTF-8" standalone="yes"?><Relationships xmlns="http://schemas.openxmlformats.org/package/2006/relationships"><Relationship Id="rId2" Target="../slides/slide28.xml" Type="http://schemas.openxmlformats.org/officeDocument/2006/relationships/slide"/><Relationship Id="rId1" Target="../notesMasters/notesMaster1.xml" Type="http://schemas.openxmlformats.org/officeDocument/2006/relationships/notesMaster"/></Relationships>
</file>

<file path=ppt/notesSlides/_rels/notesSlide29.xml.rels><?xml version="1.0" encoding="UTF-8" standalone="yes"?><Relationships xmlns="http://schemas.openxmlformats.org/package/2006/relationships"><Relationship Id="rId2" Target="../slides/slide29.xml" Type="http://schemas.openxmlformats.org/officeDocument/2006/relationships/slide"/><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0" kern="1200" lang="en-IN" smtClean="0" strike="noStrike" sz="1200" u="none">
                <a:solidFill>
                  <a:schemeClr val="tx1"/>
                </a:solidFill>
                <a:latin typeface="+mn-lt"/>
                <a:ea typeface="+mn-ea"/>
                <a:cs typeface="+mn-cs"/>
              </a:rPr>
              <a:t>Introduction </a:t>
            </a:r>
            <a:endParaRPr altLang="en-IN" b="1" dirty="0" lang="en-IN" smtClean="0"/>
          </a:p>
          <a:p>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is a multinational grocery and food supply chain company with its headquarters in Leeds, UK. The company was founded in 1949 by the Asquith family which later merged with the association of dairy companies located in Yorkshire. Since then the company has formed a large customer base acquisition and has gained customer loyalty. The company also generated revenue of £22 billion in the year 2022. The company also employs more than 145000 employees throughout the UK. the company also ranks 4th in the UK on the basis of revenue and supply in the market. In this report, a detailed analysis of the main products and the services of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company will be discussed (</a:t>
            </a:r>
            <a:r>
              <a:rPr altLang="en-IN" b="0" dirty="0" err="1" i="0" kern="1200" lang="en-IN" smtClean="0" strike="noStrike" sz="1200" u="none">
                <a:solidFill>
                  <a:schemeClr val="tx1"/>
                </a:solidFill>
                <a:latin typeface="+mn-lt"/>
                <a:ea typeface="+mn-ea"/>
                <a:cs typeface="+mn-cs"/>
              </a:rPr>
              <a:t>Fengyi</a:t>
            </a:r>
            <a:r>
              <a:rPr altLang="en-IN" b="0" dirty="0" i="0" kern="1200" lang="en-IN" smtClean="0" strike="noStrike" sz="1200" u="none">
                <a:solidFill>
                  <a:schemeClr val="tx1"/>
                </a:solidFill>
                <a:latin typeface="+mn-lt"/>
                <a:ea typeface="+mn-ea"/>
                <a:cs typeface="+mn-cs"/>
              </a:rPr>
              <a:t>, 2021). Along with the products, the strategies and the factors which help the company to compete against the competitors for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company will be analysed. The strategies such as the market segmentation, product diversification, strong crisis management, technology, and sustainability management will be analysed in this report. The report will also analyse the impacts of the marketing strategies such as the Quality Management System and the </a:t>
            </a:r>
            <a:r>
              <a:rPr altLang="en-IN" b="0" dirty="0" err="1" i="0" kern="1200" lang="en-IN" smtClean="0" strike="noStrike" sz="1200" u="none">
                <a:solidFill>
                  <a:schemeClr val="tx1"/>
                </a:solidFill>
                <a:latin typeface="+mn-lt"/>
                <a:ea typeface="+mn-ea"/>
                <a:cs typeface="+mn-cs"/>
              </a:rPr>
              <a:t>Omnichannel</a:t>
            </a:r>
            <a:r>
              <a:rPr altLang="en-IN" b="0" dirty="0" i="0" kern="1200" lang="en-IN" smtClean="0" strike="noStrike" sz="1200" u="none">
                <a:solidFill>
                  <a:schemeClr val="tx1"/>
                </a:solidFill>
                <a:latin typeface="+mn-lt"/>
                <a:ea typeface="+mn-ea"/>
                <a:cs typeface="+mn-cs"/>
              </a:rPr>
              <a:t> Customer Service Strategy which also be analysed. These two marketing strategies will analyse the impact and the implication of the company. The report will use this strategy to analyse the how the strategy impacts the products and the services of the company which can help to gain better customer acquisition</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algn="l" defTabSz="914400" eaLnBrk="1" hangingPunct="1" indent="0" latinLnBrk="0" marL="0" marR="0" rtl="0">
              <a:lnSpc>
                <a:spcPct val="100000"/>
              </a:lnSpc>
              <a:spcBef>
                <a:spcPts val="0"/>
              </a:spcBef>
              <a:spcAft>
                <a:spcPts val="0"/>
              </a:spcAft>
              <a:buClrTx/>
              <a:buSzTx/>
              <a:buFontTx/>
              <a:buNone/>
              <a:tabLst/>
              <a:defRPr/>
            </a:pPr>
            <a:r>
              <a:rPr altLang="en-IN" b="1" dirty="0" i="0" kern="1200" lang="en-IN" smtClean="0" strike="noStrike" sz="1200" u="none">
                <a:solidFill>
                  <a:schemeClr val="tx1"/>
                </a:solidFill>
                <a:latin typeface="+mn-lt"/>
                <a:ea typeface="+mn-ea"/>
                <a:cs typeface="+mn-cs"/>
              </a:rPr>
              <a:t>“The main products and services”</a:t>
            </a:r>
            <a:endParaRPr altLang="en-IN" b="1" dirty="0" lang="en-IN" smtClean="0"/>
          </a:p>
          <a:p>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mainly deals in the multinational grocery sector and food retailers for customers. The company has over 630 stores located in the whole of the UK which includes general shops and supermarkets of the company. The company's main products segment lies in the food sector and the pre-packed food which includes 60% of the total turnover. Milton Keynes is one of the largest suppliers and distributors of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products and its services.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contributes 69% of positive opinions within the retail and the supermarket. In the supermarket and the retailers of the company, the services provided by the company are cafe, pharmacy, travel services, decathlon and many other food services (Jones and Comfort, 2022). The company also deals in garment and apparel merchandise. The company has merged with leading and popular apparel merchandise George. The apparel merchandise has over 560 stores in the UK and is recognised as one of the fastest growing fashion brands. The company avail their devices to more than 800000 customers in a week which shows the popularity of the brand.</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altLang="en-IN" b="0" dirty="0" i="0" kern="1200" lang="en-IN" smtClean="0" strike="noStrike" sz="1200" u="none">
                <a:solidFill>
                  <a:schemeClr val="tx1"/>
                </a:solidFill>
                <a:latin typeface="+mn-lt"/>
                <a:ea typeface="+mn-ea"/>
                <a:cs typeface="+mn-cs"/>
              </a:rPr>
              <a:t>The sales and the services to the customers increased the brand value and the sales growth of the company. The revenue of the company also tends to increase which has a positive impact on sales. The Grocer shopping is one of the integral parts of the company as this contributes about 21% of the company's revenue. The food and the pre packed food from various brands which have merged with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also grow significantly. The food and the pre packed food contributes about 40% of the total revenue for the company. The company provides excellent service in the field (Bentham, 2018). The company provide the services of recipes and curry both online shopping and the tutorial on how to produce them. The company sells its own chicken curry, ready made pizza sauce, tails espresso martini vodka cocktails and much other food related items and beverages.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company also deals with the wellness of an individual such as shower gel for both men and women, washing liquid detergent and many more.</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IN" b="0" dirty="0" i="0" kern="1200" lang="en-IN" smtClean="0" strike="noStrike" sz="1200" u="none">
                <a:solidFill>
                  <a:schemeClr val="tx1"/>
                </a:solidFill>
                <a:latin typeface="+mn-lt"/>
                <a:ea typeface="+mn-ea"/>
                <a:cs typeface="+mn-cs"/>
              </a:rPr>
              <a:t>The company has its own pharmaceutical farms which deal with various medical and its services such as online doctor consultation and prescription. Apart from the products and the supermarket, the company also provided the services of various online delivery. The company has its own website where customers can place their orders. The company has associated with express delivery services to deliver the products to their doorsteps irrespective of the remote area of the country. The online delivery also provides various offers and discounts for the customers which can help them to avail the services of the company at large (</a:t>
            </a:r>
            <a:r>
              <a:rPr altLang="en-IN" b="0" dirty="0" err="1" i="0" kern="1200" lang="en-IN" smtClean="0" strike="noStrike" sz="1200" u="none">
                <a:solidFill>
                  <a:schemeClr val="tx1"/>
                </a:solidFill>
                <a:latin typeface="+mn-lt"/>
                <a:ea typeface="+mn-ea"/>
                <a:cs typeface="+mn-cs"/>
              </a:rPr>
              <a:t>Despoudi</a:t>
            </a:r>
            <a:r>
              <a:rPr altLang="en-IN" b="0" dirty="0" i="0" kern="1200" lang="en-IN" smtClean="0" strike="noStrike" sz="1200" u="none">
                <a:solidFill>
                  <a:schemeClr val="tx1"/>
                </a:solidFill>
                <a:latin typeface="+mn-lt"/>
                <a:ea typeface="+mn-ea"/>
                <a:cs typeface="+mn-cs"/>
              </a:rPr>
              <a:t>, 2020). The online services which the company provides through its websites are health insurance, pet insurance, car insurance and the home insurance for the customers.</a:t>
            </a:r>
            <a:endParaRPr dirty="0" lang="en-US"/>
          </a:p>
        </p:txBody>
      </p:sp>
      <p:sp>
        <p:nvSpPr>
          <p:cNvPr id="4" name="Slide Number Placeholder 3"/>
          <p:cNvSpPr>
            <a:spLocks noGrp="1"/>
          </p:cNvSpPr>
          <p:nvPr>
            <p:ph idx="10" sz="quarter" type="sldNum"/>
          </p:nvPr>
        </p:nvSpPr>
        <p:spPr/>
        <p:txBody>
          <a:bodyPr numCol="1"/>
          <a:lstStyle/>
          <a:p>
            <a:fld id="{87350B06-B074-48FC-8CFD-53D2CD8FB95F}" type="slidenum">
              <a:rPr lang="en-US" smtClean="0"/>
              <a:pPr/>
              <a:t>6</a:t>
            </a:fld>
            <a:endParaRPr lang="en-US"/>
          </a:p>
        </p:txBody>
      </p:sp>
    </p:spTree>
    <p:extLst>
      <p:ext uri="{BB962C8B-B14F-4D97-AF65-F5344CB8AC3E}">
        <p14:creationId xmlns="" xmlns:p14="http://schemas.microsoft.com/office/powerpoint/2010/main" val="1284596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altLang="en-IN" b="0" dirty="0" i="0" kern="1200" lang="en-IN" smtClean="0" strike="noStrike" sz="1200" u="none">
                <a:solidFill>
                  <a:schemeClr val="tx1"/>
                </a:solidFill>
                <a:latin typeface="+mn-lt"/>
                <a:ea typeface="+mn-ea"/>
                <a:cs typeface="+mn-cs"/>
              </a:rPr>
              <a:t>The customers also engage and avail of the services of the company. The company also started to provide the service and the supply of the petrol and natural gas to customers in 2012. Since then the company has been continuously providing the services of the petrol to the vehicles.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was the first supermarket service in the UK to deliver the service of the Energy drinks like </a:t>
            </a:r>
            <a:r>
              <a:rPr altLang="en-IN" b="0" dirty="0" err="1" i="0" kern="1200" lang="en-IN" smtClean="0" strike="noStrike" sz="1200" u="none">
                <a:solidFill>
                  <a:schemeClr val="tx1"/>
                </a:solidFill>
                <a:latin typeface="+mn-lt"/>
                <a:ea typeface="+mn-ea"/>
                <a:cs typeface="+mn-cs"/>
              </a:rPr>
              <a:t>Rebull</a:t>
            </a:r>
            <a:r>
              <a:rPr altLang="en-IN" b="0" dirty="0" i="0" kern="1200" lang="en-IN" smtClean="0" strike="noStrike" sz="1200" u="none">
                <a:solidFill>
                  <a:schemeClr val="tx1"/>
                </a:solidFill>
                <a:latin typeface="+mn-lt"/>
                <a:ea typeface="+mn-ea"/>
                <a:cs typeface="+mn-cs"/>
              </a:rPr>
              <a:t> to the customers. The company has recently started the services and the manufacture of the bakery item and the materials related. The company aims to sell bakery products in the market during the Christmas to accumulate a huge customer base acquisition and brand value (Christopher, 2018). The company has also acquired the toiletries and the beauty sector for the market. The company has acquired various influential brands such as Colgate, head &amp; shoulders, oral b and many other brands that deal with this sector. </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is one of the biggest retailing sectors in the UK. The company has many competitors like Tesco, </a:t>
            </a:r>
            <a:r>
              <a:rPr altLang="en-IN" b="0" dirty="0" err="1" i="0" kern="1200" lang="en-IN" smtClean="0" strike="noStrike" sz="1200" u="none">
                <a:solidFill>
                  <a:schemeClr val="tx1"/>
                </a:solidFill>
                <a:latin typeface="+mn-lt"/>
                <a:ea typeface="+mn-ea"/>
                <a:cs typeface="+mn-cs"/>
              </a:rPr>
              <a:t>Saintbury</a:t>
            </a:r>
            <a:r>
              <a:rPr altLang="en-IN" b="0" dirty="0" i="0" kern="1200" lang="en-IN" smtClean="0" strike="noStrike" sz="1200" u="none">
                <a:solidFill>
                  <a:schemeClr val="tx1"/>
                </a:solidFill>
                <a:latin typeface="+mn-lt"/>
                <a:ea typeface="+mn-ea"/>
                <a:cs typeface="+mn-cs"/>
              </a:rPr>
              <a:t>, Waitrose and many more. The retailing sector mainly indulges in the oligopoly market. The oligopoly market is characterised as a market where there are free sellers but a large number of customers. This type of market is generally considered as the price maker for this seller. The seller has the perfect knowledge of the market and aims to maximise their profit through sales and promotion. The competitors of the company also face the same level of market structure which is an oligopoly (</a:t>
            </a:r>
            <a:r>
              <a:rPr altLang="en-IN" b="0" dirty="0" err="1" i="0" kern="1200" lang="en-IN" smtClean="0" strike="noStrike" sz="1200" u="none">
                <a:solidFill>
                  <a:schemeClr val="tx1"/>
                </a:solidFill>
                <a:latin typeface="+mn-lt"/>
                <a:ea typeface="+mn-ea"/>
                <a:cs typeface="+mn-cs"/>
              </a:rPr>
              <a:t>Bamford</a:t>
            </a:r>
            <a:r>
              <a:rPr altLang="en-IN" b="0" dirty="0" i="0" kern="1200" lang="en-IN" smtClean="0" strike="noStrike" sz="1200" u="none">
                <a:solidFill>
                  <a:schemeClr val="tx1"/>
                </a:solidFill>
                <a:latin typeface="+mn-lt"/>
                <a:ea typeface="+mn-ea"/>
                <a:cs typeface="+mn-cs"/>
              </a:rPr>
              <a:t>, 2018).  For any new entrant, it is difficult for them to compete with giant brands like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and its competitors. Product differentiation also lies in the oligopoly market structure. The competitors of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have distinct and different products than the company, making its product a differentiated market. Though the price of the products is almost the same for every product sector within the organisation and the oligopoly sector. The company has made various changes and plans in the company and its marketing and sales strategies to compete with the competitors.</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1" kern="1200" lang="en-IN" smtClean="0" strike="noStrike" sz="1200" u="none">
                <a:solidFill>
                  <a:schemeClr val="tx1"/>
                </a:solidFill>
                <a:latin typeface="+mn-lt"/>
                <a:ea typeface="+mn-ea"/>
                <a:cs typeface="+mn-cs"/>
              </a:rPr>
              <a:t>Market segments:</a:t>
            </a:r>
            <a:r>
              <a:rPr altLang="en-IN" b="0" dirty="0" i="0" kern="1200" lang="en-IN" smtClean="0" strike="noStrike" sz="1200" u="none">
                <a:solidFill>
                  <a:schemeClr val="tx1"/>
                </a:solidFill>
                <a:latin typeface="+mn-lt"/>
                <a:ea typeface="+mn-ea"/>
                <a:cs typeface="+mn-cs"/>
              </a:rPr>
              <a:t> the company focuses mainly on the food, </a:t>
            </a:r>
            <a:r>
              <a:rPr altLang="en-IN" b="0" dirty="0" err="1" i="0" kern="1200" lang="en-IN" smtClean="0" strike="noStrike" sz="1200" u="none">
                <a:solidFill>
                  <a:schemeClr val="tx1"/>
                </a:solidFill>
                <a:latin typeface="+mn-lt"/>
                <a:ea typeface="+mn-ea"/>
                <a:cs typeface="+mn-cs"/>
              </a:rPr>
              <a:t>prepacked</a:t>
            </a:r>
            <a:r>
              <a:rPr altLang="en-IN" b="0" dirty="0" i="0" kern="1200" lang="en-IN" smtClean="0" strike="noStrike" sz="1200" u="none">
                <a:solidFill>
                  <a:schemeClr val="tx1"/>
                </a:solidFill>
                <a:latin typeface="+mn-lt"/>
                <a:ea typeface="+mn-ea"/>
                <a:cs typeface="+mn-cs"/>
              </a:rPr>
              <a:t> food and the grocery sector as these consist of 60% of the total revenue. The company also deals with the garment sector of both women and men which allows the company to diversify its fields. The garment sector which merged with George company deals with 800000 customers in a week which increases the interaction between the company and the customers(</a:t>
            </a:r>
            <a:r>
              <a:rPr altLang="en-IN" b="0" dirty="0" err="1" i="0" kern="1200" lang="en-IN" smtClean="0" strike="noStrike" sz="1200" u="none">
                <a:solidFill>
                  <a:schemeClr val="tx1"/>
                </a:solidFill>
                <a:latin typeface="+mn-lt"/>
                <a:ea typeface="+mn-ea"/>
                <a:cs typeface="+mn-cs"/>
              </a:rPr>
              <a:t>Czinkota</a:t>
            </a:r>
            <a:r>
              <a:rPr altLang="en-IN" b="0" dirty="0" i="1" kern="1200" lang="en-IN" smtClean="0" strike="noStrike" sz="1200" u="none">
                <a:solidFill>
                  <a:schemeClr val="tx1"/>
                </a:solidFill>
                <a:latin typeface="+mn-lt"/>
                <a:ea typeface="+mn-ea"/>
                <a:cs typeface="+mn-cs"/>
              </a:rPr>
              <a:t> et al</a:t>
            </a:r>
            <a:r>
              <a:rPr altLang="en-IN" b="0" dirty="0" i="0" kern="1200" lang="en-IN" smtClean="0" strike="noStrike" sz="1200" u="none">
                <a:solidFill>
                  <a:schemeClr val="tx1"/>
                </a:solidFill>
                <a:latin typeface="+mn-lt"/>
                <a:ea typeface="+mn-ea"/>
                <a:cs typeface="+mn-cs"/>
              </a:rPr>
              <a:t>., 2021). This helps the company to increase its brand value and the sales of the company, resulting in a boost in revenue. </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1" kern="1200" lang="en-IN" smtClean="0" strike="noStrike" sz="1200" u="none">
                <a:solidFill>
                  <a:schemeClr val="tx1"/>
                </a:solidFill>
                <a:latin typeface="+mn-lt"/>
                <a:ea typeface="+mn-ea"/>
                <a:cs typeface="+mn-cs"/>
              </a:rPr>
              <a:t>Strong Crisis Management:</a:t>
            </a:r>
            <a:r>
              <a:rPr altLang="en-IN" b="1" dirty="0" i="0" kern="1200" lang="en-IN" smtClean="0" strike="noStrike" sz="1200" u="none">
                <a:solidFill>
                  <a:schemeClr val="tx1"/>
                </a:solidFill>
                <a:latin typeface="+mn-lt"/>
                <a:ea typeface="+mn-ea"/>
                <a:cs typeface="+mn-cs"/>
              </a:rPr>
              <a:t> </a:t>
            </a:r>
            <a:r>
              <a:rPr altLang="en-IN" b="0" dirty="0" i="0" kern="1200" lang="en-IN" smtClean="0" strike="noStrike" sz="1200" u="none">
                <a:solidFill>
                  <a:schemeClr val="tx1"/>
                </a:solidFill>
                <a:latin typeface="+mn-lt"/>
                <a:ea typeface="+mn-ea"/>
                <a:cs typeface="+mn-cs"/>
              </a:rPr>
              <a:t>the recent outbreak of the pandemic, corona virus resulted in a crisis for the company in every department. The company has now planned to deal with and take steps regarding any crisis or obstacle which might hinder the supply of the business. The company has increased its website traffic and has rolled out the faculty of e-commerce of the grocery and the food department. This can help the company to increase the capacity and also the range of the customer ( Bambi, 2021). The company has donated millions of donations in food security and the food supplements to the locals during the pandemic, which created sustainable development in the company. </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0" kern="1200" lang="en-IN" smtClean="0" strike="noStrike" sz="1200" u="none">
                <a:solidFill>
                  <a:schemeClr val="tx1"/>
                </a:solidFill>
                <a:latin typeface="+mn-lt"/>
                <a:ea typeface="+mn-ea"/>
                <a:cs typeface="+mn-cs"/>
              </a:rPr>
              <a:t>Product and format diversification: </a:t>
            </a:r>
            <a:r>
              <a:rPr altLang="en-IN" b="0" dirty="0" i="0" kern="1200" lang="en-IN" smtClean="0" strike="noStrike" sz="1200" u="none">
                <a:solidFill>
                  <a:schemeClr val="tx1"/>
                </a:solidFill>
                <a:latin typeface="+mn-lt"/>
                <a:ea typeface="+mn-ea"/>
                <a:cs typeface="+mn-cs"/>
              </a:rPr>
              <a:t>the company like its competitors has diversified the range of its products and the services.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has introduced groceries, clothing, mobile products, insurance and petroleum products which have a high range of adaptability in general (</a:t>
            </a:r>
            <a:r>
              <a:rPr altLang="en-IN" b="0" dirty="0" err="1" i="0" kern="1200" lang="en-IN" smtClean="0" strike="noStrike" sz="1200" u="none">
                <a:solidFill>
                  <a:schemeClr val="tx1"/>
                </a:solidFill>
                <a:latin typeface="+mn-lt"/>
                <a:ea typeface="+mn-ea"/>
                <a:cs typeface="+mn-cs"/>
              </a:rPr>
              <a:t>Gurjanov</a:t>
            </a:r>
            <a:r>
              <a:rPr altLang="en-IN" b="0" dirty="0" i="0" kern="1200" lang="en-IN" smtClean="0" strike="noStrike" sz="1200" u="none">
                <a:solidFill>
                  <a:schemeClr val="tx1"/>
                </a:solidFill>
                <a:latin typeface="+mn-lt"/>
                <a:ea typeface="+mn-ea"/>
                <a:cs typeface="+mn-cs"/>
              </a:rPr>
              <a:t> </a:t>
            </a:r>
            <a:r>
              <a:rPr altLang="en-IN" b="0" dirty="0" i="1" kern="1200" lang="en-IN" smtClean="0" strike="noStrike" sz="1200" u="none">
                <a:solidFill>
                  <a:schemeClr val="tx1"/>
                </a:solidFill>
                <a:latin typeface="+mn-lt"/>
                <a:ea typeface="+mn-ea"/>
                <a:cs typeface="+mn-cs"/>
              </a:rPr>
              <a:t>et al.,</a:t>
            </a:r>
            <a:r>
              <a:rPr altLang="en-IN" b="0" dirty="0" i="0" kern="1200" lang="en-IN" smtClean="0" strike="noStrike" sz="1200" u="none">
                <a:solidFill>
                  <a:schemeClr val="tx1"/>
                </a:solidFill>
                <a:latin typeface="+mn-lt"/>
                <a:ea typeface="+mn-ea"/>
                <a:cs typeface="+mn-cs"/>
              </a:rPr>
              <a:t> 2021). This products and service diversification can help the company to engage more with the customers and increase the brand value and revenue of the company.</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1" kern="1200" lang="en-IN" smtClean="0" strike="noStrike" sz="1200" u="none">
                <a:solidFill>
                  <a:schemeClr val="tx1"/>
                </a:solidFill>
                <a:latin typeface="+mn-lt"/>
                <a:ea typeface="+mn-ea"/>
                <a:cs typeface="+mn-cs"/>
              </a:rPr>
              <a:t>Technology: </a:t>
            </a:r>
            <a:r>
              <a:rPr altLang="en-IN" b="0" dirty="0" i="0" kern="1200" lang="en-IN" smtClean="0" strike="noStrike" sz="1200" u="none">
                <a:solidFill>
                  <a:schemeClr val="tx1"/>
                </a:solidFill>
                <a:latin typeface="+mn-lt"/>
                <a:ea typeface="+mn-ea"/>
                <a:cs typeface="+mn-cs"/>
              </a:rPr>
              <a:t>the company recognises the importance of technology and the </a:t>
            </a:r>
            <a:r>
              <a:rPr altLang="en-IN" b="0" dirty="0" err="1" i="0" kern="1200" lang="en-IN" smtClean="0" strike="noStrike" sz="1200" u="none">
                <a:solidFill>
                  <a:schemeClr val="tx1"/>
                </a:solidFill>
                <a:latin typeface="+mn-lt"/>
                <a:ea typeface="+mn-ea"/>
                <a:cs typeface="+mn-cs"/>
              </a:rPr>
              <a:t>upgradation</a:t>
            </a:r>
            <a:r>
              <a:rPr altLang="en-IN" b="0" dirty="0" i="0" kern="1200" lang="en-IN" smtClean="0" strike="noStrike" sz="1200" u="none">
                <a:solidFill>
                  <a:schemeClr val="tx1"/>
                </a:solidFill>
                <a:latin typeface="+mn-lt"/>
                <a:ea typeface="+mn-ea"/>
                <a:cs typeface="+mn-cs"/>
              </a:rPr>
              <a:t> of heavy machinery. To compete with competition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company needs to modify its technology. The company has provided various unique recipes and tutorials for the groceries. This makes the customers attracted towards the website of the company which increases the web traffic. The customers recognise the company's products and its services and remain loyal to them (</a:t>
            </a:r>
            <a:r>
              <a:rPr altLang="en-IN" b="0" dirty="0" err="1" i="0" kern="1200" lang="en-IN" smtClean="0" strike="noStrike" sz="1200" u="none">
                <a:solidFill>
                  <a:schemeClr val="tx1"/>
                </a:solidFill>
                <a:latin typeface="+mn-lt"/>
                <a:ea typeface="+mn-ea"/>
                <a:cs typeface="+mn-cs"/>
              </a:rPr>
              <a:t>Mekruksavanich</a:t>
            </a:r>
            <a:r>
              <a:rPr altLang="en-IN" b="0" dirty="0" i="0" kern="1200" lang="en-IN" smtClean="0" strike="noStrike" sz="1200" u="none">
                <a:solidFill>
                  <a:schemeClr val="tx1"/>
                </a:solidFill>
                <a:latin typeface="+mn-lt"/>
                <a:ea typeface="+mn-ea"/>
                <a:cs typeface="+mn-cs"/>
              </a:rPr>
              <a:t>, 2020). In this way, the company can improvise the product and the services through feedback and the relative polls conducted by the company. </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altLang="en-IN" b="1" dirty="0" i="1" kern="1200" lang="en-IN" smtClean="0" strike="noStrike" sz="1200" u="none">
                <a:solidFill>
                  <a:schemeClr val="tx1"/>
                </a:solidFill>
                <a:latin typeface="+mn-lt"/>
                <a:ea typeface="+mn-ea"/>
                <a:cs typeface="+mn-cs"/>
              </a:rPr>
              <a:t>Sustainability:  </a:t>
            </a:r>
            <a:r>
              <a:rPr altLang="en-IN" b="0" dirty="0" i="0" kern="1200" lang="en-IN" smtClean="0" strike="noStrike" sz="1200" u="none">
                <a:solidFill>
                  <a:schemeClr val="tx1"/>
                </a:solidFill>
                <a:latin typeface="+mn-lt"/>
                <a:ea typeface="+mn-ea"/>
                <a:cs typeface="+mn-cs"/>
              </a:rPr>
              <a:t>the company recognise the importance of the sustainable development within an organisation. The sustainable development can help the company to form an image of a responsible company in the eyes of the customers and this can increase the company’s reputation.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has made its objective to control land emissions and degradation and since 2020 the company has eliminated the wastage of food and has sustained zero land emissions. The company has also eliminated the carbon emission from their factory and has maintained the sustainable development in curbing levels 1 and 2 of carbon emission. This can helps the company recognise the importance of the environment and help them to create a sense of belongingness in the market (</a:t>
            </a:r>
            <a:r>
              <a:rPr altLang="en-IN" b="0" dirty="0" err="1" i="0" kern="1200" lang="en-IN" smtClean="0" strike="noStrike" sz="1200" u="none">
                <a:solidFill>
                  <a:schemeClr val="tx1"/>
                </a:solidFill>
                <a:latin typeface="+mn-lt"/>
                <a:ea typeface="+mn-ea"/>
                <a:cs typeface="+mn-cs"/>
              </a:rPr>
              <a:t>Fathi</a:t>
            </a:r>
            <a:r>
              <a:rPr altLang="en-IN" b="0" dirty="0" i="0" kern="1200" lang="en-IN" smtClean="0" strike="noStrike" sz="1200" u="none">
                <a:solidFill>
                  <a:schemeClr val="tx1"/>
                </a:solidFill>
                <a:latin typeface="+mn-lt"/>
                <a:ea typeface="+mn-ea"/>
                <a:cs typeface="+mn-cs"/>
              </a:rPr>
              <a:t> </a:t>
            </a:r>
            <a:r>
              <a:rPr altLang="en-IN" b="0" dirty="0" i="1" kern="1200" lang="en-IN" smtClean="0" strike="noStrike" sz="1200" u="none">
                <a:solidFill>
                  <a:schemeClr val="tx1"/>
                </a:solidFill>
                <a:latin typeface="+mn-lt"/>
                <a:ea typeface="+mn-ea"/>
                <a:cs typeface="+mn-cs"/>
              </a:rPr>
              <a:t>et al</a:t>
            </a:r>
            <a:r>
              <a:rPr altLang="en-IN" b="0" dirty="0" i="0" kern="1200" lang="en-IN" smtClean="0" strike="noStrike" sz="1200" u="none">
                <a:solidFill>
                  <a:schemeClr val="tx1"/>
                </a:solidFill>
                <a:latin typeface="+mn-lt"/>
                <a:ea typeface="+mn-ea"/>
                <a:cs typeface="+mn-cs"/>
              </a:rPr>
              <a:t>., 2021). The company has also maintained recyclables in the home which aims to eliminate any wastage which can be a toxin for the nature. This sustainability can help the company to attain the customer satisfaction and help them to compete in the market</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err="1" i="0" kern="1200" lang="en-IN" smtClean="0" strike="noStrike" sz="1200" u="none">
                <a:solidFill>
                  <a:schemeClr val="tx1"/>
                </a:solidFill>
                <a:latin typeface="+mn-lt"/>
                <a:ea typeface="+mn-ea"/>
                <a:cs typeface="+mn-cs"/>
              </a:rPr>
              <a:t>Ansoff</a:t>
            </a:r>
            <a:r>
              <a:rPr altLang="en-IN" b="1" dirty="0" i="0" kern="1200" lang="en-IN" smtClean="0" strike="noStrike" sz="1200" u="none">
                <a:solidFill>
                  <a:schemeClr val="tx1"/>
                </a:solidFill>
                <a:latin typeface="+mn-lt"/>
                <a:ea typeface="+mn-ea"/>
                <a:cs typeface="+mn-cs"/>
              </a:rPr>
              <a:t> matrix for </a:t>
            </a:r>
            <a:r>
              <a:rPr altLang="en-IN" b="1" dirty="0" err="1" i="0" kern="1200" lang="en-IN" smtClean="0" strike="noStrike" sz="1200" u="none">
                <a:solidFill>
                  <a:schemeClr val="tx1"/>
                </a:solidFill>
                <a:latin typeface="+mn-lt"/>
                <a:ea typeface="+mn-ea"/>
                <a:cs typeface="+mn-cs"/>
              </a:rPr>
              <a:t>Asda</a:t>
            </a:r>
            <a:endParaRPr altLang="en-IN" b="0" dirty="0" lang="en-IN" smtClean="0"/>
          </a:p>
          <a:p>
            <a:pPr rtl="0"/>
            <a:r>
              <a:rPr altLang="en-IN" b="1" dirty="0" i="0" kern="1200" lang="en-IN" smtClean="0" strike="noStrike" sz="1200" u="none">
                <a:solidFill>
                  <a:schemeClr val="tx1"/>
                </a:solidFill>
                <a:latin typeface="+mn-lt"/>
                <a:ea typeface="+mn-ea"/>
                <a:cs typeface="+mn-cs"/>
              </a:rPr>
              <a:t>Market Penetration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works on the importance of the penetration of the products in the markets. The supermarkets and the  retailers who supply the products should be encouraged to sell more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products so that the growth of sales is maintained.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offers many discounts, offers and schemes which allow the buyers to attract to the products and the services of the company. This helps to increase customer loyalty for the company and also increases customer satisfaction (</a:t>
            </a:r>
            <a:r>
              <a:rPr altLang="en-IN" b="0" dirty="0" err="1" i="0" kern="1200" lang="en-IN" smtClean="0" strike="noStrike" sz="1200" u="none">
                <a:solidFill>
                  <a:schemeClr val="tx1"/>
                </a:solidFill>
                <a:latin typeface="+mn-lt"/>
                <a:ea typeface="+mn-ea"/>
                <a:cs typeface="+mn-cs"/>
              </a:rPr>
              <a:t>Schawel</a:t>
            </a:r>
            <a:r>
              <a:rPr altLang="en-IN" b="0" dirty="0" i="0" kern="1200" lang="en-IN" smtClean="0" strike="noStrike" sz="1200" u="none">
                <a:solidFill>
                  <a:schemeClr val="tx1"/>
                </a:solidFill>
                <a:latin typeface="+mn-lt"/>
                <a:ea typeface="+mn-ea"/>
                <a:cs typeface="+mn-cs"/>
              </a:rPr>
              <a:t> and Billing, 2018). The oligopoly market structure allows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Company to diversify more of their products as the risk of new entrants is negligible.</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0" kern="1200" lang="en-IN" smtClean="0" strike="noStrike" sz="1200" u="none">
                <a:solidFill>
                  <a:schemeClr val="tx1"/>
                </a:solidFill>
                <a:latin typeface="+mn-lt"/>
                <a:ea typeface="+mn-ea"/>
                <a:cs typeface="+mn-cs"/>
              </a:rPr>
              <a:t>Market Development </a:t>
            </a:r>
            <a:r>
              <a:rPr altLang="en-IN" b="0" dirty="0" i="0" kern="1200" lang="en-IN" smtClean="0" strike="noStrike" sz="1200" u="none">
                <a:solidFill>
                  <a:schemeClr val="tx1"/>
                </a:solidFill>
                <a:latin typeface="+mn-lt"/>
                <a:ea typeface="+mn-ea"/>
                <a:cs typeface="+mn-cs"/>
              </a:rPr>
              <a:t>the company always promotes their existing products into new developmental plans. The company makes new n to develop their marketing strategies which help them to grow more in the market. The company also recognises the customer's influences and demand in the market which helps them to develop the plan and products and services according to the demand of the market  (</a:t>
            </a:r>
            <a:r>
              <a:rPr altLang="en-IN" b="0" dirty="0" err="1" i="0" kern="1200" lang="en-IN" smtClean="0" strike="noStrike" sz="1200" u="none">
                <a:solidFill>
                  <a:schemeClr val="tx1"/>
                </a:solidFill>
                <a:latin typeface="+mn-lt"/>
                <a:ea typeface="+mn-ea"/>
                <a:cs typeface="+mn-cs"/>
              </a:rPr>
              <a:t>Schawel</a:t>
            </a:r>
            <a:r>
              <a:rPr altLang="en-IN" b="0" dirty="0" i="0" kern="1200" lang="en-IN" smtClean="0" strike="noStrike" sz="1200" u="none">
                <a:solidFill>
                  <a:schemeClr val="tx1"/>
                </a:solidFill>
                <a:latin typeface="+mn-lt"/>
                <a:ea typeface="+mn-ea"/>
                <a:cs typeface="+mn-cs"/>
              </a:rPr>
              <a:t> and Billing, 2018). The company recognise the development in every sector so they included the online grocery delivery system to capture more customer base acquisition.</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altLang="en-IN" b="1" dirty="0" i="0" kern="1200" lang="en-IN" smtClean="0" strike="noStrike" sz="1200" u="none">
                <a:solidFill>
                  <a:schemeClr val="tx1"/>
                </a:solidFill>
                <a:latin typeface="+mn-lt"/>
                <a:ea typeface="+mn-ea"/>
                <a:cs typeface="+mn-cs"/>
              </a:rPr>
              <a:t>Product Development </a:t>
            </a:r>
            <a:r>
              <a:rPr altLang="en-IN" b="0" dirty="0" i="0" kern="1200" lang="en-IN" smtClean="0" strike="noStrike" sz="1200" u="none">
                <a:solidFill>
                  <a:schemeClr val="tx1"/>
                </a:solidFill>
                <a:latin typeface="+mn-lt"/>
                <a:ea typeface="+mn-ea"/>
                <a:cs typeface="+mn-cs"/>
              </a:rPr>
              <a:t>the company launches different products of different brands after developing them regularly. The company acknowledges the feedback of the customer and changes the products according to the feedback. The development of the product helps the company to gain an edge over other competitors and the customers recognise this product differentiation and choose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product over others. The company also changes the outlook of the product to make it look different from the previous version  (</a:t>
            </a:r>
            <a:r>
              <a:rPr altLang="en-IN" b="0" dirty="0" err="1" i="0" kern="1200" lang="en-IN" smtClean="0" strike="noStrike" sz="1200" u="none">
                <a:solidFill>
                  <a:schemeClr val="tx1"/>
                </a:solidFill>
                <a:latin typeface="+mn-lt"/>
                <a:ea typeface="+mn-ea"/>
                <a:cs typeface="+mn-cs"/>
              </a:rPr>
              <a:t>Schawel</a:t>
            </a:r>
            <a:r>
              <a:rPr altLang="en-IN" b="0" dirty="0" i="0" kern="1200" lang="en-IN" smtClean="0" strike="noStrike" sz="1200" u="none">
                <a:solidFill>
                  <a:schemeClr val="tx1"/>
                </a:solidFill>
                <a:latin typeface="+mn-lt"/>
                <a:ea typeface="+mn-ea"/>
                <a:cs typeface="+mn-cs"/>
              </a:rPr>
              <a:t> and Billing, 2018). The company always develops the product strategy as to how to demonstrate it to the general public and the strategies relating to sales of these products</a:t>
            </a: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0" kern="1200" lang="en-IN" smtClean="0" strike="noStrike" sz="1200" u="none">
                <a:solidFill>
                  <a:schemeClr val="tx1"/>
                </a:solidFill>
                <a:latin typeface="+mn-lt"/>
                <a:ea typeface="+mn-ea"/>
                <a:cs typeface="+mn-cs"/>
              </a:rPr>
              <a:t>Diversification </a:t>
            </a:r>
            <a:r>
              <a:rPr altLang="en-IN" b="0" dirty="0" i="0" kern="1200" lang="en-IN" smtClean="0" strike="noStrike" sz="1200" u="none">
                <a:solidFill>
                  <a:schemeClr val="tx1"/>
                </a:solidFill>
                <a:latin typeface="+mn-lt"/>
                <a:ea typeface="+mn-ea"/>
                <a:cs typeface="+mn-cs"/>
              </a:rPr>
              <a:t>the company diversify its products and the range of products into a different segment. The company previously dealt mainly in grocery, food and pre packed food after diversification they change their segment into different sectors. The company now deals with grocery, food, garment and apparel, petroleum products, health and wellness and many other products. This helps the company to sustain itself in the market and help them gain more customers and increase its brand value which boosts the revenue of the company. The diversification also helps the company to serve more customers and occupy their loyalty and deliver its services to them.</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err="1" i="1" kern="1200" lang="en-IN" smtClean="0" strike="noStrike" sz="1200" u="none">
                <a:solidFill>
                  <a:schemeClr val="tx1"/>
                </a:solidFill>
                <a:latin typeface="+mn-lt"/>
                <a:ea typeface="+mn-ea"/>
                <a:cs typeface="+mn-cs"/>
              </a:rPr>
              <a:t>Omnichannel</a:t>
            </a:r>
            <a:r>
              <a:rPr altLang="en-IN" b="1" dirty="0" i="1" kern="1200" lang="en-IN" smtClean="0" strike="noStrike" sz="1200" u="none">
                <a:solidFill>
                  <a:schemeClr val="tx1"/>
                </a:solidFill>
                <a:latin typeface="+mn-lt"/>
                <a:ea typeface="+mn-ea"/>
                <a:cs typeface="+mn-cs"/>
              </a:rPr>
              <a:t> Customer Service Strategy </a:t>
            </a:r>
            <a:r>
              <a:rPr altLang="en-IN" b="0" dirty="0" i="0" kern="1200" lang="en-IN" smtClean="0" strike="noStrike" sz="1200" u="none">
                <a:solidFill>
                  <a:schemeClr val="tx1"/>
                </a:solidFill>
                <a:latin typeface="+mn-lt"/>
                <a:ea typeface="+mn-ea"/>
                <a:cs typeface="+mn-cs"/>
              </a:rPr>
              <a:t>is the strategy that enables the customers to connect with the company’s website, products, sales, email and everything that is associated with the company. This enables customers to move seamlessly between these channels without encountering any dead ends (</a:t>
            </a:r>
            <a:r>
              <a:rPr altLang="en-IN" b="0" dirty="0" err="1" i="0" kern="1200" lang="en-IN" smtClean="0" strike="noStrike" sz="1200" u="none">
                <a:solidFill>
                  <a:schemeClr val="tx1"/>
                </a:solidFill>
                <a:latin typeface="+mn-lt"/>
                <a:ea typeface="+mn-ea"/>
                <a:cs typeface="+mn-cs"/>
              </a:rPr>
              <a:t>Cai</a:t>
            </a:r>
            <a:r>
              <a:rPr altLang="en-IN" b="0" dirty="0" i="0" kern="1200" lang="en-IN" smtClean="0" strike="noStrike" sz="1200" u="none">
                <a:solidFill>
                  <a:schemeClr val="tx1"/>
                </a:solidFill>
                <a:latin typeface="+mn-lt"/>
                <a:ea typeface="+mn-ea"/>
                <a:cs typeface="+mn-cs"/>
              </a:rPr>
              <a:t> and Lo, 2020). There are four pillars which are associated with the </a:t>
            </a:r>
            <a:r>
              <a:rPr altLang="en-IN" b="0" dirty="0" err="1" i="0" kern="1200" lang="en-IN" smtClean="0" strike="noStrike" sz="1200" u="none">
                <a:solidFill>
                  <a:schemeClr val="tx1"/>
                </a:solidFill>
                <a:latin typeface="+mn-lt"/>
                <a:ea typeface="+mn-ea"/>
                <a:cs typeface="+mn-cs"/>
              </a:rPr>
              <a:t>omnichannel</a:t>
            </a:r>
            <a:r>
              <a:rPr altLang="en-IN" b="0" dirty="0" i="0" kern="1200" lang="en-IN" smtClean="0" strike="noStrike" sz="1200" u="none">
                <a:solidFill>
                  <a:schemeClr val="tx1"/>
                </a:solidFill>
                <a:latin typeface="+mn-lt"/>
                <a:ea typeface="+mn-ea"/>
                <a:cs typeface="+mn-cs"/>
              </a:rPr>
              <a:t> customer service strategy such as sales channels, marketing and advertising, operations, and shipping and fulfilment.</a:t>
            </a:r>
          </a:p>
          <a:p>
            <a:pPr rtl="0"/>
            <a:r>
              <a:rPr altLang="en-IN" b="1" dirty="0" i="0" kern="1200" lang="en-IN" smtClean="0" strike="noStrike" sz="1200" u="none">
                <a:solidFill>
                  <a:schemeClr val="tx1"/>
                </a:solidFill>
                <a:latin typeface="+mn-lt"/>
                <a:ea typeface="+mn-ea"/>
                <a:cs typeface="+mn-cs"/>
              </a:rPr>
              <a:t>Sales channel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has one of the best supply chains in the retailing industry behind Tesco. The supply chain allows the company to give the supply in surplus. The customer's preference is fulfilled due to this supply chain allowing the sale for the company to increase. The sales of the company also increase due to the diversification of the products within the company. The customers tend to demand more products which increases the sales of customers  (</a:t>
            </a:r>
            <a:r>
              <a:rPr altLang="en-IN" b="0" dirty="0" err="1" i="0" kern="1200" lang="en-IN" smtClean="0" strike="noStrike" sz="1200" u="none">
                <a:solidFill>
                  <a:schemeClr val="tx1"/>
                </a:solidFill>
                <a:latin typeface="+mn-lt"/>
                <a:ea typeface="+mn-ea"/>
                <a:cs typeface="+mn-cs"/>
              </a:rPr>
              <a:t>Abrudan</a:t>
            </a:r>
            <a:r>
              <a:rPr altLang="en-IN" b="0" dirty="0" i="0" kern="1200" lang="en-IN" smtClean="0" strike="noStrike" sz="1200" u="none">
                <a:solidFill>
                  <a:schemeClr val="tx1"/>
                </a:solidFill>
                <a:latin typeface="+mn-lt"/>
                <a:ea typeface="+mn-ea"/>
                <a:cs typeface="+mn-cs"/>
              </a:rPr>
              <a:t> </a:t>
            </a:r>
            <a:r>
              <a:rPr altLang="en-IN" b="0" dirty="0" i="1" kern="1200" lang="en-IN" smtClean="0" strike="noStrike" sz="1200" u="none">
                <a:solidFill>
                  <a:schemeClr val="tx1"/>
                </a:solidFill>
                <a:latin typeface="+mn-lt"/>
                <a:ea typeface="+mn-ea"/>
                <a:cs typeface="+mn-cs"/>
              </a:rPr>
              <a:t>et al</a:t>
            </a:r>
            <a:r>
              <a:rPr altLang="en-IN" b="0" dirty="0" i="0" kern="1200" lang="en-IN" smtClean="0" strike="noStrike" sz="1200" u="none">
                <a:solidFill>
                  <a:schemeClr val="tx1"/>
                </a:solidFill>
                <a:latin typeface="+mn-lt"/>
                <a:ea typeface="+mn-ea"/>
                <a:cs typeface="+mn-cs"/>
              </a:rPr>
              <a:t>., 2020). The garment brand George also helps to increase the sales growth of the company as about 800000 customers avail the services of the company.</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1" kern="1200" lang="en-IN" smtClean="0" strike="noStrike" sz="1200" u="none">
                <a:solidFill>
                  <a:schemeClr val="tx1"/>
                </a:solidFill>
                <a:latin typeface="+mn-lt"/>
                <a:ea typeface="+mn-ea"/>
                <a:cs typeface="+mn-cs"/>
              </a:rPr>
              <a:t>Marketing and Advertising </a:t>
            </a:r>
            <a:r>
              <a:rPr altLang="en-IN" b="0" dirty="0" i="0" kern="1200" lang="en-IN" smtClean="0" strike="noStrike" sz="1200" u="none">
                <a:solidFill>
                  <a:schemeClr val="tx1"/>
                </a:solidFill>
                <a:latin typeface="+mn-lt"/>
                <a:ea typeface="+mn-ea"/>
                <a:cs typeface="+mn-cs"/>
              </a:rPr>
              <a:t>help the company to promote and penetrate the market with its products. The advertisement of the products through different social media, campaigns and events helps them to increase the brand value and the interaction of the company with the customers. The marketing of different products can help the company to compete with the competitors and help the customers distinguish the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products. The marketing of the products and the services can also ignite the sales growth of the company (</a:t>
            </a:r>
            <a:r>
              <a:rPr altLang="en-IN" b="0" dirty="0" err="1" i="0" kern="1200" lang="en-IN" smtClean="0" strike="noStrike" sz="1200" u="none">
                <a:solidFill>
                  <a:schemeClr val="tx1"/>
                </a:solidFill>
                <a:latin typeface="+mn-lt"/>
                <a:ea typeface="+mn-ea"/>
                <a:cs typeface="+mn-cs"/>
              </a:rPr>
              <a:t>Cai</a:t>
            </a:r>
            <a:r>
              <a:rPr altLang="en-IN" b="0" dirty="0" i="0" kern="1200" lang="en-IN" smtClean="0" strike="noStrike" sz="1200" u="none">
                <a:solidFill>
                  <a:schemeClr val="tx1"/>
                </a:solidFill>
                <a:latin typeface="+mn-lt"/>
                <a:ea typeface="+mn-ea"/>
                <a:cs typeface="+mn-cs"/>
              </a:rPr>
              <a:t> and Lo, 2020). The advertisement of the product through different social media platforms, television, and journal and the influencing them through different entertainers can help them to achieve growth. In both finance and the brand identity of the company.</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altLang="en-IN" b="1" dirty="0" i="1" kern="1200" lang="en-IN" smtClean="0" strike="noStrike" sz="1200" u="none">
                <a:solidFill>
                  <a:schemeClr val="tx1"/>
                </a:solidFill>
                <a:latin typeface="+mn-lt"/>
                <a:ea typeface="+mn-ea"/>
                <a:cs typeface="+mn-cs"/>
              </a:rPr>
              <a:t>Operations </a:t>
            </a:r>
            <a:r>
              <a:rPr altLang="en-IN" b="0" dirty="0" i="0" kern="1200" lang="en-IN" smtClean="0" strike="noStrike" sz="1200" u="none">
                <a:solidFill>
                  <a:schemeClr val="tx1"/>
                </a:solidFill>
                <a:latin typeface="+mn-lt"/>
                <a:ea typeface="+mn-ea"/>
                <a:cs typeface="+mn-cs"/>
              </a:rPr>
              <a:t>of the company such as the human resource management and the managerial part of the company can help them to achieve the objective of the company. The company's vision is to offer shoppers the best possible value, this can be achieved through precise operation planning and strategies of the company (</a:t>
            </a:r>
            <a:r>
              <a:rPr altLang="en-IN" b="0" dirty="0" err="1" i="0" kern="1200" lang="en-IN" smtClean="0" strike="noStrike" sz="1200" u="none">
                <a:solidFill>
                  <a:schemeClr val="tx1"/>
                </a:solidFill>
                <a:latin typeface="+mn-lt"/>
                <a:ea typeface="+mn-ea"/>
                <a:cs typeface="+mn-cs"/>
              </a:rPr>
              <a:t>Abrudan</a:t>
            </a:r>
            <a:r>
              <a:rPr altLang="en-IN" b="0" dirty="0" i="0" kern="1200" lang="en-IN" smtClean="0" strike="noStrike" sz="1200" u="none">
                <a:solidFill>
                  <a:schemeClr val="tx1"/>
                </a:solidFill>
                <a:latin typeface="+mn-lt"/>
                <a:ea typeface="+mn-ea"/>
                <a:cs typeface="+mn-cs"/>
              </a:rPr>
              <a:t> </a:t>
            </a:r>
            <a:r>
              <a:rPr altLang="en-IN" b="0" dirty="0" i="1" kern="1200" lang="en-IN" smtClean="0" strike="noStrike" sz="1200" u="none">
                <a:solidFill>
                  <a:schemeClr val="tx1"/>
                </a:solidFill>
                <a:latin typeface="+mn-lt"/>
                <a:ea typeface="+mn-ea"/>
                <a:cs typeface="+mn-cs"/>
              </a:rPr>
              <a:t>et al</a:t>
            </a:r>
            <a:r>
              <a:rPr altLang="en-IN" b="0" dirty="0" i="0" kern="1200" lang="en-IN" smtClean="0" strike="noStrike" sz="1200" u="none">
                <a:solidFill>
                  <a:schemeClr val="tx1"/>
                </a:solidFill>
                <a:latin typeface="+mn-lt"/>
                <a:ea typeface="+mn-ea"/>
                <a:cs typeface="+mn-cs"/>
              </a:rPr>
              <a:t>., 2020). Human resources management can also contribute to developing the operational plan and the pathway of executing them which can be beneficial for the customers. The training and the conduction of seminars can help the employee to train their skills and attributes which can help them to improve the efficiency of the productivity. </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b="0" dirty="0" i="0" kern="1200" lang="en-US" smtClean="0" strike="noStrike" sz="1200" u="none">
                <a:solidFill>
                  <a:schemeClr val="tx1"/>
                </a:solidFill>
                <a:latin typeface="+mn-lt"/>
                <a:ea typeface="+mn-ea"/>
                <a:cs typeface="+mn-cs"/>
              </a:rPr>
              <a:t>It is important for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to bring further improvement in its offering to enhance the satisfaction level of the customer and gain a competitive edge in the highly competitive retail market of the UK. It has now become important for the company to bring further improvement in their product as there is huge competition within the retail sector and the changing preference of the customer. Since the outbreak of the global pandemic of </a:t>
            </a:r>
            <a:r>
              <a:rPr b="0" dirty="0" err="1" i="0" kern="1200" lang="en-US" smtClean="0" strike="noStrike" sz="1200" u="none">
                <a:solidFill>
                  <a:schemeClr val="tx1"/>
                </a:solidFill>
                <a:latin typeface="+mn-lt"/>
                <a:ea typeface="+mn-ea"/>
                <a:cs typeface="+mn-cs"/>
              </a:rPr>
              <a:t>covid</a:t>
            </a:r>
            <a:r>
              <a:rPr b="0" dirty="0" i="0" kern="1200" lang="en-US" smtClean="0" strike="noStrike" sz="1200" u="none">
                <a:solidFill>
                  <a:schemeClr val="tx1"/>
                </a:solidFill>
                <a:latin typeface="+mn-lt"/>
                <a:ea typeface="+mn-ea"/>
                <a:cs typeface="+mn-cs"/>
              </a:rPr>
              <a:t> 19, customer has now become more health conscious which the company have to take into consideration to meet the needs of the customer. The company doing so will not only help meet the needs of the customer but also enhances their satisfaction level (</a:t>
            </a:r>
            <a:r>
              <a:rPr b="0" dirty="0" err="1" i="0" kern="1200" lang="en-US" smtClean="0" strike="noStrike" sz="1200" u="none">
                <a:solidFill>
                  <a:schemeClr val="tx1"/>
                </a:solidFill>
                <a:latin typeface="+mn-lt"/>
                <a:ea typeface="+mn-ea"/>
                <a:cs typeface="+mn-cs"/>
              </a:rPr>
              <a:t>Borkovskaya</a:t>
            </a:r>
            <a:r>
              <a:rPr b="0" dirty="0" i="0" kern="1200" lang="en-US" smtClean="0" strike="noStrike" sz="1200" u="none">
                <a:solidFill>
                  <a:schemeClr val="tx1"/>
                </a:solidFill>
                <a:latin typeface="+mn-lt"/>
                <a:ea typeface="+mn-ea"/>
                <a:cs typeface="+mn-cs"/>
              </a:rPr>
              <a:t> </a:t>
            </a:r>
            <a:r>
              <a:rPr b="0" dirty="0" i="1" kern="1200" lang="en-US" smtClean="0" strike="noStrike" sz="1200" u="none">
                <a:solidFill>
                  <a:schemeClr val="tx1"/>
                </a:solidFill>
                <a:latin typeface="+mn-lt"/>
                <a:ea typeface="+mn-ea"/>
                <a:cs typeface="+mn-cs"/>
              </a:rPr>
              <a:t>et al., </a:t>
            </a:r>
            <a:r>
              <a:rPr b="0" dirty="0" i="0" kern="1200" lang="en-US" smtClean="0" strike="noStrike" sz="1200" u="none">
                <a:solidFill>
                  <a:schemeClr val="tx1"/>
                </a:solidFill>
                <a:latin typeface="+mn-lt"/>
                <a:ea typeface="+mn-ea"/>
                <a:cs typeface="+mn-cs"/>
              </a:rPr>
              <a:t>2018). As a result, the company will gain a huge customer base which allows them to generate huge revenue and profit while also gaining a competitive edge in the extremely competitive retail industry of the UK. Thus, there are different strategies which can help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to improve their product to enhance the satisfaction level of customers while also gaining a competitive advantage. One of the strategies that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can implements is a “</a:t>
            </a:r>
            <a:r>
              <a:rPr b="1" dirty="0" i="1" kern="1200" lang="en-US" smtClean="0" strike="noStrike" sz="1200" u="none">
                <a:solidFill>
                  <a:schemeClr val="tx1"/>
                </a:solidFill>
                <a:latin typeface="+mn-lt"/>
                <a:ea typeface="+mn-ea"/>
                <a:cs typeface="+mn-cs"/>
              </a:rPr>
              <a:t>Quality Management System (QMS)”</a:t>
            </a:r>
            <a:r>
              <a:rPr b="0" dirty="0" i="0" kern="1200" lang="en-US" smtClean="0" strike="noStrike" sz="1200" u="none">
                <a:solidFill>
                  <a:schemeClr val="tx1"/>
                </a:solidFill>
                <a:latin typeface="+mn-lt"/>
                <a:ea typeface="+mn-ea"/>
                <a:cs typeface="+mn-cs"/>
              </a:rPr>
              <a:t> as it can help to improve the quality of the products they offer to the customer to meet their needs while also enhancing customer satisfaction (</a:t>
            </a:r>
            <a:r>
              <a:rPr b="0" dirty="0" err="1" i="0" kern="1200" lang="en-US" smtClean="0" strike="noStrike" sz="1200" u="none">
                <a:solidFill>
                  <a:schemeClr val="tx1"/>
                </a:solidFill>
                <a:latin typeface="+mn-lt"/>
                <a:ea typeface="+mn-ea"/>
                <a:cs typeface="+mn-cs"/>
              </a:rPr>
              <a:t>Pacana</a:t>
            </a:r>
            <a:r>
              <a:rPr b="0" dirty="0" i="0" kern="1200" lang="en-US" smtClean="0" strike="noStrike" sz="1200" u="none">
                <a:solidFill>
                  <a:schemeClr val="tx1"/>
                </a:solidFill>
                <a:latin typeface="+mn-lt"/>
                <a:ea typeface="+mn-ea"/>
                <a:cs typeface="+mn-cs"/>
              </a:rPr>
              <a:t> and </a:t>
            </a:r>
            <a:r>
              <a:rPr b="0" dirty="0" err="1" i="0" kern="1200" lang="en-US" smtClean="0" strike="noStrike" sz="1200" u="none">
                <a:solidFill>
                  <a:schemeClr val="tx1"/>
                </a:solidFill>
                <a:latin typeface="+mn-lt"/>
                <a:ea typeface="+mn-ea"/>
                <a:cs typeface="+mn-cs"/>
              </a:rPr>
              <a:t>Ulewicz</a:t>
            </a:r>
            <a:r>
              <a:rPr b="0" dirty="0" i="0" kern="1200" lang="en-US" smtClean="0" strike="noStrike" sz="1200" u="none">
                <a:solidFill>
                  <a:schemeClr val="tx1"/>
                </a:solidFill>
                <a:latin typeface="+mn-lt"/>
                <a:ea typeface="+mn-ea"/>
                <a:cs typeface="+mn-cs"/>
              </a:rPr>
              <a:t>, 2020). </a:t>
            </a: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b="1" dirty="0" i="1" kern="1200" lang="en-US" smtClean="0" strike="noStrike" sz="1200" u="none">
                <a:solidFill>
                  <a:schemeClr val="tx1"/>
                </a:solidFill>
                <a:latin typeface="+mn-lt"/>
                <a:ea typeface="+mn-ea"/>
                <a:cs typeface="+mn-cs"/>
              </a:rPr>
              <a:t>A Quality Management System (QMS) </a:t>
            </a:r>
            <a:r>
              <a:rPr b="0" dirty="0" i="0" kern="1200" lang="en-US" smtClean="0" strike="noStrike" sz="1200" u="none">
                <a:solidFill>
                  <a:schemeClr val="tx1"/>
                </a:solidFill>
                <a:latin typeface="+mn-lt"/>
                <a:ea typeface="+mn-ea"/>
                <a:cs typeface="+mn-cs"/>
              </a:rPr>
              <a:t>can be defined as a system which is </a:t>
            </a:r>
            <a:r>
              <a:rPr b="0" dirty="0" err="1" i="0" kern="1200" lang="en-US" smtClean="0" strike="noStrike" sz="1200" u="none">
                <a:solidFill>
                  <a:schemeClr val="tx1"/>
                </a:solidFill>
                <a:latin typeface="+mn-lt"/>
                <a:ea typeface="+mn-ea"/>
                <a:cs typeface="+mn-cs"/>
              </a:rPr>
              <a:t>formalised</a:t>
            </a:r>
            <a:r>
              <a:rPr b="0" dirty="0" i="0" kern="1200" lang="en-US" smtClean="0" strike="noStrike" sz="1200" u="none">
                <a:solidFill>
                  <a:schemeClr val="tx1"/>
                </a:solidFill>
                <a:latin typeface="+mn-lt"/>
                <a:ea typeface="+mn-ea"/>
                <a:cs typeface="+mn-cs"/>
              </a:rPr>
              <a:t> for the “document process, procedures and responsibilities for achieving quality objectives and policies”. This objective helps the company to direct and coordinate the activities of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which help to meet the needs of the customer while also meeting the regulatory requirements. It also contributes to improving the efficiency and effectiveness of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on a continuous basis.</a:t>
            </a: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b="0" dirty="0" i="0" kern="1200" lang="en-US" smtClean="0" strike="noStrike" sz="1200" u="none">
                <a:solidFill>
                  <a:schemeClr val="tx1"/>
                </a:solidFill>
                <a:latin typeface="+mn-lt"/>
                <a:ea typeface="+mn-ea"/>
                <a:cs typeface="+mn-cs"/>
              </a:rPr>
              <a:t>It is one of the most prominent approaches for quality management systems as it sets the standard which specifies the requirement for improving the quality of the product or service of the company (Carey </a:t>
            </a:r>
            <a:r>
              <a:rPr b="0" dirty="0" i="1" kern="1200" lang="en-US" smtClean="0" strike="noStrike" sz="1200" u="none">
                <a:solidFill>
                  <a:schemeClr val="tx1"/>
                </a:solidFill>
                <a:latin typeface="+mn-lt"/>
                <a:ea typeface="+mn-ea"/>
                <a:cs typeface="+mn-cs"/>
              </a:rPr>
              <a:t>et al., </a:t>
            </a:r>
            <a:r>
              <a:rPr b="0" dirty="0" i="0" kern="1200" lang="en-US" smtClean="0" strike="noStrike" sz="1200" u="none">
                <a:solidFill>
                  <a:schemeClr val="tx1"/>
                </a:solidFill>
                <a:latin typeface="+mn-lt"/>
                <a:ea typeface="+mn-ea"/>
                <a:cs typeface="+mn-cs"/>
              </a:rPr>
              <a:t>2018). The standards are set in a Quality Management System as it collects the “process, policies, documents and record procedures” which help the company to achieve and deliver the products and services as per the needs of the customer. The quality management system is also looked at by the </a:t>
            </a:r>
            <a:r>
              <a:rPr b="1" dirty="0" i="1" kern="1200" lang="en-US" smtClean="0" strike="noStrike" sz="1200" u="none">
                <a:solidFill>
                  <a:schemeClr val="tx1"/>
                </a:solidFill>
                <a:latin typeface="+mn-lt"/>
                <a:ea typeface="+mn-ea"/>
                <a:cs typeface="+mn-cs"/>
              </a:rPr>
              <a:t>“International </a:t>
            </a:r>
            <a:r>
              <a:rPr b="1" dirty="0" err="1" i="1" kern="1200" lang="en-US" smtClean="0" strike="noStrike" sz="1200" u="none">
                <a:solidFill>
                  <a:schemeClr val="tx1"/>
                </a:solidFill>
                <a:latin typeface="+mn-lt"/>
                <a:ea typeface="+mn-ea"/>
                <a:cs typeface="+mn-cs"/>
              </a:rPr>
              <a:t>Organisation</a:t>
            </a:r>
            <a:r>
              <a:rPr b="1" dirty="0" i="1" kern="1200" lang="en-US" smtClean="0" strike="noStrike" sz="1200" u="none">
                <a:solidFill>
                  <a:schemeClr val="tx1"/>
                </a:solidFill>
                <a:latin typeface="+mn-lt"/>
                <a:ea typeface="+mn-ea"/>
                <a:cs typeface="+mn-cs"/>
              </a:rPr>
              <a:t> for </a:t>
            </a:r>
            <a:r>
              <a:rPr b="1" dirty="0" err="1" i="1" kern="1200" lang="en-US" smtClean="0" strike="noStrike" sz="1200" u="none">
                <a:solidFill>
                  <a:schemeClr val="tx1"/>
                </a:solidFill>
                <a:latin typeface="+mn-lt"/>
                <a:ea typeface="+mn-ea"/>
                <a:cs typeface="+mn-cs"/>
              </a:rPr>
              <a:t>Standardisation</a:t>
            </a:r>
            <a:r>
              <a:rPr b="1" dirty="0" i="1" kern="1200" lang="en-US" smtClean="0" strike="noStrike" sz="1200" u="none">
                <a:solidFill>
                  <a:schemeClr val="tx1"/>
                </a:solidFill>
                <a:latin typeface="+mn-lt"/>
                <a:ea typeface="+mn-ea"/>
                <a:cs typeface="+mn-cs"/>
              </a:rPr>
              <a:t> 9001 (ISO)”</a:t>
            </a:r>
            <a:r>
              <a:rPr b="0" dirty="0" i="0" kern="1200" lang="en-US" smtClean="0" strike="noStrike" sz="1200" u="none">
                <a:solidFill>
                  <a:schemeClr val="tx1"/>
                </a:solidFill>
                <a:latin typeface="+mn-lt"/>
                <a:ea typeface="+mn-ea"/>
                <a:cs typeface="+mn-cs"/>
              </a:rPr>
              <a:t> which is agreed upon by the majority of members of the countries involved within this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Thus, it allows the business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implementing the Quality management system to accept the gold standard for the process to be used for offering the product and service to meet the needs of the customer and enhance their satisfaction (</a:t>
            </a:r>
            <a:r>
              <a:rPr b="0" dirty="0" err="1" i="0" kern="1200" lang="en-US" smtClean="0" strike="noStrike" sz="1200" u="none">
                <a:solidFill>
                  <a:schemeClr val="tx1"/>
                </a:solidFill>
                <a:latin typeface="+mn-lt"/>
                <a:ea typeface="+mn-ea"/>
                <a:cs typeface="+mn-cs"/>
              </a:rPr>
              <a:t>Ong</a:t>
            </a:r>
            <a:r>
              <a:rPr b="0" dirty="0" i="0" kern="1200" lang="en-US" smtClean="0" strike="noStrike" sz="1200" u="none">
                <a:solidFill>
                  <a:schemeClr val="tx1"/>
                </a:solidFill>
                <a:latin typeface="+mn-lt"/>
                <a:ea typeface="+mn-ea"/>
                <a:cs typeface="+mn-cs"/>
              </a:rPr>
              <a:t> </a:t>
            </a:r>
            <a:r>
              <a:rPr b="0" dirty="0" i="1" kern="1200" lang="en-US" smtClean="0" strike="noStrike" sz="1200" u="none">
                <a:solidFill>
                  <a:schemeClr val="tx1"/>
                </a:solidFill>
                <a:latin typeface="+mn-lt"/>
                <a:ea typeface="+mn-ea"/>
                <a:cs typeface="+mn-cs"/>
              </a:rPr>
              <a:t>et al.,</a:t>
            </a:r>
            <a:r>
              <a:rPr b="0" dirty="0" i="0" kern="1200" lang="en-US" smtClean="0" strike="noStrike" sz="1200" u="none">
                <a:solidFill>
                  <a:schemeClr val="tx1"/>
                </a:solidFill>
                <a:latin typeface="+mn-lt"/>
                <a:ea typeface="+mn-ea"/>
                <a:cs typeface="+mn-cs"/>
              </a:rPr>
              <a:t> 2020). </a:t>
            </a:r>
            <a:endParaRPr b="0" dirty="0" lang="en-US" smtClean="0"/>
          </a:p>
          <a:p>
            <a:r>
              <a:rPr dirty="0" lang="en-US" smtClean="0"/>
              <a:t/>
            </a:r>
            <a:br>
              <a:rPr dirty="0" lang="en-US" smtClean="0"/>
            </a:b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applying the strategy of a Quality Management System can be beneficial for every aspect of the performance of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as it can increase the overall performance of the company. Since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does not sell its own product, thus, it helps to focus on improving its service by providing the requirements of the customer as per their needs. Thus, it allows the company o </a:t>
            </a:r>
            <a:r>
              <a:rPr b="0" dirty="0" err="1" i="0" kern="1200" lang="en-US" smtClean="0" strike="noStrike" sz="1200" u="none">
                <a:solidFill>
                  <a:schemeClr val="tx1"/>
                </a:solidFill>
                <a:latin typeface="+mn-lt"/>
                <a:ea typeface="+mn-ea"/>
                <a:cs typeface="+mn-cs"/>
              </a:rPr>
              <a:t>instil</a:t>
            </a:r>
            <a:r>
              <a:rPr b="0" dirty="0" i="0" kern="1200" lang="en-US" smtClean="0" strike="noStrike" sz="1200" u="none">
                <a:solidFill>
                  <a:schemeClr val="tx1"/>
                </a:solidFill>
                <a:latin typeface="+mn-lt"/>
                <a:ea typeface="+mn-ea"/>
                <a:cs typeface="+mn-cs"/>
              </a:rPr>
              <a:t> confidence within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and help to gain “more customers, sales and repeat business”. It happens as the company will be able to understand the requirements of the customer while also meeting the requirements of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which is compliance with the provision and regulation of services. </a:t>
            </a: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pPr rtl="0"/>
            <a:r>
              <a:rPr b="0" dirty="0" i="0" kern="1200" lang="en-US" smtClean="0" strike="noStrike" sz="1200" u="none">
                <a:solidFill>
                  <a:schemeClr val="tx1"/>
                </a:solidFill>
                <a:latin typeface="+mn-lt"/>
                <a:ea typeface="+mn-ea"/>
                <a:cs typeface="+mn-cs"/>
              </a:rPr>
              <a:t> It also creates room for growth, expansion and profit as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will be able to regulate resources and cost in an efficient manner which can help them to gain a competitive edge in the highly competitive retail industry of the UK (</a:t>
            </a:r>
            <a:r>
              <a:rPr b="0" dirty="0" err="1" i="0" kern="1200" lang="en-US" smtClean="0" strike="noStrike" sz="1200" u="none">
                <a:solidFill>
                  <a:schemeClr val="tx1"/>
                </a:solidFill>
                <a:latin typeface="+mn-lt"/>
                <a:ea typeface="+mn-ea"/>
                <a:cs typeface="+mn-cs"/>
              </a:rPr>
              <a:t>Zgirskas</a:t>
            </a:r>
            <a:r>
              <a:rPr b="0" dirty="0" i="0" kern="1200" lang="en-US" smtClean="0" strike="noStrike" sz="1200" u="none">
                <a:solidFill>
                  <a:schemeClr val="tx1"/>
                </a:solidFill>
                <a:latin typeface="+mn-lt"/>
                <a:ea typeface="+mn-ea"/>
                <a:cs typeface="+mn-cs"/>
              </a:rPr>
              <a:t> </a:t>
            </a:r>
            <a:r>
              <a:rPr b="0" dirty="0" i="1" kern="1200" lang="en-US" smtClean="0" strike="noStrike" sz="1200" u="none">
                <a:solidFill>
                  <a:schemeClr val="tx1"/>
                </a:solidFill>
                <a:latin typeface="+mn-lt"/>
                <a:ea typeface="+mn-ea"/>
                <a:cs typeface="+mn-cs"/>
              </a:rPr>
              <a:t>et al., </a:t>
            </a:r>
            <a:r>
              <a:rPr b="0" dirty="0" i="0" kern="1200" lang="en-US" smtClean="0" strike="noStrike" sz="1200" u="none">
                <a:solidFill>
                  <a:schemeClr val="tx1"/>
                </a:solidFill>
                <a:latin typeface="+mn-lt"/>
                <a:ea typeface="+mn-ea"/>
                <a:cs typeface="+mn-cs"/>
              </a:rPr>
              <a:t>2021). Thus, the company will be able to “control, improve and define” the process of offering service to enhance the satisfaction level of the customer while also preventing mistakes.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will also be able to lower the cost of operation while also reducing waste and engaging staff more. The Quality Management Service also allows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to identify and facilitate opportunities for training and serve the </a:t>
            </a:r>
            <a:r>
              <a:rPr b="0" dirty="0" err="1" i="0" kern="1200" lang="en-US" smtClean="0" strike="noStrike" sz="1200" u="none">
                <a:solidFill>
                  <a:schemeClr val="tx1"/>
                </a:solidFill>
                <a:latin typeface="+mn-lt"/>
                <a:ea typeface="+mn-ea"/>
                <a:cs typeface="+mn-cs"/>
              </a:rPr>
              <a:t>organisation</a:t>
            </a:r>
            <a:r>
              <a:rPr b="0" dirty="0" i="0" kern="1200" lang="en-US" smtClean="0" strike="noStrike" sz="1200" u="none">
                <a:solidFill>
                  <a:schemeClr val="tx1"/>
                </a:solidFill>
                <a:latin typeface="+mn-lt"/>
                <a:ea typeface="+mn-ea"/>
                <a:cs typeface="+mn-cs"/>
              </a:rPr>
              <a:t> in a “wide direction while also communicating the readiness of service with a consistent result”. Thus, it will also help the company not only improve the satisfaction level of the customer but also to win in the highly competitive retail market of the UK (</a:t>
            </a:r>
            <a:r>
              <a:rPr b="0" dirty="0" err="1" i="0" kern="1200" lang="en-US" smtClean="0" strike="noStrike" sz="1200" u="none">
                <a:solidFill>
                  <a:schemeClr val="tx1"/>
                </a:solidFill>
                <a:latin typeface="+mn-lt"/>
                <a:ea typeface="+mn-ea"/>
                <a:cs typeface="+mn-cs"/>
              </a:rPr>
              <a:t>Echour</a:t>
            </a:r>
            <a:r>
              <a:rPr b="0" dirty="0" i="0" kern="1200" lang="en-US" smtClean="0" strike="noStrike" sz="1200" u="none">
                <a:solidFill>
                  <a:schemeClr val="tx1"/>
                </a:solidFill>
                <a:latin typeface="+mn-lt"/>
                <a:ea typeface="+mn-ea"/>
                <a:cs typeface="+mn-cs"/>
              </a:rPr>
              <a:t> and </a:t>
            </a:r>
            <a:r>
              <a:rPr b="0" dirty="0" err="1" i="0" kern="1200" lang="en-US" smtClean="0" strike="noStrike" sz="1200" u="none">
                <a:solidFill>
                  <a:schemeClr val="tx1"/>
                </a:solidFill>
                <a:latin typeface="+mn-lt"/>
                <a:ea typeface="+mn-ea"/>
                <a:cs typeface="+mn-cs"/>
              </a:rPr>
              <a:t>Nbigui</a:t>
            </a:r>
            <a:r>
              <a:rPr b="0" dirty="0" i="0" kern="1200" lang="en-US" smtClean="0" strike="noStrike" sz="1200" u="none">
                <a:solidFill>
                  <a:schemeClr val="tx1"/>
                </a:solidFill>
                <a:latin typeface="+mn-lt"/>
                <a:ea typeface="+mn-ea"/>
                <a:cs typeface="+mn-cs"/>
              </a:rPr>
              <a:t>, 2020). </a:t>
            </a:r>
            <a:endParaRPr b="0" dirty="0" lang="en-US" smtClean="0"/>
          </a:p>
          <a:p>
            <a:r>
              <a:rPr dirty="0" lang="en-US" smtClean="0"/>
              <a:t/>
            </a:r>
            <a:br>
              <a:rPr dirty="0" lang="en-US" smtClean="0"/>
            </a:b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b="0" dirty="0" i="0" kern="1200" lang="en-US" smtClean="0" strike="noStrike" sz="1200" u="none">
                <a:solidFill>
                  <a:schemeClr val="tx1"/>
                </a:solidFill>
                <a:latin typeface="+mn-lt"/>
                <a:ea typeface="+mn-ea"/>
                <a:cs typeface="+mn-cs"/>
              </a:rPr>
              <a:t>There are seven principles of a quality management system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needs to follow to improve its service and enhance customer satisfaction while also gaining a customer competitive edge in the market. The seven principles of the quality management service are “customer focus, leadership, engagement of people, process approach, improvement, evidence-based decision making and relationship management”.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needs to follow these principles of QMS which can help to enhance the customer satisfaction level and gain a competitive edge in the highly competitive retail market of the UK. The first principle of QMS, which is </a:t>
            </a:r>
            <a:r>
              <a:rPr b="1" dirty="0" i="1" kern="1200" lang="en-US" smtClean="0" strike="noStrike" sz="1200" u="none">
                <a:solidFill>
                  <a:schemeClr val="tx1"/>
                </a:solidFill>
                <a:latin typeface="+mn-lt"/>
                <a:ea typeface="+mn-ea"/>
                <a:cs typeface="+mn-cs"/>
              </a:rPr>
              <a:t>customer focus</a:t>
            </a:r>
            <a:r>
              <a:rPr b="0" dirty="0" i="0" kern="1200" lang="en-US" smtClean="0" strike="noStrike" sz="1200" u="none">
                <a:solidFill>
                  <a:schemeClr val="tx1"/>
                </a:solidFill>
                <a:latin typeface="+mn-lt"/>
                <a:ea typeface="+mn-ea"/>
                <a:cs typeface="+mn-cs"/>
              </a:rPr>
              <a:t> allows the company to focus on the needs and wants of the customer to meet their needs. This acts as a foundation for enhancing the satisfaction level of the company. Thus, to do so, the company can research the market more and understand the needs of the customer by doing surveys and allowing customer feedback (</a:t>
            </a:r>
            <a:r>
              <a:rPr b="0" dirty="0" err="1" i="0" kern="1200" lang="en-US" smtClean="0" strike="noStrike" sz="1200" u="none">
                <a:solidFill>
                  <a:schemeClr val="tx1"/>
                </a:solidFill>
                <a:latin typeface="+mn-lt"/>
                <a:ea typeface="+mn-ea"/>
                <a:cs typeface="+mn-cs"/>
              </a:rPr>
              <a:t>Tricker</a:t>
            </a:r>
            <a:r>
              <a:rPr b="0" dirty="0" i="0" kern="1200" lang="en-US" smtClean="0" strike="noStrike" sz="1200" u="none">
                <a:solidFill>
                  <a:schemeClr val="tx1"/>
                </a:solidFill>
                <a:latin typeface="+mn-lt"/>
                <a:ea typeface="+mn-ea"/>
                <a:cs typeface="+mn-cs"/>
              </a:rPr>
              <a:t>, 2019).</a:t>
            </a: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a:bodyPr>
          <a:lstStyle/>
          <a:p>
            <a:r>
              <a:rPr b="0" dirty="0" i="0" kern="1200" lang="en-US" smtClean="0" strike="noStrike" sz="1200" u="none">
                <a:solidFill>
                  <a:schemeClr val="tx1"/>
                </a:solidFill>
                <a:latin typeface="+mn-lt"/>
                <a:ea typeface="+mn-ea"/>
                <a:cs typeface="+mn-cs"/>
              </a:rPr>
              <a:t>The </a:t>
            </a:r>
            <a:r>
              <a:rPr b="1" dirty="0" i="1" kern="1200" lang="en-US" smtClean="0" strike="noStrike" sz="1200" u="none">
                <a:solidFill>
                  <a:schemeClr val="tx1"/>
                </a:solidFill>
                <a:latin typeface="+mn-lt"/>
                <a:ea typeface="+mn-ea"/>
                <a:cs typeface="+mn-cs"/>
              </a:rPr>
              <a:t>leaders</a:t>
            </a:r>
            <a:r>
              <a:rPr b="0" dirty="0" i="0" kern="1200" lang="en-US" smtClean="0" strike="noStrike" sz="1200" u="none">
                <a:solidFill>
                  <a:schemeClr val="tx1"/>
                </a:solidFill>
                <a:latin typeface="+mn-lt"/>
                <a:ea typeface="+mn-ea"/>
                <a:cs typeface="+mn-cs"/>
              </a:rPr>
              <a:t> of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act as the second principle of the Quality Management System as the leaders are responsible for providing adequate resources and funds to improve the service of the company. Thus, the adequate resources and funds provided by the top management of the company allow them to improve their service and enhance the satisfaction level and gain loyal customers who make repetitive purchases. </a:t>
            </a:r>
            <a:r>
              <a:rPr b="0" dirty="0" err="1" i="0" kern="1200" lang="en-US" smtClean="0" strike="noStrike" sz="1200" u="none">
                <a:solidFill>
                  <a:schemeClr val="tx1"/>
                </a:solidFill>
                <a:latin typeface="+mn-lt"/>
                <a:ea typeface="+mn-ea"/>
                <a:cs typeface="+mn-cs"/>
              </a:rPr>
              <a:t>Asda</a:t>
            </a:r>
            <a:r>
              <a:rPr b="0" dirty="0" i="0" kern="1200" lang="en-US" smtClean="0" strike="noStrike" sz="1200" u="none">
                <a:solidFill>
                  <a:schemeClr val="tx1"/>
                </a:solidFill>
                <a:latin typeface="+mn-lt"/>
                <a:ea typeface="+mn-ea"/>
                <a:cs typeface="+mn-cs"/>
              </a:rPr>
              <a:t> will be able to enhance the engagement of the people as they act as a vital asset to improve customer satisfaction. The company doing so also helps to enhance the overall performance which also helps them to gain a competitive advantage.  The company will then take a process approach and bring improvement to its service offering. Thus, the company will also be able to make evidence-based decisions making to improve the process and service while also aiming to improve relationship management. This allows the company to improve its relationship with its suppliers which also plays a crucial role in delivering the service to improve customer satisfaction and gain a competitive advantage (</a:t>
            </a:r>
            <a:r>
              <a:rPr b="0" dirty="0" err="1" i="0" kern="1200" lang="en-US" smtClean="0" strike="noStrike" sz="1200" u="none">
                <a:solidFill>
                  <a:schemeClr val="tx1"/>
                </a:solidFill>
                <a:latin typeface="+mn-lt"/>
                <a:ea typeface="+mn-ea"/>
                <a:cs typeface="+mn-cs"/>
              </a:rPr>
              <a:t>Derii</a:t>
            </a:r>
            <a:r>
              <a:rPr b="0" dirty="0" i="0" kern="1200" lang="en-US" smtClean="0" strike="noStrike" sz="1200" u="none">
                <a:solidFill>
                  <a:schemeClr val="tx1"/>
                </a:solidFill>
                <a:latin typeface="+mn-lt"/>
                <a:ea typeface="+mn-ea"/>
                <a:cs typeface="+mn-cs"/>
              </a:rPr>
              <a:t> </a:t>
            </a:r>
            <a:r>
              <a:rPr b="0" dirty="0" i="1" kern="1200" lang="en-US" smtClean="0" strike="noStrike" sz="1200" u="none">
                <a:solidFill>
                  <a:schemeClr val="tx1"/>
                </a:solidFill>
                <a:latin typeface="+mn-lt"/>
                <a:ea typeface="+mn-ea"/>
                <a:cs typeface="+mn-cs"/>
              </a:rPr>
              <a:t>et al., </a:t>
            </a:r>
            <a:r>
              <a:rPr b="0" dirty="0" i="0" kern="1200" lang="en-US" smtClean="0" strike="noStrike" sz="1200" u="none">
                <a:solidFill>
                  <a:schemeClr val="tx1"/>
                </a:solidFill>
                <a:latin typeface="+mn-lt"/>
                <a:ea typeface="+mn-ea"/>
                <a:cs typeface="+mn-cs"/>
              </a:rPr>
              <a:t>2020).  </a:t>
            </a:r>
            <a:endParaRPr dirty="0" lang="en-US"/>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fontScale="92500" lnSpcReduction="10000"/>
          </a:bodyPr>
          <a:lstStyle/>
          <a:p>
            <a:pPr rtl="0"/>
            <a:r>
              <a:rPr altLang="en-IN" b="1" dirty="0" i="0" kern="1200" lang="en-IN" smtClean="0" strike="noStrike" sz="1200" u="none">
                <a:solidFill>
                  <a:schemeClr val="tx1"/>
                </a:solidFill>
                <a:latin typeface="+mn-lt"/>
                <a:ea typeface="+mn-ea"/>
                <a:cs typeface="+mn-cs"/>
              </a:rPr>
              <a:t>Conclusion </a:t>
            </a:r>
            <a:endParaRPr altLang="en-IN" b="1" dirty="0" lang="en-IN" smtClean="0"/>
          </a:p>
          <a:p>
            <a:pPr rtl="0"/>
            <a:r>
              <a:rPr altLang="en-IN" b="0" dirty="0" i="0" kern="1200" lang="en-IN" smtClean="0" strike="noStrike" sz="1200" u="none">
                <a:solidFill>
                  <a:schemeClr val="tx1"/>
                </a:solidFill>
                <a:latin typeface="+mn-lt"/>
                <a:ea typeface="+mn-ea"/>
                <a:cs typeface="+mn-cs"/>
              </a:rPr>
              <a:t>In this report, a details analysis of the products and the services of </a:t>
            </a:r>
            <a:r>
              <a:rPr altLang="en-IN" b="0" dirty="0" err="1" i="0" kern="1200" lang="en-IN" smtClean="0" strike="noStrike" sz="1200" u="none">
                <a:solidFill>
                  <a:schemeClr val="tx1"/>
                </a:solidFill>
                <a:latin typeface="+mn-lt"/>
                <a:ea typeface="+mn-ea"/>
                <a:cs typeface="+mn-cs"/>
              </a:rPr>
              <a:t>Asda</a:t>
            </a:r>
            <a:r>
              <a:rPr altLang="en-IN" b="0" dirty="0" i="0" kern="1200" lang="en-IN" smtClean="0" strike="noStrike" sz="1200" u="none">
                <a:solidFill>
                  <a:schemeClr val="tx1"/>
                </a:solidFill>
                <a:latin typeface="+mn-lt"/>
                <a:ea typeface="+mn-ea"/>
                <a:cs typeface="+mn-cs"/>
              </a:rPr>
              <a:t> has been analysed. The products and services which the company provides to its customers such as the online delivery, and various brand segment products. The company mainly deals with grocery, food and </a:t>
            </a:r>
            <a:r>
              <a:rPr altLang="en-IN" b="0" dirty="0" err="1" i="0" kern="1200" lang="en-IN" smtClean="0" strike="noStrike" sz="1200" u="none">
                <a:solidFill>
                  <a:schemeClr val="tx1"/>
                </a:solidFill>
                <a:latin typeface="+mn-lt"/>
                <a:ea typeface="+mn-ea"/>
                <a:cs typeface="+mn-cs"/>
              </a:rPr>
              <a:t>prepacked</a:t>
            </a:r>
            <a:r>
              <a:rPr altLang="en-IN" b="0" dirty="0" i="0" kern="1200" lang="en-IN" smtClean="0" strike="noStrike" sz="1200" u="none">
                <a:solidFill>
                  <a:schemeClr val="tx1"/>
                </a:solidFill>
                <a:latin typeface="+mn-lt"/>
                <a:ea typeface="+mn-ea"/>
                <a:cs typeface="+mn-cs"/>
              </a:rPr>
              <a:t> foods, along with these products the company also has acquired the fashion brands like George. The company also has many brands and its products under its names such as Colgate, head &amp; shoulders, oral b and many other brands that have a huge customer base acquisition (</a:t>
            </a:r>
            <a:r>
              <a:rPr altLang="en-IN" b="0" dirty="0" err="1" i="0" kern="1200" lang="en-IN" smtClean="0" strike="noStrike" sz="1200" u="none">
                <a:solidFill>
                  <a:schemeClr val="tx1"/>
                </a:solidFill>
                <a:latin typeface="+mn-lt"/>
                <a:ea typeface="+mn-ea"/>
                <a:cs typeface="+mn-cs"/>
              </a:rPr>
              <a:t>Fengyi</a:t>
            </a:r>
            <a:r>
              <a:rPr altLang="en-IN" b="0" dirty="0" i="0" kern="1200" lang="en-IN" smtClean="0" strike="noStrike" sz="1200" u="none">
                <a:solidFill>
                  <a:schemeClr val="tx1"/>
                </a:solidFill>
                <a:latin typeface="+mn-lt"/>
                <a:ea typeface="+mn-ea"/>
                <a:cs typeface="+mn-cs"/>
              </a:rPr>
              <a:t>, 2021). The services like the home delivery and the online tutorial classes are also very prevalent for the company. Online shopping of the grocery and curry like chicken curry, specialised vodka, and many other things. In this report, different types of marketing strategies and the factors which can be used by the company have been analysed. The factors such as the market segmentation, product diversification, strong crisis management, technology, and sustainability management have been discussed. The impact of these factors on the customers and ton the company has been analysed. The report has also analysed the two appropriate strategies the quality management system and the Omni channel service strategy has been analysed. This strategy is applied to demonstrate the product and the services of the company and how they can be improved to gain surplus customer satisfaction in the market. The report has also analysed the implication of the marketing strategies and how they can benefit the company in their sales and revenue.</a:t>
            </a:r>
            <a:endParaRPr altLang="en-IN" b="0" dirty="0" lang="en-IN" smtClean="0"/>
          </a:p>
          <a:p>
            <a:r>
              <a:rPr altLang="en-IN" dirty="0" lang="en-IN" smtClean="0"/>
              <a:t/>
            </a:r>
            <a:br>
              <a:rPr altLang="en-IN" dirty="0" lang="en-IN" smtClean="0"/>
            </a:br>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normAutofit fontScale="32500" lnSpcReduction="20000"/>
          </a:bodyPr>
          <a:lstStyle/>
          <a:p>
            <a:endParaRPr altLang="en-IN" dirty="0" lang="en-IN"/>
          </a:p>
        </p:txBody>
      </p:sp>
      <p:sp>
        <p:nvSpPr>
          <p:cNvPr id="4" name="Slide Number Placeholder 3"/>
          <p:cNvSpPr>
            <a:spLocks noGrp="1"/>
          </p:cNvSpPr>
          <p:nvPr>
            <p:ph idx="10" sz="quarter" type="sldNum"/>
          </p:nvPr>
        </p:nvSpPr>
        <p:spPr/>
        <p:txBody>
          <a:bodyPr numCol="1"/>
          <a:lstStyle/>
          <a:p>
            <a:fld id="{AF533E96-F078-4B3D-A8F4-F1AF21EBC357}" type="slidenum">
              <a:rPr lang="en-US" smtClean="0"/>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arget="../media/image2.jpeg" Type="http://schemas.openxmlformats.org/officeDocument/2006/relationships/image"/><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2" Target="../media/image3.jpeg" Type="http://schemas.openxmlformats.org/officeDocument/2006/relationships/image"/><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2.xml.rels><?xml version="1.0" encoding="UTF-8" standalone="yes"?><Relationships xmlns="http://schemas.openxmlformats.org/package/2006/relationships"><Relationship Id="rId2" Target="../media/image4.png" Type="http://schemas.openxmlformats.org/officeDocument/2006/relationships/image"/><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56966" y="3274142"/>
            <a:ext cx="8203575" cy="876277"/>
          </a:xfrm>
          <a:noFill/>
          <a:effectLst>
            <a:outerShdw algn="tl" blurRad="50800" dir="2700000" dist="38100" rotWithShape="0">
              <a:prstClr val="black">
                <a:alpha val="40000"/>
              </a:prstClr>
            </a:outerShdw>
          </a:effectLst>
        </p:spPr>
        <p:txBody>
          <a:bodyPr numCol="1">
            <a:normAutofit/>
          </a:bodyPr>
          <a:lstStyle>
            <a:lvl1pPr algn="ctr">
              <a:defRPr sz="3600">
                <a:solidFill>
                  <a:schemeClr val="bg1"/>
                </a:solidFill>
              </a:defRPr>
            </a:lvl1pPr>
          </a:lstStyle>
          <a:p>
            <a:r>
              <a:rPr dirty="0" lang="en-US"/>
              <a:t>Click to edit </a:t>
            </a:r>
            <a:r>
              <a:rPr dirty="0" lang="en-US" smtClean="0"/>
              <a:t>Master </a:t>
            </a:r>
            <a:r>
              <a:rPr dirty="0" lang="en-US"/>
              <a:t>title style</a:t>
            </a:r>
          </a:p>
        </p:txBody>
      </p:sp>
      <p:sp>
        <p:nvSpPr>
          <p:cNvPr id="3" name="Subtitle 2"/>
          <p:cNvSpPr>
            <a:spLocks noGrp="1"/>
          </p:cNvSpPr>
          <p:nvPr>
            <p:ph idx="1" type="subTitle"/>
          </p:nvPr>
        </p:nvSpPr>
        <p:spPr>
          <a:xfrm>
            <a:off x="579092" y="4151670"/>
            <a:ext cx="8188953" cy="710657"/>
          </a:xfrm>
        </p:spPr>
        <p:txBody>
          <a:bodyPr numCol="1">
            <a:normAutofit/>
          </a:bodyPr>
          <a:lstStyle>
            <a:lvl1pPr algn="ctr" indent="0" marL="0">
              <a:buNone/>
              <a:defRPr b="0" i="0" sz="2800">
                <a:solidFill>
                  <a:srgbClr val="00B0F0"/>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dirty="0" lang="en-US"/>
              <a:t>Click to edit </a:t>
            </a:r>
            <a:r>
              <a:rPr dirty="0" lang="en-US" smtClean="0"/>
              <a:t>Master </a:t>
            </a:r>
            <a:r>
              <a:rPr dirty="0" lang="en-US"/>
              <a:t>subtitle style</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dirty="0"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1020748"/>
            <a:ext cx="8246070" cy="763526"/>
          </a:xfrm>
        </p:spPr>
        <p:txBody>
          <a:bodyPr numCol="1">
            <a:normAutofit/>
          </a:bodyPr>
          <a:lstStyle>
            <a:lvl1pPr algn="ctr">
              <a:defRPr baseline="0" sz="3600">
                <a:solidFill>
                  <a:srgbClr val="00B0F0"/>
                </a:solidFill>
                <a:effectLst>
                  <a:outerShdw algn="tl" blurRad="50800" dir="2700000" dist="38100" rotWithShape="0">
                    <a:prstClr val="black">
                      <a:alpha val="40000"/>
                    </a:prstClr>
                  </a:outerShdw>
                </a:effectLst>
              </a:defRPr>
            </a:lvl1pPr>
          </a:lstStyle>
          <a:p>
            <a:r>
              <a:rPr dirty="0" lang="en-US"/>
              <a:t>Click to edit Master title style</a:t>
            </a:r>
          </a:p>
        </p:txBody>
      </p:sp>
      <p:sp>
        <p:nvSpPr>
          <p:cNvPr id="3" name="Content Placeholder 2"/>
          <p:cNvSpPr>
            <a:spLocks noGrp="1"/>
          </p:cNvSpPr>
          <p:nvPr>
            <p:ph idx="1"/>
          </p:nvPr>
        </p:nvSpPr>
        <p:spPr>
          <a:xfrm>
            <a:off x="448966" y="1777181"/>
            <a:ext cx="8246070" cy="3085141"/>
          </a:xfrm>
        </p:spPr>
        <p:txBody>
          <a:bodyPr numCol="1"/>
          <a:lstStyle>
            <a:lvl1pPr algn="ctr">
              <a:defRPr sz="2800">
                <a:solidFill>
                  <a:schemeClr val="bg1"/>
                </a:solidFill>
              </a:defRPr>
            </a:lvl1pPr>
            <a:lvl2pPr algn="ctr">
              <a:defRPr>
                <a:solidFill>
                  <a:schemeClr val="bg1"/>
                </a:solidFill>
              </a:defRPr>
            </a:lvl2pPr>
            <a:lvl3pPr algn="ctr">
              <a:defRPr>
                <a:solidFill>
                  <a:schemeClr val="bg1"/>
                </a:solidFill>
              </a:defRPr>
            </a:lvl3pPr>
            <a:lvl4pPr algn="ctr">
              <a:defRPr>
                <a:solidFill>
                  <a:schemeClr val="bg1"/>
                </a:solidFill>
              </a:defRPr>
            </a:lvl4pPr>
            <a:lvl5pPr algn="ctr">
              <a:defRPr>
                <a:solidFill>
                  <a:schemeClr val="bg1"/>
                </a:solidFill>
              </a:defRPr>
            </a:lvl5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obj">
  <p:cSld name="1_Title and Content">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02482" y="391788"/>
            <a:ext cx="6284320" cy="725349"/>
          </a:xfrm>
        </p:spPr>
        <p:txBody>
          <a:bodyPr numCol="1">
            <a:normAutofit/>
          </a:bodyPr>
          <a:lstStyle>
            <a:lvl1pPr algn="l">
              <a:defRPr sz="3600">
                <a:solidFill>
                  <a:srgbClr val="00B0F0"/>
                </a:solidFill>
                <a:effectLst>
                  <a:outerShdw algn="tl" blurRad="50800" dir="2700000" dist="38100" rotWithShape="0">
                    <a:prstClr val="black">
                      <a:alpha val="40000"/>
                    </a:prstClr>
                  </a:outerShdw>
                </a:effectLst>
              </a:defRPr>
            </a:lvl1pPr>
          </a:lstStyle>
          <a:p>
            <a:r>
              <a:rPr dirty="0" lang="en-US"/>
              <a:t>Click to edit Master title style</a:t>
            </a:r>
          </a:p>
        </p:txBody>
      </p:sp>
      <p:sp>
        <p:nvSpPr>
          <p:cNvPr id="3" name="Content Placeholder 2"/>
          <p:cNvSpPr>
            <a:spLocks noGrp="1"/>
          </p:cNvSpPr>
          <p:nvPr>
            <p:ph idx="1"/>
          </p:nvPr>
        </p:nvSpPr>
        <p:spPr>
          <a:xfrm>
            <a:off x="2402482" y="1155313"/>
            <a:ext cx="6284320" cy="3511061"/>
          </a:xfrm>
        </p:spPr>
        <p:txBody>
          <a:bodyPr numCol="1"/>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dirty="0"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numCol="1"/>
          <a:lstStyle>
            <a:lvl1pPr algn="l">
              <a:defRPr b="1" cap="all" sz="4000"/>
            </a:lvl1pPr>
          </a:lstStyle>
          <a:p>
            <a:r>
              <a:rPr lang="en-US"/>
              <a:t>Click to edit Master title style</a:t>
            </a:r>
          </a:p>
        </p:txBody>
      </p:sp>
      <p:sp>
        <p:nvSpPr>
          <p:cNvPr id="3" name="Text Placeholder 2"/>
          <p:cNvSpPr>
            <a:spLocks noGrp="1"/>
          </p:cNvSpPr>
          <p:nvPr>
            <p:ph idx="1" type="body"/>
          </p:nvPr>
        </p:nvSpPr>
        <p:spPr>
          <a:xfrm>
            <a:off x="722313" y="2180035"/>
            <a:ext cx="7772400" cy="1125140"/>
          </a:xfrm>
        </p:spPr>
        <p:txBody>
          <a:bodyPr anchor="b" numCol="1"/>
          <a:lstStyle>
            <a:lvl1pPr indent="0" marL="0">
              <a:buNone/>
              <a:defRPr sz="2000">
                <a:solidFill>
                  <a:schemeClr val="tx1">
                    <a:tint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sz="half"/>
          </p:nvPr>
        </p:nvSpPr>
        <p:spPr>
          <a:xfrm>
            <a:off x="457200" y="1200151"/>
            <a:ext cx="4038600" cy="3394472"/>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idx="2" sz="half"/>
          </p:nvPr>
        </p:nvSpPr>
        <p:spPr>
          <a:xfrm>
            <a:off x="4648200" y="1200151"/>
            <a:ext cx="4038600" cy="3394472"/>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5317" y="1163926"/>
            <a:ext cx="8093365" cy="763525"/>
          </a:xfrm>
        </p:spPr>
        <p:txBody>
          <a:bodyPr numCol="1">
            <a:normAutofit/>
          </a:bodyPr>
          <a:lstStyle>
            <a:lvl1pPr algn="ctr">
              <a:defRPr baseline="0" sz="3600">
                <a:solidFill>
                  <a:srgbClr val="00B0F0"/>
                </a:solidFill>
                <a:effectLst>
                  <a:outerShdw algn="tl" blurRad="50800" dir="2700000" dist="38100" rotWithShape="0">
                    <a:prstClr val="black">
                      <a:alpha val="40000"/>
                    </a:prstClr>
                  </a:outerShdw>
                </a:effectLst>
              </a:defRPr>
            </a:lvl1pPr>
          </a:lstStyle>
          <a:p>
            <a:r>
              <a:rPr dirty="0" lang="en-US"/>
              <a:t>Click to edit Master title style</a:t>
            </a:r>
          </a:p>
        </p:txBody>
      </p:sp>
      <p:sp>
        <p:nvSpPr>
          <p:cNvPr id="3" name="Text Placeholder 2"/>
          <p:cNvSpPr>
            <a:spLocks noGrp="1"/>
          </p:cNvSpPr>
          <p:nvPr>
            <p:ph idx="1" type="body"/>
          </p:nvPr>
        </p:nvSpPr>
        <p:spPr>
          <a:xfrm>
            <a:off x="536879" y="1943105"/>
            <a:ext cx="4040188" cy="479822"/>
          </a:xfrm>
        </p:spPr>
        <p:txBody>
          <a:bodyPr anchor="b" numCol="1"/>
          <a:lstStyle>
            <a:lvl1pPr algn="ctr" indent="0" marL="0">
              <a:buNone/>
              <a:defRPr b="1" sz="2400">
                <a:solidFill>
                  <a:schemeClr val="bg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dirty="0" lang="en-US"/>
              <a:t>Click to edit Master text styles</a:t>
            </a:r>
          </a:p>
        </p:txBody>
      </p:sp>
      <p:sp>
        <p:nvSpPr>
          <p:cNvPr id="4" name="Content Placeholder 3"/>
          <p:cNvSpPr>
            <a:spLocks noGrp="1"/>
          </p:cNvSpPr>
          <p:nvPr>
            <p:ph idx="2" sz="half"/>
          </p:nvPr>
        </p:nvSpPr>
        <p:spPr>
          <a:xfrm>
            <a:off x="536879" y="2415502"/>
            <a:ext cx="4040188" cy="2276294"/>
          </a:xfrm>
        </p:spPr>
        <p:txBody>
          <a:bodyPr numCol="1"/>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5" name="Text Placeholder 4"/>
          <p:cNvSpPr>
            <a:spLocks noGrp="1"/>
          </p:cNvSpPr>
          <p:nvPr>
            <p:ph idx="3" sz="quarter" type="body"/>
          </p:nvPr>
        </p:nvSpPr>
        <p:spPr>
          <a:xfrm>
            <a:off x="4572000" y="1943105"/>
            <a:ext cx="4041775" cy="479822"/>
          </a:xfrm>
        </p:spPr>
        <p:txBody>
          <a:bodyPr anchor="b" numCol="1"/>
          <a:lstStyle>
            <a:lvl1pPr algn="ctr" indent="0" marL="0">
              <a:buNone/>
              <a:defRPr b="1" sz="2400">
                <a:solidFill>
                  <a:schemeClr val="bg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dirty="0" lang="en-US"/>
              <a:t>Click to edit Master text styles</a:t>
            </a:r>
          </a:p>
        </p:txBody>
      </p:sp>
      <p:sp>
        <p:nvSpPr>
          <p:cNvPr id="6" name="Content Placeholder 5"/>
          <p:cNvSpPr>
            <a:spLocks noGrp="1"/>
          </p:cNvSpPr>
          <p:nvPr>
            <p:ph idx="4" sz="quarter"/>
          </p:nvPr>
        </p:nvSpPr>
        <p:spPr>
          <a:xfrm>
            <a:off x="4572000" y="2415502"/>
            <a:ext cx="4041775" cy="2276294"/>
          </a:xfrm>
        </p:spPr>
        <p:txBody>
          <a:bodyPr numCol="1"/>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7" name="Date Placeholder 6"/>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8" name="Footer Placeholder 7"/>
          <p:cNvSpPr>
            <a:spLocks noGrp="1"/>
          </p:cNvSpPr>
          <p:nvPr>
            <p:ph idx="11" sz="quarter" type="ftr"/>
          </p:nvPr>
        </p:nvSpPr>
        <p:spPr/>
        <p:txBody>
          <a:bodyPr numCol="1"/>
          <a:lstStyle/>
          <a:p>
            <a:endParaRPr lang="en-US"/>
          </a:p>
        </p:txBody>
      </p:sp>
      <p:sp>
        <p:nvSpPr>
          <p:cNvPr id="9" name="Slide Number Placeholder 8"/>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4" name="Footer Placeholder 3"/>
          <p:cNvSpPr>
            <a:spLocks noGrp="1"/>
          </p:cNvSpPr>
          <p:nvPr>
            <p:ph idx="11" sz="quarter" type="ftr"/>
          </p:nvPr>
        </p:nvSpPr>
        <p:spPr/>
        <p:txBody>
          <a:bodyPr numCol="1"/>
          <a:lstStyle/>
          <a:p>
            <a:endParaRPr lang="en-US"/>
          </a:p>
        </p:txBody>
      </p:sp>
      <p:sp>
        <p:nvSpPr>
          <p:cNvPr id="5" name="Slide Number Placeholder 4"/>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 name=""/>
        <p:cNvGrpSpPr/>
        <p:nvPr/>
      </p:nvGrpSpPr>
      <p:grpSpPr>
        <a:xfrm>
          <a:off x="0" y="0"/>
          <a:ext cx="0" cy="0"/>
          <a:chOff x="0" y="0"/>
          <a:chExt cx="0" cy="0"/>
        </a:xfrm>
      </p:grpSpPr>
      <p:sp>
        <p:nvSpPr>
          <p:cNvPr id="2" name="Date Placeholder 1"/>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3" name="Footer Placeholder 2"/>
          <p:cNvSpPr>
            <a:spLocks noGrp="1"/>
          </p:cNvSpPr>
          <p:nvPr>
            <p:ph idx="11" sz="quarter" type="ftr"/>
          </p:nvPr>
        </p:nvSpPr>
        <p:spPr/>
        <p:txBody>
          <a:bodyPr numCol="1"/>
          <a:lstStyle/>
          <a:p>
            <a:endParaRPr lang="en-US"/>
          </a:p>
        </p:txBody>
      </p:sp>
      <p:sp>
        <p:nvSpPr>
          <p:cNvPr id="4" name="Slide Number Placeholder 3"/>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numCol="1"/>
          <a:lstStyle>
            <a:lvl1pPr algn="l">
              <a:defRPr b="1" sz="2000"/>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idx="2" sz="half" type="body"/>
          </p:nvPr>
        </p:nvSpPr>
        <p:spPr>
          <a:xfrm>
            <a:off x="457201" y="1076326"/>
            <a:ext cx="3008313" cy="3518297"/>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5" name="Date Placeholder 4"/>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numCol="1"/>
          <a:lstStyle>
            <a:lvl1pPr algn="l">
              <a:defRPr b="1" sz="2000"/>
            </a:lvl1pPr>
          </a:lstStyle>
          <a:p>
            <a:r>
              <a:rPr lang="en-US"/>
              <a:t>Click to edit Master title style</a:t>
            </a:r>
          </a:p>
        </p:txBody>
      </p:sp>
      <p:sp>
        <p:nvSpPr>
          <p:cNvPr id="3" name="Picture Placeholder 2"/>
          <p:cNvSpPr>
            <a:spLocks noGrp="1"/>
          </p:cNvSpPr>
          <p:nvPr>
            <p:ph idx="1" type="pic"/>
          </p:nvPr>
        </p:nvSpPr>
        <p:spPr>
          <a:xfrm>
            <a:off x="1792288" y="459581"/>
            <a:ext cx="5486400" cy="3086100"/>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4" name="Text Placeholder 3"/>
          <p:cNvSpPr>
            <a:spLocks noGrp="1"/>
          </p:cNvSpPr>
          <p:nvPr>
            <p:ph idx="2" sz="half" type="body"/>
          </p:nvPr>
        </p:nvSpPr>
        <p:spPr>
          <a:xfrm>
            <a:off x="1792288" y="4025503"/>
            <a:ext cx="5486400" cy="603647"/>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5" name="Date Placeholder 4"/>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idx="1" orient="vert" type="body"/>
          </p:nvPr>
        </p:nvSpPr>
        <p:spPr/>
        <p:txBody>
          <a:bodyPr numCol="1"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orient="vert" type="title"/>
          </p:nvPr>
        </p:nvSpPr>
        <p:spPr>
          <a:xfrm>
            <a:off x="6629400" y="205979"/>
            <a:ext cx="2057400" cy="4388644"/>
          </a:xfrm>
        </p:spPr>
        <p:txBody>
          <a:bodyPr numCol="1" vert="eaVert"/>
          <a:lstStyle/>
          <a:p>
            <a:r>
              <a:rPr lang="en-US"/>
              <a:t>Click to edit Master title style</a:t>
            </a:r>
          </a:p>
        </p:txBody>
      </p:sp>
      <p:sp>
        <p:nvSpPr>
          <p:cNvPr id="3" name="Vertical Text Placeholder 2"/>
          <p:cNvSpPr>
            <a:spLocks noGrp="1"/>
          </p:cNvSpPr>
          <p:nvPr>
            <p:ph idx="1" orient="vert" type="body"/>
          </p:nvPr>
        </p:nvSpPr>
        <p:spPr>
          <a:xfrm>
            <a:off x="457200" y="205979"/>
            <a:ext cx="6019800" cy="4388644"/>
          </a:xfrm>
        </p:spPr>
        <p:txBody>
          <a:bodyPr numCol="1"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idx="10" sz="half" type="dt"/>
          </p:nvPr>
        </p:nvSpPr>
        <p:spPr/>
        <p:txBody>
          <a:bodyPr numCol="1"/>
          <a:lstStyle/>
          <a:p>
            <a:fld id="{53074F12-AA26-4AC8-9962-C36BB8F32554}" type="datetimeFigureOut">
              <a:rPr lang="en-US" smtClean="0"/>
              <a:pPr/>
              <a:t>11/4/2022</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82CCC60-E8CD-4174-8B1A-7DF615B22EEF}" type="slidenum">
              <a:rPr lang="en-US" smtClean="0"/>
              <a:pPr/>
              <a:t>‹#›</a:t>
            </a:fld>
            <a:endParaRPr lang="en-US"/>
          </a:p>
        </p:txBody>
      </p:sp>
      <p:pic>
        <p:nvPicPr>
          <p:cNvPr descr="E:\websites\free-power-point-templates\2012\logos.png" id="7" name="Picture 6">
            <a:extLst>
              <a:ext uri="{FF2B5EF4-FFF2-40B4-BE49-F238E27FC236}">
                <a16:creationId xmlns:a16="http://schemas.microsoft.com/office/drawing/2014/main" xmlns="" id="{08B89D22-1D6E-450B-881F-4D2A4C527F72}"/>
              </a:ext>
            </a:extLst>
          </p:cNvPr>
          <p:cNvPicPr>
            <a:picLocks noChangeArrowheads="1"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14" Target="../slideLayouts/slideLayout12.xml" Type="http://schemas.openxmlformats.org/officeDocument/2006/relationships/slideLayout"/><Relationship Id="rId13" Target="../slideLayouts/slideLayout11.xml" Type="http://schemas.openxmlformats.org/officeDocument/2006/relationships/slideLayout"/><Relationship Id="rId12" Target="../slideLayouts/slideLayout10.xml" Type="http://schemas.openxmlformats.org/officeDocument/2006/relationships/slideLayout"/><Relationship Id="rId11" Target="../slideLayouts/slideLayout9.xml" Type="http://schemas.openxmlformats.org/officeDocument/2006/relationships/slideLayout"/><Relationship Id="rId9" Target="../slideLayouts/slideLayout7.xml" Type="http://schemas.openxmlformats.org/officeDocument/2006/relationships/slideLayout"/><Relationship Id="rId10" Target="../slideLayouts/slideLayout8.xml" Type="http://schemas.openxmlformats.org/officeDocument/2006/relationships/slideLayout"/><Relationship Id="rId8" Target="../slideLayouts/slideLayout6.xml" Type="http://schemas.openxmlformats.org/officeDocument/2006/relationships/slideLayout"/><Relationship Id="rId7" Target="../slideLayouts/slideLayout5.xml" Type="http://schemas.openxmlformats.org/officeDocument/2006/relationships/slideLayout"/><Relationship Id="rId6" Target="../slideLayouts/slideLayout4.xml" Type="http://schemas.openxmlformats.org/officeDocument/2006/relationships/slideLayout"/><Relationship Id="rId5" Target="../slideLayouts/slideLayout3.xml" Type="http://schemas.openxmlformats.org/officeDocument/2006/relationships/slideLayout"/><Relationship Id="rId4" Target="../slideLayouts/slideLayout2.xml" Type="http://schemas.openxmlformats.org/officeDocument/2006/relationships/slideLayout"/><Relationship Id="rId3" Target="../slideLayouts/slideLayout1.xml" Type="http://schemas.openxmlformats.org/officeDocument/2006/relationships/slideLayout"/><Relationship Id="rId2" Target="../media/image1.jpeg" Type="http://schemas.openxmlformats.org/officeDocument/2006/relationships/image"/><Relationship Id="rId1" Target="../theme/theme2.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anchor="ctr" bIns="45720" lIns="91440" numCol="1" rIns="91440" rtlCol="0" tIns="45720" vert="horz">
            <a:normAutofit/>
          </a:bodyPr>
          <a:lstStyle/>
          <a:p>
            <a:r>
              <a:rPr lang="en-US"/>
              <a:t>Click to edit Master title style</a:t>
            </a:r>
          </a:p>
        </p:txBody>
      </p:sp>
      <p:sp>
        <p:nvSpPr>
          <p:cNvPr id="3" name="Text Placeholder 2"/>
          <p:cNvSpPr>
            <a:spLocks noGrp="1"/>
          </p:cNvSpPr>
          <p:nvPr>
            <p:ph idx="1" type="body"/>
          </p:nvPr>
        </p:nvSpPr>
        <p:spPr>
          <a:xfrm>
            <a:off x="457200" y="1200151"/>
            <a:ext cx="8229600" cy="3394472"/>
          </a:xfrm>
          <a:prstGeom prst="rect">
            <a:avLst/>
          </a:prstGeom>
        </p:spPr>
        <p:txBody>
          <a:bodyPr bIns="45720" lIns="91440" numCol="1" rIns="91440" rtlCol="0" tIns="45720"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idx="2" sz="half" type="dt"/>
          </p:nvPr>
        </p:nvSpPr>
        <p:spPr>
          <a:xfrm>
            <a:off x="457200" y="4767263"/>
            <a:ext cx="2133600" cy="273844"/>
          </a:xfrm>
          <a:prstGeom prst="rect">
            <a:avLst/>
          </a:prstGeom>
        </p:spPr>
        <p:txBody>
          <a:bodyPr anchor="ctr" bIns="45720" lIns="91440" numCol="1" rIns="91440" rtlCol="0" tIns="45720" vert="horz"/>
          <a:lstStyle>
            <a:lvl1pPr algn="l">
              <a:defRPr sz="1200">
                <a:solidFill>
                  <a:schemeClr val="tx1">
                    <a:tint val="75000"/>
                  </a:schemeClr>
                </a:solidFill>
              </a:defRPr>
            </a:lvl1pPr>
          </a:lstStyle>
          <a:p>
            <a:fld id="{53074F12-AA26-4AC8-9962-C36BB8F32554}" type="datetimeFigureOut">
              <a:rPr lang="en-US" smtClean="0"/>
              <a:pPr/>
              <a:t>11/4/2022</a:t>
            </a:fld>
            <a:endParaRPr lang="en-US"/>
          </a:p>
        </p:txBody>
      </p:sp>
      <p:sp>
        <p:nvSpPr>
          <p:cNvPr id="5" name="Footer Placeholder 4"/>
          <p:cNvSpPr>
            <a:spLocks noGrp="1"/>
          </p:cNvSpPr>
          <p:nvPr>
            <p:ph idx="3" sz="quarter" type="ftr"/>
          </p:nvPr>
        </p:nvSpPr>
        <p:spPr>
          <a:xfrm>
            <a:off x="3124200" y="4767263"/>
            <a:ext cx="2895600" cy="273844"/>
          </a:xfrm>
          <a:prstGeom prst="rect">
            <a:avLst/>
          </a:prstGeom>
        </p:spPr>
        <p:txBody>
          <a:bodyPr anchor="ctr" bIns="45720" lIns="91440" numCol="1" rIns="91440" rtlCol="0" tIns="45720" vert="horz"/>
          <a:lstStyle>
            <a:lvl1pPr algn="ctr">
              <a:defRPr sz="1200">
                <a:solidFill>
                  <a:schemeClr val="tx1">
                    <a:tint val="75000"/>
                  </a:schemeClr>
                </a:solidFill>
              </a:defRPr>
            </a:lvl1pPr>
          </a:lstStyle>
          <a:p>
            <a:endParaRPr lang="en-US"/>
          </a:p>
        </p:txBody>
      </p:sp>
      <p:sp>
        <p:nvSpPr>
          <p:cNvPr id="6" name="Slide Number Placeholder 5"/>
          <p:cNvSpPr>
            <a:spLocks noGrp="1"/>
          </p:cNvSpPr>
          <p:nvPr>
            <p:ph idx="4" sz="quarter" type="sldNum"/>
          </p:nvPr>
        </p:nvSpPr>
        <p:spPr>
          <a:xfrm>
            <a:off x="6553200" y="4767263"/>
            <a:ext cx="2133600" cy="273844"/>
          </a:xfrm>
          <a:prstGeom prst="rect">
            <a:avLst/>
          </a:prstGeom>
        </p:spPr>
        <p:txBody>
          <a:bodyPr anchor="ctr" bIns="45720" lIns="91440" numCol="1" rIns="91440" rtlCol="0" tIns="45720" vert="horz"/>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numCol="1" rtlCol="0" wrap="square">
            <a:spAutoFit/>
          </a:bodyPr>
          <a:lstStyle/>
          <a:p>
            <a:r>
              <a:rPr dirty="0" lang="en-US" sz="1400">
                <a:solidFill>
                  <a:schemeClr val="bg1">
                    <a:lumMod val="65000"/>
                  </a:schemeClr>
                </a:solidFill>
              </a:rPr>
              <a:t>This presentation uses a free template provided by FPPT.com</a:t>
            </a:r>
          </a:p>
          <a:p>
            <a:r>
              <a:rPr dirty="0" lang="en-US" sz="140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accent1="accent1" accent2="accent2" accent3="accent3" accent4="accent4" accent5="accent5" accent6="accent6" bg1="lt1" bg2="lt2" folHlink="folHlink" hlink="hlink" tx1="dk1" tx2="dk2"/>
  <p:sldLayoutIdLst>
    <p:sldLayoutId id="2147483648" r:id="rId3"/>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ctr" defTabSz="914400" eaLnBrk="1" hangingPunct="1" latinLnBrk="0" rtl="0">
        <a:spcBef>
          <a:spcPct val="0"/>
        </a:spcBef>
        <a:buNone/>
        <a:defRPr kern="1200" sz="4400">
          <a:solidFill>
            <a:schemeClr val="tx1"/>
          </a:solidFill>
          <a:latin typeface="+mj-lt"/>
          <a:ea typeface="+mj-ea"/>
          <a:cs typeface="+mj-cs"/>
        </a:defRPr>
      </a:lvl1pPr>
    </p:titleStyle>
    <p:bodyStyle>
      <a:lvl1pPr algn="l" defTabSz="914400" eaLnBrk="1" hangingPunct="1" indent="-342900" latinLnBrk="0" marL="342900" rtl="0">
        <a:spcBef>
          <a:spcPct val="20000"/>
        </a:spcBef>
        <a:buFont charset="0" pitchFamily="34" typeface="Arial"/>
        <a:buChar char="•"/>
        <a:defRPr kern="1200" sz="3200">
          <a:solidFill>
            <a:schemeClr val="tx1"/>
          </a:solidFill>
          <a:latin typeface="+mn-lt"/>
          <a:ea typeface="+mn-ea"/>
          <a:cs typeface="+mn-cs"/>
        </a:defRPr>
      </a:lvl1pPr>
      <a:lvl2pPr algn="l" defTabSz="914400" eaLnBrk="1" hangingPunct="1" indent="-285750" latinLnBrk="0" marL="742950" rtl="0">
        <a:spcBef>
          <a:spcPct val="20000"/>
        </a:spcBef>
        <a:buFont charset="0" pitchFamily="34" typeface="Arial"/>
        <a:buChar char="–"/>
        <a:defRPr kern="1200" sz="2800">
          <a:solidFill>
            <a:schemeClr val="tx1"/>
          </a:solidFill>
          <a:latin typeface="+mn-lt"/>
          <a:ea typeface="+mn-ea"/>
          <a:cs typeface="+mn-cs"/>
        </a:defRPr>
      </a:lvl2pPr>
      <a:lvl3pPr algn="l" defTabSz="914400" eaLnBrk="1" hangingPunct="1" indent="-228600" latinLnBrk="0" marL="1143000" rtl="0">
        <a:spcBef>
          <a:spcPct val="20000"/>
        </a:spcBef>
        <a:buFont charset="0" pitchFamily="34" typeface="Arial"/>
        <a:buChar char="•"/>
        <a:defRPr kern="1200" sz="2400">
          <a:solidFill>
            <a:schemeClr val="tx1"/>
          </a:solidFill>
          <a:latin typeface="+mn-lt"/>
          <a:ea typeface="+mn-ea"/>
          <a:cs typeface="+mn-cs"/>
        </a:defRPr>
      </a:lvl3pPr>
      <a:lvl4pPr algn="l" defTabSz="914400" eaLnBrk="1" hangingPunct="1" indent="-228600" latinLnBrk="0" marL="1600200" rtl="0">
        <a:spcBef>
          <a:spcPct val="20000"/>
        </a:spcBef>
        <a:buFont charset="0" pitchFamily="34" typeface="Arial"/>
        <a:buChar char="–"/>
        <a:defRPr kern="1200" sz="2000">
          <a:solidFill>
            <a:schemeClr val="tx1"/>
          </a:solidFill>
          <a:latin typeface="+mn-lt"/>
          <a:ea typeface="+mn-ea"/>
          <a:cs typeface="+mn-cs"/>
        </a:defRPr>
      </a:lvl4pPr>
      <a:lvl5pPr algn="l" defTabSz="914400" eaLnBrk="1" hangingPunct="1" indent="-228600" latinLnBrk="0" marL="2057400" rtl="0">
        <a:spcBef>
          <a:spcPct val="20000"/>
        </a:spcBef>
        <a:buFont charset="0" pitchFamily="34" typeface="Arial"/>
        <a:buChar char="»"/>
        <a:defRPr kern="1200" sz="2000">
          <a:solidFill>
            <a:schemeClr val="tx1"/>
          </a:solidFill>
          <a:latin typeface="+mn-lt"/>
          <a:ea typeface="+mn-ea"/>
          <a:cs typeface="+mn-cs"/>
        </a:defRPr>
      </a:lvl5pPr>
      <a:lvl6pPr algn="l" defTabSz="914400" eaLnBrk="1" hangingPunct="1" indent="-228600" latinLnBrk="0" marL="2514600" rtl="0">
        <a:spcBef>
          <a:spcPct val="20000"/>
        </a:spcBef>
        <a:buFont charset="0" pitchFamily="34" typeface="Arial"/>
        <a:buChar char="•"/>
        <a:defRPr kern="1200" sz="2000">
          <a:solidFill>
            <a:schemeClr val="tx1"/>
          </a:solidFill>
          <a:latin typeface="+mn-lt"/>
          <a:ea typeface="+mn-ea"/>
          <a:cs typeface="+mn-cs"/>
        </a:defRPr>
      </a:lvl6pPr>
      <a:lvl7pPr algn="l" defTabSz="914400" eaLnBrk="1" hangingPunct="1" indent="-228600" latinLnBrk="0" marL="2971800" rtl="0">
        <a:spcBef>
          <a:spcPct val="20000"/>
        </a:spcBef>
        <a:buFont charset="0" pitchFamily="34" typeface="Arial"/>
        <a:buChar char="•"/>
        <a:defRPr kern="1200" sz="2000">
          <a:solidFill>
            <a:schemeClr val="tx1"/>
          </a:solidFill>
          <a:latin typeface="+mn-lt"/>
          <a:ea typeface="+mn-ea"/>
          <a:cs typeface="+mn-cs"/>
        </a:defRPr>
      </a:lvl7pPr>
      <a:lvl8pPr algn="l" defTabSz="914400" eaLnBrk="1" hangingPunct="1" indent="-228600" latinLnBrk="0" marL="3429000" rtl="0">
        <a:spcBef>
          <a:spcPct val="20000"/>
        </a:spcBef>
        <a:buFont charset="0" pitchFamily="34" typeface="Arial"/>
        <a:buChar char="•"/>
        <a:defRPr kern="1200" sz="2000">
          <a:solidFill>
            <a:schemeClr val="tx1"/>
          </a:solidFill>
          <a:latin typeface="+mn-lt"/>
          <a:ea typeface="+mn-ea"/>
          <a:cs typeface="+mn-cs"/>
        </a:defRPr>
      </a:lvl8pPr>
      <a:lvl9pPr algn="l" defTabSz="914400" eaLnBrk="1" hangingPunct="1" indent="-228600" latinLnBrk="0" marL="3886200" rtl="0">
        <a:spcBef>
          <a:spcPct val="20000"/>
        </a:spcBef>
        <a:buFont charset="0" pitchFamily="34" typeface="Arial"/>
        <a:buChar char="•"/>
        <a:defRPr kern="1200" sz="2000">
          <a:solidFill>
            <a:schemeClr val="tx1"/>
          </a:solidFill>
          <a:latin typeface="+mn-lt"/>
          <a:ea typeface="+mn-ea"/>
          <a:cs typeface="+mn-cs"/>
        </a:defRPr>
      </a:lvl9pPr>
    </p:bodyStyle>
    <p:other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arget="../notesSlides/notesSlide1.xml" Type="http://schemas.openxmlformats.org/officeDocument/2006/relationships/notesSlid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2" Target="../notesSlides/notesSlide2.xml" Type="http://schemas.openxmlformats.org/officeDocument/2006/relationships/notesSlide"/><Relationship Id="rId1" Target="../slideLayouts/slideLayout2.xml" Type="http://schemas.openxmlformats.org/officeDocument/2006/relationships/slideLayout"/></Relationships>
</file>

<file path=ppt/slides/_rels/slide3.xml.rels><?xml version="1.0" encoding="UTF-8" standalone="yes"?><Relationships xmlns="http://schemas.openxmlformats.org/package/2006/relationships"><Relationship Id="rId3" Target="../media/image5.jpeg" Type="http://schemas.openxmlformats.org/officeDocument/2006/relationships/image"/><Relationship Id="rId2" Target="../notesSlides/notesSlide3.xml" Type="http://schemas.openxmlformats.org/officeDocument/2006/relationships/notesSlide"/><Relationship Id="rId1" Target="../slideLayouts/slideLayout2.xml" Type="http://schemas.openxmlformats.org/officeDocument/2006/relationships/slideLayout"/></Relationships>
</file>

<file path=ppt/slides/_rels/slide4.xml.rels><?xml version="1.0" encoding="UTF-8" standalone="yes"?><Relationships xmlns="http://schemas.openxmlformats.org/package/2006/relationships"><Relationship Id="rId3" Target="../media/image6.png" Type="http://schemas.openxmlformats.org/officeDocument/2006/relationships/image"/><Relationship Id="rId2" Target="../notesSlides/notesSlide4.xml" Type="http://schemas.openxmlformats.org/officeDocument/2006/relationships/notesSlide"/><Relationship Id="rId1" Target="../slideLayouts/slideLayout3.xml" Type="http://schemas.openxmlformats.org/officeDocument/2006/relationships/slideLayout"/></Relationships>
</file>

<file path=ppt/slides/_rels/slide5.xml.rels><?xml version="1.0" encoding="UTF-8" standalone="yes"?><Relationships xmlns="http://schemas.openxmlformats.org/package/2006/relationships"><Relationship Id="rId4" Target="../media/image8.jpeg" Type="http://schemas.openxmlformats.org/officeDocument/2006/relationships/image"/><Relationship Id="rId3" Target="../media/image7.jpeg" Type="http://schemas.openxmlformats.org/officeDocument/2006/relationships/image"/><Relationship Id="rId2" Target="../notesSlides/notesSlide5.xml" Type="http://schemas.openxmlformats.org/officeDocument/2006/relationships/notesSlide"/><Relationship Id="rId1" Target="../slideLayouts/slideLayout6.xml" Type="http://schemas.openxmlformats.org/officeDocument/2006/relationships/slideLayout"/></Relationships>
</file>

<file path=ppt/slides/_rels/slide6.xml.rels><?xml version="1.0" encoding="UTF-8" standalone="yes"?><Relationships xmlns="http://schemas.openxmlformats.org/package/2006/relationships"><Relationship Id="rId3" Target="../media/image6.png" Type="http://schemas.openxmlformats.org/officeDocument/2006/relationships/image"/><Relationship Id="rId2" Target="../notesSlides/notesSlide6.xml" Type="http://schemas.openxmlformats.org/officeDocument/2006/relationships/notesSlide"/><Relationship Id="rId1" Target="../slideLayouts/slideLayout8.xml" Type="http://schemas.openxmlformats.org/officeDocument/2006/relationships/slideLayout"/></Relationships>
</file>

<file path=ppt/slides/_rels/slide7.xml.rels><?xml version="1.0" encoding="UTF-8" standalone="yes"?><Relationships xmlns="http://schemas.openxmlformats.org/package/2006/relationships"><Relationship Id="rId3" Target="../media/image9.png" Type="http://schemas.openxmlformats.org/officeDocument/2006/relationships/image"/><Relationship Id="rId2" Target="../notesSlides/notesSlide7.xml" Type="http://schemas.openxmlformats.org/officeDocument/2006/relationships/notesSlide"/><Relationship Id="rId1" Target="../slideLayouts/slideLayout8.xml" Type="http://schemas.openxmlformats.org/officeDocument/2006/relationships/slideLayout"/></Relationships>
</file>

<file path=ppt/slides/_rels/slide8.xml.rels><?xml version="1.0" encoding="UTF-8" standalone="yes"?><Relationships xmlns="http://schemas.openxmlformats.org/package/2006/relationships"><Relationship Id="rId3" Target="../media/image10.jpeg" Type="http://schemas.openxmlformats.org/officeDocument/2006/relationships/image"/><Relationship Id="rId2" Target="../notesSlides/notesSlide8.xml" Type="http://schemas.openxmlformats.org/officeDocument/2006/relationships/notesSlide"/><Relationship Id="rId1" Target="../slideLayouts/slideLayout2.xml" Type="http://schemas.openxmlformats.org/officeDocument/2006/relationships/slideLayout"/></Relationships>
</file>

<file path=ppt/slides/_rels/slide9.xml.rels><?xml version="1.0" encoding="UTF-8" standalone="yes"?><Relationships xmlns="http://schemas.openxmlformats.org/package/2006/relationships"><Relationship Id="rId3" Target="../media/image11.jpeg" Type="http://schemas.openxmlformats.org/officeDocument/2006/relationships/image"/><Relationship Id="rId2" Target="../notesSlides/notesSlide9.xml" Type="http://schemas.openxmlformats.org/officeDocument/2006/relationships/notesSlid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3" Target="../media/image12.png" Type="http://schemas.openxmlformats.org/officeDocument/2006/relationships/image"/><Relationship Id="rId2" Target="../notesSlides/notesSlide10.xml" Type="http://schemas.openxmlformats.org/officeDocument/2006/relationships/notesSlide"/><Relationship Id="rId1" Target="../slideLayouts/slideLayout2.xml" Type="http://schemas.openxmlformats.org/officeDocument/2006/relationships/slideLayout"/></Relationships>
</file>

<file path=ppt/slides/_rels/slide11.xml.rels><?xml version="1.0" encoding="UTF-8" standalone="yes"?><Relationships xmlns="http://schemas.openxmlformats.org/package/2006/relationships"><Relationship Id="rId3" Target="../media/image13.png" Type="http://schemas.openxmlformats.org/officeDocument/2006/relationships/image"/><Relationship Id="rId2" Target="../notesSlides/notesSlide11.xml" Type="http://schemas.openxmlformats.org/officeDocument/2006/relationships/notesSlide"/><Relationship Id="rId1" Target="../slideLayouts/slideLayout2.xml" Type="http://schemas.openxmlformats.org/officeDocument/2006/relationships/slideLayout"/></Relationships>
</file>

<file path=ppt/slides/_rels/slide12.xml.rels><?xml version="1.0" encoding="UTF-8" standalone="yes"?><Relationships xmlns="http://schemas.openxmlformats.org/package/2006/relationships"><Relationship Id="rId3" Target="../media/image14.jpeg" Type="http://schemas.openxmlformats.org/officeDocument/2006/relationships/image"/><Relationship Id="rId2" Target="../notesSlides/notesSlide12.xml" Type="http://schemas.openxmlformats.org/officeDocument/2006/relationships/notesSlide"/><Relationship Id="rId1" Target="../slideLayouts/slideLayout2.xml" Type="http://schemas.openxmlformats.org/officeDocument/2006/relationships/slideLayout"/></Relationships>
</file>

<file path=ppt/slides/_rels/slide13.xml.rels><?xml version="1.0" encoding="UTF-8" standalone="yes"?><Relationships xmlns="http://schemas.openxmlformats.org/package/2006/relationships"><Relationship Id="rId3" Target="../media/image15.jpeg" Type="http://schemas.openxmlformats.org/officeDocument/2006/relationships/image"/><Relationship Id="rId2" Target="../notesSlides/notesSlide13.xml" Type="http://schemas.openxmlformats.org/officeDocument/2006/relationships/notesSlide"/><Relationship Id="rId1" Target="../slideLayouts/slideLayout2.xml" Type="http://schemas.openxmlformats.org/officeDocument/2006/relationships/slideLayout"/></Relationships>
</file>

<file path=ppt/slides/_rels/slide14.xml.rels><?xml version="1.0" encoding="UTF-8" standalone="yes"?><Relationships xmlns="http://schemas.openxmlformats.org/package/2006/relationships"><Relationship Id="rId3" Target="../media/image16.jpeg" Type="http://schemas.openxmlformats.org/officeDocument/2006/relationships/image"/><Relationship Id="rId2" Target="../notesSlides/notesSlide14.xml" Type="http://schemas.openxmlformats.org/officeDocument/2006/relationships/notesSlide"/><Relationship Id="rId1" Target="../slideLayouts/slideLayout2.xml" Type="http://schemas.openxmlformats.org/officeDocument/2006/relationships/slideLayout"/></Relationships>
</file>

<file path=ppt/slides/_rels/slide15.xml.rels><?xml version="1.0" encoding="UTF-8" standalone="yes"?><Relationships xmlns="http://schemas.openxmlformats.org/package/2006/relationships"><Relationship Id="rId3" Target="../media/image11.jpeg" Type="http://schemas.openxmlformats.org/officeDocument/2006/relationships/image"/><Relationship Id="rId2" Target="../notesSlides/notesSlide15.xml" Type="http://schemas.openxmlformats.org/officeDocument/2006/relationships/notesSlide"/><Relationship Id="rId1" Target="../slideLayouts/slideLayout2.xml" Type="http://schemas.openxmlformats.org/officeDocument/2006/relationships/slideLayout"/></Relationships>
</file>

<file path=ppt/slides/_rels/slide16.xml.rels><?xml version="1.0" encoding="UTF-8" standalone="yes"?><Relationships xmlns="http://schemas.openxmlformats.org/package/2006/relationships"><Relationship Id="rId2" Target="../notesSlides/notesSlide16.xml" Type="http://schemas.openxmlformats.org/officeDocument/2006/relationships/notesSlide"/><Relationship Id="rId1" Target="../slideLayouts/slideLayout2.xml" Type="http://schemas.openxmlformats.org/officeDocument/2006/relationships/slideLayout"/></Relationships>
</file>

<file path=ppt/slides/_rels/slide17.xml.rels><?xml version="1.0" encoding="UTF-8" standalone="yes"?><Relationships xmlns="http://schemas.openxmlformats.org/package/2006/relationships"><Relationship Id="rId3" Target="../media/image17.jpeg" Type="http://schemas.openxmlformats.org/officeDocument/2006/relationships/image"/><Relationship Id="rId2" Target="../notesSlides/notesSlide17.xml" Type="http://schemas.openxmlformats.org/officeDocument/2006/relationships/notesSlide"/><Relationship Id="rId1" Target="../slideLayouts/slideLayout2.xml" Type="http://schemas.openxmlformats.org/officeDocument/2006/relationships/slideLayout"/></Relationships>
</file>

<file path=ppt/slides/_rels/slide18.xml.rels><?xml version="1.0" encoding="UTF-8" standalone="yes"?><Relationships xmlns="http://schemas.openxmlformats.org/package/2006/relationships"><Relationship Id="rId2" Target="../notesSlides/notesSlide18.xml" Type="http://schemas.openxmlformats.org/officeDocument/2006/relationships/notesSlide"/><Relationship Id="rId1" Target="../slideLayouts/slideLayout2.xml" Type="http://schemas.openxmlformats.org/officeDocument/2006/relationships/slideLayout"/></Relationships>
</file>

<file path=ppt/slides/_rels/slide19.xml.rels><?xml version="1.0" encoding="UTF-8" standalone="yes"?><Relationships xmlns="http://schemas.openxmlformats.org/package/2006/relationships"><Relationship Id="rId2" Target="../notesSlides/notesSlide19.xml" Type="http://schemas.openxmlformats.org/officeDocument/2006/relationships/notesSlide"/><Relationship Id="rId1" Target="../slideLayouts/slideLayout2.xml" Type="http://schemas.openxmlformats.org/officeDocument/2006/relationships/slideLayout"/></Relationships>
</file>

<file path=ppt/slides/_rels/slide20.xml.rels><?xml version="1.0" encoding="UTF-8" standalone="yes"?><Relationships xmlns="http://schemas.openxmlformats.org/package/2006/relationships"><Relationship Id="rId3" Target="../media/image18.jpeg" Type="http://schemas.openxmlformats.org/officeDocument/2006/relationships/image"/><Relationship Id="rId2" Target="../notesSlides/notesSlide20.xml" Type="http://schemas.openxmlformats.org/officeDocument/2006/relationships/notesSlide"/><Relationship Id="rId1" Target="../slideLayouts/slideLayout2.xml" Type="http://schemas.openxmlformats.org/officeDocument/2006/relationships/slideLayout"/></Relationships>
</file>

<file path=ppt/slides/_rels/slide21.xml.rels><?xml version="1.0" encoding="UTF-8" standalone="yes"?><Relationships xmlns="http://schemas.openxmlformats.org/package/2006/relationships"><Relationship Id="rId3" Target="../media/image19.jpeg" Type="http://schemas.openxmlformats.org/officeDocument/2006/relationships/image"/><Relationship Id="rId2" Target="../notesSlides/notesSlide21.xml" Type="http://schemas.openxmlformats.org/officeDocument/2006/relationships/notesSlide"/><Relationship Id="rId1" Target="../slideLayouts/slideLayout2.xml" Type="http://schemas.openxmlformats.org/officeDocument/2006/relationships/slideLayout"/></Relationships>
</file>

<file path=ppt/slides/_rels/slide22.xml.rels><?xml version="1.0" encoding="UTF-8" standalone="yes"?><Relationships xmlns="http://schemas.openxmlformats.org/package/2006/relationships"><Relationship Id="rId3" Target="../media/image20.jpeg" Type="http://schemas.openxmlformats.org/officeDocument/2006/relationships/image"/><Relationship Id="rId2" Target="../notesSlides/notesSlide22.xml" Type="http://schemas.openxmlformats.org/officeDocument/2006/relationships/notesSlide"/><Relationship Id="rId1" Target="../slideLayouts/slideLayout3.xml" Type="http://schemas.openxmlformats.org/officeDocument/2006/relationships/slideLayout"/></Relationships>
</file>

<file path=ppt/slides/_rels/slide23.xml.rels><?xml version="1.0" encoding="UTF-8" standalone="yes"?><Relationships xmlns="http://schemas.openxmlformats.org/package/2006/relationships"><Relationship Id="rId3" Target="../media/image21.png" Type="http://schemas.openxmlformats.org/officeDocument/2006/relationships/image"/><Relationship Id="rId2" Target="../notesSlides/notesSlide23.xml" Type="http://schemas.openxmlformats.org/officeDocument/2006/relationships/notesSlide"/><Relationship Id="rId1" Target="../slideLayouts/slideLayout6.xml" Type="http://schemas.openxmlformats.org/officeDocument/2006/relationships/slideLayout"/></Relationships>
</file>

<file path=ppt/slides/_rels/slide24.xml.rels><?xml version="1.0" encoding="UTF-8" standalone="yes"?><Relationships xmlns="http://schemas.openxmlformats.org/package/2006/relationships"><Relationship Id="rId3" Target="../media/image22.jpeg" Type="http://schemas.openxmlformats.org/officeDocument/2006/relationships/image"/><Relationship Id="rId2" Target="../notesSlides/notesSlide24.xml" Type="http://schemas.openxmlformats.org/officeDocument/2006/relationships/notesSlide"/><Relationship Id="rId1" Target="../slideLayouts/slideLayout3.xml" Type="http://schemas.openxmlformats.org/officeDocument/2006/relationships/slideLayout"/></Relationships>
</file>

<file path=ppt/slides/_rels/slide25.xml.rels><?xml version="1.0" encoding="UTF-8" standalone="yes"?><Relationships xmlns="http://schemas.openxmlformats.org/package/2006/relationships"><Relationship Id="rId3" Target="../media/image23.jpeg" Type="http://schemas.openxmlformats.org/officeDocument/2006/relationships/image"/><Relationship Id="rId2" Target="../notesSlides/notesSlide25.xml" Type="http://schemas.openxmlformats.org/officeDocument/2006/relationships/notesSlide"/><Relationship Id="rId1" Target="../slideLayouts/slideLayout3.xml" Type="http://schemas.openxmlformats.org/officeDocument/2006/relationships/slideLayout"/></Relationships>
</file>

<file path=ppt/slides/_rels/slide26.xml.rels><?xml version="1.0" encoding="UTF-8" standalone="yes"?><Relationships xmlns="http://schemas.openxmlformats.org/package/2006/relationships"><Relationship Id="rId3" Target="../media/image24.jpeg" Type="http://schemas.openxmlformats.org/officeDocument/2006/relationships/image"/><Relationship Id="rId2" Target="../notesSlides/notesSlide26.xml" Type="http://schemas.openxmlformats.org/officeDocument/2006/relationships/notesSlide"/><Relationship Id="rId1" Target="../slideLayouts/slideLayout3.xml" Type="http://schemas.openxmlformats.org/officeDocument/2006/relationships/slideLayout"/></Relationships>
</file>

<file path=ppt/slides/_rels/slide27.xml.rels><?xml version="1.0" encoding="UTF-8" standalone="yes"?><Relationships xmlns="http://schemas.openxmlformats.org/package/2006/relationships"><Relationship Id="rId3" Target="../media/image25.png" Type="http://schemas.openxmlformats.org/officeDocument/2006/relationships/image"/><Relationship Id="rId2" Target="../notesSlides/notesSlide27.xml" Type="http://schemas.openxmlformats.org/officeDocument/2006/relationships/notesSlide"/><Relationship Id="rId1" Target="../slideLayouts/slideLayout3.xml" Type="http://schemas.openxmlformats.org/officeDocument/2006/relationships/slideLayout"/></Relationships>
</file>

<file path=ppt/slides/_rels/slide28.xml.rels><?xml version="1.0" encoding="UTF-8" standalone="yes"?><Relationships xmlns="http://schemas.openxmlformats.org/package/2006/relationships"><Relationship Id="rId3" Target="../media/image26.png" Type="http://schemas.openxmlformats.org/officeDocument/2006/relationships/image"/><Relationship Id="rId2" Target="../notesSlides/notesSlide28.xml" Type="http://schemas.openxmlformats.org/officeDocument/2006/relationships/notesSlide"/><Relationship Id="rId1" Target="../slideLayouts/slideLayout2.xml" Type="http://schemas.openxmlformats.org/officeDocument/2006/relationships/slideLayout"/></Relationships>
</file>

<file path=ppt/slides/_rels/slide29.xml.rels><?xml version="1.0" encoding="UTF-8" standalone="yes"?><Relationships xmlns="http://schemas.openxmlformats.org/package/2006/relationships"><Relationship Id="rId2" Target="../notesSlides/notesSlide29.xml" Type="http://schemas.openxmlformats.org/officeDocument/2006/relationships/notesSlide"/><Relationship Id="rId1" Target="../slideLayouts/slideLayout2.xml" Type="http://schemas.openxmlformats.org/officeDocument/2006/relationships/slideLayout"/></Relationships>
</file>

<file path=ppt/slides/_rels/slide30.xml.rels><?xml version="1.0" encoding="UTF-8" standalone="yes"?><Relationships xmlns="http://schemas.openxmlformats.org/package/2006/relationships"><Relationship Id="rId2" Target="../media/image27.jpeg" Type="http://schemas.openxmlformats.org/officeDocument/2006/relationships/image"/><Relationship Id="rId1" Target="../slideLayouts/slideLayout2.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3728" y="3872284"/>
            <a:ext cx="8203575" cy="810165"/>
          </a:xfrm>
        </p:spPr>
        <p:txBody>
          <a:bodyPr numCol="1">
            <a:normAutofit fontScale="90000"/>
          </a:bodyPr>
          <a:lstStyle/>
          <a:p>
            <a:r>
              <a:rPr altLang="en-IN" b="1" dirty="0" lang="en-IN" smtClean="0"/>
              <a:t>Academic Skills</a:t>
            </a:r>
            <a:r>
              <a:rPr altLang="en-IN" dirty="0" lang="en-IN" smtClean="0"/>
              <a:t/>
            </a:r>
            <a:br>
              <a:rPr altLang="en-IN" dirty="0" lang="en-IN" smtClean="0"/>
            </a:br>
            <a:r>
              <a:rPr altLang="en-IN" dirty="0" lang="en-IN" smtClean="0"/>
              <a:t/>
            </a:r>
            <a:br>
              <a:rPr altLang="en-IN" dirty="0" lang="en-IN" smtClean="0"/>
            </a:br>
            <a:endParaRPr dirty="0" lang="en-US"/>
          </a:p>
        </p:txBody>
      </p:sp>
      <p:sp>
        <p:nvSpPr>
          <p:cNvPr id="3" name="Subtitle 2"/>
          <p:cNvSpPr>
            <a:spLocks noGrp="1"/>
          </p:cNvSpPr>
          <p:nvPr>
            <p:ph idx="1" type="subTitle"/>
          </p:nvPr>
        </p:nvSpPr>
        <p:spPr>
          <a:xfrm>
            <a:off x="461104" y="4179918"/>
            <a:ext cx="8188953" cy="763525"/>
          </a:xfrm>
        </p:spPr>
        <p:txBody>
          <a:bodyPr numCol="1"/>
          <a:lstStyle/>
          <a:p>
            <a:r>
              <a:rPr dirty="0" lang="en-US" smtClean="0"/>
              <a:t>     </a:t>
            </a:r>
            <a:endParaRPr dirty="0" lang="en-US"/>
          </a:p>
        </p:txBody>
      </p:sp>
    </p:spTree>
    <p:extLst>
      <p:ext uri="{BB962C8B-B14F-4D97-AF65-F5344CB8AC3E}">
        <p14:creationId xmlns=""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dirty="0" lang="en-US" smtClean="0"/>
              <a:t>Table of Content</a:t>
            </a:r>
            <a:endParaRPr altLang="en-IN" dirty="0" lang="en-IN"/>
          </a:p>
        </p:txBody>
      </p:sp>
      <p:sp>
        <p:nvSpPr>
          <p:cNvPr id="3" name="Content Placeholder 2"/>
          <p:cNvSpPr>
            <a:spLocks noGrp="1"/>
          </p:cNvSpPr>
          <p:nvPr>
            <p:ph idx="1"/>
          </p:nvPr>
        </p:nvSpPr>
        <p:spPr/>
        <p:txBody>
          <a:bodyPr numCol="1">
            <a:normAutofit/>
          </a:bodyPr>
          <a:lstStyle/>
          <a:p>
            <a:endParaRPr altLang="en-IN" dirty="0" lang="en-IN" smtClean="0" sz="1800"/>
          </a:p>
          <a:p>
            <a:pPr algn="l" indent="-514350" marL="514350">
              <a:buFont typeface="+mj-lt"/>
              <a:buAutoNum type="arabicPeriod"/>
            </a:pPr>
            <a:r>
              <a:rPr altLang="en-IN" dirty="0" lang="en-IN" smtClean="0" sz="1800"/>
              <a:t>Introduction</a:t>
            </a:r>
          </a:p>
          <a:p>
            <a:pPr algn="l" indent="-514350" marL="514350">
              <a:buFont typeface="+mj-lt"/>
              <a:buAutoNum type="arabicPeriod"/>
            </a:pPr>
            <a:r>
              <a:rPr altLang="en-IN" dirty="0" lang="en-IN" smtClean="0" sz="1800"/>
              <a:t>“The main products and services”</a:t>
            </a:r>
          </a:p>
          <a:p>
            <a:pPr algn="l" indent="-514350" marL="514350">
              <a:buFont typeface="+mj-lt"/>
              <a:buAutoNum type="arabicPeriod"/>
            </a:pPr>
            <a:r>
              <a:rPr altLang="en-IN" dirty="0" lang="en-IN" smtClean="0" sz="1800"/>
              <a:t>“How the company manages to compete in this market”</a:t>
            </a:r>
          </a:p>
          <a:p>
            <a:pPr algn="l" indent="-514350" marL="514350">
              <a:buFont typeface="+mj-lt"/>
              <a:buAutoNum type="arabicPeriod"/>
            </a:pPr>
            <a:r>
              <a:rPr altLang="en-IN" dirty="0" lang="en-IN" smtClean="0" sz="1800"/>
              <a:t>“At least two appropriate strategies on how the products or services of this company can be improved to gain additional customer satisfaction win in this competitive market”</a:t>
            </a:r>
          </a:p>
          <a:p>
            <a:pPr algn="l" indent="-514350" marL="514350">
              <a:buFont typeface="+mj-lt"/>
              <a:buAutoNum type="arabicPeriod"/>
            </a:pPr>
            <a:r>
              <a:rPr altLang="en-IN" dirty="0" lang="en-IN" smtClean="0" sz="1800"/>
              <a:t>Conclusion</a:t>
            </a:r>
          </a:p>
          <a:p>
            <a:pPr algn="l" indent="-514350" marL="514350">
              <a:buFont typeface="+mj-lt"/>
              <a:buAutoNum type="arabicPeriod"/>
            </a:pPr>
            <a:r>
              <a:rPr altLang="en-IN" dirty="0" lang="en-IN" smtClean="0" sz="1800"/>
              <a:t>References</a:t>
            </a:r>
            <a:endParaRPr altLang="en-IN" dirty="0" lang="en-IN"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altLang="en-IN" b="1" dirty="0" lang="en-IN" smtClean="0">
                <a:solidFill>
                  <a:schemeClr val="bg1"/>
                </a:solidFill>
              </a:rPr>
              <a:t>Introduction</a:t>
            </a:r>
            <a:endParaRPr dirty="0" lang="en-US">
              <a:solidFill>
                <a:schemeClr val="bg1"/>
              </a:solidFill>
            </a:endParaRPr>
          </a:p>
        </p:txBody>
      </p:sp>
      <p:sp>
        <p:nvSpPr>
          <p:cNvPr id="3" name="Content Placeholder 2"/>
          <p:cNvSpPr>
            <a:spLocks noGrp="1"/>
          </p:cNvSpPr>
          <p:nvPr>
            <p:ph idx="1"/>
          </p:nvPr>
        </p:nvSpPr>
        <p:spPr/>
        <p:txBody>
          <a:bodyPr numCol="1"/>
          <a:lstStyle/>
          <a:p>
            <a:pPr algn="l">
              <a:lnSpc>
                <a:spcPct val="150000"/>
              </a:lnSpc>
            </a:pPr>
            <a:r>
              <a:rPr dirty="0" lang="en-US" smtClean="0" sz="1600"/>
              <a:t>Asda is multinational grocery and food retailer.</a:t>
            </a:r>
          </a:p>
          <a:p>
            <a:pPr algn="l">
              <a:lnSpc>
                <a:spcPct val="150000"/>
              </a:lnSpc>
            </a:pPr>
            <a:r>
              <a:rPr dirty="0" lang="en-US" smtClean="0" sz="1600"/>
              <a:t>Founded in 1949 by the Asquith family</a:t>
            </a:r>
          </a:p>
          <a:p>
            <a:pPr algn="l">
              <a:lnSpc>
                <a:spcPct val="150000"/>
              </a:lnSpc>
            </a:pPr>
            <a:r>
              <a:rPr dirty="0" lang="en-US" smtClean="0" sz="1600"/>
              <a:t>Total revenue stands at £22 billion for 2022 </a:t>
            </a:r>
            <a:r>
              <a:rPr altLang="en-IN" dirty="0" lang="en-IN" smtClean="0" sz="1600"/>
              <a:t>(</a:t>
            </a:r>
            <a:r>
              <a:rPr altLang="en-IN" dirty="0" err="1" lang="en-IN" smtClean="0" sz="1600"/>
              <a:t>Fengyi</a:t>
            </a:r>
            <a:r>
              <a:rPr altLang="en-IN" dirty="0" lang="en-IN" smtClean="0" sz="1600"/>
              <a:t>, 2021). </a:t>
            </a:r>
            <a:endParaRPr dirty="0" lang="en-US" smtClean="0" sz="1600"/>
          </a:p>
          <a:p>
            <a:pPr algn="l">
              <a:lnSpc>
                <a:spcPct val="150000"/>
              </a:lnSpc>
            </a:pPr>
            <a:r>
              <a:rPr dirty="0" lang="en-US" smtClean="0" sz="1600"/>
              <a:t>Report will analyse the products and services</a:t>
            </a:r>
          </a:p>
          <a:p>
            <a:pPr algn="l">
              <a:lnSpc>
                <a:spcPct val="150000"/>
              </a:lnSpc>
            </a:pPr>
            <a:r>
              <a:rPr dirty="0" lang="en-US" smtClean="0" sz="1600"/>
              <a:t>Strategies will include ansoff matrix and marketing strategies</a:t>
            </a:r>
          </a:p>
          <a:p>
            <a:pPr algn="l">
              <a:lnSpc>
                <a:spcPct val="150000"/>
              </a:lnSpc>
            </a:pPr>
            <a:r>
              <a:rPr dirty="0" lang="en-US" smtClean="0" sz="1600"/>
              <a:t>Quality management and Omni channel Customer Service analyses</a:t>
            </a:r>
          </a:p>
          <a:p>
            <a:pPr algn="l">
              <a:buNone/>
            </a:pPr>
            <a:endParaRPr dirty="0" lang="en-US" smtClean="0" sz="1200"/>
          </a:p>
          <a:p>
            <a:pPr algn="l"/>
            <a:endParaRPr dirty="0" lang="en-US" sz="1200"/>
          </a:p>
          <a:p>
            <a:pPr algn="l"/>
            <a:endParaRPr dirty="0" lang="en-US" sz="1600"/>
          </a:p>
        </p:txBody>
      </p:sp>
      <p:pic>
        <p:nvPicPr>
          <p:cNvPr descr="download.jpg" id="4" name="Picture 3"/>
          <p:cNvPicPr>
            <a:picLocks noChangeAspect="1"/>
          </p:cNvPicPr>
          <p:nvPr/>
        </p:nvPicPr>
        <p:blipFill>
          <a:blip r:embed="rId3"/>
          <a:stretch>
            <a:fillRect/>
          </a:stretch>
        </p:blipFill>
        <p:spPr>
          <a:xfrm>
            <a:off x="5735168" y="1620699"/>
            <a:ext cx="2923802" cy="1869924"/>
          </a:xfrm>
          <a:prstGeom prst="rect">
            <a:avLst/>
          </a:prstGeom>
        </p:spPr>
      </p:pic>
    </p:spTree>
    <p:extLst>
      <p:ext uri="{BB962C8B-B14F-4D97-AF65-F5344CB8AC3E}">
        <p14:creationId xmlns=""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download (1).png" id="6" name="Picture 5"/>
          <p:cNvPicPr>
            <a:picLocks noChangeAspect="1"/>
          </p:cNvPicPr>
          <p:nvPr/>
        </p:nvPicPr>
        <p:blipFill>
          <a:blip r:embed="rId3"/>
          <a:stretch>
            <a:fillRect/>
          </a:stretch>
        </p:blipFill>
        <p:spPr>
          <a:xfrm>
            <a:off x="2464904" y="1351722"/>
            <a:ext cx="6565293" cy="2473353"/>
          </a:xfrm>
          <a:prstGeom prst="rect">
            <a:avLst/>
          </a:prstGeom>
        </p:spPr>
      </p:pic>
      <p:sp>
        <p:nvSpPr>
          <p:cNvPr id="4" name="Title 3"/>
          <p:cNvSpPr>
            <a:spLocks noGrp="1"/>
          </p:cNvSpPr>
          <p:nvPr>
            <p:ph type="title"/>
          </p:nvPr>
        </p:nvSpPr>
        <p:spPr/>
        <p:txBody>
          <a:bodyPr numCol="1">
            <a:noAutofit/>
          </a:bodyPr>
          <a:lstStyle/>
          <a:p>
            <a:r>
              <a:rPr altLang="en-IN" b="1" dirty="0" lang="en-IN" smtClean="0" sz="2800">
                <a:solidFill>
                  <a:schemeClr val="bg1">
                    <a:lumMod val="95000"/>
                  </a:schemeClr>
                </a:solidFill>
              </a:rPr>
              <a:t>“The main products and services”</a:t>
            </a:r>
            <a:br>
              <a:rPr altLang="en-IN" b="1" dirty="0" lang="en-IN" smtClean="0" sz="2800">
                <a:solidFill>
                  <a:schemeClr val="bg1">
                    <a:lumMod val="95000"/>
                  </a:schemeClr>
                </a:solidFill>
              </a:rPr>
            </a:br>
            <a:endParaRPr dirty="0" lang="en-US" sz="2800">
              <a:solidFill>
                <a:schemeClr val="bg1">
                  <a:lumMod val="95000"/>
                </a:schemeClr>
              </a:solidFill>
            </a:endParaRPr>
          </a:p>
        </p:txBody>
      </p:sp>
      <p:sp>
        <p:nvSpPr>
          <p:cNvPr id="5" name="Content Placeholder 4"/>
          <p:cNvSpPr>
            <a:spLocks noGrp="1"/>
          </p:cNvSpPr>
          <p:nvPr>
            <p:ph idx="1"/>
          </p:nvPr>
        </p:nvSpPr>
        <p:spPr>
          <a:xfrm>
            <a:off x="2076479" y="964482"/>
            <a:ext cx="6284320" cy="3511061"/>
          </a:xfrm>
        </p:spPr>
        <p:txBody>
          <a:bodyPr numCol="1">
            <a:normAutofit/>
          </a:bodyPr>
          <a:lstStyle/>
          <a:p>
            <a:pPr>
              <a:lnSpc>
                <a:spcPct val="150000"/>
              </a:lnSpc>
            </a:pPr>
            <a:r>
              <a:rPr dirty="0" lang="en-US" smtClean="0" sz="1600">
                <a:solidFill>
                  <a:schemeClr val="tx1"/>
                </a:solidFill>
              </a:rPr>
              <a:t>Company has more than 630 stores</a:t>
            </a:r>
          </a:p>
          <a:p>
            <a:pPr>
              <a:lnSpc>
                <a:spcPct val="150000"/>
              </a:lnSpc>
            </a:pPr>
            <a:r>
              <a:rPr dirty="0" lang="en-US" smtClean="0" sz="1600">
                <a:solidFill>
                  <a:schemeClr val="tx1"/>
                </a:solidFill>
              </a:rPr>
              <a:t>Mainly deals in grocery, food and pre packed food</a:t>
            </a:r>
          </a:p>
          <a:p>
            <a:pPr>
              <a:lnSpc>
                <a:spcPct val="150000"/>
              </a:lnSpc>
            </a:pPr>
            <a:r>
              <a:rPr dirty="0" lang="en-US" smtClean="0" sz="1600">
                <a:solidFill>
                  <a:schemeClr val="tx1"/>
                </a:solidFill>
              </a:rPr>
              <a:t>Provide services in cafe, pharmacy, travel and many other</a:t>
            </a:r>
          </a:p>
          <a:p>
            <a:pPr>
              <a:lnSpc>
                <a:spcPct val="150000"/>
              </a:lnSpc>
            </a:pPr>
            <a:r>
              <a:rPr dirty="0" lang="en-US" smtClean="0" sz="1600">
                <a:solidFill>
                  <a:schemeClr val="tx1"/>
                </a:solidFill>
              </a:rPr>
              <a:t>Merger with fashion hub George</a:t>
            </a:r>
          </a:p>
          <a:p>
            <a:pPr>
              <a:lnSpc>
                <a:spcPct val="150000"/>
              </a:lnSpc>
            </a:pPr>
            <a:r>
              <a:rPr dirty="0" lang="en-US" smtClean="0" sz="1600">
                <a:solidFill>
                  <a:schemeClr val="tx1"/>
                </a:solidFill>
              </a:rPr>
              <a:t>Deal with 800000 customers in week</a:t>
            </a:r>
          </a:p>
          <a:p>
            <a:pPr>
              <a:lnSpc>
                <a:spcPct val="150000"/>
              </a:lnSpc>
            </a:pPr>
            <a:r>
              <a:rPr dirty="0" lang="en-US" smtClean="0" sz="1600">
                <a:solidFill>
                  <a:schemeClr val="tx1"/>
                </a:solidFill>
              </a:rPr>
              <a:t>George has associated </a:t>
            </a:r>
            <a:r>
              <a:rPr dirty="0" lang="en-US" smtClean="0" sz="1600"/>
              <a:t>with 560 stores</a:t>
            </a:r>
          </a:p>
          <a:p>
            <a:endParaRPr dirty="0" lang="en-US" sz="1800"/>
          </a:p>
        </p:txBody>
      </p:sp>
    </p:spTree>
    <p:extLst>
      <p:ext uri="{BB962C8B-B14F-4D97-AF65-F5344CB8AC3E}">
        <p14:creationId xmlns="" xmlns:p14="http://schemas.microsoft.com/office/powerpoint/2010/main" val="1101633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download (1).jpg" id="13" name="Picture 12"/>
          <p:cNvPicPr>
            <a:picLocks noChangeAspect="1"/>
          </p:cNvPicPr>
          <p:nvPr/>
        </p:nvPicPr>
        <p:blipFill>
          <a:blip r:embed="rId3"/>
          <a:stretch>
            <a:fillRect/>
          </a:stretch>
        </p:blipFill>
        <p:spPr>
          <a:xfrm>
            <a:off x="1296063" y="1954530"/>
            <a:ext cx="7283394" cy="1600200"/>
          </a:xfrm>
          <a:prstGeom prst="rect">
            <a:avLst/>
          </a:prstGeom>
        </p:spPr>
      </p:pic>
      <p:sp>
        <p:nvSpPr>
          <p:cNvPr id="4" name="Title 3"/>
          <p:cNvSpPr>
            <a:spLocks noGrp="1"/>
          </p:cNvSpPr>
          <p:nvPr>
            <p:ph type="title"/>
          </p:nvPr>
        </p:nvSpPr>
        <p:spPr/>
        <p:txBody>
          <a:bodyPr numCol="1">
            <a:normAutofit/>
          </a:bodyPr>
          <a:lstStyle/>
          <a:p>
            <a:r>
              <a:rPr dirty="0" lang="en-US" smtClean="0"/>
              <a:t>     </a:t>
            </a:r>
            <a:endParaRPr dirty="0" lang="en-US"/>
          </a:p>
        </p:txBody>
      </p:sp>
      <p:sp>
        <p:nvSpPr>
          <p:cNvPr id="5" name="Text Placeholder 4"/>
          <p:cNvSpPr>
            <a:spLocks noGrp="1"/>
          </p:cNvSpPr>
          <p:nvPr>
            <p:ph idx="1" type="body"/>
          </p:nvPr>
        </p:nvSpPr>
        <p:spPr>
          <a:xfrm>
            <a:off x="8446273" y="3045349"/>
            <a:ext cx="45719" cy="124999"/>
          </a:xfrm>
        </p:spPr>
        <p:txBody>
          <a:bodyPr numCol="1">
            <a:normAutofit fontScale="25000" lnSpcReduction="20000"/>
          </a:bodyPr>
          <a:lstStyle/>
          <a:p>
            <a:endParaRPr dirty="0" lang="en-US"/>
          </a:p>
        </p:txBody>
      </p:sp>
      <p:sp>
        <p:nvSpPr>
          <p:cNvPr id="7" name="Text Placeholder 6"/>
          <p:cNvSpPr>
            <a:spLocks noGrp="1"/>
          </p:cNvSpPr>
          <p:nvPr>
            <p:ph idx="3" sz="quarter" type="body"/>
          </p:nvPr>
        </p:nvSpPr>
        <p:spPr>
          <a:xfrm>
            <a:off x="8531750" y="2282023"/>
            <a:ext cx="82025" cy="140903"/>
          </a:xfrm>
        </p:spPr>
        <p:txBody>
          <a:bodyPr numCol="1">
            <a:normAutofit fontScale="25000" lnSpcReduction="20000"/>
          </a:bodyPr>
          <a:lstStyle/>
          <a:p>
            <a:endParaRPr dirty="0" lang="en-US"/>
          </a:p>
        </p:txBody>
      </p:sp>
      <p:sp>
        <p:nvSpPr>
          <p:cNvPr id="9" name="Content Placeholder 8"/>
          <p:cNvSpPr>
            <a:spLocks noGrp="1"/>
          </p:cNvSpPr>
          <p:nvPr>
            <p:ph idx="2" sz="half"/>
          </p:nvPr>
        </p:nvSpPr>
        <p:spPr>
          <a:xfrm>
            <a:off x="1129085" y="1868557"/>
            <a:ext cx="7712765" cy="2505187"/>
          </a:xfrm>
        </p:spPr>
        <p:txBody>
          <a:bodyPr numCol="1">
            <a:normAutofit/>
          </a:bodyPr>
          <a:lstStyle/>
          <a:p>
            <a:pPr algn="l">
              <a:lnSpc>
                <a:spcPct val="150000"/>
              </a:lnSpc>
            </a:pPr>
            <a:r>
              <a:rPr dirty="0" lang="en-US" smtClean="0" sz="1400">
                <a:solidFill>
                  <a:srgbClr val="FFFF00"/>
                </a:solidFill>
              </a:rPr>
              <a:t>Increase in sales because of diversification</a:t>
            </a:r>
          </a:p>
          <a:p>
            <a:pPr algn="l">
              <a:lnSpc>
                <a:spcPct val="150000"/>
              </a:lnSpc>
            </a:pPr>
            <a:r>
              <a:rPr dirty="0" lang="en-US" smtClean="0" sz="1400">
                <a:solidFill>
                  <a:srgbClr val="FFFF00"/>
                </a:solidFill>
              </a:rPr>
              <a:t>Grocer contribute 21% of the revenue</a:t>
            </a:r>
          </a:p>
          <a:p>
            <a:pPr algn="l">
              <a:lnSpc>
                <a:spcPct val="150000"/>
              </a:lnSpc>
            </a:pPr>
            <a:r>
              <a:rPr dirty="0" lang="en-US" smtClean="0" sz="1400">
                <a:solidFill>
                  <a:srgbClr val="FFFF00"/>
                </a:solidFill>
              </a:rPr>
              <a:t>Food and pre packed food contribute 40% of revenue</a:t>
            </a:r>
          </a:p>
          <a:p>
            <a:pPr algn="l">
              <a:lnSpc>
                <a:spcPct val="150000"/>
              </a:lnSpc>
            </a:pPr>
            <a:r>
              <a:rPr dirty="0" lang="en-US" smtClean="0" sz="1400">
                <a:solidFill>
                  <a:srgbClr val="FFFF00"/>
                </a:solidFill>
              </a:rPr>
              <a:t>Deals with many food item like pizza sauce, curry and many other.</a:t>
            </a:r>
          </a:p>
          <a:p>
            <a:pPr algn="l">
              <a:lnSpc>
                <a:spcPct val="150000"/>
              </a:lnSpc>
            </a:pPr>
            <a:r>
              <a:rPr dirty="0" lang="en-US" smtClean="0" sz="1400">
                <a:solidFill>
                  <a:srgbClr val="FFFF00"/>
                </a:solidFill>
              </a:rPr>
              <a:t>Wellness products and hygienic products</a:t>
            </a:r>
          </a:p>
          <a:p>
            <a:pPr algn="l">
              <a:lnSpc>
                <a:spcPct val="150000"/>
              </a:lnSpc>
            </a:pPr>
            <a:endParaRPr altLang="en-IN" dirty="0" lang="en-IN" sz="1800">
              <a:solidFill>
                <a:srgbClr val="FFFF00"/>
              </a:solidFill>
            </a:endParaRPr>
          </a:p>
        </p:txBody>
      </p:sp>
      <p:pic>
        <p:nvPicPr>
          <p:cNvPr descr="download (1).jpg" id="12" name="Content Placeholder 11"/>
          <p:cNvPicPr>
            <a:picLocks noChangeAspect="1" noGrp="1"/>
          </p:cNvPicPr>
          <p:nvPr>
            <p:ph idx="4" sz="quarter"/>
          </p:nvPr>
        </p:nvPicPr>
        <p:blipFill>
          <a:blip cstate="print" r:embed="rId4"/>
          <a:stretch>
            <a:fillRect/>
          </a:stretch>
        </p:blipFill>
        <p:spPr>
          <a:xfrm>
            <a:off x="8567738" y="4606735"/>
            <a:ext cx="46037" cy="25781"/>
          </a:xfrm>
        </p:spPr>
      </p:pic>
    </p:spTree>
    <p:extLst>
      <p:ext uri="{BB962C8B-B14F-4D97-AF65-F5344CB8AC3E}">
        <p14:creationId xmlns="" xmlns:p14="http://schemas.microsoft.com/office/powerpoint/2010/main" val="4170783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download (1).png" id="4" name="Picture 3"/>
          <p:cNvPicPr>
            <a:picLocks noChangeAspect="1"/>
          </p:cNvPicPr>
          <p:nvPr/>
        </p:nvPicPr>
        <p:blipFill>
          <a:blip r:embed="rId3"/>
          <a:stretch>
            <a:fillRect/>
          </a:stretch>
        </p:blipFill>
        <p:spPr>
          <a:xfrm>
            <a:off x="1025718" y="1558456"/>
            <a:ext cx="5677232" cy="2401294"/>
          </a:xfrm>
          <a:prstGeom prst="rect">
            <a:avLst/>
          </a:prstGeom>
        </p:spPr>
      </p:pic>
      <p:sp>
        <p:nvSpPr>
          <p:cNvPr id="3" name="TextBox 2"/>
          <p:cNvSpPr txBox="1"/>
          <p:nvPr/>
        </p:nvSpPr>
        <p:spPr>
          <a:xfrm>
            <a:off x="1027044" y="1447137"/>
            <a:ext cx="7243638" cy="1938992"/>
          </a:xfrm>
          <a:prstGeom prst="rect">
            <a:avLst/>
          </a:prstGeom>
          <a:noFill/>
        </p:spPr>
        <p:txBody>
          <a:bodyPr numCol="1" rtlCol="0" wrap="square">
            <a:spAutoFit/>
          </a:bodyPr>
          <a:lstStyle/>
          <a:p>
            <a:pPr>
              <a:lnSpc>
                <a:spcPct val="150000"/>
              </a:lnSpc>
              <a:buFont charset="0" pitchFamily="34" typeface="Arial"/>
              <a:buChar char="•"/>
            </a:pPr>
            <a:r>
              <a:rPr dirty="0" lang="en-US" smtClean="0" sz="1400"/>
              <a:t>Company has its pharmacy and doctor consultancy.</a:t>
            </a:r>
          </a:p>
          <a:p>
            <a:pPr>
              <a:lnSpc>
                <a:spcPct val="150000"/>
              </a:lnSpc>
              <a:buFont charset="0" pitchFamily="34" typeface="Arial"/>
              <a:buChar char="•"/>
            </a:pPr>
            <a:r>
              <a:rPr dirty="0" lang="en-US" smtClean="0" sz="1400"/>
              <a:t>Official website with various recipes</a:t>
            </a:r>
          </a:p>
          <a:p>
            <a:pPr>
              <a:lnSpc>
                <a:spcPct val="150000"/>
              </a:lnSpc>
              <a:buFont charset="0" pitchFamily="34" typeface="Arial"/>
              <a:buChar char="•"/>
            </a:pPr>
            <a:r>
              <a:rPr dirty="0" lang="en-US" smtClean="0" sz="1400"/>
              <a:t>Associated with express delivery</a:t>
            </a:r>
          </a:p>
          <a:p>
            <a:pPr>
              <a:lnSpc>
                <a:spcPct val="150000"/>
              </a:lnSpc>
              <a:buFont charset="0" pitchFamily="34" typeface="Arial"/>
              <a:buChar char="•"/>
            </a:pPr>
            <a:r>
              <a:rPr dirty="0" lang="en-US" smtClean="0" sz="1400"/>
              <a:t>Online shopping and home delivery</a:t>
            </a:r>
          </a:p>
          <a:p>
            <a:pPr>
              <a:buFont charset="0" pitchFamily="34" typeface="Arial"/>
              <a:buChar char="•"/>
            </a:pPr>
            <a:endParaRPr dirty="0" lang="en-US" smtClean="0"/>
          </a:p>
          <a:p>
            <a:pPr>
              <a:buFont charset="0" pitchFamily="34" typeface="Arial"/>
              <a:buChar char="•"/>
            </a:pPr>
            <a:endParaRPr altLang="en-IN" dirty="0" lang="en-IN"/>
          </a:p>
        </p:txBody>
      </p:sp>
    </p:spTree>
    <p:extLst>
      <p:ext uri="{BB962C8B-B14F-4D97-AF65-F5344CB8AC3E}">
        <p14:creationId xmlns="" xmlns:p14="http://schemas.microsoft.com/office/powerpoint/2010/main" val="109100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images.png" id="3" name="Picture 2"/>
          <p:cNvPicPr>
            <a:picLocks noChangeAspect="1"/>
          </p:cNvPicPr>
          <p:nvPr/>
        </p:nvPicPr>
        <p:blipFill>
          <a:blip r:embed="rId3"/>
          <a:stretch>
            <a:fillRect/>
          </a:stretch>
        </p:blipFill>
        <p:spPr>
          <a:xfrm>
            <a:off x="5486401" y="1558457"/>
            <a:ext cx="3528474" cy="2703444"/>
          </a:xfrm>
          <a:prstGeom prst="rect">
            <a:avLst/>
          </a:prstGeom>
        </p:spPr>
      </p:pic>
      <p:sp>
        <p:nvSpPr>
          <p:cNvPr id="2" name="TextBox 1"/>
          <p:cNvSpPr txBox="1"/>
          <p:nvPr/>
        </p:nvSpPr>
        <p:spPr>
          <a:xfrm>
            <a:off x="985962" y="1781091"/>
            <a:ext cx="4468633" cy="2031325"/>
          </a:xfrm>
          <a:prstGeom prst="rect">
            <a:avLst/>
          </a:prstGeom>
          <a:noFill/>
        </p:spPr>
        <p:txBody>
          <a:bodyPr numCol="1" rtlCol="0" wrap="square">
            <a:spAutoFit/>
          </a:bodyPr>
          <a:lstStyle/>
          <a:p>
            <a:pPr>
              <a:buFont charset="0" pitchFamily="34" typeface="Arial"/>
              <a:buChar char="•"/>
            </a:pPr>
            <a:r>
              <a:rPr dirty="0" lang="en-US" smtClean="0">
                <a:solidFill>
                  <a:srgbClr val="FF0000"/>
                </a:solidFill>
              </a:rPr>
              <a:t>Company also supply petrol </a:t>
            </a:r>
          </a:p>
          <a:p>
            <a:pPr>
              <a:buFont charset="0" pitchFamily="34" typeface="Arial"/>
              <a:buChar char="•"/>
            </a:pPr>
            <a:r>
              <a:rPr dirty="0" lang="en-US" smtClean="0">
                <a:solidFill>
                  <a:srgbClr val="FF0000"/>
                </a:solidFill>
              </a:rPr>
              <a:t>First to supply red bull in the supermarket</a:t>
            </a:r>
          </a:p>
          <a:p>
            <a:pPr>
              <a:buFont charset="0" pitchFamily="34" typeface="Arial"/>
              <a:buChar char="•"/>
            </a:pPr>
            <a:r>
              <a:rPr dirty="0" lang="en-US" smtClean="0">
                <a:solidFill>
                  <a:srgbClr val="FF0000"/>
                </a:solidFill>
              </a:rPr>
              <a:t>Company has official bakery shops and services</a:t>
            </a:r>
          </a:p>
          <a:p>
            <a:pPr>
              <a:buFont charset="0" pitchFamily="34" typeface="Arial"/>
              <a:buChar char="•"/>
            </a:pPr>
            <a:r>
              <a:rPr dirty="0" lang="en-US" smtClean="0">
                <a:solidFill>
                  <a:srgbClr val="FF0000"/>
                </a:solidFill>
              </a:rPr>
              <a:t>Aligned with various famous brands</a:t>
            </a:r>
          </a:p>
          <a:p>
            <a:pPr>
              <a:buFont charset="0" pitchFamily="34" typeface="Arial"/>
              <a:buChar char="•"/>
            </a:pPr>
            <a:r>
              <a:rPr dirty="0" lang="en-US" smtClean="0">
                <a:solidFill>
                  <a:srgbClr val="FF0000"/>
                </a:solidFill>
              </a:rPr>
              <a:t>E.g. head &amp; shoulders, Colgate, oral b </a:t>
            </a:r>
            <a:r>
              <a:rPr dirty="0" lang="en-US" smtClean="0">
                <a:solidFill>
                  <a:srgbClr val="FF0000"/>
                </a:solidFill>
              </a:rPr>
              <a:t>and so on.</a:t>
            </a:r>
            <a:endParaRPr altLang="en-IN" dirty="0" lang="en-IN">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images (3).jpg" id="4" name="Picture 3"/>
          <p:cNvPicPr>
            <a:picLocks noChangeAspect="1"/>
          </p:cNvPicPr>
          <p:nvPr/>
        </p:nvPicPr>
        <p:blipFill>
          <a:blip r:embed="rId3"/>
          <a:stretch>
            <a:fillRect/>
          </a:stretch>
        </p:blipFill>
        <p:spPr>
          <a:xfrm>
            <a:off x="556591" y="1606163"/>
            <a:ext cx="4874150" cy="2997642"/>
          </a:xfrm>
          <a:prstGeom prst="rect">
            <a:avLst/>
          </a:prstGeom>
        </p:spPr>
      </p:pic>
      <p:sp>
        <p:nvSpPr>
          <p:cNvPr id="2" name="Title 1"/>
          <p:cNvSpPr>
            <a:spLocks noGrp="1"/>
          </p:cNvSpPr>
          <p:nvPr>
            <p:ph type="title"/>
          </p:nvPr>
        </p:nvSpPr>
        <p:spPr/>
        <p:txBody>
          <a:bodyPr numCol="1">
            <a:noAutofit/>
          </a:bodyPr>
          <a:lstStyle/>
          <a:p>
            <a:r>
              <a:rPr altLang="en-IN" b="1" dirty="0" lang="en-IN" smtClean="0" sz="2400">
                <a:solidFill>
                  <a:srgbClr val="FF0000"/>
                </a:solidFill>
              </a:rPr>
              <a:t>“How the company manages to compete in this market”</a:t>
            </a:r>
            <a:br>
              <a:rPr altLang="en-IN" b="1" dirty="0" lang="en-IN" smtClean="0" sz="2400">
                <a:solidFill>
                  <a:srgbClr val="FF0000"/>
                </a:solidFill>
              </a:rPr>
            </a:br>
            <a:endParaRPr altLang="en-IN" dirty="0" lang="en-IN" sz="2400">
              <a:solidFill>
                <a:srgbClr val="FF0000"/>
              </a:solidFill>
            </a:endParaRPr>
          </a:p>
        </p:txBody>
      </p:sp>
      <p:sp>
        <p:nvSpPr>
          <p:cNvPr id="3" name="Content Placeholder 2"/>
          <p:cNvSpPr>
            <a:spLocks noGrp="1"/>
          </p:cNvSpPr>
          <p:nvPr>
            <p:ph idx="1"/>
          </p:nvPr>
        </p:nvSpPr>
        <p:spPr>
          <a:xfrm>
            <a:off x="5462546" y="1538642"/>
            <a:ext cx="3681454" cy="3085141"/>
          </a:xfrm>
        </p:spPr>
        <p:txBody>
          <a:bodyPr numCol="1">
            <a:normAutofit lnSpcReduction="10000"/>
          </a:bodyPr>
          <a:lstStyle/>
          <a:p>
            <a:pPr algn="l">
              <a:lnSpc>
                <a:spcPct val="150000"/>
              </a:lnSpc>
            </a:pPr>
            <a:r>
              <a:rPr dirty="0" err="1" lang="en-US" smtClean="0" sz="1800">
                <a:solidFill>
                  <a:srgbClr val="FF0000"/>
                </a:solidFill>
              </a:rPr>
              <a:t>Compeitors</a:t>
            </a:r>
            <a:r>
              <a:rPr dirty="0" lang="en-US" smtClean="0" sz="1800">
                <a:solidFill>
                  <a:srgbClr val="FF0000"/>
                </a:solidFill>
              </a:rPr>
              <a:t> like Tesco, </a:t>
            </a:r>
            <a:r>
              <a:rPr dirty="0" err="1" lang="en-US" smtClean="0" sz="1800">
                <a:solidFill>
                  <a:srgbClr val="FF0000"/>
                </a:solidFill>
              </a:rPr>
              <a:t>Saintbury</a:t>
            </a:r>
            <a:r>
              <a:rPr dirty="0" lang="en-US" smtClean="0" sz="1800">
                <a:solidFill>
                  <a:srgbClr val="FF0000"/>
                </a:solidFill>
              </a:rPr>
              <a:t>, Waitrose</a:t>
            </a:r>
          </a:p>
          <a:p>
            <a:pPr algn="l">
              <a:lnSpc>
                <a:spcPct val="150000"/>
              </a:lnSpc>
            </a:pPr>
            <a:r>
              <a:rPr dirty="0" lang="en-US" smtClean="0" sz="1800">
                <a:solidFill>
                  <a:srgbClr val="FF0000"/>
                </a:solidFill>
              </a:rPr>
              <a:t>Oligopoly market structure for the company</a:t>
            </a:r>
          </a:p>
          <a:p>
            <a:pPr algn="l">
              <a:lnSpc>
                <a:spcPct val="150000"/>
              </a:lnSpc>
            </a:pPr>
            <a:r>
              <a:rPr dirty="0" lang="en-US" smtClean="0" sz="1800">
                <a:solidFill>
                  <a:srgbClr val="FF0000"/>
                </a:solidFill>
              </a:rPr>
              <a:t>Difficulty in new entry</a:t>
            </a:r>
          </a:p>
          <a:p>
            <a:pPr algn="l">
              <a:lnSpc>
                <a:spcPct val="150000"/>
              </a:lnSpc>
            </a:pPr>
            <a:r>
              <a:rPr dirty="0" lang="en-US" smtClean="0" sz="1800">
                <a:solidFill>
                  <a:srgbClr val="FF0000"/>
                </a:solidFill>
              </a:rPr>
              <a:t>Prefect knowledge of the market</a:t>
            </a:r>
          </a:p>
          <a:p>
            <a:pPr algn="l">
              <a:lnSpc>
                <a:spcPct val="150000"/>
              </a:lnSpc>
            </a:pPr>
            <a:r>
              <a:rPr dirty="0" lang="en-US" smtClean="0" sz="1800">
                <a:solidFill>
                  <a:srgbClr val="FF0000"/>
                </a:solidFill>
              </a:rPr>
              <a:t>Differentiated prices</a:t>
            </a:r>
            <a:endParaRPr altLang="en-IN" dirty="0" lang="en-IN" sz="18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solidFill>
                  <a:schemeClr val="bg1"/>
                </a:solidFill>
              </a:rPr>
              <a:t>Market segments:</a:t>
            </a:r>
            <a:r>
              <a:rPr altLang="en-IN" dirty="0" lang="en-IN" smtClean="0">
                <a:solidFill>
                  <a:schemeClr val="bg1"/>
                </a:solidFill>
              </a:rPr>
              <a:t> </a:t>
            </a:r>
            <a:endParaRPr altLang="en-IN" dirty="0" lang="en-IN">
              <a:solidFill>
                <a:schemeClr val="bg1"/>
              </a:solidFill>
            </a:endParaRPr>
          </a:p>
        </p:txBody>
      </p:sp>
      <p:sp>
        <p:nvSpPr>
          <p:cNvPr id="3" name="Content Placeholder 2"/>
          <p:cNvSpPr>
            <a:spLocks noGrp="1"/>
          </p:cNvSpPr>
          <p:nvPr>
            <p:ph idx="1"/>
          </p:nvPr>
        </p:nvSpPr>
        <p:spPr/>
        <p:txBody>
          <a:bodyPr numCol="1">
            <a:normAutofit/>
          </a:bodyPr>
          <a:lstStyle/>
          <a:p>
            <a:pPr algn="l"/>
            <a:r>
              <a:rPr dirty="0" lang="en-US" smtClean="0" sz="1800"/>
              <a:t>Focused on food and prepacked food</a:t>
            </a:r>
          </a:p>
          <a:p>
            <a:pPr algn="l"/>
            <a:r>
              <a:rPr dirty="0" lang="en-US" smtClean="0" sz="1800"/>
              <a:t>Has fashion and apparel segment</a:t>
            </a:r>
          </a:p>
          <a:p>
            <a:pPr algn="l"/>
            <a:r>
              <a:rPr dirty="0" lang="en-US" smtClean="0" sz="1800"/>
              <a:t>Garment both men and women</a:t>
            </a:r>
          </a:p>
          <a:p>
            <a:pPr algn="l"/>
            <a:r>
              <a:rPr dirty="0" lang="en-US" smtClean="0" sz="1800"/>
              <a:t>George fashion hub is the recognized brand</a:t>
            </a:r>
            <a:endParaRPr altLang="en-IN" dirty="0" lang="en-IN" sz="1800"/>
          </a:p>
        </p:txBody>
      </p:sp>
      <p:pic>
        <p:nvPicPr>
          <p:cNvPr descr="download (2).jpg" id="4" name="Picture 3"/>
          <p:cNvPicPr>
            <a:picLocks noChangeAspect="1"/>
          </p:cNvPicPr>
          <p:nvPr/>
        </p:nvPicPr>
        <p:blipFill>
          <a:blip r:embed="rId3"/>
          <a:stretch>
            <a:fillRect/>
          </a:stretch>
        </p:blipFill>
        <p:spPr>
          <a:xfrm>
            <a:off x="5017274" y="1755871"/>
            <a:ext cx="3170292" cy="17430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solidFill>
                  <a:srgbClr val="FFFF00"/>
                </a:solidFill>
              </a:rPr>
              <a:t>Strong Crisis Management</a:t>
            </a:r>
            <a:endParaRPr altLang="en-IN" dirty="0" lang="en-IN">
              <a:solidFill>
                <a:srgbClr val="FFFF00"/>
              </a:solidFill>
            </a:endParaRPr>
          </a:p>
        </p:txBody>
      </p:sp>
      <p:sp>
        <p:nvSpPr>
          <p:cNvPr id="3" name="Content Placeholder 2"/>
          <p:cNvSpPr>
            <a:spLocks noGrp="1"/>
          </p:cNvSpPr>
          <p:nvPr>
            <p:ph idx="1"/>
          </p:nvPr>
        </p:nvSpPr>
        <p:spPr/>
        <p:txBody>
          <a:bodyPr numCol="1">
            <a:normAutofit/>
          </a:bodyPr>
          <a:lstStyle/>
          <a:p>
            <a:pPr algn="l"/>
            <a:r>
              <a:rPr dirty="0" lang="en-US" smtClean="0" sz="1600">
                <a:solidFill>
                  <a:srgbClr val="FFFF00"/>
                </a:solidFill>
              </a:rPr>
              <a:t>Plan for crisis and its management</a:t>
            </a:r>
          </a:p>
          <a:p>
            <a:pPr algn="l"/>
            <a:r>
              <a:rPr dirty="0" lang="en-US" smtClean="0" sz="1600">
                <a:solidFill>
                  <a:srgbClr val="FFFF00"/>
                </a:solidFill>
              </a:rPr>
              <a:t>Eliminating any obstacle</a:t>
            </a:r>
          </a:p>
          <a:p>
            <a:pPr algn="l"/>
            <a:r>
              <a:rPr dirty="0" lang="en-US" smtClean="0" sz="1600">
                <a:solidFill>
                  <a:srgbClr val="FFFF00"/>
                </a:solidFill>
              </a:rPr>
              <a:t>Donation during outbreak </a:t>
            </a:r>
            <a:r>
              <a:rPr altLang="en-IN" dirty="0" lang="en-IN" smtClean="0" sz="1600">
                <a:solidFill>
                  <a:srgbClr val="FFFF00"/>
                </a:solidFill>
              </a:rPr>
              <a:t>( Bambi, 2021). </a:t>
            </a:r>
            <a:endParaRPr dirty="0" lang="en-US" smtClean="0" sz="1600">
              <a:solidFill>
                <a:srgbClr val="FFFF00"/>
              </a:solidFill>
            </a:endParaRPr>
          </a:p>
          <a:p>
            <a:pPr algn="l"/>
            <a:r>
              <a:rPr dirty="0" lang="en-US" smtClean="0" sz="1600">
                <a:solidFill>
                  <a:srgbClr val="FFFF00"/>
                </a:solidFill>
              </a:rPr>
              <a:t>Food and required material donation</a:t>
            </a:r>
            <a:endParaRPr altLang="en-IN" dirty="0" lang="en-IN" sz="1600">
              <a:solidFill>
                <a:srgbClr val="FFFF00"/>
              </a:solidFill>
            </a:endParaRPr>
          </a:p>
        </p:txBody>
      </p:sp>
      <p:pic>
        <p:nvPicPr>
          <p:cNvPr descr="download (2).png" id="4" name="Picture 3"/>
          <p:cNvPicPr>
            <a:picLocks noChangeAspect="1"/>
          </p:cNvPicPr>
          <p:nvPr/>
        </p:nvPicPr>
        <p:blipFill>
          <a:blip r:embed="rId3"/>
          <a:stretch>
            <a:fillRect/>
          </a:stretch>
        </p:blipFill>
        <p:spPr>
          <a:xfrm>
            <a:off x="4619708" y="1747795"/>
            <a:ext cx="3848431" cy="224375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images (2).png" id="4" name="Picture 3"/>
          <p:cNvPicPr>
            <a:picLocks noChangeAspect="1"/>
          </p:cNvPicPr>
          <p:nvPr/>
        </p:nvPicPr>
        <p:blipFill>
          <a:blip r:embed="rId3"/>
          <a:stretch>
            <a:fillRect/>
          </a:stretch>
        </p:blipFill>
        <p:spPr>
          <a:xfrm>
            <a:off x="564543" y="1798527"/>
            <a:ext cx="7490127" cy="1419225"/>
          </a:xfrm>
          <a:prstGeom prst="rect">
            <a:avLst/>
          </a:prstGeom>
        </p:spPr>
      </p:pic>
      <p:sp>
        <p:nvSpPr>
          <p:cNvPr id="2" name="Title 1"/>
          <p:cNvSpPr>
            <a:spLocks noGrp="1"/>
          </p:cNvSpPr>
          <p:nvPr>
            <p:ph type="title"/>
          </p:nvPr>
        </p:nvSpPr>
        <p:spPr/>
        <p:txBody>
          <a:bodyPr numCol="1"/>
          <a:lstStyle/>
          <a:p>
            <a:r>
              <a:rPr altLang="en-IN" b="1" dirty="0" lang="en-IN" smtClean="0">
                <a:solidFill>
                  <a:srgbClr val="FF2549"/>
                </a:solidFill>
              </a:rPr>
              <a:t>Product and format diversification</a:t>
            </a:r>
            <a:endParaRPr altLang="en-IN" dirty="0" lang="en-IN">
              <a:solidFill>
                <a:srgbClr val="FF2549"/>
              </a:solidFill>
            </a:endParaRPr>
          </a:p>
        </p:txBody>
      </p:sp>
      <p:sp>
        <p:nvSpPr>
          <p:cNvPr id="3" name="Content Placeholder 2"/>
          <p:cNvSpPr>
            <a:spLocks noGrp="1"/>
          </p:cNvSpPr>
          <p:nvPr>
            <p:ph idx="1"/>
          </p:nvPr>
        </p:nvSpPr>
        <p:spPr/>
        <p:txBody>
          <a:bodyPr numCol="1"/>
          <a:lstStyle/>
          <a:p>
            <a:pPr algn="l"/>
            <a:r>
              <a:rPr dirty="0" lang="en-US" smtClean="0" sz="1800">
                <a:solidFill>
                  <a:srgbClr val="FF2549"/>
                </a:solidFill>
              </a:rPr>
              <a:t>Products diversification within the organization</a:t>
            </a:r>
          </a:p>
          <a:p>
            <a:pPr algn="l"/>
            <a:r>
              <a:rPr dirty="0" lang="en-US" smtClean="0" sz="1800">
                <a:solidFill>
                  <a:srgbClr val="FF2549"/>
                </a:solidFill>
              </a:rPr>
              <a:t>Services in many different sectors</a:t>
            </a:r>
            <a:r>
              <a:rPr altLang="en-IN" dirty="0" lang="en-IN" smtClean="0" sz="1800">
                <a:solidFill>
                  <a:srgbClr val="FF2549"/>
                </a:solidFill>
              </a:rPr>
              <a:t>(</a:t>
            </a:r>
            <a:r>
              <a:rPr altLang="en-IN" dirty="0" err="1" lang="en-IN" smtClean="0" sz="1800">
                <a:solidFill>
                  <a:srgbClr val="FF2549"/>
                </a:solidFill>
              </a:rPr>
              <a:t>Gurjanov</a:t>
            </a:r>
            <a:r>
              <a:rPr altLang="en-IN" dirty="0" lang="en-IN" smtClean="0" sz="1800">
                <a:solidFill>
                  <a:srgbClr val="FF2549"/>
                </a:solidFill>
              </a:rPr>
              <a:t> </a:t>
            </a:r>
            <a:r>
              <a:rPr altLang="en-IN" dirty="0" i="1" lang="en-IN" smtClean="0" sz="1800">
                <a:solidFill>
                  <a:srgbClr val="FF2549"/>
                </a:solidFill>
              </a:rPr>
              <a:t>et al.,</a:t>
            </a:r>
            <a:r>
              <a:rPr altLang="en-IN" dirty="0" lang="en-IN" smtClean="0" sz="1800">
                <a:solidFill>
                  <a:srgbClr val="FF2549"/>
                </a:solidFill>
              </a:rPr>
              <a:t> 2021). </a:t>
            </a:r>
            <a:endParaRPr dirty="0" lang="en-US" smtClean="0" sz="1800">
              <a:solidFill>
                <a:srgbClr val="FF2549"/>
              </a:solidFill>
            </a:endParaRPr>
          </a:p>
          <a:p>
            <a:pPr algn="l"/>
            <a:r>
              <a:rPr dirty="0" lang="en-US" smtClean="0" sz="1800">
                <a:solidFill>
                  <a:srgbClr val="FF2549"/>
                </a:solidFill>
              </a:rPr>
              <a:t>Encourages more customers interactions</a:t>
            </a:r>
          </a:p>
          <a:p>
            <a:pPr algn="l"/>
            <a:r>
              <a:rPr dirty="0" lang="en-US" smtClean="0" sz="1800">
                <a:solidFill>
                  <a:srgbClr val="FF2549"/>
                </a:solidFill>
              </a:rPr>
              <a:t>Increment in revenue.</a:t>
            </a:r>
            <a:endParaRPr altLang="en-IN" dirty="0" lang="en-IN" sz="1800">
              <a:solidFill>
                <a:srgbClr val="FF2549"/>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solidFill>
                  <a:srgbClr val="9EFF29"/>
                </a:solidFill>
              </a:rPr>
              <a:t>Technology: </a:t>
            </a:r>
            <a:endParaRPr altLang="en-IN" dirty="0" lang="en-IN">
              <a:solidFill>
                <a:srgbClr val="9EFF29"/>
              </a:solidFill>
            </a:endParaRPr>
          </a:p>
        </p:txBody>
      </p:sp>
      <p:sp>
        <p:nvSpPr>
          <p:cNvPr id="3" name="Content Placeholder 2"/>
          <p:cNvSpPr>
            <a:spLocks noGrp="1"/>
          </p:cNvSpPr>
          <p:nvPr>
            <p:ph idx="1"/>
          </p:nvPr>
        </p:nvSpPr>
        <p:spPr/>
        <p:txBody>
          <a:bodyPr numCol="1">
            <a:normAutofit/>
          </a:bodyPr>
          <a:lstStyle/>
          <a:p>
            <a:pPr algn="l"/>
            <a:r>
              <a:rPr dirty="0" lang="en-US" smtClean="0" sz="1800">
                <a:solidFill>
                  <a:srgbClr val="9EFF29"/>
                </a:solidFill>
              </a:rPr>
              <a:t>Recognisation of technicality and up gradation</a:t>
            </a:r>
          </a:p>
          <a:p>
            <a:pPr algn="l"/>
            <a:r>
              <a:rPr dirty="0" lang="en-US" smtClean="0" sz="1800">
                <a:solidFill>
                  <a:srgbClr val="9EFF29"/>
                </a:solidFill>
              </a:rPr>
              <a:t>Official website with different options</a:t>
            </a:r>
          </a:p>
          <a:p>
            <a:pPr algn="l"/>
            <a:r>
              <a:rPr dirty="0" lang="en-US" smtClean="0" sz="1800">
                <a:solidFill>
                  <a:srgbClr val="9EFF29"/>
                </a:solidFill>
              </a:rPr>
              <a:t>Unique recipe and tutorials</a:t>
            </a:r>
          </a:p>
          <a:p>
            <a:pPr algn="l"/>
            <a:r>
              <a:rPr dirty="0" lang="en-US" smtClean="0" sz="1800">
                <a:solidFill>
                  <a:srgbClr val="9EFF29"/>
                </a:solidFill>
              </a:rPr>
              <a:t>Feedback and suggestion option on website</a:t>
            </a:r>
            <a:endParaRPr altLang="en-IN" dirty="0" lang="en-IN" sz="1800">
              <a:solidFill>
                <a:srgbClr val="9EFF29"/>
              </a:solidFill>
            </a:endParaRPr>
          </a:p>
        </p:txBody>
      </p:sp>
      <p:pic>
        <p:nvPicPr>
          <p:cNvPr descr="images (1).jpg" id="4" name="Picture 3"/>
          <p:cNvPicPr>
            <a:picLocks noChangeAspect="1"/>
          </p:cNvPicPr>
          <p:nvPr/>
        </p:nvPicPr>
        <p:blipFill>
          <a:blip r:embed="rId3"/>
          <a:stretch>
            <a:fillRect/>
          </a:stretch>
        </p:blipFill>
        <p:spPr>
          <a:xfrm>
            <a:off x="5889183" y="1603389"/>
            <a:ext cx="2343150" cy="195262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solidFill>
                  <a:srgbClr val="FE9202"/>
                </a:solidFill>
              </a:rPr>
              <a:t>Sustainability</a:t>
            </a:r>
            <a:endParaRPr altLang="en-IN" dirty="0" lang="en-IN"/>
          </a:p>
        </p:txBody>
      </p:sp>
      <p:sp>
        <p:nvSpPr>
          <p:cNvPr id="3" name="Content Placeholder 2"/>
          <p:cNvSpPr>
            <a:spLocks noGrp="1"/>
          </p:cNvSpPr>
          <p:nvPr>
            <p:ph idx="1"/>
          </p:nvPr>
        </p:nvSpPr>
        <p:spPr/>
        <p:txBody>
          <a:bodyPr numCol="1"/>
          <a:lstStyle/>
          <a:p>
            <a:pPr algn="l"/>
            <a:r>
              <a:rPr dirty="0" lang="en-US" smtClean="0" sz="1600">
                <a:solidFill>
                  <a:srgbClr val="FE9202"/>
                </a:solidFill>
              </a:rPr>
              <a:t>Helps in attaining sustainable development</a:t>
            </a:r>
          </a:p>
          <a:p>
            <a:pPr algn="l"/>
            <a:r>
              <a:rPr dirty="0" lang="en-US" smtClean="0" sz="1600">
                <a:solidFill>
                  <a:srgbClr val="FE9202"/>
                </a:solidFill>
              </a:rPr>
              <a:t>Recognisation in the eyes of the customer</a:t>
            </a:r>
          </a:p>
          <a:p>
            <a:pPr algn="l"/>
            <a:r>
              <a:rPr dirty="0" lang="en-US" smtClean="0" sz="1600">
                <a:solidFill>
                  <a:srgbClr val="FE9202"/>
                </a:solidFill>
              </a:rPr>
              <a:t>Company aims to achieve carbon emission</a:t>
            </a:r>
          </a:p>
          <a:p>
            <a:pPr algn="l"/>
            <a:r>
              <a:rPr dirty="0" lang="en-US" smtClean="0" sz="1600">
                <a:solidFill>
                  <a:srgbClr val="FE9202"/>
                </a:solidFill>
              </a:rPr>
              <a:t>Recyclable material can be used at home</a:t>
            </a:r>
          </a:p>
          <a:p>
            <a:pPr algn="l"/>
            <a:r>
              <a:rPr dirty="0" lang="en-US" smtClean="0" sz="1600">
                <a:solidFill>
                  <a:srgbClr val="FE9202"/>
                </a:solidFill>
              </a:rPr>
              <a:t>Aims for non wastage and toxin material </a:t>
            </a:r>
          </a:p>
          <a:p>
            <a:pPr algn="l">
              <a:buNone/>
            </a:pPr>
            <a:endParaRPr dirty="0" lang="en-US" smtClean="0">
              <a:solidFill>
                <a:srgbClr val="FE9202"/>
              </a:solidFill>
            </a:endParaRPr>
          </a:p>
          <a:p>
            <a:pPr algn="l"/>
            <a:endParaRPr dirty="0" lang="en-US" smtClean="0"/>
          </a:p>
          <a:p>
            <a:pPr algn="l"/>
            <a:endParaRPr altLang="en-IN" dirty="0" lang="en-IN"/>
          </a:p>
        </p:txBody>
      </p:sp>
      <p:pic>
        <p:nvPicPr>
          <p:cNvPr descr="images (4).jpg" id="4" name="Picture 3"/>
          <p:cNvPicPr>
            <a:picLocks noChangeAspect="1"/>
          </p:cNvPicPr>
          <p:nvPr/>
        </p:nvPicPr>
        <p:blipFill>
          <a:blip r:embed="rId3"/>
          <a:stretch>
            <a:fillRect/>
          </a:stretch>
        </p:blipFill>
        <p:spPr>
          <a:xfrm>
            <a:off x="4619708" y="1824203"/>
            <a:ext cx="4086970" cy="229457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images.jpg" id="4" name="Picture 3"/>
          <p:cNvPicPr>
            <a:picLocks noChangeAspect="1"/>
          </p:cNvPicPr>
          <p:nvPr/>
        </p:nvPicPr>
        <p:blipFill>
          <a:blip r:embed="rId3"/>
          <a:stretch>
            <a:fillRect/>
          </a:stretch>
        </p:blipFill>
        <p:spPr>
          <a:xfrm>
            <a:off x="779228" y="1643311"/>
            <a:ext cx="7186115" cy="2143125"/>
          </a:xfrm>
          <a:prstGeom prst="rect">
            <a:avLst/>
          </a:prstGeom>
        </p:spPr>
      </p:pic>
      <p:sp>
        <p:nvSpPr>
          <p:cNvPr id="2" name="Title 1"/>
          <p:cNvSpPr>
            <a:spLocks noGrp="1"/>
          </p:cNvSpPr>
          <p:nvPr>
            <p:ph type="title"/>
          </p:nvPr>
        </p:nvSpPr>
        <p:spPr/>
        <p:txBody>
          <a:bodyPr numCol="1">
            <a:normAutofit fontScale="90000"/>
          </a:bodyPr>
          <a:lstStyle/>
          <a:p>
            <a:r>
              <a:rPr altLang="en-IN" b="1" dirty="0" err="1" lang="en-IN" smtClean="0">
                <a:solidFill>
                  <a:schemeClr val="accent2">
                    <a:lumMod val="40000"/>
                    <a:lumOff val="60000"/>
                  </a:schemeClr>
                </a:solidFill>
              </a:rPr>
              <a:t>Ansoff</a:t>
            </a:r>
            <a:r>
              <a:rPr altLang="en-IN" b="1" dirty="0" lang="en-IN" smtClean="0">
                <a:solidFill>
                  <a:schemeClr val="accent2">
                    <a:lumMod val="40000"/>
                    <a:lumOff val="60000"/>
                  </a:schemeClr>
                </a:solidFill>
              </a:rPr>
              <a:t> matrix for </a:t>
            </a:r>
            <a:r>
              <a:rPr altLang="en-IN" b="1" dirty="0" err="1" lang="en-IN" smtClean="0">
                <a:solidFill>
                  <a:schemeClr val="accent2">
                    <a:lumMod val="40000"/>
                    <a:lumOff val="60000"/>
                  </a:schemeClr>
                </a:solidFill>
              </a:rPr>
              <a:t>Asda</a:t>
            </a:r>
            <a:r>
              <a:rPr altLang="en-IN" dirty="0" lang="en-IN" smtClean="0">
                <a:solidFill>
                  <a:schemeClr val="accent2">
                    <a:lumMod val="40000"/>
                    <a:lumOff val="60000"/>
                  </a:schemeClr>
                </a:solidFill>
              </a:rPr>
              <a:t/>
            </a:r>
            <a:br>
              <a:rPr altLang="en-IN" dirty="0" lang="en-IN" smtClean="0">
                <a:solidFill>
                  <a:schemeClr val="accent2">
                    <a:lumMod val="40000"/>
                    <a:lumOff val="60000"/>
                  </a:schemeClr>
                </a:solidFill>
              </a:rPr>
            </a:br>
            <a:endParaRPr altLang="en-IN" dirty="0" lang="en-IN">
              <a:solidFill>
                <a:schemeClr val="accent2">
                  <a:lumMod val="40000"/>
                  <a:lumOff val="60000"/>
                </a:schemeClr>
              </a:solidFill>
            </a:endParaRPr>
          </a:p>
        </p:txBody>
      </p:sp>
      <p:sp>
        <p:nvSpPr>
          <p:cNvPr id="3" name="Content Placeholder 2"/>
          <p:cNvSpPr>
            <a:spLocks noGrp="1"/>
          </p:cNvSpPr>
          <p:nvPr>
            <p:ph idx="1"/>
          </p:nvPr>
        </p:nvSpPr>
        <p:spPr/>
        <p:txBody>
          <a:bodyPr numCol="1">
            <a:normAutofit/>
          </a:bodyPr>
          <a:lstStyle/>
          <a:p>
            <a:pPr algn="l">
              <a:lnSpc>
                <a:spcPct val="150000"/>
              </a:lnSpc>
            </a:pPr>
            <a:r>
              <a:rPr dirty="0" lang="en-US" smtClean="0" sz="1600">
                <a:solidFill>
                  <a:schemeClr val="tx1"/>
                </a:solidFill>
              </a:rPr>
              <a:t>Penetration of the market with existing products</a:t>
            </a:r>
          </a:p>
          <a:p>
            <a:pPr algn="l">
              <a:lnSpc>
                <a:spcPct val="150000"/>
              </a:lnSpc>
            </a:pPr>
            <a:r>
              <a:rPr dirty="0" lang="en-US" smtClean="0" sz="1600">
                <a:solidFill>
                  <a:schemeClr val="tx1"/>
                </a:solidFill>
              </a:rPr>
              <a:t>Allows growth in sales</a:t>
            </a:r>
          </a:p>
          <a:p>
            <a:pPr algn="l">
              <a:lnSpc>
                <a:spcPct val="150000"/>
              </a:lnSpc>
            </a:pPr>
            <a:r>
              <a:rPr dirty="0" lang="en-US" smtClean="0" sz="1600">
                <a:solidFill>
                  <a:schemeClr val="tx1"/>
                </a:solidFill>
              </a:rPr>
              <a:t>Provides discount and offers </a:t>
            </a:r>
          </a:p>
          <a:p>
            <a:pPr algn="l">
              <a:lnSpc>
                <a:spcPct val="150000"/>
              </a:lnSpc>
              <a:buNone/>
            </a:pPr>
            <a:r>
              <a:rPr dirty="0" lang="en-US" smtClean="0" sz="1600">
                <a:solidFill>
                  <a:schemeClr val="tx1"/>
                </a:solidFill>
              </a:rPr>
              <a:t>with the aim to increase customer intersection</a:t>
            </a:r>
          </a:p>
          <a:p>
            <a:pPr algn="l"/>
            <a:endParaRPr dirty="0" lang="en-US" smtClean="0" sz="1600">
              <a:solidFill>
                <a:schemeClr val="accent2">
                  <a:lumMod val="40000"/>
                  <a:lumOff val="60000"/>
                </a:schemeClr>
              </a:solidFill>
            </a:endParaRPr>
          </a:p>
          <a:p>
            <a:pPr algn="l"/>
            <a:endParaRPr altLang="en-IN" dirty="0" lang="en-IN" sz="1600">
              <a:solidFill>
                <a:schemeClr val="accent2">
                  <a:lumMod val="40000"/>
                  <a:lumOff val="60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lang="en-IN" smtClean="0">
                <a:solidFill>
                  <a:schemeClr val="accent3"/>
                </a:solidFill>
              </a:rPr>
              <a:t>Market Development </a:t>
            </a:r>
            <a:endParaRPr altLang="en-IN" dirty="0" lang="en-IN">
              <a:solidFill>
                <a:schemeClr val="accent3"/>
              </a:solidFill>
            </a:endParaRPr>
          </a:p>
        </p:txBody>
      </p:sp>
      <p:sp>
        <p:nvSpPr>
          <p:cNvPr id="3" name="Content Placeholder 2"/>
          <p:cNvSpPr>
            <a:spLocks noGrp="1"/>
          </p:cNvSpPr>
          <p:nvPr>
            <p:ph idx="1"/>
          </p:nvPr>
        </p:nvSpPr>
        <p:spPr/>
        <p:txBody>
          <a:bodyPr numCol="1">
            <a:normAutofit/>
          </a:bodyPr>
          <a:lstStyle/>
          <a:p>
            <a:pPr algn="l"/>
            <a:r>
              <a:rPr dirty="0" lang="en-US" smtClean="0" sz="1600">
                <a:solidFill>
                  <a:schemeClr val="accent3"/>
                </a:solidFill>
              </a:rPr>
              <a:t>New market plan and development</a:t>
            </a:r>
          </a:p>
          <a:p>
            <a:pPr algn="l"/>
            <a:r>
              <a:rPr dirty="0" lang="en-US" smtClean="0" sz="1600">
                <a:solidFill>
                  <a:schemeClr val="accent3"/>
                </a:solidFill>
              </a:rPr>
              <a:t>Company recognise customers influence</a:t>
            </a:r>
          </a:p>
          <a:p>
            <a:pPr algn="l"/>
            <a:r>
              <a:rPr dirty="0" lang="en-US" smtClean="0" sz="1600">
                <a:solidFill>
                  <a:schemeClr val="accent3"/>
                </a:solidFill>
              </a:rPr>
              <a:t>Aims to develop the marketing strategy</a:t>
            </a:r>
          </a:p>
          <a:p>
            <a:pPr algn="l"/>
            <a:r>
              <a:rPr dirty="0" lang="en-US" smtClean="0" sz="1600">
                <a:solidFill>
                  <a:schemeClr val="accent3"/>
                </a:solidFill>
              </a:rPr>
              <a:t>Development of sales </a:t>
            </a:r>
            <a:r>
              <a:rPr dirty="0" err="1" lang="en-US" smtClean="0" sz="1600">
                <a:solidFill>
                  <a:schemeClr val="accent3"/>
                </a:solidFill>
              </a:rPr>
              <a:t>stargey</a:t>
            </a:r>
            <a:endParaRPr dirty="0" lang="en-US" smtClean="0" sz="1600">
              <a:solidFill>
                <a:schemeClr val="accent3"/>
              </a:solidFill>
            </a:endParaRPr>
          </a:p>
          <a:p>
            <a:pPr algn="l">
              <a:buNone/>
            </a:pPr>
            <a:endParaRPr dirty="0" lang="en-US" smtClean="0" sz="1600">
              <a:solidFill>
                <a:schemeClr val="accent3"/>
              </a:solidFill>
            </a:endParaRPr>
          </a:p>
          <a:p>
            <a:pPr algn="l"/>
            <a:endParaRPr altLang="en-IN" dirty="0" lang="en-IN" sz="1600">
              <a:solidFill>
                <a:schemeClr val="accent3"/>
              </a:solidFill>
            </a:endParaRPr>
          </a:p>
        </p:txBody>
      </p:sp>
      <p:pic>
        <p:nvPicPr>
          <p:cNvPr descr="download (2).jpg" id="4" name="Picture 3"/>
          <p:cNvPicPr>
            <a:picLocks noChangeAspect="1"/>
          </p:cNvPicPr>
          <p:nvPr/>
        </p:nvPicPr>
        <p:blipFill>
          <a:blip r:embed="rId3"/>
          <a:stretch>
            <a:fillRect/>
          </a:stretch>
        </p:blipFill>
        <p:spPr>
          <a:xfrm>
            <a:off x="5194479" y="1708163"/>
            <a:ext cx="2619375" cy="174307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lang="en-IN" smtClean="0">
                <a:solidFill>
                  <a:schemeClr val="bg1"/>
                </a:solidFill>
              </a:rPr>
              <a:t>Product Development </a:t>
            </a:r>
            <a:endParaRPr altLang="en-IN" dirty="0" lang="en-IN">
              <a:solidFill>
                <a:schemeClr val="bg1"/>
              </a:solidFill>
            </a:endParaRPr>
          </a:p>
        </p:txBody>
      </p:sp>
      <p:sp>
        <p:nvSpPr>
          <p:cNvPr id="3" name="Content Placeholder 2"/>
          <p:cNvSpPr>
            <a:spLocks noGrp="1"/>
          </p:cNvSpPr>
          <p:nvPr>
            <p:ph idx="1"/>
          </p:nvPr>
        </p:nvSpPr>
        <p:spPr/>
        <p:txBody>
          <a:bodyPr numCol="1">
            <a:normAutofit/>
          </a:bodyPr>
          <a:lstStyle/>
          <a:p>
            <a:pPr algn="l"/>
            <a:r>
              <a:rPr dirty="0" lang="en-US" smtClean="0" sz="1600"/>
              <a:t>Development of existing product</a:t>
            </a:r>
          </a:p>
          <a:p>
            <a:pPr algn="l"/>
            <a:r>
              <a:rPr dirty="0" lang="en-US" smtClean="0" sz="1600"/>
              <a:t>Changes according to customers preferences</a:t>
            </a:r>
          </a:p>
          <a:p>
            <a:pPr algn="l"/>
            <a:r>
              <a:rPr dirty="0" lang="en-US" smtClean="0" sz="1600"/>
              <a:t>Aims for better sales through this changes</a:t>
            </a:r>
          </a:p>
          <a:p>
            <a:pPr algn="l"/>
            <a:r>
              <a:rPr dirty="0" lang="en-US" smtClean="0" sz="1600"/>
              <a:t>Customers prefaces is priority</a:t>
            </a:r>
            <a:endParaRPr altLang="en-IN" dirty="0" lang="en-IN" sz="16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lang="en-IN" smtClean="0">
                <a:solidFill>
                  <a:srgbClr val="FFFF00"/>
                </a:solidFill>
              </a:rPr>
              <a:t>Diversification</a:t>
            </a:r>
            <a:endParaRPr altLang="en-IN" dirty="0" lang="en-IN">
              <a:solidFill>
                <a:srgbClr val="FFFF00"/>
              </a:solidFill>
            </a:endParaRPr>
          </a:p>
        </p:txBody>
      </p:sp>
      <p:sp>
        <p:nvSpPr>
          <p:cNvPr id="3" name="Content Placeholder 2"/>
          <p:cNvSpPr>
            <a:spLocks noGrp="1"/>
          </p:cNvSpPr>
          <p:nvPr>
            <p:ph idx="1"/>
          </p:nvPr>
        </p:nvSpPr>
        <p:spPr/>
        <p:txBody>
          <a:bodyPr numCol="1">
            <a:normAutofit/>
          </a:bodyPr>
          <a:lstStyle/>
          <a:p>
            <a:pPr algn="l"/>
            <a:r>
              <a:rPr dirty="0" lang="en-US" smtClean="0" sz="1600">
                <a:solidFill>
                  <a:srgbClr val="FFFF00"/>
                </a:solidFill>
              </a:rPr>
              <a:t>Diversification in the product segment</a:t>
            </a:r>
          </a:p>
          <a:p>
            <a:pPr algn="l"/>
            <a:r>
              <a:rPr dirty="0" lang="en-US" smtClean="0" sz="1600">
                <a:solidFill>
                  <a:srgbClr val="FFFF00"/>
                </a:solidFill>
              </a:rPr>
              <a:t>Aims to increase the sale and the customers acquisition</a:t>
            </a:r>
          </a:p>
          <a:p>
            <a:pPr algn="l"/>
            <a:r>
              <a:rPr dirty="0" lang="en-US" smtClean="0" sz="1600">
                <a:solidFill>
                  <a:srgbClr val="FFFF00"/>
                </a:solidFill>
              </a:rPr>
              <a:t>Increase the brand value</a:t>
            </a:r>
          </a:p>
          <a:p>
            <a:pPr algn="l"/>
            <a:r>
              <a:rPr dirty="0" lang="en-US" smtClean="0" sz="1600">
                <a:solidFill>
                  <a:srgbClr val="FFFF00"/>
                </a:solidFill>
              </a:rPr>
              <a:t>E.g. </a:t>
            </a:r>
            <a:r>
              <a:rPr altLang="en-IN" dirty="0" lang="en-IN" smtClean="0" sz="1600">
                <a:solidFill>
                  <a:srgbClr val="FFFF00"/>
                </a:solidFill>
              </a:rPr>
              <a:t>grocery, food, garment and apparel, petroleum products,</a:t>
            </a:r>
          </a:p>
          <a:p>
            <a:pPr algn="l">
              <a:buNone/>
            </a:pPr>
            <a:r>
              <a:rPr altLang="en-IN" dirty="0" lang="en-IN" smtClean="0" sz="1600">
                <a:solidFill>
                  <a:srgbClr val="FFFF00"/>
                </a:solidFill>
              </a:rPr>
              <a:t> health and wellness and many other products</a:t>
            </a:r>
            <a:endParaRPr altLang="en-IN" dirty="0" lang="en-IN" sz="1600">
              <a:solidFill>
                <a:srgbClr val="FFFF00"/>
              </a:solidFill>
            </a:endParaRPr>
          </a:p>
        </p:txBody>
      </p:sp>
      <p:pic>
        <p:nvPicPr>
          <p:cNvPr descr="download (5).jpg" id="4" name="Picture 3"/>
          <p:cNvPicPr>
            <a:picLocks noChangeAspect="1"/>
          </p:cNvPicPr>
          <p:nvPr/>
        </p:nvPicPr>
        <p:blipFill>
          <a:blip r:embed="rId3"/>
          <a:stretch>
            <a:fillRect/>
          </a:stretch>
        </p:blipFill>
        <p:spPr>
          <a:xfrm>
            <a:off x="5911877" y="1743033"/>
            <a:ext cx="2838450" cy="160972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err="1" i="1" lang="en-IN" smtClean="0">
                <a:solidFill>
                  <a:srgbClr val="5EEC3C"/>
                </a:solidFill>
              </a:rPr>
              <a:t>Omnichannel</a:t>
            </a:r>
            <a:r>
              <a:rPr altLang="en-IN" b="1" dirty="0" i="1" lang="en-IN" smtClean="0">
                <a:solidFill>
                  <a:srgbClr val="5EEC3C"/>
                </a:solidFill>
              </a:rPr>
              <a:t> Customer Service Strategy </a:t>
            </a:r>
            <a:endParaRPr altLang="en-IN" dirty="0" lang="en-IN">
              <a:solidFill>
                <a:srgbClr val="5EEC3C"/>
              </a:solidFill>
            </a:endParaRPr>
          </a:p>
        </p:txBody>
      </p:sp>
      <p:sp>
        <p:nvSpPr>
          <p:cNvPr id="3" name="Content Placeholder 2"/>
          <p:cNvSpPr>
            <a:spLocks noGrp="1"/>
          </p:cNvSpPr>
          <p:nvPr>
            <p:ph idx="1"/>
          </p:nvPr>
        </p:nvSpPr>
        <p:spPr/>
        <p:txBody>
          <a:bodyPr numCol="1">
            <a:normAutofit/>
          </a:bodyPr>
          <a:lstStyle/>
          <a:p>
            <a:pPr algn="l"/>
            <a:r>
              <a:rPr dirty="0" lang="en-US" smtClean="0" sz="1600">
                <a:solidFill>
                  <a:srgbClr val="5EEC3C"/>
                </a:solidFill>
              </a:rPr>
              <a:t>Sales channel is observed in this strategy</a:t>
            </a:r>
          </a:p>
          <a:p>
            <a:pPr algn="l"/>
            <a:r>
              <a:rPr dirty="0" lang="en-US" smtClean="0" sz="1600">
                <a:solidFill>
                  <a:srgbClr val="5EEC3C"/>
                </a:solidFill>
              </a:rPr>
              <a:t>Customers preference is fulfilled </a:t>
            </a:r>
          </a:p>
          <a:p>
            <a:pPr algn="l"/>
            <a:r>
              <a:rPr dirty="0" lang="en-US" smtClean="0" sz="1600">
                <a:solidFill>
                  <a:srgbClr val="5EEC3C"/>
                </a:solidFill>
              </a:rPr>
              <a:t>Helps to increase the sale of the company</a:t>
            </a:r>
          </a:p>
          <a:p>
            <a:pPr algn="l"/>
            <a:endParaRPr altLang="en-IN" dirty="0" lang="en-IN" sz="1600">
              <a:solidFill>
                <a:srgbClr val="5EEC3C"/>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solidFill>
                  <a:srgbClr val="FF0000"/>
                </a:solidFill>
              </a:rPr>
              <a:t>Marketing and Advertising </a:t>
            </a:r>
            <a:endParaRPr altLang="en-IN" dirty="0" lang="en-IN">
              <a:solidFill>
                <a:srgbClr val="FF0000"/>
              </a:solidFill>
            </a:endParaRPr>
          </a:p>
        </p:txBody>
      </p:sp>
      <p:sp>
        <p:nvSpPr>
          <p:cNvPr id="3" name="Content Placeholder 2"/>
          <p:cNvSpPr>
            <a:spLocks noGrp="1"/>
          </p:cNvSpPr>
          <p:nvPr>
            <p:ph idx="1"/>
          </p:nvPr>
        </p:nvSpPr>
        <p:spPr/>
        <p:txBody>
          <a:bodyPr numCol="1">
            <a:normAutofit/>
          </a:bodyPr>
          <a:lstStyle/>
          <a:p>
            <a:pPr algn="l">
              <a:lnSpc>
                <a:spcPct val="150000"/>
              </a:lnSpc>
            </a:pPr>
            <a:r>
              <a:rPr dirty="0" lang="en-US" smtClean="0" sz="1600">
                <a:solidFill>
                  <a:srgbClr val="FF0000"/>
                </a:solidFill>
              </a:rPr>
              <a:t>Helps to promotes the product </a:t>
            </a:r>
          </a:p>
          <a:p>
            <a:pPr algn="l">
              <a:lnSpc>
                <a:spcPct val="150000"/>
              </a:lnSpc>
            </a:pPr>
            <a:r>
              <a:rPr dirty="0" lang="en-US" smtClean="0" sz="1600">
                <a:solidFill>
                  <a:srgbClr val="FF0000"/>
                </a:solidFill>
              </a:rPr>
              <a:t>Increase the customer and company interaction</a:t>
            </a:r>
          </a:p>
          <a:p>
            <a:pPr algn="l">
              <a:lnSpc>
                <a:spcPct val="150000"/>
              </a:lnSpc>
            </a:pPr>
            <a:r>
              <a:rPr dirty="0" lang="en-US" smtClean="0" sz="1600">
                <a:solidFill>
                  <a:srgbClr val="FF0000"/>
                </a:solidFill>
              </a:rPr>
              <a:t>Advertisement through social media and different website</a:t>
            </a:r>
          </a:p>
          <a:p>
            <a:pPr algn="l">
              <a:lnSpc>
                <a:spcPct val="150000"/>
              </a:lnSpc>
            </a:pPr>
            <a:r>
              <a:rPr dirty="0" lang="en-US" smtClean="0" sz="1600">
                <a:solidFill>
                  <a:srgbClr val="FF0000"/>
                </a:solidFill>
              </a:rPr>
              <a:t>Identification of the products to customers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altLang="en-IN" b="1" dirty="0" i="1" lang="en-IN" smtClean="0"/>
              <a:t>Operations </a:t>
            </a:r>
            <a:endParaRPr altLang="en-IN" dirty="0" lang="en-IN"/>
          </a:p>
        </p:txBody>
      </p:sp>
      <p:sp>
        <p:nvSpPr>
          <p:cNvPr id="3" name="Content Placeholder 2"/>
          <p:cNvSpPr>
            <a:spLocks noGrp="1"/>
          </p:cNvSpPr>
          <p:nvPr>
            <p:ph idx="1"/>
          </p:nvPr>
        </p:nvSpPr>
        <p:spPr/>
        <p:txBody>
          <a:bodyPr numCol="1">
            <a:normAutofit/>
          </a:bodyPr>
          <a:lstStyle/>
          <a:p>
            <a:pPr algn="l"/>
            <a:r>
              <a:rPr dirty="0" lang="en-US" smtClean="0" sz="1600">
                <a:solidFill>
                  <a:srgbClr val="00B0F0"/>
                </a:solidFill>
              </a:rPr>
              <a:t>Helps to improve the production </a:t>
            </a:r>
          </a:p>
          <a:p>
            <a:pPr algn="l"/>
            <a:r>
              <a:rPr dirty="0" lang="en-US" smtClean="0" sz="1600">
                <a:solidFill>
                  <a:srgbClr val="00B0F0"/>
                </a:solidFill>
              </a:rPr>
              <a:t>Human resource management increase the efficiency</a:t>
            </a:r>
          </a:p>
          <a:p>
            <a:pPr algn="l"/>
            <a:r>
              <a:rPr dirty="0" lang="en-US" smtClean="0" sz="1600">
                <a:solidFill>
                  <a:srgbClr val="00B0F0"/>
                </a:solidFill>
              </a:rPr>
              <a:t>Training and conducting seminars and events</a:t>
            </a:r>
          </a:p>
          <a:p>
            <a:pPr algn="l"/>
            <a:r>
              <a:rPr dirty="0" lang="en-US" smtClean="0" sz="1600">
                <a:solidFill>
                  <a:srgbClr val="00B0F0"/>
                </a:solidFill>
              </a:rPr>
              <a:t>Aims to increase the efficiency through skills</a:t>
            </a:r>
          </a:p>
          <a:p>
            <a:pPr algn="l"/>
            <a:endParaRPr altLang="en-IN" dirty="0" lang="en-IN" sz="1600">
              <a:solidFill>
                <a:srgbClr val="00B0F0"/>
              </a:solidFill>
            </a:endParaRPr>
          </a:p>
        </p:txBody>
      </p:sp>
      <p:pic>
        <p:nvPicPr>
          <p:cNvPr descr="download (4).jpg" id="4" name="Picture 3"/>
          <p:cNvPicPr>
            <a:picLocks noChangeAspect="1"/>
          </p:cNvPicPr>
          <p:nvPr/>
        </p:nvPicPr>
        <p:blipFill>
          <a:blip r:embed="rId3"/>
          <a:stretch>
            <a:fillRect/>
          </a:stretch>
        </p:blipFill>
        <p:spPr>
          <a:xfrm>
            <a:off x="5730695" y="1808175"/>
            <a:ext cx="2962275" cy="15430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1800">
                <a:solidFill>
                  <a:srgbClr val="FF0000"/>
                </a:solidFill>
              </a:rPr>
              <a:t>Strategy to improve service and win competition</a:t>
            </a:r>
            <a:endParaRPr dirty="0" lang="en-US" sz="1800">
              <a:solidFill>
                <a:srgbClr val="FF0000"/>
              </a:solidFill>
            </a:endParaRPr>
          </a:p>
        </p:txBody>
      </p:sp>
      <p:sp>
        <p:nvSpPr>
          <p:cNvPr id="3" name="Content Placeholder 2"/>
          <p:cNvSpPr>
            <a:spLocks noGrp="1"/>
          </p:cNvSpPr>
          <p:nvPr>
            <p:ph idx="1"/>
          </p:nvPr>
        </p:nvSpPr>
        <p:spPr>
          <a:xfrm>
            <a:off x="302149" y="1649960"/>
            <a:ext cx="5155324" cy="3366319"/>
          </a:xfrm>
        </p:spPr>
        <p:txBody>
          <a:bodyPr numCol="1">
            <a:normAutofit/>
          </a:bodyPr>
          <a:lstStyle/>
          <a:p>
            <a:pPr algn="just"/>
            <a:r>
              <a:rPr dirty="0" lang="en-US" smtClean="0" sz="1800"/>
              <a:t>It is important for </a:t>
            </a:r>
            <a:r>
              <a:rPr dirty="0" err="1" lang="en-US" smtClean="0" sz="1800"/>
              <a:t>Asda</a:t>
            </a:r>
            <a:r>
              <a:rPr dirty="0" lang="en-US" smtClean="0" sz="1800"/>
              <a:t> to bring further improvement in its offering</a:t>
            </a:r>
          </a:p>
          <a:p>
            <a:pPr algn="just"/>
            <a:r>
              <a:rPr dirty="0" lang="en-US" smtClean="0" sz="1800"/>
              <a:t>Meet the needs of the customer but also enhances their satisfaction level </a:t>
            </a:r>
          </a:p>
          <a:p>
            <a:pPr algn="just"/>
            <a:r>
              <a:rPr dirty="0" err="1" lang="en-US" smtClean="0" sz="1800"/>
              <a:t>Asda</a:t>
            </a:r>
            <a:r>
              <a:rPr dirty="0" lang="en-US" smtClean="0" sz="1800"/>
              <a:t> can implements is a “</a:t>
            </a:r>
            <a:r>
              <a:rPr b="1" dirty="0" i="1" lang="en-US" smtClean="0" sz="1800"/>
              <a:t>Quality Management System (QMS)”</a:t>
            </a:r>
            <a:r>
              <a:rPr dirty="0" lang="en-US" smtClean="0" sz="1800"/>
              <a:t> </a:t>
            </a:r>
            <a:endParaRPr dirty="0" lang="en-US" sz="1800"/>
          </a:p>
        </p:txBody>
      </p:sp>
      <p:pic>
        <p:nvPicPr>
          <p:cNvPr descr="download (2).jpg" id="4" name="Picture 3"/>
          <p:cNvPicPr>
            <a:picLocks noChangeAspect="1"/>
          </p:cNvPicPr>
          <p:nvPr/>
        </p:nvPicPr>
        <p:blipFill>
          <a:blip cstate="print" r:embed="rId3"/>
          <a:stretch>
            <a:fillRect/>
          </a:stretch>
        </p:blipFill>
        <p:spPr>
          <a:xfrm>
            <a:off x="5494350" y="1637642"/>
            <a:ext cx="3334339" cy="2369815"/>
          </a:xfrm>
          <a:prstGeom prst="rect">
            <a:avLst/>
          </a:prstGeom>
        </p:spPr>
      </p:pic>
    </p:spTree>
    <p:extLst>
      <p:ext uri="{BB962C8B-B14F-4D97-AF65-F5344CB8AC3E}">
        <p14:creationId xmlns="" xmlns:p14="http://schemas.microsoft.com/office/powerpoint/2010/main" val="4103309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95902" y="391788"/>
            <a:ext cx="5990899" cy="725349"/>
          </a:xfrm>
        </p:spPr>
        <p:txBody>
          <a:bodyPr numCol="1">
            <a:normAutofit/>
          </a:bodyPr>
          <a:lstStyle/>
          <a:p>
            <a:r>
              <a:rPr dirty="0" lang="en-US" smtClean="0" sz="1800"/>
              <a:t>Quality Management System</a:t>
            </a:r>
            <a:endParaRPr dirty="0" lang="en-US" sz="1800"/>
          </a:p>
        </p:txBody>
      </p:sp>
      <p:sp>
        <p:nvSpPr>
          <p:cNvPr id="5" name="Content Placeholder 4"/>
          <p:cNvSpPr>
            <a:spLocks noGrp="1"/>
          </p:cNvSpPr>
          <p:nvPr>
            <p:ph idx="1"/>
          </p:nvPr>
        </p:nvSpPr>
        <p:spPr>
          <a:xfrm>
            <a:off x="3121572" y="1155313"/>
            <a:ext cx="5565230" cy="3511061"/>
          </a:xfrm>
        </p:spPr>
        <p:txBody>
          <a:bodyPr numCol="1">
            <a:normAutofit/>
          </a:bodyPr>
          <a:lstStyle/>
          <a:p>
            <a:r>
              <a:rPr dirty="0" err="1" lang="en-US" smtClean="0" sz="1800"/>
              <a:t>Formalised</a:t>
            </a:r>
            <a:r>
              <a:rPr dirty="0" lang="en-US" smtClean="0" sz="1800"/>
              <a:t> for the “document process, procedures and responsibilities for achieving quality objectives and policies”</a:t>
            </a:r>
          </a:p>
          <a:p>
            <a:r>
              <a:rPr dirty="0" lang="en-US" smtClean="0" sz="1800"/>
              <a:t>Contributes to improving the efficiency and effectiveness of the </a:t>
            </a:r>
            <a:r>
              <a:rPr dirty="0" err="1" lang="en-US" smtClean="0" sz="1800"/>
              <a:t>organisation</a:t>
            </a:r>
            <a:r>
              <a:rPr dirty="0" lang="en-US" smtClean="0" sz="1800"/>
              <a:t> on a continuous basis</a:t>
            </a:r>
            <a:endParaRPr dirty="0" lang="en-US" sz="1800"/>
          </a:p>
        </p:txBody>
      </p:sp>
      <p:pic>
        <p:nvPicPr>
          <p:cNvPr descr="Quality-Management-System.jpg" id="6" name="Picture 5"/>
          <p:cNvPicPr>
            <a:picLocks noChangeAspect="1"/>
          </p:cNvPicPr>
          <p:nvPr/>
        </p:nvPicPr>
        <p:blipFill>
          <a:blip r:embed="rId3"/>
          <a:stretch>
            <a:fillRect/>
          </a:stretch>
        </p:blipFill>
        <p:spPr>
          <a:xfrm>
            <a:off x="-1" y="536029"/>
            <a:ext cx="2608029" cy="3853092"/>
          </a:xfrm>
          <a:prstGeom prst="rect">
            <a:avLst/>
          </a:prstGeom>
        </p:spPr>
      </p:pic>
    </p:spTree>
    <p:extLst>
      <p:ext uri="{BB962C8B-B14F-4D97-AF65-F5344CB8AC3E}">
        <p14:creationId xmlns="" xmlns:p14="http://schemas.microsoft.com/office/powerpoint/2010/main" val="1101633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93786" y="958974"/>
            <a:ext cx="8093365" cy="763525"/>
          </a:xfrm>
        </p:spPr>
        <p:txBody>
          <a:bodyPr numCol="1">
            <a:normAutofit/>
          </a:bodyPr>
          <a:lstStyle/>
          <a:p>
            <a:r>
              <a:rPr dirty="0" lang="en-US" smtClean="0">
                <a:solidFill>
                  <a:srgbClr val="FF0000"/>
                </a:solidFill>
              </a:rPr>
              <a:t>Quality Management System</a:t>
            </a:r>
            <a:endParaRPr dirty="0" lang="en-US">
              <a:solidFill>
                <a:srgbClr val="FF0000"/>
              </a:solidFill>
            </a:endParaRPr>
          </a:p>
        </p:txBody>
      </p:sp>
      <p:sp>
        <p:nvSpPr>
          <p:cNvPr id="6" name="Content Placeholder 5"/>
          <p:cNvSpPr>
            <a:spLocks noGrp="1"/>
          </p:cNvSpPr>
          <p:nvPr>
            <p:ph idx="2" sz="half"/>
          </p:nvPr>
        </p:nvSpPr>
        <p:spPr>
          <a:xfrm>
            <a:off x="0" y="1911005"/>
            <a:ext cx="5800859" cy="2276294"/>
          </a:xfrm>
        </p:spPr>
        <p:txBody>
          <a:bodyPr numCol="1">
            <a:normAutofit fontScale="92500"/>
          </a:bodyPr>
          <a:lstStyle/>
          <a:p>
            <a:pPr algn="just"/>
            <a:r>
              <a:rPr dirty="0" lang="en-US" smtClean="0"/>
              <a:t>The most prominent approaches for quality management systems</a:t>
            </a:r>
          </a:p>
          <a:p>
            <a:pPr algn="just"/>
            <a:r>
              <a:rPr dirty="0" lang="en-US" smtClean="0"/>
              <a:t>It collects the “process, policies, documents and record procedures” </a:t>
            </a:r>
          </a:p>
          <a:p>
            <a:pPr algn="just"/>
            <a:r>
              <a:rPr dirty="0" lang="en-US" smtClean="0"/>
              <a:t>Looked at by the </a:t>
            </a:r>
            <a:r>
              <a:rPr b="1" dirty="0" i="1" lang="en-US" smtClean="0"/>
              <a:t>“international </a:t>
            </a:r>
            <a:r>
              <a:rPr b="1" dirty="0" err="1" i="1" lang="en-US" smtClean="0"/>
              <a:t>organisation</a:t>
            </a:r>
            <a:r>
              <a:rPr b="1" dirty="0" i="1" lang="en-US" smtClean="0"/>
              <a:t> for </a:t>
            </a:r>
            <a:r>
              <a:rPr b="1" dirty="0" err="1" i="1" lang="en-US" smtClean="0"/>
              <a:t>standardisation</a:t>
            </a:r>
            <a:r>
              <a:rPr b="1" dirty="0" i="1" lang="en-US" smtClean="0"/>
              <a:t> 9001 (ISO)”</a:t>
            </a:r>
            <a:r>
              <a:rPr dirty="0" lang="en-US" smtClean="0"/>
              <a:t> </a:t>
            </a:r>
            <a:endParaRPr dirty="0" lang="en-US"/>
          </a:p>
        </p:txBody>
      </p:sp>
      <p:pic>
        <p:nvPicPr>
          <p:cNvPr descr="download.png" id="12" name="Picture 11"/>
          <p:cNvPicPr>
            <a:picLocks noChangeAspect="1"/>
          </p:cNvPicPr>
          <p:nvPr/>
        </p:nvPicPr>
        <p:blipFill>
          <a:blip r:embed="rId3"/>
          <a:stretch>
            <a:fillRect/>
          </a:stretch>
        </p:blipFill>
        <p:spPr>
          <a:xfrm>
            <a:off x="6053958" y="1713678"/>
            <a:ext cx="2779001" cy="3429822"/>
          </a:xfrm>
          <a:prstGeom prst="rect">
            <a:avLst/>
          </a:prstGeom>
        </p:spPr>
      </p:pic>
    </p:spTree>
    <p:extLst>
      <p:ext uri="{BB962C8B-B14F-4D97-AF65-F5344CB8AC3E}">
        <p14:creationId xmlns="" xmlns:p14="http://schemas.microsoft.com/office/powerpoint/2010/main" val="4170783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1800"/>
              <a:t>Benefits of Quality Management System </a:t>
            </a:r>
            <a:endParaRPr dirty="0" lang="en-US" sz="1800"/>
          </a:p>
        </p:txBody>
      </p:sp>
      <p:sp>
        <p:nvSpPr>
          <p:cNvPr id="3" name="Content Placeholder 2"/>
          <p:cNvSpPr>
            <a:spLocks noGrp="1"/>
          </p:cNvSpPr>
          <p:nvPr>
            <p:ph idx="1"/>
          </p:nvPr>
        </p:nvSpPr>
        <p:spPr>
          <a:xfrm>
            <a:off x="2617167" y="972433"/>
            <a:ext cx="6284320" cy="3511061"/>
          </a:xfrm>
        </p:spPr>
        <p:txBody>
          <a:bodyPr numCol="1">
            <a:normAutofit/>
          </a:bodyPr>
          <a:lstStyle/>
          <a:p>
            <a:r>
              <a:rPr dirty="0" lang="en-US" smtClean="0" sz="1800"/>
              <a:t>It can increase the overall performance of the company</a:t>
            </a:r>
          </a:p>
          <a:p>
            <a:r>
              <a:rPr dirty="0" lang="en-US" smtClean="0" sz="1800"/>
              <a:t>It allows the company o </a:t>
            </a:r>
            <a:r>
              <a:rPr dirty="0" err="1" lang="en-US" smtClean="0" sz="1800"/>
              <a:t>instil</a:t>
            </a:r>
            <a:r>
              <a:rPr dirty="0" lang="en-US" smtClean="0" sz="1800"/>
              <a:t> confidence within the </a:t>
            </a:r>
            <a:r>
              <a:rPr dirty="0" err="1" lang="en-US" smtClean="0" sz="1800"/>
              <a:t>organisation</a:t>
            </a:r>
            <a:endParaRPr dirty="0" lang="en-US" smtClean="0" sz="1800"/>
          </a:p>
          <a:p>
            <a:r>
              <a:rPr dirty="0" lang="en-US" smtClean="0" sz="1800"/>
              <a:t>Understand the requirements of the customer while also meeting the requirements of the </a:t>
            </a:r>
            <a:r>
              <a:rPr dirty="0" err="1" lang="en-US" smtClean="0" sz="1800"/>
              <a:t>organisation</a:t>
            </a:r>
            <a:r>
              <a:rPr dirty="0" lang="en-US" smtClean="0" sz="1800"/>
              <a:t> </a:t>
            </a:r>
            <a:endParaRPr dirty="0" lang="en-US" sz="1800"/>
          </a:p>
        </p:txBody>
      </p:sp>
      <p:pic>
        <p:nvPicPr>
          <p:cNvPr descr="istockphoto-1304725609-1024x1024.jpg" id="4" name="Picture 3"/>
          <p:cNvPicPr>
            <a:picLocks noChangeAspect="1"/>
          </p:cNvPicPr>
          <p:nvPr/>
        </p:nvPicPr>
        <p:blipFill>
          <a:blip cstate="print" r:embed="rId3"/>
          <a:stretch>
            <a:fillRect/>
          </a:stretch>
        </p:blipFill>
        <p:spPr>
          <a:xfrm>
            <a:off x="0" y="326003"/>
            <a:ext cx="1892410" cy="346677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1800"/>
              <a:t>Benefits of Quality Management System </a:t>
            </a:r>
            <a:endParaRPr dirty="0" lang="en-US" sz="1800"/>
          </a:p>
        </p:txBody>
      </p:sp>
      <p:sp>
        <p:nvSpPr>
          <p:cNvPr id="3" name="Content Placeholder 2"/>
          <p:cNvSpPr>
            <a:spLocks noGrp="1"/>
          </p:cNvSpPr>
          <p:nvPr>
            <p:ph idx="1"/>
          </p:nvPr>
        </p:nvSpPr>
        <p:spPr/>
        <p:txBody>
          <a:bodyPr numCol="1">
            <a:normAutofit/>
          </a:bodyPr>
          <a:lstStyle/>
          <a:p>
            <a:r>
              <a:rPr dirty="0" lang="en-US" smtClean="0" sz="1800"/>
              <a:t>creates room for growth, expansion and profit as </a:t>
            </a:r>
            <a:r>
              <a:rPr dirty="0" err="1" lang="en-US" smtClean="0" sz="1800"/>
              <a:t>Asda</a:t>
            </a:r>
            <a:r>
              <a:rPr dirty="0" lang="en-US" smtClean="0" sz="1800"/>
              <a:t> </a:t>
            </a:r>
          </a:p>
          <a:p>
            <a:r>
              <a:rPr dirty="0" lang="en-US" smtClean="0" sz="1800"/>
              <a:t>“control, improve and define” the process of offering service to enhance the</a:t>
            </a:r>
          </a:p>
          <a:p>
            <a:r>
              <a:rPr dirty="0" lang="en-US" smtClean="0" sz="1800"/>
              <a:t>Identify and facilitate opportunities for training and serve the </a:t>
            </a:r>
            <a:r>
              <a:rPr dirty="0" err="1" lang="en-US" smtClean="0" sz="1800"/>
              <a:t>organisation</a:t>
            </a:r>
            <a:r>
              <a:rPr dirty="0" lang="en-US" smtClean="0" sz="1800"/>
              <a:t> in a “wide direction while also communicating the readiness of service with a consistent result”.  satisfaction level of the customer</a:t>
            </a:r>
            <a:endParaRPr dirty="0" lang="en-US" sz="1800"/>
          </a:p>
        </p:txBody>
      </p:sp>
      <p:pic>
        <p:nvPicPr>
          <p:cNvPr descr="istockphoto-1304725597-1024x1024.jpg" id="4" name="Picture 3"/>
          <p:cNvPicPr>
            <a:picLocks noChangeAspect="1"/>
          </p:cNvPicPr>
          <p:nvPr/>
        </p:nvPicPr>
        <p:blipFill>
          <a:blip r:embed="rId3"/>
          <a:stretch>
            <a:fillRect/>
          </a:stretch>
        </p:blipFill>
        <p:spPr>
          <a:xfrm>
            <a:off x="1" y="0"/>
            <a:ext cx="2427890" cy="389613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1800"/>
              <a:t>Principles of Quality Management System</a:t>
            </a:r>
            <a:endParaRPr dirty="0" lang="en-US" sz="1800"/>
          </a:p>
        </p:txBody>
      </p:sp>
      <p:sp>
        <p:nvSpPr>
          <p:cNvPr id="3" name="Content Placeholder 2"/>
          <p:cNvSpPr>
            <a:spLocks noGrp="1"/>
          </p:cNvSpPr>
          <p:nvPr>
            <p:ph idx="1"/>
          </p:nvPr>
        </p:nvSpPr>
        <p:spPr/>
        <p:txBody>
          <a:bodyPr numCol="1">
            <a:normAutofit/>
          </a:bodyPr>
          <a:lstStyle/>
          <a:p>
            <a:r>
              <a:rPr dirty="0" lang="en-US" smtClean="0" sz="1800"/>
              <a:t>Even principles of the quality management service are “customer focus, leadership, engagement of people, process approach, improvement, evidence-based decision making and relationship management”</a:t>
            </a:r>
          </a:p>
          <a:p>
            <a:r>
              <a:rPr dirty="0" lang="en-US" smtClean="0" sz="1800"/>
              <a:t> </a:t>
            </a:r>
            <a:r>
              <a:rPr b="1" dirty="0" i="1" lang="en-US" smtClean="0" sz="1800"/>
              <a:t>Customer focus</a:t>
            </a:r>
            <a:r>
              <a:rPr dirty="0" lang="en-US" smtClean="0" sz="1800"/>
              <a:t> allows the company to focus on the needs and wants of the customer to meet their needs</a:t>
            </a:r>
            <a:endParaRPr dirty="0" lang="en-US" sz="1800"/>
          </a:p>
        </p:txBody>
      </p:sp>
      <p:pic>
        <p:nvPicPr>
          <p:cNvPr descr="qm-principles.jpg" id="4" name="Picture 3"/>
          <p:cNvPicPr>
            <a:picLocks noChangeAspect="1"/>
          </p:cNvPicPr>
          <p:nvPr/>
        </p:nvPicPr>
        <p:blipFill>
          <a:blip r:embed="rId3"/>
          <a:stretch>
            <a:fillRect/>
          </a:stretch>
        </p:blipFill>
        <p:spPr>
          <a:xfrm>
            <a:off x="0" y="572494"/>
            <a:ext cx="2443655" cy="340315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1800"/>
              <a:t>Principles of Quality Management System</a:t>
            </a:r>
            <a:endParaRPr dirty="0" lang="en-US" sz="1800"/>
          </a:p>
        </p:txBody>
      </p:sp>
      <p:sp>
        <p:nvSpPr>
          <p:cNvPr id="3" name="Content Placeholder 2"/>
          <p:cNvSpPr>
            <a:spLocks noGrp="1"/>
          </p:cNvSpPr>
          <p:nvPr>
            <p:ph idx="1"/>
          </p:nvPr>
        </p:nvSpPr>
        <p:spPr/>
        <p:txBody>
          <a:bodyPr numCol="1">
            <a:normAutofit/>
          </a:bodyPr>
          <a:lstStyle/>
          <a:p>
            <a:r>
              <a:rPr b="1" dirty="0" i="1" lang="en-US" smtClean="0" sz="1800"/>
              <a:t>Leaders</a:t>
            </a:r>
            <a:r>
              <a:rPr dirty="0" lang="en-US" smtClean="0" sz="1800"/>
              <a:t> of </a:t>
            </a:r>
            <a:r>
              <a:rPr dirty="0" err="1" lang="en-US" smtClean="0" sz="1800"/>
              <a:t>asda</a:t>
            </a:r>
            <a:r>
              <a:rPr dirty="0" lang="en-US" smtClean="0" sz="1800"/>
              <a:t> act as the second principle of the quality management system </a:t>
            </a:r>
          </a:p>
          <a:p>
            <a:r>
              <a:rPr dirty="0" lang="en-US" smtClean="0" sz="1800"/>
              <a:t>Enhance the engagement of the people as they act as a vital asset</a:t>
            </a:r>
          </a:p>
          <a:p>
            <a:r>
              <a:rPr dirty="0" lang="en-US" smtClean="0" sz="1800"/>
              <a:t>The company to improve its relationship with its suppliers which also plays a crucial role in delivering the service to improve customer satisfaction</a:t>
            </a:r>
            <a:endParaRPr dirty="0" lang="en-US" sz="1800"/>
          </a:p>
        </p:txBody>
      </p:sp>
      <p:pic>
        <p:nvPicPr>
          <p:cNvPr descr="download (1).png" id="4" name="Picture 3"/>
          <p:cNvPicPr>
            <a:picLocks noChangeAspect="1"/>
          </p:cNvPicPr>
          <p:nvPr/>
        </p:nvPicPr>
        <p:blipFill>
          <a:blip r:embed="rId3"/>
          <a:stretch>
            <a:fillRect/>
          </a:stretch>
        </p:blipFill>
        <p:spPr>
          <a:xfrm>
            <a:off x="0" y="548640"/>
            <a:ext cx="2352675" cy="459486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download.png" id="4" name="Picture 3"/>
          <p:cNvPicPr>
            <a:picLocks noChangeAspect="1"/>
          </p:cNvPicPr>
          <p:nvPr/>
        </p:nvPicPr>
        <p:blipFill>
          <a:blip r:embed="rId3"/>
          <a:stretch>
            <a:fillRect/>
          </a:stretch>
        </p:blipFill>
        <p:spPr>
          <a:xfrm>
            <a:off x="540689" y="1811655"/>
            <a:ext cx="6559825" cy="2243510"/>
          </a:xfrm>
          <a:prstGeom prst="rect">
            <a:avLst/>
          </a:prstGeom>
        </p:spPr>
      </p:pic>
      <p:sp>
        <p:nvSpPr>
          <p:cNvPr id="2" name="Title 1"/>
          <p:cNvSpPr>
            <a:spLocks noGrp="1"/>
          </p:cNvSpPr>
          <p:nvPr>
            <p:ph type="title"/>
          </p:nvPr>
        </p:nvSpPr>
        <p:spPr/>
        <p:txBody>
          <a:bodyPr numCol="1">
            <a:noAutofit/>
          </a:bodyPr>
          <a:lstStyle/>
          <a:p>
            <a:r>
              <a:rPr altLang="en-IN" b="1" dirty="0" lang="en-IN" smtClean="0" sz="2800">
                <a:solidFill>
                  <a:srgbClr val="FFFF00"/>
                </a:solidFill>
              </a:rPr>
              <a:t>Conclusion </a:t>
            </a:r>
            <a:br>
              <a:rPr altLang="en-IN" b="1" dirty="0" lang="en-IN" smtClean="0" sz="2800">
                <a:solidFill>
                  <a:srgbClr val="FFFF00"/>
                </a:solidFill>
              </a:rPr>
            </a:br>
            <a:endParaRPr altLang="en-IN" dirty="0" lang="en-IN" sz="2800">
              <a:solidFill>
                <a:srgbClr val="FFFF00"/>
              </a:solidFill>
            </a:endParaRPr>
          </a:p>
        </p:txBody>
      </p:sp>
      <p:sp>
        <p:nvSpPr>
          <p:cNvPr id="3" name="Content Placeholder 2"/>
          <p:cNvSpPr>
            <a:spLocks noGrp="1"/>
          </p:cNvSpPr>
          <p:nvPr>
            <p:ph idx="1"/>
          </p:nvPr>
        </p:nvSpPr>
        <p:spPr/>
        <p:txBody>
          <a:bodyPr numCol="1">
            <a:normAutofit/>
          </a:bodyPr>
          <a:lstStyle/>
          <a:p>
            <a:pPr algn="l">
              <a:lnSpc>
                <a:spcPct val="150000"/>
              </a:lnSpc>
            </a:pPr>
            <a:r>
              <a:rPr dirty="0" lang="en-US" smtClean="0" sz="1600">
                <a:solidFill>
                  <a:schemeClr val="tx1"/>
                </a:solidFill>
              </a:rPr>
              <a:t>Report analyses the asda and its marketing strategies</a:t>
            </a:r>
          </a:p>
          <a:p>
            <a:pPr algn="l">
              <a:lnSpc>
                <a:spcPct val="150000"/>
              </a:lnSpc>
            </a:pPr>
            <a:r>
              <a:rPr dirty="0" lang="en-US" smtClean="0" sz="1600">
                <a:solidFill>
                  <a:schemeClr val="tx1"/>
                </a:solidFill>
              </a:rPr>
              <a:t>The report also analyses the brand and market segment</a:t>
            </a:r>
          </a:p>
          <a:p>
            <a:pPr algn="l">
              <a:lnSpc>
                <a:spcPct val="150000"/>
              </a:lnSpc>
            </a:pPr>
            <a:r>
              <a:rPr dirty="0" lang="en-US" smtClean="0" sz="1600">
                <a:solidFill>
                  <a:schemeClr val="tx1"/>
                </a:solidFill>
              </a:rPr>
              <a:t>Different types of marketing strategies </a:t>
            </a:r>
          </a:p>
          <a:p>
            <a:pPr algn="l">
              <a:lnSpc>
                <a:spcPct val="150000"/>
              </a:lnSpc>
            </a:pPr>
            <a:r>
              <a:rPr dirty="0" lang="en-US" smtClean="0" sz="1600">
                <a:solidFill>
                  <a:schemeClr val="tx1"/>
                </a:solidFill>
              </a:rPr>
              <a:t>The use of tools like ansoff matrix </a:t>
            </a:r>
          </a:p>
          <a:p>
            <a:pPr algn="l">
              <a:lnSpc>
                <a:spcPct val="150000"/>
              </a:lnSpc>
            </a:pPr>
            <a:r>
              <a:rPr dirty="0" lang="en-US" smtClean="0" sz="1600">
                <a:solidFill>
                  <a:schemeClr val="tx1"/>
                </a:solidFill>
              </a:rPr>
              <a:t>Implication and the advantage of these marketing strategy.</a:t>
            </a:r>
            <a:endParaRPr altLang="en-IN" dirty="0" lang="en-IN" sz="160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altLang="lt-LT" dirty="0" lang="lt-LT" smtClean="0" sz="1800">
                <a:solidFill>
                  <a:srgbClr val="FF0000"/>
                </a:solidFill>
              </a:rPr>
              <a:t>References</a:t>
            </a:r>
            <a:br>
              <a:rPr altLang="lt-LT" dirty="0" lang="lt-LT" smtClean="0" sz="1800">
                <a:solidFill>
                  <a:srgbClr val="FF0000"/>
                </a:solidFill>
              </a:rPr>
            </a:br>
            <a:endParaRPr altLang="en-IN" dirty="0" lang="en-IN" sz="1800">
              <a:solidFill>
                <a:srgbClr val="FF0000"/>
              </a:solidFill>
            </a:endParaRPr>
          </a:p>
        </p:txBody>
      </p:sp>
      <p:sp>
        <p:nvSpPr>
          <p:cNvPr id="3" name="Content Placeholder 2"/>
          <p:cNvSpPr>
            <a:spLocks noGrp="1"/>
          </p:cNvSpPr>
          <p:nvPr>
            <p:ph idx="1"/>
          </p:nvPr>
        </p:nvSpPr>
        <p:spPr>
          <a:xfrm>
            <a:off x="266085" y="1721522"/>
            <a:ext cx="8440593" cy="3248043"/>
          </a:xfrm>
        </p:spPr>
        <p:txBody>
          <a:bodyPr numCol="2">
            <a:noAutofit/>
          </a:bodyPr>
          <a:lstStyle/>
          <a:p>
            <a:pPr algn="just"/>
            <a:r>
              <a:rPr altLang="lt-LT" dirty="0" lang="lt-LT" smtClean="0" sz="500"/>
              <a:t>Abrudan</a:t>
            </a:r>
            <a:r>
              <a:rPr altLang="lt-LT" dirty="0" lang="lt-LT" smtClean="0" sz="500"/>
              <a:t>, I.N., Dabija, D.C. and Grant, D.B., 2020. Omni-channel retailing strategy and research</a:t>
            </a:r>
          </a:p>
          <a:p>
            <a:pPr algn="just"/>
            <a:r>
              <a:rPr altLang="lt-LT" dirty="0" lang="lt-LT" smtClean="0" sz="500"/>
              <a:t>agenda. Perspectives on consumer behaviour, pp.261-280.</a:t>
            </a:r>
          </a:p>
          <a:p>
            <a:pPr algn="just"/>
            <a:r>
              <a:rPr altLang="lt-LT" dirty="0" lang="lt-LT" smtClean="0" sz="500"/>
              <a:t>Bambi, A., 2021. Crisis-management in the European Union How emergency politics affect EU</a:t>
            </a:r>
          </a:p>
          <a:p>
            <a:pPr algn="just"/>
            <a:r>
              <a:rPr altLang="lt-LT" dirty="0" lang="lt-LT" smtClean="0" sz="500"/>
              <a:t>decision-making.</a:t>
            </a:r>
          </a:p>
          <a:p>
            <a:pPr algn="just"/>
            <a:r>
              <a:rPr altLang="lt-LT" dirty="0" lang="lt-LT" smtClean="0" sz="500"/>
              <a:t>Bamford, C.G., 2018. The internationalization of logistics in the UK. In Global Logistics and</a:t>
            </a:r>
          </a:p>
          <a:p>
            <a:pPr algn="just"/>
            <a:r>
              <a:rPr altLang="lt-LT" dirty="0" lang="lt-LT" smtClean="0" sz="500"/>
              <a:t>Distribution Planning (pp. 301-313). Routledge.</a:t>
            </a:r>
          </a:p>
          <a:p>
            <a:pPr algn="just"/>
            <a:r>
              <a:rPr altLang="lt-LT" dirty="0" lang="lt-LT" smtClean="0" sz="500"/>
              <a:t>Bentham, J., 2018. Business and Economics in the News–Sainsbury&amp;#39;s and Asda-the decade&amp;#39;s</a:t>
            </a:r>
          </a:p>
          <a:p>
            <a:pPr algn="just"/>
            <a:r>
              <a:rPr altLang="lt-LT" dirty="0" lang="lt-LT" smtClean="0" sz="500"/>
              <a:t>mega-merger. Teaching Business &amp;amp; Economics, 22(3), pp.11-12.</a:t>
            </a:r>
          </a:p>
          <a:p>
            <a:pPr algn="just"/>
            <a:r>
              <a:rPr altLang="lt-LT" dirty="0" lang="lt-LT" smtClean="0" sz="500"/>
              <a:t>Borkovskaya, V., Degaev, E. and Burkova, I., 2018. Environmental economic model of risk</a:t>
            </a:r>
          </a:p>
          <a:p>
            <a:pPr algn="just"/>
            <a:r>
              <a:rPr altLang="lt-LT" dirty="0" lang="lt-LT" smtClean="0" sz="500"/>
              <a:t>management and costs in the framework of the quality management system. In MATEC web of</a:t>
            </a:r>
          </a:p>
          <a:p>
            <a:pPr algn="just"/>
            <a:r>
              <a:rPr altLang="lt-LT" dirty="0" lang="lt-LT" smtClean="0" sz="500"/>
              <a:t>conferences (Vol. 193, p. 05027). EDP Sciences.</a:t>
            </a:r>
          </a:p>
          <a:p>
            <a:pPr algn="just"/>
            <a:r>
              <a:rPr altLang="lt-LT" dirty="0" lang="lt-LT" smtClean="0" sz="500"/>
              <a:t>Cai, Y.J. and Lo, C.K., 2020. Omni-channel management in the new retailing era: A systematic</a:t>
            </a:r>
          </a:p>
          <a:p>
            <a:pPr algn="just"/>
            <a:r>
              <a:rPr altLang="lt-LT" dirty="0" lang="lt-LT" smtClean="0" sz="500"/>
              <a:t>review and future research agenda. International Journal of Production Economics, 229,</a:t>
            </a:r>
          </a:p>
          <a:p>
            <a:pPr algn="just"/>
            <a:r>
              <a:rPr altLang="lt-LT" dirty="0" lang="lt-LT" smtClean="0" sz="500"/>
              <a:t>p.107729.</a:t>
            </a:r>
          </a:p>
          <a:p>
            <a:pPr algn="just"/>
            <a:endParaRPr altLang="lt-LT" dirty="0" lang="lt-LT" smtClean="0" sz="500"/>
          </a:p>
          <a:p>
            <a:pPr algn="just"/>
            <a:r>
              <a:rPr altLang="lt-LT" dirty="0" lang="lt-LT" smtClean="0" sz="500"/>
              <a:t>16</a:t>
            </a:r>
          </a:p>
          <a:p>
            <a:pPr algn="just"/>
            <a:r>
              <a:rPr altLang="lt-LT" dirty="0" lang="lt-LT" smtClean="0" sz="500"/>
              <a:t>Carey, R.B., Bhattacharyya, S., Kehl, S.C., Matukas, L.M., Pentella, M.A., Salfinger, M. and</a:t>
            </a:r>
          </a:p>
          <a:p>
            <a:pPr algn="just"/>
            <a:r>
              <a:rPr altLang="lt-LT" dirty="0" lang="lt-LT" smtClean="0" sz="500"/>
              <a:t>Schuetz, A.N., 2018. Practical guidance for clinical microbiology laboratories: Implementing a</a:t>
            </a:r>
          </a:p>
          <a:p>
            <a:pPr algn="just"/>
            <a:r>
              <a:rPr altLang="lt-LT" dirty="0" lang="lt-LT" smtClean="0" sz="500"/>
              <a:t>quality management system in the medical microbiology laboratory. Clinical microbiology</a:t>
            </a:r>
          </a:p>
          <a:p>
            <a:pPr algn="just"/>
            <a:r>
              <a:rPr altLang="lt-LT" dirty="0" lang="lt-LT" smtClean="0" sz="500"/>
              <a:t>reviews, 31(3), pp.e00062-17.</a:t>
            </a:r>
          </a:p>
          <a:p>
            <a:pPr algn="just"/>
            <a:r>
              <a:rPr altLang="lt-LT" dirty="0" lang="lt-LT" smtClean="0" sz="500"/>
              <a:t>ChrIStoPhEr, M., 2018. Supply management chain risk 09. Leading Procurement Strategy:</a:t>
            </a:r>
          </a:p>
          <a:p>
            <a:pPr algn="just"/>
            <a:r>
              <a:rPr altLang="lt-LT" dirty="0" lang="lt-LT" smtClean="0" sz="500"/>
              <a:t>Driving Value Through the Supply Chain, p.162.</a:t>
            </a:r>
          </a:p>
          <a:p>
            <a:pPr algn="just"/>
            <a:r>
              <a:rPr altLang="lt-LT" dirty="0" lang="lt-LT" smtClean="0" sz="500"/>
              <a:t>Czinkota, M.R., Kotabe, M., Vrontis, D. and Shams, S.M., 2021. Market Segmentation,</a:t>
            </a:r>
          </a:p>
          <a:p>
            <a:pPr algn="just"/>
            <a:r>
              <a:rPr altLang="lt-LT" dirty="0" lang="lt-LT" smtClean="0" sz="500"/>
              <a:t>Positioning, and Branding. In Marketing Management (pp. 283-340). Springer, Cham.</a:t>
            </a:r>
          </a:p>
          <a:p>
            <a:pPr algn="just"/>
            <a:r>
              <a:rPr altLang="lt-LT" dirty="0" lang="lt-LT" smtClean="0" sz="500"/>
              <a:t>Derii, V.A., Parkhomets, M.K., Kovbasa, O.M., Hryzovska, L.O. and Karabanyk, S.M., 2020.</a:t>
            </a:r>
          </a:p>
          <a:p>
            <a:pPr algn="just"/>
            <a:r>
              <a:rPr altLang="lt-LT" dirty="0" lang="lt-LT" smtClean="0" sz="500"/>
              <a:t>Modeling business processes based on logistics concepts and quality management system</a:t>
            </a:r>
          </a:p>
          <a:p>
            <a:pPr algn="just"/>
            <a:r>
              <a:rPr altLang="lt-LT" dirty="0" lang="lt-LT" smtClean="0" sz="500"/>
              <a:t>principles.</a:t>
            </a:r>
          </a:p>
          <a:p>
            <a:pPr algn="just"/>
            <a:r>
              <a:rPr altLang="lt-LT" dirty="0" lang="lt-LT" smtClean="0" sz="500"/>
              <a:t>Despoudi, S., 2020. Green supply chain. In The Interaction of Food Industry and Environment</a:t>
            </a:r>
          </a:p>
          <a:p>
            <a:pPr algn="just"/>
            <a:r>
              <a:rPr altLang="lt-LT" dirty="0" lang="lt-LT" smtClean="0" sz="500"/>
              <a:t>(pp. 35-61). Academic Press.</a:t>
            </a:r>
          </a:p>
          <a:p>
            <a:pPr algn="just"/>
            <a:r>
              <a:rPr altLang="lt-LT" dirty="0" lang="lt-LT" smtClean="0" sz="500"/>
              <a:t>Echour, S. and Nbigui, T., 2020, December. Motivations related to the quality management</a:t>
            </a:r>
          </a:p>
          <a:p>
            <a:pPr algn="just"/>
            <a:r>
              <a:rPr altLang="lt-LT" dirty="0" lang="lt-LT" smtClean="0" sz="500"/>
              <a:t>system and benefits of its implementation in the company: state of the art. In 2020 IEEE 13th</a:t>
            </a:r>
          </a:p>
          <a:p>
            <a:pPr algn="just"/>
            <a:r>
              <a:rPr altLang="lt-LT" dirty="0" lang="lt-LT" smtClean="0" sz="500"/>
              <a:t>International Colloquium of Logistics and Supply Chain Management (LOGISTIQUA) (pp. 1-5).</a:t>
            </a:r>
          </a:p>
          <a:p>
            <a:pPr algn="just"/>
            <a:r>
              <a:rPr altLang="lt-LT" dirty="0" lang="lt-LT" smtClean="0" sz="500"/>
              <a:t>IEEE.</a:t>
            </a:r>
          </a:p>
          <a:p>
            <a:pPr algn="just"/>
            <a:r>
              <a:rPr altLang="lt-LT" dirty="0" lang="lt-LT" smtClean="0" sz="500"/>
              <a:t>Fathi, M., Nourmohammadi, A., Ghobakhloo, M. and Yousefi, M., 2020. Production</a:t>
            </a:r>
          </a:p>
          <a:p>
            <a:pPr algn="just"/>
            <a:r>
              <a:rPr altLang="lt-LT" dirty="0" lang="lt-LT" smtClean="0" sz="500"/>
              <a:t>sustainability via supermarket location optimization in assembly lines. Sustainability, 12(11),</a:t>
            </a:r>
          </a:p>
          <a:p>
            <a:pPr algn="just"/>
            <a:r>
              <a:rPr altLang="lt-LT" dirty="0" lang="lt-LT" smtClean="0" sz="500"/>
              <a:t>p.4728.</a:t>
            </a:r>
          </a:p>
          <a:p>
            <a:pPr algn="just"/>
            <a:r>
              <a:rPr altLang="lt-LT" dirty="0" lang="lt-LT" smtClean="0" sz="500"/>
              <a:t>Fengyi, Z., 2021. The Analysis of Asda-Sainsbury’s Merger/Acquisition. Journal of Finance</a:t>
            </a:r>
          </a:p>
          <a:p>
            <a:pPr algn="just"/>
            <a:r>
              <a:rPr altLang="lt-LT" dirty="0" lang="lt-LT" smtClean="0" sz="500"/>
              <a:t>Research, 5(1), pp.1-6.</a:t>
            </a:r>
          </a:p>
          <a:p>
            <a:pPr algn="just"/>
            <a:r>
              <a:rPr altLang="lt-LT" dirty="0" lang="lt-LT" smtClean="0" sz="500"/>
              <a:t>Gurjanov, A.V., Zharinov, I.O. and Zharinov, O.O., 2020, November. Diversification of lean</a:t>
            </a:r>
          </a:p>
          <a:p>
            <a:pPr algn="just"/>
            <a:r>
              <a:rPr altLang="lt-LT" dirty="0" lang="lt-LT" smtClean="0" sz="500"/>
              <a:t>manufacturing for actual innovation. In Journal of Physics: Conference Series (Vol. 1661, No. 1,</a:t>
            </a:r>
          </a:p>
          <a:p>
            <a:pPr algn="just"/>
            <a:r>
              <a:rPr altLang="lt-LT" dirty="0" lang="lt-LT" smtClean="0" sz="500"/>
              <a:t>p. 012172). IOP Publishing.</a:t>
            </a:r>
          </a:p>
          <a:p>
            <a:pPr algn="just"/>
            <a:r>
              <a:rPr altLang="lt-LT" dirty="0" lang="lt-LT" smtClean="0" sz="500"/>
              <a:t>Jones, P. and Comfort, D., 2022. Modern slavery statements and the UK’s leading food retailers.</a:t>
            </a:r>
          </a:p>
          <a:p>
            <a:pPr algn="just"/>
            <a:r>
              <a:rPr altLang="lt-LT" dirty="0" lang="lt-LT" smtClean="0" sz="500"/>
              <a:t>Geography, 107(2), pp.107-110.</a:t>
            </a:r>
          </a:p>
          <a:p>
            <a:pPr algn="just"/>
            <a:r>
              <a:rPr altLang="lt-LT" dirty="0" lang="lt-LT" smtClean="0" sz="500"/>
              <a:t>Mekruksavanich, S., 2020, March. Supermarket shopping system using rfid as the iot</a:t>
            </a:r>
          </a:p>
          <a:p>
            <a:pPr algn="just"/>
            <a:r>
              <a:rPr altLang="lt-LT" dirty="0" lang="lt-LT" smtClean="0" sz="500"/>
              <a:t>application. In 2020 Joint International Conference on Digital Arts, Media and Technology with</a:t>
            </a:r>
          </a:p>
          <a:p>
            <a:pPr algn="just"/>
            <a:r>
              <a:rPr altLang="lt-LT" dirty="0" lang="lt-LT" smtClean="0" sz="500"/>
              <a:t>ECTI Northern Section Conference on Electrical, Electronics, Computer and</a:t>
            </a:r>
          </a:p>
          <a:p>
            <a:pPr algn="just"/>
            <a:r>
              <a:rPr altLang="lt-LT" dirty="0" lang="lt-LT" smtClean="0" sz="500"/>
              <a:t>Telecommunications Engineering (ECTI DAMT &amp;amp; NCON) (pp. 83-86). IEEE.</a:t>
            </a:r>
          </a:p>
          <a:p>
            <a:pPr algn="just"/>
            <a:endParaRPr altLang="lt-LT" dirty="0" lang="lt-LT" smtClean="0" sz="500"/>
          </a:p>
          <a:p>
            <a:pPr algn="just"/>
            <a:r>
              <a:rPr altLang="lt-LT" dirty="0" lang="lt-LT" smtClean="0" sz="500"/>
              <a:t>17</a:t>
            </a:r>
          </a:p>
          <a:p>
            <a:pPr algn="just"/>
            <a:r>
              <a:rPr altLang="lt-LT" dirty="0" lang="lt-LT" smtClean="0" sz="500"/>
              <a:t>Ong, F., Purwanto, A., Supono, J., Hasna, S., Novitasari, D. and Asbari, M., 2020. Does Quality</a:t>
            </a:r>
          </a:p>
          <a:p>
            <a:pPr algn="just"/>
            <a:r>
              <a:rPr altLang="lt-LT" dirty="0" lang="lt-LT" smtClean="0" sz="500"/>
              <a:t>Management System ISO 9001: 2015 Influence Company Performance? Anwers from</a:t>
            </a:r>
          </a:p>
          <a:p>
            <a:pPr algn="just"/>
            <a:r>
              <a:rPr altLang="lt-LT" dirty="0" lang="lt-LT" smtClean="0" sz="500"/>
              <a:t>Indonesian Tourism Industries. Test Engineering &amp;amp; Management, 83, pp.24808-24817.</a:t>
            </a:r>
          </a:p>
          <a:p>
            <a:pPr algn="just"/>
            <a:r>
              <a:rPr altLang="lt-LT" dirty="0" lang="lt-LT" smtClean="0" sz="500"/>
              <a:t>Pacana, A. and Ulewicz, R., 2020. Analysis of causes and effects of implementation of the</a:t>
            </a:r>
          </a:p>
          <a:p>
            <a:pPr algn="just"/>
            <a:r>
              <a:rPr altLang="lt-LT" dirty="0" lang="lt-LT" smtClean="0" sz="500"/>
              <a:t>quality management system compliant with ISO 9001. Polish Journal of Management Studies,</a:t>
            </a:r>
          </a:p>
          <a:p>
            <a:pPr algn="just"/>
            <a:r>
              <a:rPr altLang="lt-LT" dirty="0" lang="lt-LT" smtClean="0" sz="500"/>
              <a:t>21.</a:t>
            </a:r>
          </a:p>
          <a:p>
            <a:pPr algn="just"/>
            <a:r>
              <a:rPr altLang="lt-LT" dirty="0" lang="lt-LT" smtClean="0" sz="500"/>
              <a:t>Schawel, C. and Billing, F., 2018. Ansoff-Matrix. In Top 100 Management Tools (pp. 31-33).</a:t>
            </a:r>
          </a:p>
          <a:p>
            <a:pPr algn="just"/>
            <a:r>
              <a:rPr altLang="lt-LT" dirty="0" lang="lt-LT" smtClean="0" sz="500"/>
              <a:t>Springer Gabler, Wiesbaden.</a:t>
            </a:r>
          </a:p>
          <a:p>
            <a:pPr algn="just"/>
            <a:r>
              <a:rPr altLang="lt-LT" dirty="0" lang="lt-LT" smtClean="0" sz="500"/>
              <a:t>Tricker, R., 2019. The seven principles of quality management. In Quality Management Systems</a:t>
            </a:r>
          </a:p>
          <a:p>
            <a:pPr algn="just"/>
            <a:r>
              <a:rPr altLang="lt-LT" dirty="0" lang="lt-LT" smtClean="0" sz="500"/>
              <a:t>(pp. 131-136). Routledge.</a:t>
            </a:r>
          </a:p>
          <a:p>
            <a:pPr algn="just"/>
            <a:r>
              <a:rPr altLang="lt-LT" dirty="0" lang="lt-LT" smtClean="0" sz="500"/>
              <a:t>Zgirskas, A., Ruževičius, J. and Ruželė, D., 2021. Benefits of Quality Management Standards in</a:t>
            </a:r>
          </a:p>
          <a:p>
            <a:pPr algn="just"/>
            <a:r>
              <a:rPr altLang="lt-LT" dirty="0" lang="lt-LT" smtClean="0" sz="500"/>
              <a:t>Organizations. Standards, 1(2), pp.154-166.</a:t>
            </a:r>
            <a:endParaRPr altLang="en-IN" dirty="0" lang="en-IN" sz="5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dirty="0" lang="en-US" smtClean="0" sz="2000">
                <a:solidFill>
                  <a:srgbClr val="FFFF00"/>
                </a:solidFill>
              </a:rPr>
              <a:t>Thank You</a:t>
            </a:r>
            <a:endParaRPr altLang="en-IN" dirty="0" lang="en-IN" sz="2000">
              <a:solidFill>
                <a:srgbClr val="FFFF00"/>
              </a:solidFill>
            </a:endParaRPr>
          </a:p>
        </p:txBody>
      </p:sp>
      <p:pic>
        <p:nvPicPr>
          <p:cNvPr descr="download (6).jpg" id="4" name="Content Placeholder 3"/>
          <p:cNvPicPr>
            <a:picLocks noChangeAspect="1" noGrp="1"/>
          </p:cNvPicPr>
          <p:nvPr>
            <p:ph idx="1"/>
          </p:nvPr>
        </p:nvPicPr>
        <p:blipFill>
          <a:blip r:embed="rId2"/>
          <a:stretch>
            <a:fillRect/>
          </a:stretch>
        </p:blipFill>
        <p:spPr>
          <a:xfrm>
            <a:off x="1526650" y="2019631"/>
            <a:ext cx="6233823" cy="2042782"/>
          </a:xfrm>
        </p:spPr>
      </p:pic>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id="{62F939B6-93AF-4DB8-9C6B-D6C7DFDC589F}" name="Office Theme" vid="{4A3C46E8-61CC-4603-A589-7422A47A8E4A}"/>
    </a:ext>
  </a:extLst>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Words>4577</Words>
  <Paragraphs>276</Paragraphs>
  <Slides>30</Slides>
  <Notes>29</Notes>
  <TotalTime>0</TotalTime>
  <HiddenSlides>0</HiddenSlides>
  <MMClips>0</MMClips>
  <ScaleCrop>false</ScaleCrop>
  <HeadingPairs>
    <vt:vector baseType="variant" size="4">
      <vt:variant>
        <vt:lpstr>Theme</vt:lpstr>
      </vt:variant>
      <vt:variant>
        <vt:i4>1</vt:i4>
      </vt:variant>
      <vt:variant>
        <vt:lpstr>Slide Titles</vt:lpstr>
      </vt:variant>
      <vt:variant>
        <vt:i4>30</vt:i4>
      </vt:variant>
    </vt:vector>
  </HeadingPairs>
  <TitlesOfParts>
    <vt:vector baseType="lpstr" size="31">
      <vt:lpstr>Office Theme</vt:lpstr>
      <vt:lpstr>Academic Skills</vt:lpstr>
      <vt:lpstr>Table of Content</vt:lpstr>
      <vt:lpstr>Introduction</vt:lpstr>
      <vt:lpstr>“The main products and services”</vt:lpstr>
      <vt:lpstr/>
      <vt:lpstr>Slide 6</vt:lpstr>
      <vt:lpstr>Slide 7</vt:lpstr>
      <vt:lpstr>“How the company manages to compete in this market”</vt:lpstr>
      <vt:lpstr>Market segments:</vt:lpstr>
      <vt:lpstr>Strong Crisis Management</vt:lpstr>
      <vt:lpstr>Product and format diversification</vt:lpstr>
      <vt:lpstr>Technology:</vt:lpstr>
      <vt:lpstr>Sustainability</vt:lpstr>
      <vt:lpstr>Ansoff matrix for Asda</vt:lpstr>
      <vt:lpstr>Market Development</vt:lpstr>
      <vt:lpstr>Product Development</vt:lpstr>
      <vt:lpstr>Diversification</vt:lpstr>
      <vt:lpstr>Omnichannel Customer Service Strategy</vt:lpstr>
      <vt:lpstr>Marketing and Advertising</vt:lpstr>
      <vt:lpstr>Operations</vt:lpstr>
      <vt:lpstr>Strategy to improve service and win competition</vt:lpstr>
      <vt:lpstr>Quality Management System</vt:lpstr>
      <vt:lpstr>Quality Management System</vt:lpstr>
      <vt:lpstr>Benefits of Quality Management System</vt:lpstr>
      <vt:lpstr>Benefits of Quality Management System</vt:lpstr>
      <vt:lpstr>Principles of Quality Management System</vt:lpstr>
      <vt:lpstr>Principles of Quality Management System</vt:lpstr>
      <vt:lpstr>Conclusion </vt:lpstr>
      <vt:lpstr>References</vt:lpstr>
      <vt:lpstr>Thank You</vt:lpstr>
    </vt:vector>
  </TitlesOfParts>
  <LinksUpToDate>false</LinksUpToDate>
  <SharedDoc>false</SharedDoc>
  <HyperlinksChanged>false</HyperlinksChanged>
  <Application>Microsoft Office PowerPoint</Application>
  <AppVersion>12.0000</AppVersion>
  <PresentationFormat>On-screen Show (16:9)</PresentationFormat>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2017-08-01T15:40:51Z</dcterms:created>
  <dc:creator/>
  <cp:lastModifiedBy/>
  <dcterms:modified xsi:type="dcterms:W3CDTF">2022-11-04T06:36:33Z</dcterms:modified>
  <cp:revision>1</cp:revision>
</cp:coreProperties>
</file>