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34"/>
  </p:notesMasterIdLst>
  <p:sldIdLst>
    <p:sldId id="273" r:id="rId5"/>
    <p:sldId id="292" r:id="rId6"/>
    <p:sldId id="311" r:id="rId7"/>
    <p:sldId id="300" r:id="rId8"/>
    <p:sldId id="307" r:id="rId9"/>
    <p:sldId id="289" r:id="rId10"/>
    <p:sldId id="322" r:id="rId11"/>
    <p:sldId id="290" r:id="rId12"/>
    <p:sldId id="323" r:id="rId13"/>
    <p:sldId id="309" r:id="rId14"/>
    <p:sldId id="293" r:id="rId15"/>
    <p:sldId id="294" r:id="rId16"/>
    <p:sldId id="314" r:id="rId17"/>
    <p:sldId id="296" r:id="rId18"/>
    <p:sldId id="291" r:id="rId19"/>
    <p:sldId id="298" r:id="rId20"/>
    <p:sldId id="312" r:id="rId21"/>
    <p:sldId id="299" r:id="rId22"/>
    <p:sldId id="321" r:id="rId23"/>
    <p:sldId id="303" r:id="rId24"/>
    <p:sldId id="301" r:id="rId25"/>
    <p:sldId id="297" r:id="rId26"/>
    <p:sldId id="306" r:id="rId27"/>
    <p:sldId id="315" r:id="rId28"/>
    <p:sldId id="316" r:id="rId29"/>
    <p:sldId id="317" r:id="rId30"/>
    <p:sldId id="318" r:id="rId31"/>
    <p:sldId id="319" r:id="rId32"/>
    <p:sldId id="32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1" autoAdjust="0"/>
    <p:restoredTop sz="94737" autoAdjust="0"/>
  </p:normalViewPr>
  <p:slideViewPr>
    <p:cSldViewPr snapToGrid="0">
      <p:cViewPr varScale="1">
        <p:scale>
          <a:sx n="74" d="100"/>
          <a:sy n="74" d="100"/>
        </p:scale>
        <p:origin x="95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F2DFD8-4FAC-4638-A494-904503571ECD}" type="datetimeFigureOut">
              <a:rPr lang="en-GB" smtClean="0"/>
              <a:t>02/03/2023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EBBD25-26CD-4211-AE5D-A03E66F75157}" type="slidenum">
              <a:rPr lang="en-GB" smtClean="0"/>
              <a:t>‹#›</a:t>
            </a:fld>
            <a:endParaRPr lang="en-GB"/>
          </a:p>
        </p:txBody>
      </p:sp>
    </p:spTree>
    <p:extLst>
      <p:ext uri="{BB962C8B-B14F-4D97-AF65-F5344CB8AC3E}">
        <p14:creationId xmlns:p14="http://schemas.microsoft.com/office/powerpoint/2010/main" val="2995272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1</a:t>
            </a:fld>
            <a:endParaRPr lang="en-GB"/>
          </a:p>
        </p:txBody>
      </p:sp>
    </p:spTree>
    <p:extLst>
      <p:ext uri="{BB962C8B-B14F-4D97-AF65-F5344CB8AC3E}">
        <p14:creationId xmlns:p14="http://schemas.microsoft.com/office/powerpoint/2010/main" val="3789692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3</a:t>
            </a:fld>
            <a:endParaRPr lang="en-GB"/>
          </a:p>
        </p:txBody>
      </p:sp>
    </p:spTree>
    <p:extLst>
      <p:ext uri="{BB962C8B-B14F-4D97-AF65-F5344CB8AC3E}">
        <p14:creationId xmlns:p14="http://schemas.microsoft.com/office/powerpoint/2010/main" val="1044805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4</a:t>
            </a:fld>
            <a:endParaRPr lang="en-GB"/>
          </a:p>
        </p:txBody>
      </p:sp>
    </p:spTree>
    <p:extLst>
      <p:ext uri="{BB962C8B-B14F-4D97-AF65-F5344CB8AC3E}">
        <p14:creationId xmlns:p14="http://schemas.microsoft.com/office/powerpoint/2010/main" val="259668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5</a:t>
            </a:fld>
            <a:endParaRPr lang="en-GB"/>
          </a:p>
        </p:txBody>
      </p:sp>
    </p:spTree>
    <p:extLst>
      <p:ext uri="{BB962C8B-B14F-4D97-AF65-F5344CB8AC3E}">
        <p14:creationId xmlns:p14="http://schemas.microsoft.com/office/powerpoint/2010/main" val="3838369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6</a:t>
            </a:fld>
            <a:endParaRPr lang="en-GB"/>
          </a:p>
        </p:txBody>
      </p:sp>
    </p:spTree>
    <p:extLst>
      <p:ext uri="{BB962C8B-B14F-4D97-AF65-F5344CB8AC3E}">
        <p14:creationId xmlns:p14="http://schemas.microsoft.com/office/powerpoint/2010/main" val="17641486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12</a:t>
            </a:fld>
            <a:endParaRPr lang="en-GB"/>
          </a:p>
        </p:txBody>
      </p:sp>
    </p:spTree>
    <p:extLst>
      <p:ext uri="{BB962C8B-B14F-4D97-AF65-F5344CB8AC3E}">
        <p14:creationId xmlns:p14="http://schemas.microsoft.com/office/powerpoint/2010/main" val="17882421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88EBBD25-26CD-4211-AE5D-A03E66F75157}" type="slidenum">
              <a:rPr lang="en-GB" smtClean="0"/>
              <a:t>15</a:t>
            </a:fld>
            <a:endParaRPr lang="en-GB"/>
          </a:p>
        </p:txBody>
      </p:sp>
    </p:spTree>
    <p:extLst>
      <p:ext uri="{BB962C8B-B14F-4D97-AF65-F5344CB8AC3E}">
        <p14:creationId xmlns:p14="http://schemas.microsoft.com/office/powerpoint/2010/main" val="18500668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16</a:t>
            </a:fld>
            <a:endParaRPr lang="en-GB"/>
          </a:p>
        </p:txBody>
      </p:sp>
    </p:spTree>
    <p:extLst>
      <p:ext uri="{BB962C8B-B14F-4D97-AF65-F5344CB8AC3E}">
        <p14:creationId xmlns:p14="http://schemas.microsoft.com/office/powerpoint/2010/main" val="16920743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22</a:t>
            </a:fld>
            <a:endParaRPr lang="en-GB"/>
          </a:p>
        </p:txBody>
      </p:sp>
    </p:spTree>
    <p:extLst>
      <p:ext uri="{BB962C8B-B14F-4D97-AF65-F5344CB8AC3E}">
        <p14:creationId xmlns:p14="http://schemas.microsoft.com/office/powerpoint/2010/main" val="24593753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23</a:t>
            </a:fld>
            <a:endParaRPr lang="en-GB"/>
          </a:p>
        </p:txBody>
      </p:sp>
    </p:spTree>
    <p:extLst>
      <p:ext uri="{BB962C8B-B14F-4D97-AF65-F5344CB8AC3E}">
        <p14:creationId xmlns:p14="http://schemas.microsoft.com/office/powerpoint/2010/main" val="20569888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24</a:t>
            </a:fld>
            <a:endParaRPr lang="en-GB"/>
          </a:p>
        </p:txBody>
      </p:sp>
    </p:spTree>
    <p:extLst>
      <p:ext uri="{BB962C8B-B14F-4D97-AF65-F5344CB8AC3E}">
        <p14:creationId xmlns:p14="http://schemas.microsoft.com/office/powerpoint/2010/main" val="16900462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29</a:t>
            </a:fld>
            <a:endParaRPr lang="en-GB"/>
          </a:p>
        </p:txBody>
      </p:sp>
    </p:spTree>
    <p:extLst>
      <p:ext uri="{BB962C8B-B14F-4D97-AF65-F5344CB8AC3E}">
        <p14:creationId xmlns:p14="http://schemas.microsoft.com/office/powerpoint/2010/main" val="3619118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3/2/2023</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29586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3/2/2023</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69906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3/2/2023</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1224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784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97556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1461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50599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3/2/2023</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020986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3/2/2023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9051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3/2/2023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3008244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8" Type="http://schemas.openxmlformats.org/officeDocument/2006/relationships/hyperlink" Target="https://www.countrycourtcare.co/support-advice/pet-therapy-why-caring-for-animals-is-great-for-wellbeing-in-care-homes/" TargetMode="External"/><Relationship Id="rId3" Type="http://schemas.openxmlformats.org/officeDocument/2006/relationships/hyperlink" Target="https://www.ageuk.org.uk/information-advice/money-legal/legal-issues/advance-decisions/" TargetMode="External"/><Relationship Id="rId7" Type="http://schemas.openxmlformats.org/officeDocument/2006/relationships/hyperlink" Target="https://www.cambridge.org/core/journals/international-and-comparative-law-quarterly/article/last-rights-euthanasia-the-sanctity-of-life-and-the-law-in-the-netherlands-and-the-northern-territory-of-australia/6CE0C9DC22A85DF844662C88BFC6DB03"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onlinelibrary.wiley.com/doi/full/10.1111/j.1445-5994.2006.01053.x?casa_token=ruh-JChsDS4AAAAA%3AbjjalaiadyecnOd4OGddEIX1DtT2KnDYJCRhMsgZU5Liq_B54BUWioBIGIfLMBiWVTbWTltm6IOy2yM" TargetMode="External"/><Relationship Id="rId5" Type="http://schemas.openxmlformats.org/officeDocument/2006/relationships/hyperlink" Target="https://www.bma.org.uk/media/4394/bma-arguments-for-and-against-pad-aug-2021.pdf" TargetMode="External"/><Relationship Id="rId4" Type="http://schemas.openxmlformats.org/officeDocument/2006/relationships/hyperlink" Target="https://www.ncbi.nlm.nih.gov/pmc/articles/PMC3185895/"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ncbi.nlm.nih.gov/pmc/articles/PMC3241064/" TargetMode="External"/><Relationship Id="rId3" Type="http://schemas.openxmlformats.org/officeDocument/2006/relationships/hyperlink" Target="https://www.theguardian.com/news/2019/jul/15/euthanasia-and-assisted-dying-rates-are-soaring-but-where-are-they-legal" TargetMode="External"/><Relationship Id="rId7" Type="http://schemas.openxmlformats.org/officeDocument/2006/relationships/hyperlink" Target="https://www.gov.uk/guidance/equality-act-2010-guidance" TargetMode="External"/><Relationship Id="rId2" Type="http://schemas.openxmlformats.org/officeDocument/2006/relationships/hyperlink" Target="https://www.crossroadshospice.com/hospice-palliative-care-blog/2017/july/13/remembering-dame-cicely-saunders-founder-of-hospice/"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407244/CHOICE_REVIEW_FINAL_for_web.pdf" TargetMode="External"/><Relationship Id="rId5" Type="http://schemas.openxmlformats.org/officeDocument/2006/relationships/hyperlink" Target="https://www.countrycourtcare.co/support-advice/pet-therapy-why-caring-for-animals-is-great-for-wellbeing-in-care-homes/" TargetMode="External"/><Relationship Id="rId4" Type="http://schemas.openxmlformats.org/officeDocument/2006/relationships/hyperlink" Target="https://www.dreamstime.com/gavel-name-plate-engraving-euthanasia-gavel-name-plate-engraving-euthanasia-image210006926"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www.simplypsychology.org/maslow.html" TargetMode="External"/><Relationship Id="rId3" Type="http://schemas.openxmlformats.org/officeDocument/2006/relationships/hyperlink" Target="https://www.helpinghandshomecare.co.uk/home-care-services/fast-track-palliative-care/types-palliative-care/" TargetMode="External"/><Relationship Id="rId7" Type="http://schemas.openxmlformats.org/officeDocument/2006/relationships/hyperlink" Target="https://www.sciencedirect.com/science/article/pii/B0123708702001888" TargetMode="External"/><Relationship Id="rId2" Type="http://schemas.openxmlformats.org/officeDocument/2006/relationships/hyperlink" Target="https://www.helpinghandshomecare.co.uk/home-care-services/" TargetMode="External"/><Relationship Id="rId1" Type="http://schemas.openxmlformats.org/officeDocument/2006/relationships/slideLayout" Target="../slideLayouts/slideLayout2.xml"/><Relationship Id="rId6" Type="http://schemas.openxmlformats.org/officeDocument/2006/relationships/hyperlink" Target="https://www.mariecurie.org.uk/globalassets/media/documents/policy/beol-reports-2022/better-end-of-life-report-2022.pdf" TargetMode="External"/><Relationship Id="rId5" Type="http://schemas.openxmlformats.org/officeDocument/2006/relationships/hyperlink" Target="https://www.local.gov.uk/sites/default/files/documents/22.53%20End%20of%20life%20care%20guide%20for%20councils%20WEB.pdf" TargetMode="External"/><Relationship Id="rId4" Type="http://schemas.openxmlformats.org/officeDocument/2006/relationships/hyperlink" Target="https://spcare.bmj.com/content/6/1/2"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nia.nih.gov/health/different-care-settings-end-life" TargetMode="External"/><Relationship Id="rId3" Type="http://schemas.openxmlformats.org/officeDocument/2006/relationships/hyperlink" Target="https://www.mydeath-mydecision.org.uk/the-case-for-change/" TargetMode="External"/><Relationship Id="rId7" Type="http://schemas.openxmlformats.org/officeDocument/2006/relationships/hyperlink" Target="https://sites.pitt.edu/~syd/twi.html" TargetMode="External"/><Relationship Id="rId2" Type="http://schemas.openxmlformats.org/officeDocument/2006/relationships/hyperlink" Target="https://www.mydeath-mydecision.org.uk/2022/11/15/arrested-over-assisted-death" TargetMode="External"/><Relationship Id="rId1" Type="http://schemas.openxmlformats.org/officeDocument/2006/relationships/slideLayout" Target="../slideLayouts/slideLayout2.xml"/><Relationship Id="rId6" Type="http://schemas.openxmlformats.org/officeDocument/2006/relationships/hyperlink" Target="https://www.nhs.uk/conditions/social-care-and-support-guide/care-services-equipment-and-care-homes/care-homes/" TargetMode="External"/><Relationship Id="rId5" Type="http://schemas.openxmlformats.org/officeDocument/2006/relationships/hyperlink" Target="https://www.nhs.uk/conditions/do-not-attempt-cardiopulmonary-resuscitation-dnacpr-decisions/" TargetMode="External"/><Relationship Id="rId4" Type="http://schemas.openxmlformats.org/officeDocument/2006/relationships/hyperlink" Target="https://www.nhs.uk/conditions/euthanasia-and-assisted-suicide/"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pixabay.com/ro/images/search/lumanare%20aprinsa/?pagi=2" TargetMode="External"/><Relationship Id="rId2" Type="http://schemas.openxmlformats.org/officeDocument/2006/relationships/hyperlink" Target="https://www.nia.nih.gov/health/making-decisions-someone-end-life" TargetMode="External"/><Relationship Id="rId1" Type="http://schemas.openxmlformats.org/officeDocument/2006/relationships/slideLayout" Target="../slideLayouts/slideLayout2.xml"/><Relationship Id="rId6" Type="http://schemas.openxmlformats.org/officeDocument/2006/relationships/hyperlink" Target="https://www.ippr.org/research/publications/the-state-of-end-of-life-care" TargetMode="External"/><Relationship Id="rId5" Type="http://schemas.openxmlformats.org/officeDocument/2006/relationships/hyperlink" Target="https://demosuk.wpengine.com/files/476_CoAD_FinalReport_158x240_I_web_single-NEW_.pdf?1328113363" TargetMode="External"/><Relationship Id="rId4" Type="http://schemas.openxmlformats.org/officeDocument/2006/relationships/hyperlink" Target="https://stock.adobe.com/uk/search/images?k=dnr&amp;asset_id=85340480"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wlh.org.uk/about/about-the-hospice/the-hospice-movement/" TargetMode="External"/><Relationship Id="rId3" Type="http://schemas.openxmlformats.org/officeDocument/2006/relationships/hyperlink" Target="https://committees.parliament.uk/work/6906/" TargetMode="External"/><Relationship Id="rId7" Type="http://schemas.openxmlformats.org/officeDocument/2006/relationships/hyperlink" Target="https://www.who.int/news-room/fact-sheets/detail/palliative-care"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who.int/publications/i/item/9789240035164" TargetMode="External"/><Relationship Id="rId5" Type="http://schemas.openxmlformats.org/officeDocument/2006/relationships/hyperlink" Target="https://www.who.int/multi-media/details/what-is-palliative-care-and-how-can-it-be-assessed" TargetMode="External"/><Relationship Id="rId4" Type="http://schemas.openxmlformats.org/officeDocument/2006/relationships/hyperlink" Target="https://www.who.int/news/item/05-10-2021-who-takes-steps-to-address-glaring-shortage-of-quality-palliative-care-serv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sp>
        <p:nvSpPr>
          <p:cNvPr id="40" name="Rectangle 3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8372723" y="850791"/>
            <a:ext cx="3202016" cy="4232486"/>
          </a:xfrm>
        </p:spPr>
        <p:txBody>
          <a:bodyPr anchor="ctr">
            <a:normAutofit/>
          </a:bodyPr>
          <a:lstStyle/>
          <a:p>
            <a:r>
              <a:rPr lang="en-US" sz="2000" b="1" dirty="0">
                <a:solidFill>
                  <a:schemeClr val="tx1"/>
                </a:solidFill>
                <a:latin typeface="Arial" panose="020B0604020202020204" pitchFamily="34" charset="0"/>
                <a:cs typeface="Arial" panose="020B0604020202020204" pitchFamily="34" charset="0"/>
              </a:rPr>
              <a:t>Living with care: the older person</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bmhp6009_Birm</a:t>
            </a: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r>
              <a:rPr lang="en-US" sz="1600" dirty="0">
                <a:solidFill>
                  <a:schemeClr val="tx1"/>
                </a:solidFill>
                <a:latin typeface="Arial" panose="020B0604020202020204" pitchFamily="34" charset="0"/>
                <a:cs typeface="Arial" panose="020B0604020202020204" pitchFamily="34" charset="0"/>
              </a:rPr>
              <a:t>Lecturer: 	</a:t>
            </a:r>
            <a:r>
              <a:rPr lang="en-US" sz="1600" dirty="0" err="1">
                <a:solidFill>
                  <a:schemeClr val="tx1"/>
                </a:solidFill>
                <a:latin typeface="Arial" panose="020B0604020202020204" pitchFamily="34" charset="0"/>
                <a:cs typeface="Arial" panose="020B0604020202020204" pitchFamily="34" charset="0"/>
              </a:rPr>
              <a:t>joanne</a:t>
            </a:r>
            <a:r>
              <a:rPr lang="en-US" sz="1600" dirty="0">
                <a:solidFill>
                  <a:schemeClr val="tx1"/>
                </a:solidFill>
                <a:latin typeface="Arial" panose="020B0604020202020204" pitchFamily="34" charset="0"/>
                <a:cs typeface="Arial" panose="020B0604020202020204" pitchFamily="34" charset="0"/>
              </a:rPr>
              <a:t> </a:t>
            </a:r>
            <a:r>
              <a:rPr lang="en-US" sz="1600" dirty="0" err="1">
                <a:solidFill>
                  <a:schemeClr val="tx1"/>
                </a:solidFill>
                <a:latin typeface="Arial" panose="020B0604020202020204" pitchFamily="34" charset="0"/>
                <a:cs typeface="Arial" panose="020B0604020202020204" pitchFamily="34" charset="0"/>
              </a:rPr>
              <a:t>davies</a:t>
            </a:r>
            <a:br>
              <a:rPr lang="en-US" sz="1600" dirty="0">
                <a:solidFill>
                  <a:schemeClr val="tx1"/>
                </a:solidFill>
                <a:latin typeface="Arial" panose="020B0604020202020204" pitchFamily="34" charset="0"/>
                <a:cs typeface="Arial" panose="020B0604020202020204" pitchFamily="34" charset="0"/>
              </a:rPr>
            </a:br>
            <a:br>
              <a:rPr lang="en-US" sz="1600" dirty="0">
                <a:solidFill>
                  <a:schemeClr val="tx1"/>
                </a:solidFill>
                <a:latin typeface="Arial" panose="020B0604020202020204" pitchFamily="34" charset="0"/>
                <a:cs typeface="Arial" panose="020B0604020202020204" pitchFamily="34" charset="0"/>
              </a:rPr>
            </a:br>
            <a:r>
              <a:rPr lang="en-US" sz="1600" dirty="0">
                <a:solidFill>
                  <a:schemeClr val="tx1"/>
                </a:solidFill>
                <a:latin typeface="Arial" panose="020B0604020202020204" pitchFamily="34" charset="0"/>
                <a:cs typeface="Arial" panose="020B0604020202020204" pitchFamily="34" charset="0"/>
              </a:rPr>
              <a:t>student: 	</a:t>
            </a:r>
            <a:r>
              <a:rPr lang="en-US" sz="1600" dirty="0" err="1">
                <a:solidFill>
                  <a:schemeClr val="tx1"/>
                </a:solidFill>
                <a:latin typeface="Arial" panose="020B0604020202020204" pitchFamily="34" charset="0"/>
                <a:cs typeface="Arial" panose="020B0604020202020204" pitchFamily="34" charset="0"/>
              </a:rPr>
              <a:t>elena</a:t>
            </a:r>
            <a:r>
              <a:rPr lang="en-US" sz="1600" dirty="0">
                <a:solidFill>
                  <a:schemeClr val="tx1"/>
                </a:solidFill>
                <a:latin typeface="Arial" panose="020B0604020202020204" pitchFamily="34" charset="0"/>
                <a:cs typeface="Arial" panose="020B0604020202020204" pitchFamily="34" charset="0"/>
              </a:rPr>
              <a:t> Vasinc</a:t>
            </a:r>
            <a:br>
              <a:rPr lang="en-US" sz="1600" dirty="0">
                <a:solidFill>
                  <a:schemeClr val="tx1"/>
                </a:solidFill>
                <a:latin typeface="Arial" panose="020B0604020202020204" pitchFamily="34" charset="0"/>
                <a:cs typeface="Arial" panose="020B0604020202020204" pitchFamily="34" charset="0"/>
              </a:rPr>
            </a:br>
            <a:r>
              <a:rPr lang="en-US" sz="1600" dirty="0">
                <a:solidFill>
                  <a:schemeClr val="tx1"/>
                </a:solidFill>
                <a:latin typeface="Arial" panose="020B0604020202020204" pitchFamily="34" charset="0"/>
                <a:cs typeface="Arial" panose="020B0604020202020204" pitchFamily="34" charset="0"/>
              </a:rPr>
              <a:t>			2016813</a:t>
            </a:r>
            <a:br>
              <a:rPr lang="en-US" sz="1600" dirty="0">
                <a:solidFill>
                  <a:schemeClr val="tx1"/>
                </a:solidFill>
                <a:latin typeface="Arial" panose="020B0604020202020204" pitchFamily="34" charset="0"/>
                <a:cs typeface="Arial" panose="020B0604020202020204" pitchFamily="34" charset="0"/>
              </a:rPr>
            </a:br>
            <a:br>
              <a:rPr lang="en-US" sz="1600" dirty="0">
                <a:solidFill>
                  <a:schemeClr val="tx1"/>
                </a:solidFill>
                <a:latin typeface="Arial" panose="020B0604020202020204" pitchFamily="34" charset="0"/>
                <a:cs typeface="Arial" panose="020B0604020202020204" pitchFamily="34" charset="0"/>
              </a:rPr>
            </a:br>
            <a:br>
              <a:rPr lang="en-US" sz="1600" i="1" dirty="0">
                <a:solidFill>
                  <a:schemeClr val="tx1"/>
                </a:solidFill>
                <a:latin typeface="Arial" panose="020B0604020202020204" pitchFamily="34" charset="0"/>
                <a:cs typeface="Arial" panose="020B0604020202020204" pitchFamily="34" charset="0"/>
              </a:rPr>
            </a:br>
            <a:r>
              <a:rPr lang="en-US" sz="1600" i="1" dirty="0">
                <a:solidFill>
                  <a:schemeClr val="tx1"/>
                </a:solidFill>
                <a:latin typeface="Arial" panose="020B0604020202020204" pitchFamily="34" charset="0"/>
                <a:cs typeface="Arial" panose="020B0604020202020204" pitchFamily="34" charset="0"/>
              </a:rPr>
              <a:t>	“to die in peace”</a:t>
            </a:r>
          </a:p>
        </p:txBody>
      </p:sp>
      <p:sp>
        <p:nvSpPr>
          <p:cNvPr id="42" name="Rectangle 4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8372723" y="5545331"/>
            <a:ext cx="3202016" cy="649222"/>
          </a:xfrm>
          <a:noFill/>
        </p:spPr>
        <p:txBody>
          <a:bodyPr anchor="ctr">
            <a:normAutofit fontScale="85000" lnSpcReduction="20000"/>
          </a:bodyPr>
          <a:lstStyle/>
          <a:p>
            <a:pPr algn="ctr"/>
            <a:r>
              <a:rPr lang="en-US" sz="1800" dirty="0">
                <a:solidFill>
                  <a:srgbClr val="FFFFFF">
                    <a:alpha val="75000"/>
                  </a:srgbClr>
                </a:solidFill>
              </a:rPr>
              <a:t>Euthanasia/</a:t>
            </a:r>
          </a:p>
          <a:p>
            <a:pPr algn="ctr"/>
            <a:r>
              <a:rPr lang="en-US" sz="1800" dirty="0">
                <a:solidFill>
                  <a:srgbClr val="FFFFFF">
                    <a:alpha val="75000"/>
                  </a:srgbClr>
                </a:solidFill>
              </a:rPr>
              <a:t>Assisted suicide</a:t>
            </a:r>
          </a:p>
        </p:txBody>
      </p:sp>
      <p:pic>
        <p:nvPicPr>
          <p:cNvPr id="4" name="Picture 3">
            <a:extLst>
              <a:ext uri="{FF2B5EF4-FFF2-40B4-BE49-F238E27FC236}">
                <a16:creationId xmlns:a16="http://schemas.microsoft.com/office/drawing/2014/main" id="{C2A0B9E1-AA73-5E94-2848-7AD8FFE19AB1}"/>
              </a:ext>
            </a:extLst>
          </p:cNvPr>
          <p:cNvPicPr>
            <a:picLocks noChangeAspect="1"/>
          </p:cNvPicPr>
          <p:nvPr/>
        </p:nvPicPr>
        <p:blipFill>
          <a:blip r:embed="rId3"/>
          <a:stretch>
            <a:fillRect/>
          </a:stretch>
        </p:blipFill>
        <p:spPr>
          <a:xfrm>
            <a:off x="246510" y="1140371"/>
            <a:ext cx="7746934" cy="4822467"/>
          </a:xfrm>
          <a:prstGeom prst="rect">
            <a:avLst/>
          </a:prstGeom>
        </p:spPr>
      </p:pic>
      <p:sp>
        <p:nvSpPr>
          <p:cNvPr id="7" name="TextBox 6">
            <a:extLst>
              <a:ext uri="{FF2B5EF4-FFF2-40B4-BE49-F238E27FC236}">
                <a16:creationId xmlns:a16="http://schemas.microsoft.com/office/drawing/2014/main" id="{52F4E243-C16D-6AC9-0BAD-0089F7A779E3}"/>
              </a:ext>
            </a:extLst>
          </p:cNvPr>
          <p:cNvSpPr txBox="1"/>
          <p:nvPr/>
        </p:nvSpPr>
        <p:spPr>
          <a:xfrm>
            <a:off x="6495578" y="5746831"/>
            <a:ext cx="1713186" cy="246221"/>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Dreams time, (no date) </a:t>
            </a:r>
          </a:p>
        </p:txBody>
      </p:sp>
    </p:spTree>
    <p:extLst>
      <p:ext uri="{BB962C8B-B14F-4D97-AF65-F5344CB8AC3E}">
        <p14:creationId xmlns:p14="http://schemas.microsoft.com/office/powerpoint/2010/main" val="2424003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596E132-14F9-32DE-6BC8-72EFEAAEA29F}"/>
              </a:ext>
            </a:extLst>
          </p:cNvPr>
          <p:cNvPicPr>
            <a:picLocks noChangeAspect="1"/>
          </p:cNvPicPr>
          <p:nvPr/>
        </p:nvPicPr>
        <p:blipFill>
          <a:blip r:embed="rId2"/>
          <a:stretch>
            <a:fillRect/>
          </a:stretch>
        </p:blipFill>
        <p:spPr>
          <a:xfrm>
            <a:off x="456583" y="712469"/>
            <a:ext cx="11302798" cy="5688331"/>
          </a:xfrm>
          <a:prstGeom prst="rect">
            <a:avLst/>
          </a:prstGeom>
        </p:spPr>
      </p:pic>
      <p:sp>
        <p:nvSpPr>
          <p:cNvPr id="3" name="Content Placeholder 2">
            <a:extLst>
              <a:ext uri="{FF2B5EF4-FFF2-40B4-BE49-F238E27FC236}">
                <a16:creationId xmlns:a16="http://schemas.microsoft.com/office/drawing/2014/main" id="{3692FEDC-2FDE-74F5-0B25-3A9460125A46}"/>
              </a:ext>
            </a:extLst>
          </p:cNvPr>
          <p:cNvSpPr>
            <a:spLocks noGrp="1"/>
          </p:cNvSpPr>
          <p:nvPr>
            <p:ph idx="1"/>
          </p:nvPr>
        </p:nvSpPr>
        <p:spPr>
          <a:xfrm>
            <a:off x="581192" y="1091381"/>
            <a:ext cx="11029615" cy="4883969"/>
          </a:xfrm>
        </p:spPr>
        <p:txBody>
          <a:bodyPr>
            <a:normAutofit/>
          </a:bodyPr>
          <a:lstStyle/>
          <a:p>
            <a:pPr marL="0" indent="0">
              <a:buNone/>
            </a:pPr>
            <a:r>
              <a:rPr lang="en-GB" sz="1800" dirty="0"/>
              <a:t>										</a:t>
            </a:r>
            <a:r>
              <a:rPr lang="en-GB" sz="2000" dirty="0">
                <a:solidFill>
                  <a:schemeClr val="bg1"/>
                </a:solidFill>
              </a:rPr>
              <a:t>“… </a:t>
            </a:r>
            <a:r>
              <a:rPr lang="en-GB" sz="2000" i="1" dirty="0">
                <a:solidFill>
                  <a:schemeClr val="bg1"/>
                </a:solidFill>
                <a:latin typeface="Arial" panose="020B0604020202020204" pitchFamily="34" charset="0"/>
                <a:cs typeface="Arial" panose="020B0604020202020204" pitchFamily="34" charset="0"/>
              </a:rPr>
              <a:t>the death is sacred.</a:t>
            </a:r>
          </a:p>
          <a:p>
            <a:pPr marL="0" indent="0">
              <a:buNone/>
            </a:pPr>
            <a:r>
              <a:rPr lang="en-GB" sz="2000" i="1" dirty="0">
                <a:solidFill>
                  <a:schemeClr val="bg1"/>
                </a:solidFill>
                <a:latin typeface="Arial" panose="020B0604020202020204" pitchFamily="34" charset="0"/>
                <a:cs typeface="Arial" panose="020B0604020202020204" pitchFamily="34" charset="0"/>
              </a:rPr>
              <a:t> 											… it is mystery, beauty, loneliness, </a:t>
            </a:r>
          </a:p>
          <a:p>
            <a:pPr marL="0" indent="0">
              <a:buNone/>
            </a:pPr>
            <a:r>
              <a:rPr lang="en-GB" sz="2000" i="1" dirty="0">
                <a:solidFill>
                  <a:schemeClr val="bg1"/>
                </a:solidFill>
                <a:latin typeface="Arial" panose="020B0604020202020204" pitchFamily="34" charset="0"/>
                <a:cs typeface="Arial" panose="020B0604020202020204" pitchFamily="34" charset="0"/>
              </a:rPr>
              <a:t>												… fear and inability to handle it</a:t>
            </a:r>
            <a:r>
              <a:rPr lang="en-GB" sz="2000" dirty="0">
                <a:solidFill>
                  <a:schemeClr val="bg1"/>
                </a:solidFill>
                <a:latin typeface="Arial" panose="020B0604020202020204" pitchFamily="34" charset="0"/>
                <a:cs typeface="Arial" panose="020B0604020202020204" pitchFamily="34" charset="0"/>
              </a:rPr>
              <a:t>” </a:t>
            </a:r>
            <a:r>
              <a:rPr lang="en-GB" sz="1400" dirty="0">
                <a:solidFill>
                  <a:schemeClr val="bg1"/>
                </a:solidFill>
                <a:latin typeface="Arial" panose="020B0604020202020204" pitchFamily="34" charset="0"/>
                <a:cs typeface="Arial" panose="020B0604020202020204" pitchFamily="34" charset="0"/>
              </a:rPr>
              <a:t>(Worth, 2011, p.i).</a:t>
            </a:r>
          </a:p>
        </p:txBody>
      </p:sp>
      <p:sp>
        <p:nvSpPr>
          <p:cNvPr id="6" name="TextBox 5">
            <a:extLst>
              <a:ext uri="{FF2B5EF4-FFF2-40B4-BE49-F238E27FC236}">
                <a16:creationId xmlns:a16="http://schemas.microsoft.com/office/drawing/2014/main" id="{24A8F16C-B97E-6DC3-174F-DE0E33EED345}"/>
              </a:ext>
            </a:extLst>
          </p:cNvPr>
          <p:cNvSpPr txBox="1"/>
          <p:nvPr/>
        </p:nvSpPr>
        <p:spPr>
          <a:xfrm>
            <a:off x="10255045" y="6046485"/>
            <a:ext cx="1651819"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(Pixabay, 2023) </a:t>
            </a:r>
          </a:p>
        </p:txBody>
      </p:sp>
    </p:spTree>
    <p:extLst>
      <p:ext uri="{BB962C8B-B14F-4D97-AF65-F5344CB8AC3E}">
        <p14:creationId xmlns:p14="http://schemas.microsoft.com/office/powerpoint/2010/main" val="351020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4029A-0154-8C9A-080C-5EA695023D82}"/>
              </a:ext>
            </a:extLst>
          </p:cNvPr>
          <p:cNvSpPr>
            <a:spLocks noGrp="1"/>
          </p:cNvSpPr>
          <p:nvPr>
            <p:ph type="title"/>
          </p:nvPr>
        </p:nvSpPr>
        <p:spPr>
          <a:xfrm>
            <a:off x="562982" y="1086522"/>
            <a:ext cx="11029615" cy="1254342"/>
          </a:xfrm>
        </p:spPr>
        <p:txBody>
          <a:bodyPr>
            <a:normAutofit fontScale="90000"/>
          </a:bodyPr>
          <a:lstStyle/>
          <a:p>
            <a:r>
              <a:rPr lang="en-GB" sz="1800" b="1" dirty="0">
                <a:latin typeface="Arial" panose="020B0604020202020204" pitchFamily="34" charset="0"/>
                <a:cs typeface="Arial" panose="020B0604020202020204" pitchFamily="34" charset="0"/>
              </a:rPr>
              <a:t>Introduction</a:t>
            </a: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t>
            </a:r>
            <a:r>
              <a:rPr lang="en-GB" sz="1800" i="1" cap="none" dirty="0">
                <a:latin typeface="Arial" panose="020B0604020202020204" pitchFamily="34" charset="0"/>
                <a:cs typeface="Arial" panose="020B0604020202020204" pitchFamily="34" charset="0"/>
              </a:rPr>
              <a:t>I want to die proudly when it is no longer possible to live proudly. Death should be chosen freely</a:t>
            </a:r>
            <a:r>
              <a:rPr lang="en-GB" sz="1800" dirty="0">
                <a:latin typeface="Arial" panose="020B0604020202020204" pitchFamily="34" charset="0"/>
                <a:cs typeface="Arial" panose="020B0604020202020204" pitchFamily="34" charset="0"/>
              </a:rPr>
              <a:t>”.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r>
              <a:rPr lang="en-GB" sz="1100" cap="none" dirty="0">
                <a:latin typeface="Arial" panose="020B0604020202020204" pitchFamily="34" charset="0"/>
                <a:cs typeface="Arial" panose="020B0604020202020204" pitchFamily="34" charset="0"/>
              </a:rPr>
              <a:t>(Nietzsche, 1889)</a:t>
            </a:r>
            <a:br>
              <a:rPr lang="en-GB" sz="1100" cap="none" dirty="0">
                <a:latin typeface="Arial" panose="020B0604020202020204" pitchFamily="34" charset="0"/>
                <a:cs typeface="Arial" panose="020B0604020202020204" pitchFamily="34" charset="0"/>
              </a:rPr>
            </a:br>
            <a:endParaRPr lang="en-GB" sz="11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DD373C1-55F6-F78D-3120-8ECB43EB2DA5}"/>
              </a:ext>
            </a:extLst>
          </p:cNvPr>
          <p:cNvSpPr>
            <a:spLocks noGrp="1"/>
          </p:cNvSpPr>
          <p:nvPr>
            <p:ph idx="1"/>
          </p:nvPr>
        </p:nvSpPr>
        <p:spPr>
          <a:xfrm>
            <a:off x="599403" y="2340864"/>
            <a:ext cx="10341866" cy="3634486"/>
          </a:xfrm>
        </p:spPr>
        <p:txBody>
          <a:bodyPr>
            <a:normAutofit/>
          </a:bodyPr>
          <a:lstStyle/>
          <a:p>
            <a:r>
              <a:rPr lang="en-GB" sz="1600" dirty="0">
                <a:latin typeface="Arial" panose="020B0604020202020204" pitchFamily="34" charset="0"/>
                <a:cs typeface="Arial" panose="020B0604020202020204" pitchFamily="34" charset="0"/>
              </a:rPr>
              <a:t>Definition of end of life and palliative care</a:t>
            </a:r>
          </a:p>
          <a:p>
            <a:r>
              <a:rPr lang="en-GB" sz="1600" dirty="0">
                <a:latin typeface="Arial" panose="020B0604020202020204" pitchFamily="34" charset="0"/>
                <a:cs typeface="Arial" panose="020B0604020202020204" pitchFamily="34" charset="0"/>
              </a:rPr>
              <a:t>Care Settings</a:t>
            </a:r>
          </a:p>
          <a:p>
            <a:r>
              <a:rPr lang="en-GB" sz="1600" dirty="0">
                <a:latin typeface="Arial" panose="020B0604020202020204" pitchFamily="34" charset="0"/>
                <a:cs typeface="Arial" panose="020B0604020202020204" pitchFamily="34" charset="0"/>
              </a:rPr>
              <a:t>The gap between need and availability </a:t>
            </a:r>
          </a:p>
          <a:p>
            <a:r>
              <a:rPr lang="en-GB" sz="1600" dirty="0">
                <a:latin typeface="Arial" panose="020B0604020202020204" pitchFamily="34" charset="0"/>
                <a:cs typeface="Arial" panose="020B0604020202020204" pitchFamily="34" charset="0"/>
              </a:rPr>
              <a:t>Legislation, Policy and Theories</a:t>
            </a:r>
          </a:p>
          <a:p>
            <a:r>
              <a:rPr lang="en-GB" sz="1600" dirty="0">
                <a:latin typeface="Arial" panose="020B0604020202020204" pitchFamily="34" charset="0"/>
                <a:cs typeface="Arial" panose="020B0604020202020204" pitchFamily="34" charset="0"/>
              </a:rPr>
              <a:t>Planning for end of life</a:t>
            </a:r>
          </a:p>
          <a:p>
            <a:r>
              <a:rPr lang="en-GB" sz="1600" dirty="0">
                <a:latin typeface="Arial" panose="020B0604020202020204" pitchFamily="34" charset="0"/>
                <a:cs typeface="Arial" panose="020B0604020202020204" pitchFamily="34" charset="0"/>
              </a:rPr>
              <a:t>The laws governing euthanasia </a:t>
            </a:r>
          </a:p>
          <a:p>
            <a:r>
              <a:rPr lang="en-GB" sz="1600" dirty="0">
                <a:latin typeface="Arial" panose="020B0604020202020204" pitchFamily="34" charset="0"/>
                <a:cs typeface="Arial" panose="020B0604020202020204" pitchFamily="34" charset="0"/>
              </a:rPr>
              <a:t>Arguments for and against euthanasia</a:t>
            </a:r>
          </a:p>
          <a:p>
            <a:r>
              <a:rPr lang="en-GB" sz="1600" dirty="0">
                <a:latin typeface="Arial" panose="020B0604020202020204" pitchFamily="34" charset="0"/>
                <a:cs typeface="Arial" panose="020B0604020202020204" pitchFamily="34" charset="0"/>
              </a:rPr>
              <a:t>Conclusion</a:t>
            </a:r>
          </a:p>
          <a:p>
            <a:r>
              <a:rPr lang="en-GB" sz="1600" dirty="0">
                <a:latin typeface="Arial" panose="020B0604020202020204" pitchFamily="34" charset="0"/>
                <a:cs typeface="Arial" panose="020B0604020202020204" pitchFamily="34" charset="0"/>
              </a:rPr>
              <a:t>Recommendations</a:t>
            </a:r>
          </a:p>
        </p:txBody>
      </p:sp>
    </p:spTree>
    <p:extLst>
      <p:ext uri="{BB962C8B-B14F-4D97-AF65-F5344CB8AC3E}">
        <p14:creationId xmlns:p14="http://schemas.microsoft.com/office/powerpoint/2010/main" val="4082637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6745A-4330-F091-D8D3-7DA60F37C9C9}"/>
              </a:ext>
            </a:extLst>
          </p:cNvPr>
          <p:cNvSpPr>
            <a:spLocks noGrp="1"/>
          </p:cNvSpPr>
          <p:nvPr>
            <p:ph type="title"/>
          </p:nvPr>
        </p:nvSpPr>
        <p:spPr>
          <a:xfrm>
            <a:off x="581192" y="702156"/>
            <a:ext cx="6659580" cy="941293"/>
          </a:xfrm>
        </p:spPr>
        <p:txBody>
          <a:bodyPr>
            <a:normAutofit/>
          </a:bodyPr>
          <a:lstStyle/>
          <a:p>
            <a:r>
              <a:rPr lang="en-GB" sz="1800" b="1" dirty="0">
                <a:latin typeface="Arial" panose="020B0604020202020204" pitchFamily="34" charset="0"/>
                <a:cs typeface="Arial" panose="020B0604020202020204" pitchFamily="34" charset="0"/>
              </a:rPr>
              <a:t>defining end of life and palliative care</a:t>
            </a:r>
            <a:br>
              <a:rPr lang="en-GB" sz="1800" b="1" dirty="0">
                <a:latin typeface="Arial" panose="020B0604020202020204" pitchFamily="34" charset="0"/>
                <a:cs typeface="Arial" panose="020B0604020202020204" pitchFamily="34" charset="0"/>
              </a:rPr>
            </a:br>
            <a:endParaRPr lang="en-GB" sz="1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28BB769-AFDD-DC5C-6454-7EA9BD90C5AF}"/>
              </a:ext>
            </a:extLst>
          </p:cNvPr>
          <p:cNvSpPr>
            <a:spLocks noGrp="1"/>
          </p:cNvSpPr>
          <p:nvPr>
            <p:ph idx="1"/>
          </p:nvPr>
        </p:nvSpPr>
        <p:spPr>
          <a:xfrm>
            <a:off x="581192" y="1611757"/>
            <a:ext cx="6561013" cy="4254045"/>
          </a:xfrm>
        </p:spPr>
        <p:txBody>
          <a:bodyPr>
            <a:normAutofit/>
          </a:bodyPr>
          <a:lstStyle/>
          <a:p>
            <a:pPr>
              <a:lnSpc>
                <a:spcPct val="150000"/>
              </a:lnSpc>
            </a:pPr>
            <a:r>
              <a:rPr lang="en-GB" sz="1600" i="1" dirty="0">
                <a:latin typeface="Arial" panose="020B0604020202020204" pitchFamily="34" charset="0"/>
                <a:cs typeface="Arial" panose="020B0604020202020204" pitchFamily="34" charset="0"/>
              </a:rPr>
              <a:t>End of life</a:t>
            </a:r>
            <a:r>
              <a:rPr lang="en-GB" sz="1600" dirty="0">
                <a:latin typeface="Arial" panose="020B0604020202020204" pitchFamily="34" charset="0"/>
                <a:cs typeface="Arial" panose="020B0604020202020204" pitchFamily="34" charset="0"/>
              </a:rPr>
              <a:t>. “Patients are 'approaching the end of life' if they are expected to die within the next 12 months” </a:t>
            </a:r>
            <a:r>
              <a:rPr lang="en-GB" sz="1000" dirty="0">
                <a:latin typeface="Arial" panose="020B0604020202020204" pitchFamily="34" charset="0"/>
                <a:cs typeface="Arial" panose="020B0604020202020204" pitchFamily="34" charset="0"/>
              </a:rPr>
              <a:t>(GOV.UK, 2015a).</a:t>
            </a:r>
          </a:p>
          <a:p>
            <a:pPr>
              <a:lnSpc>
                <a:spcPct val="150000"/>
              </a:lnSpc>
            </a:pPr>
            <a:endParaRPr lang="en-GB" sz="1600" dirty="0">
              <a:latin typeface="Arial" panose="020B0604020202020204" pitchFamily="34" charset="0"/>
              <a:cs typeface="Arial" panose="020B0604020202020204" pitchFamily="34" charset="0"/>
            </a:endParaRPr>
          </a:p>
          <a:p>
            <a:pPr>
              <a:lnSpc>
                <a:spcPct val="150000"/>
              </a:lnSpc>
            </a:pPr>
            <a:r>
              <a:rPr lang="en-GB" sz="1600" i="1" dirty="0">
                <a:latin typeface="Arial" panose="020B0604020202020204" pitchFamily="34" charset="0"/>
                <a:cs typeface="Arial" panose="020B0604020202020204" pitchFamily="34" charset="0"/>
              </a:rPr>
              <a:t>Palliative</a:t>
            </a:r>
            <a:r>
              <a:rPr lang="en-GB" sz="1600" dirty="0">
                <a:latin typeface="Arial" panose="020B0604020202020204" pitchFamily="34" charset="0"/>
                <a:cs typeface="Arial" panose="020B0604020202020204" pitchFamily="34" charset="0"/>
              </a:rPr>
              <a:t> care is care that enhances the lives of patients and their families who experience the challenges of a life-threatening illness and substantial health-related pain, such as a terminal condition </a:t>
            </a:r>
            <a:r>
              <a:rPr lang="en-GB" sz="1000" dirty="0">
                <a:latin typeface="Arial" panose="020B0604020202020204" pitchFamily="34" charset="0"/>
                <a:cs typeface="Arial" panose="020B0604020202020204" pitchFamily="34" charset="0"/>
              </a:rPr>
              <a:t>(WHO, 2021a).</a:t>
            </a:r>
            <a:endParaRPr lang="en-GB" sz="1000" dirty="0"/>
          </a:p>
        </p:txBody>
      </p:sp>
      <p:pic>
        <p:nvPicPr>
          <p:cNvPr id="5" name="Picture 4" descr="Timeline&#10;&#10;Description automatically generated with medium confidence">
            <a:extLst>
              <a:ext uri="{FF2B5EF4-FFF2-40B4-BE49-F238E27FC236}">
                <a16:creationId xmlns:a16="http://schemas.microsoft.com/office/drawing/2014/main" id="{15CEB01D-E3EA-7DA2-C300-2618A61111F9}"/>
              </a:ext>
            </a:extLst>
          </p:cNvPr>
          <p:cNvPicPr>
            <a:picLocks noChangeAspect="1"/>
          </p:cNvPicPr>
          <p:nvPr/>
        </p:nvPicPr>
        <p:blipFill>
          <a:blip r:embed="rId3"/>
          <a:stretch>
            <a:fillRect/>
          </a:stretch>
        </p:blipFill>
        <p:spPr>
          <a:xfrm>
            <a:off x="7546753" y="745977"/>
            <a:ext cx="4104222" cy="4889447"/>
          </a:xfrm>
          <a:prstGeom prst="rect">
            <a:avLst/>
          </a:prstGeom>
        </p:spPr>
      </p:pic>
      <p:sp>
        <p:nvSpPr>
          <p:cNvPr id="7" name="TextBox 6">
            <a:extLst>
              <a:ext uri="{FF2B5EF4-FFF2-40B4-BE49-F238E27FC236}">
                <a16:creationId xmlns:a16="http://schemas.microsoft.com/office/drawing/2014/main" id="{17635C3B-1163-319E-6C2C-2E321B3D1F9C}"/>
              </a:ext>
            </a:extLst>
          </p:cNvPr>
          <p:cNvSpPr txBox="1"/>
          <p:nvPr/>
        </p:nvSpPr>
        <p:spPr>
          <a:xfrm>
            <a:off x="10667999" y="5865802"/>
            <a:ext cx="1044408" cy="246221"/>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(WHO, 2021b)</a:t>
            </a:r>
          </a:p>
        </p:txBody>
      </p:sp>
    </p:spTree>
    <p:extLst>
      <p:ext uri="{BB962C8B-B14F-4D97-AF65-F5344CB8AC3E}">
        <p14:creationId xmlns:p14="http://schemas.microsoft.com/office/powerpoint/2010/main" val="12379944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84B5CB1-A194-4530-0E46-1D0835B2E82E}"/>
              </a:ext>
            </a:extLst>
          </p:cNvPr>
          <p:cNvSpPr>
            <a:spLocks noGrp="1"/>
          </p:cNvSpPr>
          <p:nvPr>
            <p:ph type="title"/>
          </p:nvPr>
        </p:nvSpPr>
        <p:spPr>
          <a:xfrm>
            <a:off x="8013433" y="702156"/>
            <a:ext cx="3568661" cy="1188720"/>
          </a:xfrm>
        </p:spPr>
        <p:txBody>
          <a:bodyPr>
            <a:normAutofit/>
          </a:bodyPr>
          <a:lstStyle/>
          <a:p>
            <a:pPr>
              <a:lnSpc>
                <a:spcPct val="150000"/>
              </a:lnSpc>
            </a:pPr>
            <a:r>
              <a:rPr lang="en-GB" sz="1800" b="1" dirty="0">
                <a:latin typeface="Arial" panose="020B0604020202020204" pitchFamily="34" charset="0"/>
                <a:cs typeface="Arial" panose="020B0604020202020204" pitchFamily="34" charset="0"/>
              </a:rPr>
              <a:t>Different Care Settings at the End of Life</a:t>
            </a:r>
          </a:p>
        </p:txBody>
      </p:sp>
      <p:pic>
        <p:nvPicPr>
          <p:cNvPr id="4" name="Picture 3">
            <a:extLst>
              <a:ext uri="{FF2B5EF4-FFF2-40B4-BE49-F238E27FC236}">
                <a16:creationId xmlns:a16="http://schemas.microsoft.com/office/drawing/2014/main" id="{2A8EB394-1AA9-1580-6162-8DC14618C4F5}"/>
              </a:ext>
            </a:extLst>
          </p:cNvPr>
          <p:cNvPicPr>
            <a:picLocks noChangeAspect="1"/>
          </p:cNvPicPr>
          <p:nvPr/>
        </p:nvPicPr>
        <p:blipFill rotWithShape="1">
          <a:blip r:embed="rId3"/>
          <a:srcRect r="26633" b="-1"/>
          <a:stretch/>
        </p:blipFill>
        <p:spPr>
          <a:xfrm>
            <a:off x="-120688" y="0"/>
            <a:ext cx="7176957" cy="6858000"/>
          </a:xfrm>
          <a:prstGeom prst="rect">
            <a:avLst/>
          </a:prstGeom>
        </p:spPr>
      </p:pic>
      <p:sp>
        <p:nvSpPr>
          <p:cNvPr id="11" name="Rectangle 10">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46474CC-F513-751C-E46C-FD93C609842F}"/>
              </a:ext>
            </a:extLst>
          </p:cNvPr>
          <p:cNvSpPr>
            <a:spLocks noGrp="1"/>
          </p:cNvSpPr>
          <p:nvPr>
            <p:ph idx="1"/>
          </p:nvPr>
        </p:nvSpPr>
        <p:spPr>
          <a:xfrm>
            <a:off x="7887957" y="2044393"/>
            <a:ext cx="3722852" cy="3634486"/>
          </a:xfrm>
        </p:spPr>
        <p:txBody>
          <a:bodyPr>
            <a:normAutofit/>
          </a:bodyPr>
          <a:lstStyle/>
          <a:p>
            <a:pPr>
              <a:lnSpc>
                <a:spcPct val="150000"/>
              </a:lnSpc>
            </a:pPr>
            <a:r>
              <a:rPr lang="en-GB" sz="1600" dirty="0">
                <a:latin typeface="Arial" panose="020B0604020202020204" pitchFamily="34" charset="0"/>
                <a:cs typeface="Arial" panose="020B0604020202020204" pitchFamily="34" charset="0"/>
              </a:rPr>
              <a:t>The most prevalent settings for end-of-life deaths are the home, the hospital, the hospice and the care facility (nursing or residential) </a:t>
            </a:r>
            <a:r>
              <a:rPr lang="en-GB" sz="1000" dirty="0">
                <a:latin typeface="Arial" panose="020B0604020202020204" pitchFamily="34" charset="0"/>
                <a:cs typeface="Arial" panose="020B0604020202020204" pitchFamily="34" charset="0"/>
              </a:rPr>
              <a:t>(NIH, 2022a).</a:t>
            </a:r>
          </a:p>
        </p:txBody>
      </p:sp>
      <p:sp>
        <p:nvSpPr>
          <p:cNvPr id="6" name="TextBox 5">
            <a:extLst>
              <a:ext uri="{FF2B5EF4-FFF2-40B4-BE49-F238E27FC236}">
                <a16:creationId xmlns:a16="http://schemas.microsoft.com/office/drawing/2014/main" id="{9BB1DE54-6D0A-725B-B0F8-DF2A6CB067B1}"/>
              </a:ext>
            </a:extLst>
          </p:cNvPr>
          <p:cNvSpPr txBox="1"/>
          <p:nvPr/>
        </p:nvSpPr>
        <p:spPr>
          <a:xfrm>
            <a:off x="6096000" y="6245771"/>
            <a:ext cx="895792" cy="246221"/>
          </a:xfrm>
          <a:prstGeom prst="rect">
            <a:avLst/>
          </a:prstGeom>
          <a:noFill/>
        </p:spPr>
        <p:txBody>
          <a:bodyPr wrap="square">
            <a:spAutoFit/>
          </a:bodyPr>
          <a:lstStyle/>
          <a:p>
            <a:r>
              <a:rPr lang="en-GB" sz="1000" dirty="0">
                <a:solidFill>
                  <a:schemeClr val="bg1"/>
                </a:solidFill>
              </a:rPr>
              <a:t>(NIH, 2022b)</a:t>
            </a:r>
          </a:p>
        </p:txBody>
      </p:sp>
      <p:sp>
        <p:nvSpPr>
          <p:cNvPr id="5" name="AutoShape 2" descr="Do Not Resuscitate Form">
            <a:extLst>
              <a:ext uri="{FF2B5EF4-FFF2-40B4-BE49-F238E27FC236}">
                <a16:creationId xmlns:a16="http://schemas.microsoft.com/office/drawing/2014/main" id="{9DC8BE2B-EEA7-6018-3356-19DE4056F0A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274187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34D61-8F95-F899-0965-55D37EC8275B}"/>
              </a:ext>
            </a:extLst>
          </p:cNvPr>
          <p:cNvSpPr>
            <a:spLocks noGrp="1"/>
          </p:cNvSpPr>
          <p:nvPr>
            <p:ph type="title"/>
          </p:nvPr>
        </p:nvSpPr>
        <p:spPr>
          <a:xfrm>
            <a:off x="581192" y="702156"/>
            <a:ext cx="11029616" cy="615367"/>
          </a:xfrm>
        </p:spPr>
        <p:txBody>
          <a:bodyPr>
            <a:normAutofit/>
          </a:bodyPr>
          <a:lstStyle/>
          <a:p>
            <a:r>
              <a:rPr lang="en-GB" sz="1800" b="1" dirty="0">
                <a:latin typeface="Arial" panose="020B0604020202020204" pitchFamily="34" charset="0"/>
                <a:cs typeface="Arial" panose="020B0604020202020204" pitchFamily="34" charset="0"/>
              </a:rPr>
              <a:t>care homes</a:t>
            </a:r>
          </a:p>
        </p:txBody>
      </p:sp>
      <p:sp>
        <p:nvSpPr>
          <p:cNvPr id="3" name="Content Placeholder 2">
            <a:extLst>
              <a:ext uri="{FF2B5EF4-FFF2-40B4-BE49-F238E27FC236}">
                <a16:creationId xmlns:a16="http://schemas.microsoft.com/office/drawing/2014/main" id="{25AC1076-BBDC-5A3E-0568-29FA7BF5238B}"/>
              </a:ext>
            </a:extLst>
          </p:cNvPr>
          <p:cNvSpPr>
            <a:spLocks noGrp="1"/>
          </p:cNvSpPr>
          <p:nvPr>
            <p:ph idx="1"/>
          </p:nvPr>
        </p:nvSpPr>
        <p:spPr>
          <a:xfrm>
            <a:off x="581193" y="1557867"/>
            <a:ext cx="11029615" cy="4238709"/>
          </a:xfrm>
        </p:spPr>
        <p:txBody>
          <a:bodyPr>
            <a:normAutofit/>
          </a:bodyPr>
          <a:lstStyle/>
          <a:p>
            <a:pPr lvl="2" indent="-457200">
              <a:lnSpc>
                <a:spcPct val="150000"/>
              </a:lnSpc>
            </a:pPr>
            <a:r>
              <a:rPr lang="en-GB" sz="1600" dirty="0">
                <a:latin typeface="Arial" panose="020B0604020202020204" pitchFamily="34" charset="0"/>
                <a:cs typeface="Arial" panose="020B0604020202020204" pitchFamily="34" charset="0"/>
              </a:rPr>
              <a:t>“may be run by private companies, voluntary or charity organisations, or sometimes by local councils”.</a:t>
            </a:r>
          </a:p>
          <a:p>
            <a:pPr lvl="2" indent="-457200">
              <a:lnSpc>
                <a:spcPct val="150000"/>
              </a:lnSpc>
            </a:pPr>
            <a:r>
              <a:rPr lang="en-GB" sz="1600" dirty="0">
                <a:latin typeface="Arial" panose="020B0604020202020204" pitchFamily="34" charset="0"/>
                <a:cs typeface="Arial" panose="020B0604020202020204" pitchFamily="34" charset="0"/>
              </a:rPr>
              <a:t>Nursing - personal care will be provided by at least one qualified nurse on duty to provide nursing care.</a:t>
            </a:r>
          </a:p>
          <a:p>
            <a:pPr lvl="2" indent="-457200">
              <a:lnSpc>
                <a:spcPct val="150000"/>
              </a:lnSpc>
            </a:pPr>
            <a:r>
              <a:rPr lang="en-GB" sz="1600" dirty="0">
                <a:latin typeface="Arial" panose="020B0604020202020204" pitchFamily="34" charset="0"/>
                <a:cs typeface="Arial" panose="020B0604020202020204" pitchFamily="34" charset="0"/>
              </a:rPr>
              <a:t>Residential - include accommodation and personal care, such as assistance with bathing, clothing, medication administration, and toileting. Some care homes also provide activities like day trips </a:t>
            </a:r>
            <a:r>
              <a:rPr lang="en-GB" sz="1000" dirty="0">
                <a:latin typeface="Arial" panose="020B0604020202020204" pitchFamily="34" charset="0"/>
                <a:cs typeface="Arial" panose="020B0604020202020204" pitchFamily="34" charset="0"/>
              </a:rPr>
              <a:t>(NHS, 2022)</a:t>
            </a:r>
            <a:r>
              <a:rPr lang="en-GB" sz="1600" dirty="0">
                <a:latin typeface="Arial" panose="020B0604020202020204" pitchFamily="34" charset="0"/>
                <a:cs typeface="Arial" panose="020B0604020202020204" pitchFamily="34" charset="0"/>
              </a:rPr>
              <a:t>.</a:t>
            </a:r>
          </a:p>
          <a:p>
            <a:pPr indent="-457200">
              <a:lnSpc>
                <a:spcPct val="150000"/>
              </a:lnSpc>
            </a:pP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6086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F16A5-48F4-D9BD-D6A0-D10CEFE44219}"/>
              </a:ext>
            </a:extLst>
          </p:cNvPr>
          <p:cNvSpPr>
            <a:spLocks noGrp="1"/>
          </p:cNvSpPr>
          <p:nvPr>
            <p:ph type="title"/>
          </p:nvPr>
        </p:nvSpPr>
        <p:spPr/>
        <p:txBody>
          <a:bodyPr/>
          <a:lstStyle/>
          <a:p>
            <a:r>
              <a:rPr lang="en-GB" sz="1800" b="1" cap="none" dirty="0">
                <a:solidFill>
                  <a:prstClr val="black">
                    <a:lumMod val="75000"/>
                    <a:lumOff val="25000"/>
                  </a:prstClr>
                </a:solidFill>
                <a:latin typeface="Arial" panose="020B0604020202020204" pitchFamily="34" charset="0"/>
                <a:ea typeface="+mn-ea"/>
                <a:cs typeface="Arial" panose="020B0604020202020204" pitchFamily="34" charset="0"/>
              </a:rPr>
              <a:t>HOSPITALS</a:t>
            </a:r>
            <a:br>
              <a:rPr lang="en-GB" b="1" cap="none" dirty="0">
                <a:solidFill>
                  <a:prstClr val="black">
                    <a:lumMod val="75000"/>
                    <a:lumOff val="25000"/>
                  </a:prstClr>
                </a:solidFill>
                <a:latin typeface="Arial" panose="020B0604020202020204" pitchFamily="34" charset="0"/>
                <a:ea typeface="+mn-ea"/>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42962A9-495D-BA69-2B00-F4D34E76EED3}"/>
              </a:ext>
            </a:extLst>
          </p:cNvPr>
          <p:cNvSpPr>
            <a:spLocks noGrp="1"/>
          </p:cNvSpPr>
          <p:nvPr>
            <p:ph idx="1"/>
          </p:nvPr>
        </p:nvSpPr>
        <p:spPr>
          <a:xfrm>
            <a:off x="581193" y="1890876"/>
            <a:ext cx="11029615" cy="3519192"/>
          </a:xfrm>
        </p:spPr>
        <p:txBody>
          <a:bodyPr/>
          <a:lstStyle/>
          <a:p>
            <a:pPr marL="900000" marR="0" lvl="2" indent="-4572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This type of palliative care is typically provided over a short period of time by professional care teams or a single nurse.</a:t>
            </a:r>
          </a:p>
          <a:p>
            <a:pPr marL="900000" marR="0" lvl="2" indent="-4572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Palliative care teams in hospitals will monitor discharge plans and arrange for patients to be transported to hospices, care homes, or their own homes to receive palliative care </a:t>
            </a:r>
            <a:r>
              <a:rPr kumimoji="0" lang="en-GB"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(Helping Hands, no data).</a:t>
            </a:r>
            <a:endParaRPr lang="en-GB" dirty="0"/>
          </a:p>
        </p:txBody>
      </p:sp>
    </p:spTree>
    <p:extLst>
      <p:ext uri="{BB962C8B-B14F-4D97-AF65-F5344CB8AC3E}">
        <p14:creationId xmlns:p14="http://schemas.microsoft.com/office/powerpoint/2010/main" val="740664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912BB-90B4-6F98-18BE-C4BF8A8141DB}"/>
              </a:ext>
            </a:extLst>
          </p:cNvPr>
          <p:cNvSpPr>
            <a:spLocks noGrp="1"/>
          </p:cNvSpPr>
          <p:nvPr>
            <p:ph type="title"/>
          </p:nvPr>
        </p:nvSpPr>
        <p:spPr>
          <a:xfrm>
            <a:off x="581192" y="702156"/>
            <a:ext cx="11029616" cy="625199"/>
          </a:xfrm>
        </p:spPr>
        <p:txBody>
          <a:bodyPr>
            <a:normAutofit/>
          </a:bodyPr>
          <a:lstStyle/>
          <a:p>
            <a:r>
              <a:rPr lang="en-GB" sz="1800" b="1" dirty="0">
                <a:latin typeface="Arial" panose="020B0604020202020204" pitchFamily="34" charset="0"/>
                <a:cs typeface="Arial" panose="020B0604020202020204" pitchFamily="34" charset="0"/>
              </a:rPr>
              <a:t>hospices</a:t>
            </a:r>
            <a:endParaRPr lang="en-GB" sz="1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73138A8-9183-5C2D-DF19-47AAB25A2117}"/>
              </a:ext>
            </a:extLst>
          </p:cNvPr>
          <p:cNvSpPr>
            <a:spLocks noGrp="1"/>
          </p:cNvSpPr>
          <p:nvPr>
            <p:ph idx="1"/>
          </p:nvPr>
        </p:nvSpPr>
        <p:spPr>
          <a:xfrm>
            <a:off x="581192" y="1014755"/>
            <a:ext cx="11133886" cy="4713364"/>
          </a:xfrm>
        </p:spPr>
        <p:txBody>
          <a:bodyPr>
            <a:normAutofit/>
          </a:bodyPr>
          <a:lstStyle/>
          <a:p>
            <a:pPr lvl="1">
              <a:lnSpc>
                <a:spcPct val="150000"/>
              </a:lnSpc>
            </a:pPr>
            <a:r>
              <a:rPr lang="en-GB" sz="1600" dirty="0">
                <a:latin typeface="Arial" panose="020B0604020202020204" pitchFamily="34" charset="0"/>
                <a:cs typeface="Arial" panose="020B0604020202020204" pitchFamily="34" charset="0"/>
              </a:rPr>
              <a:t>A hospice's principal function is to offer palliative care, or care for terminally ill patients that enables them to achieve the highest possible quality of life. </a:t>
            </a:r>
          </a:p>
          <a:p>
            <a:pPr lvl="1">
              <a:lnSpc>
                <a:spcPct val="150000"/>
              </a:lnSpc>
            </a:pPr>
            <a:r>
              <a:rPr lang="en-GB" sz="1600" dirty="0">
                <a:latin typeface="Arial" panose="020B0604020202020204" pitchFamily="34" charset="0"/>
                <a:cs typeface="Arial" panose="020B0604020202020204" pitchFamily="34" charset="0"/>
              </a:rPr>
              <a:t>Provides support to carers and family members.</a:t>
            </a:r>
          </a:p>
          <a:p>
            <a:pPr lvl="1">
              <a:lnSpc>
                <a:spcPct val="150000"/>
              </a:lnSpc>
            </a:pPr>
            <a:r>
              <a:rPr lang="en-GB" sz="1600" dirty="0">
                <a:latin typeface="Arial" panose="020B0604020202020204" pitchFamily="34" charset="0"/>
                <a:cs typeface="Arial" panose="020B0604020202020204" pitchFamily="34" charset="0"/>
              </a:rPr>
              <a:t>From controlling a patient's pain to attending to their emotional, spiritual, and social needs, hospice care supports the individual as a whole, enabling them to enjoy life to the fullest </a:t>
            </a:r>
            <a:r>
              <a:rPr lang="en-GB" sz="1000" dirty="0">
                <a:latin typeface="Arial" panose="020B0604020202020204" pitchFamily="34" charset="0"/>
                <a:cs typeface="Arial" panose="020B0604020202020204" pitchFamily="34" charset="0"/>
              </a:rPr>
              <a:t>(Wigan and Leigh Hospice, 2018).</a:t>
            </a:r>
          </a:p>
        </p:txBody>
      </p:sp>
    </p:spTree>
    <p:extLst>
      <p:ext uri="{BB962C8B-B14F-4D97-AF65-F5344CB8AC3E}">
        <p14:creationId xmlns:p14="http://schemas.microsoft.com/office/powerpoint/2010/main" val="2898217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A6827-95F6-137E-3C80-25A294D1928E}"/>
              </a:ext>
            </a:extLst>
          </p:cNvPr>
          <p:cNvSpPr>
            <a:spLocks noGrp="1"/>
          </p:cNvSpPr>
          <p:nvPr>
            <p:ph type="title"/>
          </p:nvPr>
        </p:nvSpPr>
        <p:spPr>
          <a:xfrm>
            <a:off x="581192" y="702156"/>
            <a:ext cx="10781752" cy="1199796"/>
          </a:xfrm>
        </p:spPr>
        <p:txBody>
          <a:bodyPr/>
          <a:lstStyle/>
          <a:p>
            <a:r>
              <a:rPr lang="en-GB" sz="1800" b="1" cap="none" dirty="0">
                <a:solidFill>
                  <a:prstClr val="black">
                    <a:lumMod val="75000"/>
                    <a:lumOff val="25000"/>
                  </a:prstClr>
                </a:solidFill>
                <a:latin typeface="Arial" panose="020B0604020202020204" pitchFamily="34" charset="0"/>
                <a:ea typeface="+mn-ea"/>
                <a:cs typeface="Arial" panose="020B0604020202020204" pitchFamily="34" charset="0"/>
              </a:rPr>
              <a:t>HOME CARE</a:t>
            </a:r>
            <a:br>
              <a:rPr lang="en-GB" b="1" cap="none" dirty="0">
                <a:solidFill>
                  <a:prstClr val="black">
                    <a:lumMod val="75000"/>
                    <a:lumOff val="25000"/>
                  </a:prstClr>
                </a:solidFill>
                <a:latin typeface="Arial" panose="020B0604020202020204" pitchFamily="34" charset="0"/>
                <a:ea typeface="+mn-ea"/>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59A86FE2-1254-C1CC-6A91-F74958DA5AD0}"/>
              </a:ext>
            </a:extLst>
          </p:cNvPr>
          <p:cNvSpPr>
            <a:spLocks noGrp="1"/>
          </p:cNvSpPr>
          <p:nvPr>
            <p:ph idx="1"/>
          </p:nvPr>
        </p:nvSpPr>
        <p:spPr>
          <a:xfrm>
            <a:off x="581192" y="2048256"/>
            <a:ext cx="11029615" cy="3634486"/>
          </a:xfrm>
        </p:spPr>
        <p:txBody>
          <a:bodyPr/>
          <a:lstStyle/>
          <a:p>
            <a:pPr marL="630000" marR="0" lvl="1"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Home care is the provision of care within the security and comfort of one's own residence.</a:t>
            </a:r>
          </a:p>
          <a:p>
            <a:pPr marL="630000" marR="0" lvl="1"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The frequency of home care visits can be daily or weekly.</a:t>
            </a:r>
          </a:p>
          <a:p>
            <a:pPr marL="630000" marR="0" lvl="1"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The main goal of home care is to help people become more independent, and the care plan will be made to fit each person's needs </a:t>
            </a:r>
            <a:r>
              <a:rPr kumimoji="0" lang="en-GB"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(Helping Hands, 2022). </a:t>
            </a:r>
          </a:p>
          <a:p>
            <a:endParaRPr lang="en-GB" dirty="0"/>
          </a:p>
        </p:txBody>
      </p:sp>
    </p:spTree>
    <p:extLst>
      <p:ext uri="{BB962C8B-B14F-4D97-AF65-F5344CB8AC3E}">
        <p14:creationId xmlns:p14="http://schemas.microsoft.com/office/powerpoint/2010/main" val="2038391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F9906D-3C78-4B8C-6DA2-63744930EBF8}"/>
              </a:ext>
            </a:extLst>
          </p:cNvPr>
          <p:cNvSpPr>
            <a:spLocks noGrp="1"/>
          </p:cNvSpPr>
          <p:nvPr>
            <p:ph idx="1"/>
          </p:nvPr>
        </p:nvSpPr>
        <p:spPr>
          <a:xfrm>
            <a:off x="581192" y="1719470"/>
            <a:ext cx="11029615" cy="4196571"/>
          </a:xfrm>
        </p:spPr>
        <p:txBody>
          <a:bodyPr>
            <a:normAutofit/>
          </a:bodyPr>
          <a:lstStyle/>
          <a:p>
            <a:pPr>
              <a:lnSpc>
                <a:spcPct val="150000"/>
              </a:lnSpc>
            </a:pPr>
            <a:r>
              <a:rPr lang="en-GB" sz="1600" dirty="0">
                <a:latin typeface="Arial" panose="020B0604020202020204" pitchFamily="34" charset="0"/>
                <a:cs typeface="Arial" panose="020B0604020202020204" pitchFamily="34" charset="0"/>
              </a:rPr>
              <a:t>Palliative care should be provided through “</a:t>
            </a:r>
            <a:r>
              <a:rPr lang="en-GB" sz="1600" b="1" dirty="0">
                <a:latin typeface="Arial" panose="020B0604020202020204" pitchFamily="34" charset="0"/>
                <a:cs typeface="Arial" panose="020B0604020202020204" pitchFamily="34" charset="0"/>
              </a:rPr>
              <a:t>person-</a:t>
            </a:r>
            <a:r>
              <a:rPr lang="en-GB" sz="1600" b="1" dirty="0" err="1">
                <a:latin typeface="Arial" panose="020B0604020202020204" pitchFamily="34" charset="0"/>
                <a:cs typeface="Arial" panose="020B0604020202020204" pitchFamily="34" charset="0"/>
              </a:rPr>
              <a:t>centered</a:t>
            </a:r>
            <a:r>
              <a:rPr lang="en-GB" sz="1600" dirty="0">
                <a:latin typeface="Arial" panose="020B0604020202020204" pitchFamily="34" charset="0"/>
                <a:cs typeface="Arial" panose="020B0604020202020204" pitchFamily="34" charset="0"/>
              </a:rPr>
              <a:t>” (medical model) and “integrated health services” (social model) “that pay special attention to the specific needs and preferences of individuals” </a:t>
            </a:r>
            <a:r>
              <a:rPr lang="en-GB" sz="1000" dirty="0">
                <a:latin typeface="Arial" panose="020B0604020202020204" pitchFamily="34" charset="0"/>
                <a:cs typeface="Arial" panose="020B0604020202020204" pitchFamily="34" charset="0"/>
              </a:rPr>
              <a:t>(WHO, 2020)</a:t>
            </a:r>
            <a:r>
              <a:rPr lang="en-GB" sz="1600" dirty="0">
                <a:latin typeface="Arial" panose="020B0604020202020204" pitchFamily="34" charset="0"/>
                <a:cs typeface="Arial" panose="020B0604020202020204" pitchFamily="34" charset="0"/>
              </a:rPr>
              <a:t>. </a:t>
            </a:r>
          </a:p>
          <a:p>
            <a:pPr marL="0" indent="0">
              <a:lnSpc>
                <a:spcPct val="150000"/>
              </a:lnSpc>
              <a:buNone/>
            </a:pPr>
            <a:endParaRPr lang="en-GB"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End-of-life </a:t>
            </a:r>
            <a:r>
              <a:rPr lang="en-GB" sz="1600" b="1" dirty="0">
                <a:latin typeface="Arial" panose="020B0604020202020204" pitchFamily="34" charset="0"/>
                <a:cs typeface="Arial" panose="020B0604020202020204" pitchFamily="34" charset="0"/>
              </a:rPr>
              <a:t>advocacy</a:t>
            </a:r>
            <a:r>
              <a:rPr lang="en-GB" sz="1600" dirty="0">
                <a:latin typeface="Arial" panose="020B0604020202020204" pitchFamily="34" charset="0"/>
                <a:cs typeface="Arial" panose="020B0604020202020204" pitchFamily="34" charset="0"/>
              </a:rPr>
              <a:t> gives nurses the structure they need to become successful patient advocates. Improving skills in “active listening and effective communication can strengthen the nurse-patient relationship and foster a healing environment” </a:t>
            </a:r>
            <a:r>
              <a:rPr lang="en-GB" sz="1000" dirty="0">
                <a:latin typeface="Arial" panose="020B0604020202020204" pitchFamily="34" charset="0"/>
                <a:cs typeface="Arial" panose="020B0604020202020204" pitchFamily="34" charset="0"/>
              </a:rPr>
              <a:t>(Hebert, Moore, &amp; Rooney, 2011).</a:t>
            </a:r>
          </a:p>
        </p:txBody>
      </p:sp>
      <p:sp>
        <p:nvSpPr>
          <p:cNvPr id="2" name="Title 1">
            <a:extLst>
              <a:ext uri="{FF2B5EF4-FFF2-40B4-BE49-F238E27FC236}">
                <a16:creationId xmlns:a16="http://schemas.microsoft.com/office/drawing/2014/main" id="{5B50AAB2-6A3D-4A85-56CF-7F4EC5357657}"/>
              </a:ext>
            </a:extLst>
          </p:cNvPr>
          <p:cNvSpPr>
            <a:spLocks noGrp="1"/>
          </p:cNvSpPr>
          <p:nvPr>
            <p:ph type="title"/>
          </p:nvPr>
        </p:nvSpPr>
        <p:spPr>
          <a:xfrm>
            <a:off x="581192" y="702156"/>
            <a:ext cx="10809050" cy="1017314"/>
          </a:xfrm>
        </p:spPr>
        <p:txBody>
          <a:bodyPr/>
          <a:lstStyle/>
          <a:p>
            <a:r>
              <a:rPr lang="en-GB" sz="1800" b="1" cap="none" dirty="0">
                <a:solidFill>
                  <a:prstClr val="black">
                    <a:lumMod val="75000"/>
                    <a:lumOff val="25000"/>
                  </a:prstClr>
                </a:solidFill>
                <a:latin typeface="Arial" panose="020B0604020202020204" pitchFamily="34" charset="0"/>
                <a:ea typeface="+mn-ea"/>
                <a:cs typeface="Arial" panose="020B0604020202020204" pitchFamily="34" charset="0"/>
              </a:rPr>
              <a:t>INTERVENTIONS</a:t>
            </a:r>
            <a:br>
              <a:rPr lang="en-GB" sz="1800" b="1" cap="none" dirty="0">
                <a:solidFill>
                  <a:prstClr val="black">
                    <a:lumMod val="75000"/>
                    <a:lumOff val="25000"/>
                  </a:prstClr>
                </a:solidFill>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7857163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50326-34AE-8FC9-130C-771F6118B699}"/>
              </a:ext>
            </a:extLst>
          </p:cNvPr>
          <p:cNvSpPr>
            <a:spLocks noGrp="1"/>
          </p:cNvSpPr>
          <p:nvPr>
            <p:ph type="title"/>
          </p:nvPr>
        </p:nvSpPr>
        <p:spPr>
          <a:xfrm>
            <a:off x="581192" y="702156"/>
            <a:ext cx="11029616" cy="546541"/>
          </a:xfrm>
        </p:spPr>
        <p:txBody>
          <a:bodyPr>
            <a:normAutofit/>
          </a:bodyPr>
          <a:lstStyle/>
          <a:p>
            <a:r>
              <a:rPr lang="en-GB" sz="1800" b="1" dirty="0">
                <a:latin typeface="Arial" panose="020B0604020202020204" pitchFamily="34" charset="0"/>
                <a:cs typeface="Arial" panose="020B0604020202020204" pitchFamily="34" charset="0"/>
              </a:rPr>
              <a:t>The gap between need and availability of end-of-life care</a:t>
            </a:r>
          </a:p>
        </p:txBody>
      </p:sp>
      <p:sp>
        <p:nvSpPr>
          <p:cNvPr id="3" name="Content Placeholder 2">
            <a:extLst>
              <a:ext uri="{FF2B5EF4-FFF2-40B4-BE49-F238E27FC236}">
                <a16:creationId xmlns:a16="http://schemas.microsoft.com/office/drawing/2014/main" id="{FF9E3499-D74F-77CD-0533-83ED9BDFF417}"/>
              </a:ext>
            </a:extLst>
          </p:cNvPr>
          <p:cNvSpPr>
            <a:spLocks noGrp="1"/>
          </p:cNvSpPr>
          <p:nvPr>
            <p:ph idx="1"/>
          </p:nvPr>
        </p:nvSpPr>
        <p:spPr>
          <a:xfrm>
            <a:off x="581193" y="1517904"/>
            <a:ext cx="11029615" cy="3634486"/>
          </a:xfrm>
        </p:spPr>
        <p:txBody>
          <a:bodyPr>
            <a:normAutofit/>
          </a:bodyPr>
          <a:lstStyle/>
          <a:p>
            <a:r>
              <a:rPr lang="en-GB" sz="1600" dirty="0">
                <a:latin typeface="Arial" panose="020B0604020202020204" pitchFamily="34" charset="0"/>
                <a:cs typeface="Arial" panose="020B0604020202020204" pitchFamily="34" charset="0"/>
              </a:rPr>
              <a:t>“serious concerns” about a “lack of research in end-of-life care” and “underuse of existing research”</a:t>
            </a:r>
          </a:p>
          <a:p>
            <a:r>
              <a:rPr lang="en-GB" sz="1600" dirty="0">
                <a:latin typeface="Arial" panose="020B0604020202020204" pitchFamily="34" charset="0"/>
                <a:cs typeface="Arial" panose="020B0604020202020204" pitchFamily="34" charset="0"/>
              </a:rPr>
              <a:t>However, this area is underfunded in comparison to research on the prevention and treatment of life-limiting conditions </a:t>
            </a:r>
            <a:r>
              <a:rPr lang="en-GB" sz="1000" dirty="0">
                <a:latin typeface="Arial" panose="020B0604020202020204" pitchFamily="34" charset="0"/>
                <a:cs typeface="Arial" panose="020B0604020202020204" pitchFamily="34" charset="0"/>
              </a:rPr>
              <a:t>(Higginson, 2015).</a:t>
            </a:r>
          </a:p>
          <a:p>
            <a:r>
              <a:rPr lang="en-GB" sz="1600" dirty="0">
                <a:latin typeface="Arial" panose="020B0604020202020204" pitchFamily="34" charset="0"/>
                <a:cs typeface="Arial" panose="020B0604020202020204" pitchFamily="34" charset="0"/>
              </a:rPr>
              <a:t>“understanding and improving out-of-hours care for people in end of life and their informal carers” </a:t>
            </a:r>
            <a:r>
              <a:rPr lang="en-GB" sz="1000" dirty="0">
                <a:latin typeface="Arial" panose="020B0604020202020204" pitchFamily="34" charset="0"/>
                <a:cs typeface="Arial" panose="020B0604020202020204" pitchFamily="34" charset="0"/>
              </a:rPr>
              <a:t>(Marie Curie, 2022)</a:t>
            </a:r>
          </a:p>
          <a:p>
            <a:r>
              <a:rPr lang="en-GB" sz="1600" dirty="0">
                <a:latin typeface="Arial" panose="020B0604020202020204" pitchFamily="34" charset="0"/>
                <a:cs typeface="Arial" panose="020B0604020202020204" pitchFamily="34" charset="0"/>
              </a:rPr>
              <a:t>Shortages of qualified professional staff.</a:t>
            </a:r>
          </a:p>
          <a:p>
            <a:r>
              <a:rPr lang="en-GB" sz="1600" dirty="0">
                <a:latin typeface="Arial" panose="020B0604020202020204" pitchFamily="34" charset="0"/>
                <a:cs typeface="Arial" panose="020B0604020202020204" pitchFamily="34" charset="0"/>
              </a:rPr>
              <a:t>Insufficient access to quality care, and this applies to all elderly care.</a:t>
            </a:r>
          </a:p>
        </p:txBody>
      </p:sp>
    </p:spTree>
    <p:extLst>
      <p:ext uri="{BB962C8B-B14F-4D97-AF65-F5344CB8AC3E}">
        <p14:creationId xmlns:p14="http://schemas.microsoft.com/office/powerpoint/2010/main" val="557904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C1CD21-E3D0-5E1E-2621-990343EE7D1D}"/>
              </a:ext>
            </a:extLst>
          </p:cNvPr>
          <p:cNvSpPr>
            <a:spLocks noGrp="1"/>
          </p:cNvSpPr>
          <p:nvPr>
            <p:ph idx="1"/>
          </p:nvPr>
        </p:nvSpPr>
        <p:spPr>
          <a:xfrm>
            <a:off x="685800" y="1484555"/>
            <a:ext cx="10925008" cy="4272009"/>
          </a:xfrm>
        </p:spPr>
        <p:txBody>
          <a:bodyPr/>
          <a:lstStyle/>
          <a:p>
            <a:pPr lvl="1">
              <a:lnSpc>
                <a:spcPct val="150000"/>
              </a:lnSpc>
            </a:pPr>
            <a:r>
              <a:rPr lang="en-GB" sz="1600" dirty="0">
                <a:latin typeface="Arial" panose="020B0604020202020204" pitchFamily="34" charset="0"/>
                <a:cs typeface="Arial" panose="020B0604020202020204" pitchFamily="34" charset="0"/>
              </a:rPr>
              <a:t>The Human Rights Act 1998 - Palliative care is explicitly recognized under the human right to health </a:t>
            </a:r>
            <a:r>
              <a:rPr lang="en-GB" sz="1000" dirty="0">
                <a:latin typeface="Arial" panose="020B0604020202020204" pitchFamily="34" charset="0"/>
                <a:cs typeface="Arial" panose="020B0604020202020204" pitchFamily="34" charset="0"/>
              </a:rPr>
              <a:t>(WHO, 2020).</a:t>
            </a:r>
          </a:p>
          <a:p>
            <a:pPr lvl="1">
              <a:lnSpc>
                <a:spcPct val="150000"/>
              </a:lnSpc>
            </a:pPr>
            <a:r>
              <a:rPr lang="en-GB" sz="1600" dirty="0">
                <a:latin typeface="Arial" panose="020B0604020202020204" pitchFamily="34" charset="0"/>
                <a:cs typeface="Arial" panose="020B0604020202020204" pitchFamily="34" charset="0"/>
              </a:rPr>
              <a:t>The Care Act of 2014 establishes the legislative foundation for councils with social care responsibilities to provide assistance to individuals nearing the end of their life, as well as their relatives and carers. In 2004, the first national programme for end-of-life care was formed, followed by the first national plan in 2008 </a:t>
            </a:r>
            <a:r>
              <a:rPr lang="en-GB" sz="1000" dirty="0">
                <a:latin typeface="Arial" panose="020B0604020202020204" pitchFamily="34" charset="0"/>
                <a:cs typeface="Arial" panose="020B0604020202020204" pitchFamily="34" charset="0"/>
              </a:rPr>
              <a:t>(Local Government Association, 2020)</a:t>
            </a:r>
            <a:r>
              <a:rPr lang="en-GB" sz="1600" dirty="0">
                <a:latin typeface="Arial" panose="020B0604020202020204" pitchFamily="34" charset="0"/>
                <a:cs typeface="Arial" panose="020B0604020202020204" pitchFamily="34" charset="0"/>
              </a:rPr>
              <a:t>.</a:t>
            </a:r>
          </a:p>
          <a:p>
            <a:pPr lvl="1">
              <a:lnSpc>
                <a:spcPct val="150000"/>
              </a:lnSpc>
            </a:pPr>
            <a:r>
              <a:rPr lang="en-GB" sz="1600" dirty="0">
                <a:latin typeface="Arial" panose="020B0604020202020204" pitchFamily="34" charset="0"/>
                <a:cs typeface="Arial" panose="020B0604020202020204" pitchFamily="34" charset="0"/>
              </a:rPr>
              <a:t>The Equality Act 2010 - protects individuals from discrimination (age, protected characteristics) in the workplace and across society in general </a:t>
            </a:r>
            <a:r>
              <a:rPr lang="en-GB" sz="1000" dirty="0">
                <a:latin typeface="Arial" panose="020B0604020202020204" pitchFamily="34" charset="0"/>
                <a:cs typeface="Arial" panose="020B0604020202020204" pitchFamily="34" charset="0"/>
              </a:rPr>
              <a:t>(GOV.UK, 2015b).</a:t>
            </a:r>
          </a:p>
          <a:p>
            <a:pPr lvl="1">
              <a:lnSpc>
                <a:spcPct val="150000"/>
              </a:lnSpc>
            </a:pPr>
            <a:r>
              <a:rPr lang="en-GB" sz="1600" dirty="0">
                <a:latin typeface="Arial" panose="020B0604020202020204" pitchFamily="34" charset="0"/>
                <a:cs typeface="Arial" panose="020B0604020202020204" pitchFamily="34" charset="0"/>
              </a:rPr>
              <a:t>“The UK’s law is outdated and lacking in compassion” </a:t>
            </a:r>
            <a:r>
              <a:rPr lang="en-GB" sz="1000" dirty="0">
                <a:latin typeface="Arial" panose="020B0604020202020204" pitchFamily="34" charset="0"/>
                <a:cs typeface="Arial" panose="020B0604020202020204" pitchFamily="34" charset="0"/>
              </a:rPr>
              <a:t>(My death, my decision, 2021).</a:t>
            </a:r>
            <a:endParaRPr lang="en-GB" sz="13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ADBF1952-EDA7-AD66-AF1B-C9C3A4845BEE}"/>
              </a:ext>
            </a:extLst>
          </p:cNvPr>
          <p:cNvSpPr>
            <a:spLocks noGrp="1"/>
          </p:cNvSpPr>
          <p:nvPr>
            <p:ph type="title"/>
          </p:nvPr>
        </p:nvSpPr>
        <p:spPr>
          <a:xfrm>
            <a:off x="581192" y="702156"/>
            <a:ext cx="11029616" cy="576038"/>
          </a:xfrm>
        </p:spPr>
        <p:txBody>
          <a:bodyPr>
            <a:noAutofit/>
          </a:bodyPr>
          <a:lstStyle/>
          <a:p>
            <a:r>
              <a:rPr lang="en-GB" sz="1800" b="1" dirty="0">
                <a:latin typeface="Arial" panose="020B0604020202020204" pitchFamily="34" charset="0"/>
                <a:cs typeface="Arial" panose="020B0604020202020204" pitchFamily="34" charset="0"/>
              </a:rPr>
              <a:t>Legislation relevant to the end of life</a:t>
            </a:r>
          </a:p>
        </p:txBody>
      </p:sp>
    </p:spTree>
    <p:extLst>
      <p:ext uri="{BB962C8B-B14F-4D97-AF65-F5344CB8AC3E}">
        <p14:creationId xmlns:p14="http://schemas.microsoft.com/office/powerpoint/2010/main" val="10164877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1">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B46CC9E-30C5-EF56-447D-4087C21A902F}"/>
              </a:ext>
            </a:extLst>
          </p:cNvPr>
          <p:cNvSpPr>
            <a:spLocks noGrp="1"/>
          </p:cNvSpPr>
          <p:nvPr>
            <p:ph type="title"/>
          </p:nvPr>
        </p:nvSpPr>
        <p:spPr>
          <a:xfrm>
            <a:off x="581192" y="268575"/>
            <a:ext cx="3568661" cy="1269713"/>
          </a:xfrm>
        </p:spPr>
        <p:txBody>
          <a:bodyPr>
            <a:normAutofit/>
          </a:bodyPr>
          <a:lstStyle/>
          <a:p>
            <a:r>
              <a:rPr lang="en-GB" sz="1800" b="1" dirty="0">
                <a:latin typeface="Arial" panose="020B0604020202020204" pitchFamily="34" charset="0"/>
                <a:cs typeface="Arial" panose="020B0604020202020204" pitchFamily="34" charset="0"/>
              </a:rPr>
              <a:t>THEORIES OF AGING</a:t>
            </a:r>
          </a:p>
        </p:txBody>
      </p:sp>
      <p:sp>
        <p:nvSpPr>
          <p:cNvPr id="21" name="Rectangle 13">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395F73F-83ED-0D15-5715-9752C6D48BE2}"/>
              </a:ext>
            </a:extLst>
          </p:cNvPr>
          <p:cNvSpPr>
            <a:spLocks noGrp="1"/>
          </p:cNvSpPr>
          <p:nvPr>
            <p:ph idx="1"/>
          </p:nvPr>
        </p:nvSpPr>
        <p:spPr>
          <a:xfrm>
            <a:off x="652892" y="1806863"/>
            <a:ext cx="4054190" cy="4179708"/>
          </a:xfrm>
        </p:spPr>
        <p:txBody>
          <a:bodyPr>
            <a:normAutofit/>
          </a:bodyPr>
          <a:lstStyle/>
          <a:p>
            <a:pPr>
              <a:lnSpc>
                <a:spcPct val="150000"/>
              </a:lnSpc>
            </a:pPr>
            <a:r>
              <a:rPr lang="en-GB" sz="1600" b="1" dirty="0">
                <a:latin typeface="Arial" panose="020B0604020202020204" pitchFamily="34" charset="0"/>
                <a:cs typeface="Arial" panose="020B0604020202020204" pitchFamily="34" charset="0"/>
              </a:rPr>
              <a:t>Disengagement Theory </a:t>
            </a:r>
            <a:r>
              <a:rPr lang="en-GB" sz="1600" dirty="0">
                <a:latin typeface="Arial" panose="020B0604020202020204" pitchFamily="34" charset="0"/>
                <a:cs typeface="Arial" panose="020B0604020202020204" pitchFamily="34" charset="0"/>
              </a:rPr>
              <a:t>- Successful ageing demands the mutual disengagement of the elderly and society </a:t>
            </a:r>
            <a:r>
              <a:rPr lang="en-GB" sz="1000" dirty="0">
                <a:latin typeface="Arial" panose="020B0604020202020204" pitchFamily="34" charset="0"/>
                <a:cs typeface="Arial" panose="020B0604020202020204" pitchFamily="34" charset="0"/>
              </a:rPr>
              <a:t>(Marshall and Clarke, 2007).</a:t>
            </a:r>
          </a:p>
          <a:p>
            <a:pPr marL="0" indent="0">
              <a:lnSpc>
                <a:spcPct val="150000"/>
              </a:lnSpc>
              <a:buNone/>
            </a:pPr>
            <a:endParaRPr lang="en-GB" sz="1600" dirty="0">
              <a:latin typeface="Arial" panose="020B0604020202020204" pitchFamily="34" charset="0"/>
              <a:cs typeface="Arial" panose="020B0604020202020204" pitchFamily="34" charset="0"/>
            </a:endParaRPr>
          </a:p>
          <a:p>
            <a:pPr>
              <a:lnSpc>
                <a:spcPct val="150000"/>
              </a:lnSpc>
            </a:pPr>
            <a:r>
              <a:rPr lang="en-GB" sz="1600" b="1" dirty="0">
                <a:latin typeface="Arial" panose="020B0604020202020204" pitchFamily="34" charset="0"/>
                <a:cs typeface="Arial" panose="020B0604020202020204" pitchFamily="34" charset="0"/>
              </a:rPr>
              <a:t>Activity Theory </a:t>
            </a:r>
            <a:r>
              <a:rPr lang="en-GB" sz="1600" dirty="0">
                <a:latin typeface="Arial" panose="020B0604020202020204" pitchFamily="34" charset="0"/>
                <a:cs typeface="Arial" panose="020B0604020202020204" pitchFamily="34" charset="0"/>
              </a:rPr>
              <a:t>– Pet Therapy - Pets can help people recall happy memories of times when they owned a pet themselves or when they were with family (or robotic pets) </a:t>
            </a:r>
            <a:r>
              <a:rPr lang="en-GB" sz="1000" dirty="0">
                <a:latin typeface="Arial" panose="020B0604020202020204" pitchFamily="34" charset="0"/>
                <a:cs typeface="Arial" panose="020B0604020202020204" pitchFamily="34" charset="0"/>
              </a:rPr>
              <a:t>(Country Court, no date).</a:t>
            </a:r>
          </a:p>
        </p:txBody>
      </p:sp>
      <p:pic>
        <p:nvPicPr>
          <p:cNvPr id="9" name="Picture 8" descr="Diagram&#10;&#10;Description automatically generated">
            <a:extLst>
              <a:ext uri="{FF2B5EF4-FFF2-40B4-BE49-F238E27FC236}">
                <a16:creationId xmlns:a16="http://schemas.microsoft.com/office/drawing/2014/main" id="{73C9B844-278C-7B8F-DED9-1E19F5647331}"/>
              </a:ext>
            </a:extLst>
          </p:cNvPr>
          <p:cNvPicPr>
            <a:picLocks noChangeAspect="1"/>
          </p:cNvPicPr>
          <p:nvPr/>
        </p:nvPicPr>
        <p:blipFill>
          <a:blip r:embed="rId2"/>
          <a:stretch>
            <a:fillRect/>
          </a:stretch>
        </p:blipFill>
        <p:spPr>
          <a:xfrm>
            <a:off x="6590655" y="538129"/>
            <a:ext cx="4852375" cy="2755670"/>
          </a:xfrm>
          <a:prstGeom prst="rect">
            <a:avLst/>
          </a:prstGeom>
        </p:spPr>
      </p:pic>
      <p:sp>
        <p:nvSpPr>
          <p:cNvPr id="19" name="TextBox 18">
            <a:extLst>
              <a:ext uri="{FF2B5EF4-FFF2-40B4-BE49-F238E27FC236}">
                <a16:creationId xmlns:a16="http://schemas.microsoft.com/office/drawing/2014/main" id="{A83921E1-FD7D-EF8F-6325-37EA7F8AC26B}"/>
              </a:ext>
            </a:extLst>
          </p:cNvPr>
          <p:cNvSpPr txBox="1"/>
          <p:nvPr/>
        </p:nvSpPr>
        <p:spPr>
          <a:xfrm>
            <a:off x="5891645" y="3428999"/>
            <a:ext cx="6172331" cy="2800767"/>
          </a:xfrm>
          <a:prstGeom prst="rect">
            <a:avLst/>
          </a:prstGeom>
          <a:noFill/>
        </p:spPr>
        <p:txBody>
          <a:bodyPr wrap="square">
            <a:spAutoFit/>
          </a:bodyPr>
          <a:lstStyle/>
          <a:p>
            <a:pPr marL="285750" indent="-285750">
              <a:buClr>
                <a:srgbClr val="00B0F0"/>
              </a:buClr>
              <a:buFont typeface="Wingdings" panose="05000000000000000000" pitchFamily="2" charset="2"/>
              <a:buChar char="§"/>
            </a:pPr>
            <a:r>
              <a:rPr lang="en-GB" sz="1600" b="1" dirty="0">
                <a:latin typeface="Arial" panose="020B0604020202020204" pitchFamily="34" charset="0"/>
                <a:cs typeface="Arial" panose="020B0604020202020204" pitchFamily="34" charset="0"/>
              </a:rPr>
              <a:t>Maslow’s hierarchy of needs</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Self- actualization		- die in dignity</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Esteem			- respect, dignity</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Love and belonging		- family, compassion</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Safety needs		- pension, insurance, property</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Physiological needs 	- air, water, food, shelter, sleep</a:t>
            </a:r>
          </a:p>
        </p:txBody>
      </p:sp>
      <p:sp>
        <p:nvSpPr>
          <p:cNvPr id="25" name="TextBox 24">
            <a:extLst>
              <a:ext uri="{FF2B5EF4-FFF2-40B4-BE49-F238E27FC236}">
                <a16:creationId xmlns:a16="http://schemas.microsoft.com/office/drawing/2014/main" id="{5B153765-5189-3F26-4FE6-048F58BB7498}"/>
              </a:ext>
            </a:extLst>
          </p:cNvPr>
          <p:cNvSpPr txBox="1"/>
          <p:nvPr/>
        </p:nvSpPr>
        <p:spPr>
          <a:xfrm>
            <a:off x="10437995" y="3253252"/>
            <a:ext cx="1126662" cy="246221"/>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Mcleod</a:t>
            </a:r>
            <a:r>
              <a:rPr lang="en-GB" sz="1000" dirty="0">
                <a:latin typeface="Arial" panose="020B0604020202020204" pitchFamily="34" charset="0"/>
                <a:cs typeface="Arial" panose="020B0604020202020204" pitchFamily="34" charset="0"/>
              </a:rPr>
              <a:t>, 2022)</a:t>
            </a:r>
            <a:endParaRPr lang="en-GB" sz="1000" dirty="0"/>
          </a:p>
        </p:txBody>
      </p:sp>
    </p:spTree>
    <p:extLst>
      <p:ext uri="{BB962C8B-B14F-4D97-AF65-F5344CB8AC3E}">
        <p14:creationId xmlns:p14="http://schemas.microsoft.com/office/powerpoint/2010/main" val="34317444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5523B1-A237-4198-62DD-B710B406911E}"/>
              </a:ext>
            </a:extLst>
          </p:cNvPr>
          <p:cNvSpPr>
            <a:spLocks noGrp="1"/>
          </p:cNvSpPr>
          <p:nvPr>
            <p:ph type="title"/>
          </p:nvPr>
        </p:nvSpPr>
        <p:spPr>
          <a:xfrm>
            <a:off x="581193" y="702156"/>
            <a:ext cx="5269979" cy="711008"/>
          </a:xfrm>
        </p:spPr>
        <p:txBody>
          <a:bodyPr>
            <a:normAutofit/>
          </a:bodyPr>
          <a:lstStyle/>
          <a:p>
            <a:r>
              <a:rPr lang="en-GB" sz="1800" b="1" dirty="0">
                <a:latin typeface="Arial" panose="020B0604020202020204" pitchFamily="34" charset="0"/>
                <a:cs typeface="Arial" panose="020B0604020202020204" pitchFamily="34" charset="0"/>
              </a:rPr>
              <a:t>Planning for end of life</a:t>
            </a:r>
          </a:p>
        </p:txBody>
      </p:sp>
      <p:sp>
        <p:nvSpPr>
          <p:cNvPr id="11" name="Rectangle 10">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D51A85C-F4AB-EBD1-ABCF-7A3B3A6F7845}"/>
              </a:ext>
            </a:extLst>
          </p:cNvPr>
          <p:cNvPicPr>
            <a:picLocks noChangeAspect="1"/>
          </p:cNvPicPr>
          <p:nvPr/>
        </p:nvPicPr>
        <p:blipFill>
          <a:blip r:embed="rId2"/>
          <a:stretch>
            <a:fillRect/>
          </a:stretch>
        </p:blipFill>
        <p:spPr>
          <a:xfrm>
            <a:off x="780698" y="2537772"/>
            <a:ext cx="4748741" cy="3265609"/>
          </a:xfrm>
          <a:prstGeom prst="rect">
            <a:avLst/>
          </a:prstGeom>
        </p:spPr>
      </p:pic>
      <p:sp>
        <p:nvSpPr>
          <p:cNvPr id="3" name="Content Placeholder 2">
            <a:extLst>
              <a:ext uri="{FF2B5EF4-FFF2-40B4-BE49-F238E27FC236}">
                <a16:creationId xmlns:a16="http://schemas.microsoft.com/office/drawing/2014/main" id="{EC236F31-567A-0159-535A-ED21D65A1B18}"/>
              </a:ext>
            </a:extLst>
          </p:cNvPr>
          <p:cNvSpPr>
            <a:spLocks noGrp="1"/>
          </p:cNvSpPr>
          <p:nvPr>
            <p:ph idx="1"/>
          </p:nvPr>
        </p:nvSpPr>
        <p:spPr>
          <a:xfrm>
            <a:off x="5863605" y="893619"/>
            <a:ext cx="5881862" cy="5507181"/>
          </a:xfrm>
        </p:spPr>
        <p:txBody>
          <a:bodyPr>
            <a:normAutofit fontScale="92500" lnSpcReduction="10000"/>
          </a:bodyPr>
          <a:lstStyle/>
          <a:p>
            <a:pPr marL="0" indent="0">
              <a:lnSpc>
                <a:spcPct val="150000"/>
              </a:lnSpc>
              <a:buNone/>
            </a:pPr>
            <a:r>
              <a:rPr lang="en-GB" b="1" dirty="0">
                <a:latin typeface="Arial" panose="020B0604020202020204" pitchFamily="34" charset="0"/>
                <a:cs typeface="Arial" panose="020B0604020202020204" pitchFamily="34" charset="0"/>
              </a:rPr>
              <a:t>Living Wills. Advance Decision to Refuse Treatment.</a:t>
            </a:r>
          </a:p>
          <a:p>
            <a:pPr lvl="1">
              <a:lnSpc>
                <a:spcPct val="150000"/>
              </a:lnSpc>
            </a:pPr>
            <a:r>
              <a:rPr lang="en-GB" sz="1700" dirty="0">
                <a:latin typeface="Arial" panose="020B0604020202020204" pitchFamily="34" charset="0"/>
                <a:cs typeface="Arial" panose="020B0604020202020204" pitchFamily="34" charset="0"/>
              </a:rPr>
              <a:t>If you were unable to make or convey your own decisions, a living will would become necessary.</a:t>
            </a:r>
          </a:p>
          <a:p>
            <a:pPr lvl="1">
              <a:lnSpc>
                <a:spcPct val="150000"/>
              </a:lnSpc>
            </a:pPr>
            <a:r>
              <a:rPr lang="en-GB" sz="1700" dirty="0">
                <a:latin typeface="Arial" panose="020B0604020202020204" pitchFamily="34" charset="0"/>
                <a:cs typeface="Arial" panose="020B0604020202020204" pitchFamily="34" charset="0"/>
              </a:rPr>
              <a:t>It gives you the right to refuse treatment, even if that could cause you to die. A living will is legally binding, so the people who take care of you must do what you say. However, it will only be used if you lose the ability to make or communicate treatment decisions </a:t>
            </a:r>
            <a:r>
              <a:rPr lang="en-GB" sz="1100" dirty="0">
                <a:latin typeface="Arial" panose="020B0604020202020204" pitchFamily="34" charset="0"/>
                <a:cs typeface="Arial" panose="020B0604020202020204" pitchFamily="34" charset="0"/>
              </a:rPr>
              <a:t>(Age UK, 2022).</a:t>
            </a:r>
          </a:p>
          <a:p>
            <a:pPr marL="0" indent="0">
              <a:lnSpc>
                <a:spcPct val="150000"/>
              </a:lnSpc>
              <a:buNone/>
            </a:pPr>
            <a:r>
              <a:rPr lang="en-GB" b="1" dirty="0">
                <a:latin typeface="Arial" panose="020B0604020202020204" pitchFamily="34" charset="0"/>
                <a:cs typeface="Arial" panose="020B0604020202020204" pitchFamily="34" charset="0"/>
              </a:rPr>
              <a:t>DNR (DNACPR) - Do Not Resuscitate</a:t>
            </a:r>
          </a:p>
          <a:p>
            <a:pPr lvl="1">
              <a:lnSpc>
                <a:spcPct val="150000"/>
              </a:lnSpc>
            </a:pPr>
            <a:r>
              <a:rPr lang="en-GB" sz="1700" dirty="0">
                <a:latin typeface="Arial" panose="020B0604020202020204" pitchFamily="34" charset="0"/>
                <a:cs typeface="Arial" panose="020B0604020202020204" pitchFamily="34" charset="0"/>
              </a:rPr>
              <a:t>It is a treatment provided when a person stops breathing or the heart stops beating.</a:t>
            </a:r>
          </a:p>
          <a:p>
            <a:pPr lvl="1">
              <a:lnSpc>
                <a:spcPct val="150000"/>
              </a:lnSpc>
            </a:pPr>
            <a:r>
              <a:rPr lang="en-GB" sz="1700" dirty="0">
                <a:latin typeface="Arial" panose="020B0604020202020204" pitchFamily="34" charset="0"/>
                <a:cs typeface="Arial" panose="020B0604020202020204" pitchFamily="34" charset="0"/>
              </a:rPr>
              <a:t>A DNR form has no legal effect. It is a tool used to inform doctors, nurses, and paramedics not to attempt CPR </a:t>
            </a:r>
            <a:r>
              <a:rPr lang="en-GB" sz="1100" dirty="0">
                <a:latin typeface="Arial" panose="020B0604020202020204" pitchFamily="34" charset="0"/>
                <a:cs typeface="Arial" panose="020B0604020202020204" pitchFamily="34" charset="0"/>
              </a:rPr>
              <a:t>(NHS, 2021).</a:t>
            </a:r>
            <a:endParaRPr lang="en-GB"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A97DA0AB-BA6E-3F68-2074-22F88E195BDF}"/>
              </a:ext>
            </a:extLst>
          </p:cNvPr>
          <p:cNvSpPr txBox="1"/>
          <p:nvPr/>
        </p:nvSpPr>
        <p:spPr>
          <a:xfrm>
            <a:off x="4554906" y="6295868"/>
            <a:ext cx="1296266" cy="246221"/>
          </a:xfrm>
          <a:prstGeom prst="rect">
            <a:avLst/>
          </a:prstGeom>
          <a:noFill/>
        </p:spPr>
        <p:txBody>
          <a:bodyPr wrap="square">
            <a:spAutoFit/>
          </a:bodyPr>
          <a:lstStyle/>
          <a:p>
            <a:r>
              <a:rPr lang="en-GB" sz="1000" dirty="0"/>
              <a:t>(Schmidt, no date) </a:t>
            </a:r>
          </a:p>
        </p:txBody>
      </p:sp>
    </p:spTree>
    <p:extLst>
      <p:ext uri="{BB962C8B-B14F-4D97-AF65-F5344CB8AC3E}">
        <p14:creationId xmlns:p14="http://schemas.microsoft.com/office/powerpoint/2010/main" val="42763842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A477D3-CE5A-46B9-A5A6-DFFF460B7993}"/>
              </a:ext>
            </a:extLst>
          </p:cNvPr>
          <p:cNvSpPr>
            <a:spLocks noGrp="1"/>
          </p:cNvSpPr>
          <p:nvPr>
            <p:ph sz="half" idx="1"/>
          </p:nvPr>
        </p:nvSpPr>
        <p:spPr>
          <a:xfrm>
            <a:off x="581191" y="1768641"/>
            <a:ext cx="5194767" cy="3633047"/>
          </a:xfrm>
        </p:spPr>
        <p:txBody>
          <a:bodyPr>
            <a:normAutofit/>
          </a:bodyPr>
          <a:lstStyle/>
          <a:p>
            <a:pPr marL="0" indent="0">
              <a:buNone/>
            </a:pPr>
            <a:r>
              <a:rPr lang="en-GB" sz="1800" b="1" cap="all" dirty="0">
                <a:latin typeface="Arial" panose="020B0604020202020204" pitchFamily="34" charset="0"/>
                <a:cs typeface="Arial" panose="020B0604020202020204" pitchFamily="34" charset="0"/>
              </a:rPr>
              <a:t>Defining euthanasia and </a:t>
            </a:r>
          </a:p>
          <a:p>
            <a:pPr marL="0" indent="0">
              <a:buNone/>
            </a:pPr>
            <a:r>
              <a:rPr lang="en-GB" sz="1800" b="1" cap="all" dirty="0">
                <a:latin typeface="Arial" panose="020B0604020202020204" pitchFamily="34" charset="0"/>
                <a:cs typeface="Arial" panose="020B0604020202020204" pitchFamily="34" charset="0"/>
              </a:rPr>
              <a:t>assisted suicide</a:t>
            </a:r>
          </a:p>
          <a:p>
            <a:pPr marL="0" indent="0">
              <a:buNone/>
            </a:pPr>
            <a:endParaRPr lang="en-GB" sz="1600"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63075850-FCA4-1C10-26E5-5238C4E5B2F1}"/>
              </a:ext>
            </a:extLst>
          </p:cNvPr>
          <p:cNvSpPr>
            <a:spLocks noGrp="1"/>
          </p:cNvSpPr>
          <p:nvPr>
            <p:ph sz="half" idx="2"/>
          </p:nvPr>
        </p:nvSpPr>
        <p:spPr>
          <a:xfrm>
            <a:off x="6289675" y="1768640"/>
            <a:ext cx="5194769" cy="3633047"/>
          </a:xfrm>
        </p:spPr>
        <p:txBody>
          <a:bodyPr/>
          <a:lstStyle/>
          <a:p>
            <a:pPr marL="0" indent="0">
              <a:lnSpc>
                <a:spcPct val="150000"/>
              </a:lnSpc>
              <a:buNone/>
            </a:pPr>
            <a:r>
              <a:rPr lang="en-GB" sz="1800" dirty="0">
                <a:latin typeface="Arial" panose="020B0604020202020204" pitchFamily="34" charset="0"/>
                <a:cs typeface="Arial" panose="020B0604020202020204" pitchFamily="34" charset="0"/>
              </a:rPr>
              <a:t>“</a:t>
            </a:r>
            <a:r>
              <a:rPr lang="en-GB" sz="1800" i="1" dirty="0">
                <a:latin typeface="Arial" panose="020B0604020202020204" pitchFamily="34" charset="0"/>
                <a:cs typeface="Arial" panose="020B0604020202020204" pitchFamily="34" charset="0"/>
              </a:rPr>
              <a:t>Euthanasia</a:t>
            </a:r>
            <a:r>
              <a:rPr lang="en-GB" sz="1800" dirty="0">
                <a:latin typeface="Arial" panose="020B0604020202020204" pitchFamily="34" charset="0"/>
                <a:cs typeface="Arial" panose="020B0604020202020204" pitchFamily="34" charset="0"/>
              </a:rPr>
              <a:t> is the act of deliberately ending a person's life to relieve suffering”</a:t>
            </a:r>
            <a:r>
              <a:rPr lang="en-GB" sz="1050" dirty="0">
                <a:latin typeface="Arial" panose="020B0604020202020204" pitchFamily="34" charset="0"/>
                <a:cs typeface="Arial" panose="020B0604020202020204" pitchFamily="34" charset="0"/>
              </a:rPr>
              <a:t>.</a:t>
            </a:r>
          </a:p>
          <a:p>
            <a:pPr marL="0" indent="0">
              <a:lnSpc>
                <a:spcPct val="150000"/>
              </a:lnSpc>
              <a:buNone/>
            </a:pPr>
            <a:endParaRPr lang="en-GB" sz="1800" dirty="0">
              <a:latin typeface="Arial" panose="020B0604020202020204" pitchFamily="34" charset="0"/>
              <a:cs typeface="Arial" panose="020B0604020202020204" pitchFamily="34" charset="0"/>
            </a:endParaRPr>
          </a:p>
          <a:p>
            <a:pPr marL="0" indent="0">
              <a:lnSpc>
                <a:spcPct val="150000"/>
              </a:lnSpc>
              <a:buNone/>
            </a:pPr>
            <a:r>
              <a:rPr lang="en-GB" sz="1800" dirty="0">
                <a:latin typeface="Arial" panose="020B0604020202020204" pitchFamily="34" charset="0"/>
                <a:cs typeface="Arial" panose="020B0604020202020204" pitchFamily="34" charset="0"/>
              </a:rPr>
              <a:t>“</a:t>
            </a:r>
            <a:r>
              <a:rPr lang="en-GB" sz="1800" i="1" dirty="0">
                <a:latin typeface="Arial" panose="020B0604020202020204" pitchFamily="34" charset="0"/>
                <a:cs typeface="Arial" panose="020B0604020202020204" pitchFamily="34" charset="0"/>
              </a:rPr>
              <a:t>Assisted suicide </a:t>
            </a:r>
            <a:r>
              <a:rPr lang="en-GB" sz="1800" dirty="0">
                <a:latin typeface="Arial" panose="020B0604020202020204" pitchFamily="34" charset="0"/>
                <a:cs typeface="Arial" panose="020B0604020202020204" pitchFamily="34" charset="0"/>
              </a:rPr>
              <a:t>is the act of deliberately assisting another person to kill themselves” </a:t>
            </a:r>
            <a:r>
              <a:rPr lang="en-GB" sz="1050" dirty="0">
                <a:latin typeface="Arial" panose="020B0604020202020204" pitchFamily="34" charset="0"/>
                <a:cs typeface="Arial" panose="020B0604020202020204" pitchFamily="34" charset="0"/>
              </a:rPr>
              <a:t>(NHS, 2020).</a:t>
            </a:r>
            <a:endParaRPr lang="en-GB" sz="1800" dirty="0">
              <a:latin typeface="Arial" panose="020B0604020202020204" pitchFamily="34" charset="0"/>
              <a:cs typeface="Arial" panose="020B0604020202020204" pitchFamily="34" charset="0"/>
            </a:endParaRPr>
          </a:p>
          <a:p>
            <a:endParaRPr lang="en-GB" dirty="0"/>
          </a:p>
        </p:txBody>
      </p:sp>
      <p:sp>
        <p:nvSpPr>
          <p:cNvPr id="4" name="Title 1">
            <a:extLst>
              <a:ext uri="{FF2B5EF4-FFF2-40B4-BE49-F238E27FC236}">
                <a16:creationId xmlns:a16="http://schemas.microsoft.com/office/drawing/2014/main" id="{24C97FBA-EF4D-A751-15E8-32BC9E7E9B91}"/>
              </a:ext>
            </a:extLst>
          </p:cNvPr>
          <p:cNvSpPr txBox="1">
            <a:spLocks/>
          </p:cNvSpPr>
          <p:nvPr/>
        </p:nvSpPr>
        <p:spPr>
          <a:xfrm>
            <a:off x="581191" y="3295302"/>
            <a:ext cx="5194767" cy="694025"/>
          </a:xfrm>
          <a:prstGeom prst="rect">
            <a:avLst/>
          </a:prstGeom>
        </p:spPr>
        <p:txBody>
          <a:bodyPr vert="horz" lIns="91440" tIns="45720" rIns="91440" bIns="4572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1600" b="1"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36EAD641-FB07-92C0-F87F-2FC51963655C}"/>
              </a:ext>
            </a:extLst>
          </p:cNvPr>
          <p:cNvSpPr txBox="1">
            <a:spLocks/>
          </p:cNvSpPr>
          <p:nvPr/>
        </p:nvSpPr>
        <p:spPr>
          <a:xfrm>
            <a:off x="581191" y="3875027"/>
            <a:ext cx="4852658" cy="2199856"/>
          </a:xfrm>
          <a:prstGeom prst="rect">
            <a:avLst/>
          </a:prstGeom>
        </p:spPr>
        <p:txBody>
          <a:bodyPr vert="horz" lIns="91440" tIns="45720" rIns="91440" bIns="45720" rtlCol="0" anchor="ctr">
            <a:norm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Font typeface="Wingdings 2" panose="05020102010507070707" pitchFamily="18" charset="2"/>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49812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E297D-F585-A316-33BE-B2E4BCA939F5}"/>
              </a:ext>
            </a:extLst>
          </p:cNvPr>
          <p:cNvSpPr>
            <a:spLocks noGrp="1"/>
          </p:cNvSpPr>
          <p:nvPr>
            <p:ph type="title"/>
          </p:nvPr>
        </p:nvSpPr>
        <p:spPr>
          <a:xfrm>
            <a:off x="581192" y="702156"/>
            <a:ext cx="11029615" cy="596708"/>
          </a:xfrm>
        </p:spPr>
        <p:txBody>
          <a:bodyPr>
            <a:noAutofit/>
          </a:bodyPr>
          <a:lstStyle/>
          <a:p>
            <a:r>
              <a:rPr lang="en-GB" sz="1800" b="1" dirty="0">
                <a:latin typeface="Arial" panose="020B0604020202020204" pitchFamily="34" charset="0"/>
                <a:cs typeface="Arial" panose="020B0604020202020204" pitchFamily="34" charset="0"/>
              </a:rPr>
              <a:t>the laws governing euthanasia in the </a:t>
            </a:r>
            <a:r>
              <a:rPr lang="en-GB" sz="1800" b="1" dirty="0" err="1">
                <a:latin typeface="Arial" panose="020B0604020202020204" pitchFamily="34" charset="0"/>
                <a:cs typeface="Arial" panose="020B0604020202020204" pitchFamily="34" charset="0"/>
              </a:rPr>
              <a:t>uk</a:t>
            </a:r>
            <a:r>
              <a:rPr lang="en-GB" sz="1800" b="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49A78AB0-0E6E-3AA2-5F8D-0851A009906F}"/>
              </a:ext>
            </a:extLst>
          </p:cNvPr>
          <p:cNvSpPr>
            <a:spLocks noGrp="1"/>
          </p:cNvSpPr>
          <p:nvPr>
            <p:ph idx="1"/>
          </p:nvPr>
        </p:nvSpPr>
        <p:spPr>
          <a:xfrm>
            <a:off x="581192" y="1546412"/>
            <a:ext cx="11029615" cy="4428938"/>
          </a:xfrm>
        </p:spPr>
        <p:txBody>
          <a:bodyPr/>
          <a:lstStyle/>
          <a:p>
            <a:pPr>
              <a:lnSpc>
                <a:spcPct val="150000"/>
              </a:lnSpc>
            </a:pPr>
            <a:endParaRPr lang="en-GB"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“English law claims to forbid the practice of euthanasia, even when this is what the suffering patient desires, and it also condemns related activities like providing assistance in committing suicide” </a:t>
            </a:r>
            <a:r>
              <a:rPr lang="en-GB" sz="1000" dirty="0">
                <a:latin typeface="Arial" panose="020B0604020202020204" pitchFamily="34" charset="0"/>
                <a:cs typeface="Arial" panose="020B0604020202020204" pitchFamily="34" charset="0"/>
              </a:rPr>
              <a:t>(Huxtable, 2007).</a:t>
            </a:r>
          </a:p>
          <a:p>
            <a:pPr>
              <a:lnSpc>
                <a:spcPct val="150000"/>
              </a:lnSpc>
            </a:pPr>
            <a:r>
              <a:rPr lang="en-GB" sz="1600" dirty="0">
                <a:latin typeface="Arial" panose="020B0604020202020204" pitchFamily="34" charset="0"/>
                <a:cs typeface="Arial" panose="020B0604020202020204" pitchFamily="34" charset="0"/>
              </a:rPr>
              <a:t>“It is an offence (in England and Wales) to assist or encourage another person’s suicide under section 2(1) of the Suicide Act 1961. Euthanasia is illegal across the UK under the Homicide Act 1957 and could be prosecuted as murder or manslaughter” </a:t>
            </a:r>
            <a:r>
              <a:rPr lang="en-GB" sz="1000" dirty="0">
                <a:latin typeface="Arial" panose="020B0604020202020204" pitchFamily="34" charset="0"/>
                <a:cs typeface="Arial" panose="020B0604020202020204" pitchFamily="34" charset="0"/>
              </a:rPr>
              <a:t>(UK Parliament, 2023)</a:t>
            </a:r>
            <a:r>
              <a:rPr lang="en-GB" sz="1600" dirty="0">
                <a:latin typeface="Arial" panose="020B0604020202020204" pitchFamily="34" charset="0"/>
                <a:cs typeface="Arial" panose="020B0604020202020204" pitchFamily="34" charset="0"/>
              </a:rPr>
              <a:t>.</a:t>
            </a:r>
          </a:p>
          <a:p>
            <a:endParaRPr lang="en-GB" dirty="0"/>
          </a:p>
          <a:p>
            <a:endParaRPr lang="en-GB" dirty="0"/>
          </a:p>
        </p:txBody>
      </p:sp>
    </p:spTree>
    <p:extLst>
      <p:ext uri="{BB962C8B-B14F-4D97-AF65-F5344CB8AC3E}">
        <p14:creationId xmlns:p14="http://schemas.microsoft.com/office/powerpoint/2010/main" val="9313889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1CB2A4D-9243-7A7E-F9B3-6B62B836BC00}"/>
              </a:ext>
            </a:extLst>
          </p:cNvPr>
          <p:cNvSpPr>
            <a:spLocks noGrp="1"/>
          </p:cNvSpPr>
          <p:nvPr>
            <p:ph type="title"/>
          </p:nvPr>
        </p:nvSpPr>
        <p:spPr>
          <a:xfrm>
            <a:off x="638620" y="2520144"/>
            <a:ext cx="3899749" cy="1417590"/>
          </a:xfrm>
        </p:spPr>
        <p:txBody>
          <a:bodyPr>
            <a:normAutofit/>
          </a:bodyPr>
          <a:lstStyle/>
          <a:p>
            <a:pPr>
              <a:lnSpc>
                <a:spcPct val="90000"/>
              </a:lnSpc>
            </a:pPr>
            <a:r>
              <a:rPr lang="en-GB" sz="2000" b="1" dirty="0">
                <a:latin typeface="Arial" panose="020B0604020202020204" pitchFamily="34" charset="0"/>
                <a:cs typeface="Arial" panose="020B0604020202020204" pitchFamily="34" charset="0"/>
              </a:rPr>
              <a:t>Legalisation state of euthanasia and physician-assisted suicide</a:t>
            </a:r>
          </a:p>
        </p:txBody>
      </p:sp>
      <p:sp>
        <p:nvSpPr>
          <p:cNvPr id="14" name="Rectangle 13">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Content Placeholder 8">
            <a:extLst>
              <a:ext uri="{FF2B5EF4-FFF2-40B4-BE49-F238E27FC236}">
                <a16:creationId xmlns:a16="http://schemas.microsoft.com/office/drawing/2014/main" id="{BE37F75A-9A79-F82A-DEC5-B054E9993892}"/>
              </a:ext>
            </a:extLst>
          </p:cNvPr>
          <p:cNvSpPr>
            <a:spLocks noGrp="1"/>
          </p:cNvSpPr>
          <p:nvPr>
            <p:ph idx="1"/>
          </p:nvPr>
        </p:nvSpPr>
        <p:spPr>
          <a:xfrm>
            <a:off x="10065787" y="5949083"/>
            <a:ext cx="1094203" cy="311728"/>
          </a:xfrm>
        </p:spPr>
        <p:txBody>
          <a:bodyPr>
            <a:normAutofit/>
          </a:bodyPr>
          <a:lstStyle/>
          <a:p>
            <a:pPr marL="0" indent="0">
              <a:buNone/>
            </a:pPr>
            <a:r>
              <a:rPr lang="en-US" sz="1000" dirty="0">
                <a:latin typeface="Arial" panose="020B0604020202020204" pitchFamily="34" charset="0"/>
                <a:cs typeface="Arial" panose="020B0604020202020204" pitchFamily="34" charset="0"/>
              </a:rPr>
              <a:t>(Davis, 2019)</a:t>
            </a:r>
          </a:p>
        </p:txBody>
      </p:sp>
      <p:pic>
        <p:nvPicPr>
          <p:cNvPr id="5" name="Content Placeholder 4" descr="Table&#10;&#10;Description automatically generated">
            <a:extLst>
              <a:ext uri="{FF2B5EF4-FFF2-40B4-BE49-F238E27FC236}">
                <a16:creationId xmlns:a16="http://schemas.microsoft.com/office/drawing/2014/main" id="{C9F7CBE4-E11F-1BBB-E602-DB727DB86E66}"/>
              </a:ext>
            </a:extLst>
          </p:cNvPr>
          <p:cNvPicPr>
            <a:picLocks noChangeAspect="1"/>
          </p:cNvPicPr>
          <p:nvPr/>
        </p:nvPicPr>
        <p:blipFill>
          <a:blip r:embed="rId2"/>
          <a:stretch>
            <a:fillRect/>
          </a:stretch>
        </p:blipFill>
        <p:spPr>
          <a:xfrm>
            <a:off x="4996035" y="548639"/>
            <a:ext cx="6092228" cy="5437315"/>
          </a:xfrm>
          <a:prstGeom prst="rect">
            <a:avLst/>
          </a:prstGeom>
        </p:spPr>
      </p:pic>
    </p:spTree>
    <p:extLst>
      <p:ext uri="{BB962C8B-B14F-4D97-AF65-F5344CB8AC3E}">
        <p14:creationId xmlns:p14="http://schemas.microsoft.com/office/powerpoint/2010/main" val="3391968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38107-7360-945F-4AF1-F6D94A733947}"/>
              </a:ext>
            </a:extLst>
          </p:cNvPr>
          <p:cNvSpPr>
            <a:spLocks noGrp="1"/>
          </p:cNvSpPr>
          <p:nvPr>
            <p:ph type="title"/>
          </p:nvPr>
        </p:nvSpPr>
        <p:spPr>
          <a:xfrm>
            <a:off x="581193" y="729658"/>
            <a:ext cx="11029615" cy="553373"/>
          </a:xfrm>
        </p:spPr>
        <p:txBody>
          <a:bodyPr>
            <a:normAutofit/>
          </a:bodyPr>
          <a:lstStyle/>
          <a:p>
            <a:r>
              <a:rPr lang="en-GB" sz="1800" b="1" dirty="0">
                <a:latin typeface="Arial" panose="020B0604020202020204" pitchFamily="34" charset="0"/>
                <a:cs typeface="Arial" panose="020B0604020202020204" pitchFamily="34" charset="0"/>
              </a:rPr>
              <a:t>Arguments For:</a:t>
            </a:r>
          </a:p>
        </p:txBody>
      </p:sp>
      <p:sp>
        <p:nvSpPr>
          <p:cNvPr id="3" name="Content Placeholder 2">
            <a:extLst>
              <a:ext uri="{FF2B5EF4-FFF2-40B4-BE49-F238E27FC236}">
                <a16:creationId xmlns:a16="http://schemas.microsoft.com/office/drawing/2014/main" id="{B107263E-FC65-18C0-8B30-336F826F7A4C}"/>
              </a:ext>
            </a:extLst>
          </p:cNvPr>
          <p:cNvSpPr>
            <a:spLocks noGrp="1"/>
          </p:cNvSpPr>
          <p:nvPr>
            <p:ph sz="half" idx="2"/>
          </p:nvPr>
        </p:nvSpPr>
        <p:spPr>
          <a:xfrm>
            <a:off x="581193" y="1915826"/>
            <a:ext cx="10769983" cy="4109544"/>
          </a:xfrm>
        </p:spPr>
        <p:txBody>
          <a:bodyPr>
            <a:normAutofit/>
          </a:bodyPr>
          <a:lstStyle/>
          <a:p>
            <a:pPr marL="0" indent="0">
              <a:buNone/>
            </a:pPr>
            <a:endParaRPr lang="en-GB" sz="1600" b="1" dirty="0">
              <a:latin typeface="Arial" panose="020B0604020202020204" pitchFamily="34" charset="0"/>
              <a:cs typeface="Arial" panose="020B0604020202020204" pitchFamily="34" charset="0"/>
            </a:endParaRPr>
          </a:p>
          <a:p>
            <a:pPr>
              <a:lnSpc>
                <a:spcPct val="170000"/>
              </a:lnSpc>
              <a:spcBef>
                <a:spcPts val="0"/>
              </a:spcBef>
              <a:spcAft>
                <a:spcPts val="0"/>
              </a:spcAft>
            </a:pPr>
            <a:r>
              <a:rPr lang="en-GB" sz="1600" b="1" dirty="0">
                <a:latin typeface="Arial" panose="020B0604020202020204" pitchFamily="34" charset="0"/>
                <a:cs typeface="Arial" panose="020B0604020202020204" pitchFamily="34" charset="0"/>
              </a:rPr>
              <a:t>We need it. </a:t>
            </a:r>
            <a:r>
              <a:rPr lang="en-GB" sz="1600" dirty="0">
                <a:latin typeface="Arial" panose="020B0604020202020204" pitchFamily="34" charset="0"/>
                <a:cs typeface="Arial" panose="020B0604020202020204" pitchFamily="34" charset="0"/>
              </a:rPr>
              <a:t>“It should be a private matter between doctor and patient, no law or politics involved” </a:t>
            </a:r>
            <a:r>
              <a:rPr lang="en-GB" sz="1000" dirty="0">
                <a:latin typeface="Arial" panose="020B0604020202020204" pitchFamily="34" charset="0"/>
                <a:cs typeface="Arial" panose="020B0604020202020204" pitchFamily="34" charset="0"/>
              </a:rPr>
              <a:t>(Cartwright, </a:t>
            </a:r>
            <a:r>
              <a:rPr lang="en-GB" sz="1000" i="1" dirty="0">
                <a:latin typeface="Arial" panose="020B0604020202020204" pitchFamily="34" charset="0"/>
                <a:cs typeface="Arial" panose="020B0604020202020204" pitchFamily="34" charset="0"/>
              </a:rPr>
              <a:t>et.al</a:t>
            </a:r>
            <a:r>
              <a:rPr lang="en-GB" sz="1000" dirty="0">
                <a:latin typeface="Arial" panose="020B0604020202020204" pitchFamily="34" charset="0"/>
                <a:cs typeface="Arial" panose="020B0604020202020204" pitchFamily="34" charset="0"/>
              </a:rPr>
              <a:t>., 2006)</a:t>
            </a:r>
            <a:r>
              <a:rPr lang="en-GB" sz="1600" dirty="0">
                <a:latin typeface="Arial" panose="020B0604020202020204" pitchFamily="34" charset="0"/>
                <a:cs typeface="Arial" panose="020B0604020202020204" pitchFamily="34" charset="0"/>
              </a:rPr>
              <a:t>.</a:t>
            </a:r>
          </a:p>
          <a:p>
            <a:pPr>
              <a:lnSpc>
                <a:spcPct val="170000"/>
              </a:lnSpc>
              <a:spcBef>
                <a:spcPts val="0"/>
              </a:spcBef>
              <a:spcAft>
                <a:spcPts val="0"/>
              </a:spcAft>
            </a:pPr>
            <a:r>
              <a:rPr lang="en-GB" sz="1600" b="1" dirty="0">
                <a:latin typeface="Arial" panose="020B0604020202020204" pitchFamily="34" charset="0"/>
                <a:cs typeface="Arial" panose="020B0604020202020204" pitchFamily="34" charset="0"/>
              </a:rPr>
              <a:t>We want it. </a:t>
            </a:r>
            <a:r>
              <a:rPr lang="en-GB" sz="1600" dirty="0">
                <a:latin typeface="Arial" panose="020B0604020202020204" pitchFamily="34" charset="0"/>
                <a:cs typeface="Arial" panose="020B0604020202020204" pitchFamily="34" charset="0"/>
              </a:rPr>
              <a:t>“Is a personal decision to die at the right time, and in the right way </a:t>
            </a:r>
            <a:r>
              <a:rPr lang="en-GB" sz="1000" dirty="0">
                <a:latin typeface="Arial" panose="020B0604020202020204" pitchFamily="34" charset="0"/>
                <a:cs typeface="Arial" panose="020B0604020202020204" pitchFamily="34" charset="0"/>
              </a:rPr>
              <a:t>(Worth, 2011, p.311)</a:t>
            </a:r>
            <a:r>
              <a:rPr lang="en-GB" sz="1600" dirty="0">
                <a:latin typeface="Arial" panose="020B0604020202020204" pitchFamily="34" charset="0"/>
                <a:cs typeface="Arial" panose="020B0604020202020204" pitchFamily="34" charset="0"/>
              </a:rPr>
              <a:t>. 79% of British citizens feel that anyone who assist someone in obtaining a medically assisted death overseas should not be prosecuted </a:t>
            </a:r>
            <a:r>
              <a:rPr lang="en-GB" sz="1000" dirty="0">
                <a:latin typeface="Arial" panose="020B0604020202020204" pitchFamily="34" charset="0"/>
                <a:cs typeface="Arial" panose="020B0604020202020204" pitchFamily="34" charset="0"/>
              </a:rPr>
              <a:t>(My death, my decision, no date).</a:t>
            </a:r>
          </a:p>
          <a:p>
            <a:pPr>
              <a:lnSpc>
                <a:spcPct val="170000"/>
              </a:lnSpc>
              <a:spcBef>
                <a:spcPts val="0"/>
              </a:spcBef>
              <a:spcAft>
                <a:spcPts val="0"/>
              </a:spcAft>
            </a:pPr>
            <a:r>
              <a:rPr lang="en-GB" sz="1600" b="1" dirty="0">
                <a:latin typeface="Arial" panose="020B0604020202020204" pitchFamily="34" charset="0"/>
                <a:cs typeface="Arial" panose="020B0604020202020204" pitchFamily="34" charset="0"/>
              </a:rPr>
              <a:t>We can control it - </a:t>
            </a:r>
            <a:r>
              <a:rPr lang="en-GB" sz="1600" dirty="0">
                <a:latin typeface="Arial" panose="020B0604020202020204" pitchFamily="34" charset="0"/>
                <a:cs typeface="Arial" panose="020B0604020202020204" pitchFamily="34" charset="0"/>
              </a:rPr>
              <a:t>We can create laws and polices to regulate. However, any law can be over your choose to die.</a:t>
            </a:r>
          </a:p>
        </p:txBody>
      </p:sp>
    </p:spTree>
    <p:extLst>
      <p:ext uri="{BB962C8B-B14F-4D97-AF65-F5344CB8AC3E}">
        <p14:creationId xmlns:p14="http://schemas.microsoft.com/office/powerpoint/2010/main" val="193131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987882-7FB4-A592-1804-849B2AEE6669}"/>
              </a:ext>
            </a:extLst>
          </p:cNvPr>
          <p:cNvSpPr>
            <a:spLocks noGrp="1"/>
          </p:cNvSpPr>
          <p:nvPr>
            <p:ph type="body" idx="1"/>
          </p:nvPr>
        </p:nvSpPr>
        <p:spPr>
          <a:xfrm>
            <a:off x="581194" y="754232"/>
            <a:ext cx="5194766" cy="742497"/>
          </a:xfrm>
        </p:spPr>
        <p:txBody>
          <a:bodyPr/>
          <a:lstStyle/>
          <a:p>
            <a:r>
              <a:rPr lang="en-GB" sz="1800" b="1" dirty="0">
                <a:latin typeface="Arial" panose="020B0604020202020204" pitchFamily="34" charset="0"/>
                <a:cs typeface="Arial" panose="020B0604020202020204" pitchFamily="34" charset="0"/>
              </a:rPr>
              <a:t>ARGUMENTS AGAINST:</a:t>
            </a:r>
          </a:p>
        </p:txBody>
      </p:sp>
      <p:sp>
        <p:nvSpPr>
          <p:cNvPr id="4" name="Content Placeholder 3">
            <a:extLst>
              <a:ext uri="{FF2B5EF4-FFF2-40B4-BE49-F238E27FC236}">
                <a16:creationId xmlns:a16="http://schemas.microsoft.com/office/drawing/2014/main" id="{F619AE88-337A-17C5-B951-27F354900633}"/>
              </a:ext>
            </a:extLst>
          </p:cNvPr>
          <p:cNvSpPr>
            <a:spLocks noGrp="1"/>
          </p:cNvSpPr>
          <p:nvPr>
            <p:ph sz="half" idx="2"/>
          </p:nvPr>
        </p:nvSpPr>
        <p:spPr>
          <a:xfrm>
            <a:off x="581193" y="1905000"/>
            <a:ext cx="10892349" cy="2730063"/>
          </a:xfrm>
        </p:spPr>
        <p:txBody>
          <a:bodyPr>
            <a:normAutofit/>
          </a:bodyPr>
          <a:lstStyle/>
          <a:p>
            <a:pPr marL="306000" marR="0" lvl="0" indent="-306000" algn="l" defTabSz="457200" rtl="0" eaLnBrk="1" fontAlgn="auto" latinLnBrk="0" hangingPunct="1">
              <a:lnSpc>
                <a:spcPct val="110000"/>
              </a:lnSpc>
              <a:spcBef>
                <a:spcPct val="20000"/>
              </a:spcBef>
              <a:spcAft>
                <a:spcPts val="600"/>
              </a:spcAft>
              <a:buClr>
                <a:srgbClr val="71B9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“to promote death is contrary to the Hippocratic oath and inimical to the heart of medicine</a:t>
            </a:r>
            <a:r>
              <a:rPr kumimoji="0" lang="en-GB" sz="17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t>
            </a:r>
            <a:r>
              <a:rPr kumimoji="0" lang="en-GB"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(Worth, 2011, p.309).</a:t>
            </a:r>
          </a:p>
          <a:p>
            <a:pPr marL="306000" marR="0" lvl="0" indent="-306000" algn="l" defTabSz="457200" rtl="0" eaLnBrk="1" fontAlgn="auto" latinLnBrk="0" hangingPunct="1">
              <a:lnSpc>
                <a:spcPct val="110000"/>
              </a:lnSpc>
              <a:spcBef>
                <a:spcPct val="20000"/>
              </a:spcBef>
              <a:spcAft>
                <a:spcPts val="600"/>
              </a:spcAft>
              <a:buClr>
                <a:srgbClr val="71B9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“If it became a legal option, older people may feel pressured into asking for it” </a:t>
            </a:r>
            <a:r>
              <a:rPr kumimoji="0" lang="en-GB"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(Cartwright, </a:t>
            </a:r>
            <a:r>
              <a:rPr kumimoji="0" lang="en-GB" sz="10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et.al.</a:t>
            </a:r>
            <a:r>
              <a:rPr kumimoji="0" lang="en-GB"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2006). </a:t>
            </a:r>
          </a:p>
          <a:p>
            <a:pPr marL="306000" marR="0" lvl="0" indent="-306000" algn="l" defTabSz="457200" rtl="0" eaLnBrk="1" fontAlgn="auto" latinLnBrk="0" hangingPunct="1">
              <a:lnSpc>
                <a:spcPct val="110000"/>
              </a:lnSpc>
              <a:spcBef>
                <a:spcPct val="20000"/>
              </a:spcBef>
              <a:spcAft>
                <a:spcPts val="600"/>
              </a:spcAft>
              <a:buClr>
                <a:srgbClr val="71B9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Laws express social messages. However well-intentioned, a law on assisted suicide is an option they "should" </a:t>
            </a: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consider </a:t>
            </a:r>
            <a:r>
              <a:rPr kumimoji="0" lang="en-GB"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(BMA, 2021).</a:t>
            </a:r>
          </a:p>
          <a:p>
            <a:pPr marL="306000" marR="0" lvl="0"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defRPr/>
            </a:pPr>
            <a:r>
              <a:rPr lang="en-GB" sz="1600" dirty="0">
                <a:latin typeface="Arial" panose="020B0604020202020204" pitchFamily="34" charset="0"/>
                <a:cs typeface="Arial" panose="020B0604020202020204" pitchFamily="34" charset="0"/>
              </a:rPr>
              <a:t>“Slippery slope arguments”, which are frequently raised in a number of practical ethics contexts, assert that if a certain action (such as euthanasia) is legalised, society will be irresistibly drawn ("down the slippery slope") to allowing additional immoral actions </a:t>
            </a:r>
            <a:r>
              <a:rPr lang="en-GB" sz="1000" dirty="0">
                <a:latin typeface="Arial" panose="020B0604020202020204" pitchFamily="34" charset="0"/>
                <a:cs typeface="Arial" panose="020B0604020202020204" pitchFamily="34" charset="0"/>
              </a:rPr>
              <a:t>(Benatar, 2011)</a:t>
            </a:r>
            <a:r>
              <a:rPr lang="en-GB" sz="16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8931881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98D030-B481-7FB3-80C9-AC40565FE20B}"/>
              </a:ext>
            </a:extLst>
          </p:cNvPr>
          <p:cNvSpPr>
            <a:spLocks noGrp="1"/>
          </p:cNvSpPr>
          <p:nvPr>
            <p:ph idx="1"/>
          </p:nvPr>
        </p:nvSpPr>
        <p:spPr>
          <a:xfrm>
            <a:off x="578069" y="2064686"/>
            <a:ext cx="11277957" cy="3348978"/>
          </a:xfrm>
        </p:spPr>
        <p:txBody>
          <a:bodyPr>
            <a:normAutofit/>
          </a:bodyPr>
          <a:lstStyle/>
          <a:p>
            <a:pPr>
              <a:lnSpc>
                <a:spcPct val="150000"/>
              </a:lnSpc>
            </a:pPr>
            <a:r>
              <a:rPr lang="en-GB" sz="1600" dirty="0">
                <a:latin typeface="Arial" panose="020B0604020202020204" pitchFamily="34" charset="0"/>
                <a:cs typeface="Arial" panose="020B0604020202020204" pitchFamily="34" charset="0"/>
              </a:rPr>
              <a:t>the importance of ongoing government investment in enhancing end-of-life care.</a:t>
            </a:r>
          </a:p>
          <a:p>
            <a:pPr>
              <a:lnSpc>
                <a:spcPct val="150000"/>
              </a:lnSpc>
            </a:pPr>
            <a:r>
              <a:rPr lang="en-GB" sz="1600" dirty="0">
                <a:latin typeface="Arial" panose="020B0604020202020204" pitchFamily="34" charset="0"/>
                <a:cs typeface="Arial" panose="020B0604020202020204" pitchFamily="34" charset="0"/>
              </a:rPr>
              <a:t>Director of Public Prosecutions (DPP) policy must continue to be utilised by prosecutors in non-terminal cases.</a:t>
            </a:r>
          </a:p>
          <a:p>
            <a:pPr>
              <a:lnSpc>
                <a:spcPct val="150000"/>
              </a:lnSpc>
            </a:pPr>
            <a:r>
              <a:rPr lang="en-GB" sz="1600" dirty="0">
                <a:latin typeface="Arial" panose="020B0604020202020204" pitchFamily="34" charset="0"/>
                <a:cs typeface="Arial" panose="020B0604020202020204" pitchFamily="34" charset="0"/>
              </a:rPr>
              <a:t>Health and social care professionals engaging in assisted dying should be governed by rules of conduct outlining appropriate professional behaviour.</a:t>
            </a:r>
          </a:p>
          <a:p>
            <a:pPr>
              <a:lnSpc>
                <a:spcPct val="150000"/>
              </a:lnSpc>
            </a:pPr>
            <a:r>
              <a:rPr lang="en-GB" sz="1600" dirty="0">
                <a:latin typeface="Arial" panose="020B0604020202020204" pitchFamily="34" charset="0"/>
                <a:cs typeface="Arial" panose="020B0604020202020204" pitchFamily="34" charset="0"/>
              </a:rPr>
              <a:t>guidance and assistance for professionals involved in assisted death </a:t>
            </a:r>
            <a:r>
              <a:rPr lang="en-GB" sz="1000" dirty="0">
                <a:latin typeface="Arial" panose="020B0604020202020204" pitchFamily="34" charset="0"/>
                <a:cs typeface="Arial" panose="020B0604020202020204" pitchFamily="34" charset="0"/>
              </a:rPr>
              <a:t>(The Commission on Assisted Dying, 2012, p.21).</a:t>
            </a:r>
          </a:p>
          <a:p>
            <a:pPr>
              <a:lnSpc>
                <a:spcPct val="150000"/>
              </a:lnSpc>
            </a:pPr>
            <a:r>
              <a:rPr lang="en-GB" sz="1600" dirty="0">
                <a:latin typeface="Arial" panose="020B0604020202020204" pitchFamily="34" charset="0"/>
                <a:cs typeface="Arial" panose="020B0604020202020204" pitchFamily="34" charset="0"/>
              </a:rPr>
              <a:t>giving everyone the appropriate care at the right time, from the right person </a:t>
            </a:r>
            <a:r>
              <a:rPr lang="en-GB" sz="1000" dirty="0">
                <a:latin typeface="Arial" panose="020B0604020202020204" pitchFamily="34" charset="0"/>
                <a:cs typeface="Arial" panose="020B0604020202020204" pitchFamily="34" charset="0"/>
              </a:rPr>
              <a:t>(Thomas, 2021a).</a:t>
            </a:r>
          </a:p>
          <a:p>
            <a:pPr marL="0" indent="0">
              <a:buNone/>
            </a:pPr>
            <a:endParaRPr lang="en-GB"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EAF7B5D-7FBD-3BFC-5268-A592F634635B}"/>
              </a:ext>
            </a:extLst>
          </p:cNvPr>
          <p:cNvSpPr txBox="1"/>
          <p:nvPr/>
        </p:nvSpPr>
        <p:spPr>
          <a:xfrm>
            <a:off x="638862" y="1075004"/>
            <a:ext cx="10914276" cy="369332"/>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RELEVANT POLICY</a:t>
            </a:r>
            <a:endParaRPr lang="en-GB" b="1" dirty="0"/>
          </a:p>
        </p:txBody>
      </p:sp>
    </p:spTree>
    <p:extLst>
      <p:ext uri="{BB962C8B-B14F-4D97-AF65-F5344CB8AC3E}">
        <p14:creationId xmlns:p14="http://schemas.microsoft.com/office/powerpoint/2010/main" val="26186798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E5CD5-9D18-1EA4-647E-2D923518221C}"/>
              </a:ext>
            </a:extLst>
          </p:cNvPr>
          <p:cNvSpPr>
            <a:spLocks noGrp="1"/>
          </p:cNvSpPr>
          <p:nvPr>
            <p:ph type="title"/>
          </p:nvPr>
        </p:nvSpPr>
        <p:spPr>
          <a:xfrm>
            <a:off x="581192" y="702156"/>
            <a:ext cx="11029616" cy="517044"/>
          </a:xfrm>
        </p:spPr>
        <p:txBody>
          <a:bodyPr>
            <a:normAutofit/>
          </a:bodyPr>
          <a:lstStyle/>
          <a:p>
            <a:r>
              <a:rPr lang="en-GB" sz="18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B979F768-3340-1B3A-9D07-42B284953F41}"/>
              </a:ext>
            </a:extLst>
          </p:cNvPr>
          <p:cNvSpPr>
            <a:spLocks noGrp="1"/>
          </p:cNvSpPr>
          <p:nvPr>
            <p:ph idx="1"/>
          </p:nvPr>
        </p:nvSpPr>
        <p:spPr>
          <a:xfrm>
            <a:off x="581192" y="1515649"/>
            <a:ext cx="11029616" cy="4459701"/>
          </a:xfrm>
        </p:spPr>
        <p:txBody>
          <a:bodyPr>
            <a:normAutofit/>
          </a:bodyPr>
          <a:lstStyle/>
          <a:p>
            <a:pPr marL="0" indent="0" algn="just">
              <a:lnSpc>
                <a:spcPct val="150000"/>
              </a:lnSpc>
              <a:buNone/>
            </a:pPr>
            <a:r>
              <a:rPr lang="en-GB" sz="1600" dirty="0">
                <a:latin typeface="Arial" panose="020B0604020202020204" pitchFamily="34" charset="0"/>
                <a:cs typeface="Arial" panose="020B0604020202020204" pitchFamily="34" charset="0"/>
              </a:rPr>
              <a:t>Improving end-of-life care will need major changes in attitudes, legislation, and practices. Such changes will involve a number of individuals and institutions with a role in determining and implementing patient care decisions or in constructing the contexts in which such decisions are made and implemented </a:t>
            </a:r>
            <a:r>
              <a:rPr lang="en-GB" sz="1000" dirty="0">
                <a:latin typeface="Arial" panose="020B0604020202020204" pitchFamily="34" charset="0"/>
                <a:cs typeface="Arial" panose="020B0604020202020204" pitchFamily="34" charset="0"/>
              </a:rPr>
              <a:t>(Field and Cassel, 1997).</a:t>
            </a:r>
          </a:p>
          <a:p>
            <a:pPr marL="0" indent="0" algn="just">
              <a:lnSpc>
                <a:spcPct val="150000"/>
              </a:lnSpc>
              <a:buNone/>
            </a:pPr>
            <a:r>
              <a:rPr lang="en-GB" sz="1600" dirty="0">
                <a:latin typeface="Arial" panose="020B0604020202020204" pitchFamily="34" charset="0"/>
                <a:cs typeface="Arial" panose="020B0604020202020204" pitchFamily="34" charset="0"/>
              </a:rPr>
              <a:t>Euthanasia is a subject that lawmakers cannot continue to ignore. The complexity of end-of-life decisions has increased, placing a greater burden on “doctors to make decisions that cannot be reconciled with the Hippocratic injunction against the taking of life”. Most countries recognise this but “refuse to admit the fundamental issues at stake, preferring to leave a certain amount of discretion to doctors while maintaining the rhetoric that human life cannot be taken intentionally” </a:t>
            </a:r>
            <a:r>
              <a:rPr lang="en-GB" sz="1000" dirty="0">
                <a:latin typeface="Arial" panose="020B0604020202020204" pitchFamily="34" charset="0"/>
                <a:cs typeface="Arial" panose="020B0604020202020204" pitchFamily="34" charset="0"/>
              </a:rPr>
              <a:t>(Chesterman, 1998)</a:t>
            </a:r>
            <a:r>
              <a:rPr lang="en-GB" sz="1000" dirty="0"/>
              <a:t>.</a:t>
            </a:r>
          </a:p>
        </p:txBody>
      </p:sp>
    </p:spTree>
    <p:extLst>
      <p:ext uri="{BB962C8B-B14F-4D97-AF65-F5344CB8AC3E}">
        <p14:creationId xmlns:p14="http://schemas.microsoft.com/office/powerpoint/2010/main" val="26247296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7410A-6C61-5F14-888D-B69B9FF94DC5}"/>
              </a:ext>
            </a:extLst>
          </p:cNvPr>
          <p:cNvSpPr>
            <a:spLocks noGrp="1"/>
          </p:cNvSpPr>
          <p:nvPr>
            <p:ph type="title"/>
          </p:nvPr>
        </p:nvSpPr>
        <p:spPr>
          <a:xfrm>
            <a:off x="581192" y="702156"/>
            <a:ext cx="11029616" cy="664065"/>
          </a:xfrm>
        </p:spPr>
        <p:txBody>
          <a:bodyPr>
            <a:normAutofit/>
          </a:bodyPr>
          <a:lstStyle/>
          <a:p>
            <a:r>
              <a:rPr lang="en-GB" sz="1800" b="1" dirty="0">
                <a:latin typeface="Arial" panose="020B0604020202020204" pitchFamily="34" charset="0"/>
                <a:cs typeface="Arial" panose="020B0604020202020204" pitchFamily="34" charset="0"/>
              </a:rPr>
              <a:t>RecommendationS:</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20CED10-26A0-EA70-EE36-0E80BAFF97DD}"/>
              </a:ext>
            </a:extLst>
          </p:cNvPr>
          <p:cNvSpPr>
            <a:spLocks noGrp="1"/>
          </p:cNvSpPr>
          <p:nvPr>
            <p:ph idx="1"/>
          </p:nvPr>
        </p:nvSpPr>
        <p:spPr>
          <a:xfrm>
            <a:off x="581192" y="1149558"/>
            <a:ext cx="11029616" cy="5251242"/>
          </a:xfrm>
        </p:spPr>
        <p:txBody>
          <a:bodyPr>
            <a:noAutofit/>
          </a:bodyPr>
          <a:lstStyle/>
          <a:p>
            <a:pPr>
              <a:lnSpc>
                <a:spcPct val="150000"/>
              </a:lnSpc>
              <a:spcBef>
                <a:spcPts val="0"/>
              </a:spcBef>
              <a:spcAft>
                <a:spcPts val="0"/>
              </a:spcAft>
            </a:pPr>
            <a:r>
              <a:rPr lang="en-GB" sz="1600" dirty="0">
                <a:latin typeface="Arial" panose="020B0604020202020204" pitchFamily="34" charset="0"/>
                <a:cs typeface="Arial" panose="020B0604020202020204" pitchFamily="34" charset="0"/>
              </a:rPr>
              <a:t>All settings should have “hospice quality”  and an end of life care premium.</a:t>
            </a:r>
          </a:p>
          <a:p>
            <a:pPr>
              <a:lnSpc>
                <a:spcPct val="150000"/>
              </a:lnSpc>
              <a:spcBef>
                <a:spcPts val="0"/>
              </a:spcBef>
              <a:spcAft>
                <a:spcPts val="0"/>
              </a:spcAft>
            </a:pPr>
            <a:r>
              <a:rPr lang="en-GB" sz="1600" dirty="0">
                <a:latin typeface="Arial" panose="020B0604020202020204" pitchFamily="34" charset="0"/>
                <a:cs typeface="Arial" panose="020B0604020202020204" pitchFamily="34" charset="0"/>
              </a:rPr>
              <a:t>Campaign for legalization euthanasia.</a:t>
            </a:r>
          </a:p>
          <a:p>
            <a:pPr>
              <a:lnSpc>
                <a:spcPct val="150000"/>
              </a:lnSpc>
              <a:spcBef>
                <a:spcPts val="0"/>
              </a:spcBef>
              <a:spcAft>
                <a:spcPts val="0"/>
              </a:spcAft>
            </a:pPr>
            <a:r>
              <a:rPr lang="en-GB" sz="1600" dirty="0">
                <a:latin typeface="Arial" panose="020B0604020202020204" pitchFamily="34" charset="0"/>
                <a:cs typeface="Arial" panose="020B0604020202020204" pitchFamily="34" charset="0"/>
              </a:rPr>
              <a:t>Recruit advocates for end of life care in the community.</a:t>
            </a:r>
          </a:p>
          <a:p>
            <a:pPr>
              <a:lnSpc>
                <a:spcPct val="150000"/>
              </a:lnSpc>
              <a:spcBef>
                <a:spcPts val="0"/>
              </a:spcBef>
              <a:spcAft>
                <a:spcPts val="0"/>
              </a:spcAft>
            </a:pPr>
            <a:r>
              <a:rPr lang="en-GB" sz="1600" dirty="0">
                <a:latin typeface="Arial" panose="020B0604020202020204" pitchFamily="34" charset="0"/>
                <a:cs typeface="Arial" panose="020B0604020202020204" pitchFamily="34" charset="0"/>
              </a:rPr>
              <a:t>Create a "duty of inclusion" for all providers of specialised and non-specialized end of life care.</a:t>
            </a:r>
          </a:p>
          <a:p>
            <a:pPr>
              <a:lnSpc>
                <a:spcPct val="150000"/>
              </a:lnSpc>
              <a:spcBef>
                <a:spcPts val="0"/>
              </a:spcBef>
              <a:spcAft>
                <a:spcPts val="0"/>
              </a:spcAft>
            </a:pPr>
            <a:r>
              <a:rPr lang="en-GB" sz="1600" dirty="0">
                <a:latin typeface="Arial" panose="020B0604020202020204" pitchFamily="34" charset="0"/>
                <a:cs typeface="Arial" panose="020B0604020202020204" pitchFamily="34" charset="0"/>
              </a:rPr>
              <a:t>Improve end of life communication training.</a:t>
            </a:r>
          </a:p>
          <a:p>
            <a:pPr>
              <a:lnSpc>
                <a:spcPct val="150000"/>
              </a:lnSpc>
              <a:spcBef>
                <a:spcPts val="0"/>
              </a:spcBef>
              <a:spcAft>
                <a:spcPts val="0"/>
              </a:spcAft>
            </a:pPr>
            <a:r>
              <a:rPr lang="en-GB" sz="1600" dirty="0">
                <a:latin typeface="Arial" panose="020B0604020202020204" pitchFamily="34" charset="0"/>
                <a:cs typeface="Arial" panose="020B0604020202020204" pitchFamily="34" charset="0"/>
              </a:rPr>
              <a:t>More holistic assistance for employees and informal carers </a:t>
            </a:r>
            <a:r>
              <a:rPr lang="en-GB" sz="1000" dirty="0">
                <a:latin typeface="Arial" panose="020B0604020202020204" pitchFamily="34" charset="0"/>
                <a:cs typeface="Arial" panose="020B0604020202020204" pitchFamily="34" charset="0"/>
              </a:rPr>
              <a:t>(Thomas, 2021b).</a:t>
            </a:r>
          </a:p>
          <a:p>
            <a:pPr>
              <a:lnSpc>
                <a:spcPct val="150000"/>
              </a:lnSpc>
              <a:spcBef>
                <a:spcPts val="0"/>
              </a:spcBef>
              <a:spcAft>
                <a:spcPts val="0"/>
              </a:spcAft>
            </a:pPr>
            <a:r>
              <a:rPr lang="en-GB" sz="1600" dirty="0">
                <a:latin typeface="Arial" panose="020B0604020202020204" pitchFamily="34" charset="0"/>
                <a:cs typeface="Arial" panose="020B0604020202020204" pitchFamily="34" charset="0"/>
              </a:rPr>
              <a:t>“all health professionals to have some training in a palliative care approach” </a:t>
            </a:r>
            <a:r>
              <a:rPr lang="en-GB" sz="1000" dirty="0">
                <a:latin typeface="Arial" panose="020B0604020202020204" pitchFamily="34" charset="0"/>
                <a:cs typeface="Arial" panose="020B0604020202020204" pitchFamily="34" charset="0"/>
              </a:rPr>
              <a:t>(WHO, 2021).</a:t>
            </a:r>
          </a:p>
          <a:p>
            <a:pPr>
              <a:lnSpc>
                <a:spcPct val="150000"/>
              </a:lnSpc>
              <a:spcBef>
                <a:spcPts val="0"/>
              </a:spcBef>
              <a:spcAft>
                <a:spcPts val="0"/>
              </a:spcAft>
            </a:pPr>
            <a:r>
              <a:rPr lang="en-GB" sz="1600" dirty="0">
                <a:latin typeface="Arial" panose="020B0604020202020204" pitchFamily="34" charset="0"/>
                <a:cs typeface="Arial" panose="020B0604020202020204" pitchFamily="34" charset="0"/>
              </a:rPr>
              <a:t>More hospice care available for end of life.</a:t>
            </a:r>
          </a:p>
          <a:p>
            <a:pPr>
              <a:lnSpc>
                <a:spcPct val="150000"/>
              </a:lnSpc>
              <a:spcBef>
                <a:spcPts val="0"/>
              </a:spcBef>
              <a:spcAft>
                <a:spcPts val="0"/>
              </a:spcAft>
            </a:pPr>
            <a:r>
              <a:rPr lang="en-GB" sz="1600" dirty="0">
                <a:latin typeface="Arial" panose="020B0604020202020204" pitchFamily="34" charset="0"/>
                <a:cs typeface="Arial" panose="020B0604020202020204" pitchFamily="34" charset="0"/>
              </a:rPr>
              <a:t>Increase the government funding (barrier).</a:t>
            </a:r>
          </a:p>
          <a:p>
            <a:pPr>
              <a:lnSpc>
                <a:spcPct val="150000"/>
              </a:lnSpc>
              <a:spcBef>
                <a:spcPts val="0"/>
              </a:spcBef>
              <a:spcAft>
                <a:spcPts val="0"/>
              </a:spcAft>
            </a:pPr>
            <a:r>
              <a:rPr lang="en-GB" sz="1600" dirty="0">
                <a:latin typeface="Arial" panose="020B0604020202020204" pitchFamily="34" charset="0"/>
                <a:cs typeface="Arial" panose="020B0604020202020204" pitchFamily="34" charset="0"/>
              </a:rPr>
              <a:t>More involvement of third sector and charity organizations. </a:t>
            </a:r>
            <a:r>
              <a:rPr lang="en-GB" sz="1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8322134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1DEA62-DDB1-2F84-87F5-03A3997186DF}"/>
              </a:ext>
            </a:extLst>
          </p:cNvPr>
          <p:cNvSpPr>
            <a:spLocks noGrp="1"/>
          </p:cNvSpPr>
          <p:nvPr>
            <p:ph sz="half" idx="1"/>
          </p:nvPr>
        </p:nvSpPr>
        <p:spPr>
          <a:xfrm>
            <a:off x="928034" y="1259750"/>
            <a:ext cx="4119454" cy="4068996"/>
          </a:xfrm>
        </p:spPr>
        <p:txBody>
          <a:bodyPr>
            <a:normAutofit/>
          </a:bodyPr>
          <a:lstStyle/>
          <a:p>
            <a:pPr marL="0" indent="0">
              <a:lnSpc>
                <a:spcPct val="150000"/>
              </a:lnSpc>
              <a:spcBef>
                <a:spcPts val="0"/>
              </a:spcBef>
              <a:spcAft>
                <a:spcPts val="0"/>
              </a:spcAft>
              <a:buNone/>
            </a:pPr>
            <a:r>
              <a:rPr lang="en-GB" sz="2000" b="1" dirty="0">
                <a:latin typeface="Arial" panose="020B0604020202020204" pitchFamily="34" charset="0"/>
                <a:cs typeface="Arial" panose="020B0604020202020204" pitchFamily="34" charset="0"/>
              </a:rPr>
              <a:t>Dame Cicely Saunders</a:t>
            </a:r>
            <a:r>
              <a:rPr lang="en-GB" sz="1800" dirty="0">
                <a:latin typeface="Arial" panose="020B0604020202020204" pitchFamily="34" charset="0"/>
                <a:cs typeface="Arial" panose="020B0604020202020204" pitchFamily="34" charset="0"/>
              </a:rPr>
              <a:t>, </a:t>
            </a:r>
          </a:p>
          <a:p>
            <a:pPr marL="0" indent="0">
              <a:lnSpc>
                <a:spcPct val="150000"/>
              </a:lnSpc>
              <a:spcBef>
                <a:spcPts val="0"/>
              </a:spcBef>
              <a:spcAft>
                <a:spcPts val="0"/>
              </a:spcAft>
              <a:buNone/>
            </a:pPr>
            <a:r>
              <a:rPr lang="en-GB" sz="1800" dirty="0">
                <a:latin typeface="Arial" panose="020B0604020202020204" pitchFamily="34" charset="0"/>
                <a:cs typeface="Arial" panose="020B0604020202020204" pitchFamily="34" charset="0"/>
              </a:rPr>
              <a:t>founder of the UK hospice movement</a:t>
            </a:r>
          </a:p>
          <a:p>
            <a:pPr marL="0" indent="0" algn="r">
              <a:buNone/>
            </a:pPr>
            <a:endParaRPr lang="en-GB" sz="16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CC29247-4265-22E6-9DB9-E0AAFA9D923B}"/>
              </a:ext>
            </a:extLst>
          </p:cNvPr>
          <p:cNvSpPr>
            <a:spLocks noGrp="1"/>
          </p:cNvSpPr>
          <p:nvPr>
            <p:ph sz="half" idx="2"/>
          </p:nvPr>
        </p:nvSpPr>
        <p:spPr>
          <a:xfrm>
            <a:off x="5949697" y="1612476"/>
            <a:ext cx="5524478" cy="4068996"/>
          </a:xfrm>
        </p:spPr>
        <p:txBody>
          <a:bodyPr/>
          <a:lstStyle/>
          <a:p>
            <a:pPr marL="0" indent="0">
              <a:lnSpc>
                <a:spcPct val="150000"/>
              </a:lnSpc>
              <a:spcBef>
                <a:spcPts val="0"/>
              </a:spcBef>
              <a:spcAft>
                <a:spcPts val="0"/>
              </a:spcAft>
              <a:buNone/>
            </a:pPr>
            <a:r>
              <a:rPr lang="en-GB" sz="1600" dirty="0">
                <a:latin typeface="Arial" panose="020B0604020202020204" pitchFamily="34" charset="0"/>
                <a:cs typeface="Arial" panose="020B0604020202020204" pitchFamily="34" charset="0"/>
              </a:rPr>
              <a:t>"You matter because you are you, and you matter until the last moment of your life. We will do all we can, not only to help you die peacefully but to live until you die“ </a:t>
            </a:r>
            <a:r>
              <a:rPr lang="en-GB" sz="1000" dirty="0">
                <a:latin typeface="Arial" panose="020B0604020202020204" pitchFamily="34" charset="0"/>
                <a:cs typeface="Arial" panose="020B0604020202020204" pitchFamily="34" charset="0"/>
              </a:rPr>
              <a:t>(Crossroads Hospice &amp; Palliative Care, 2017). </a:t>
            </a:r>
          </a:p>
          <a:p>
            <a:endParaRPr lang="en-GB" dirty="0"/>
          </a:p>
        </p:txBody>
      </p:sp>
    </p:spTree>
    <p:extLst>
      <p:ext uri="{BB962C8B-B14F-4D97-AF65-F5344CB8AC3E}">
        <p14:creationId xmlns:p14="http://schemas.microsoft.com/office/powerpoint/2010/main" val="17610042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0DFFE-D44B-4F13-6CEE-567DC17EF4D2}"/>
              </a:ext>
            </a:extLst>
          </p:cNvPr>
          <p:cNvSpPr>
            <a:spLocks noGrp="1"/>
          </p:cNvSpPr>
          <p:nvPr>
            <p:ph type="title"/>
          </p:nvPr>
        </p:nvSpPr>
        <p:spPr>
          <a:xfrm>
            <a:off x="581192" y="702156"/>
            <a:ext cx="11029616" cy="316153"/>
          </a:xfrm>
        </p:spPr>
        <p:txBody>
          <a:bodyPr>
            <a:normAutofit fontScale="90000"/>
          </a:bodyPr>
          <a:lstStyle/>
          <a:p>
            <a:r>
              <a:rPr lang="en-GB" sz="18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F17FFA8B-D5B4-6513-62FB-3F2F95C2BE64}"/>
              </a:ext>
            </a:extLst>
          </p:cNvPr>
          <p:cNvSpPr>
            <a:spLocks noGrp="1"/>
          </p:cNvSpPr>
          <p:nvPr>
            <p:ph idx="1"/>
          </p:nvPr>
        </p:nvSpPr>
        <p:spPr>
          <a:xfrm>
            <a:off x="363682" y="1099456"/>
            <a:ext cx="11414661" cy="5464629"/>
          </a:xfrm>
        </p:spPr>
        <p:txBody>
          <a:bodyPr>
            <a:normAutofit fontScale="92500"/>
          </a:bodyPr>
          <a:lstStyle/>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Age UK (2022) </a:t>
            </a:r>
            <a:r>
              <a:rPr lang="en-GB" sz="1400" i="1" dirty="0">
                <a:effectLst/>
                <a:latin typeface="Arial" panose="020B0604020202020204" pitchFamily="34" charset="0"/>
                <a:ea typeface="Calibri" panose="020F0502020204030204" pitchFamily="34" charset="0"/>
                <a:cs typeface="Times New Roman" panose="02020603050405020304" pitchFamily="18" charset="0"/>
              </a:rPr>
              <a:t>Advance decisions (living wills)</a:t>
            </a:r>
            <a:r>
              <a:rPr lang="en-GB" sz="14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https://www.ageuk.org.uk/information-advice/money-legal/legal-issues/advance-decisions/</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28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Benatar, D. (2011) ‘A legal right to die: responding to slippery slope and abuse arguments’, </a:t>
            </a:r>
            <a:r>
              <a:rPr lang="en-GB" sz="1400" i="1" dirty="0">
                <a:effectLst/>
                <a:latin typeface="Arial" panose="020B0604020202020204" pitchFamily="34" charset="0"/>
                <a:ea typeface="Calibri" panose="020F0502020204030204" pitchFamily="34" charset="0"/>
                <a:cs typeface="Times New Roman" panose="02020603050405020304" pitchFamily="18" charset="0"/>
              </a:rPr>
              <a:t>Current oncology</a:t>
            </a:r>
            <a:r>
              <a:rPr lang="en-GB" sz="1400" dirty="0">
                <a:effectLst/>
                <a:latin typeface="Arial" panose="020B0604020202020204" pitchFamily="34" charset="0"/>
                <a:ea typeface="Calibri" panose="020F0502020204030204" pitchFamily="34" charset="0"/>
                <a:cs typeface="Times New Roman" panose="02020603050405020304" pitchFamily="18" charset="0"/>
              </a:rPr>
              <a:t>, 18(5), pp. 206–207. Available at: </a:t>
            </a:r>
            <a:r>
              <a:rPr lang="en-GB" sz="1400" dirty="0">
                <a:effectLst/>
                <a:latin typeface="Arial" panose="020B0604020202020204" pitchFamily="34" charset="0"/>
                <a:ea typeface="Calibri" panose="020F0502020204030204" pitchFamily="34" charset="0"/>
                <a:cs typeface="Times New Roman" panose="02020603050405020304" pitchFamily="18" charset="0"/>
                <a:hlinkClick r:id="rId4"/>
              </a:rPr>
              <a:t>https://www.ncbi.nlm.nih.gov/pmc/articles/PMC3185895/</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 March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BMA (2021) </a:t>
            </a:r>
            <a:r>
              <a:rPr lang="en-GB" sz="1400" i="1" dirty="0">
                <a:effectLst/>
                <a:latin typeface="Arial" panose="020B0604020202020204" pitchFamily="34" charset="0"/>
                <a:ea typeface="Calibri" panose="020F0502020204030204" pitchFamily="34" charset="0"/>
                <a:cs typeface="Times New Roman" panose="02020603050405020304" pitchFamily="18" charset="0"/>
              </a:rPr>
              <a:t>Key arguments used in the debate on physician-assisted dying</a:t>
            </a:r>
            <a:r>
              <a:rPr lang="en-GB" sz="14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https://www.bma.org.uk/media/4394/bma-arguments-for-and-against-pad-aug-2021.pdf</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 March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Cartwright, S., </a:t>
            </a:r>
            <a:r>
              <a:rPr lang="en-GB" sz="1400" i="1" dirty="0">
                <a:effectLst/>
                <a:latin typeface="Arial" panose="020B0604020202020204" pitchFamily="34" charset="0"/>
                <a:ea typeface="Calibri" panose="020F0502020204030204" pitchFamily="34" charset="0"/>
                <a:cs typeface="Times New Roman" panose="02020603050405020304" pitchFamily="18" charset="0"/>
              </a:rPr>
              <a:t>et.al</a:t>
            </a:r>
            <a:r>
              <a:rPr lang="en-GB" sz="1400" dirty="0">
                <a:effectLst/>
                <a:latin typeface="Arial" panose="020B0604020202020204" pitchFamily="34" charset="0"/>
                <a:ea typeface="Calibri" panose="020F0502020204030204" pitchFamily="34" charset="0"/>
                <a:cs typeface="Times New Roman" panose="02020603050405020304" pitchFamily="18" charset="0"/>
              </a:rPr>
              <a:t>. (2006) ‘Does being against euthanasia legislation equate to being anti-euthanasia?’, </a:t>
            </a:r>
            <a:r>
              <a:rPr lang="en-GB" sz="1400" i="1" dirty="0">
                <a:effectLst/>
                <a:latin typeface="Arial" panose="020B0604020202020204" pitchFamily="34" charset="0"/>
                <a:ea typeface="Calibri" panose="020F0502020204030204" pitchFamily="34" charset="0"/>
                <a:cs typeface="Times New Roman" panose="02020603050405020304" pitchFamily="18" charset="0"/>
              </a:rPr>
              <a:t>Internal medicine journal</a:t>
            </a:r>
            <a:r>
              <a:rPr lang="en-GB" sz="1400" dirty="0">
                <a:effectLst/>
                <a:latin typeface="Arial" panose="020B0604020202020204" pitchFamily="34" charset="0"/>
                <a:ea typeface="Calibri" panose="020F0502020204030204" pitchFamily="34" charset="0"/>
                <a:cs typeface="Times New Roman" panose="02020603050405020304" pitchFamily="18" charset="0"/>
              </a:rPr>
              <a:t>, 36(4), pp.256-259.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https://onlinelibrary.wiley.com/doi/full/10.1111/j.1445-5994.2006.01053.x?casa_token=ruh-JChsDS4AAAAA%3AbjjalaiadyecnOd4OGddEIX1DtT2KnDYJCRhMsgZU5Liq_B54BUWioBIGIfLMBiWVTbWTltm6IOy2yM</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 March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Chesterman, S. (1998) </a:t>
            </a:r>
            <a:r>
              <a:rPr lang="en-GB" sz="1400" i="1" dirty="0">
                <a:effectLst/>
                <a:latin typeface="Arial" panose="020B0604020202020204" pitchFamily="34" charset="0"/>
                <a:ea typeface="Calibri" panose="020F0502020204030204" pitchFamily="34" charset="0"/>
                <a:cs typeface="Times New Roman" panose="02020603050405020304" pitchFamily="18" charset="0"/>
              </a:rPr>
              <a:t>Last rights: Euthanasia, the sanctity of life, and the law in the Netherlands and the northern territory of Australia</a:t>
            </a:r>
            <a:r>
              <a:rPr lang="en-GB" sz="14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https://www.cambridge.org/core/journals/international-and-comparative-law-quarterly/article/last-rights-euthanasia-the-sanctity-of-life-and-the-law-in-the-netherlands-and-the-northern-territory-of-australia/6CE0C9DC22A85DF844662C88BFC6DB03</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 March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Country Court (no date) </a:t>
            </a:r>
            <a:r>
              <a:rPr lang="en-GB" sz="1400" i="1" dirty="0">
                <a:effectLst/>
                <a:latin typeface="Arial" panose="020B0604020202020204" pitchFamily="34" charset="0"/>
                <a:ea typeface="Calibri" panose="020F0502020204030204" pitchFamily="34" charset="0"/>
                <a:cs typeface="Times New Roman" panose="02020603050405020304" pitchFamily="18" charset="0"/>
              </a:rPr>
              <a:t>Pet therapy: why caring for animals is great for wellbeing in care homes</a:t>
            </a:r>
            <a:r>
              <a:rPr lang="en-GB" sz="14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https://www.countrycourtcare.co/support-advice/pet-therapy-why-caring-for-animals-is-great-for-wellbeing-in-care-homes/</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26 February 2023).</a:t>
            </a:r>
          </a:p>
        </p:txBody>
      </p:sp>
    </p:spTree>
    <p:extLst>
      <p:ext uri="{BB962C8B-B14F-4D97-AF65-F5344CB8AC3E}">
        <p14:creationId xmlns:p14="http://schemas.microsoft.com/office/powerpoint/2010/main" val="40491320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1171FA-FC5C-780B-AEA1-316856142B9C}"/>
              </a:ext>
            </a:extLst>
          </p:cNvPr>
          <p:cNvSpPr>
            <a:spLocks noGrp="1"/>
          </p:cNvSpPr>
          <p:nvPr>
            <p:ph idx="1"/>
          </p:nvPr>
        </p:nvSpPr>
        <p:spPr>
          <a:xfrm>
            <a:off x="581191" y="567559"/>
            <a:ext cx="11211416" cy="6159061"/>
          </a:xfrm>
        </p:spPr>
        <p:txBody>
          <a:bodyPr>
            <a:normAutofit/>
          </a:bodyPr>
          <a:lstStyle/>
          <a:p>
            <a:pPr marL="306000" marR="0" lvl="0"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tab pos="457200" algn="l"/>
              </a:tabLst>
              <a:defRPr/>
            </a:pP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Crossroads Hospice &amp; Palliative Care (2017) </a:t>
            </a:r>
            <a:r>
              <a:rPr kumimoji="0" lang="en-GB" sz="14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Remembering Dame Cicely Saunders: Founder of Hospice </a:t>
            </a:r>
            <a:r>
              <a:rPr kumimoji="0" lang="en-GB" sz="1400" b="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Available at: </a:t>
            </a:r>
            <a:r>
              <a:rPr kumimoji="0" lang="en-GB" sz="1400" b="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hlinkClick r:id="rId2"/>
              </a:rPr>
              <a:t>https://www.crossroadshospice.com/hospice-palliative-care-blog/2017/july/13/remembering-dame-cicely-saunders-founder-of-hospice/</a:t>
            </a:r>
            <a:r>
              <a:rPr kumimoji="0" lang="en-GB" sz="1400" b="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 </a:t>
            </a: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(Accessed: 1 March 2023).</a:t>
            </a:r>
            <a:endParaRPr kumimoji="0" lang="en-GB" sz="1400" b="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endParaRPr>
          </a:p>
          <a:p>
            <a:pPr marL="306000" marR="0" lvl="0"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tab pos="457200" algn="l"/>
              </a:tabLst>
              <a:defRPr/>
            </a:pP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Davis, N. (2019) </a:t>
            </a:r>
            <a:r>
              <a:rPr kumimoji="0" lang="en-GB" sz="14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What’s the difference between euthanasia, assisted dying and assisted suicide? </a:t>
            </a: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Available at: </a:t>
            </a:r>
            <a:r>
              <a:rPr kumimoji="0" lang="en-GB" sz="14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3"/>
              </a:rPr>
              <a:t>https://www.theguardian.com/news/2019/jul/15/euthanasia-and-assisted-dying-rates-are-soaring-but-where-are-they-legal</a:t>
            </a: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 (Accessed: 28 February 2023).</a:t>
            </a:r>
          </a:p>
          <a:p>
            <a:pPr marL="306000" marR="0" lvl="0"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tab pos="457200" algn="l"/>
              </a:tabLst>
              <a:defRPr/>
            </a:pP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Dreams time (no date) </a:t>
            </a:r>
            <a:r>
              <a:rPr kumimoji="0" lang="en-GB" sz="14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Gavel and a name plate with the engraving Euthanasia </a:t>
            </a: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Available at: </a:t>
            </a:r>
            <a:r>
              <a:rPr kumimoji="0" lang="en-GB" sz="14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4"/>
              </a:rPr>
              <a:t>https://www.dreamstime.com/gavel-name-plate-engraving-euthanasia-gavel-name-plate-engraving-euthanasia-image210006926</a:t>
            </a: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 </a:t>
            </a:r>
            <a:r>
              <a:rPr kumimoji="0" lang="en-GB" sz="14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5"/>
              </a:rPr>
              <a:t>/</a:t>
            </a: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 (Accessed: 27 February 2023).</a:t>
            </a:r>
          </a:p>
          <a:p>
            <a:pPr>
              <a:lnSpc>
                <a:spcPct val="150000"/>
              </a:lnSpc>
              <a:buClr>
                <a:srgbClr val="71B9E4"/>
              </a:buClr>
              <a:tabLst>
                <a:tab pos="457200" algn="l"/>
              </a:tabLst>
              <a:defRPr/>
            </a:pP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Field, M.J. and Cassel, C.K. (1997) </a:t>
            </a:r>
            <a:r>
              <a:rPr kumimoji="0" lang="en-GB" sz="14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Approaching Death: Improving Care at the End of Life </a:t>
            </a:r>
            <a:r>
              <a:rPr lang="en-GB" sz="1400" dirty="0">
                <a:solidFill>
                  <a:prstClr val="black">
                    <a:lumMod val="75000"/>
                    <a:lumOff val="25000"/>
                  </a:prstClr>
                </a:solidFill>
                <a:latin typeface="Arial" panose="020B0604020202020204" pitchFamily="34" charset="0"/>
                <a:cs typeface="Arial" panose="020B0604020202020204" pitchFamily="34" charset="0"/>
              </a:rPr>
              <a:t> Washington: </a:t>
            </a: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National Academy Press.</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GOV.UK (2015a</a:t>
            </a:r>
            <a:r>
              <a:rPr lang="en-GB" sz="1400" i="1" dirty="0">
                <a:effectLst/>
                <a:latin typeface="Arial" panose="020B0604020202020204" pitchFamily="34" charset="0"/>
                <a:ea typeface="Calibri" panose="020F0502020204030204" pitchFamily="34" charset="0"/>
                <a:cs typeface="Times New Roman" panose="02020603050405020304" pitchFamily="18" charset="0"/>
              </a:rPr>
              <a:t>) What’s important to me. A Review of Choice in End of Life </a:t>
            </a:r>
            <a:r>
              <a:rPr lang="en-GB" sz="1400" dirty="0">
                <a:effectLst/>
                <a:latin typeface="Arial" panose="020B0604020202020204" pitchFamily="34" charset="0"/>
                <a:ea typeface="Calibri" panose="020F0502020204030204" pitchFamily="34" charset="0"/>
                <a:cs typeface="Times New Roman" panose="02020603050405020304" pitchFamily="18" charset="0"/>
              </a:rPr>
              <a:t>Care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https://assets.publishing.service.gov.uk/government/uploads/system/uploads/attachment_data/file/407244/CHOICE_REVIEW_FINAL_for_web.pdf</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rPr>
              <a:t> </a:t>
            </a:r>
            <a:r>
              <a:rPr lang="en-GB" sz="1400" dirty="0">
                <a:effectLst/>
                <a:latin typeface="Arial" panose="020B0604020202020204" pitchFamily="34" charset="0"/>
                <a:ea typeface="Calibri" panose="020F0502020204030204" pitchFamily="34" charset="0"/>
                <a:cs typeface="Times New Roman" panose="02020603050405020304" pitchFamily="18" charset="0"/>
              </a:rPr>
              <a:t>(Accessed: 12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GOV.UK (2015b) </a:t>
            </a:r>
            <a:r>
              <a:rPr lang="en-GB" sz="1400" i="1" dirty="0">
                <a:effectLst/>
                <a:latin typeface="Arial" panose="020B0604020202020204" pitchFamily="34" charset="0"/>
                <a:ea typeface="Calibri" panose="020F0502020204030204" pitchFamily="34" charset="0"/>
                <a:cs typeface="Times New Roman" panose="02020603050405020304" pitchFamily="18" charset="0"/>
              </a:rPr>
              <a:t>Equality Act 2010: guidance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https://www.gov.uk/guidance/equality-act-2010-guidance</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28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Hebert, K., Moore, H., &amp; Rooney, J. (2011) ‘The Nurse Advocate in End-of-Life Care’, </a:t>
            </a:r>
            <a:r>
              <a:rPr lang="en-GB" sz="1400" i="1" dirty="0">
                <a:effectLst/>
                <a:latin typeface="Arial" panose="020B0604020202020204" pitchFamily="34" charset="0"/>
                <a:ea typeface="Calibri" panose="020F0502020204030204" pitchFamily="34" charset="0"/>
                <a:cs typeface="Times New Roman" panose="02020603050405020304" pitchFamily="18" charset="0"/>
              </a:rPr>
              <a:t>The Ochsner journal</a:t>
            </a:r>
            <a:r>
              <a:rPr lang="en-GB" sz="1400" dirty="0">
                <a:effectLst/>
                <a:latin typeface="Arial" panose="020B0604020202020204" pitchFamily="34" charset="0"/>
                <a:ea typeface="Calibri" panose="020F0502020204030204" pitchFamily="34" charset="0"/>
                <a:cs typeface="Times New Roman" panose="02020603050405020304" pitchFamily="18" charset="0"/>
              </a:rPr>
              <a:t>, 11(4), p. 325.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https://www.ncbi.nlm.nih.gov/pmc/articles/PMC3241064/</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27 February 2023).</a:t>
            </a:r>
          </a:p>
        </p:txBody>
      </p:sp>
    </p:spTree>
    <p:extLst>
      <p:ext uri="{BB962C8B-B14F-4D97-AF65-F5344CB8AC3E}">
        <p14:creationId xmlns:p14="http://schemas.microsoft.com/office/powerpoint/2010/main" val="38690887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196F2E-DC8A-3516-9FF2-E30D51CA63AA}"/>
              </a:ext>
            </a:extLst>
          </p:cNvPr>
          <p:cNvSpPr>
            <a:spLocks noGrp="1"/>
          </p:cNvSpPr>
          <p:nvPr>
            <p:ph idx="1"/>
          </p:nvPr>
        </p:nvSpPr>
        <p:spPr>
          <a:xfrm>
            <a:off x="581192" y="862445"/>
            <a:ext cx="10911153" cy="5652655"/>
          </a:xfrm>
        </p:spPr>
        <p:txBody>
          <a:bodyPr>
            <a:normAutofit fontScale="92500" lnSpcReduction="20000"/>
          </a:bodyPr>
          <a:lstStyle/>
          <a:p>
            <a:pPr marL="306000" marR="0" lvl="0"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tab pos="457200" algn="l"/>
              </a:tabLst>
              <a:defRPr/>
            </a:pP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Helping Hands (2022) </a:t>
            </a:r>
            <a:r>
              <a:rPr kumimoji="0" lang="en-GB" sz="15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Home care services </a:t>
            </a: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Available at: </a:t>
            </a:r>
            <a:r>
              <a:rPr kumimoji="0" lang="en-GB" sz="15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2"/>
              </a:rPr>
              <a:t>https://www.helpinghandshomecare.co.uk/home-care-services/</a:t>
            </a: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 (Accessed: 20 February 2023).</a:t>
            </a:r>
          </a:p>
          <a:p>
            <a:pPr marL="306000" marR="0" lvl="0"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tab pos="457200" algn="l"/>
              </a:tabLst>
              <a:defRPr/>
            </a:pP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Helping Hands (no data) </a:t>
            </a:r>
            <a:r>
              <a:rPr kumimoji="0" lang="en-GB" sz="15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Types of palliative care </a:t>
            </a: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Available at: </a:t>
            </a:r>
            <a:r>
              <a:rPr kumimoji="0" lang="en-GB" sz="15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3"/>
              </a:rPr>
              <a:t>https://www.helpinghandshomecare.co.uk/home-care-services/fast-track-palliative-care/types-palliative-care/</a:t>
            </a: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 (Accessed: 26 February 2023).</a:t>
            </a:r>
          </a:p>
          <a:p>
            <a:pPr marL="306000" marR="0" lvl="0"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tab pos="457200" algn="l"/>
              </a:tabLst>
              <a:defRPr/>
            </a:pP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Higginson, I. (2015) ‘Research challenges in palliative and end of life care’, </a:t>
            </a:r>
            <a:r>
              <a:rPr kumimoji="0" lang="en-GB" sz="15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BMJ Supportive &amp; Palliative Care, </a:t>
            </a: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6(1), p.2 Available at: </a:t>
            </a:r>
            <a:r>
              <a:rPr kumimoji="0" lang="en-GB" sz="15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4"/>
              </a:rPr>
              <a:t>https://spcare.bmj.com/content/6/1/2</a:t>
            </a: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 (Accessed: 26 February 2023).</a:t>
            </a:r>
          </a:p>
          <a:p>
            <a:pPr marL="306000" marR="0" lvl="0"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tab pos="457200" algn="l"/>
              </a:tabLst>
              <a:defRPr/>
            </a:pP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Huxtable, R. (2007) </a:t>
            </a:r>
            <a:r>
              <a:rPr kumimoji="0" lang="en-GB" sz="15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Euthanasia, Ethics and the Law: From Conflict to Compromise</a:t>
            </a: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 London: </a:t>
            </a:r>
            <a:r>
              <a:rPr kumimoji="0" lang="en-GB" sz="1500" b="0" i="0" u="none" strike="noStrike" kern="1200" cap="none" spc="0" normalizeH="0" baseline="0" noProof="0" dirty="0" err="1">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Routledge.Taylor</a:t>
            </a: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 &amp; Francis Group</a:t>
            </a:r>
          </a:p>
          <a:p>
            <a:pPr>
              <a:lnSpc>
                <a:spcPct val="150000"/>
              </a:lnSpc>
              <a:tabLst>
                <a:tab pos="457200" algn="l"/>
              </a:tabLst>
            </a:pPr>
            <a:r>
              <a:rPr lang="en-GB" sz="1500" dirty="0">
                <a:effectLst/>
                <a:latin typeface="Arial" panose="020B0604020202020204" pitchFamily="34" charset="0"/>
                <a:ea typeface="Calibri" panose="020F0502020204030204" pitchFamily="34" charset="0"/>
                <a:cs typeface="Times New Roman" panose="02020603050405020304" pitchFamily="18" charset="0"/>
              </a:rPr>
              <a:t>Local Government Association, (2020) </a:t>
            </a:r>
            <a:r>
              <a:rPr lang="en-GB" sz="1500" i="1" dirty="0">
                <a:effectLst/>
                <a:latin typeface="Arial" panose="020B0604020202020204" pitchFamily="34" charset="0"/>
                <a:ea typeface="Calibri" panose="020F0502020204030204" pitchFamily="34" charset="0"/>
                <a:cs typeface="Times New Roman" panose="02020603050405020304" pitchFamily="18" charset="0"/>
              </a:rPr>
              <a:t>End of life care. Guide for councils</a:t>
            </a:r>
            <a:r>
              <a:rPr lang="en-GB" sz="15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5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https://www.local.gov.uk/sites/default/files/documents/22.53%20End%20of%20life%20care%20guide%20for%20councils%20WEB.pdf</a:t>
            </a:r>
            <a:r>
              <a:rPr lang="en-GB" sz="1500" dirty="0">
                <a:effectLst/>
                <a:latin typeface="Arial" panose="020B0604020202020204" pitchFamily="34" charset="0"/>
                <a:ea typeface="Calibri" panose="020F0502020204030204" pitchFamily="34" charset="0"/>
                <a:cs typeface="Times New Roman" panose="02020603050405020304" pitchFamily="18" charset="0"/>
              </a:rPr>
              <a:t> (Accessed: 27 February 2023).</a:t>
            </a:r>
          </a:p>
          <a:p>
            <a:pPr>
              <a:lnSpc>
                <a:spcPct val="150000"/>
              </a:lnSpc>
              <a:tabLst>
                <a:tab pos="457200" algn="l"/>
              </a:tabLst>
            </a:pPr>
            <a:r>
              <a:rPr lang="en-GB" sz="1500" dirty="0">
                <a:effectLst/>
                <a:latin typeface="Arial" panose="020B0604020202020204" pitchFamily="34" charset="0"/>
                <a:ea typeface="Calibri" panose="020F0502020204030204" pitchFamily="34" charset="0"/>
                <a:cs typeface="Times New Roman" panose="02020603050405020304" pitchFamily="18" charset="0"/>
              </a:rPr>
              <a:t>Marie Curie (2022) </a:t>
            </a:r>
            <a:r>
              <a:rPr lang="en-GB" sz="1500" i="1" dirty="0">
                <a:effectLst/>
                <a:latin typeface="Arial" panose="020B0604020202020204" pitchFamily="34" charset="0"/>
                <a:ea typeface="Calibri" panose="020F0502020204030204" pitchFamily="34" charset="0"/>
                <a:cs typeface="Times New Roman" panose="02020603050405020304" pitchFamily="18" charset="0"/>
              </a:rPr>
              <a:t>Better End of Life 2022 </a:t>
            </a:r>
            <a:r>
              <a:rPr lang="en-GB" sz="15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5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https://www.mariecurie.org.uk/globalassets/media/documents/policy/beol-reports-2022/better-end-of-life-report-2022.pdf</a:t>
            </a:r>
            <a:r>
              <a:rPr lang="en-GB" sz="1500" dirty="0">
                <a:effectLst/>
                <a:latin typeface="Arial" panose="020B0604020202020204" pitchFamily="34" charset="0"/>
                <a:ea typeface="Calibri" panose="020F0502020204030204" pitchFamily="34" charset="0"/>
                <a:cs typeface="Times New Roman" panose="02020603050405020304" pitchFamily="18" charset="0"/>
              </a:rPr>
              <a:t> (Accessed: 27 February 2023).</a:t>
            </a:r>
          </a:p>
          <a:p>
            <a:pPr>
              <a:lnSpc>
                <a:spcPct val="150000"/>
              </a:lnSpc>
              <a:tabLst>
                <a:tab pos="457200" algn="l"/>
              </a:tabLst>
            </a:pPr>
            <a:r>
              <a:rPr lang="en-GB" sz="1500" dirty="0">
                <a:effectLst/>
                <a:latin typeface="Arial" panose="020B0604020202020204" pitchFamily="34" charset="0"/>
                <a:ea typeface="Calibri" panose="020F0502020204030204" pitchFamily="34" charset="0"/>
                <a:cs typeface="Times New Roman" panose="02020603050405020304" pitchFamily="18" charset="0"/>
              </a:rPr>
              <a:t>Marshall, V.W. and Clarke, P.J. (2007) ‘Theories of Aging: Social’, </a:t>
            </a:r>
            <a:r>
              <a:rPr lang="en-GB" sz="1500" i="1" dirty="0" err="1">
                <a:effectLst/>
                <a:latin typeface="Arial" panose="020B0604020202020204" pitchFamily="34" charset="0"/>
                <a:ea typeface="Calibri" panose="020F0502020204030204" pitchFamily="34" charset="0"/>
                <a:cs typeface="Times New Roman" panose="02020603050405020304" pitchFamily="18" charset="0"/>
              </a:rPr>
              <a:t>Encyclopedia</a:t>
            </a:r>
            <a:r>
              <a:rPr lang="en-GB" sz="1500" i="1" dirty="0">
                <a:effectLst/>
                <a:latin typeface="Arial" panose="020B0604020202020204" pitchFamily="34" charset="0"/>
                <a:ea typeface="Calibri" panose="020F0502020204030204" pitchFamily="34" charset="0"/>
                <a:cs typeface="Times New Roman" panose="02020603050405020304" pitchFamily="18" charset="0"/>
              </a:rPr>
              <a:t> of Gerontology </a:t>
            </a:r>
            <a:r>
              <a:rPr lang="en-GB" sz="1500" dirty="0">
                <a:effectLst/>
                <a:latin typeface="Arial" panose="020B0604020202020204" pitchFamily="34" charset="0"/>
                <a:ea typeface="Calibri" panose="020F0502020204030204" pitchFamily="34" charset="0"/>
                <a:cs typeface="Times New Roman" panose="02020603050405020304" pitchFamily="18" charset="0"/>
              </a:rPr>
              <a:t>(Second Edition), pp. 621-630. Available at: </a:t>
            </a:r>
            <a:r>
              <a:rPr lang="en-GB" sz="15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https://www.sciencedirect.com/science/article/pii/B0123708702001888</a:t>
            </a:r>
            <a:r>
              <a:rPr lang="en-GB" sz="1500" dirty="0">
                <a:effectLst/>
                <a:latin typeface="Arial" panose="020B0604020202020204" pitchFamily="34" charset="0"/>
                <a:ea typeface="Calibri" panose="020F0502020204030204" pitchFamily="34" charset="0"/>
                <a:cs typeface="Times New Roman" panose="02020603050405020304" pitchFamily="18" charset="0"/>
              </a:rPr>
              <a:t> (Accessed: 12 February 2023).</a:t>
            </a:r>
            <a:endPar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endParaRPr>
          </a:p>
          <a:p>
            <a:pPr>
              <a:lnSpc>
                <a:spcPct val="150000"/>
              </a:lnSpc>
              <a:tabLst>
                <a:tab pos="457200" algn="l"/>
              </a:tabLst>
            </a:pPr>
            <a:r>
              <a:rPr lang="en-GB" sz="1500" dirty="0" err="1">
                <a:effectLst/>
                <a:latin typeface="Arial" panose="020B0604020202020204" pitchFamily="34" charset="0"/>
                <a:ea typeface="Calibri" panose="020F0502020204030204" pitchFamily="34" charset="0"/>
                <a:cs typeface="Times New Roman" panose="02020603050405020304" pitchFamily="18" charset="0"/>
              </a:rPr>
              <a:t>Mcleod</a:t>
            </a:r>
            <a:r>
              <a:rPr lang="en-GB" sz="1500" dirty="0">
                <a:effectLst/>
                <a:latin typeface="Arial" panose="020B0604020202020204" pitchFamily="34" charset="0"/>
                <a:ea typeface="Calibri" panose="020F0502020204030204" pitchFamily="34" charset="0"/>
                <a:cs typeface="Times New Roman" panose="02020603050405020304" pitchFamily="18" charset="0"/>
              </a:rPr>
              <a:t>, S. (2022) </a:t>
            </a:r>
            <a:r>
              <a:rPr lang="en-GB" sz="1500" i="1" dirty="0">
                <a:effectLst/>
                <a:latin typeface="Arial" panose="020B0604020202020204" pitchFamily="34" charset="0"/>
                <a:ea typeface="Calibri" panose="020F0502020204030204" pitchFamily="34" charset="0"/>
                <a:cs typeface="Times New Roman" panose="02020603050405020304" pitchFamily="18" charset="0"/>
              </a:rPr>
              <a:t>Maslow's Hierarchy of Needs</a:t>
            </a:r>
            <a:r>
              <a:rPr lang="en-GB" sz="15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5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https://www.simplypsychology.org/maslow.html</a:t>
            </a:r>
            <a:r>
              <a:rPr lang="en-GB" sz="1500" dirty="0">
                <a:effectLst/>
                <a:latin typeface="Arial" panose="020B0604020202020204" pitchFamily="34" charset="0"/>
                <a:ea typeface="Calibri" panose="020F0502020204030204" pitchFamily="34" charset="0"/>
                <a:cs typeface="Times New Roman" panose="02020603050405020304" pitchFamily="18" charset="0"/>
              </a:rPr>
              <a:t> (Accessed: 1 March 2023).</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459299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D2D8CA-48B8-DB30-555E-DCF9E2B01983}"/>
              </a:ext>
            </a:extLst>
          </p:cNvPr>
          <p:cNvSpPr>
            <a:spLocks noGrp="1"/>
          </p:cNvSpPr>
          <p:nvPr>
            <p:ph idx="1"/>
          </p:nvPr>
        </p:nvSpPr>
        <p:spPr>
          <a:xfrm>
            <a:off x="581192" y="675409"/>
            <a:ext cx="10983889" cy="5891646"/>
          </a:xfrm>
        </p:spPr>
        <p:txBody>
          <a:bodyPr>
            <a:noAutofit/>
          </a:bodyPr>
          <a:lstStyle/>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My Death, My Decision (no date) </a:t>
            </a:r>
            <a:r>
              <a:rPr lang="en-GB" sz="1400" i="1" dirty="0">
                <a:effectLst/>
                <a:latin typeface="Arial" panose="020B0604020202020204" pitchFamily="34" charset="0"/>
                <a:ea typeface="Calibri" panose="020F0502020204030204" pitchFamily="34" charset="0"/>
                <a:cs typeface="Times New Roman" panose="02020603050405020304" pitchFamily="18" charset="0"/>
              </a:rPr>
              <a:t>News Article</a:t>
            </a:r>
            <a:r>
              <a:rPr lang="en-GB" sz="14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https://www.mydeath-mydecision.org.uk/2022/11/15/arrested-over-assisted-death</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12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My Death, My Decision (2021) </a:t>
            </a:r>
            <a:r>
              <a:rPr lang="en-GB" sz="1400" i="1" dirty="0">
                <a:effectLst/>
                <a:latin typeface="Arial" panose="020B0604020202020204" pitchFamily="34" charset="0"/>
                <a:ea typeface="Calibri" panose="020F0502020204030204" pitchFamily="34" charset="0"/>
                <a:cs typeface="Times New Roman" panose="02020603050405020304" pitchFamily="18" charset="0"/>
              </a:rPr>
              <a:t>The Case For Change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https://www.mydeath-mydecision.org.uk/the-case-for-change/</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12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NHS (2020) </a:t>
            </a:r>
            <a:r>
              <a:rPr lang="en-GB" sz="1400" i="1" dirty="0">
                <a:effectLst/>
                <a:latin typeface="Arial" panose="020B0604020202020204" pitchFamily="34" charset="0"/>
                <a:ea typeface="Calibri" panose="020F0502020204030204" pitchFamily="34" charset="0"/>
                <a:cs typeface="Times New Roman" panose="02020603050405020304" pitchFamily="18" charset="0"/>
              </a:rPr>
              <a:t>Euthanasia and assisted suicide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https://www.nhs.uk/conditions/euthanasia-and-assisted-suicide/</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12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NHS (2021) </a:t>
            </a:r>
            <a:r>
              <a:rPr lang="en-GB" sz="1400" i="1" dirty="0">
                <a:effectLst/>
                <a:latin typeface="Arial" panose="020B0604020202020204" pitchFamily="34" charset="0"/>
                <a:ea typeface="Calibri" panose="020F0502020204030204" pitchFamily="34" charset="0"/>
                <a:cs typeface="Times New Roman" panose="02020603050405020304" pitchFamily="18" charset="0"/>
              </a:rPr>
              <a:t>Do not attempt cardiopulmonary resuscitation (DNACPR) decisions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https://www.nhs.uk/conditions/do-not-attempt-cardiopulmonary-resuscitation-dnacpr-decisions/</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28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NHS (2022) </a:t>
            </a:r>
            <a:r>
              <a:rPr lang="en-GB" sz="1400" i="1" dirty="0">
                <a:effectLst/>
                <a:latin typeface="Arial" panose="020B0604020202020204" pitchFamily="34" charset="0"/>
                <a:ea typeface="Calibri" panose="020F0502020204030204" pitchFamily="34" charset="0"/>
                <a:cs typeface="Times New Roman" panose="02020603050405020304" pitchFamily="18" charset="0"/>
              </a:rPr>
              <a:t>Care Homes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https://www.nhs.uk/conditions/social-care-and-support-guide/care-services-equipment-and-care-homes/care-homes/</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26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Nietzsche, F. (1889) </a:t>
            </a:r>
            <a:r>
              <a:rPr lang="en-GB" sz="1400" i="1" dirty="0">
                <a:effectLst/>
                <a:latin typeface="Arial" panose="020B0604020202020204" pitchFamily="34" charset="0"/>
                <a:ea typeface="Calibri" panose="020F0502020204030204" pitchFamily="34" charset="0"/>
                <a:cs typeface="Times New Roman" panose="02020603050405020304" pitchFamily="18" charset="0"/>
              </a:rPr>
              <a:t>‘The Twilight of the Idols’, Complete Works of Friedrich Nietzsche (1909-11)</a:t>
            </a:r>
            <a:r>
              <a:rPr lang="en-GB" sz="1400" dirty="0">
                <a:effectLst/>
                <a:latin typeface="Arial" panose="020B0604020202020204" pitchFamily="34" charset="0"/>
                <a:ea typeface="Calibri" panose="020F0502020204030204" pitchFamily="34" charset="0"/>
                <a:cs typeface="Times New Roman" panose="02020603050405020304" pitchFamily="18" charset="0"/>
              </a:rPr>
              <a:t>, 16, p.88.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https://sites.pitt.edu/~syd/twi.html#:~:text=One%20should%20die%20proudly%20when,one's%20children%20and%20other%20witnesses</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 March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NIH (2022a) </a:t>
            </a:r>
            <a:r>
              <a:rPr lang="en-GB" sz="1400" i="1" dirty="0">
                <a:effectLst/>
                <a:latin typeface="Arial" panose="020B0604020202020204" pitchFamily="34" charset="0"/>
                <a:ea typeface="Calibri" panose="020F0502020204030204" pitchFamily="34" charset="0"/>
                <a:cs typeface="Times New Roman" panose="02020603050405020304" pitchFamily="18" charset="0"/>
              </a:rPr>
              <a:t>Different Care Settings at the End of Life Available at: </a:t>
            </a:r>
            <a:r>
              <a:rPr lang="en-GB" sz="1400" i="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https://www.nia.nih.gov/health/different-care-settings-end-life</a:t>
            </a:r>
            <a:r>
              <a:rPr lang="en-GB" sz="1400" i="1" dirty="0">
                <a:effectLst/>
                <a:latin typeface="Arial" panose="020B0604020202020204" pitchFamily="34" charset="0"/>
                <a:ea typeface="Calibri" panose="020F0502020204030204" pitchFamily="34" charset="0"/>
                <a:cs typeface="Times New Roman" panose="02020603050405020304" pitchFamily="18" charset="0"/>
              </a:rPr>
              <a:t> </a:t>
            </a:r>
            <a:r>
              <a:rPr lang="en-GB" sz="1400" dirty="0">
                <a:effectLst/>
                <a:latin typeface="Arial" panose="020B0604020202020204" pitchFamily="34" charset="0"/>
                <a:ea typeface="Calibri" panose="020F0502020204030204" pitchFamily="34" charset="0"/>
                <a:cs typeface="Times New Roman" panose="02020603050405020304" pitchFamily="18" charset="0"/>
              </a:rPr>
              <a:t>(Accessed: 26 February 2023).</a:t>
            </a:r>
          </a:p>
        </p:txBody>
      </p:sp>
    </p:spTree>
    <p:extLst>
      <p:ext uri="{BB962C8B-B14F-4D97-AF65-F5344CB8AC3E}">
        <p14:creationId xmlns:p14="http://schemas.microsoft.com/office/powerpoint/2010/main" val="28243614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E641A1-6DC2-71A1-BAFB-A1B6C3444D92}"/>
              </a:ext>
            </a:extLst>
          </p:cNvPr>
          <p:cNvSpPr>
            <a:spLocks noGrp="1"/>
          </p:cNvSpPr>
          <p:nvPr>
            <p:ph idx="1"/>
          </p:nvPr>
        </p:nvSpPr>
        <p:spPr>
          <a:xfrm>
            <a:off x="491120" y="948201"/>
            <a:ext cx="11209760" cy="5305455"/>
          </a:xfrm>
        </p:spPr>
        <p:txBody>
          <a:bodyPr>
            <a:normAutofit/>
          </a:bodyPr>
          <a:lstStyle/>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NIH (2022b) </a:t>
            </a:r>
            <a:r>
              <a:rPr lang="en-GB" sz="1400" i="1" dirty="0">
                <a:effectLst/>
                <a:latin typeface="Arial" panose="020B0604020202020204" pitchFamily="34" charset="0"/>
                <a:ea typeface="Calibri" panose="020F0502020204030204" pitchFamily="34" charset="0"/>
                <a:cs typeface="Times New Roman" panose="02020603050405020304" pitchFamily="18" charset="0"/>
              </a:rPr>
              <a:t>Making Decisions for Someone at the End of Life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https://www.nia.nih.gov/health/making-decisions-someone-end-life</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26 February 2023).</a:t>
            </a:r>
          </a:p>
          <a:p>
            <a:pPr>
              <a:lnSpc>
                <a:spcPct val="150000"/>
              </a:lnSpc>
              <a:tabLst>
                <a:tab pos="457200" algn="l"/>
              </a:tabLst>
            </a:pPr>
            <a:r>
              <a:rPr lang="en-GB" sz="1400" dirty="0" err="1">
                <a:effectLst/>
                <a:latin typeface="Arial" panose="020B0604020202020204" pitchFamily="34" charset="0"/>
                <a:ea typeface="Calibri" panose="020F0502020204030204" pitchFamily="34" charset="0"/>
                <a:cs typeface="Times New Roman" panose="02020603050405020304" pitchFamily="18" charset="0"/>
              </a:rPr>
              <a:t>Pixabay</a:t>
            </a:r>
            <a:r>
              <a:rPr lang="en-GB" sz="1400" dirty="0">
                <a:effectLst/>
                <a:latin typeface="Arial" panose="020B0604020202020204" pitchFamily="34" charset="0"/>
                <a:ea typeface="Calibri" panose="020F0502020204030204" pitchFamily="34" charset="0"/>
                <a:cs typeface="Times New Roman" panose="02020603050405020304" pitchFamily="18" charset="0"/>
              </a:rPr>
              <a:t> (2023) </a:t>
            </a:r>
            <a:r>
              <a:rPr lang="en-GB" sz="1400" i="1" dirty="0">
                <a:effectLst/>
                <a:latin typeface="Arial" panose="020B0604020202020204" pitchFamily="34" charset="0"/>
                <a:ea typeface="Calibri" panose="020F0502020204030204" pitchFamily="34" charset="0"/>
                <a:cs typeface="Times New Roman" panose="02020603050405020304" pitchFamily="18" charset="0"/>
              </a:rPr>
              <a:t>Candle</a:t>
            </a:r>
            <a:r>
              <a:rPr lang="en-GB" sz="14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https://pixabay.com/ro/images/search/lumanare%20aprinsa/?pagi=2</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12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Schmidt, A. (no date) </a:t>
            </a:r>
            <a:r>
              <a:rPr lang="en-GB" sz="1400" i="1" dirty="0">
                <a:effectLst/>
                <a:latin typeface="Arial" panose="020B0604020202020204" pitchFamily="34" charset="0"/>
                <a:ea typeface="Calibri" panose="020F0502020204030204" pitchFamily="34" charset="0"/>
                <a:cs typeface="Times New Roman" panose="02020603050405020304" pitchFamily="18" charset="0"/>
              </a:rPr>
              <a:t>Do not  resuscitate form</a:t>
            </a:r>
            <a:r>
              <a:rPr lang="en-GB" sz="14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https://stock.adobe.com/uk/search/images?k=dnr&amp;asset_id=85340480</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28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The Commission on Assisted Dying (2012) </a:t>
            </a:r>
            <a:r>
              <a:rPr lang="en-GB" sz="1400" i="1" dirty="0">
                <a:effectLst/>
                <a:latin typeface="Arial" panose="020B0604020202020204" pitchFamily="34" charset="0"/>
                <a:ea typeface="Calibri" panose="020F0502020204030204" pitchFamily="34" charset="0"/>
                <a:cs typeface="Times New Roman" panose="02020603050405020304" pitchFamily="18" charset="0"/>
              </a:rPr>
              <a:t>The current legal status of assisted dying is inadequate and incoherent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https://demosuk.wpengine.com/files/476_CoAD_FinalReport_158x240_I_web_single-NEW_.pdf?1328113363</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12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Thomas, C. (2021a) </a:t>
            </a:r>
            <a:r>
              <a:rPr lang="en-GB" sz="1400" i="1" dirty="0">
                <a:effectLst/>
                <a:latin typeface="Arial" panose="020B0604020202020204" pitchFamily="34" charset="0"/>
                <a:ea typeface="Calibri" panose="020F0502020204030204" pitchFamily="34" charset="0"/>
                <a:cs typeface="Times New Roman" panose="02020603050405020304" pitchFamily="18" charset="0"/>
              </a:rPr>
              <a:t>The state of end of life care. Building back better after Covid-19 </a:t>
            </a:r>
            <a:r>
              <a:rPr lang="en-GB" sz="1400" dirty="0">
                <a:effectLst/>
                <a:latin typeface="Arial" panose="020B0604020202020204" pitchFamily="34" charset="0"/>
                <a:ea typeface="Calibri" panose="020F0502020204030204" pitchFamily="34" charset="0"/>
                <a:cs typeface="Times New Roman" panose="02020603050405020304" pitchFamily="18" charset="0"/>
              </a:rPr>
              <a:t>London: IPPR, p.4.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https://www.ippr.org/research/publications/the-state-of-end-of-life-care</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12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Thomas, C. (2021b) </a:t>
            </a:r>
            <a:r>
              <a:rPr lang="en-GB" sz="1400" i="1" dirty="0">
                <a:effectLst/>
                <a:latin typeface="Arial" panose="020B0604020202020204" pitchFamily="34" charset="0"/>
                <a:ea typeface="Calibri" panose="020F0502020204030204" pitchFamily="34" charset="0"/>
                <a:cs typeface="Times New Roman" panose="02020603050405020304" pitchFamily="18" charset="0"/>
              </a:rPr>
              <a:t>The state of end of life care. Building back better after Covid-19 </a:t>
            </a:r>
            <a:r>
              <a:rPr lang="en-GB" sz="1400" dirty="0">
                <a:effectLst/>
                <a:latin typeface="Arial" panose="020B0604020202020204" pitchFamily="34" charset="0"/>
                <a:ea typeface="Calibri" panose="020F0502020204030204" pitchFamily="34" charset="0"/>
                <a:cs typeface="Times New Roman" panose="02020603050405020304" pitchFamily="18" charset="0"/>
              </a:rPr>
              <a:t>London: IPPR., pp.22-28.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https://www.ippr.org/research/publications/the-state-of-end-of-life-care</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12 February 2023).</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31664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6B373D-8A56-B077-0FF7-9CEBE5F45AE7}"/>
              </a:ext>
            </a:extLst>
          </p:cNvPr>
          <p:cNvSpPr>
            <a:spLocks noGrp="1"/>
          </p:cNvSpPr>
          <p:nvPr>
            <p:ph idx="1"/>
          </p:nvPr>
        </p:nvSpPr>
        <p:spPr>
          <a:xfrm>
            <a:off x="581192" y="862445"/>
            <a:ext cx="11222881" cy="5642264"/>
          </a:xfrm>
        </p:spPr>
        <p:txBody>
          <a:bodyPr>
            <a:normAutofit fontScale="70000" lnSpcReduction="20000"/>
          </a:bodyPr>
          <a:lstStyle/>
          <a:p>
            <a:pPr>
              <a:lnSpc>
                <a:spcPct val="150000"/>
              </a:lnSpc>
              <a:tabLst>
                <a:tab pos="457200" algn="l"/>
              </a:tabLst>
            </a:pPr>
            <a:r>
              <a:rPr lang="en-GB" sz="2000" dirty="0">
                <a:effectLst/>
                <a:latin typeface="Arial" panose="020B0604020202020204" pitchFamily="34" charset="0"/>
                <a:ea typeface="Calibri" panose="020F0502020204030204" pitchFamily="34" charset="0"/>
                <a:cs typeface="Times New Roman" panose="02020603050405020304" pitchFamily="18" charset="0"/>
              </a:rPr>
              <a:t>UK Parliament (2023) </a:t>
            </a:r>
            <a:r>
              <a:rPr lang="en-GB" sz="2000" i="1" dirty="0">
                <a:effectLst/>
                <a:latin typeface="Arial" panose="020B0604020202020204" pitchFamily="34" charset="0"/>
                <a:ea typeface="Calibri" panose="020F0502020204030204" pitchFamily="34" charset="0"/>
                <a:cs typeface="Times New Roman" panose="02020603050405020304" pitchFamily="18" charset="0"/>
              </a:rPr>
              <a:t>Assisted dying/assisted suicide </a:t>
            </a:r>
            <a:r>
              <a:rPr lang="en-GB" sz="20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https://committees.parliament.uk/work/6906/</a:t>
            </a:r>
            <a:r>
              <a:rPr lang="en-GB" sz="2000" dirty="0">
                <a:effectLst/>
                <a:latin typeface="Arial" panose="020B0604020202020204" pitchFamily="34" charset="0"/>
                <a:ea typeface="Calibri" panose="020F0502020204030204" pitchFamily="34" charset="0"/>
                <a:cs typeface="Times New Roman" panose="02020603050405020304" pitchFamily="18" charset="0"/>
              </a:rPr>
              <a:t> (Accessed: 12 February 2023).</a:t>
            </a:r>
          </a:p>
          <a:p>
            <a:pPr>
              <a:lnSpc>
                <a:spcPct val="150000"/>
              </a:lnSpc>
              <a:tabLst>
                <a:tab pos="457200" algn="l"/>
              </a:tabLst>
            </a:pPr>
            <a:r>
              <a:rPr lang="en-GB" sz="2000" dirty="0">
                <a:effectLst/>
                <a:latin typeface="Arial" panose="020B0604020202020204" pitchFamily="34" charset="0"/>
                <a:ea typeface="Calibri" panose="020F0502020204030204" pitchFamily="34" charset="0"/>
                <a:cs typeface="Times New Roman" panose="02020603050405020304" pitchFamily="18" charset="0"/>
              </a:rPr>
              <a:t>WHO (2021a) </a:t>
            </a:r>
            <a:r>
              <a:rPr lang="en-GB" sz="2000" i="1" dirty="0">
                <a:effectLst/>
                <a:latin typeface="Arial" panose="020B0604020202020204" pitchFamily="34" charset="0"/>
                <a:ea typeface="Calibri" panose="020F0502020204030204" pitchFamily="34" charset="0"/>
                <a:cs typeface="Times New Roman" panose="02020603050405020304" pitchFamily="18" charset="0"/>
              </a:rPr>
              <a:t>WHO takes steps to address glaring shortage of quality palliative care services</a:t>
            </a:r>
            <a:r>
              <a:rPr lang="en-GB" sz="20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2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https://www.who.int/news/item/05-10-2021-who-takes-steps-to-address-glaring-shortage-of-quality-palliative-care-services</a:t>
            </a:r>
            <a:r>
              <a:rPr lang="en-GB" sz="2000" dirty="0">
                <a:effectLst/>
                <a:latin typeface="Arial" panose="020B0604020202020204" pitchFamily="34" charset="0"/>
                <a:ea typeface="Calibri" panose="020F0502020204030204" pitchFamily="34" charset="0"/>
                <a:cs typeface="Times New Roman" panose="02020603050405020304" pitchFamily="18" charset="0"/>
              </a:rPr>
              <a:t> (Accessed: 12 February 2023).</a:t>
            </a:r>
          </a:p>
          <a:p>
            <a:pPr>
              <a:lnSpc>
                <a:spcPct val="150000"/>
              </a:lnSpc>
              <a:tabLst>
                <a:tab pos="457200" algn="l"/>
              </a:tabLst>
            </a:pPr>
            <a:r>
              <a:rPr lang="en-GB" sz="2000" dirty="0">
                <a:effectLst/>
                <a:latin typeface="Arial" panose="020B0604020202020204" pitchFamily="34" charset="0"/>
                <a:ea typeface="Calibri" panose="020F0502020204030204" pitchFamily="34" charset="0"/>
                <a:cs typeface="Times New Roman" panose="02020603050405020304" pitchFamily="18" charset="0"/>
              </a:rPr>
              <a:t>WHO (2021b) </a:t>
            </a:r>
            <a:r>
              <a:rPr lang="en-GB" sz="2000" i="1" dirty="0">
                <a:effectLst/>
                <a:latin typeface="Arial" panose="020B0604020202020204" pitchFamily="34" charset="0"/>
                <a:ea typeface="Calibri" panose="020F0502020204030204" pitchFamily="34" charset="0"/>
                <a:cs typeface="Times New Roman" panose="02020603050405020304" pitchFamily="18" charset="0"/>
              </a:rPr>
              <a:t>What is palliative care and how can it be assessed? </a:t>
            </a:r>
            <a:r>
              <a:rPr lang="en-GB" sz="20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https://www.who.int/multi-media/details/what-is-palliative-care-and-how-can-it-be-assessed#%2005-10-2021-who-takes-steps-to-address-glaring-shortage-of-quality-palliative-care-services</a:t>
            </a:r>
            <a:r>
              <a:rPr lang="en-GB" sz="2000" dirty="0">
                <a:effectLst/>
                <a:latin typeface="Arial" panose="020B0604020202020204" pitchFamily="34" charset="0"/>
                <a:ea typeface="Calibri" panose="020F0502020204030204" pitchFamily="34" charset="0"/>
                <a:cs typeface="Times New Roman" panose="02020603050405020304" pitchFamily="18" charset="0"/>
              </a:rPr>
              <a:t> (Accessed: 13 February 2023).</a:t>
            </a:r>
          </a:p>
          <a:p>
            <a:pPr>
              <a:lnSpc>
                <a:spcPct val="150000"/>
              </a:lnSpc>
              <a:tabLst>
                <a:tab pos="457200" algn="l"/>
              </a:tabLst>
            </a:pPr>
            <a:r>
              <a:rPr lang="en-GB" sz="2000" dirty="0">
                <a:effectLst/>
                <a:latin typeface="Arial" panose="020B0604020202020204" pitchFamily="34" charset="0"/>
                <a:ea typeface="Calibri" panose="020F0502020204030204" pitchFamily="34" charset="0"/>
                <a:cs typeface="Times New Roman" panose="02020603050405020304" pitchFamily="18" charset="0"/>
              </a:rPr>
              <a:t>WHO (2021c) </a:t>
            </a:r>
            <a:r>
              <a:rPr lang="en-GB" sz="2000" i="1" dirty="0">
                <a:effectLst/>
                <a:latin typeface="Arial" panose="020B0604020202020204" pitchFamily="34" charset="0"/>
                <a:ea typeface="Calibri" panose="020F0502020204030204" pitchFamily="34" charset="0"/>
                <a:cs typeface="Times New Roman" panose="02020603050405020304" pitchFamily="18" charset="0"/>
              </a:rPr>
              <a:t>Quality health services and palliative care: practical approaches and resources to support policy, strategy and practice </a:t>
            </a:r>
            <a:r>
              <a:rPr lang="en-GB" sz="20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https://www.who.int/publications/i/item/9789240035164</a:t>
            </a:r>
            <a:r>
              <a:rPr lang="en-GB" sz="2000" dirty="0">
                <a:effectLst/>
                <a:latin typeface="Arial" panose="020B0604020202020204" pitchFamily="34" charset="0"/>
                <a:ea typeface="Calibri" panose="020F0502020204030204" pitchFamily="34" charset="0"/>
                <a:cs typeface="Times New Roman" panose="02020603050405020304" pitchFamily="18" charset="0"/>
              </a:rPr>
              <a:t>  (Accessed: 13 February 2023).</a:t>
            </a:r>
          </a:p>
          <a:p>
            <a:pPr>
              <a:lnSpc>
                <a:spcPct val="150000"/>
              </a:lnSpc>
              <a:tabLst>
                <a:tab pos="457200" algn="l"/>
              </a:tabLst>
            </a:pPr>
            <a:r>
              <a:rPr lang="en-GB" sz="2000" dirty="0">
                <a:effectLst/>
                <a:latin typeface="Arial" panose="020B0604020202020204" pitchFamily="34" charset="0"/>
                <a:ea typeface="Calibri" panose="020F0502020204030204" pitchFamily="34" charset="0"/>
                <a:cs typeface="Times New Roman" panose="02020603050405020304" pitchFamily="18" charset="0"/>
              </a:rPr>
              <a:t>WHO, (2020) </a:t>
            </a:r>
            <a:r>
              <a:rPr lang="en-GB" sz="2000" i="1" dirty="0">
                <a:effectLst/>
                <a:latin typeface="Arial" panose="020B0604020202020204" pitchFamily="34" charset="0"/>
                <a:ea typeface="Calibri" panose="020F0502020204030204" pitchFamily="34" charset="0"/>
                <a:cs typeface="Times New Roman" panose="02020603050405020304" pitchFamily="18" charset="0"/>
              </a:rPr>
              <a:t>Palliative care</a:t>
            </a:r>
            <a:r>
              <a:rPr lang="en-GB" sz="20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2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https://www.who.int/news-room/fact-sheets/detail/palliative-care#:~:text=cultural%20and%20social%20barriers%2C%20such,lead%20to%20increased%20substance%20abuse</a:t>
            </a:r>
            <a:r>
              <a:rPr lang="en-GB" sz="2000" dirty="0">
                <a:effectLst/>
                <a:latin typeface="Arial" panose="020B0604020202020204" pitchFamily="34" charset="0"/>
                <a:ea typeface="Calibri" panose="020F0502020204030204" pitchFamily="34" charset="0"/>
                <a:cs typeface="Times New Roman" panose="02020603050405020304" pitchFamily="18" charset="0"/>
              </a:rPr>
              <a:t>. (Accessed: 26 February 2023).</a:t>
            </a:r>
          </a:p>
          <a:p>
            <a:pPr>
              <a:lnSpc>
                <a:spcPct val="150000"/>
              </a:lnSpc>
              <a:tabLst>
                <a:tab pos="457200" algn="l"/>
              </a:tabLst>
            </a:pPr>
            <a:r>
              <a:rPr lang="en-GB" sz="2000" dirty="0">
                <a:effectLst/>
                <a:latin typeface="Arial" panose="020B0604020202020204" pitchFamily="34" charset="0"/>
                <a:ea typeface="Calibri" panose="020F0502020204030204" pitchFamily="34" charset="0"/>
                <a:cs typeface="Times New Roman" panose="02020603050405020304" pitchFamily="18" charset="0"/>
              </a:rPr>
              <a:t>Wigan and Leigh Hospice, (2018) ‘The Hospice Movement’ </a:t>
            </a:r>
            <a:r>
              <a:rPr lang="en-GB" sz="2000" i="1" dirty="0">
                <a:effectLst/>
                <a:latin typeface="Arial" panose="020B0604020202020204" pitchFamily="34" charset="0"/>
                <a:ea typeface="Calibri" panose="020F0502020204030204" pitchFamily="34" charset="0"/>
                <a:cs typeface="Times New Roman" panose="02020603050405020304" pitchFamily="18" charset="0"/>
              </a:rPr>
              <a:t>blog</a:t>
            </a:r>
            <a:r>
              <a:rPr lang="en-GB" sz="2000" dirty="0">
                <a:effectLst/>
                <a:latin typeface="Arial" panose="020B0604020202020204" pitchFamily="34" charset="0"/>
                <a:ea typeface="Calibri" panose="020F0502020204030204" pitchFamily="34" charset="0"/>
                <a:cs typeface="Times New Roman" panose="02020603050405020304" pitchFamily="18" charset="0"/>
              </a:rPr>
              <a:t>, no date. Available at: </a:t>
            </a:r>
            <a:r>
              <a:rPr lang="en-GB" sz="2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https://www.wlh.org.uk/about/about-the-hospice/the-hospice-movement/</a:t>
            </a:r>
            <a:r>
              <a:rPr lang="en-GB" sz="2000" dirty="0">
                <a:effectLst/>
                <a:latin typeface="Arial" panose="020B0604020202020204" pitchFamily="34" charset="0"/>
                <a:ea typeface="Calibri" panose="020F0502020204030204" pitchFamily="34" charset="0"/>
                <a:cs typeface="Times New Roman" panose="02020603050405020304" pitchFamily="18" charset="0"/>
              </a:rPr>
              <a:t> (Accessed: 18 February 2023).</a:t>
            </a:r>
          </a:p>
          <a:p>
            <a:pPr>
              <a:lnSpc>
                <a:spcPct val="150000"/>
              </a:lnSpc>
              <a:tabLst>
                <a:tab pos="457200" algn="l"/>
              </a:tabLst>
            </a:pPr>
            <a:r>
              <a:rPr lang="en-GB" sz="2000" dirty="0">
                <a:effectLst/>
                <a:latin typeface="Arial" panose="020B0604020202020204" pitchFamily="34" charset="0"/>
                <a:ea typeface="Calibri" panose="020F0502020204030204" pitchFamily="34" charset="0"/>
                <a:cs typeface="Times New Roman" panose="02020603050405020304" pitchFamily="18" charset="0"/>
              </a:rPr>
              <a:t>Worth, J. (2011) </a:t>
            </a:r>
            <a:r>
              <a:rPr lang="en-GB" sz="2000" i="1" dirty="0">
                <a:effectLst/>
                <a:latin typeface="Arial" panose="020B0604020202020204" pitchFamily="34" charset="0"/>
                <a:ea typeface="Calibri" panose="020F0502020204030204" pitchFamily="34" charset="0"/>
                <a:cs typeface="Times New Roman" panose="02020603050405020304" pitchFamily="18" charset="0"/>
              </a:rPr>
              <a:t>In the midst of life </a:t>
            </a:r>
            <a:r>
              <a:rPr lang="en-GB" sz="2000" dirty="0">
                <a:effectLst/>
                <a:latin typeface="Arial" panose="020B0604020202020204" pitchFamily="34" charset="0"/>
                <a:ea typeface="Calibri" panose="020F0502020204030204" pitchFamily="34" charset="0"/>
                <a:cs typeface="Times New Roman" panose="02020603050405020304" pitchFamily="18" charset="0"/>
              </a:rPr>
              <a:t>London: Orion Books Ltd.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4964239"/>
      </p:ext>
    </p:extLst>
  </p:cSld>
  <p:clrMapOvr>
    <a:masterClrMapping/>
  </p:clrMapOvr>
</p:sld>
</file>

<file path=ppt/theme/theme1.xml><?xml version="1.0" encoding="utf-8"?>
<a:theme xmlns:a="http://schemas.openxmlformats.org/drawingml/2006/main" name="DividendVTI">
  <a:themeElements>
    <a:clrScheme name="Aspect">
      <a:dk1>
        <a:sysClr val="windowText" lastClr="000000"/>
      </a:dk1>
      <a:lt1>
        <a:sysClr val="window" lastClr="FFFFFF"/>
      </a:lt1>
      <a:dk2>
        <a:srgbClr val="585753"/>
      </a:dk2>
      <a:lt2>
        <a:srgbClr val="EBDDC3"/>
      </a:lt2>
      <a:accent1>
        <a:srgbClr val="71B9E4"/>
      </a:accent1>
      <a:accent2>
        <a:srgbClr val="E25D3C"/>
      </a:accent2>
      <a:accent3>
        <a:srgbClr val="BDB59D"/>
      </a:accent3>
      <a:accent4>
        <a:srgbClr val="A5AB81"/>
      </a:accent4>
      <a:accent5>
        <a:srgbClr val="7BA79D"/>
      </a:accent5>
      <a:accent6>
        <a:srgbClr val="968C8C"/>
      </a:accent6>
      <a:hlink>
        <a:srgbClr val="F7B615"/>
      </a:hlink>
      <a:folHlink>
        <a:srgbClr val="704404"/>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BD2D995-20F0-4C14-BF62-1248AB4B484D}">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65255AC-12AC-4323-AA35-9BAC798B66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B3242A4-1E6A-4E02-809C-4A24066EC01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{D109195E-476F-4C5F-A32B-CEC2B6F5789D}tf67061901_win32</Template>
  <TotalTime>10995</TotalTime>
  <Words>3854</Words>
  <Application>Microsoft Office PowerPoint</Application>
  <PresentationFormat>Widescreen</PresentationFormat>
  <Paragraphs>179</Paragraphs>
  <Slides>29</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Arial</vt:lpstr>
      <vt:lpstr>Calibri</vt:lpstr>
      <vt:lpstr>Franklin Gothic Book</vt:lpstr>
      <vt:lpstr>Franklin Gothic Demi</vt:lpstr>
      <vt:lpstr>Gill Sans MT</vt:lpstr>
      <vt:lpstr>Wingdings</vt:lpstr>
      <vt:lpstr>Wingdings 2</vt:lpstr>
      <vt:lpstr>DividendVTI</vt:lpstr>
      <vt:lpstr>Living with care: the older person bmhp6009_Birm     Lecturer:  joanne davies  student:  elena Vasinc    2016813    “to die in peace”</vt:lpstr>
      <vt:lpstr>PowerPoint Presentation</vt:lpstr>
      <vt:lpstr>Introduction      “I want to die proudly when it is no longer possible to live proudly. Death should be chosen freely”.                              (Nietzsche, 1889) </vt:lpstr>
      <vt:lpstr>defining end of life and palliative care </vt:lpstr>
      <vt:lpstr>Different Care Settings at the End of Life</vt:lpstr>
      <vt:lpstr>care homes</vt:lpstr>
      <vt:lpstr>HOSPITALS </vt:lpstr>
      <vt:lpstr>hospices</vt:lpstr>
      <vt:lpstr>HOME CARE </vt:lpstr>
      <vt:lpstr>INTERVENTIONS </vt:lpstr>
      <vt:lpstr>The gap between need and availability of end-of-life care</vt:lpstr>
      <vt:lpstr>Legislation relevant to the end of life</vt:lpstr>
      <vt:lpstr>THEORIES OF AGING</vt:lpstr>
      <vt:lpstr>Planning for end of life</vt:lpstr>
      <vt:lpstr>PowerPoint Presentation</vt:lpstr>
      <vt:lpstr>the laws governing euthanasia in the uk </vt:lpstr>
      <vt:lpstr>Legalisation state of euthanasia and physician-assisted suicide</vt:lpstr>
      <vt:lpstr>Arguments For:</vt:lpstr>
      <vt:lpstr>PowerPoint Presentation</vt:lpstr>
      <vt:lpstr>PowerPoint Presentation</vt:lpstr>
      <vt:lpstr>conclusion</vt:lpstr>
      <vt:lpstr>RecommendationS: </vt:lpstr>
      <vt:lpstr>PowerPoint Presentation</vt:lpstr>
      <vt:lpstr>references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Living with care: the older person bmhp6009_Birm   Lecturer:  joanne davies  student:  elena Vasinc    2016813</dc:title>
  <dc:creator>David</dc:creator>
  <cp:lastModifiedBy>David</cp:lastModifiedBy>
  <cp:revision>307</cp:revision>
  <dcterms:created xsi:type="dcterms:W3CDTF">2023-02-08T13:31:03Z</dcterms:created>
  <dcterms:modified xsi:type="dcterms:W3CDTF">2023-03-02T20:23:59Z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