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9" r:id="rId3"/>
    <p:sldId id="257" r:id="rId4"/>
    <p:sldId id="258" r:id="rId5"/>
    <p:sldId id="260" r:id="rId6"/>
    <p:sldId id="262" r:id="rId7"/>
    <p:sldId id="263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E58"/>
    <a:srgbClr val="FFCF8B"/>
    <a:srgbClr val="07598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FFAAFE-A5B2-43DA-8C72-FF70B460DB2C}" v="391" dt="2023-11-15T15:41:46.8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68050" autoAdjust="0"/>
  </p:normalViewPr>
  <p:slideViewPr>
    <p:cSldViewPr snapToGrid="0">
      <p:cViewPr>
        <p:scale>
          <a:sx n="72" d="100"/>
          <a:sy n="72" d="100"/>
        </p:scale>
        <p:origin x="95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Jones (PTHB – Occupational therapy)" userId="c2b1f86a-123c-4cb9-a481-7f7b3cedb207" providerId="ADAL" clId="{17FFAAFE-A5B2-43DA-8C72-FF70B460DB2C}"/>
    <pc:docChg chg="undo custSel addSld modSld">
      <pc:chgData name="Sian Jones (PTHB – Occupational therapy)" userId="c2b1f86a-123c-4cb9-a481-7f7b3cedb207" providerId="ADAL" clId="{17FFAAFE-A5B2-43DA-8C72-FF70B460DB2C}" dt="2023-11-15T15:41:46.867" v="811"/>
      <pc:docMkLst>
        <pc:docMk/>
      </pc:docMkLst>
      <pc:sldChg chg="modNotesTx">
        <pc:chgData name="Sian Jones (PTHB – Occupational therapy)" userId="c2b1f86a-123c-4cb9-a481-7f7b3cedb207" providerId="ADAL" clId="{17FFAAFE-A5B2-43DA-8C72-FF70B460DB2C}" dt="2023-11-15T14:54:08.701" v="433" actId="20577"/>
        <pc:sldMkLst>
          <pc:docMk/>
          <pc:sldMk cId="1758322002" sldId="257"/>
        </pc:sldMkLst>
      </pc:sldChg>
      <pc:sldChg chg="addSp modSp">
        <pc:chgData name="Sian Jones (PTHB – Occupational therapy)" userId="c2b1f86a-123c-4cb9-a481-7f7b3cedb207" providerId="ADAL" clId="{17FFAAFE-A5B2-43DA-8C72-FF70B460DB2C}" dt="2023-11-15T15:41:46.867" v="811"/>
        <pc:sldMkLst>
          <pc:docMk/>
          <pc:sldMk cId="3685456129" sldId="258"/>
        </pc:sldMkLst>
        <pc:spChg chg="add mod">
          <ac:chgData name="Sian Jones (PTHB – Occupational therapy)" userId="c2b1f86a-123c-4cb9-a481-7f7b3cedb207" providerId="ADAL" clId="{17FFAAFE-A5B2-43DA-8C72-FF70B460DB2C}" dt="2023-11-15T15:41:46.867" v="811"/>
          <ac:spMkLst>
            <pc:docMk/>
            <pc:sldMk cId="3685456129" sldId="258"/>
            <ac:spMk id="3" creationId="{345161C2-D7B5-C529-41E7-C944D0B98620}"/>
          </ac:spMkLst>
        </pc:spChg>
      </pc:sldChg>
      <pc:sldChg chg="modNotesTx">
        <pc:chgData name="Sian Jones (PTHB – Occupational therapy)" userId="c2b1f86a-123c-4cb9-a481-7f7b3cedb207" providerId="ADAL" clId="{17FFAAFE-A5B2-43DA-8C72-FF70B460DB2C}" dt="2023-11-15T14:54:03.410" v="432" actId="20577"/>
        <pc:sldMkLst>
          <pc:docMk/>
          <pc:sldMk cId="2256886428" sldId="259"/>
        </pc:sldMkLst>
      </pc:sldChg>
      <pc:sldChg chg="addSp modSp mod modNotesTx">
        <pc:chgData name="Sian Jones (PTHB – Occupational therapy)" userId="c2b1f86a-123c-4cb9-a481-7f7b3cedb207" providerId="ADAL" clId="{17FFAAFE-A5B2-43DA-8C72-FF70B460DB2C}" dt="2023-11-15T15:41:04.963" v="810" actId="1076"/>
        <pc:sldMkLst>
          <pc:docMk/>
          <pc:sldMk cId="2637995075" sldId="260"/>
        </pc:sldMkLst>
        <pc:spChg chg="add mod">
          <ac:chgData name="Sian Jones (PTHB – Occupational therapy)" userId="c2b1f86a-123c-4cb9-a481-7f7b3cedb207" providerId="ADAL" clId="{17FFAAFE-A5B2-43DA-8C72-FF70B460DB2C}" dt="2023-11-15T15:41:04.963" v="810" actId="1076"/>
          <ac:spMkLst>
            <pc:docMk/>
            <pc:sldMk cId="2637995075" sldId="260"/>
            <ac:spMk id="3" creationId="{FE8BDF0D-01AD-386A-8255-6601FDCD7DBD}"/>
          </ac:spMkLst>
        </pc:spChg>
      </pc:sldChg>
      <pc:sldChg chg="addSp delSp modSp mod modNotesTx">
        <pc:chgData name="Sian Jones (PTHB – Occupational therapy)" userId="c2b1f86a-123c-4cb9-a481-7f7b3cedb207" providerId="ADAL" clId="{17FFAAFE-A5B2-43DA-8C72-FF70B460DB2C}" dt="2023-11-15T15:39:51.977" v="784" actId="1076"/>
        <pc:sldMkLst>
          <pc:docMk/>
          <pc:sldMk cId="2184475483" sldId="261"/>
        </pc:sldMkLst>
        <pc:spChg chg="add del mod">
          <ac:chgData name="Sian Jones (PTHB – Occupational therapy)" userId="c2b1f86a-123c-4cb9-a481-7f7b3cedb207" providerId="ADAL" clId="{17FFAAFE-A5B2-43DA-8C72-FF70B460DB2C}" dt="2023-11-15T15:39:47.910" v="783" actId="478"/>
          <ac:spMkLst>
            <pc:docMk/>
            <pc:sldMk cId="2184475483" sldId="261"/>
            <ac:spMk id="5" creationId="{821BAE20-9E73-B64B-CC96-E0F50F4CEAE5}"/>
          </ac:spMkLst>
        </pc:spChg>
        <pc:spChg chg="add mod">
          <ac:chgData name="Sian Jones (PTHB – Occupational therapy)" userId="c2b1f86a-123c-4cb9-a481-7f7b3cedb207" providerId="ADAL" clId="{17FFAAFE-A5B2-43DA-8C72-FF70B460DB2C}" dt="2023-11-15T15:39:51.977" v="784" actId="1076"/>
          <ac:spMkLst>
            <pc:docMk/>
            <pc:sldMk cId="2184475483" sldId="261"/>
            <ac:spMk id="6" creationId="{5763445C-E43C-A437-50BC-A724BA0A7EB7}"/>
          </ac:spMkLst>
        </pc:spChg>
        <pc:spChg chg="mod">
          <ac:chgData name="Sian Jones (PTHB – Occupational therapy)" userId="c2b1f86a-123c-4cb9-a481-7f7b3cedb207" providerId="ADAL" clId="{17FFAAFE-A5B2-43DA-8C72-FF70B460DB2C}" dt="2023-11-15T15:33:06.317" v="519" actId="20577"/>
          <ac:spMkLst>
            <pc:docMk/>
            <pc:sldMk cId="2184475483" sldId="261"/>
            <ac:spMk id="7" creationId="{4D559E3E-CC19-FD14-7644-57676DB29DE7}"/>
          </ac:spMkLst>
        </pc:spChg>
      </pc:sldChg>
      <pc:sldChg chg="modSp mod modNotesTx">
        <pc:chgData name="Sian Jones (PTHB – Occupational therapy)" userId="c2b1f86a-123c-4cb9-a481-7f7b3cedb207" providerId="ADAL" clId="{17FFAAFE-A5B2-43DA-8C72-FF70B460DB2C}" dt="2023-11-15T14:56:19.979" v="440" actId="20577"/>
        <pc:sldMkLst>
          <pc:docMk/>
          <pc:sldMk cId="3736732560" sldId="262"/>
        </pc:sldMkLst>
        <pc:spChg chg="mod">
          <ac:chgData name="Sian Jones (PTHB – Occupational therapy)" userId="c2b1f86a-123c-4cb9-a481-7f7b3cedb207" providerId="ADAL" clId="{17FFAAFE-A5B2-43DA-8C72-FF70B460DB2C}" dt="2023-11-15T14:56:19.979" v="440" actId="20577"/>
          <ac:spMkLst>
            <pc:docMk/>
            <pc:sldMk cId="3736732560" sldId="262"/>
            <ac:spMk id="7" creationId="{98C39F5D-B701-4911-8835-667A15EC26D0}"/>
          </ac:spMkLst>
        </pc:spChg>
      </pc:sldChg>
      <pc:sldChg chg="addSp delSp modSp add mod delAnim modAnim modNotesTx">
        <pc:chgData name="Sian Jones (PTHB – Occupational therapy)" userId="c2b1f86a-123c-4cb9-a481-7f7b3cedb207" providerId="ADAL" clId="{17FFAAFE-A5B2-43DA-8C72-FF70B460DB2C}" dt="2023-11-13T08:41:31.371" v="430" actId="20577"/>
        <pc:sldMkLst>
          <pc:docMk/>
          <pc:sldMk cId="3447681726" sldId="263"/>
        </pc:sldMkLst>
        <pc:spChg chg="mod">
          <ac:chgData name="Sian Jones (PTHB – Occupational therapy)" userId="c2b1f86a-123c-4cb9-a481-7f7b3cedb207" providerId="ADAL" clId="{17FFAAFE-A5B2-43DA-8C72-FF70B460DB2C}" dt="2023-11-13T08:35:19.174" v="43" actId="20577"/>
          <ac:spMkLst>
            <pc:docMk/>
            <pc:sldMk cId="3447681726" sldId="263"/>
            <ac:spMk id="2" creationId="{1716BBFD-F113-400A-D625-8141662FF023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9.405" v="6" actId="478"/>
          <ac:spMkLst>
            <pc:docMk/>
            <pc:sldMk cId="3447681726" sldId="263"/>
            <ac:spMk id="3" creationId="{7B3C3EF3-677E-AB77-ED3C-08879261EF0D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7.142" v="5" actId="478"/>
          <ac:spMkLst>
            <pc:docMk/>
            <pc:sldMk cId="3447681726" sldId="263"/>
            <ac:spMk id="5" creationId="{4B35BAB6-6E5A-1CE6-5828-6269048CA171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2.429" v="3" actId="478"/>
          <ac:spMkLst>
            <pc:docMk/>
            <pc:sldMk cId="3447681726" sldId="263"/>
            <ac:spMk id="6" creationId="{50A6971C-663E-63B0-7E53-7675A5D2C269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32.020" v="7" actId="478"/>
          <ac:spMkLst>
            <pc:docMk/>
            <pc:sldMk cId="3447681726" sldId="263"/>
            <ac:spMk id="7" creationId="{98C39F5D-B701-4911-8835-667A15EC26D0}"/>
          </ac:spMkLst>
        </pc:spChg>
        <pc:spChg chg="del">
          <ac:chgData name="Sian Jones (PTHB – Occupational therapy)" userId="c2b1f86a-123c-4cb9-a481-7f7b3cedb207" providerId="ADAL" clId="{17FFAAFE-A5B2-43DA-8C72-FF70B460DB2C}" dt="2023-11-13T08:34:25.039" v="4" actId="478"/>
          <ac:spMkLst>
            <pc:docMk/>
            <pc:sldMk cId="3447681726" sldId="263"/>
            <ac:spMk id="8" creationId="{AF6A0BEF-9E8A-D8BB-8362-2EBB2E4434A2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6:20.010" v="158" actId="14100"/>
          <ac:spMkLst>
            <pc:docMk/>
            <pc:sldMk cId="3447681726" sldId="263"/>
            <ac:spMk id="9" creationId="{61FE7BA8-8F2D-E0E8-0E63-E044CD80F0E6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6:32.432" v="194" actId="20577"/>
          <ac:spMkLst>
            <pc:docMk/>
            <pc:sldMk cId="3447681726" sldId="263"/>
            <ac:spMk id="10" creationId="{E03DFCF4-5D8B-69D7-7203-04E6C8D66C3C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6:54.580" v="239" actId="20577"/>
          <ac:spMkLst>
            <pc:docMk/>
            <pc:sldMk cId="3447681726" sldId="263"/>
            <ac:spMk id="11" creationId="{CC2CA3DE-8E31-FAD2-F2B4-4893E088CEC9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37:18.489" v="306" actId="14100"/>
          <ac:spMkLst>
            <pc:docMk/>
            <pc:sldMk cId="3447681726" sldId="263"/>
            <ac:spMk id="12" creationId="{0D06A6F8-7F34-B076-71CC-B9B08336A014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40:29.673" v="374" actId="20577"/>
          <ac:spMkLst>
            <pc:docMk/>
            <pc:sldMk cId="3447681726" sldId="263"/>
            <ac:spMk id="13" creationId="{1C8AF032-52B2-77CE-0EE7-65016E61CC55}"/>
          </ac:spMkLst>
        </pc:spChg>
        <pc:spChg chg="add mod">
          <ac:chgData name="Sian Jones (PTHB – Occupational therapy)" userId="c2b1f86a-123c-4cb9-a481-7f7b3cedb207" providerId="ADAL" clId="{17FFAAFE-A5B2-43DA-8C72-FF70B460DB2C}" dt="2023-11-13T08:41:31.371" v="430" actId="20577"/>
          <ac:spMkLst>
            <pc:docMk/>
            <pc:sldMk cId="3447681726" sldId="263"/>
            <ac:spMk id="14" creationId="{29FAD9A4-CA7B-8D78-7EA7-88F54EAD29C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C534C-942A-4CAF-AC30-B395D45454D2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129759-CE86-40C1-BA1A-BEF7F287C2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67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609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9460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724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3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818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2108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129759-CE86-40C1-BA1A-BEF7F287C25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565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7610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389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0583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951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228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165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777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5752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301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441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663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565204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264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543158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2808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1523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116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9E7CE6AB-0D36-4ECC-AC78-39905BA9C757}" type="datetimeFigureOut">
              <a:rPr lang="en-GB" smtClean="0"/>
              <a:t>15/11/2023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17B7AC94-298F-455E-BA31-6788490B7A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5578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kingsfund.org.uk/sites/default/files/Case-Management-paper-The-Kings-Fund-Paper-November-2011_0.pdf" TargetMode="External"/><Relationship Id="rId5" Type="http://schemas.openxmlformats.org/officeDocument/2006/relationships/hyperlink" Target="https://doi.org/10.1002/msc.17" TargetMode="External"/><Relationship Id="rId4" Type="http://schemas.openxmlformats.org/officeDocument/2006/relationships/hyperlink" Target="https://www.leadershipacademy.nhs.uk/wp-content/uploads/2014/11/Leadership-Framework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511F85B-5967-428B-BE8B-819A79813D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5B703F-9851-9DFA-0D46-780F96F11DB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grayscl/>
          </a:blip>
          <a:srcRect r="6666"/>
          <a:stretch/>
        </p:blipFill>
        <p:spPr>
          <a:xfrm>
            <a:off x="150814" y="229277"/>
            <a:ext cx="11890372" cy="6399446"/>
          </a:xfrm>
          <a:prstGeom prst="rect">
            <a:avLst/>
          </a:prstGeom>
        </p:spPr>
      </p:pic>
      <p:sp>
        <p:nvSpPr>
          <p:cNvPr id="13" name="Snip Diagonal Corner Rectangle 6">
            <a:extLst>
              <a:ext uri="{FF2B5EF4-FFF2-40B4-BE49-F238E27FC236}">
                <a16:creationId xmlns:a16="http://schemas.microsoft.com/office/drawing/2014/main" id="{28DA8D05-CF65-4382-8BF4-2A08754DB5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1075" cy="6857998"/>
          </a:xfrm>
          <a:prstGeom prst="snip2DiagRect">
            <a:avLst>
              <a:gd name="adj1" fmla="val 0"/>
              <a:gd name="adj2" fmla="val 42414"/>
            </a:avLst>
          </a:prstGeom>
          <a:gradFill>
            <a:gsLst>
              <a:gs pos="2000">
                <a:schemeClr val="dk2">
                  <a:tint val="97000"/>
                  <a:hueMod val="92000"/>
                  <a:satMod val="169000"/>
                  <a:lumMod val="164000"/>
                  <a:alpha val="79000"/>
                </a:schemeClr>
              </a:gs>
              <a:gs pos="100000">
                <a:schemeClr val="dk2">
                  <a:shade val="96000"/>
                  <a:satMod val="120000"/>
                  <a:lumMod val="90000"/>
                  <a:alpha val="88000"/>
                </a:schemeClr>
              </a:gs>
            </a:gsLst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28FC03-95F6-97EC-ABCB-950189F83FFB}"/>
              </a:ext>
            </a:extLst>
          </p:cNvPr>
          <p:cNvSpPr txBox="1"/>
          <p:nvPr/>
        </p:nvSpPr>
        <p:spPr>
          <a:xfrm>
            <a:off x="570350" y="2185973"/>
            <a:ext cx="6767736" cy="2486049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1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Leadership skills within the role of an 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 dirty="0">
                <a:ln w="3175" cmpd="sng">
                  <a:noFill/>
                </a:ln>
                <a:latin typeface="+mj-lt"/>
                <a:ea typeface="+mj-ea"/>
                <a:cs typeface="+mj-cs"/>
              </a:rPr>
              <a:t>Assistant Therapy Practitioner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E0C6252F-9468-4CFE-8A28-0DFE703FB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1344" y="9144"/>
            <a:ext cx="6080656" cy="6163733"/>
            <a:chOff x="6108170" y="8467"/>
            <a:chExt cx="6080656" cy="6163733"/>
          </a:xfrm>
        </p:grpSpPr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873F8F7-6FEE-4BB3-94A3-78B5C2FF1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F5B2264-1E71-4A5B-ABFC-2832FD78E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6E0A76D-9460-46B8-BD58-9E9BF9CEB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7E3790F-67C5-42CD-B933-75C6F3250A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EF3C2C4-F6BB-4D14-8577-3649162D07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117303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NHS Leadership Framework (2011) | Download Scientific Diagram">
            <a:extLst>
              <a:ext uri="{FF2B5EF4-FFF2-40B4-BE49-F238E27FC236}">
                <a16:creationId xmlns:a16="http://schemas.microsoft.com/office/drawing/2014/main" id="{55DCDCA5-0276-7E34-79B2-2F86A5D3DF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800" y="925597"/>
            <a:ext cx="8428255" cy="5731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FF01B670-04FC-2629-B6F3-02E96786C8B5}"/>
              </a:ext>
            </a:extLst>
          </p:cNvPr>
          <p:cNvSpPr txBox="1">
            <a:spLocks/>
          </p:cNvSpPr>
          <p:nvPr/>
        </p:nvSpPr>
        <p:spPr>
          <a:xfrm>
            <a:off x="177800" y="186986"/>
            <a:ext cx="9513898" cy="800101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b="1" dirty="0"/>
              <a:t>The </a:t>
            </a:r>
            <a:r>
              <a:rPr lang="en-GB" b="1" dirty="0" err="1"/>
              <a:t>nhs</a:t>
            </a:r>
            <a:r>
              <a:rPr lang="en-GB" b="1" dirty="0"/>
              <a:t> leadership framework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5E3B40A-3365-D51D-6DF9-3A643FA3FFE3}"/>
              </a:ext>
            </a:extLst>
          </p:cNvPr>
          <p:cNvSpPr txBox="1"/>
          <p:nvPr/>
        </p:nvSpPr>
        <p:spPr>
          <a:xfrm>
            <a:off x="106680" y="6394015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07598F"/>
                </a:solidFill>
              </a:rPr>
              <a:t>(National Health Service, 2011)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194FE8A-975A-285A-C01C-4804D9057325}"/>
              </a:ext>
            </a:extLst>
          </p:cNvPr>
          <p:cNvSpPr txBox="1"/>
          <p:nvPr/>
        </p:nvSpPr>
        <p:spPr>
          <a:xfrm>
            <a:off x="8910320" y="925597"/>
            <a:ext cx="3103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“The Leadership Framework sets out the standard for leadership to which all staff in health and social care should aspire” (NHS, 2011, P6).</a:t>
            </a:r>
          </a:p>
        </p:txBody>
      </p:sp>
    </p:spTree>
    <p:extLst>
      <p:ext uri="{BB962C8B-B14F-4D97-AF65-F5344CB8AC3E}">
        <p14:creationId xmlns:p14="http://schemas.microsoft.com/office/powerpoint/2010/main" val="2256886428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180594"/>
            <a:ext cx="9513898" cy="80010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are leadership skills?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B0C2CDC-1BFA-929E-7C6A-803FC094FD6C}"/>
              </a:ext>
            </a:extLst>
          </p:cNvPr>
          <p:cNvSpPr txBox="1"/>
          <p:nvPr/>
        </p:nvSpPr>
        <p:spPr>
          <a:xfrm>
            <a:off x="464840" y="1304567"/>
            <a:ext cx="583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Effective Communication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E5A7011-A515-87AB-A409-01DEEA456F39}"/>
              </a:ext>
            </a:extLst>
          </p:cNvPr>
          <p:cNvSpPr txBox="1"/>
          <p:nvPr/>
        </p:nvSpPr>
        <p:spPr>
          <a:xfrm>
            <a:off x="454081" y="1991946"/>
            <a:ext cx="357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Flexibility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6D3887C-005B-8652-F72F-902C56E52C4A}"/>
              </a:ext>
            </a:extLst>
          </p:cNvPr>
          <p:cNvSpPr txBox="1"/>
          <p:nvPr/>
        </p:nvSpPr>
        <p:spPr>
          <a:xfrm>
            <a:off x="464840" y="2653481"/>
            <a:ext cx="357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Problem Solving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F702A48-B385-F46C-8F24-254B20390E5F}"/>
              </a:ext>
            </a:extLst>
          </p:cNvPr>
          <p:cNvSpPr txBox="1"/>
          <p:nvPr/>
        </p:nvSpPr>
        <p:spPr>
          <a:xfrm>
            <a:off x="464840" y="3271954"/>
            <a:ext cx="82635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Effective Delegation / Working within teams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AC8EDD8-1603-F819-B50E-BC3BEB1D6B01}"/>
              </a:ext>
            </a:extLst>
          </p:cNvPr>
          <p:cNvSpPr txBox="1"/>
          <p:nvPr/>
        </p:nvSpPr>
        <p:spPr>
          <a:xfrm>
            <a:off x="464840" y="3890427"/>
            <a:ext cx="46049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Decision-Making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D605CA-BAC2-DFE5-3610-AE6AA274F955}"/>
              </a:ext>
            </a:extLst>
          </p:cNvPr>
          <p:cNvSpPr txBox="1"/>
          <p:nvPr/>
        </p:nvSpPr>
        <p:spPr>
          <a:xfrm>
            <a:off x="464840" y="4519723"/>
            <a:ext cx="35782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Active Listening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FEC40CD-04A3-A130-4D60-1831B1FC761F}"/>
              </a:ext>
            </a:extLst>
          </p:cNvPr>
          <p:cNvSpPr txBox="1"/>
          <p:nvPr/>
        </p:nvSpPr>
        <p:spPr>
          <a:xfrm>
            <a:off x="464840" y="5182277"/>
            <a:ext cx="81210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Organisation / Managing yourself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928CB87-BF05-6CEB-8BDF-2654E60CD537}"/>
              </a:ext>
            </a:extLst>
          </p:cNvPr>
          <p:cNvSpPr txBox="1"/>
          <p:nvPr/>
        </p:nvSpPr>
        <p:spPr>
          <a:xfrm>
            <a:off x="464840" y="5779878"/>
            <a:ext cx="87860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Building &amp; maintaining relationships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A5A7726-04AA-0B77-A924-A8D4BB7A83A3}"/>
              </a:ext>
            </a:extLst>
          </p:cNvPr>
          <p:cNvSpPr txBox="1"/>
          <p:nvPr/>
        </p:nvSpPr>
        <p:spPr>
          <a:xfrm>
            <a:off x="9762331" y="6551347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(National Health Service, 2011)</a:t>
            </a:r>
          </a:p>
        </p:txBody>
      </p:sp>
    </p:spTree>
    <p:extLst>
      <p:ext uri="{BB962C8B-B14F-4D97-AF65-F5344CB8AC3E}">
        <p14:creationId xmlns:p14="http://schemas.microsoft.com/office/powerpoint/2010/main" val="1758322002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  <p:bldP spid="11" grpId="0"/>
      <p:bldP spid="12" grpId="0"/>
      <p:bldP spid="14" grpId="0"/>
      <p:bldP spid="16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Implications to increasing caseload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4" name="TextBox 33">
            <a:extLst>
              <a:ext uri="{FF2B5EF4-FFF2-40B4-BE49-F238E27FC236}">
                <a16:creationId xmlns:a16="http://schemas.microsoft.com/office/drawing/2014/main" id="{06ED57A0-D3C6-45A2-FC70-97D30FBA796D}"/>
              </a:ext>
            </a:extLst>
          </p:cNvPr>
          <p:cNvSpPr txBox="1"/>
          <p:nvPr/>
        </p:nvSpPr>
        <p:spPr>
          <a:xfrm>
            <a:off x="259192" y="1648097"/>
            <a:ext cx="583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Reduced/Limited Time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82D0CEA-A66E-6796-FE16-2961AA8E3AD3}"/>
              </a:ext>
            </a:extLst>
          </p:cNvPr>
          <p:cNvSpPr txBox="1"/>
          <p:nvPr/>
        </p:nvSpPr>
        <p:spPr>
          <a:xfrm>
            <a:off x="248433" y="2335476"/>
            <a:ext cx="6627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Reactive rather than Proactive Care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344A6C2-956E-BA82-C84E-06890551DA32}"/>
              </a:ext>
            </a:extLst>
          </p:cNvPr>
          <p:cNvSpPr txBox="1"/>
          <p:nvPr/>
        </p:nvSpPr>
        <p:spPr>
          <a:xfrm>
            <a:off x="259192" y="2997011"/>
            <a:ext cx="963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giving time to patients to understand their needs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E5BA96F-0AD4-95CB-F86F-36F076D760E7}"/>
              </a:ext>
            </a:extLst>
          </p:cNvPr>
          <p:cNvSpPr txBox="1"/>
          <p:nvPr/>
        </p:nvSpPr>
        <p:spPr>
          <a:xfrm>
            <a:off x="259192" y="3615484"/>
            <a:ext cx="6443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seeing patients as regularly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8871937-0CF3-BE36-4D38-91F3680DE284}"/>
              </a:ext>
            </a:extLst>
          </p:cNvPr>
          <p:cNvSpPr txBox="1"/>
          <p:nvPr/>
        </p:nvSpPr>
        <p:spPr>
          <a:xfrm>
            <a:off x="259192" y="4257927"/>
            <a:ext cx="864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Rushing case notes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55E66FF-9DF2-6C3E-45B6-9851744EDFCD}"/>
              </a:ext>
            </a:extLst>
          </p:cNvPr>
          <p:cNvSpPr txBox="1"/>
          <p:nvPr/>
        </p:nvSpPr>
        <p:spPr>
          <a:xfrm>
            <a:off x="259192" y="4920481"/>
            <a:ext cx="4950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Increased stress/pressure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5161C2-D7B5-C529-41E7-C944D0B98620}"/>
              </a:ext>
            </a:extLst>
          </p:cNvPr>
          <p:cNvSpPr txBox="1"/>
          <p:nvPr/>
        </p:nvSpPr>
        <p:spPr>
          <a:xfrm>
            <a:off x="8907872" y="6564612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(Ross, S., Curry, N. and Goodwin, N. , 2011)</a:t>
            </a:r>
          </a:p>
        </p:txBody>
      </p:sp>
    </p:spTree>
    <p:extLst>
      <p:ext uri="{BB962C8B-B14F-4D97-AF65-F5344CB8AC3E}">
        <p14:creationId xmlns:p14="http://schemas.microsoft.com/office/powerpoint/2010/main" val="3685456129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Ways TO SUPPORT IMPLICATIONS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D0AAB35B-AC0A-AB4D-1D79-F71C935DAA5D}"/>
              </a:ext>
            </a:extLst>
          </p:cNvPr>
          <p:cNvSpPr txBox="1"/>
          <p:nvPr/>
        </p:nvSpPr>
        <p:spPr>
          <a:xfrm>
            <a:off x="259192" y="1648097"/>
            <a:ext cx="5834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Reduced/Limited Time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E6D9CC7-A4DC-6E27-3058-7558A061A7A0}"/>
              </a:ext>
            </a:extLst>
          </p:cNvPr>
          <p:cNvSpPr txBox="1"/>
          <p:nvPr/>
        </p:nvSpPr>
        <p:spPr>
          <a:xfrm>
            <a:off x="248433" y="2335476"/>
            <a:ext cx="6627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Reactive rather than Proactive Care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27BB9C1-10B2-4A2D-76C3-7FCEF2F53DA7}"/>
              </a:ext>
            </a:extLst>
          </p:cNvPr>
          <p:cNvSpPr txBox="1"/>
          <p:nvPr/>
        </p:nvSpPr>
        <p:spPr>
          <a:xfrm>
            <a:off x="259192" y="2997011"/>
            <a:ext cx="963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giving time to patients to understand their needs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0CB4009-F606-86F9-AE79-70EB176CB0D0}"/>
              </a:ext>
            </a:extLst>
          </p:cNvPr>
          <p:cNvSpPr txBox="1"/>
          <p:nvPr/>
        </p:nvSpPr>
        <p:spPr>
          <a:xfrm>
            <a:off x="259192" y="3615484"/>
            <a:ext cx="6443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seeing patients as regularly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B4E308F4-45C0-9A34-4693-DD65CB19F6BD}"/>
              </a:ext>
            </a:extLst>
          </p:cNvPr>
          <p:cNvSpPr txBox="1"/>
          <p:nvPr/>
        </p:nvSpPr>
        <p:spPr>
          <a:xfrm>
            <a:off x="259192" y="4257927"/>
            <a:ext cx="864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Rushing case notes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21E24440-ADED-1000-E7D2-0531EAE0DAE7}"/>
              </a:ext>
            </a:extLst>
          </p:cNvPr>
          <p:cNvSpPr txBox="1"/>
          <p:nvPr/>
        </p:nvSpPr>
        <p:spPr>
          <a:xfrm>
            <a:off x="259192" y="4920481"/>
            <a:ext cx="49504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Increased stress/pressure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FCD6AE7-D681-F19F-0356-1B9E3203F0E8}"/>
              </a:ext>
            </a:extLst>
          </p:cNvPr>
          <p:cNvSpPr txBox="1"/>
          <p:nvPr/>
        </p:nvSpPr>
        <p:spPr>
          <a:xfrm>
            <a:off x="260874" y="1648097"/>
            <a:ext cx="6255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Manage Time / Plan in advance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0023C3-02D5-B950-72A1-98E28B34B3D4}"/>
              </a:ext>
            </a:extLst>
          </p:cNvPr>
          <p:cNvSpPr txBox="1"/>
          <p:nvPr/>
        </p:nvSpPr>
        <p:spPr>
          <a:xfrm>
            <a:off x="259192" y="2335476"/>
            <a:ext cx="6627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A thorough therapy plan is in place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F501BA6-7890-A30C-4C64-A87EAFCD41B2}"/>
              </a:ext>
            </a:extLst>
          </p:cNvPr>
          <p:cNvSpPr txBox="1"/>
          <p:nvPr/>
        </p:nvSpPr>
        <p:spPr>
          <a:xfrm>
            <a:off x="259192" y="2997011"/>
            <a:ext cx="963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Ensuring each patient gets an allocated time frame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0E95F6F-1431-B411-A24E-389DFE33FC79}"/>
              </a:ext>
            </a:extLst>
          </p:cNvPr>
          <p:cNvSpPr txBox="1"/>
          <p:nvPr/>
        </p:nvSpPr>
        <p:spPr>
          <a:xfrm>
            <a:off x="257447" y="3615484"/>
            <a:ext cx="10869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Use Rehab Therapy Assistants (Band 3) to review patients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899D01B-92A3-F285-C89F-47E493187C5F}"/>
              </a:ext>
            </a:extLst>
          </p:cNvPr>
          <p:cNvSpPr txBox="1"/>
          <p:nvPr/>
        </p:nvSpPr>
        <p:spPr>
          <a:xfrm>
            <a:off x="259192" y="4257927"/>
            <a:ext cx="864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Booking time out in diary for admin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851488C-9F8E-6527-B14C-4A67AD2D4E1E}"/>
              </a:ext>
            </a:extLst>
          </p:cNvPr>
          <p:cNvSpPr txBox="1"/>
          <p:nvPr/>
        </p:nvSpPr>
        <p:spPr>
          <a:xfrm>
            <a:off x="259192" y="4918889"/>
            <a:ext cx="963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Regular discussions with peers/colleagues for support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8BDF0D-01AD-386A-8255-6601FDCD7DBD}"/>
              </a:ext>
            </a:extLst>
          </p:cNvPr>
          <p:cNvSpPr txBox="1"/>
          <p:nvPr/>
        </p:nvSpPr>
        <p:spPr>
          <a:xfrm>
            <a:off x="8907872" y="6564612"/>
            <a:ext cx="36017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(Ross, S., Curry, N. and Goodwin, N. , 2011)</a:t>
            </a:r>
          </a:p>
        </p:txBody>
      </p:sp>
    </p:spTree>
    <p:extLst>
      <p:ext uri="{BB962C8B-B14F-4D97-AF65-F5344CB8AC3E}">
        <p14:creationId xmlns:p14="http://schemas.microsoft.com/office/powerpoint/2010/main" val="2637995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1" grpId="0"/>
      <p:bldP spid="32" grpId="0"/>
      <p:bldP spid="13" grpId="0"/>
      <p:bldP spid="14" grpId="0"/>
      <p:bldP spid="16" grpId="0"/>
      <p:bldP spid="23" grpId="0"/>
      <p:bldP spid="25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Working as a team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7B3C3EF3-677E-AB77-ED3C-08879261EF0D}"/>
              </a:ext>
            </a:extLst>
          </p:cNvPr>
          <p:cNvSpPr txBox="1"/>
          <p:nvPr/>
        </p:nvSpPr>
        <p:spPr>
          <a:xfrm>
            <a:off x="1312752" y="1509469"/>
            <a:ext cx="34110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Our Referral Times</a:t>
            </a:r>
          </a:p>
          <a:p>
            <a:pPr algn="just"/>
            <a:r>
              <a:rPr lang="en-GB" sz="2400" dirty="0"/>
              <a:t>Urgent – 24 hours </a:t>
            </a:r>
          </a:p>
          <a:p>
            <a:pPr algn="just"/>
            <a:r>
              <a:rPr lang="en-GB" sz="2400" dirty="0"/>
              <a:t>High – 48 Hours</a:t>
            </a:r>
          </a:p>
          <a:p>
            <a:pPr algn="just"/>
            <a:r>
              <a:rPr lang="en-GB" sz="2400" dirty="0"/>
              <a:t>Routine – 12 weeks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35BAB6-6E5A-1CE6-5828-6269048CA171}"/>
              </a:ext>
            </a:extLst>
          </p:cNvPr>
          <p:cNvSpPr txBox="1"/>
          <p:nvPr/>
        </p:nvSpPr>
        <p:spPr>
          <a:xfrm>
            <a:off x="1312752" y="3466238"/>
            <a:ext cx="341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Allocation Meetings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A6971C-663E-63B0-7E53-7675A5D2C269}"/>
              </a:ext>
            </a:extLst>
          </p:cNvPr>
          <p:cNvSpPr txBox="1"/>
          <p:nvPr/>
        </p:nvSpPr>
        <p:spPr>
          <a:xfrm>
            <a:off x="1312752" y="5160452"/>
            <a:ext cx="341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Regular Discussions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C39F5D-B701-4911-8835-667A15EC26D0}"/>
              </a:ext>
            </a:extLst>
          </p:cNvPr>
          <p:cNvSpPr txBox="1"/>
          <p:nvPr/>
        </p:nvSpPr>
        <p:spPr>
          <a:xfrm>
            <a:off x="5341575" y="99178"/>
            <a:ext cx="5477259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“A team is a complex mix of people with individual personalities, cultural beliefs and behaviours who work together with the overall aim at achieving a common goal.” (Oliver, S. 2006, p43).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F6A0BEF-9E8A-D8BB-8362-2EBB2E4434A2}"/>
              </a:ext>
            </a:extLst>
          </p:cNvPr>
          <p:cNvSpPr txBox="1"/>
          <p:nvPr/>
        </p:nvSpPr>
        <p:spPr>
          <a:xfrm>
            <a:off x="1312752" y="4311678"/>
            <a:ext cx="341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2400" b="1" dirty="0"/>
              <a:t>Joint Visits / Doubles</a:t>
            </a:r>
          </a:p>
        </p:txBody>
      </p:sp>
    </p:spTree>
    <p:extLst>
      <p:ext uri="{BB962C8B-B14F-4D97-AF65-F5344CB8AC3E}">
        <p14:creationId xmlns:p14="http://schemas.microsoft.com/office/powerpoint/2010/main" val="373673256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1E688E0-C729-4E49-9E7B-4697607DB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32955"/>
            <a:ext cx="9513898" cy="800101"/>
          </a:xfrm>
        </p:spPr>
        <p:txBody>
          <a:bodyPr>
            <a:noAutofit/>
          </a:bodyPr>
          <a:lstStyle/>
          <a:p>
            <a:r>
              <a:rPr lang="en-GB" sz="3600" b="1" dirty="0"/>
              <a:t>How will this develop me as an </a:t>
            </a:r>
            <a:r>
              <a:rPr lang="en-GB" sz="3600" b="1" dirty="0" err="1"/>
              <a:t>atp</a:t>
            </a:r>
            <a:r>
              <a:rPr lang="en-GB" sz="3600" b="1" dirty="0"/>
              <a:t>?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AAD89D74-79DD-4BE2-AA8C-8672382F25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08170" y="9144"/>
            <a:ext cx="6080656" cy="6163733"/>
            <a:chOff x="6108170" y="8467"/>
            <a:chExt cx="6080656" cy="6163733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EA020D6D-57F1-4846-9467-5E54F5B88A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8228012" y="8467"/>
              <a:ext cx="3810000" cy="3810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BA67610-3DFA-4B04-A0F3-FFBF2C97E8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108170" y="91545"/>
              <a:ext cx="6080655" cy="608065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96F9FAA7-B1F5-4E7B-BEC6-00158A5F05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235825" y="228600"/>
              <a:ext cx="4953000" cy="495300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4174CF9-D8AD-4A5C-BF99-57B43506DA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335837" y="32278"/>
              <a:ext cx="4852989" cy="485298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76B22A1-F450-4EAF-A363-7222D3D52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845426" y="609601"/>
              <a:ext cx="4343399" cy="4343399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61FE7BA8-8F2D-E0E8-0E63-E044CD80F0E6}"/>
              </a:ext>
            </a:extLst>
          </p:cNvPr>
          <p:cNvSpPr txBox="1"/>
          <p:nvPr/>
        </p:nvSpPr>
        <p:spPr>
          <a:xfrm>
            <a:off x="259192" y="1648097"/>
            <a:ext cx="7744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Improve my time management skills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03DFCF4-5D8B-69D7-7203-04E6C8D66C3C}"/>
              </a:ext>
            </a:extLst>
          </p:cNvPr>
          <p:cNvSpPr txBox="1"/>
          <p:nvPr/>
        </p:nvSpPr>
        <p:spPr>
          <a:xfrm>
            <a:off x="248433" y="2335476"/>
            <a:ext cx="66277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Improve my organisation skills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C2CA3DE-8E31-FAD2-F2B4-4893E088CEC9}"/>
              </a:ext>
            </a:extLst>
          </p:cNvPr>
          <p:cNvSpPr txBox="1"/>
          <p:nvPr/>
        </p:nvSpPr>
        <p:spPr>
          <a:xfrm>
            <a:off x="259192" y="2997011"/>
            <a:ext cx="9634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Improve confidence to delegate to other staff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06A6F8-7F34-B076-71CC-B9B08336A014}"/>
              </a:ext>
            </a:extLst>
          </p:cNvPr>
          <p:cNvSpPr txBox="1"/>
          <p:nvPr/>
        </p:nvSpPr>
        <p:spPr>
          <a:xfrm>
            <a:off x="259192" y="3615484"/>
            <a:ext cx="8447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Not to be afraid to ask for help/support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C8AF032-52B2-77CE-0EE7-65016E61CC55}"/>
              </a:ext>
            </a:extLst>
          </p:cNvPr>
          <p:cNvSpPr txBox="1"/>
          <p:nvPr/>
        </p:nvSpPr>
        <p:spPr>
          <a:xfrm>
            <a:off x="259192" y="4257927"/>
            <a:ext cx="8648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To be able to work well under pressure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9FAD9A4-CA7B-8D78-7EA7-88F54EAD29CD}"/>
              </a:ext>
            </a:extLst>
          </p:cNvPr>
          <p:cNvSpPr txBox="1"/>
          <p:nvPr/>
        </p:nvSpPr>
        <p:spPr>
          <a:xfrm>
            <a:off x="259191" y="4920481"/>
            <a:ext cx="9503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- Grow my confidence to use my own initiative</a:t>
            </a:r>
          </a:p>
        </p:txBody>
      </p:sp>
    </p:spTree>
    <p:extLst>
      <p:ext uri="{BB962C8B-B14F-4D97-AF65-F5344CB8AC3E}">
        <p14:creationId xmlns:p14="http://schemas.microsoft.com/office/powerpoint/2010/main" val="3447681726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A52DFB-DAAB-CC93-9514-625C6678F97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15000"/>
          </a:blip>
          <a:srcRect r="66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16BBFD-F113-400A-D625-8141662FF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433" y="180594"/>
            <a:ext cx="9513898" cy="80010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F6258D-6A9F-8154-519D-B7DBFB881FB5}"/>
              </a:ext>
            </a:extLst>
          </p:cNvPr>
          <p:cNvSpPr txBox="1"/>
          <p:nvPr/>
        </p:nvSpPr>
        <p:spPr>
          <a:xfrm>
            <a:off x="380010" y="1211283"/>
            <a:ext cx="109015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National Health Service Leadership Academy (2011) </a:t>
            </a:r>
            <a:r>
              <a:rPr lang="en-GB" i="1" dirty="0"/>
              <a:t>Leadership Framework</a:t>
            </a:r>
            <a:r>
              <a:rPr lang="en-GB" dirty="0"/>
              <a:t>. Available at </a:t>
            </a:r>
            <a:r>
              <a:rPr lang="en-GB" dirty="0">
                <a:hlinkClick r:id="rId4"/>
              </a:rPr>
              <a:t>https://www.leadershipacademy.nhs.uk/wp-content/uploads/2014/11/Leadership-Framework.pdf</a:t>
            </a:r>
            <a:r>
              <a:rPr lang="en-GB" dirty="0"/>
              <a:t> (Accessed on 9th November 2023).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559E3E-CC19-FD14-7644-57676DB29DE7}"/>
              </a:ext>
            </a:extLst>
          </p:cNvPr>
          <p:cNvSpPr txBox="1"/>
          <p:nvPr/>
        </p:nvSpPr>
        <p:spPr>
          <a:xfrm>
            <a:off x="380010" y="2365201"/>
            <a:ext cx="109015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Oliver, S (2006). Leadership in Health Care. </a:t>
            </a:r>
            <a:r>
              <a:rPr lang="en-GB" i="1" dirty="0"/>
              <a:t>Musculoskeletal Care, </a:t>
            </a:r>
            <a:r>
              <a:rPr lang="en-GB" dirty="0"/>
              <a:t>4 (1), pp. 38-47. Available at </a:t>
            </a:r>
            <a:r>
              <a:rPr lang="en-GB" dirty="0">
                <a:hlinkClick r:id="rId5"/>
              </a:rPr>
              <a:t>https://doi.org/10.1002/msc.17</a:t>
            </a:r>
            <a:endParaRPr lang="en-GB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63445C-E43C-A437-50BC-A724BA0A7EB7}"/>
              </a:ext>
            </a:extLst>
          </p:cNvPr>
          <p:cNvSpPr txBox="1"/>
          <p:nvPr/>
        </p:nvSpPr>
        <p:spPr>
          <a:xfrm>
            <a:off x="380010" y="3345886"/>
            <a:ext cx="106590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Ross, S., Curry, N. and Goodwin, N. (2011). : </a:t>
            </a:r>
            <a:r>
              <a:rPr lang="en-GB" i="1" dirty="0"/>
              <a:t>The King’s Fund. </a:t>
            </a:r>
            <a:r>
              <a:rPr lang="en-GB" dirty="0"/>
              <a:t>Available </a:t>
            </a:r>
            <a:r>
              <a:rPr lang="en-GB" dirty="0" err="1"/>
              <a:t>at</a:t>
            </a:r>
            <a:r>
              <a:rPr lang="en-GB" i="1" dirty="0" err="1"/>
              <a:t>Case</a:t>
            </a:r>
            <a:r>
              <a:rPr lang="en-GB" i="1" dirty="0"/>
              <a:t> Management – What it is and how it can be best implemented</a:t>
            </a:r>
            <a:r>
              <a:rPr lang="en-GB" dirty="0"/>
              <a:t> </a:t>
            </a:r>
            <a:r>
              <a:rPr lang="en-GB" dirty="0">
                <a:hlinkClick r:id="rId6"/>
              </a:rPr>
              <a:t>https://www.kingsfund.org.uk/sites/default/files/Case-Management-paper-The-Kings-Fund-Paper-November-2011_0.pdf</a:t>
            </a:r>
            <a:r>
              <a:rPr lang="en-GB" dirty="0"/>
              <a:t> (Accessed on 13th November 2023). </a:t>
            </a:r>
          </a:p>
        </p:txBody>
      </p:sp>
    </p:spTree>
    <p:extLst>
      <p:ext uri="{BB962C8B-B14F-4D97-AF65-F5344CB8AC3E}">
        <p14:creationId xmlns:p14="http://schemas.microsoft.com/office/powerpoint/2010/main" val="2184475483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4397</TotalTime>
  <Words>525</Words>
  <Application>Microsoft Office PowerPoint</Application>
  <PresentationFormat>Widescreen</PresentationFormat>
  <Paragraphs>64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Calibri</vt:lpstr>
      <vt:lpstr>Century Gothic</vt:lpstr>
      <vt:lpstr>Wingdings 3</vt:lpstr>
      <vt:lpstr>Slice</vt:lpstr>
      <vt:lpstr>PowerPoint Presentation</vt:lpstr>
      <vt:lpstr>PowerPoint Presentation</vt:lpstr>
      <vt:lpstr>What are leadership skills?</vt:lpstr>
      <vt:lpstr>Implications to increasing caseload</vt:lpstr>
      <vt:lpstr>Ways TO SUPPORT IMPLICATIONS</vt:lpstr>
      <vt:lpstr>Working as a team</vt:lpstr>
      <vt:lpstr>How will this develop me as an atp?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Sian Jones (PTHB – Occupational therapy)</dc:creator>
  <cp:lastModifiedBy>Sian Jones (PTHB – Occupational therapy)</cp:lastModifiedBy>
  <cp:revision>1</cp:revision>
  <dcterms:created xsi:type="dcterms:W3CDTF">2023-11-06T14:03:48Z</dcterms:created>
  <dcterms:modified xsi:type="dcterms:W3CDTF">2023-11-15T15:41:55Z</dcterms:modified>
</cp:coreProperties>
</file>