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8"/>
  </p:notesMasterIdLst>
  <p:handoutMasterIdLst>
    <p:handoutMasterId r:id="rId29"/>
  </p:handoutMasterIdLst>
  <p:sldIdLst>
    <p:sldId id="304" r:id="rId2"/>
    <p:sldId id="364" r:id="rId3"/>
    <p:sldId id="384" r:id="rId4"/>
    <p:sldId id="382" r:id="rId5"/>
    <p:sldId id="381" r:id="rId6"/>
    <p:sldId id="400" r:id="rId7"/>
    <p:sldId id="401" r:id="rId8"/>
    <p:sldId id="402" r:id="rId9"/>
    <p:sldId id="403" r:id="rId10"/>
    <p:sldId id="365" r:id="rId11"/>
    <p:sldId id="388" r:id="rId12"/>
    <p:sldId id="399" r:id="rId13"/>
    <p:sldId id="372" r:id="rId14"/>
    <p:sldId id="373" r:id="rId15"/>
    <p:sldId id="391" r:id="rId16"/>
    <p:sldId id="393" r:id="rId17"/>
    <p:sldId id="397" r:id="rId18"/>
    <p:sldId id="389" r:id="rId19"/>
    <p:sldId id="395" r:id="rId20"/>
    <p:sldId id="390" r:id="rId21"/>
    <p:sldId id="369" r:id="rId22"/>
    <p:sldId id="387" r:id="rId23"/>
    <p:sldId id="398" r:id="rId24"/>
    <p:sldId id="396" r:id="rId25"/>
    <p:sldId id="331" r:id="rId26"/>
    <p:sldId id="298" r:id="rId27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DD78D58-B9BD-450B-84AB-97270F18FAD5}" v="147" dt="2025-04-16T15:21:52.85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5518" autoAdjust="0"/>
    <p:restoredTop sz="88542" autoAdjust="0"/>
  </p:normalViewPr>
  <p:slideViewPr>
    <p:cSldViewPr>
      <p:cViewPr varScale="1">
        <p:scale>
          <a:sx n="59" d="100"/>
          <a:sy n="59" d="100"/>
        </p:scale>
        <p:origin x="1356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ila Maazouz" userId="78f83201-ce9e-46c5-9371-8a0736bf557c" providerId="ADAL" clId="{ADD78D58-B9BD-450B-84AB-97270F18FAD5}"/>
    <pc:docChg chg="undo custSel addSld delSld modSld sldOrd">
      <pc:chgData name="Laila Maazouz" userId="78f83201-ce9e-46c5-9371-8a0736bf557c" providerId="ADAL" clId="{ADD78D58-B9BD-450B-84AB-97270F18FAD5}" dt="2025-04-16T15:26:03.839" v="1474" actId="255"/>
      <pc:docMkLst>
        <pc:docMk/>
      </pc:docMkLst>
      <pc:sldChg chg="modSp mod">
        <pc:chgData name="Laila Maazouz" userId="78f83201-ce9e-46c5-9371-8a0736bf557c" providerId="ADAL" clId="{ADD78D58-B9BD-450B-84AB-97270F18FAD5}" dt="2025-04-16T15:24:13.760" v="1416" actId="20577"/>
        <pc:sldMkLst>
          <pc:docMk/>
          <pc:sldMk cId="1204070536" sldId="331"/>
        </pc:sldMkLst>
        <pc:spChg chg="mod">
          <ac:chgData name="Laila Maazouz" userId="78f83201-ce9e-46c5-9371-8a0736bf557c" providerId="ADAL" clId="{ADD78D58-B9BD-450B-84AB-97270F18FAD5}" dt="2025-04-16T15:24:13.760" v="1416" actId="20577"/>
          <ac:spMkLst>
            <pc:docMk/>
            <pc:sldMk cId="1204070536" sldId="331"/>
            <ac:spMk id="3" creationId="{EDF9E9F5-DF9F-C9A1-F142-3F75E09DAE11}"/>
          </ac:spMkLst>
        </pc:spChg>
      </pc:sldChg>
      <pc:sldChg chg="modSp mod">
        <pc:chgData name="Laila Maazouz" userId="78f83201-ce9e-46c5-9371-8a0736bf557c" providerId="ADAL" clId="{ADD78D58-B9BD-450B-84AB-97270F18FAD5}" dt="2025-04-16T15:25:02.496" v="1473" actId="20577"/>
        <pc:sldMkLst>
          <pc:docMk/>
          <pc:sldMk cId="1528874072" sldId="364"/>
        </pc:sldMkLst>
        <pc:spChg chg="mod">
          <ac:chgData name="Laila Maazouz" userId="78f83201-ce9e-46c5-9371-8a0736bf557c" providerId="ADAL" clId="{ADD78D58-B9BD-450B-84AB-97270F18FAD5}" dt="2025-04-16T15:24:29.896" v="1421" actId="20577"/>
          <ac:spMkLst>
            <pc:docMk/>
            <pc:sldMk cId="1528874072" sldId="364"/>
            <ac:spMk id="4" creationId="{869AAAAE-1021-F29C-59A2-297AA6B66817}"/>
          </ac:spMkLst>
        </pc:spChg>
        <pc:spChg chg="mod">
          <ac:chgData name="Laila Maazouz" userId="78f83201-ce9e-46c5-9371-8a0736bf557c" providerId="ADAL" clId="{ADD78D58-B9BD-450B-84AB-97270F18FAD5}" dt="2025-04-16T15:25:02.496" v="1473" actId="20577"/>
          <ac:spMkLst>
            <pc:docMk/>
            <pc:sldMk cId="1528874072" sldId="364"/>
            <ac:spMk id="9" creationId="{25CBDAEB-4BC6-6D56-E2AD-FE7A6F42E7AB}"/>
          </ac:spMkLst>
        </pc:spChg>
      </pc:sldChg>
      <pc:sldChg chg="addSp delSp modSp mod">
        <pc:chgData name="Laila Maazouz" userId="78f83201-ce9e-46c5-9371-8a0736bf557c" providerId="ADAL" clId="{ADD78D58-B9BD-450B-84AB-97270F18FAD5}" dt="2025-04-16T14:36:27.288" v="685" actId="113"/>
        <pc:sldMkLst>
          <pc:docMk/>
          <pc:sldMk cId="3926838723" sldId="365"/>
        </pc:sldMkLst>
        <pc:spChg chg="mod">
          <ac:chgData name="Laila Maazouz" userId="78f83201-ce9e-46c5-9371-8a0736bf557c" providerId="ADAL" clId="{ADD78D58-B9BD-450B-84AB-97270F18FAD5}" dt="2025-04-16T14:32:29.725" v="474" actId="1076"/>
          <ac:spMkLst>
            <pc:docMk/>
            <pc:sldMk cId="3926838723" sldId="365"/>
            <ac:spMk id="2" creationId="{8C9E5B40-059F-F8E0-2D97-A7E42CA8F148}"/>
          </ac:spMkLst>
        </pc:spChg>
        <pc:spChg chg="add del mod">
          <ac:chgData name="Laila Maazouz" userId="78f83201-ce9e-46c5-9371-8a0736bf557c" providerId="ADAL" clId="{ADD78D58-B9BD-450B-84AB-97270F18FAD5}" dt="2025-04-16T14:32:47.472" v="476"/>
          <ac:spMkLst>
            <pc:docMk/>
            <pc:sldMk cId="3926838723" sldId="365"/>
            <ac:spMk id="3" creationId="{C909D3C3-4979-8284-8FF6-958AD81F8F83}"/>
          </ac:spMkLst>
        </pc:spChg>
        <pc:spChg chg="add del mod">
          <ac:chgData name="Laila Maazouz" userId="78f83201-ce9e-46c5-9371-8a0736bf557c" providerId="ADAL" clId="{ADD78D58-B9BD-450B-84AB-97270F18FAD5}" dt="2025-04-16T14:34:06.225" v="487" actId="478"/>
          <ac:spMkLst>
            <pc:docMk/>
            <pc:sldMk cId="3926838723" sldId="365"/>
            <ac:spMk id="8" creationId="{163AD975-715C-AE92-33F7-246B63AAC562}"/>
          </ac:spMkLst>
        </pc:spChg>
        <pc:spChg chg="add del mod">
          <ac:chgData name="Laila Maazouz" userId="78f83201-ce9e-46c5-9371-8a0736bf557c" providerId="ADAL" clId="{ADD78D58-B9BD-450B-84AB-97270F18FAD5}" dt="2025-04-16T14:34:20.994" v="490" actId="478"/>
          <ac:spMkLst>
            <pc:docMk/>
            <pc:sldMk cId="3926838723" sldId="365"/>
            <ac:spMk id="10" creationId="{1FC7C85D-20C9-D438-9323-A2B1D661E23F}"/>
          </ac:spMkLst>
        </pc:spChg>
        <pc:spChg chg="add mod">
          <ac:chgData name="Laila Maazouz" userId="78f83201-ce9e-46c5-9371-8a0736bf557c" providerId="ADAL" clId="{ADD78D58-B9BD-450B-84AB-97270F18FAD5}" dt="2025-04-16T14:36:27.288" v="685" actId="113"/>
          <ac:spMkLst>
            <pc:docMk/>
            <pc:sldMk cId="3926838723" sldId="365"/>
            <ac:spMk id="12" creationId="{B7C47AE0-7195-3305-1A0C-C1473D80FCE6}"/>
          </ac:spMkLst>
        </pc:spChg>
        <pc:picChg chg="add mod">
          <ac:chgData name="Laila Maazouz" userId="78f83201-ce9e-46c5-9371-8a0736bf557c" providerId="ADAL" clId="{ADD78D58-B9BD-450B-84AB-97270F18FAD5}" dt="2025-04-16T14:33:46.973" v="485" actId="1076"/>
          <ac:picMkLst>
            <pc:docMk/>
            <pc:sldMk cId="3926838723" sldId="365"/>
            <ac:picMk id="7" creationId="{9FDCC1C6-10CB-2428-1B3C-A7314B0C5A3A}"/>
          </ac:picMkLst>
        </pc:picChg>
        <pc:picChg chg="del">
          <ac:chgData name="Laila Maazouz" userId="78f83201-ce9e-46c5-9371-8a0736bf557c" providerId="ADAL" clId="{ADD78D58-B9BD-450B-84AB-97270F18FAD5}" dt="2025-04-16T14:32:31.282" v="475" actId="478"/>
          <ac:picMkLst>
            <pc:docMk/>
            <pc:sldMk cId="3926838723" sldId="365"/>
            <ac:picMk id="9" creationId="{5CFE339B-94DE-7928-D223-5FDF00E7409B}"/>
          </ac:picMkLst>
        </pc:picChg>
      </pc:sldChg>
      <pc:sldChg chg="modSp mod">
        <pc:chgData name="Laila Maazouz" userId="78f83201-ce9e-46c5-9371-8a0736bf557c" providerId="ADAL" clId="{ADD78D58-B9BD-450B-84AB-97270F18FAD5}" dt="2025-04-16T15:21:37.933" v="1285" actId="20577"/>
        <pc:sldMkLst>
          <pc:docMk/>
          <pc:sldMk cId="2142180696" sldId="369"/>
        </pc:sldMkLst>
        <pc:spChg chg="mod">
          <ac:chgData name="Laila Maazouz" userId="78f83201-ce9e-46c5-9371-8a0736bf557c" providerId="ADAL" clId="{ADD78D58-B9BD-450B-84AB-97270F18FAD5}" dt="2025-04-16T15:21:37.933" v="1285" actId="20577"/>
          <ac:spMkLst>
            <pc:docMk/>
            <pc:sldMk cId="2142180696" sldId="369"/>
            <ac:spMk id="3" creationId="{6E6A7852-A8BC-C0E8-D2AD-DDDA6A303AF8}"/>
          </ac:spMkLst>
        </pc:spChg>
      </pc:sldChg>
      <pc:sldChg chg="addSp delSp modSp mod">
        <pc:chgData name="Laila Maazouz" userId="78f83201-ce9e-46c5-9371-8a0736bf557c" providerId="ADAL" clId="{ADD78D58-B9BD-450B-84AB-97270F18FAD5}" dt="2025-04-16T14:20:42.028" v="393" actId="255"/>
        <pc:sldMkLst>
          <pc:docMk/>
          <pc:sldMk cId="855530871" sldId="372"/>
        </pc:sldMkLst>
        <pc:spChg chg="mod">
          <ac:chgData name="Laila Maazouz" userId="78f83201-ce9e-46c5-9371-8a0736bf557c" providerId="ADAL" clId="{ADD78D58-B9BD-450B-84AB-97270F18FAD5}" dt="2025-04-14T14:45:24.614" v="156" actId="1037"/>
          <ac:spMkLst>
            <pc:docMk/>
            <pc:sldMk cId="855530871" sldId="372"/>
            <ac:spMk id="3" creationId="{BB0AC60D-4021-ED4E-93E0-4116542C84AE}"/>
          </ac:spMkLst>
        </pc:spChg>
        <pc:spChg chg="add mod">
          <ac:chgData name="Laila Maazouz" userId="78f83201-ce9e-46c5-9371-8a0736bf557c" providerId="ADAL" clId="{ADD78D58-B9BD-450B-84AB-97270F18FAD5}" dt="2025-04-16T14:20:42.028" v="393" actId="255"/>
          <ac:spMkLst>
            <pc:docMk/>
            <pc:sldMk cId="855530871" sldId="372"/>
            <ac:spMk id="8" creationId="{1B0E2D7D-B19F-0C16-A7FB-22EAB5FE1E5C}"/>
          </ac:spMkLst>
        </pc:spChg>
        <pc:picChg chg="mod">
          <ac:chgData name="Laila Maazouz" userId="78f83201-ce9e-46c5-9371-8a0736bf557c" providerId="ADAL" clId="{ADD78D58-B9BD-450B-84AB-97270F18FAD5}" dt="2025-04-14T14:44:47.048" v="117" actId="1035"/>
          <ac:picMkLst>
            <pc:docMk/>
            <pc:sldMk cId="855530871" sldId="372"/>
            <ac:picMk id="6" creationId="{4677F7EF-FE68-394F-06E1-5FF64621F97D}"/>
          </ac:picMkLst>
        </pc:picChg>
        <pc:picChg chg="add mod">
          <ac:chgData name="Laila Maazouz" userId="78f83201-ce9e-46c5-9371-8a0736bf557c" providerId="ADAL" clId="{ADD78D58-B9BD-450B-84AB-97270F18FAD5}" dt="2025-04-14T14:47:12.817" v="175" actId="1035"/>
          <ac:picMkLst>
            <pc:docMk/>
            <pc:sldMk cId="855530871" sldId="372"/>
            <ac:picMk id="7" creationId="{3217CB27-0934-D567-01C7-BB340E0070E6}"/>
          </ac:picMkLst>
        </pc:picChg>
      </pc:sldChg>
      <pc:sldChg chg="modSp mod">
        <pc:chgData name="Laila Maazouz" userId="78f83201-ce9e-46c5-9371-8a0736bf557c" providerId="ADAL" clId="{ADD78D58-B9BD-450B-84AB-97270F18FAD5}" dt="2025-04-16T14:19:58.432" v="390" actId="14100"/>
        <pc:sldMkLst>
          <pc:docMk/>
          <pc:sldMk cId="2494567120" sldId="381"/>
        </pc:sldMkLst>
        <pc:spChg chg="mod">
          <ac:chgData name="Laila Maazouz" userId="78f83201-ce9e-46c5-9371-8a0736bf557c" providerId="ADAL" clId="{ADD78D58-B9BD-450B-84AB-97270F18FAD5}" dt="2025-04-16T14:19:31.448" v="388" actId="113"/>
          <ac:spMkLst>
            <pc:docMk/>
            <pc:sldMk cId="2494567120" sldId="381"/>
            <ac:spMk id="3" creationId="{F7E73D55-4C5E-E0D7-25CA-3974DE160757}"/>
          </ac:spMkLst>
        </pc:spChg>
        <pc:picChg chg="mod">
          <ac:chgData name="Laila Maazouz" userId="78f83201-ce9e-46c5-9371-8a0736bf557c" providerId="ADAL" clId="{ADD78D58-B9BD-450B-84AB-97270F18FAD5}" dt="2025-04-16T14:19:58.432" v="390" actId="14100"/>
          <ac:picMkLst>
            <pc:docMk/>
            <pc:sldMk cId="2494567120" sldId="381"/>
            <ac:picMk id="2050" creationId="{A4ED4196-9487-2176-DC9D-98DDA3C8C2F9}"/>
          </ac:picMkLst>
        </pc:picChg>
      </pc:sldChg>
      <pc:sldChg chg="modSp mod">
        <pc:chgData name="Laila Maazouz" userId="78f83201-ce9e-46c5-9371-8a0736bf557c" providerId="ADAL" clId="{ADD78D58-B9BD-450B-84AB-97270F18FAD5}" dt="2025-04-16T14:26:08.616" v="467" actId="113"/>
        <pc:sldMkLst>
          <pc:docMk/>
          <pc:sldMk cId="2950911213" sldId="382"/>
        </pc:sldMkLst>
        <pc:spChg chg="mod">
          <ac:chgData name="Laila Maazouz" userId="78f83201-ce9e-46c5-9371-8a0736bf557c" providerId="ADAL" clId="{ADD78D58-B9BD-450B-84AB-97270F18FAD5}" dt="2025-04-16T14:26:08.616" v="467" actId="113"/>
          <ac:spMkLst>
            <pc:docMk/>
            <pc:sldMk cId="2950911213" sldId="382"/>
            <ac:spMk id="3" creationId="{F76F5D3A-8081-69A0-393E-09369D09CA50}"/>
          </ac:spMkLst>
        </pc:spChg>
        <pc:picChg chg="mod">
          <ac:chgData name="Laila Maazouz" userId="78f83201-ce9e-46c5-9371-8a0736bf557c" providerId="ADAL" clId="{ADD78D58-B9BD-450B-84AB-97270F18FAD5}" dt="2025-04-16T14:26:04.158" v="466" actId="1037"/>
          <ac:picMkLst>
            <pc:docMk/>
            <pc:sldMk cId="2950911213" sldId="382"/>
            <ac:picMk id="1026" creationId="{2E42EE38-B618-0342-9254-9B3C8C06B77A}"/>
          </ac:picMkLst>
        </pc:picChg>
      </pc:sldChg>
      <pc:sldChg chg="del">
        <pc:chgData name="Laila Maazouz" userId="78f83201-ce9e-46c5-9371-8a0736bf557c" providerId="ADAL" clId="{ADD78D58-B9BD-450B-84AB-97270F18FAD5}" dt="2025-04-16T14:44:03.439" v="687" actId="47"/>
        <pc:sldMkLst>
          <pc:docMk/>
          <pc:sldMk cId="3892235816" sldId="383"/>
        </pc:sldMkLst>
      </pc:sldChg>
      <pc:sldChg chg="addSp delSp modSp mod">
        <pc:chgData name="Laila Maazouz" userId="78f83201-ce9e-46c5-9371-8a0736bf557c" providerId="ADAL" clId="{ADD78D58-B9BD-450B-84AB-97270F18FAD5}" dt="2025-04-16T14:25:16.780" v="403" actId="13822"/>
        <pc:sldMkLst>
          <pc:docMk/>
          <pc:sldMk cId="1483731395" sldId="384"/>
        </pc:sldMkLst>
        <pc:spChg chg="add mod">
          <ac:chgData name="Laila Maazouz" userId="78f83201-ce9e-46c5-9371-8a0736bf557c" providerId="ADAL" clId="{ADD78D58-B9BD-450B-84AB-97270F18FAD5}" dt="2025-04-16T14:25:16.780" v="403" actId="13822"/>
          <ac:spMkLst>
            <pc:docMk/>
            <pc:sldMk cId="1483731395" sldId="384"/>
            <ac:spMk id="3" creationId="{F99F365D-3482-DECE-ABEC-F3A32F3876F4}"/>
          </ac:spMkLst>
        </pc:spChg>
        <pc:spChg chg="add mod">
          <ac:chgData name="Laila Maazouz" userId="78f83201-ce9e-46c5-9371-8a0736bf557c" providerId="ADAL" clId="{ADD78D58-B9BD-450B-84AB-97270F18FAD5}" dt="2025-04-16T14:17:04.646" v="267" actId="13822"/>
          <ac:spMkLst>
            <pc:docMk/>
            <pc:sldMk cId="1483731395" sldId="384"/>
            <ac:spMk id="6" creationId="{3DB714F5-D7A8-99CA-E9D8-364CB29B7AA0}"/>
          </ac:spMkLst>
        </pc:spChg>
        <pc:spChg chg="mod">
          <ac:chgData name="Laila Maazouz" userId="78f83201-ce9e-46c5-9371-8a0736bf557c" providerId="ADAL" clId="{ADD78D58-B9BD-450B-84AB-97270F18FAD5}" dt="2025-04-14T13:43:51.024" v="43" actId="21"/>
          <ac:spMkLst>
            <pc:docMk/>
            <pc:sldMk cId="1483731395" sldId="384"/>
            <ac:spMk id="8" creationId="{0B0F7150-A075-E525-3154-8E948D574F2D}"/>
          </ac:spMkLst>
        </pc:spChg>
        <pc:spChg chg="add mod">
          <ac:chgData name="Laila Maazouz" userId="78f83201-ce9e-46c5-9371-8a0736bf557c" providerId="ADAL" clId="{ADD78D58-B9BD-450B-84AB-97270F18FAD5}" dt="2025-04-16T14:17:14.450" v="269" actId="13822"/>
          <ac:spMkLst>
            <pc:docMk/>
            <pc:sldMk cId="1483731395" sldId="384"/>
            <ac:spMk id="9" creationId="{517ACA57-F996-3379-A6FE-CEFEF60F7EFA}"/>
          </ac:spMkLst>
        </pc:spChg>
        <pc:picChg chg="add mod">
          <ac:chgData name="Laila Maazouz" userId="78f83201-ce9e-46c5-9371-8a0736bf557c" providerId="ADAL" clId="{ADD78D58-B9BD-450B-84AB-97270F18FAD5}" dt="2025-04-14T14:02:22.352" v="70" actId="1035"/>
          <ac:picMkLst>
            <pc:docMk/>
            <pc:sldMk cId="1483731395" sldId="384"/>
            <ac:picMk id="1026" creationId="{6E1C37D1-DA24-6F97-211C-9C50B3D94FC9}"/>
          </ac:picMkLst>
        </pc:picChg>
      </pc:sldChg>
      <pc:sldChg chg="addSp modSp mod">
        <pc:chgData name="Laila Maazouz" userId="78f83201-ce9e-46c5-9371-8a0736bf557c" providerId="ADAL" clId="{ADD78D58-B9BD-450B-84AB-97270F18FAD5}" dt="2025-04-16T15:22:02.199" v="1288" actId="1036"/>
        <pc:sldMkLst>
          <pc:docMk/>
          <pc:sldMk cId="3671576080" sldId="387"/>
        </pc:sldMkLst>
        <pc:spChg chg="add mod">
          <ac:chgData name="Laila Maazouz" userId="78f83201-ce9e-46c5-9371-8a0736bf557c" providerId="ADAL" clId="{ADD78D58-B9BD-450B-84AB-97270F18FAD5}" dt="2025-04-16T15:22:02.199" v="1288" actId="1036"/>
          <ac:spMkLst>
            <pc:docMk/>
            <pc:sldMk cId="3671576080" sldId="387"/>
            <ac:spMk id="2" creationId="{E3B19DD7-052F-AE25-9A31-D7D6A7751CC4}"/>
          </ac:spMkLst>
        </pc:spChg>
      </pc:sldChg>
      <pc:sldChg chg="addSp modSp mod">
        <pc:chgData name="Laila Maazouz" userId="78f83201-ce9e-46c5-9371-8a0736bf557c" providerId="ADAL" clId="{ADD78D58-B9BD-450B-84AB-97270F18FAD5}" dt="2025-04-16T15:19:45.238" v="1265" actId="1076"/>
        <pc:sldMkLst>
          <pc:docMk/>
          <pc:sldMk cId="474719594" sldId="389"/>
        </pc:sldMkLst>
        <pc:spChg chg="add mod">
          <ac:chgData name="Laila Maazouz" userId="78f83201-ce9e-46c5-9371-8a0736bf557c" providerId="ADAL" clId="{ADD78D58-B9BD-450B-84AB-97270F18FAD5}" dt="2025-04-16T15:19:45.238" v="1265" actId="1076"/>
          <ac:spMkLst>
            <pc:docMk/>
            <pc:sldMk cId="474719594" sldId="389"/>
            <ac:spMk id="3" creationId="{B70C0E25-1E37-63AF-EFC9-3BA195579713}"/>
          </ac:spMkLst>
        </pc:spChg>
        <pc:picChg chg="mod">
          <ac:chgData name="Laila Maazouz" userId="78f83201-ce9e-46c5-9371-8a0736bf557c" providerId="ADAL" clId="{ADD78D58-B9BD-450B-84AB-97270F18FAD5}" dt="2025-04-16T15:19:36.675" v="1263" actId="1036"/>
          <ac:picMkLst>
            <pc:docMk/>
            <pc:sldMk cId="474719594" sldId="389"/>
            <ac:picMk id="10" creationId="{890A933D-D2D9-27E3-33D7-1E09C1E54B57}"/>
          </ac:picMkLst>
        </pc:picChg>
      </pc:sldChg>
      <pc:sldChg chg="addSp modSp mod">
        <pc:chgData name="Laila Maazouz" userId="78f83201-ce9e-46c5-9371-8a0736bf557c" providerId="ADAL" clId="{ADD78D58-B9BD-450B-84AB-97270F18FAD5}" dt="2025-04-16T15:21:23.794" v="1281" actId="1076"/>
        <pc:sldMkLst>
          <pc:docMk/>
          <pc:sldMk cId="1597957361" sldId="390"/>
        </pc:sldMkLst>
        <pc:spChg chg="mod">
          <ac:chgData name="Laila Maazouz" userId="78f83201-ce9e-46c5-9371-8a0736bf557c" providerId="ADAL" clId="{ADD78D58-B9BD-450B-84AB-97270F18FAD5}" dt="2025-04-16T15:20:50.026" v="1278" actId="113"/>
          <ac:spMkLst>
            <pc:docMk/>
            <pc:sldMk cId="1597957361" sldId="390"/>
            <ac:spMk id="3" creationId="{BE0B0301-1D1D-6D6F-CA69-3561426BE00A}"/>
          </ac:spMkLst>
        </pc:spChg>
        <pc:picChg chg="add mod">
          <ac:chgData name="Laila Maazouz" userId="78f83201-ce9e-46c5-9371-8a0736bf557c" providerId="ADAL" clId="{ADD78D58-B9BD-450B-84AB-97270F18FAD5}" dt="2025-04-16T15:21:23.794" v="1281" actId="1076"/>
          <ac:picMkLst>
            <pc:docMk/>
            <pc:sldMk cId="1597957361" sldId="390"/>
            <ac:picMk id="6146" creationId="{E930BCBE-E542-643D-DD49-C1BC0561FDD2}"/>
          </ac:picMkLst>
        </pc:picChg>
      </pc:sldChg>
      <pc:sldChg chg="addSp delSp modSp">
        <pc:chgData name="Laila Maazouz" userId="78f83201-ce9e-46c5-9371-8a0736bf557c" providerId="ADAL" clId="{ADD78D58-B9BD-450B-84AB-97270F18FAD5}" dt="2025-04-16T14:21:18.656" v="401" actId="1035"/>
        <pc:sldMkLst>
          <pc:docMk/>
          <pc:sldMk cId="260249631" sldId="391"/>
        </pc:sldMkLst>
        <pc:spChg chg="del">
          <ac:chgData name="Laila Maazouz" userId="78f83201-ce9e-46c5-9371-8a0736bf557c" providerId="ADAL" clId="{ADD78D58-B9BD-450B-84AB-97270F18FAD5}" dt="2025-04-16T14:21:05.730" v="394" actId="478"/>
          <ac:spMkLst>
            <pc:docMk/>
            <pc:sldMk cId="260249631" sldId="391"/>
            <ac:spMk id="2" creationId="{CE5EE7CF-4FFF-FBA2-42A8-916DB797C00B}"/>
          </ac:spMkLst>
        </pc:spChg>
        <pc:spChg chg="add del mod">
          <ac:chgData name="Laila Maazouz" userId="78f83201-ce9e-46c5-9371-8a0736bf557c" providerId="ADAL" clId="{ADD78D58-B9BD-450B-84AB-97270F18FAD5}" dt="2025-04-16T14:21:09.890" v="395" actId="478"/>
          <ac:spMkLst>
            <pc:docMk/>
            <pc:sldMk cId="260249631" sldId="391"/>
            <ac:spMk id="3" creationId="{2583390B-BBB0-BED7-75F5-A00B6AF1F940}"/>
          </ac:spMkLst>
        </pc:spChg>
        <pc:picChg chg="mod">
          <ac:chgData name="Laila Maazouz" userId="78f83201-ce9e-46c5-9371-8a0736bf557c" providerId="ADAL" clId="{ADD78D58-B9BD-450B-84AB-97270F18FAD5}" dt="2025-04-16T14:21:18.656" v="401" actId="1035"/>
          <ac:picMkLst>
            <pc:docMk/>
            <pc:sldMk cId="260249631" sldId="391"/>
            <ac:picMk id="7" creationId="{60D2E04E-7269-87D2-CE46-F91616FDECC5}"/>
          </ac:picMkLst>
        </pc:picChg>
      </pc:sldChg>
      <pc:sldChg chg="del">
        <pc:chgData name="Laila Maazouz" userId="78f83201-ce9e-46c5-9371-8a0736bf557c" providerId="ADAL" clId="{ADD78D58-B9BD-450B-84AB-97270F18FAD5}" dt="2025-04-14T14:39:51.015" v="110" actId="47"/>
        <pc:sldMkLst>
          <pc:docMk/>
          <pc:sldMk cId="3959377795" sldId="392"/>
        </pc:sldMkLst>
      </pc:sldChg>
      <pc:sldChg chg="addSp delSp modSp mod modNotesTx">
        <pc:chgData name="Laila Maazouz" userId="78f83201-ce9e-46c5-9371-8a0736bf557c" providerId="ADAL" clId="{ADD78D58-B9BD-450B-84AB-97270F18FAD5}" dt="2025-04-16T15:16:53.256" v="1228" actId="113"/>
        <pc:sldMkLst>
          <pc:docMk/>
          <pc:sldMk cId="1497732870" sldId="393"/>
        </pc:sldMkLst>
        <pc:spChg chg="add del mod">
          <ac:chgData name="Laila Maazouz" userId="78f83201-ce9e-46c5-9371-8a0736bf557c" providerId="ADAL" clId="{ADD78D58-B9BD-450B-84AB-97270F18FAD5}" dt="2025-04-16T15:15:53.292" v="1216" actId="478"/>
          <ac:spMkLst>
            <pc:docMk/>
            <pc:sldMk cId="1497732870" sldId="393"/>
            <ac:spMk id="2" creationId="{23F01DCE-DD49-75FA-F31B-9B556323DB6A}"/>
          </ac:spMkLst>
        </pc:spChg>
        <pc:spChg chg="add del">
          <ac:chgData name="Laila Maazouz" userId="78f83201-ce9e-46c5-9371-8a0736bf557c" providerId="ADAL" clId="{ADD78D58-B9BD-450B-84AB-97270F18FAD5}" dt="2025-04-16T15:11:54.453" v="983" actId="478"/>
          <ac:spMkLst>
            <pc:docMk/>
            <pc:sldMk cId="1497732870" sldId="393"/>
            <ac:spMk id="6" creationId="{09D366BA-CACE-42D5-F115-C4F106076A6E}"/>
          </ac:spMkLst>
        </pc:spChg>
        <pc:spChg chg="add mod">
          <ac:chgData name="Laila Maazouz" userId="78f83201-ce9e-46c5-9371-8a0736bf557c" providerId="ADAL" clId="{ADD78D58-B9BD-450B-84AB-97270F18FAD5}" dt="2025-04-16T15:11:49.849" v="981" actId="478"/>
          <ac:spMkLst>
            <pc:docMk/>
            <pc:sldMk cId="1497732870" sldId="393"/>
            <ac:spMk id="8" creationId="{633A18F9-BFB1-DF1C-DBB1-B2B802CF0D97}"/>
          </ac:spMkLst>
        </pc:spChg>
        <pc:spChg chg="add mod">
          <ac:chgData name="Laila Maazouz" userId="78f83201-ce9e-46c5-9371-8a0736bf557c" providerId="ADAL" clId="{ADD78D58-B9BD-450B-84AB-97270F18FAD5}" dt="2025-04-16T15:16:23.802" v="1224" actId="1076"/>
          <ac:spMkLst>
            <pc:docMk/>
            <pc:sldMk cId="1497732870" sldId="393"/>
            <ac:spMk id="9" creationId="{1FE78ED5-BD12-3F02-A777-4EA7B0FC8C1F}"/>
          </ac:spMkLst>
        </pc:spChg>
        <pc:picChg chg="add del mod">
          <ac:chgData name="Laila Maazouz" userId="78f83201-ce9e-46c5-9371-8a0736bf557c" providerId="ADAL" clId="{ADD78D58-B9BD-450B-84AB-97270F18FAD5}" dt="2025-04-16T15:11:51.535" v="982" actId="478"/>
          <ac:picMkLst>
            <pc:docMk/>
            <pc:sldMk cId="1497732870" sldId="393"/>
            <ac:picMk id="7" creationId="{1E01E775-C9A8-1D2A-FC03-6FBB708D0F63}"/>
          </ac:picMkLst>
        </pc:picChg>
      </pc:sldChg>
      <pc:sldChg chg="addSp modSp mod">
        <pc:chgData name="Laila Maazouz" userId="78f83201-ce9e-46c5-9371-8a0736bf557c" providerId="ADAL" clId="{ADD78D58-B9BD-450B-84AB-97270F18FAD5}" dt="2025-04-16T15:20:00.485" v="1271" actId="1036"/>
        <pc:sldMkLst>
          <pc:docMk/>
          <pc:sldMk cId="3288845851" sldId="395"/>
        </pc:sldMkLst>
        <pc:spChg chg="add mod">
          <ac:chgData name="Laila Maazouz" userId="78f83201-ce9e-46c5-9371-8a0736bf557c" providerId="ADAL" clId="{ADD78D58-B9BD-450B-84AB-97270F18FAD5}" dt="2025-04-16T15:20:00.485" v="1271" actId="1036"/>
          <ac:spMkLst>
            <pc:docMk/>
            <pc:sldMk cId="3288845851" sldId="395"/>
            <ac:spMk id="3" creationId="{90ECE392-15F5-FF0F-1338-AE86E96D23E2}"/>
          </ac:spMkLst>
        </pc:spChg>
      </pc:sldChg>
      <pc:sldChg chg="addSp modSp">
        <pc:chgData name="Laila Maazouz" userId="78f83201-ce9e-46c5-9371-8a0736bf557c" providerId="ADAL" clId="{ADD78D58-B9BD-450B-84AB-97270F18FAD5}" dt="2025-04-16T15:18:18.953" v="1235" actId="14100"/>
        <pc:sldMkLst>
          <pc:docMk/>
          <pc:sldMk cId="2265461255" sldId="397"/>
        </pc:sldMkLst>
        <pc:picChg chg="add mod">
          <ac:chgData name="Laila Maazouz" userId="78f83201-ce9e-46c5-9371-8a0736bf557c" providerId="ADAL" clId="{ADD78D58-B9BD-450B-84AB-97270F18FAD5}" dt="2025-04-16T15:18:18.953" v="1235" actId="14100"/>
          <ac:picMkLst>
            <pc:docMk/>
            <pc:sldMk cId="2265461255" sldId="397"/>
            <ac:picMk id="5122" creationId="{13D6409C-339B-2DAC-9529-522DA3AF419B}"/>
          </ac:picMkLst>
        </pc:picChg>
      </pc:sldChg>
      <pc:sldChg chg="modSp mod ord">
        <pc:chgData name="Laila Maazouz" userId="78f83201-ce9e-46c5-9371-8a0736bf557c" providerId="ADAL" clId="{ADD78D58-B9BD-450B-84AB-97270F18FAD5}" dt="2025-04-16T15:23:07.932" v="1299" actId="113"/>
        <pc:sldMkLst>
          <pc:docMk/>
          <pc:sldMk cId="1611813264" sldId="398"/>
        </pc:sldMkLst>
        <pc:spChg chg="mod">
          <ac:chgData name="Laila Maazouz" userId="78f83201-ce9e-46c5-9371-8a0736bf557c" providerId="ADAL" clId="{ADD78D58-B9BD-450B-84AB-97270F18FAD5}" dt="2025-04-16T15:23:07.932" v="1299" actId="113"/>
          <ac:spMkLst>
            <pc:docMk/>
            <pc:sldMk cId="1611813264" sldId="398"/>
            <ac:spMk id="3" creationId="{DBF8D41E-53BB-6A42-21DB-82F200319861}"/>
          </ac:spMkLst>
        </pc:spChg>
      </pc:sldChg>
      <pc:sldChg chg="addSp delSp modSp new mod ord modClrScheme chgLayout modNotesTx">
        <pc:chgData name="Laila Maazouz" userId="78f83201-ce9e-46c5-9371-8a0736bf557c" providerId="ADAL" clId="{ADD78D58-B9BD-450B-84AB-97270F18FAD5}" dt="2025-04-16T15:07:56.868" v="894" actId="20577"/>
        <pc:sldMkLst>
          <pc:docMk/>
          <pc:sldMk cId="295082952" sldId="400"/>
        </pc:sldMkLst>
        <pc:spChg chg="mod">
          <ac:chgData name="Laila Maazouz" userId="78f83201-ce9e-46c5-9371-8a0736bf557c" providerId="ADAL" clId="{ADD78D58-B9BD-450B-84AB-97270F18FAD5}" dt="2025-04-16T14:46:14.435" v="728" actId="26606"/>
          <ac:spMkLst>
            <pc:docMk/>
            <pc:sldMk cId="295082952" sldId="400"/>
            <ac:spMk id="2" creationId="{D4682DE8-CDDB-4220-F0D7-71DB534EBDA6}"/>
          </ac:spMkLst>
        </pc:spChg>
        <pc:spChg chg="mod">
          <ac:chgData name="Laila Maazouz" userId="78f83201-ce9e-46c5-9371-8a0736bf557c" providerId="ADAL" clId="{ADD78D58-B9BD-450B-84AB-97270F18FAD5}" dt="2025-04-16T15:07:56.868" v="894" actId="20577"/>
          <ac:spMkLst>
            <pc:docMk/>
            <pc:sldMk cId="295082952" sldId="400"/>
            <ac:spMk id="3" creationId="{142C7F52-EC28-9227-7372-F9641FFA0567}"/>
          </ac:spMkLst>
        </pc:spChg>
        <pc:spChg chg="mod">
          <ac:chgData name="Laila Maazouz" userId="78f83201-ce9e-46c5-9371-8a0736bf557c" providerId="ADAL" clId="{ADD78D58-B9BD-450B-84AB-97270F18FAD5}" dt="2025-04-16T14:46:14.435" v="728" actId="26606"/>
          <ac:spMkLst>
            <pc:docMk/>
            <pc:sldMk cId="295082952" sldId="400"/>
            <ac:spMk id="4" creationId="{700B725B-F568-2B2E-1F82-E2D8CE8E2816}"/>
          </ac:spMkLst>
        </pc:spChg>
        <pc:spChg chg="mod">
          <ac:chgData name="Laila Maazouz" userId="78f83201-ce9e-46c5-9371-8a0736bf557c" providerId="ADAL" clId="{ADD78D58-B9BD-450B-84AB-97270F18FAD5}" dt="2025-04-16T14:46:14.435" v="728" actId="26606"/>
          <ac:spMkLst>
            <pc:docMk/>
            <pc:sldMk cId="295082952" sldId="400"/>
            <ac:spMk id="5" creationId="{C47BC2FE-6769-7972-FDB1-7FE61525D2E4}"/>
          </ac:spMkLst>
        </pc:spChg>
        <pc:picChg chg="add del mod ord">
          <ac:chgData name="Laila Maazouz" userId="78f83201-ce9e-46c5-9371-8a0736bf557c" providerId="ADAL" clId="{ADD78D58-B9BD-450B-84AB-97270F18FAD5}" dt="2025-04-16T14:46:16.482" v="729" actId="478"/>
          <ac:picMkLst>
            <pc:docMk/>
            <pc:sldMk cId="295082952" sldId="400"/>
            <ac:picMk id="1026" creationId="{C98BBB45-6E9B-02EF-51C1-087B880D115D}"/>
          </ac:picMkLst>
        </pc:picChg>
        <pc:picChg chg="add del">
          <ac:chgData name="Laila Maazouz" userId="78f83201-ce9e-46c5-9371-8a0736bf557c" providerId="ADAL" clId="{ADD78D58-B9BD-450B-84AB-97270F18FAD5}" dt="2025-04-16T14:51:47.333" v="742" actId="21"/>
          <ac:picMkLst>
            <pc:docMk/>
            <pc:sldMk cId="295082952" sldId="400"/>
            <ac:picMk id="1028" creationId="{0C51DAA1-D9DC-593F-7468-E1156261ED8B}"/>
          </ac:picMkLst>
        </pc:picChg>
      </pc:sldChg>
      <pc:sldChg chg="addSp delSp modSp new mod modClrScheme chgLayout modNotesTx">
        <pc:chgData name="Laila Maazouz" userId="78f83201-ce9e-46c5-9371-8a0736bf557c" providerId="ADAL" clId="{ADD78D58-B9BD-450B-84AB-97270F18FAD5}" dt="2025-04-16T14:59:22.919" v="782" actId="20577"/>
        <pc:sldMkLst>
          <pc:docMk/>
          <pc:sldMk cId="1987316786" sldId="401"/>
        </pc:sldMkLst>
        <pc:spChg chg="del">
          <ac:chgData name="Laila Maazouz" userId="78f83201-ce9e-46c5-9371-8a0736bf557c" providerId="ADAL" clId="{ADD78D58-B9BD-450B-84AB-97270F18FAD5}" dt="2025-04-16T14:51:55.655" v="745" actId="26606"/>
          <ac:spMkLst>
            <pc:docMk/>
            <pc:sldMk cId="1987316786" sldId="401"/>
            <ac:spMk id="2" creationId="{E1EDD0BD-7502-CFBE-069C-75C41AB0EB14}"/>
          </ac:spMkLst>
        </pc:spChg>
        <pc:spChg chg="del">
          <ac:chgData name="Laila Maazouz" userId="78f83201-ce9e-46c5-9371-8a0736bf557c" providerId="ADAL" clId="{ADD78D58-B9BD-450B-84AB-97270F18FAD5}" dt="2025-04-16T14:51:51.904" v="744"/>
          <ac:spMkLst>
            <pc:docMk/>
            <pc:sldMk cId="1987316786" sldId="401"/>
            <ac:spMk id="3" creationId="{8DC6866C-B3C2-8EE6-3AF8-C5036C122EB4}"/>
          </ac:spMkLst>
        </pc:spChg>
        <pc:spChg chg="mod">
          <ac:chgData name="Laila Maazouz" userId="78f83201-ce9e-46c5-9371-8a0736bf557c" providerId="ADAL" clId="{ADD78D58-B9BD-450B-84AB-97270F18FAD5}" dt="2025-04-16T14:51:55.655" v="745" actId="26606"/>
          <ac:spMkLst>
            <pc:docMk/>
            <pc:sldMk cId="1987316786" sldId="401"/>
            <ac:spMk id="4" creationId="{71BBA0E1-6A6D-4D66-9FD8-7AB71778C3FA}"/>
          </ac:spMkLst>
        </pc:spChg>
        <pc:spChg chg="mod">
          <ac:chgData name="Laila Maazouz" userId="78f83201-ce9e-46c5-9371-8a0736bf557c" providerId="ADAL" clId="{ADD78D58-B9BD-450B-84AB-97270F18FAD5}" dt="2025-04-16T14:51:55.655" v="745" actId="26606"/>
          <ac:spMkLst>
            <pc:docMk/>
            <pc:sldMk cId="1987316786" sldId="401"/>
            <ac:spMk id="5" creationId="{B80C7502-2216-8DCF-AC0A-83E80EA1453C}"/>
          </ac:spMkLst>
        </pc:spChg>
        <pc:spChg chg="add mod">
          <ac:chgData name="Laila Maazouz" userId="78f83201-ce9e-46c5-9371-8a0736bf557c" providerId="ADAL" clId="{ADD78D58-B9BD-450B-84AB-97270F18FAD5}" dt="2025-04-16T14:53:03.506" v="756" actId="255"/>
          <ac:spMkLst>
            <pc:docMk/>
            <pc:sldMk cId="1987316786" sldId="401"/>
            <ac:spMk id="1033" creationId="{D6D70B15-A335-7CDD-80A1-D835851C0F5C}"/>
          </ac:spMkLst>
        </pc:spChg>
        <pc:spChg chg="add mod">
          <ac:chgData name="Laila Maazouz" userId="78f83201-ce9e-46c5-9371-8a0736bf557c" providerId="ADAL" clId="{ADD78D58-B9BD-450B-84AB-97270F18FAD5}" dt="2025-04-16T14:59:22.919" v="782" actId="20577"/>
          <ac:spMkLst>
            <pc:docMk/>
            <pc:sldMk cId="1987316786" sldId="401"/>
            <ac:spMk id="1035" creationId="{10F7FD22-07B1-9589-A37F-EF5C359AC321}"/>
          </ac:spMkLst>
        </pc:spChg>
        <pc:picChg chg="add mod ord">
          <ac:chgData name="Laila Maazouz" userId="78f83201-ce9e-46c5-9371-8a0736bf557c" providerId="ADAL" clId="{ADD78D58-B9BD-450B-84AB-97270F18FAD5}" dt="2025-04-16T14:52:35.180" v="750" actId="1076"/>
          <ac:picMkLst>
            <pc:docMk/>
            <pc:sldMk cId="1987316786" sldId="401"/>
            <ac:picMk id="1028" creationId="{0C51DAA1-D9DC-593F-7468-E1156261ED8B}"/>
          </ac:picMkLst>
        </pc:picChg>
        <pc:picChg chg="add mod">
          <ac:chgData name="Laila Maazouz" userId="78f83201-ce9e-46c5-9371-8a0736bf557c" providerId="ADAL" clId="{ADD78D58-B9BD-450B-84AB-97270F18FAD5}" dt="2025-04-16T14:54:48.097" v="758" actId="1076"/>
          <ac:picMkLst>
            <pc:docMk/>
            <pc:sldMk cId="1987316786" sldId="401"/>
            <ac:picMk id="2050" creationId="{0248D7D6-0903-2FCA-A31C-8571632D765B}"/>
          </ac:picMkLst>
        </pc:picChg>
      </pc:sldChg>
      <pc:sldChg chg="new del">
        <pc:chgData name="Laila Maazouz" userId="78f83201-ce9e-46c5-9371-8a0736bf557c" providerId="ADAL" clId="{ADD78D58-B9BD-450B-84AB-97270F18FAD5}" dt="2025-04-16T14:47:43.109" v="738" actId="47"/>
        <pc:sldMkLst>
          <pc:docMk/>
          <pc:sldMk cId="2372348421" sldId="401"/>
        </pc:sldMkLst>
      </pc:sldChg>
      <pc:sldChg chg="addSp modSp new mod modClrScheme chgLayout">
        <pc:chgData name="Laila Maazouz" userId="78f83201-ce9e-46c5-9371-8a0736bf557c" providerId="ADAL" clId="{ADD78D58-B9BD-450B-84AB-97270F18FAD5}" dt="2025-04-16T14:59:44.475" v="783" actId="255"/>
        <pc:sldMkLst>
          <pc:docMk/>
          <pc:sldMk cId="328631442" sldId="402"/>
        </pc:sldMkLst>
        <pc:spChg chg="mod">
          <ac:chgData name="Laila Maazouz" userId="78f83201-ce9e-46c5-9371-8a0736bf557c" providerId="ADAL" clId="{ADD78D58-B9BD-450B-84AB-97270F18FAD5}" dt="2025-04-16T14:59:44.475" v="783" actId="255"/>
          <ac:spMkLst>
            <pc:docMk/>
            <pc:sldMk cId="328631442" sldId="402"/>
            <ac:spMk id="2" creationId="{023C711D-1EF1-3ABE-983F-2C365D42B577}"/>
          </ac:spMkLst>
        </pc:spChg>
        <pc:spChg chg="mod">
          <ac:chgData name="Laila Maazouz" userId="78f83201-ce9e-46c5-9371-8a0736bf557c" providerId="ADAL" clId="{ADD78D58-B9BD-450B-84AB-97270F18FAD5}" dt="2025-04-16T14:59:07.442" v="781" actId="27636"/>
          <ac:spMkLst>
            <pc:docMk/>
            <pc:sldMk cId="328631442" sldId="402"/>
            <ac:spMk id="3" creationId="{49B549F9-7B8A-C5A9-067E-5674FFC0F1BB}"/>
          </ac:spMkLst>
        </pc:spChg>
        <pc:spChg chg="mod">
          <ac:chgData name="Laila Maazouz" userId="78f83201-ce9e-46c5-9371-8a0736bf557c" providerId="ADAL" clId="{ADD78D58-B9BD-450B-84AB-97270F18FAD5}" dt="2025-04-16T14:58:08.084" v="768" actId="26606"/>
          <ac:spMkLst>
            <pc:docMk/>
            <pc:sldMk cId="328631442" sldId="402"/>
            <ac:spMk id="4" creationId="{911CC243-D1B6-DFC7-47F9-FE992E1791D1}"/>
          </ac:spMkLst>
        </pc:spChg>
        <pc:spChg chg="mod">
          <ac:chgData name="Laila Maazouz" userId="78f83201-ce9e-46c5-9371-8a0736bf557c" providerId="ADAL" clId="{ADD78D58-B9BD-450B-84AB-97270F18FAD5}" dt="2025-04-16T14:58:08.084" v="768" actId="26606"/>
          <ac:spMkLst>
            <pc:docMk/>
            <pc:sldMk cId="328631442" sldId="402"/>
            <ac:spMk id="5" creationId="{C96FB0D8-6B3E-BC67-860A-30391082B7F8}"/>
          </ac:spMkLst>
        </pc:spChg>
        <pc:picChg chg="add mod ord">
          <ac:chgData name="Laila Maazouz" userId="78f83201-ce9e-46c5-9371-8a0736bf557c" providerId="ADAL" clId="{ADD78D58-B9BD-450B-84AB-97270F18FAD5}" dt="2025-04-16T14:59:03.525" v="779" actId="1036"/>
          <ac:picMkLst>
            <pc:docMk/>
            <pc:sldMk cId="328631442" sldId="402"/>
            <ac:picMk id="3074" creationId="{045EFE54-82A7-BAC8-E100-757A6D72E027}"/>
          </ac:picMkLst>
        </pc:picChg>
      </pc:sldChg>
      <pc:sldChg chg="new del">
        <pc:chgData name="Laila Maazouz" userId="78f83201-ce9e-46c5-9371-8a0736bf557c" providerId="ADAL" clId="{ADD78D58-B9BD-450B-84AB-97270F18FAD5}" dt="2025-04-16T14:47:44.044" v="739" actId="47"/>
        <pc:sldMkLst>
          <pc:docMk/>
          <pc:sldMk cId="2990518016" sldId="402"/>
        </pc:sldMkLst>
      </pc:sldChg>
      <pc:sldChg chg="new del">
        <pc:chgData name="Laila Maazouz" userId="78f83201-ce9e-46c5-9371-8a0736bf557c" providerId="ADAL" clId="{ADD78D58-B9BD-450B-84AB-97270F18FAD5}" dt="2025-04-16T14:47:45.016" v="740" actId="47"/>
        <pc:sldMkLst>
          <pc:docMk/>
          <pc:sldMk cId="1166384383" sldId="403"/>
        </pc:sldMkLst>
      </pc:sldChg>
      <pc:sldChg chg="addSp modSp new mod modClrScheme chgLayout">
        <pc:chgData name="Laila Maazouz" userId="78f83201-ce9e-46c5-9371-8a0736bf557c" providerId="ADAL" clId="{ADD78D58-B9BD-450B-84AB-97270F18FAD5}" dt="2025-04-16T15:26:03.839" v="1474" actId="255"/>
        <pc:sldMkLst>
          <pc:docMk/>
          <pc:sldMk cId="2024341083" sldId="403"/>
        </pc:sldMkLst>
        <pc:spChg chg="mod">
          <ac:chgData name="Laila Maazouz" userId="78f83201-ce9e-46c5-9371-8a0736bf557c" providerId="ADAL" clId="{ADD78D58-B9BD-450B-84AB-97270F18FAD5}" dt="2025-04-16T15:26:03.839" v="1474" actId="255"/>
          <ac:spMkLst>
            <pc:docMk/>
            <pc:sldMk cId="2024341083" sldId="403"/>
            <ac:spMk id="2" creationId="{3BC5AF53-CA8A-ED7F-88CB-AEB37B2B91EA}"/>
          </ac:spMkLst>
        </pc:spChg>
        <pc:spChg chg="mod">
          <ac:chgData name="Laila Maazouz" userId="78f83201-ce9e-46c5-9371-8a0736bf557c" providerId="ADAL" clId="{ADD78D58-B9BD-450B-84AB-97270F18FAD5}" dt="2025-04-16T15:02:40.373" v="802" actId="255"/>
          <ac:spMkLst>
            <pc:docMk/>
            <pc:sldMk cId="2024341083" sldId="403"/>
            <ac:spMk id="3" creationId="{FB94CDF3-E3C4-B1C4-7C7F-5FED20804552}"/>
          </ac:spMkLst>
        </pc:spChg>
        <pc:spChg chg="mod">
          <ac:chgData name="Laila Maazouz" userId="78f83201-ce9e-46c5-9371-8a0736bf557c" providerId="ADAL" clId="{ADD78D58-B9BD-450B-84AB-97270F18FAD5}" dt="2025-04-16T15:01:46.529" v="796" actId="26606"/>
          <ac:spMkLst>
            <pc:docMk/>
            <pc:sldMk cId="2024341083" sldId="403"/>
            <ac:spMk id="4" creationId="{828A5E02-A60C-279B-AFE4-0EB62C963219}"/>
          </ac:spMkLst>
        </pc:spChg>
        <pc:spChg chg="mod">
          <ac:chgData name="Laila Maazouz" userId="78f83201-ce9e-46c5-9371-8a0736bf557c" providerId="ADAL" clId="{ADD78D58-B9BD-450B-84AB-97270F18FAD5}" dt="2025-04-16T15:01:46.529" v="796" actId="26606"/>
          <ac:spMkLst>
            <pc:docMk/>
            <pc:sldMk cId="2024341083" sldId="403"/>
            <ac:spMk id="5" creationId="{B4FA49CA-B208-D3FE-41AE-E435E2AE5328}"/>
          </ac:spMkLst>
        </pc:spChg>
        <pc:picChg chg="add mod ord">
          <ac:chgData name="Laila Maazouz" userId="78f83201-ce9e-46c5-9371-8a0736bf557c" providerId="ADAL" clId="{ADD78D58-B9BD-450B-84AB-97270F18FAD5}" dt="2025-04-16T15:02:27.563" v="799" actId="1076"/>
          <ac:picMkLst>
            <pc:docMk/>
            <pc:sldMk cId="2024341083" sldId="403"/>
            <ac:picMk id="4098" creationId="{DD939F72-4F44-CE7B-57FD-6ADF4B3425F7}"/>
          </ac:picMkLst>
        </pc:picChg>
        <pc:picChg chg="add mod">
          <ac:chgData name="Laila Maazouz" userId="78f83201-ce9e-46c5-9371-8a0736bf557c" providerId="ADAL" clId="{ADD78D58-B9BD-450B-84AB-97270F18FAD5}" dt="2025-04-16T15:02:30.552" v="800" actId="1076"/>
          <ac:picMkLst>
            <pc:docMk/>
            <pc:sldMk cId="2024341083" sldId="403"/>
            <ac:picMk id="4100" creationId="{C655E661-C350-0495-D3FA-6328DA3FFD48}"/>
          </ac:picMkLst>
        </pc:picChg>
      </pc:sldChg>
      <pc:sldChg chg="new del">
        <pc:chgData name="Laila Maazouz" userId="78f83201-ce9e-46c5-9371-8a0736bf557c" providerId="ADAL" clId="{ADD78D58-B9BD-450B-84AB-97270F18FAD5}" dt="2025-04-16T15:07:37.724" v="889" actId="47"/>
        <pc:sldMkLst>
          <pc:docMk/>
          <pc:sldMk cId="103602236" sldId="404"/>
        </pc:sldMkLst>
      </pc:sldChg>
      <pc:sldChg chg="new del">
        <pc:chgData name="Laila Maazouz" userId="78f83201-ce9e-46c5-9371-8a0736bf557c" providerId="ADAL" clId="{ADD78D58-B9BD-450B-84AB-97270F18FAD5}" dt="2025-04-16T15:07:38.273" v="890" actId="47"/>
        <pc:sldMkLst>
          <pc:docMk/>
          <pc:sldMk cId="1426195221" sldId="405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project.veja-store.com/en" TargetMode="External"/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Opening Discussion</a:t>
            </a:r>
          </a:p>
          <a:p>
            <a:r>
              <a:rPr lang="en-GB" dirty="0"/>
              <a:t>Watch the video and discuss: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716529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lnSpc>
                <a:spcPts val="2143"/>
              </a:lnSpc>
              <a:spcBef>
                <a:spcPts val="1029"/>
              </a:spcBef>
              <a:spcAft>
                <a:spcPts val="300"/>
              </a:spcAft>
              <a:buFont typeface="+mj-lt"/>
              <a:buAutoNum type="arabicPeriod"/>
            </a:pPr>
            <a:r>
              <a:rPr lang="en-GB" b="1" i="0" dirty="0">
                <a:solidFill>
                  <a:srgbClr val="404040"/>
                </a:solidFill>
                <a:effectLst/>
                <a:latin typeface="DeepSeek-CJK-patch"/>
              </a:rPr>
              <a:t>Deceptive Practices</a:t>
            </a:r>
            <a:r>
              <a:rPr lang="en-GB" b="0" i="0" dirty="0">
                <a:solidFill>
                  <a:srgbClr val="404040"/>
                </a:solidFill>
                <a:effectLst/>
                <a:latin typeface="DeepSeek-CJK-patch"/>
              </a:rPr>
              <a:t>:</a:t>
            </a:r>
          </a:p>
          <a:p>
            <a:pPr marL="742950" lvl="1" indent="-285750" algn="l">
              <a:lnSpc>
                <a:spcPts val="2143"/>
              </a:lnSpc>
              <a:spcBef>
                <a:spcPts val="300"/>
              </a:spcBef>
              <a:spcAft>
                <a:spcPts val="1029"/>
              </a:spcAft>
              <a:buFont typeface="+mj-lt"/>
              <a:buAutoNum type="arabicPeriod"/>
            </a:pPr>
            <a:r>
              <a:rPr lang="en-GB" b="0" i="0" dirty="0">
                <a:solidFill>
                  <a:srgbClr val="404040"/>
                </a:solidFill>
                <a:effectLst/>
                <a:latin typeface="DeepSeek-CJK-patch"/>
              </a:rPr>
              <a:t>Another example is Nutella, which was sued for claiming its chocolate spread was "healthy" and part of a "balanced diet."</a:t>
            </a:r>
          </a:p>
          <a:p>
            <a:pPr marL="742950" lvl="1" indent="-285750" algn="l">
              <a:lnSpc>
                <a:spcPts val="2143"/>
              </a:lnSpc>
              <a:spcBef>
                <a:spcPts val="300"/>
              </a:spcBef>
              <a:spcAft>
                <a:spcPts val="1029"/>
              </a:spcAft>
              <a:buFont typeface="+mj-lt"/>
              <a:buAutoNum type="arabicPeriod"/>
            </a:pPr>
            <a:r>
              <a:rPr lang="en-GB" b="0" i="0" dirty="0">
                <a:solidFill>
                  <a:srgbClr val="404040"/>
                </a:solidFill>
                <a:effectLst/>
                <a:latin typeface="DeepSeek-CJK-patch"/>
              </a:rPr>
              <a:t>The line between harmless exaggeration ("rock your world" gum ads) and deception is debated. Critics argue that ads like MasterCard’s "Priceless" campaign encourage irresponsible spending by glamorizing credit card use.</a:t>
            </a:r>
          </a:p>
          <a:p>
            <a:pPr algn="l">
              <a:lnSpc>
                <a:spcPts val="2143"/>
              </a:lnSpc>
              <a:spcBef>
                <a:spcPts val="300"/>
              </a:spcBef>
              <a:spcAft>
                <a:spcPts val="300"/>
              </a:spcAft>
              <a:buFont typeface="+mj-lt"/>
              <a:buAutoNum type="arabicPeriod"/>
            </a:pPr>
            <a:r>
              <a:rPr lang="en-GB" b="1" i="0" dirty="0">
                <a:solidFill>
                  <a:srgbClr val="404040"/>
                </a:solidFill>
                <a:effectLst/>
                <a:latin typeface="DeepSeek-CJK-patch"/>
              </a:rPr>
              <a:t>High-Pressure Selling</a:t>
            </a:r>
            <a:r>
              <a:rPr lang="en-GB" b="0" i="0" dirty="0">
                <a:solidFill>
                  <a:srgbClr val="404040"/>
                </a:solidFill>
                <a:effectLst/>
                <a:latin typeface="DeepSeek-CJK-patch"/>
              </a:rPr>
              <a:t>:</a:t>
            </a:r>
          </a:p>
          <a:p>
            <a:pPr marL="742950" lvl="1" indent="-285750" algn="l">
              <a:lnSpc>
                <a:spcPts val="2143"/>
              </a:lnSpc>
              <a:spcBef>
                <a:spcPts val="300"/>
              </a:spcBef>
              <a:spcAft>
                <a:spcPts val="1029"/>
              </a:spcAft>
              <a:buFont typeface="+mj-lt"/>
              <a:buAutoNum type="arabicPeriod"/>
            </a:pPr>
            <a:r>
              <a:rPr lang="en-GB" b="0" i="0" dirty="0">
                <a:solidFill>
                  <a:srgbClr val="404040"/>
                </a:solidFill>
                <a:effectLst/>
                <a:latin typeface="DeepSeek-CJK-patch"/>
              </a:rPr>
              <a:t>Sales tactics in industries like insurance, real estate, or used cars can pressure consumers into buying unwanted products. For instance, TV pitchmen create false urgency to exploit impulsive buyers.</a:t>
            </a:r>
          </a:p>
          <a:p>
            <a:pPr marL="742950" lvl="1" indent="-285750" algn="l">
              <a:lnSpc>
                <a:spcPts val="2143"/>
              </a:lnSpc>
              <a:spcBef>
                <a:spcPts val="300"/>
              </a:spcBef>
              <a:spcAft>
                <a:spcPts val="1029"/>
              </a:spcAft>
              <a:buFont typeface="+mj-lt"/>
              <a:buAutoNum type="arabicPeriod"/>
            </a:pPr>
            <a:r>
              <a:rPr lang="en-GB" b="0" i="0" dirty="0">
                <a:solidFill>
                  <a:srgbClr val="404040"/>
                </a:solidFill>
                <a:effectLst/>
                <a:latin typeface="DeepSeek-CJK-patch"/>
              </a:rPr>
              <a:t>However, most marketers avoid such tactics because they harm long-term customer relationships (e.g., P&amp;G or IBM would never pressure major retailers like Tesco).</a:t>
            </a:r>
          </a:p>
          <a:p>
            <a:pPr algn="l">
              <a:lnSpc>
                <a:spcPts val="2143"/>
              </a:lnSpc>
              <a:spcBef>
                <a:spcPts val="300"/>
              </a:spcBef>
              <a:spcAft>
                <a:spcPts val="300"/>
              </a:spcAft>
              <a:buFont typeface="+mj-lt"/>
              <a:buAutoNum type="arabicPeriod"/>
            </a:pPr>
            <a:r>
              <a:rPr lang="en-GB" b="1" i="0" dirty="0">
                <a:solidFill>
                  <a:srgbClr val="404040"/>
                </a:solidFill>
                <a:effectLst/>
                <a:latin typeface="DeepSeek-CJK-patch"/>
              </a:rPr>
              <a:t>Shoddy or Harmful Products</a:t>
            </a:r>
            <a:r>
              <a:rPr lang="en-GB" b="0" i="0" dirty="0">
                <a:solidFill>
                  <a:srgbClr val="404040"/>
                </a:solidFill>
                <a:effectLst/>
                <a:latin typeface="DeepSeek-CJK-patch"/>
              </a:rPr>
              <a:t>:</a:t>
            </a:r>
          </a:p>
          <a:p>
            <a:pPr marL="742950" lvl="1" indent="-285750" algn="l">
              <a:lnSpc>
                <a:spcPts val="2143"/>
              </a:lnSpc>
              <a:spcBef>
                <a:spcPts val="300"/>
              </a:spcBef>
              <a:spcAft>
                <a:spcPts val="300"/>
              </a:spcAft>
              <a:buFont typeface="+mj-lt"/>
              <a:buAutoNum type="arabicPeriod"/>
            </a:pPr>
            <a:r>
              <a:rPr lang="en-GB" b="0" i="0" dirty="0">
                <a:solidFill>
                  <a:srgbClr val="404040"/>
                </a:solidFill>
                <a:effectLst/>
                <a:latin typeface="DeepSeek-CJK-patch"/>
              </a:rPr>
              <a:t>Poor quality, safety issues, or harmful products are common complaints. Examples include:</a:t>
            </a:r>
          </a:p>
          <a:p>
            <a:pPr marL="1143000" lvl="2" indent="-228600" algn="l">
              <a:lnSpc>
                <a:spcPts val="2143"/>
              </a:lnSpc>
              <a:spcBef>
                <a:spcPts val="300"/>
              </a:spcBef>
              <a:spcAft>
                <a:spcPts val="1029"/>
              </a:spcAft>
              <a:buFont typeface="+mj-lt"/>
              <a:buAutoNum type="arabicPeriod"/>
            </a:pPr>
            <a:r>
              <a:rPr lang="en-GB" b="1" i="0" dirty="0">
                <a:solidFill>
                  <a:srgbClr val="404040"/>
                </a:solidFill>
                <a:effectLst/>
                <a:latin typeface="DeepSeek-CJK-patch"/>
              </a:rPr>
              <a:t>Soft drinks</a:t>
            </a:r>
            <a:r>
              <a:rPr lang="en-GB" b="0" i="0" dirty="0">
                <a:solidFill>
                  <a:srgbClr val="404040"/>
                </a:solidFill>
                <a:effectLst/>
                <a:latin typeface="DeepSeek-CJK-patch"/>
              </a:rPr>
              <a:t> blamed for obesity due to high sugar content.</a:t>
            </a:r>
          </a:p>
          <a:p>
            <a:pPr marL="1143000" lvl="2" indent="-228600" algn="l">
              <a:lnSpc>
                <a:spcPts val="2143"/>
              </a:lnSpc>
              <a:spcBef>
                <a:spcPts val="300"/>
              </a:spcBef>
              <a:spcAft>
                <a:spcPts val="1029"/>
              </a:spcAft>
              <a:buFont typeface="+mj-lt"/>
              <a:buAutoNum type="arabicPeriod"/>
            </a:pPr>
            <a:r>
              <a:rPr lang="en-GB" b="0" i="0" dirty="0">
                <a:solidFill>
                  <a:srgbClr val="404040"/>
                </a:solidFill>
                <a:effectLst/>
                <a:latin typeface="DeepSeek-CJK-patch"/>
              </a:rPr>
              <a:t>Companies ignoring safety standards or failing in quality control (e.g., faulty car parts or unsafe toys).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0320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lnSpc>
                <a:spcPts val="2143"/>
              </a:lnSpc>
              <a:spcBef>
                <a:spcPts val="1029"/>
              </a:spcBef>
              <a:spcAft>
                <a:spcPts val="300"/>
              </a:spcAft>
              <a:buFont typeface="+mj-lt"/>
              <a:buAutoNum type="arabicPeriod"/>
            </a:pPr>
            <a:r>
              <a:rPr lang="en-GB" b="1" i="0" dirty="0">
                <a:solidFill>
                  <a:srgbClr val="404040"/>
                </a:solidFill>
                <a:effectLst/>
                <a:latin typeface="DeepSeek-CJK-patch"/>
              </a:rPr>
              <a:t>Deceptive Practices</a:t>
            </a:r>
            <a:r>
              <a:rPr lang="en-GB" b="0" i="0" dirty="0">
                <a:solidFill>
                  <a:srgbClr val="404040"/>
                </a:solidFill>
                <a:effectLst/>
                <a:latin typeface="DeepSeek-CJK-patch"/>
              </a:rPr>
              <a:t>:</a:t>
            </a:r>
          </a:p>
          <a:p>
            <a:pPr marL="742950" lvl="1" indent="-285750" algn="l">
              <a:lnSpc>
                <a:spcPts val="2143"/>
              </a:lnSpc>
              <a:spcBef>
                <a:spcPts val="300"/>
              </a:spcBef>
              <a:spcAft>
                <a:spcPts val="1029"/>
              </a:spcAft>
              <a:buFont typeface="+mj-lt"/>
              <a:buAutoNum type="arabicPeriod"/>
            </a:pPr>
            <a:r>
              <a:rPr lang="en-GB" b="0" i="0" dirty="0">
                <a:solidFill>
                  <a:srgbClr val="404040"/>
                </a:solidFill>
                <a:effectLst/>
                <a:latin typeface="DeepSeek-CJK-patch"/>
              </a:rPr>
              <a:t>Another example is Nutella, which was sued for claiming its chocolate spread was "healthy" and part of a "balanced diet."</a:t>
            </a:r>
          </a:p>
          <a:p>
            <a:pPr marL="742950" lvl="1" indent="-285750" algn="l">
              <a:lnSpc>
                <a:spcPts val="2143"/>
              </a:lnSpc>
              <a:spcBef>
                <a:spcPts val="300"/>
              </a:spcBef>
              <a:spcAft>
                <a:spcPts val="1029"/>
              </a:spcAft>
              <a:buFont typeface="+mj-lt"/>
              <a:buAutoNum type="arabicPeriod"/>
            </a:pPr>
            <a:r>
              <a:rPr lang="en-GB" b="0" i="0" dirty="0">
                <a:solidFill>
                  <a:srgbClr val="404040"/>
                </a:solidFill>
                <a:effectLst/>
                <a:latin typeface="DeepSeek-CJK-patch"/>
              </a:rPr>
              <a:t>The line between harmless exaggeration ("rock your world" gum ads) and deception is debated. Critics argue that ads like MasterCard’s "Priceless" campaign encourage irresponsible spending by glamorizing credit card use.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175316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Marketing Concept</a:t>
            </a:r>
            <a:r>
              <a:rPr lang="en-GB" dirty="0"/>
              <a:t>: Focuses on current consumer wants and company needs.</a:t>
            </a:r>
          </a:p>
          <a:p>
            <a:r>
              <a:rPr lang="en-GB" b="1" dirty="0"/>
              <a:t>Societal Marketing Concept</a:t>
            </a:r>
            <a:r>
              <a:rPr lang="en-GB" dirty="0"/>
              <a:t>: Considers long-term interests of consumers and society.</a:t>
            </a:r>
          </a:p>
          <a:p>
            <a:r>
              <a:rPr lang="en-GB" b="1" dirty="0"/>
              <a:t>Strategic Planning Concept</a:t>
            </a:r>
            <a:r>
              <a:rPr lang="en-GB" dirty="0"/>
              <a:t>: Aligns marketing with company strategy.</a:t>
            </a:r>
          </a:p>
          <a:p>
            <a:r>
              <a:rPr lang="en-GB" b="1" dirty="0"/>
              <a:t>Sustainable Marketing Concept</a:t>
            </a:r>
            <a:r>
              <a:rPr lang="en-GB" dirty="0"/>
              <a:t> (highlighted): Focuses on the long-term welfare of customers, the environment, and the company.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866530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5074402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Top Left: Responsive + Generic</a:t>
            </a:r>
          </a:p>
          <a:p>
            <a:r>
              <a:rPr lang="en-GB" b="1" dirty="0"/>
              <a:t>"Good Corporate Citizenship"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What it means:</a:t>
            </a:r>
            <a:r>
              <a:rPr lang="en-GB" dirty="0"/>
              <a:t> Basic philanthropic activities not tied to core business.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Example: Coca-Cola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Coca-Cola has funded various clean water initiatives in developing countries.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While important, these efforts aren’t necessarily tied directly to Coca-Cola’s core operations or market strategy—they're more about being a responsible global citizen.</a:t>
            </a:r>
          </a:p>
          <a:p>
            <a:r>
              <a:rPr lang="en-GB" b="1" dirty="0"/>
              <a:t> </a:t>
            </a:r>
            <a:r>
              <a:rPr lang="en-GB" b="1" dirty="0" err="1"/>
              <a:t>Center</a:t>
            </a:r>
            <a:r>
              <a:rPr lang="en-GB" b="1" dirty="0"/>
              <a:t> Left: Responsive + Value Chain</a:t>
            </a:r>
          </a:p>
          <a:p>
            <a:r>
              <a:rPr lang="en-GB" b="1" dirty="0"/>
              <a:t>"Minimising Harm from Value Chain Activities"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What it means:</a:t>
            </a:r>
            <a:r>
              <a:rPr lang="en-GB" dirty="0"/>
              <a:t> Reducing negative impacts caused by the business.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Example: Apple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Apple has responded to criticism over working conditions in its supply chain (e.g., Foxconn) by implementing more stringent </a:t>
            </a:r>
            <a:r>
              <a:rPr lang="en-GB" dirty="0" err="1"/>
              <a:t>labor</a:t>
            </a:r>
            <a:r>
              <a:rPr lang="en-GB" dirty="0"/>
              <a:t> audits and ethical sourcing practices.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These changes are responsive to public pressure and focus on mitigating harm rather than creating additional business value.</a:t>
            </a:r>
          </a:p>
          <a:p>
            <a:r>
              <a:rPr lang="en-GB" b="1" dirty="0"/>
              <a:t>Bottom Left: Strategic + Value Chain</a:t>
            </a:r>
          </a:p>
          <a:p>
            <a:r>
              <a:rPr lang="en-GB" b="1" dirty="0"/>
              <a:t>"Transforming Value Chain Activities"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What it means:</a:t>
            </a:r>
            <a:r>
              <a:rPr lang="en-GB" dirty="0"/>
              <a:t> Improving internal practices to benefit both business and society.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Example: Unilever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Through its </a:t>
            </a:r>
            <a:r>
              <a:rPr lang="en-GB" b="1" dirty="0"/>
              <a:t>Sustainable Living Plan</a:t>
            </a:r>
            <a:r>
              <a:rPr lang="en-GB" dirty="0"/>
              <a:t>, Unilever reformulated products to reduce environmental impact (e.g., less water and energy usage) and redesigned packaging.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These changes help the planet </a:t>
            </a:r>
            <a:r>
              <a:rPr lang="en-GB" b="1" dirty="0"/>
              <a:t>and</a:t>
            </a:r>
            <a:r>
              <a:rPr lang="en-GB" dirty="0"/>
              <a:t> reduce operational costs, making sustainability a competitive advantage.</a:t>
            </a:r>
          </a:p>
          <a:p>
            <a:r>
              <a:rPr lang="en-GB" b="1" dirty="0"/>
              <a:t> Bottom Right: Strategic + Competitive Context</a:t>
            </a:r>
          </a:p>
          <a:p>
            <a:r>
              <a:rPr lang="en-GB" b="1" dirty="0"/>
              <a:t>"Strategic Philanthropy"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What it means:</a:t>
            </a:r>
            <a:r>
              <a:rPr lang="en-GB" dirty="0"/>
              <a:t> Investing in social causes that also enhance the business environment.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Example: Intel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Intel invests in </a:t>
            </a:r>
            <a:r>
              <a:rPr lang="en-GB" b="1" dirty="0"/>
              <a:t>STEM education</a:t>
            </a:r>
            <a:r>
              <a:rPr lang="en-GB" dirty="0"/>
              <a:t> programs around the world to build a future workforce skilled in technology.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This supports communities </a:t>
            </a:r>
            <a:r>
              <a:rPr lang="en-GB" b="1" dirty="0"/>
              <a:t>and</a:t>
            </a:r>
            <a:r>
              <a:rPr lang="en-GB" dirty="0"/>
              <a:t> helps ensure a pipeline of talent for Intel's future needs.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0927292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>
                <a:solidFill>
                  <a:srgbClr val="CCCC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Click on the following </a:t>
            </a:r>
            <a:r>
              <a:rPr lang="en-GB" sz="1200" dirty="0" err="1">
                <a:solidFill>
                  <a:srgbClr val="CCCC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link:Project</a:t>
            </a:r>
            <a:r>
              <a:rPr lang="en-GB" sz="1200" dirty="0">
                <a:solidFill>
                  <a:schemeClr val="tx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| VEJA</a:t>
            </a:r>
            <a:r>
              <a:rPr lang="en-GB" sz="1200" dirty="0">
                <a:solidFill>
                  <a:schemeClr val="tx1"/>
                </a:solidFill>
              </a:rPr>
              <a:t> </a:t>
            </a:r>
            <a:r>
              <a:rPr lang="en-GB" sz="1200" dirty="0"/>
              <a:t>-&gt; Scroll down and Click on the “</a:t>
            </a:r>
            <a:r>
              <a:rPr lang="en-GB" sz="1200" b="1" dirty="0"/>
              <a:t>No AD</a:t>
            </a:r>
            <a:r>
              <a:rPr lang="en-GB" sz="1200" dirty="0"/>
              <a:t>” -&gt; If time permits you can also explore “Fair Trade” and “Transparency”</a:t>
            </a:r>
          </a:p>
          <a:p>
            <a:r>
              <a:rPr lang="en-GB" sz="1200" dirty="0"/>
              <a:t>Discussion questions: </a:t>
            </a:r>
          </a:p>
          <a:p>
            <a:pPr>
              <a:buNone/>
            </a:pPr>
            <a:r>
              <a:rPr lang="en-GB" b="1" dirty="0"/>
              <a:t>1.</a:t>
            </a:r>
            <a:r>
              <a:rPr lang="en-GB" dirty="0"/>
              <a:t> </a:t>
            </a:r>
            <a:r>
              <a:rPr lang="en-GB" i="1" dirty="0"/>
              <a:t>Veja claims to prioritize transparency and sustainability in their supply chain—how effectively does their publicly shared information support this claim, and are there any areas where more detail or third-party verification would strengthen their credibility?</a:t>
            </a:r>
            <a:endParaRPr lang="en-GB" dirty="0"/>
          </a:p>
          <a:p>
            <a:r>
              <a:rPr lang="en-GB" b="1" dirty="0"/>
              <a:t>2.</a:t>
            </a:r>
            <a:r>
              <a:rPr lang="en-GB" dirty="0"/>
              <a:t> </a:t>
            </a:r>
            <a:r>
              <a:rPr lang="en-GB" i="1" dirty="0"/>
              <a:t>Veja follows a “no advertising” policy to redirect funds toward ethical production—how sustainable and scalable is this model in a competitive market where visibility often depends on marketing, and what are the potential trade-offs of this approach?</a:t>
            </a:r>
          </a:p>
          <a:p>
            <a:r>
              <a:rPr lang="en-GB" b="1" dirty="0">
                <a:solidFill>
                  <a:schemeClr val="tx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Project | VEJA</a:t>
            </a:r>
            <a:endParaRPr lang="en-GB" b="1" dirty="0">
              <a:solidFill>
                <a:schemeClr val="tx1"/>
              </a:solidFill>
            </a:endParaRPr>
          </a:p>
          <a:p>
            <a:endParaRPr lang="en-GB" sz="1200" b="1" dirty="0">
              <a:solidFill>
                <a:schemeClr val="tx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4099346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6327152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Today: Greening</a:t>
            </a:r>
          </a:p>
          <a:p>
            <a:pPr algn="l"/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Focus: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Reducing harm already caused or being caused.</a:t>
            </a:r>
          </a:p>
          <a:p>
            <a:pPr algn="l"/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Internal – Pollution Prevention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Definition: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Eliminating or reducing waste before it's created.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Example:</a:t>
            </a: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McDonald’s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replacing Styrofoam containers with paper-based alternatives.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Coca-Cola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reducing the plastic content in its bottles to prevent excessive waste.</a:t>
            </a:r>
          </a:p>
          <a:p>
            <a:pPr algn="l"/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External – Product Stewardship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Definition: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Minimizing environmental impact throughout the product life cycle.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Example:</a:t>
            </a: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Apple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designing products that are easier to recycle and made from recycled materials.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Unilever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improving packaging to reduce waste and environmental impact, even after consumer use.</a:t>
            </a:r>
          </a:p>
          <a:p>
            <a:pPr algn="l"/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Tomorrow: Beyond Greening</a:t>
            </a:r>
          </a:p>
          <a:p>
            <a:pPr algn="l"/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Focus: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Innovation and long-term sustainability strategy.</a:t>
            </a:r>
          </a:p>
          <a:p>
            <a:pPr algn="l"/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Internal – New Clean Technology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Definition: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Developing new environmental skills and capabilities.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Example:</a:t>
            </a: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Tesla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developing battery technologies and electric vehicles that avoid emissions altogether.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Google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investing in AI systems to optimize energy use in data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centers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</a:t>
            </a:r>
          </a:p>
          <a:p>
            <a:pPr algn="l"/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External – Sustainability Vision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Definition: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Creating a long-term strategy to integrate sustainability into the core business.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Example:</a:t>
            </a: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Patagonia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embedding sustainability into its brand mission — encouraging customers to buy less and repair more.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Coca-Cola’s "World Without Waste"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initiative, aiming to collect and recycle one bottle or can for each one sold by 2030.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3502339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</a:t>
            </a:r>
            <a:r>
              <a:rPr lang="en-GB" dirty="0" err="1"/>
              <a:t>www.youtube.com</a:t>
            </a:r>
            <a:r>
              <a:rPr lang="en-GB" dirty="0"/>
              <a:t>/</a:t>
            </a:r>
            <a:r>
              <a:rPr lang="en-GB" dirty="0" err="1"/>
              <a:t>watch?v</a:t>
            </a:r>
            <a:r>
              <a:rPr lang="en-GB" dirty="0"/>
              <a:t>=0XGAMJsm6Tg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6274608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Certified B Corporation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Recognizes companies that meet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high standards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of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social and environmental performance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accountability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 and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transparency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Example: Patagonia, Ben &amp; Jerry's.</a:t>
            </a:r>
          </a:p>
          <a:p>
            <a:pPr algn="l"/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Cradle to Cradle Certified™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Focuses on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product design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with the goal of continuous improvement in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sustainability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across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material health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reuse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renewable energy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water stewardship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 and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social fairness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</a:t>
            </a:r>
          </a:p>
          <a:p>
            <a:pPr algn="l"/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Green America Certified Business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Awarded to businesses that meet strong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social and environmental standards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 including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fair </a:t>
            </a:r>
            <a:r>
              <a:rPr lang="en-GB" b="1" i="0" u="none" strike="noStrike" dirty="0" err="1">
                <a:solidFill>
                  <a:srgbClr val="000000"/>
                </a:solidFill>
                <a:effectLst/>
              </a:rPr>
              <a:t>labor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eco-friendly practices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 and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community support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</a:t>
            </a:r>
          </a:p>
          <a:p>
            <a:pPr algn="l"/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1% for the Planet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Companies commit to donating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1% of annual sales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to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environmental causes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 supporting nonprofits that help protect the planet.</a:t>
            </a:r>
          </a:p>
          <a:p>
            <a:pPr algn="l"/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Fair Trade Certified™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Ensures products are made with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fair labour practices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safe working conditions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 and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environmental sustainability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Common for coffee, chocolate, apparel, etc.</a:t>
            </a:r>
          </a:p>
          <a:p>
            <a:pPr algn="l"/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Fairtrade (Blue &amp; Green logo)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An internationally recognized mark that supports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fair wages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community development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 and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sustainable </a:t>
            </a:r>
            <a:r>
              <a:rPr lang="en-GB" b="1" i="0" u="none" strike="noStrike" dirty="0" err="1">
                <a:solidFill>
                  <a:srgbClr val="000000"/>
                </a:solidFill>
                <a:effectLst/>
              </a:rPr>
              <a:t>farming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practices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24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543359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PQK3C1VqyM4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roject.veja-store.com/en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0XGAMJsm6Tg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43991AB9-5B72-53E6-5078-741F4FF6479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B051C3F-9BA8-3440-A8B4-B475D33F9A8B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6148" name="Title 1">
            <a:extLst>
              <a:ext uri="{FF2B5EF4-FFF2-40B4-BE49-F238E27FC236}">
                <a16:creationId xmlns:a16="http://schemas.microsoft.com/office/drawing/2014/main" id="{D36477E7-0C1C-41E8-F58D-80BC578BB8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875" y="1158875"/>
            <a:ext cx="9128125" cy="4540250"/>
          </a:xfrm>
        </p:spPr>
        <p:txBody>
          <a:bodyPr/>
          <a:lstStyle/>
          <a:p>
            <a:pPr>
              <a:defRPr/>
            </a:pPr>
            <a:br>
              <a:rPr lang="en-GB" altLang="en-US" sz="4400" b="1" dirty="0">
                <a:solidFill>
                  <a:schemeClr val="tx1"/>
                </a:solidFill>
              </a:rPr>
            </a:br>
            <a:r>
              <a:rPr lang="en-GB" altLang="en-US" b="1" dirty="0"/>
              <a:t>LCMB7024</a:t>
            </a:r>
            <a:br>
              <a:rPr lang="en-GB" altLang="en-US" b="1" dirty="0"/>
            </a:br>
            <a:r>
              <a:rPr lang="en-GB" altLang="en-US" b="1" dirty="0"/>
              <a:t>Socially Responsible </a:t>
            </a:r>
            <a:br>
              <a:rPr lang="en-GB" altLang="en-US" b="1" dirty="0"/>
            </a:br>
            <a:r>
              <a:rPr lang="en-GB" altLang="en-US" b="1" dirty="0"/>
              <a:t>Marketing</a:t>
            </a:r>
            <a:br>
              <a:rPr lang="en-GB" altLang="en-US" b="1" dirty="0"/>
            </a:br>
            <a:br>
              <a:rPr lang="en-GB" altLang="en-US" b="1" dirty="0"/>
            </a:br>
            <a:br>
              <a:rPr lang="en-GB" altLang="en-US" dirty="0"/>
            </a:br>
            <a:br>
              <a:rPr lang="en-GB" altLang="en-US" dirty="0"/>
            </a:br>
            <a:r>
              <a:rPr lang="en-GB" altLang="en-US" sz="3600" dirty="0"/>
              <a:t>						</a:t>
            </a:r>
            <a:r>
              <a:rPr lang="en-GB" altLang="en-US" sz="2400" b="1" dirty="0"/>
              <a:t>Week 9 – Session 1 </a:t>
            </a:r>
            <a:br>
              <a:rPr lang="en-GB" altLang="en-US" sz="3600" dirty="0"/>
            </a:br>
            <a:endParaRPr lang="en-GB" alt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9C259A-0B10-B115-B041-3CFB7937D9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Content of the Sessions</a:t>
            </a:r>
            <a:endParaRPr lang="en-GB" sz="36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9AAAAE-1021-F29C-59A2-297AA6B6681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000" dirty="0"/>
              <a:t>Greenwashing</a:t>
            </a:r>
          </a:p>
          <a:p>
            <a:r>
              <a:rPr lang="en-GB" sz="2000" dirty="0"/>
              <a:t>Certifications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026886-B701-8063-5401-7A46473348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10BB5B-69EB-232C-73DD-2D7AC5B3F41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5CBDAEB-4BC6-6D56-E2AD-FE7A6F42E7A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484784"/>
            <a:ext cx="4038600" cy="3989040"/>
          </a:xfrm>
        </p:spPr>
        <p:txBody>
          <a:bodyPr/>
          <a:lstStyle/>
          <a:p>
            <a:r>
              <a:rPr lang="en-GB" sz="2000" dirty="0"/>
              <a:t>UK – Zero Carbon Footprint</a:t>
            </a:r>
          </a:p>
          <a:p>
            <a:r>
              <a:rPr lang="en-GB" sz="2000" dirty="0"/>
              <a:t>Sustainability </a:t>
            </a:r>
          </a:p>
          <a:p>
            <a:r>
              <a:rPr lang="en-GB" sz="2000" dirty="0"/>
              <a:t>Sustainable Marketing</a:t>
            </a:r>
          </a:p>
          <a:p>
            <a:r>
              <a:rPr lang="en-GB" sz="2000" dirty="0"/>
              <a:t>Ethical issues of Marketing</a:t>
            </a:r>
          </a:p>
          <a:p>
            <a:r>
              <a:rPr lang="en-GB" sz="2000" dirty="0"/>
              <a:t>Sustainable marketing Strategies</a:t>
            </a:r>
          </a:p>
          <a:p>
            <a:pPr lvl="1"/>
            <a:r>
              <a:rPr lang="en-GB" sz="2000" dirty="0"/>
              <a:t>Corporate Social Responsibility (CSR)</a:t>
            </a:r>
          </a:p>
          <a:p>
            <a:pPr lvl="1"/>
            <a:r>
              <a:rPr lang="en-GB" sz="2000" dirty="0"/>
              <a:t>Triple Bottom Line</a:t>
            </a:r>
          </a:p>
          <a:p>
            <a:pPr lvl="1"/>
            <a:r>
              <a:rPr lang="en-GB" sz="2000" dirty="0"/>
              <a:t>Marketing Ethics</a:t>
            </a:r>
          </a:p>
          <a:p>
            <a:pPr lvl="1"/>
            <a:r>
              <a:rPr lang="en-GB" sz="2000" dirty="0"/>
              <a:t>Green Marketing</a:t>
            </a:r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5288740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A34CF3-C401-ED49-BB4F-3F005343B8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UK – Zero Carbon Footprint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5CEB9C-B63C-8C70-303E-A6601A8799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7F28BB-C296-4A54-E66A-F1E913B019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B0F7150-A075-E525-3154-8E948D574F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</p:txBody>
      </p:sp>
      <p:sp>
        <p:nvSpPr>
          <p:cNvPr id="6" name="Speech Bubble: Oval 5">
            <a:extLst>
              <a:ext uri="{FF2B5EF4-FFF2-40B4-BE49-F238E27FC236}">
                <a16:creationId xmlns:a16="http://schemas.microsoft.com/office/drawing/2014/main" id="{3DB714F5-D7A8-99CA-E9D8-364CB29B7AA0}"/>
              </a:ext>
            </a:extLst>
          </p:cNvPr>
          <p:cNvSpPr/>
          <p:nvPr/>
        </p:nvSpPr>
        <p:spPr>
          <a:xfrm>
            <a:off x="795516" y="3421756"/>
            <a:ext cx="5184576" cy="1584176"/>
          </a:xfrm>
          <a:prstGeom prst="wedgeEllipseCallout">
            <a:avLst>
              <a:gd name="adj1" fmla="val -25242"/>
              <a:gd name="adj2" fmla="val -64235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solidFill>
                  <a:schemeClr val="tx1"/>
                </a:solidFill>
              </a:rPr>
              <a:t>In your opinion, what does this means for companies? How does this influence marketing strategies?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517ACA57-F996-3379-A6FE-CEFEF60F7EFA}"/>
              </a:ext>
            </a:extLst>
          </p:cNvPr>
          <p:cNvSpPr/>
          <p:nvPr/>
        </p:nvSpPr>
        <p:spPr>
          <a:xfrm>
            <a:off x="107504" y="1446747"/>
            <a:ext cx="4734070" cy="1485218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2000" b="1" dirty="0"/>
              <a:t>The UK net zero carbon strategy outlines our commitment to reducing our carbon emissions 41% by 2025, 78% by 2035 and to net zero by 2050 (Gov, 2024).</a:t>
            </a:r>
          </a:p>
        </p:txBody>
      </p:sp>
      <p:pic>
        <p:nvPicPr>
          <p:cNvPr id="1026" name="Picture 2" descr="Beyond Net Zero | Prologis">
            <a:extLst>
              <a:ext uri="{FF2B5EF4-FFF2-40B4-BE49-F238E27FC236}">
                <a16:creationId xmlns:a16="http://schemas.microsoft.com/office/drawing/2014/main" id="{6E1C37D1-DA24-6F97-211C-9C50B3D94F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0203" y="3429000"/>
            <a:ext cx="2440269" cy="22184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F99F365D-3482-DECE-ABEC-F3A32F3876F4}"/>
              </a:ext>
            </a:extLst>
          </p:cNvPr>
          <p:cNvSpPr/>
          <p:nvPr/>
        </p:nvSpPr>
        <p:spPr>
          <a:xfrm>
            <a:off x="5018247" y="2151961"/>
            <a:ext cx="3491880" cy="1249665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2000" b="1" dirty="0"/>
              <a:t>Let’s watch the video and discuss it: </a:t>
            </a:r>
            <a:r>
              <a:rPr lang="en-GB" sz="2000" b="1" dirty="0">
                <a:hlinkClick r:id="rId4"/>
              </a:rPr>
              <a:t>https://www.youtube.com/watch?v=PQK3C1VqyM4</a:t>
            </a:r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14837313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56E337-35A6-B622-4B68-8E51ECB4C8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Sustainability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6F5D3A-8081-69A0-393E-09369D09CA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The term </a:t>
            </a:r>
            <a:r>
              <a:rPr lang="en-GB" sz="2800" b="1" dirty="0"/>
              <a:t>sustainability</a:t>
            </a:r>
            <a:r>
              <a:rPr lang="en-GB" sz="2800" dirty="0"/>
              <a:t> is commonly defined as the ability to </a:t>
            </a:r>
            <a:r>
              <a:rPr lang="en-GB" sz="2800" b="1" dirty="0"/>
              <a:t>maintain</a:t>
            </a:r>
            <a:r>
              <a:rPr lang="en-GB" sz="2800" dirty="0"/>
              <a:t> or </a:t>
            </a:r>
            <a:r>
              <a:rPr lang="en-GB" sz="2800" b="1" dirty="0"/>
              <a:t>continue a process</a:t>
            </a:r>
            <a:r>
              <a:rPr lang="en-GB" sz="2800" dirty="0"/>
              <a:t> or </a:t>
            </a:r>
            <a:r>
              <a:rPr lang="en-GB" sz="2800" b="1" dirty="0"/>
              <a:t>practice over time.</a:t>
            </a:r>
          </a:p>
          <a:p>
            <a:r>
              <a:rPr lang="en-GB" sz="2800" dirty="0"/>
              <a:t>This should be done without </a:t>
            </a:r>
            <a:r>
              <a:rPr lang="en-GB" sz="2800" b="1" dirty="0"/>
              <a:t>depleting resources </a:t>
            </a:r>
            <a:r>
              <a:rPr lang="en-GB" sz="2800" dirty="0"/>
              <a:t>or </a:t>
            </a:r>
            <a:r>
              <a:rPr lang="en-GB" sz="2800" b="1" dirty="0"/>
              <a:t>causing harm</a:t>
            </a:r>
            <a:r>
              <a:rPr lang="en-GB" sz="2800" dirty="0"/>
              <a:t> to the </a:t>
            </a:r>
            <a:r>
              <a:rPr lang="en-GB" sz="2800" b="1" dirty="0"/>
              <a:t>environment</a:t>
            </a:r>
            <a:r>
              <a:rPr lang="en-GB" sz="2800" dirty="0"/>
              <a:t>, </a:t>
            </a:r>
            <a:r>
              <a:rPr lang="en-GB" sz="2800" b="1" dirty="0"/>
              <a:t>economy</a:t>
            </a:r>
            <a:r>
              <a:rPr lang="en-GB" sz="2800" dirty="0"/>
              <a:t>, and/or </a:t>
            </a:r>
            <a:r>
              <a:rPr lang="en-GB" sz="2800" b="1" dirty="0"/>
              <a:t>society</a:t>
            </a:r>
            <a:r>
              <a:rPr lang="en-GB" sz="2800" dirty="0"/>
              <a:t> (</a:t>
            </a:r>
            <a:r>
              <a:rPr lang="en-GB" sz="2800" dirty="0" err="1"/>
              <a:t>McManners</a:t>
            </a:r>
            <a:r>
              <a:rPr lang="en-GB" sz="2800" dirty="0"/>
              <a:t>, 2024).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4A8C06-A633-4094-DC7D-407902A4E8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4B02B4-E7D2-FF4A-D604-9A2A1F9554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  <p:pic>
        <p:nvPicPr>
          <p:cNvPr id="1026" name="Picture 2" descr="Sustainability PNG, Vector, PSD, and ...">
            <a:extLst>
              <a:ext uri="{FF2B5EF4-FFF2-40B4-BE49-F238E27FC236}">
                <a16:creationId xmlns:a16="http://schemas.microsoft.com/office/drawing/2014/main" id="{2E42EE38-B618-0342-9254-9B3C8C06B7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437670"/>
            <a:ext cx="3121994" cy="1262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09112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F41B6-6650-29BF-AE29-6EDAADA96D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Sustainable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E73D55-4C5E-E0D7-25CA-3974DE1607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Sustainable marketing means when the company is socially and environmentally </a:t>
            </a:r>
            <a:r>
              <a:rPr lang="en-GB" sz="2800" b="1" dirty="0"/>
              <a:t>responsible marketing.</a:t>
            </a:r>
          </a:p>
          <a:p>
            <a:r>
              <a:rPr lang="en-GB" sz="2800" dirty="0"/>
              <a:t>It not </a:t>
            </a:r>
            <a:r>
              <a:rPr lang="en-GB" sz="2800" b="1" dirty="0"/>
              <a:t>only</a:t>
            </a:r>
            <a:r>
              <a:rPr lang="en-GB" sz="2800" dirty="0"/>
              <a:t> </a:t>
            </a:r>
            <a:r>
              <a:rPr lang="en-GB" sz="2800" b="1" dirty="0"/>
              <a:t>meets the present needs</a:t>
            </a:r>
            <a:r>
              <a:rPr lang="en-GB" sz="2800" dirty="0"/>
              <a:t> of consumers and businesses but also preserves and </a:t>
            </a:r>
            <a:r>
              <a:rPr lang="en-GB" sz="2800" b="1" dirty="0"/>
              <a:t>enhances the ability of future generations to meet their needs</a:t>
            </a:r>
            <a:r>
              <a:rPr lang="en-GB" sz="2800" dirty="0"/>
              <a:t> </a:t>
            </a:r>
            <a:r>
              <a:rPr lang="en-GB" sz="2800" b="0" i="0" u="none" strike="noStrike" dirty="0">
                <a:solidFill>
                  <a:srgbClr val="3A3A3A"/>
                </a:solidFill>
                <a:effectLst/>
                <a:latin typeface="+mn-lt"/>
              </a:rPr>
              <a:t>(Kotler</a:t>
            </a:r>
            <a:r>
              <a:rPr lang="en-GB" sz="2800" dirty="0">
                <a:solidFill>
                  <a:srgbClr val="3A3A3A"/>
                </a:solidFill>
              </a:rPr>
              <a:t> </a:t>
            </a:r>
            <a:r>
              <a:rPr lang="en-GB" sz="2800" b="0" i="1" u="none" strike="noStrike" dirty="0">
                <a:solidFill>
                  <a:srgbClr val="3A3A3A"/>
                </a:solidFill>
                <a:effectLst/>
                <a:latin typeface="+mn-lt"/>
              </a:rPr>
              <a:t>et al.,</a:t>
            </a:r>
            <a:r>
              <a:rPr lang="en-GB" sz="2800" b="0" i="0" u="none" strike="noStrike" dirty="0">
                <a:solidFill>
                  <a:srgbClr val="3A3A3A"/>
                </a:solidFill>
                <a:effectLst/>
                <a:latin typeface="+mn-lt"/>
              </a:rPr>
              <a:t> 2020)</a:t>
            </a:r>
            <a:r>
              <a:rPr lang="en-GB" sz="2800" dirty="0"/>
              <a:t>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A4D2E8-6116-AB9E-C75A-874000B551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B5B776D-D2EC-A144-6B14-F83B8E33A6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  <p:pic>
        <p:nvPicPr>
          <p:cNvPr id="2050" name="Picture 2" descr="Mail Marketing PNG Transparent ...">
            <a:extLst>
              <a:ext uri="{FF2B5EF4-FFF2-40B4-BE49-F238E27FC236}">
                <a16:creationId xmlns:a16="http://schemas.microsoft.com/office/drawing/2014/main" id="{A4ED4196-9487-2176-DC9D-98DDA3C8C2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694278"/>
            <a:ext cx="1800200" cy="980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45671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682DE8-CDDB-4220-F0D7-71DB534EBD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/>
              <a:t>Ethical Issues in Marketing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2C7F52-EC28-9227-7372-F9641FFA05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dirty="0">
                <a:solidFill>
                  <a:srgbClr val="404040"/>
                </a:solidFill>
              </a:rPr>
              <a:t>E</a:t>
            </a:r>
            <a:r>
              <a:rPr lang="en-GB" sz="2800" b="1" i="0" dirty="0">
                <a:solidFill>
                  <a:srgbClr val="404040"/>
                </a:solidFill>
                <a:effectLst/>
              </a:rPr>
              <a:t>thical issues in marketing</a:t>
            </a:r>
            <a:r>
              <a:rPr lang="en-GB" sz="2800" dirty="0">
                <a:solidFill>
                  <a:srgbClr val="404040"/>
                </a:solidFill>
              </a:rPr>
              <a:t> are multiple and here are few of the most important: </a:t>
            </a:r>
            <a:r>
              <a:rPr lang="en-GB" sz="2800" b="1" i="0" dirty="0">
                <a:solidFill>
                  <a:srgbClr val="404040"/>
                </a:solidFill>
                <a:effectLst/>
              </a:rPr>
              <a:t>deceptive practices, high-pressure selling, and shoddy/harmful products.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0B725B-F568-2B2E-1F82-E2D8CE8E28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47BC2FE-6769-7972-FDB1-7FE61525D2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0829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3" name="Title 1">
            <a:extLst>
              <a:ext uri="{FF2B5EF4-FFF2-40B4-BE49-F238E27FC236}">
                <a16:creationId xmlns:a16="http://schemas.microsoft.com/office/drawing/2014/main" id="{D6D70B15-A335-7CDD-80A1-D835851C0F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z="3600" b="1" dirty="0"/>
              <a:t>Deceptive Practices</a:t>
            </a:r>
          </a:p>
        </p:txBody>
      </p:sp>
      <p:sp>
        <p:nvSpPr>
          <p:cNvPr id="1035" name="Content Placeholder 2">
            <a:extLst>
              <a:ext uri="{FF2B5EF4-FFF2-40B4-BE49-F238E27FC236}">
                <a16:creationId xmlns:a16="http://schemas.microsoft.com/office/drawing/2014/main" id="{10F7FD22-07B1-9589-A37F-EF5C359AC32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/>
          <a:p>
            <a:r>
              <a:rPr lang="en-GB" sz="2400" b="0" i="0" dirty="0">
                <a:solidFill>
                  <a:srgbClr val="404040"/>
                </a:solidFill>
                <a:effectLst/>
              </a:rPr>
              <a:t>Companies may mislead consumers with exaggerated or false claims. </a:t>
            </a:r>
          </a:p>
          <a:p>
            <a:r>
              <a:rPr lang="en-GB" sz="2400" b="0" i="0" dirty="0">
                <a:solidFill>
                  <a:srgbClr val="404040"/>
                </a:solidFill>
                <a:effectLst/>
              </a:rPr>
              <a:t>For example, Volkswagen faced legal action and a $2.8 billion fine for falsely advertising its diesel cars as environmentally friendly.</a:t>
            </a:r>
          </a:p>
          <a:p>
            <a:endParaRPr lang="en-US" dirty="0"/>
          </a:p>
        </p:txBody>
      </p:sp>
      <p:pic>
        <p:nvPicPr>
          <p:cNvPr id="1028" name="Picture 4" descr="Cartoon by Sinann used in the article ...">
            <a:extLst>
              <a:ext uri="{FF2B5EF4-FFF2-40B4-BE49-F238E27FC236}">
                <a16:creationId xmlns:a16="http://schemas.microsoft.com/office/drawing/2014/main" id="{0C51DAA1-D9DC-593F-7468-E1156261ED8B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40152" y="1600201"/>
            <a:ext cx="3068771" cy="2042127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BBA0E1-6A6D-4D66-9FD8-7AB71778C3F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16/04/2025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0C7502-2216-8DCF-AC0A-83E80EA1453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7</a:t>
            </a:fld>
            <a:endParaRPr lang="en-GB" altLang="en-US"/>
          </a:p>
        </p:txBody>
      </p:sp>
      <p:pic>
        <p:nvPicPr>
          <p:cNvPr id="2050" name="Picture 2" descr="Is Nutella healthy? Or is it worse than ...">
            <a:extLst>
              <a:ext uri="{FF2B5EF4-FFF2-40B4-BE49-F238E27FC236}">
                <a16:creationId xmlns:a16="http://schemas.microsoft.com/office/drawing/2014/main" id="{0248D7D6-0903-2FCA-A31C-8571632D76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936326"/>
            <a:ext cx="2962275" cy="1543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873167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3C711D-1EF1-3ABE-983F-2C365D42B5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sz="3600" b="1" dirty="0"/>
              <a:t>High-Pressure Selling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B549F9-7B8A-C5A9-067E-5674FFC0F1B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834880" cy="3989040"/>
          </a:xfrm>
        </p:spPr>
        <p:txBody>
          <a:bodyPr wrap="square" anchor="t"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Sales tactics in industries like insurance, real estate, or used cars can pressure consumers into buying unwanted products. For instance, TV pitchmen create false urgency to exploit impulsive buyers.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However, most marketers avoid such tactics because they harm long-term customer relationships (e.g., P&amp;G or IBM would never pressure major retailers like Tesco).</a:t>
            </a:r>
          </a:p>
          <a:p>
            <a:pPr>
              <a:lnSpc>
                <a:spcPct val="90000"/>
              </a:lnSpc>
            </a:pPr>
            <a:endParaRPr lang="en-GB" sz="1800" dirty="0"/>
          </a:p>
        </p:txBody>
      </p:sp>
      <p:pic>
        <p:nvPicPr>
          <p:cNvPr id="3074" name="Picture 2" descr="Pro-Active, No-Pressure Selling - Home Furnishings Association">
            <a:extLst>
              <a:ext uri="{FF2B5EF4-FFF2-40B4-BE49-F238E27FC236}">
                <a16:creationId xmlns:a16="http://schemas.microsoft.com/office/drawing/2014/main" id="{045EFE54-82A7-BAC8-E100-757A6D72E0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870" r="7385" b="3"/>
          <a:stretch/>
        </p:blipFill>
        <p:spPr bwMode="auto">
          <a:xfrm>
            <a:off x="5595934" y="1888233"/>
            <a:ext cx="3090865" cy="3052935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1CC243-D1B6-DFC7-47F9-FE992E1791D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16/04/2025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6FB0D8-6B3E-BC67-860A-30391082B7F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86314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C5AF53-CA8A-ED7F-88CB-AEB37B2B91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sz="3600" b="1" dirty="0"/>
              <a:t>Shoddy or Harmful Products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94CDF3-E3C4-B1C4-7C7F-5FED2080455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474840" cy="3989040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Poor quality, safety issues, or harmful products are common complaints. Examples include: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Soft drinks blamed for obesity due to high sugar content.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Companies ignoring safety standards or failing in quality control (e.g., faulty car parts or unsafe toys).</a:t>
            </a:r>
          </a:p>
          <a:p>
            <a:pPr>
              <a:lnSpc>
                <a:spcPct val="90000"/>
              </a:lnSpc>
            </a:pPr>
            <a:endParaRPr lang="en-GB" sz="2200" dirty="0"/>
          </a:p>
        </p:txBody>
      </p:sp>
      <p:pic>
        <p:nvPicPr>
          <p:cNvPr id="4098" name="Picture 2" descr="Obesity – Professor Ramos ...">
            <a:extLst>
              <a:ext uri="{FF2B5EF4-FFF2-40B4-BE49-F238E27FC236}">
                <a16:creationId xmlns:a16="http://schemas.microsoft.com/office/drawing/2014/main" id="{DD939F72-4F44-CE7B-57FD-6ADF4B3425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56176" y="1417638"/>
            <a:ext cx="2728913" cy="194922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8A5E02-A60C-279B-AFE4-0EB62C96321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16/04/2025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FA49CA-B208-D3FE-41AE-E435E2AE532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9</a:t>
            </a:fld>
            <a:endParaRPr lang="en-GB" altLang="en-US"/>
          </a:p>
        </p:txBody>
      </p:sp>
      <p:pic>
        <p:nvPicPr>
          <p:cNvPr id="4100" name="Picture 4" descr="Soda Giant Coca-Cola Steps into Obesity ...">
            <a:extLst>
              <a:ext uri="{FF2B5EF4-FFF2-40B4-BE49-F238E27FC236}">
                <a16:creationId xmlns:a16="http://schemas.microsoft.com/office/drawing/2014/main" id="{C655E661-C350-0495-D3FA-6328DA3FFD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9000" y="3582503"/>
            <a:ext cx="2466975" cy="1847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43410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4D696CED-8DC5-AB37-4B44-4D42C82582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z="3600" b="1" dirty="0"/>
              <a:t>Sustainable Marketing Model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E032C8-DBB8-E77D-C959-678A001B81B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16/04/2025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16EDF4-F6CC-E9B0-7A61-E4D57D022B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10</a:t>
            </a:fld>
            <a:endParaRPr lang="en-GB" alt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C9E5B40-059F-F8E0-2D97-A7E42CA8F148}"/>
              </a:ext>
            </a:extLst>
          </p:cNvPr>
          <p:cNvSpPr txBox="1"/>
          <p:nvPr/>
        </p:nvSpPr>
        <p:spPr>
          <a:xfrm>
            <a:off x="3707904" y="5360571"/>
            <a:ext cx="187314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0" i="0" u="none" strike="noStrike" dirty="0">
                <a:solidFill>
                  <a:srgbClr val="3A3A3A"/>
                </a:solidFill>
                <a:effectLst/>
                <a:latin typeface="+mn-lt"/>
              </a:rPr>
              <a:t>(Kotler</a:t>
            </a:r>
            <a:r>
              <a:rPr lang="en-GB" sz="1600" dirty="0">
                <a:solidFill>
                  <a:srgbClr val="3A3A3A"/>
                </a:solidFill>
                <a:latin typeface="+mn-lt"/>
              </a:rPr>
              <a:t> </a:t>
            </a:r>
            <a:r>
              <a:rPr lang="en-GB" sz="1600" b="0" i="1" u="none" strike="noStrike" dirty="0">
                <a:solidFill>
                  <a:srgbClr val="3A3A3A"/>
                </a:solidFill>
                <a:effectLst/>
                <a:latin typeface="+mn-lt"/>
              </a:rPr>
              <a:t>et al.,</a:t>
            </a:r>
            <a:r>
              <a:rPr lang="en-GB" sz="1600" b="0" i="0" u="none" strike="noStrike" dirty="0">
                <a:solidFill>
                  <a:srgbClr val="3A3A3A"/>
                </a:solidFill>
                <a:effectLst/>
                <a:latin typeface="+mn-lt"/>
              </a:rPr>
              <a:t> 2020)</a:t>
            </a:r>
            <a:endParaRPr lang="en-GB" sz="1600" dirty="0">
              <a:latin typeface="+mn-lt"/>
            </a:endParaRPr>
          </a:p>
        </p:txBody>
      </p:sp>
      <p:pic>
        <p:nvPicPr>
          <p:cNvPr id="7" name="Content Placeholder 6" descr="A close-up of a diagram">
            <a:extLst>
              <a:ext uri="{FF2B5EF4-FFF2-40B4-BE49-F238E27FC236}">
                <a16:creationId xmlns:a16="http://schemas.microsoft.com/office/drawing/2014/main" id="{9FDCC1C6-10CB-2428-1B3C-A7314B0C5A3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898" y="1916832"/>
            <a:ext cx="6393031" cy="3186171"/>
          </a:xfrm>
        </p:spPr>
      </p:pic>
      <p:sp>
        <p:nvSpPr>
          <p:cNvPr id="12" name="Speech Bubble: Rectangle 11">
            <a:extLst>
              <a:ext uri="{FF2B5EF4-FFF2-40B4-BE49-F238E27FC236}">
                <a16:creationId xmlns:a16="http://schemas.microsoft.com/office/drawing/2014/main" id="{B7C47AE0-7195-3305-1A0C-C1473D80FCE6}"/>
              </a:ext>
            </a:extLst>
          </p:cNvPr>
          <p:cNvSpPr/>
          <p:nvPr/>
        </p:nvSpPr>
        <p:spPr>
          <a:xfrm>
            <a:off x="7164288" y="2564904"/>
            <a:ext cx="1872208" cy="2664296"/>
          </a:xfrm>
          <a:prstGeom prst="wedgeRectCallout">
            <a:avLst>
              <a:gd name="adj1" fmla="val -68647"/>
              <a:gd name="adj2" fmla="val -16529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1600" b="1" dirty="0"/>
              <a:t>Sustainable marketing means meeting current needs in a way that preserves the rights and options of future generations of consumers and businesses</a:t>
            </a:r>
          </a:p>
        </p:txBody>
      </p:sp>
    </p:spTree>
    <p:extLst>
      <p:ext uri="{BB962C8B-B14F-4D97-AF65-F5344CB8AC3E}">
        <p14:creationId xmlns:p14="http://schemas.microsoft.com/office/powerpoint/2010/main" val="39268387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0E93FFEE-ED07-C1AF-2284-937D0635E1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73050"/>
            <a:ext cx="4499992" cy="1162050"/>
          </a:xfrm>
        </p:spPr>
        <p:txBody>
          <a:bodyPr/>
          <a:lstStyle/>
          <a:p>
            <a:r>
              <a:rPr lang="en-US" sz="3200" dirty="0"/>
              <a:t>Sustainable Marketing Strategies</a:t>
            </a:r>
          </a:p>
        </p:txBody>
      </p:sp>
      <p:pic>
        <p:nvPicPr>
          <p:cNvPr id="7" name="Content Placeholder 6" descr="A green logo with white text&#10;&#10;Description automatically generated">
            <a:extLst>
              <a:ext uri="{FF2B5EF4-FFF2-40B4-BE49-F238E27FC236}">
                <a16:creationId xmlns:a16="http://schemas.microsoft.com/office/drawing/2014/main" id="{89281CFB-FE54-9164-ED3C-6103397CDCD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572000" y="476672"/>
            <a:ext cx="4114800" cy="4794323"/>
          </a:xfrm>
          <a:noFill/>
        </p:spPr>
      </p:pic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522AEB56-8E10-A199-8A8C-508FFDC9BB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1631357"/>
            <a:ext cx="3682752" cy="4029891"/>
          </a:xfrm>
        </p:spPr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CSR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Triple Bottom Line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Ethical Marketing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Green Marketing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76D21E-9E29-8C82-4DFE-28BAACB2D64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16/04/2025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C7E385-823E-56FF-A29F-0FEA2B919D9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103783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ECB9B6-DB2E-9C75-3800-5F140D5354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b="1"/>
              <a:t>Corporate Social Responsibility (CSR)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10070C-C368-088E-B1BB-B7D9960FFBB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r>
              <a:rPr lang="en-GB" b="0" i="0" u="none" strike="noStrike">
                <a:effectLst/>
              </a:rPr>
              <a:t>Corporate Social Responsibility (CSR) refers to a </a:t>
            </a:r>
            <a:r>
              <a:rPr lang="en-GB" b="1" i="0" u="none" strike="noStrike">
                <a:effectLst/>
              </a:rPr>
              <a:t>voluntary business approach</a:t>
            </a:r>
            <a:r>
              <a:rPr lang="en-GB" b="0" i="0" u="none" strike="noStrike">
                <a:effectLst/>
              </a:rPr>
              <a:t> where companies assess and manage the effects of their operations on society and the environment.</a:t>
            </a:r>
          </a:p>
        </p:txBody>
      </p:sp>
      <p:pic>
        <p:nvPicPr>
          <p:cNvPr id="8" name="Picture 7" descr="A diagram of a pyramid&#10;&#10;Description automatically generated">
            <a:extLst>
              <a:ext uri="{FF2B5EF4-FFF2-40B4-BE49-F238E27FC236}">
                <a16:creationId xmlns:a16="http://schemas.microsoft.com/office/drawing/2014/main" id="{0851634B-09FC-8A25-743B-E7B77C0778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36158" y="1417638"/>
            <a:ext cx="3052266" cy="4171603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0EC8A1-EEB2-6BF3-4947-14A65DA71A4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16/04/2025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726F43-72F1-0039-C336-B81E3D080A3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551302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diagram of a business&#10;&#10;Description automatically generated">
            <a:extLst>
              <a:ext uri="{FF2B5EF4-FFF2-40B4-BE49-F238E27FC236}">
                <a16:creationId xmlns:a16="http://schemas.microsoft.com/office/drawing/2014/main" id="{4677F7EF-FE68-394F-06E1-5FF64621F97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67" y="44624"/>
            <a:ext cx="5324821" cy="3314700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8F26E4-2F45-743D-FC90-07A8591D333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16/04/2025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B2727EA-AC7C-B62D-7A28-1189D8CD92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13</a:t>
            </a:fld>
            <a:endParaRPr lang="en-GB" alt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B0AC60D-4021-ED4E-93E0-4116542C84AE}"/>
              </a:ext>
            </a:extLst>
          </p:cNvPr>
          <p:cNvSpPr txBox="1"/>
          <p:nvPr/>
        </p:nvSpPr>
        <p:spPr>
          <a:xfrm>
            <a:off x="1691680" y="3356992"/>
            <a:ext cx="22860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0" i="0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(Hooley et al., 2020)</a:t>
            </a:r>
            <a:endParaRPr lang="en-GB" sz="1400" dirty="0">
              <a:latin typeface="+mn-lt"/>
            </a:endParaRPr>
          </a:p>
        </p:txBody>
      </p:sp>
      <p:pic>
        <p:nvPicPr>
          <p:cNvPr id="7" name="Picture 6" descr="A diagram of a business">
            <a:extLst>
              <a:ext uri="{FF2B5EF4-FFF2-40B4-BE49-F238E27FC236}">
                <a16:creationId xmlns:a16="http://schemas.microsoft.com/office/drawing/2014/main" id="{3217CB27-0934-D567-01C7-BB340E0070E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04354" y="1772816"/>
            <a:ext cx="3904150" cy="3904150"/>
          </a:xfrm>
          <a:prstGeom prst="rect">
            <a:avLst/>
          </a:prstGeom>
        </p:spPr>
      </p:pic>
      <p:sp>
        <p:nvSpPr>
          <p:cNvPr id="8" name="Arrow: Striped Right 7">
            <a:extLst>
              <a:ext uri="{FF2B5EF4-FFF2-40B4-BE49-F238E27FC236}">
                <a16:creationId xmlns:a16="http://schemas.microsoft.com/office/drawing/2014/main" id="{1B0E2D7D-B19F-0C16-A7FB-22EAB5FE1E5C}"/>
              </a:ext>
            </a:extLst>
          </p:cNvPr>
          <p:cNvSpPr/>
          <p:nvPr/>
        </p:nvSpPr>
        <p:spPr>
          <a:xfrm>
            <a:off x="2574032" y="4005064"/>
            <a:ext cx="2286000" cy="1008112"/>
          </a:xfrm>
          <a:prstGeom prst="stripedRigh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b="1" dirty="0"/>
              <a:t>Examples </a:t>
            </a:r>
          </a:p>
        </p:txBody>
      </p:sp>
    </p:spTree>
    <p:extLst>
      <p:ext uri="{BB962C8B-B14F-4D97-AF65-F5344CB8AC3E}">
        <p14:creationId xmlns:p14="http://schemas.microsoft.com/office/powerpoint/2010/main" val="8555308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2C0CE5-FF5D-2A84-7563-EE943242AC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CSR and Customer Value Proposition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CA0AC3-A437-FBA6-0CD1-FC0D4ADBBC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4FA37A9-0AA0-7F80-FAD4-DC8166B62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64DE420F-0FEB-4CAD-C238-0B4AB5B97A4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340768"/>
            <a:ext cx="7416824" cy="417579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11E1203-D6B2-F8C4-4FD7-5BA52C6781C4}"/>
              </a:ext>
            </a:extLst>
          </p:cNvPr>
          <p:cNvSpPr txBox="1"/>
          <p:nvPr/>
        </p:nvSpPr>
        <p:spPr>
          <a:xfrm>
            <a:off x="3995936" y="5445224"/>
            <a:ext cx="22860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0" i="0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(Hooley et al., 2020)</a:t>
            </a:r>
            <a:endParaRPr lang="en-GB" sz="14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2126253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60D2E04E-7269-87D2-CE46-F91616FDECC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4498" y="260648"/>
            <a:ext cx="8435974" cy="5131472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029173-E861-E352-BCD2-737017D22F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543B42C-E3CB-5629-2AB8-FFC86F2630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024963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 descr="A screenshot of a website&#10;&#10;Description automatically generated">
            <a:extLst>
              <a:ext uri="{FF2B5EF4-FFF2-40B4-BE49-F238E27FC236}">
                <a16:creationId xmlns:a16="http://schemas.microsoft.com/office/drawing/2014/main" id="{1E01E775-C9A8-1D2A-FC03-6FBB708D0F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471" y="332656"/>
            <a:ext cx="8963025" cy="5328592"/>
          </a:xfrm>
          <a:noFill/>
        </p:spPr>
      </p:pic>
      <p:sp>
        <p:nvSpPr>
          <p:cNvPr id="4" name="Date Placeholder 3" hidden="1">
            <a:extLst>
              <a:ext uri="{FF2B5EF4-FFF2-40B4-BE49-F238E27FC236}">
                <a16:creationId xmlns:a16="http://schemas.microsoft.com/office/drawing/2014/main" id="{370B5809-94E3-3EBB-C830-9782784B5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2303D31F-598B-47EE-BA37-93F097A3D676}" type="datetime1">
              <a:rPr lang="en-GB" altLang="en-US" smtClean="0"/>
              <a:pPr>
                <a:spcAft>
                  <a:spcPts val="600"/>
                </a:spcAft>
                <a:defRPr/>
              </a:pPr>
              <a:t>16/04/2025</a:t>
            </a:fld>
            <a:endParaRPr lang="en-GB" altLang="en-US"/>
          </a:p>
        </p:txBody>
      </p:sp>
      <p:sp>
        <p:nvSpPr>
          <p:cNvPr id="5" name="Slide Number Placeholder 4" hidden="1">
            <a:extLst>
              <a:ext uri="{FF2B5EF4-FFF2-40B4-BE49-F238E27FC236}">
                <a16:creationId xmlns:a16="http://schemas.microsoft.com/office/drawing/2014/main" id="{21D0B2B8-44B9-BA1C-34B0-D5D9D2DB45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16</a:t>
            </a:fld>
            <a:endParaRPr lang="en-GB" altLang="en-US"/>
          </a:p>
        </p:txBody>
      </p:sp>
      <p:sp>
        <p:nvSpPr>
          <p:cNvPr id="9" name="Speech Bubble: Oval 8">
            <a:extLst>
              <a:ext uri="{FF2B5EF4-FFF2-40B4-BE49-F238E27FC236}">
                <a16:creationId xmlns:a16="http://schemas.microsoft.com/office/drawing/2014/main" id="{1FE78ED5-BD12-3F02-A777-4EA7B0FC8C1F}"/>
              </a:ext>
            </a:extLst>
          </p:cNvPr>
          <p:cNvSpPr/>
          <p:nvPr/>
        </p:nvSpPr>
        <p:spPr>
          <a:xfrm>
            <a:off x="5364088" y="3456957"/>
            <a:ext cx="3516305" cy="1372166"/>
          </a:xfrm>
          <a:prstGeom prst="wedgeEllipseCallout">
            <a:avLst>
              <a:gd name="adj1" fmla="val -25242"/>
              <a:gd name="adj2" fmla="val -64235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1600" dirty="0">
                <a:hlinkClick r:id="rId4"/>
              </a:rPr>
              <a:t>Click on the following </a:t>
            </a:r>
            <a:r>
              <a:rPr lang="en-GB" sz="1600" dirty="0" err="1">
                <a:hlinkClick r:id="rId4"/>
              </a:rPr>
              <a:t>link:Project</a:t>
            </a:r>
            <a:r>
              <a:rPr lang="en-GB" sz="1600" dirty="0">
                <a:hlinkClick r:id="rId4"/>
              </a:rPr>
              <a:t> | VEJA</a:t>
            </a:r>
            <a:r>
              <a:rPr lang="en-GB" sz="1600" dirty="0"/>
              <a:t> -&gt; Scroll down and Click on the “</a:t>
            </a:r>
            <a:r>
              <a:rPr lang="en-GB" sz="1600" b="1" dirty="0"/>
              <a:t>No AD</a:t>
            </a:r>
            <a:r>
              <a:rPr lang="en-GB" sz="1600" dirty="0"/>
              <a:t>” </a:t>
            </a:r>
            <a:endParaRPr lang="en-GB" sz="16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773287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73921D-8861-DB45-4A8C-047152FDC4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Marketing Ethics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236177-8E27-730F-63F0-C6AF67CD86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Marketing ethics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 refer to the moral guidelines and core values that shape </a:t>
            </a: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how marketers behave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, with an emphasis on </a:t>
            </a: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honesty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, </a:t>
            </a: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accountability, fairness, and respect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 toward both consumers and the broader community. </a:t>
            </a:r>
          </a:p>
          <a:p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It’s about delivering value in ways that align with ethical standards and steering clear of deceptive or manipulative actions.</a:t>
            </a:r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97D8D6-E20E-B2AB-B11E-F3A2B561F3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886D6D-0CCD-68D6-69FF-BC0D52F02E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  <p:pic>
        <p:nvPicPr>
          <p:cNvPr id="3074" name="Picture 2" descr="Business Ethics PNG, Vector, PSD, and Clipart With ...">
            <a:extLst>
              <a:ext uri="{FF2B5EF4-FFF2-40B4-BE49-F238E27FC236}">
                <a16:creationId xmlns:a16="http://schemas.microsoft.com/office/drawing/2014/main" id="{27236ABB-337B-9004-DB9E-204B55ED5F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4437111"/>
            <a:ext cx="1604020" cy="1259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Unfair PNG, Vector, PSD, and Clipart With Transparent ...">
            <a:extLst>
              <a:ext uri="{FF2B5EF4-FFF2-40B4-BE49-F238E27FC236}">
                <a16:creationId xmlns:a16="http://schemas.microsoft.com/office/drawing/2014/main" id="{13D6409C-339B-2DAC-9529-522DA3AF41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274" y="127146"/>
            <a:ext cx="2008935" cy="1357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546125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7FC4F-0018-65F0-7C3C-1096997F0F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Marketing Ethics Considerations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7AECC9-5DAB-E29D-2D62-8F8FFD4420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A3CB9F2-C80B-DFA2-5CBB-63C4AC7157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  <p:pic>
        <p:nvPicPr>
          <p:cNvPr id="10" name="Content Placeholder 9" descr="A person looking at a computer&#10;&#10;Description automatically generated">
            <a:extLst>
              <a:ext uri="{FF2B5EF4-FFF2-40B4-BE49-F238E27FC236}">
                <a16:creationId xmlns:a16="http://schemas.microsoft.com/office/drawing/2014/main" id="{890A933D-D2D9-27E3-33D7-1E09C1E54B5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124744"/>
            <a:ext cx="7272808" cy="4464496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70C0E25-1E37-63AF-EFC9-3BA195579713}"/>
              </a:ext>
            </a:extLst>
          </p:cNvPr>
          <p:cNvSpPr txBox="1"/>
          <p:nvPr/>
        </p:nvSpPr>
        <p:spPr>
          <a:xfrm>
            <a:off x="3560245" y="5456311"/>
            <a:ext cx="166346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0" i="0" u="none" strike="noStrike" dirty="0">
                <a:solidFill>
                  <a:srgbClr val="3A3A3A"/>
                </a:solidFill>
                <a:effectLst/>
                <a:latin typeface="+mn-lt"/>
              </a:rPr>
              <a:t>(Kotler</a:t>
            </a:r>
            <a:r>
              <a:rPr lang="en-GB" sz="1400" dirty="0">
                <a:solidFill>
                  <a:srgbClr val="3A3A3A"/>
                </a:solidFill>
                <a:latin typeface="+mn-lt"/>
              </a:rPr>
              <a:t> </a:t>
            </a:r>
            <a:r>
              <a:rPr lang="en-GB" sz="1400" b="0" i="1" u="none" strike="noStrike" dirty="0">
                <a:solidFill>
                  <a:srgbClr val="3A3A3A"/>
                </a:solidFill>
                <a:effectLst/>
                <a:latin typeface="+mn-lt"/>
              </a:rPr>
              <a:t>et al.,</a:t>
            </a:r>
            <a:r>
              <a:rPr lang="en-GB" sz="1400" b="0" i="0" u="none" strike="noStrike" dirty="0">
                <a:solidFill>
                  <a:srgbClr val="3A3A3A"/>
                </a:solidFill>
                <a:effectLst/>
                <a:latin typeface="+mn-lt"/>
              </a:rPr>
              <a:t> 2020)</a:t>
            </a:r>
            <a:endParaRPr lang="en-GB" sz="14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7471959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1F8B81-BA3B-BBF1-FF97-EA6210DAD8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Marketing Ethics – </a:t>
            </a:r>
            <a:br>
              <a:rPr lang="en-GB" sz="3600" b="1" dirty="0"/>
            </a:br>
            <a:r>
              <a:rPr lang="en-GB" sz="3600" b="1" i="1" dirty="0"/>
              <a:t>let’s discuss the following situations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7993C4-63B8-F9F3-DD10-050FD23EEC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4EB1012-A865-B6AB-AA1A-F8F6435EF5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FDB4ED68-3448-0F69-1B1A-D6ECA2C42C0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825" y="1556792"/>
            <a:ext cx="8641655" cy="83701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D094C73-524A-8544-BC13-41EB8149D89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825" y="3606019"/>
            <a:ext cx="8641654" cy="90724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A2B4519-30B5-AC80-17ED-328946D837E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824" y="4702995"/>
            <a:ext cx="8641653" cy="59448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62BB692-14FB-608E-F8A1-FFA45A1DDEF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825" y="2575184"/>
            <a:ext cx="8641654" cy="85381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0ECE392-15F5-FF0F-1338-AE86E96D23E2}"/>
              </a:ext>
            </a:extLst>
          </p:cNvPr>
          <p:cNvSpPr txBox="1"/>
          <p:nvPr/>
        </p:nvSpPr>
        <p:spPr>
          <a:xfrm>
            <a:off x="3700619" y="5425479"/>
            <a:ext cx="166346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0" i="0" u="none" strike="noStrike" dirty="0">
                <a:solidFill>
                  <a:srgbClr val="3A3A3A"/>
                </a:solidFill>
                <a:effectLst/>
                <a:latin typeface="+mn-lt"/>
              </a:rPr>
              <a:t>(Kotler</a:t>
            </a:r>
            <a:r>
              <a:rPr lang="en-GB" sz="1400" dirty="0">
                <a:solidFill>
                  <a:srgbClr val="3A3A3A"/>
                </a:solidFill>
                <a:latin typeface="+mn-lt"/>
              </a:rPr>
              <a:t> </a:t>
            </a:r>
            <a:r>
              <a:rPr lang="en-GB" sz="1400" b="0" i="1" u="none" strike="noStrike" dirty="0">
                <a:solidFill>
                  <a:srgbClr val="3A3A3A"/>
                </a:solidFill>
                <a:effectLst/>
                <a:latin typeface="+mn-lt"/>
              </a:rPr>
              <a:t>et al.,</a:t>
            </a:r>
            <a:r>
              <a:rPr lang="en-GB" sz="1400" b="0" i="0" u="none" strike="noStrike" dirty="0">
                <a:solidFill>
                  <a:srgbClr val="3A3A3A"/>
                </a:solidFill>
                <a:effectLst/>
                <a:latin typeface="+mn-lt"/>
              </a:rPr>
              <a:t> 2020)</a:t>
            </a:r>
            <a:endParaRPr lang="en-GB" sz="14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28884585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2C0257-10D4-AA49-F3F3-5E77816A86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Green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B0301-1D1D-6D6F-CA69-3561426BE0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Green marketing </a:t>
            </a:r>
            <a:r>
              <a:rPr lang="en-GB" sz="2800" i="0" u="none" strike="noStrike" dirty="0">
                <a:solidFill>
                  <a:srgbClr val="000000"/>
                </a:solidFill>
                <a:effectLst/>
              </a:rPr>
              <a:t>refers to a strategy </a:t>
            </a:r>
            <a:r>
              <a:rPr lang="en-GB" sz="2800" i="0" u="none" strike="noStrike" dirty="0" err="1">
                <a:solidFill>
                  <a:srgbClr val="000000"/>
                </a:solidFill>
                <a:effectLst/>
              </a:rPr>
              <a:t>centered</a:t>
            </a:r>
            <a:r>
              <a:rPr lang="en-GB" sz="2800" i="0" u="none" strike="noStrike" dirty="0">
                <a:solidFill>
                  <a:srgbClr val="000000"/>
                </a:solidFill>
                <a:effectLst/>
              </a:rPr>
              <a:t> on promoting 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environmentally responsible products or services</a:t>
            </a:r>
            <a:r>
              <a:rPr lang="en-GB" sz="2800" i="0" u="none" strike="noStrike" dirty="0">
                <a:solidFill>
                  <a:srgbClr val="000000"/>
                </a:solidFill>
                <a:effectLst/>
              </a:rPr>
              <a:t>, while embedding sustainable practices throughout a company’s operations.</a:t>
            </a:r>
          </a:p>
          <a:p>
            <a:r>
              <a:rPr lang="en-GB" sz="2800" dirty="0"/>
              <a:t>It involves a comprehensive approach that includes every part of the business, such as </a:t>
            </a:r>
            <a:r>
              <a:rPr lang="en-GB" sz="2800" b="1" dirty="0"/>
              <a:t>production methods, packaging choices, marketing efforts, </a:t>
            </a:r>
            <a:r>
              <a:rPr lang="en-GB" sz="2800" dirty="0"/>
              <a:t>and</a:t>
            </a:r>
            <a:r>
              <a:rPr lang="en-GB" sz="2800" b="1" dirty="0"/>
              <a:t> distribution systems</a:t>
            </a:r>
            <a:r>
              <a:rPr lang="en-GB" sz="2800" dirty="0"/>
              <a:t>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DD4298-BAE8-06EC-0E45-5E4B620E4C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EEFAA8-22CA-6BFC-C650-6BB269D54C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  <p:pic>
        <p:nvPicPr>
          <p:cNvPr id="6146" name="Picture 2" descr="What Is Green Marketing? [The Complete ...">
            <a:extLst>
              <a:ext uri="{FF2B5EF4-FFF2-40B4-BE49-F238E27FC236}">
                <a16:creationId xmlns:a16="http://schemas.microsoft.com/office/drawing/2014/main" id="{E930BCBE-E542-643D-DD49-C1BC0561FD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38762"/>
            <a:ext cx="2153592" cy="1202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795736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C78946-9DD8-CF79-1610-B7DBBDD98B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Environmentally Sustainable </a:t>
            </a:r>
            <a:br>
              <a:rPr lang="en-GB" sz="3600" b="1" dirty="0"/>
            </a:br>
            <a:r>
              <a:rPr lang="en-GB" sz="3600" b="1" dirty="0"/>
              <a:t>and Sustainable Value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899B9E-B641-2159-78F2-369DD22A8C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291205A-BFE6-EB36-33D1-8A9FAE04C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  <p:pic>
        <p:nvPicPr>
          <p:cNvPr id="6" name="Content Placeholder 6" descr="A diagram of a diagram&#10;&#10;Description automatically generated with medium confidence">
            <a:extLst>
              <a:ext uri="{FF2B5EF4-FFF2-40B4-BE49-F238E27FC236}">
                <a16:creationId xmlns:a16="http://schemas.microsoft.com/office/drawing/2014/main" id="{30FA1757-DB8C-C888-E7DA-C1B6D12112A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177464"/>
            <a:ext cx="8229600" cy="2761835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E6A7852-A8BC-C0E8-D2AD-DDDA6A303AF8}"/>
              </a:ext>
            </a:extLst>
          </p:cNvPr>
          <p:cNvSpPr txBox="1"/>
          <p:nvPr/>
        </p:nvSpPr>
        <p:spPr>
          <a:xfrm>
            <a:off x="2486044" y="4939299"/>
            <a:ext cx="187314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0" i="0" u="none" strike="noStrike" dirty="0">
                <a:solidFill>
                  <a:srgbClr val="3A3A3A"/>
                </a:solidFill>
                <a:effectLst/>
                <a:latin typeface="+mn-lt"/>
              </a:rPr>
              <a:t>(Kotler </a:t>
            </a:r>
            <a:r>
              <a:rPr lang="en-GB" sz="1600" b="0" i="1" u="none" strike="noStrike" dirty="0">
                <a:solidFill>
                  <a:srgbClr val="3A3A3A"/>
                </a:solidFill>
                <a:effectLst/>
                <a:latin typeface="+mn-lt"/>
              </a:rPr>
              <a:t>et al.,</a:t>
            </a:r>
            <a:r>
              <a:rPr lang="en-GB" sz="1600" b="0" i="0" u="none" strike="noStrike" dirty="0">
                <a:solidFill>
                  <a:srgbClr val="3A3A3A"/>
                </a:solidFill>
                <a:effectLst/>
                <a:latin typeface="+mn-lt"/>
              </a:rPr>
              <a:t> 2020)</a:t>
            </a:r>
            <a:endParaRPr lang="en-GB" sz="16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14218069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1E62DFF1-E06A-C88B-B921-F7CFA8698E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z="3600" b="1" dirty="0"/>
              <a:t>Example</a:t>
            </a:r>
          </a:p>
        </p:txBody>
      </p:sp>
      <p:pic>
        <p:nvPicPr>
          <p:cNvPr id="6" name="Content Placeholder 6" descr="A close-up of a text&#10;&#10;Description automatically generated">
            <a:extLst>
              <a:ext uri="{FF2B5EF4-FFF2-40B4-BE49-F238E27FC236}">
                <a16:creationId xmlns:a16="http://schemas.microsoft.com/office/drawing/2014/main" id="{79676EDE-B207-8E63-E2BB-6A190D873B9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825" y="1417638"/>
            <a:ext cx="8713663" cy="4099594"/>
          </a:xfr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50ABDC-E9FB-F20E-31F4-9D4AF1CA3F1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16/04/2025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6C19E78-3E6A-B93A-58DF-B0107F6B55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22</a:t>
            </a:fld>
            <a:endParaRPr lang="en-GB" alt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3B19DD7-052F-AE25-9A31-D7D6A7751CC4}"/>
              </a:ext>
            </a:extLst>
          </p:cNvPr>
          <p:cNvSpPr txBox="1"/>
          <p:nvPr/>
        </p:nvSpPr>
        <p:spPr>
          <a:xfrm>
            <a:off x="3779912" y="5394702"/>
            <a:ext cx="187314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0" i="0" u="none" strike="noStrike" dirty="0">
                <a:solidFill>
                  <a:srgbClr val="3A3A3A"/>
                </a:solidFill>
                <a:effectLst/>
                <a:latin typeface="+mn-lt"/>
              </a:rPr>
              <a:t>(Kotler </a:t>
            </a:r>
            <a:r>
              <a:rPr lang="en-GB" sz="1600" b="0" i="1" u="none" strike="noStrike" dirty="0">
                <a:solidFill>
                  <a:srgbClr val="3A3A3A"/>
                </a:solidFill>
                <a:effectLst/>
                <a:latin typeface="+mn-lt"/>
              </a:rPr>
              <a:t>et al.,</a:t>
            </a:r>
            <a:r>
              <a:rPr lang="en-GB" sz="1600" b="0" i="0" u="none" strike="noStrike" dirty="0">
                <a:solidFill>
                  <a:srgbClr val="3A3A3A"/>
                </a:solidFill>
                <a:effectLst/>
                <a:latin typeface="+mn-lt"/>
              </a:rPr>
              <a:t> 2020)</a:t>
            </a:r>
            <a:endParaRPr lang="en-GB" sz="16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67157608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68E65D-C50C-E1AA-CE4D-271F993431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Greenwashing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F8D41E-53BB-6A42-21DB-82F2003198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Greenwashing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 refers to the practice of using 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environmental-themed marketing 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or public relations to 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falsely present a company’s products, policies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, 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or initiatives as eco-friendly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, even when those claims are 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exaggerated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, 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misleading, </a:t>
            </a:r>
            <a:r>
              <a:rPr lang="en-GB" sz="2800" i="0" u="none" strike="noStrike" dirty="0">
                <a:solidFill>
                  <a:srgbClr val="000000"/>
                </a:solidFill>
                <a:effectLst/>
              </a:rPr>
              <a:t>or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 unverified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.</a:t>
            </a:r>
          </a:p>
          <a:p>
            <a:r>
              <a:rPr lang="en-GB" sz="2800" dirty="0">
                <a:solidFill>
                  <a:srgbClr val="000000"/>
                </a:solidFill>
              </a:rPr>
              <a:t>Let’s watch the following video and discuss it: </a:t>
            </a:r>
            <a:r>
              <a:rPr lang="en-GB" sz="2800" dirty="0">
                <a:solidFill>
                  <a:srgbClr val="000000"/>
                </a:solidFill>
                <a:hlinkClick r:id="rId3"/>
              </a:rPr>
              <a:t>https://www.youtube.com/watch?v=0XGAMJsm6Tg</a:t>
            </a:r>
            <a:endParaRPr lang="en-GB" sz="2800" dirty="0">
              <a:solidFill>
                <a:srgbClr val="000000"/>
              </a:solidFill>
            </a:endParaRPr>
          </a:p>
          <a:p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437910-1AB0-B002-1C64-BE190E0EB4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15491C-5460-A6CF-DE89-3181DD633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1181326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D4B02-83A9-93A0-2D72-0EB3AC36BE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Sustainability Certifications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E3B088-9B99-FBCE-2F2B-543966D8BF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B7C314-BFC3-C041-E2DE-5A86AC6810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24</a:t>
            </a:fld>
            <a:endParaRPr lang="en-GB" altLang="en-US"/>
          </a:p>
        </p:txBody>
      </p:sp>
      <p:pic>
        <p:nvPicPr>
          <p:cNvPr id="10" name="Content Placeholder 9" descr="A group of logos of companies&#10;&#10;Description automatically generated">
            <a:extLst>
              <a:ext uri="{FF2B5EF4-FFF2-40B4-BE49-F238E27FC236}">
                <a16:creationId xmlns:a16="http://schemas.microsoft.com/office/drawing/2014/main" id="{51F5DBC8-62DC-9621-4DB5-2549727FC44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5253" y="1600200"/>
            <a:ext cx="6333493" cy="3916363"/>
          </a:xfrm>
        </p:spPr>
      </p:pic>
    </p:spTree>
    <p:extLst>
      <p:ext uri="{BB962C8B-B14F-4D97-AF65-F5344CB8AC3E}">
        <p14:creationId xmlns:p14="http://schemas.microsoft.com/office/powerpoint/2010/main" val="389411610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13967-FA26-263B-BA5E-23AF348F15BC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en-GB" sz="3600" b="1" dirty="0"/>
              <a:t>Group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F9E9F5-DF9F-C9A1-F142-3F75E09DAE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Discuss the major social criticisms of marketing and how companies typically respond to them. </a:t>
            </a:r>
          </a:p>
          <a:p>
            <a:r>
              <a:rPr lang="en-GB" sz="2400" dirty="0"/>
              <a:t>Research and present real-life examples of greenwashing. </a:t>
            </a:r>
          </a:p>
          <a:p>
            <a:r>
              <a:rPr lang="en-GB" sz="2400" dirty="0"/>
              <a:t>Explain what went wrong, how could this be avoided, and what lessons can be learned for ethical marketing.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7D9926-290D-A169-5747-223282E327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C1753A9-ED57-34B4-17F8-6139149BDC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0407053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B965AD-9CC2-4011-A63D-FAA474D641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sz="3600" b="1" u="sng" dirty="0"/>
            </a:br>
            <a:r>
              <a:rPr lang="en-GB" sz="3600" b="1" dirty="0"/>
              <a:t>References</a:t>
            </a:r>
            <a:br>
              <a:rPr lang="en-GB" sz="3600" dirty="0"/>
            </a:b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F3D5B0-BAE0-4B3F-A10E-8062C5D43B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Hague, P (2019) </a:t>
            </a:r>
            <a:r>
              <a:rPr lang="en-GB" sz="2000" i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The Business Models Handbook: Templates, Theory and Case Studies</a:t>
            </a: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. London, United Kingdom; New York, Ny, Kogan Page Limited.</a:t>
            </a: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Kotler, P., Armstrong, G., Harris, L. and Piercy, N. (2020) </a:t>
            </a:r>
            <a:r>
              <a:rPr lang="en-GB" sz="2000" i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Principles of marketing.</a:t>
            </a: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 8th European </a:t>
            </a:r>
            <a:r>
              <a:rPr lang="en-GB" sz="2000" kern="10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edn</a:t>
            </a: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. Harlow: Pearson.</a:t>
            </a: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000" dirty="0">
                <a:effectLst/>
                <a:cs typeface="Arial" panose="020B0604020202020204" pitchFamily="34" charset="0"/>
              </a:rPr>
              <a:t>Kotler, P., Keller, K. and </a:t>
            </a:r>
            <a:r>
              <a:rPr lang="en-GB" sz="2000" dirty="0" err="1">
                <a:effectLst/>
                <a:cs typeface="Arial" panose="020B0604020202020204" pitchFamily="34" charset="0"/>
              </a:rPr>
              <a:t>Chernev</a:t>
            </a:r>
            <a:r>
              <a:rPr lang="en-GB" sz="2000" dirty="0">
                <a:effectLst/>
                <a:cs typeface="Arial" panose="020B0604020202020204" pitchFamily="34" charset="0"/>
              </a:rPr>
              <a:t>, A. (2021) </a:t>
            </a:r>
            <a:r>
              <a:rPr lang="en-GB" sz="2000" i="1" dirty="0">
                <a:effectLst/>
                <a:cs typeface="Arial" panose="020B0604020202020204" pitchFamily="34" charset="0"/>
              </a:rPr>
              <a:t>Marketing management</a:t>
            </a:r>
            <a:r>
              <a:rPr lang="en-GB" sz="2000" dirty="0">
                <a:effectLst/>
                <a:cs typeface="Arial" panose="020B0604020202020204" pitchFamily="34" charset="0"/>
              </a:rPr>
              <a:t>. 16th ed.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C42267-11E9-4F4F-A297-758149C411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6ADA37-2713-4B88-85F3-A11E07C7E6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4678254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2062</Words>
  <Application>Microsoft Office PowerPoint</Application>
  <PresentationFormat>On-screen Show (4:3)</PresentationFormat>
  <Paragraphs>229</Paragraphs>
  <Slides>26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3" baseType="lpstr">
      <vt:lpstr>DeepSeek-CJK-patch</vt:lpstr>
      <vt:lpstr>Myriad Pro</vt:lpstr>
      <vt:lpstr>Aptos</vt:lpstr>
      <vt:lpstr>Arial</vt:lpstr>
      <vt:lpstr>Source Sans Pro</vt:lpstr>
      <vt:lpstr>Verdana</vt:lpstr>
      <vt:lpstr>20140311PresentationUWTSDTemplate</vt:lpstr>
      <vt:lpstr> LCMB7024 Socially Responsible  Marketing          Week 9 – Session 1  </vt:lpstr>
      <vt:lpstr>Content of the Sessions</vt:lpstr>
      <vt:lpstr>UK – Zero Carbon Footprint</vt:lpstr>
      <vt:lpstr>Sustainability</vt:lpstr>
      <vt:lpstr>Sustainable Marketing</vt:lpstr>
      <vt:lpstr>Ethical Issues in Marketing</vt:lpstr>
      <vt:lpstr>Deceptive Practices</vt:lpstr>
      <vt:lpstr>High-Pressure Selling</vt:lpstr>
      <vt:lpstr>Shoddy or Harmful Products</vt:lpstr>
      <vt:lpstr>Sustainable Marketing Model</vt:lpstr>
      <vt:lpstr>Sustainable Marketing Strategies</vt:lpstr>
      <vt:lpstr>Corporate Social Responsibility (CSR) </vt:lpstr>
      <vt:lpstr>PowerPoint Presentation</vt:lpstr>
      <vt:lpstr>CSR and Customer Value Proposition</vt:lpstr>
      <vt:lpstr>PowerPoint Presentation</vt:lpstr>
      <vt:lpstr>PowerPoint Presentation</vt:lpstr>
      <vt:lpstr>Marketing Ethics</vt:lpstr>
      <vt:lpstr>Marketing Ethics Considerations</vt:lpstr>
      <vt:lpstr>Marketing Ethics –  let’s discuss the following situations </vt:lpstr>
      <vt:lpstr>Green Marketing</vt:lpstr>
      <vt:lpstr>Environmentally Sustainable  and Sustainable Value</vt:lpstr>
      <vt:lpstr>Example</vt:lpstr>
      <vt:lpstr>Greenwashing </vt:lpstr>
      <vt:lpstr>Sustainability Certifications </vt:lpstr>
      <vt:lpstr>Group Activity</vt:lpstr>
      <vt:lpstr> References 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Laila Maazouz</cp:lastModifiedBy>
  <cp:revision>200</cp:revision>
  <cp:lastPrinted>2018-07-09T15:27:01Z</cp:lastPrinted>
  <dcterms:created xsi:type="dcterms:W3CDTF">2002-10-07T19:43:58Z</dcterms:created>
  <dcterms:modified xsi:type="dcterms:W3CDTF">2025-04-16T15:26:12Z</dcterms:modified>
</cp:coreProperties>
</file>