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theme/themeOverride3.xml" ContentType="application/vnd.openxmlformats-officedocument.themeOverride+xml"/>
  <Override PartName="/ppt/charts/chart4.xml" ContentType="application/vnd.openxmlformats-officedocument.drawingml.chart+xml"/>
  <Override PartName="/ppt/theme/themeOverride4.xml" ContentType="application/vnd.openxmlformats-officedocument.themeOverride+xml"/>
  <Override PartName="/ppt/charts/chart5.xml" ContentType="application/vnd.openxmlformats-officedocument.drawingml.chart+xml"/>
  <Override PartName="/ppt/theme/themeOverride5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3" r:id="rId2"/>
    <p:sldId id="256" r:id="rId3"/>
    <p:sldId id="258" r:id="rId4"/>
    <p:sldId id="259" r:id="rId5"/>
    <p:sldId id="260" r:id="rId6"/>
    <p:sldId id="271" r:id="rId7"/>
    <p:sldId id="272" r:id="rId8"/>
    <p:sldId id="262" r:id="rId9"/>
    <p:sldId id="267" r:id="rId10"/>
    <p:sldId id="270" r:id="rId11"/>
    <p:sldId id="274" r:id="rId12"/>
    <p:sldId id="264" r:id="rId13"/>
    <p:sldId id="265" r:id="rId14"/>
    <p:sldId id="257" r:id="rId15"/>
    <p:sldId id="275" r:id="rId16"/>
    <p:sldId id="276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38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Book2" TargetMode="External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oleObject" Target="Book2" TargetMode="External"/><Relationship Id="rId1" Type="http://schemas.openxmlformats.org/officeDocument/2006/relationships/themeOverride" Target="../theme/themeOverride2.xm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oleObject" Target="Book2" TargetMode="External"/><Relationship Id="rId1" Type="http://schemas.openxmlformats.org/officeDocument/2006/relationships/themeOverride" Target="../theme/themeOverride3.xml"/></Relationships>
</file>

<file path=ppt/charts/_rels/chart4.xml.rels><?xml version="1.0" encoding="UTF-8" standalone="yes"?>
<Relationships xmlns="http://schemas.openxmlformats.org/package/2006/relationships"><Relationship Id="rId2" Type="http://schemas.openxmlformats.org/officeDocument/2006/relationships/oleObject" Target="Book2" TargetMode="External"/><Relationship Id="rId1" Type="http://schemas.openxmlformats.org/officeDocument/2006/relationships/themeOverride" Target="../theme/themeOverride4.xml"/></Relationships>
</file>

<file path=ppt/charts/_rels/chart5.xml.rels><?xml version="1.0" encoding="UTF-8" standalone="yes"?>
<Relationships xmlns="http://schemas.openxmlformats.org/package/2006/relationships"><Relationship Id="rId2" Type="http://schemas.openxmlformats.org/officeDocument/2006/relationships/oleObject" Target="Book2" TargetMode="External"/><Relationship Id="rId1" Type="http://schemas.openxmlformats.org/officeDocument/2006/relationships/themeOverride" Target="../theme/themeOverrid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scatterChart>
        <c:scatterStyle val="smoothMarker"/>
        <c:varyColors val="0"/>
        <c:ser>
          <c:idx val="2"/>
          <c:order val="0"/>
          <c:tx>
            <c:v>y=3x-1</c:v>
          </c:tx>
          <c:spPr>
            <a:ln>
              <a:noFill/>
            </a:ln>
          </c:spPr>
          <c:marker>
            <c:symbol val="none"/>
          </c:marker>
          <c:xVal>
            <c:numRef>
              <c:f>'C:\Users\Dow\Documents\Work\Teaching Resources\[Gradient.xlsx]Sheet1'!$A$2:$A$15</c:f>
              <c:numCache>
                <c:formatCode>General</c:formatCode>
                <c:ptCount val="14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0</c:v>
                </c:pt>
                <c:pt idx="4">
                  <c:v>1</c:v>
                </c:pt>
                <c:pt idx="5">
                  <c:v>2</c:v>
                </c:pt>
                <c:pt idx="6">
                  <c:v>3</c:v>
                </c:pt>
                <c:pt idx="7">
                  <c:v>4</c:v>
                </c:pt>
                <c:pt idx="8">
                  <c:v>5</c:v>
                </c:pt>
                <c:pt idx="9">
                  <c:v>6</c:v>
                </c:pt>
                <c:pt idx="10">
                  <c:v>7</c:v>
                </c:pt>
                <c:pt idx="11">
                  <c:v>8</c:v>
                </c:pt>
                <c:pt idx="12">
                  <c:v>9</c:v>
                </c:pt>
                <c:pt idx="13">
                  <c:v>10</c:v>
                </c:pt>
              </c:numCache>
            </c:numRef>
          </c:xVal>
          <c:yVal>
            <c:numRef>
              <c:f>'C:\Users\Dow\Documents\Work\Teaching Resources\[Gradient.xlsx]Sheet1'!$D$2:$D$15</c:f>
              <c:numCache>
                <c:formatCode>General</c:formatCode>
                <c:ptCount val="14"/>
                <c:pt idx="0">
                  <c:v>-10</c:v>
                </c:pt>
                <c:pt idx="1">
                  <c:v>-7</c:v>
                </c:pt>
                <c:pt idx="2">
                  <c:v>-4</c:v>
                </c:pt>
                <c:pt idx="3">
                  <c:v>-1</c:v>
                </c:pt>
                <c:pt idx="4">
                  <c:v>2</c:v>
                </c:pt>
                <c:pt idx="5">
                  <c:v>5</c:v>
                </c:pt>
                <c:pt idx="6">
                  <c:v>8</c:v>
                </c:pt>
                <c:pt idx="7">
                  <c:v>11</c:v>
                </c:pt>
                <c:pt idx="8">
                  <c:v>14</c:v>
                </c:pt>
                <c:pt idx="9">
                  <c:v>17</c:v>
                </c:pt>
                <c:pt idx="10">
                  <c:v>20</c:v>
                </c:pt>
                <c:pt idx="11">
                  <c:v>23</c:v>
                </c:pt>
                <c:pt idx="12">
                  <c:v>26</c:v>
                </c:pt>
                <c:pt idx="13">
                  <c:v>29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56060256"/>
        <c:axId val="456061040"/>
      </c:scatterChart>
      <c:valAx>
        <c:axId val="456060256"/>
        <c:scaling>
          <c:orientation val="minMax"/>
          <c:max val="6"/>
          <c:min val="-2"/>
        </c:scaling>
        <c:delete val="0"/>
        <c:axPos val="b"/>
        <c:majorGridlines/>
        <c:minorGridlines/>
        <c:numFmt formatCode="General" sourceLinked="1"/>
        <c:majorTickMark val="out"/>
        <c:minorTickMark val="none"/>
        <c:tickLblPos val="nextTo"/>
        <c:spPr>
          <a:ln w="22225">
            <a:solidFill>
              <a:schemeClr val="tx1"/>
            </a:solidFill>
          </a:ln>
        </c:spPr>
        <c:txPr>
          <a:bodyPr/>
          <a:lstStyle/>
          <a:p>
            <a:pPr>
              <a:defRPr sz="1600"/>
            </a:pPr>
            <a:endParaRPr lang="en-US"/>
          </a:p>
        </c:txPr>
        <c:crossAx val="456061040"/>
        <c:crosses val="autoZero"/>
        <c:crossBetween val="midCat"/>
      </c:valAx>
      <c:valAx>
        <c:axId val="456061040"/>
        <c:scaling>
          <c:orientation val="minMax"/>
          <c:max val="20"/>
          <c:min val="-5"/>
        </c:scaling>
        <c:delete val="0"/>
        <c:axPos val="l"/>
        <c:majorGridlines/>
        <c:minorGridlines/>
        <c:numFmt formatCode="General" sourceLinked="1"/>
        <c:majorTickMark val="out"/>
        <c:minorTickMark val="none"/>
        <c:tickLblPos val="nextTo"/>
        <c:spPr>
          <a:ln w="19050">
            <a:solidFill>
              <a:schemeClr val="tx1"/>
            </a:solidFill>
          </a:ln>
        </c:spPr>
        <c:txPr>
          <a:bodyPr/>
          <a:lstStyle/>
          <a:p>
            <a:pPr>
              <a:defRPr sz="1600"/>
            </a:pPr>
            <a:endParaRPr lang="en-US"/>
          </a:p>
        </c:txPr>
        <c:crossAx val="456060256"/>
        <c:crosses val="autoZero"/>
        <c:crossBetween val="midCat"/>
      </c:valAx>
      <c:spPr>
        <a:noFill/>
        <a:ln w="25400">
          <a:noFill/>
        </a:ln>
      </c:spPr>
    </c:plotArea>
    <c:plotVisOnly val="1"/>
    <c:dispBlanksAs val="gap"/>
    <c:showDLblsOverMax val="0"/>
  </c:chart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scatterChart>
        <c:scatterStyle val="smoothMarker"/>
        <c:varyColors val="0"/>
        <c:ser>
          <c:idx val="2"/>
          <c:order val="0"/>
          <c:tx>
            <c:v>y=3x-1</c:v>
          </c:tx>
          <c:spPr>
            <a:ln>
              <a:noFill/>
            </a:ln>
          </c:spPr>
          <c:marker>
            <c:symbol val="none"/>
          </c:marker>
          <c:xVal>
            <c:numRef>
              <c:f>'C:\Users\Dow\Documents\Work\Teaching Resources\[Gradient.xlsx]Sheet1'!$A$2:$A$15</c:f>
              <c:numCache>
                <c:formatCode>General</c:formatCode>
                <c:ptCount val="14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0</c:v>
                </c:pt>
                <c:pt idx="4">
                  <c:v>1</c:v>
                </c:pt>
                <c:pt idx="5">
                  <c:v>2</c:v>
                </c:pt>
                <c:pt idx="6">
                  <c:v>3</c:v>
                </c:pt>
                <c:pt idx="7">
                  <c:v>4</c:v>
                </c:pt>
                <c:pt idx="8">
                  <c:v>5</c:v>
                </c:pt>
                <c:pt idx="9">
                  <c:v>6</c:v>
                </c:pt>
                <c:pt idx="10">
                  <c:v>7</c:v>
                </c:pt>
                <c:pt idx="11">
                  <c:v>8</c:v>
                </c:pt>
                <c:pt idx="12">
                  <c:v>9</c:v>
                </c:pt>
                <c:pt idx="13">
                  <c:v>10</c:v>
                </c:pt>
              </c:numCache>
            </c:numRef>
          </c:xVal>
          <c:yVal>
            <c:numRef>
              <c:f>'C:\Users\Dow\Documents\Work\Teaching Resources\[Gradient.xlsx]Sheet1'!$D$2:$D$15</c:f>
              <c:numCache>
                <c:formatCode>General</c:formatCode>
                <c:ptCount val="14"/>
                <c:pt idx="0">
                  <c:v>-10</c:v>
                </c:pt>
                <c:pt idx="1">
                  <c:v>-7</c:v>
                </c:pt>
                <c:pt idx="2">
                  <c:v>-4</c:v>
                </c:pt>
                <c:pt idx="3">
                  <c:v>-1</c:v>
                </c:pt>
                <c:pt idx="4">
                  <c:v>2</c:v>
                </c:pt>
                <c:pt idx="5">
                  <c:v>5</c:v>
                </c:pt>
                <c:pt idx="6">
                  <c:v>8</c:v>
                </c:pt>
                <c:pt idx="7">
                  <c:v>11</c:v>
                </c:pt>
                <c:pt idx="8">
                  <c:v>14</c:v>
                </c:pt>
                <c:pt idx="9">
                  <c:v>17</c:v>
                </c:pt>
                <c:pt idx="10">
                  <c:v>20</c:v>
                </c:pt>
                <c:pt idx="11">
                  <c:v>23</c:v>
                </c:pt>
                <c:pt idx="12">
                  <c:v>26</c:v>
                </c:pt>
                <c:pt idx="13">
                  <c:v>29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58678944"/>
        <c:axId val="179433896"/>
      </c:scatterChart>
      <c:valAx>
        <c:axId val="458678944"/>
        <c:scaling>
          <c:orientation val="minMax"/>
          <c:max val="6"/>
          <c:min val="-2"/>
        </c:scaling>
        <c:delete val="0"/>
        <c:axPos val="b"/>
        <c:majorGridlines/>
        <c:minorGridlines/>
        <c:numFmt formatCode="General" sourceLinked="1"/>
        <c:majorTickMark val="out"/>
        <c:minorTickMark val="none"/>
        <c:tickLblPos val="nextTo"/>
        <c:spPr>
          <a:ln w="22225">
            <a:solidFill>
              <a:schemeClr val="tx1"/>
            </a:solidFill>
          </a:ln>
        </c:spPr>
        <c:txPr>
          <a:bodyPr/>
          <a:lstStyle/>
          <a:p>
            <a:pPr>
              <a:defRPr sz="1600"/>
            </a:pPr>
            <a:endParaRPr lang="en-US"/>
          </a:p>
        </c:txPr>
        <c:crossAx val="179433896"/>
        <c:crosses val="autoZero"/>
        <c:crossBetween val="midCat"/>
      </c:valAx>
      <c:valAx>
        <c:axId val="179433896"/>
        <c:scaling>
          <c:orientation val="minMax"/>
          <c:max val="20"/>
          <c:min val="-5"/>
        </c:scaling>
        <c:delete val="0"/>
        <c:axPos val="l"/>
        <c:majorGridlines/>
        <c:minorGridlines/>
        <c:numFmt formatCode="General" sourceLinked="1"/>
        <c:majorTickMark val="out"/>
        <c:minorTickMark val="none"/>
        <c:tickLblPos val="nextTo"/>
        <c:spPr>
          <a:ln w="19050">
            <a:solidFill>
              <a:schemeClr val="tx1"/>
            </a:solidFill>
          </a:ln>
        </c:spPr>
        <c:txPr>
          <a:bodyPr/>
          <a:lstStyle/>
          <a:p>
            <a:pPr>
              <a:defRPr sz="1600"/>
            </a:pPr>
            <a:endParaRPr lang="en-US"/>
          </a:p>
        </c:txPr>
        <c:crossAx val="458678944"/>
        <c:crosses val="autoZero"/>
        <c:crossBetween val="midCat"/>
      </c:valAx>
      <c:spPr>
        <a:noFill/>
        <a:ln w="25400">
          <a:noFill/>
        </a:ln>
      </c:spPr>
    </c:plotArea>
    <c:plotVisOnly val="1"/>
    <c:dispBlanksAs val="gap"/>
    <c:showDLblsOverMax val="0"/>
  </c:chart>
  <c:externalData r:id="rId2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scatterChart>
        <c:scatterStyle val="smoothMarker"/>
        <c:varyColors val="0"/>
        <c:ser>
          <c:idx val="2"/>
          <c:order val="0"/>
          <c:tx>
            <c:v>y=3x-1</c:v>
          </c:tx>
          <c:spPr>
            <a:ln>
              <a:noFill/>
            </a:ln>
          </c:spPr>
          <c:marker>
            <c:symbol val="none"/>
          </c:marker>
          <c:xVal>
            <c:numRef>
              <c:f>'C:\Users\Dow\Documents\Work\Teaching Resources\[Gradient.xlsx]Sheet1'!$A$2:$A$15</c:f>
              <c:numCache>
                <c:formatCode>General</c:formatCode>
                <c:ptCount val="14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0</c:v>
                </c:pt>
                <c:pt idx="4">
                  <c:v>1</c:v>
                </c:pt>
                <c:pt idx="5">
                  <c:v>2</c:v>
                </c:pt>
                <c:pt idx="6">
                  <c:v>3</c:v>
                </c:pt>
                <c:pt idx="7">
                  <c:v>4</c:v>
                </c:pt>
                <c:pt idx="8">
                  <c:v>5</c:v>
                </c:pt>
                <c:pt idx="9">
                  <c:v>6</c:v>
                </c:pt>
                <c:pt idx="10">
                  <c:v>7</c:v>
                </c:pt>
                <c:pt idx="11">
                  <c:v>8</c:v>
                </c:pt>
                <c:pt idx="12">
                  <c:v>9</c:v>
                </c:pt>
                <c:pt idx="13">
                  <c:v>10</c:v>
                </c:pt>
              </c:numCache>
            </c:numRef>
          </c:xVal>
          <c:yVal>
            <c:numRef>
              <c:f>'C:\Users\Dow\Documents\Work\Teaching Resources\[Gradient.xlsx]Sheet1'!$D$2:$D$15</c:f>
              <c:numCache>
                <c:formatCode>General</c:formatCode>
                <c:ptCount val="14"/>
                <c:pt idx="0">
                  <c:v>-10</c:v>
                </c:pt>
                <c:pt idx="1">
                  <c:v>-7</c:v>
                </c:pt>
                <c:pt idx="2">
                  <c:v>-4</c:v>
                </c:pt>
                <c:pt idx="3">
                  <c:v>-1</c:v>
                </c:pt>
                <c:pt idx="4">
                  <c:v>2</c:v>
                </c:pt>
                <c:pt idx="5">
                  <c:v>5</c:v>
                </c:pt>
                <c:pt idx="6">
                  <c:v>8</c:v>
                </c:pt>
                <c:pt idx="7">
                  <c:v>11</c:v>
                </c:pt>
                <c:pt idx="8">
                  <c:v>14</c:v>
                </c:pt>
                <c:pt idx="9">
                  <c:v>17</c:v>
                </c:pt>
                <c:pt idx="10">
                  <c:v>20</c:v>
                </c:pt>
                <c:pt idx="11">
                  <c:v>23</c:v>
                </c:pt>
                <c:pt idx="12">
                  <c:v>26</c:v>
                </c:pt>
                <c:pt idx="13">
                  <c:v>29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50150984"/>
        <c:axId val="456035640"/>
      </c:scatterChart>
      <c:valAx>
        <c:axId val="450150984"/>
        <c:scaling>
          <c:orientation val="minMax"/>
          <c:max val="6"/>
          <c:min val="-2"/>
        </c:scaling>
        <c:delete val="0"/>
        <c:axPos val="b"/>
        <c:majorGridlines/>
        <c:minorGridlines/>
        <c:numFmt formatCode="General" sourceLinked="1"/>
        <c:majorTickMark val="out"/>
        <c:minorTickMark val="none"/>
        <c:tickLblPos val="nextTo"/>
        <c:spPr>
          <a:ln w="22225">
            <a:solidFill>
              <a:schemeClr val="tx1"/>
            </a:solidFill>
          </a:ln>
        </c:spPr>
        <c:txPr>
          <a:bodyPr/>
          <a:lstStyle/>
          <a:p>
            <a:pPr>
              <a:defRPr sz="1600"/>
            </a:pPr>
            <a:endParaRPr lang="en-US"/>
          </a:p>
        </c:txPr>
        <c:crossAx val="456035640"/>
        <c:crosses val="autoZero"/>
        <c:crossBetween val="midCat"/>
      </c:valAx>
      <c:valAx>
        <c:axId val="456035640"/>
        <c:scaling>
          <c:orientation val="minMax"/>
          <c:max val="20"/>
          <c:min val="-5"/>
        </c:scaling>
        <c:delete val="0"/>
        <c:axPos val="l"/>
        <c:majorGridlines/>
        <c:minorGridlines/>
        <c:numFmt formatCode="General" sourceLinked="1"/>
        <c:majorTickMark val="out"/>
        <c:minorTickMark val="none"/>
        <c:tickLblPos val="nextTo"/>
        <c:spPr>
          <a:ln w="19050">
            <a:solidFill>
              <a:schemeClr val="tx1"/>
            </a:solidFill>
          </a:ln>
        </c:spPr>
        <c:txPr>
          <a:bodyPr/>
          <a:lstStyle/>
          <a:p>
            <a:pPr>
              <a:defRPr sz="1600"/>
            </a:pPr>
            <a:endParaRPr lang="en-US"/>
          </a:p>
        </c:txPr>
        <c:crossAx val="450150984"/>
        <c:crosses val="autoZero"/>
        <c:crossBetween val="midCat"/>
      </c:valAx>
      <c:spPr>
        <a:noFill/>
        <a:ln w="25400">
          <a:noFill/>
        </a:ln>
      </c:spPr>
    </c:plotArea>
    <c:plotVisOnly val="1"/>
    <c:dispBlanksAs val="gap"/>
    <c:showDLblsOverMax val="0"/>
  </c:chart>
  <c:externalData r:id="rId2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scatterChart>
        <c:scatterStyle val="smoothMarker"/>
        <c:varyColors val="0"/>
        <c:ser>
          <c:idx val="2"/>
          <c:order val="0"/>
          <c:tx>
            <c:v>y=3x-1</c:v>
          </c:tx>
          <c:spPr>
            <a:ln>
              <a:noFill/>
            </a:ln>
          </c:spPr>
          <c:marker>
            <c:symbol val="none"/>
          </c:marker>
          <c:xVal>
            <c:numRef>
              <c:f>'C:\Users\Dow\Documents\Work\Teaching Resources\[Gradient.xlsx]Sheet1'!$A$2:$A$15</c:f>
              <c:numCache>
                <c:formatCode>General</c:formatCode>
                <c:ptCount val="14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0</c:v>
                </c:pt>
                <c:pt idx="4">
                  <c:v>1</c:v>
                </c:pt>
                <c:pt idx="5">
                  <c:v>2</c:v>
                </c:pt>
                <c:pt idx="6">
                  <c:v>3</c:v>
                </c:pt>
                <c:pt idx="7">
                  <c:v>4</c:v>
                </c:pt>
                <c:pt idx="8">
                  <c:v>5</c:v>
                </c:pt>
                <c:pt idx="9">
                  <c:v>6</c:v>
                </c:pt>
                <c:pt idx="10">
                  <c:v>7</c:v>
                </c:pt>
                <c:pt idx="11">
                  <c:v>8</c:v>
                </c:pt>
                <c:pt idx="12">
                  <c:v>9</c:v>
                </c:pt>
                <c:pt idx="13">
                  <c:v>10</c:v>
                </c:pt>
              </c:numCache>
            </c:numRef>
          </c:xVal>
          <c:yVal>
            <c:numRef>
              <c:f>'C:\Users\Dow\Documents\Work\Teaching Resources\[Gradient.xlsx]Sheet1'!$D$2:$D$15</c:f>
              <c:numCache>
                <c:formatCode>General</c:formatCode>
                <c:ptCount val="14"/>
                <c:pt idx="0">
                  <c:v>-10</c:v>
                </c:pt>
                <c:pt idx="1">
                  <c:v>-7</c:v>
                </c:pt>
                <c:pt idx="2">
                  <c:v>-4</c:v>
                </c:pt>
                <c:pt idx="3">
                  <c:v>-1</c:v>
                </c:pt>
                <c:pt idx="4">
                  <c:v>2</c:v>
                </c:pt>
                <c:pt idx="5">
                  <c:v>5</c:v>
                </c:pt>
                <c:pt idx="6">
                  <c:v>8</c:v>
                </c:pt>
                <c:pt idx="7">
                  <c:v>11</c:v>
                </c:pt>
                <c:pt idx="8">
                  <c:v>14</c:v>
                </c:pt>
                <c:pt idx="9">
                  <c:v>17</c:v>
                </c:pt>
                <c:pt idx="10">
                  <c:v>20</c:v>
                </c:pt>
                <c:pt idx="11">
                  <c:v>23</c:v>
                </c:pt>
                <c:pt idx="12">
                  <c:v>26</c:v>
                </c:pt>
                <c:pt idx="13">
                  <c:v>29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56036424"/>
        <c:axId val="456036816"/>
      </c:scatterChart>
      <c:valAx>
        <c:axId val="456036424"/>
        <c:scaling>
          <c:orientation val="minMax"/>
          <c:max val="6"/>
          <c:min val="-2"/>
        </c:scaling>
        <c:delete val="0"/>
        <c:axPos val="b"/>
        <c:majorGridlines/>
        <c:minorGridlines/>
        <c:numFmt formatCode="General" sourceLinked="1"/>
        <c:majorTickMark val="out"/>
        <c:minorTickMark val="none"/>
        <c:tickLblPos val="nextTo"/>
        <c:spPr>
          <a:ln w="22225">
            <a:solidFill>
              <a:schemeClr val="tx1"/>
            </a:solidFill>
          </a:ln>
        </c:spPr>
        <c:txPr>
          <a:bodyPr/>
          <a:lstStyle/>
          <a:p>
            <a:pPr>
              <a:defRPr sz="1600"/>
            </a:pPr>
            <a:endParaRPr lang="en-US"/>
          </a:p>
        </c:txPr>
        <c:crossAx val="456036816"/>
        <c:crosses val="autoZero"/>
        <c:crossBetween val="midCat"/>
      </c:valAx>
      <c:valAx>
        <c:axId val="456036816"/>
        <c:scaling>
          <c:orientation val="minMax"/>
          <c:max val="20"/>
          <c:min val="-5"/>
        </c:scaling>
        <c:delete val="0"/>
        <c:axPos val="l"/>
        <c:majorGridlines/>
        <c:minorGridlines/>
        <c:numFmt formatCode="General" sourceLinked="1"/>
        <c:majorTickMark val="out"/>
        <c:minorTickMark val="none"/>
        <c:tickLblPos val="nextTo"/>
        <c:spPr>
          <a:ln w="19050">
            <a:solidFill>
              <a:schemeClr val="tx1"/>
            </a:solidFill>
          </a:ln>
        </c:spPr>
        <c:txPr>
          <a:bodyPr/>
          <a:lstStyle/>
          <a:p>
            <a:pPr>
              <a:defRPr sz="1600"/>
            </a:pPr>
            <a:endParaRPr lang="en-US"/>
          </a:p>
        </c:txPr>
        <c:crossAx val="456036424"/>
        <c:crosses val="autoZero"/>
        <c:crossBetween val="midCat"/>
      </c:valAx>
      <c:spPr>
        <a:noFill/>
        <a:ln w="25400">
          <a:noFill/>
        </a:ln>
      </c:spPr>
    </c:plotArea>
    <c:plotVisOnly val="1"/>
    <c:dispBlanksAs val="gap"/>
    <c:showDLblsOverMax val="0"/>
  </c:chart>
  <c:externalData r:id="rId2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scatterChart>
        <c:scatterStyle val="smoothMarker"/>
        <c:varyColors val="0"/>
        <c:ser>
          <c:idx val="2"/>
          <c:order val="0"/>
          <c:tx>
            <c:v>y=3x-1</c:v>
          </c:tx>
          <c:spPr>
            <a:ln>
              <a:noFill/>
            </a:ln>
          </c:spPr>
          <c:marker>
            <c:symbol val="none"/>
          </c:marker>
          <c:xVal>
            <c:numRef>
              <c:f>'C:\Users\Dow\Documents\Work\Teaching Resources\[Gradient.xlsx]Sheet1'!$A$2:$A$15</c:f>
              <c:numCache>
                <c:formatCode>General</c:formatCode>
                <c:ptCount val="14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0</c:v>
                </c:pt>
                <c:pt idx="4">
                  <c:v>1</c:v>
                </c:pt>
                <c:pt idx="5">
                  <c:v>2</c:v>
                </c:pt>
                <c:pt idx="6">
                  <c:v>3</c:v>
                </c:pt>
                <c:pt idx="7">
                  <c:v>4</c:v>
                </c:pt>
                <c:pt idx="8">
                  <c:v>5</c:v>
                </c:pt>
                <c:pt idx="9">
                  <c:v>6</c:v>
                </c:pt>
                <c:pt idx="10">
                  <c:v>7</c:v>
                </c:pt>
                <c:pt idx="11">
                  <c:v>8</c:v>
                </c:pt>
                <c:pt idx="12">
                  <c:v>9</c:v>
                </c:pt>
                <c:pt idx="13">
                  <c:v>10</c:v>
                </c:pt>
              </c:numCache>
            </c:numRef>
          </c:xVal>
          <c:yVal>
            <c:numRef>
              <c:f>'C:\Users\Dow\Documents\Work\Teaching Resources\[Gradient.xlsx]Sheet1'!$D$2:$D$15</c:f>
              <c:numCache>
                <c:formatCode>General</c:formatCode>
                <c:ptCount val="14"/>
                <c:pt idx="0">
                  <c:v>-10</c:v>
                </c:pt>
                <c:pt idx="1">
                  <c:v>-7</c:v>
                </c:pt>
                <c:pt idx="2">
                  <c:v>-4</c:v>
                </c:pt>
                <c:pt idx="3">
                  <c:v>-1</c:v>
                </c:pt>
                <c:pt idx="4">
                  <c:v>2</c:v>
                </c:pt>
                <c:pt idx="5">
                  <c:v>5</c:v>
                </c:pt>
                <c:pt idx="6">
                  <c:v>8</c:v>
                </c:pt>
                <c:pt idx="7">
                  <c:v>11</c:v>
                </c:pt>
                <c:pt idx="8">
                  <c:v>14</c:v>
                </c:pt>
                <c:pt idx="9">
                  <c:v>17</c:v>
                </c:pt>
                <c:pt idx="10">
                  <c:v>20</c:v>
                </c:pt>
                <c:pt idx="11">
                  <c:v>23</c:v>
                </c:pt>
                <c:pt idx="12">
                  <c:v>26</c:v>
                </c:pt>
                <c:pt idx="13">
                  <c:v>29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81296840"/>
        <c:axId val="381297232"/>
      </c:scatterChart>
      <c:valAx>
        <c:axId val="381296840"/>
        <c:scaling>
          <c:orientation val="minMax"/>
          <c:max val="6"/>
          <c:min val="-2"/>
        </c:scaling>
        <c:delete val="0"/>
        <c:axPos val="b"/>
        <c:majorGridlines/>
        <c:minorGridlines/>
        <c:numFmt formatCode="General" sourceLinked="1"/>
        <c:majorTickMark val="out"/>
        <c:minorTickMark val="none"/>
        <c:tickLblPos val="nextTo"/>
        <c:spPr>
          <a:ln w="22225">
            <a:solidFill>
              <a:schemeClr val="tx1"/>
            </a:solidFill>
          </a:ln>
        </c:spPr>
        <c:txPr>
          <a:bodyPr/>
          <a:lstStyle/>
          <a:p>
            <a:pPr>
              <a:defRPr sz="1600"/>
            </a:pPr>
            <a:endParaRPr lang="en-US"/>
          </a:p>
        </c:txPr>
        <c:crossAx val="381297232"/>
        <c:crosses val="autoZero"/>
        <c:crossBetween val="midCat"/>
      </c:valAx>
      <c:valAx>
        <c:axId val="381297232"/>
        <c:scaling>
          <c:orientation val="minMax"/>
          <c:max val="20"/>
          <c:min val="-5"/>
        </c:scaling>
        <c:delete val="0"/>
        <c:axPos val="l"/>
        <c:majorGridlines/>
        <c:minorGridlines/>
        <c:numFmt formatCode="General" sourceLinked="1"/>
        <c:majorTickMark val="out"/>
        <c:minorTickMark val="none"/>
        <c:tickLblPos val="nextTo"/>
        <c:spPr>
          <a:ln w="19050">
            <a:solidFill>
              <a:schemeClr val="tx1"/>
            </a:solidFill>
          </a:ln>
        </c:spPr>
        <c:txPr>
          <a:bodyPr/>
          <a:lstStyle/>
          <a:p>
            <a:pPr>
              <a:defRPr sz="1600"/>
            </a:pPr>
            <a:endParaRPr lang="en-US"/>
          </a:p>
        </c:txPr>
        <c:crossAx val="381296840"/>
        <c:crosses val="autoZero"/>
        <c:crossBetween val="midCat"/>
      </c:valAx>
      <c:spPr>
        <a:noFill/>
        <a:ln w="25400">
          <a:noFill/>
        </a:ln>
      </c:spPr>
    </c:plotArea>
    <c:plotVisOnly val="1"/>
    <c:dispBlanksAs val="gap"/>
    <c:showDLblsOverMax val="0"/>
  </c:chart>
  <c:externalData r:id="rId2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80B8E0-54B6-4A6F-9795-19C01B483D02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E5ACE9-0040-4FD7-8971-A09E51290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461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F755F296-AC77-4272-8EFA-8BCBAEBDB6F5}" type="slidenum">
              <a:rPr lang="en-US" altLang="en-US" sz="1200"/>
              <a:pPr algn="r" eaLnBrk="1" hangingPunct="1"/>
              <a:t>15</a:t>
            </a:fld>
            <a:endParaRPr lang="en-US" altLang="en-US" sz="120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81797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A26D9152-D6F0-43DF-B1C9-D5B83C386053}" type="slidenum">
              <a:rPr lang="en-US" altLang="en-US" sz="1200"/>
              <a:pPr algn="r" eaLnBrk="1" hangingPunct="1"/>
              <a:t>16</a:t>
            </a:fld>
            <a:endParaRPr lang="en-US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2146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734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712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8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360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17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636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111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089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52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92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35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0EF4B7-1409-4DF0-AE70-CB2100474F09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697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>
                <a:solidFill>
                  <a:srgbClr val="FF0000"/>
                </a:solidFill>
              </a:rPr>
              <a:t>Equation of a straight line</a:t>
            </a:r>
            <a:endParaRPr lang="en-GB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484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214313" y="1288331"/>
            <a:ext cx="8750300" cy="365283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endParaRPr lang="en-US" sz="2400" b="1" dirty="0" smtClean="0">
              <a:solidFill>
                <a:srgbClr val="C00000"/>
              </a:solidFill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 marL="0" indent="0">
              <a:buFontTx/>
              <a:buNone/>
              <a:defRPr/>
            </a:pPr>
            <a:endParaRPr lang="en-US" sz="2400" dirty="0" smtClean="0">
              <a:solidFill>
                <a:srgbClr val="C00000"/>
              </a:solidFill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sz="4000" dirty="0">
                <a:latin typeface="Times New Roman" panose="02020603050405020304" pitchFamily="18" charset="0"/>
                <a:ea typeface="Kozuka Gothic Pro M" pitchFamily="34" charset="-128"/>
                <a:cs typeface="Times New Roman" panose="02020603050405020304" pitchFamily="18" charset="0"/>
              </a:rPr>
              <a:t>Recap on calculating </a:t>
            </a:r>
            <a:r>
              <a:rPr lang="en-US" sz="4000" dirty="0" smtClean="0">
                <a:latin typeface="Times New Roman" panose="02020603050405020304" pitchFamily="18" charset="0"/>
                <a:ea typeface="Kozuka Gothic Pro M" pitchFamily="34" charset="-128"/>
                <a:cs typeface="Times New Roman" panose="02020603050405020304" pitchFamily="18" charset="0"/>
              </a:rPr>
              <a:t>gradients</a:t>
            </a:r>
          </a:p>
          <a:p>
            <a:pPr marL="0" indent="0">
              <a:buNone/>
              <a:defRPr/>
            </a:pPr>
            <a:endParaRPr lang="en-US" sz="4000" dirty="0" smtClean="0"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sz="4000" dirty="0" smtClean="0">
                <a:latin typeface="Times New Roman" panose="02020603050405020304" pitchFamily="18" charset="0"/>
                <a:ea typeface="Kozuka Gothic Pro M" pitchFamily="34" charset="-128"/>
                <a:cs typeface="Times New Roman" panose="02020603050405020304" pitchFamily="18" charset="0"/>
              </a:rPr>
              <a:t>Recap on drawing graphs</a:t>
            </a:r>
          </a:p>
          <a:p>
            <a:pPr marL="0" indent="0">
              <a:buNone/>
              <a:defRPr/>
            </a:pPr>
            <a:endParaRPr lang="en-US" sz="4000" dirty="0" smtClean="0"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sz="4000" dirty="0" smtClean="0">
                <a:latin typeface="Times New Roman" panose="02020603050405020304" pitchFamily="18" charset="0"/>
                <a:ea typeface="Kozuka Gothic Pro M" pitchFamily="34" charset="-128"/>
                <a:cs typeface="Times New Roman" panose="02020603050405020304" pitchFamily="18" charset="0"/>
              </a:rPr>
              <a:t>Draw </a:t>
            </a:r>
            <a:r>
              <a:rPr lang="en-US" sz="4000" dirty="0">
                <a:latin typeface="Times New Roman" panose="02020603050405020304" pitchFamily="18" charset="0"/>
                <a:ea typeface="Kozuka Gothic Pro M" pitchFamily="34" charset="-128"/>
                <a:cs typeface="Times New Roman" panose="02020603050405020304" pitchFamily="18" charset="0"/>
              </a:rPr>
              <a:t>graphs from given </a:t>
            </a:r>
            <a:r>
              <a:rPr lang="en-US" sz="4000" dirty="0" smtClean="0">
                <a:latin typeface="Times New Roman" panose="02020603050405020304" pitchFamily="18" charset="0"/>
                <a:ea typeface="Kozuka Gothic Pro M" pitchFamily="34" charset="-128"/>
                <a:cs typeface="Times New Roman" panose="02020603050405020304" pitchFamily="18" charset="0"/>
              </a:rPr>
              <a:t>equations</a:t>
            </a:r>
          </a:p>
          <a:p>
            <a:pPr marL="0" indent="0">
              <a:buNone/>
              <a:defRPr/>
            </a:pPr>
            <a:endParaRPr lang="en-US" sz="4000" dirty="0" smtClean="0"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sz="4000" dirty="0" smtClean="0">
                <a:latin typeface="Times New Roman" panose="02020603050405020304" pitchFamily="18" charset="0"/>
                <a:ea typeface="Kozuka Gothic Pro M" pitchFamily="34" charset="-128"/>
                <a:cs typeface="Times New Roman" panose="02020603050405020304" pitchFamily="18" charset="0"/>
              </a:rPr>
              <a:t>Identify gradients and intercepts from given equations</a:t>
            </a:r>
            <a:endParaRPr lang="en-US" sz="4000" dirty="0"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>
              <a:defRPr/>
            </a:pPr>
            <a:endParaRPr lang="en-US" sz="2400" b="1" dirty="0" smtClean="0">
              <a:solidFill>
                <a:srgbClr val="660066"/>
              </a:solidFill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 marL="0" indent="0">
              <a:buFontTx/>
              <a:buNone/>
              <a:defRPr/>
            </a:pPr>
            <a:endParaRPr lang="en-US" sz="2400" b="1" dirty="0" smtClean="0">
              <a:solidFill>
                <a:srgbClr val="FF3399"/>
              </a:solidFill>
              <a:latin typeface="Comic Sans MS" pitchFamily="66" charset="0"/>
              <a:ea typeface="Kozuka Gothic Pro M" pitchFamily="34" charset="-128"/>
            </a:endParaRPr>
          </a:p>
          <a:p>
            <a:pPr marL="0" indent="0">
              <a:buFontTx/>
              <a:buNone/>
              <a:defRPr/>
            </a:pPr>
            <a:endParaRPr lang="en-US" sz="2400" b="1" dirty="0" smtClean="0">
              <a:solidFill>
                <a:srgbClr val="16AA1D"/>
              </a:solidFill>
              <a:latin typeface="Comic Sans MS" pitchFamily="66" charset="0"/>
              <a:ea typeface="Kozuka Gothic Pro M" pitchFamily="34" charset="-128"/>
            </a:endParaRPr>
          </a:p>
        </p:txBody>
      </p:sp>
      <p:sp>
        <p:nvSpPr>
          <p:cNvPr id="13" name="Rectangle 9"/>
          <p:cNvSpPr>
            <a:spLocks noChangeArrowheads="1"/>
          </p:cNvSpPr>
          <p:nvPr/>
        </p:nvSpPr>
        <p:spPr bwMode="auto">
          <a:xfrm>
            <a:off x="214313" y="256257"/>
            <a:ext cx="6115050" cy="65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800" dirty="0">
                <a:solidFill>
                  <a:srgbClr val="C00000"/>
                </a:solidFill>
                <a:latin typeface="Corbel" panose="020B0503020204020204" pitchFamily="34" charset="0"/>
              </a:rPr>
              <a:t>		</a:t>
            </a:r>
          </a:p>
          <a:p>
            <a:pPr eaLnBrk="1" hangingPunct="1"/>
            <a:r>
              <a:rPr lang="en-US" altLang="en-US" sz="4800" dirty="0">
                <a:solidFill>
                  <a:srgbClr val="C00000"/>
                </a:solidFill>
                <a:latin typeface="Corbel" panose="020B0503020204020204" pitchFamily="34" charset="0"/>
              </a:rPr>
              <a:t>	</a:t>
            </a:r>
          </a:p>
          <a:p>
            <a:pPr eaLnBrk="1" hangingPunct="1"/>
            <a:r>
              <a:rPr lang="en-US" altLang="en-US" sz="3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LESSON OBJECTIVES</a:t>
            </a:r>
          </a:p>
          <a:p>
            <a:pPr eaLnBrk="1" hangingPunct="1"/>
            <a:r>
              <a:rPr lang="en-US" altLang="en-US" sz="4800" dirty="0">
                <a:solidFill>
                  <a:srgbClr val="C00000"/>
                </a:solidFill>
                <a:latin typeface="Corbel" panose="020B0503020204020204" pitchFamily="34" charset="0"/>
              </a:rPr>
              <a:t>   </a:t>
            </a:r>
            <a:r>
              <a:rPr lang="en-US" altLang="en-US" sz="4800" dirty="0" smtClean="0">
                <a:solidFill>
                  <a:srgbClr val="C00000"/>
                </a:solidFill>
                <a:latin typeface="Corbel" panose="020B0503020204020204" pitchFamily="34" charset="0"/>
              </a:rPr>
              <a:t>            </a:t>
            </a:r>
            <a:endParaRPr lang="en-US" altLang="en-US" sz="4800" dirty="0">
              <a:solidFill>
                <a:srgbClr val="C00000"/>
              </a:solidFill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1219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Gradient, 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gradient is a value that represents the steepness of a line</a:t>
            </a:r>
          </a:p>
          <a:p>
            <a:endParaRPr lang="en-GB" dirty="0"/>
          </a:p>
          <a:p>
            <a:r>
              <a:rPr lang="en-GB" dirty="0" smtClean="0"/>
              <a:t>A positive number indicates a line that slopes upwards</a:t>
            </a:r>
          </a:p>
          <a:p>
            <a:endParaRPr lang="en-GB" dirty="0"/>
          </a:p>
          <a:p>
            <a:r>
              <a:rPr lang="en-GB" dirty="0" smtClean="0"/>
              <a:t>A negative number indicates a line that slopes downwards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2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the Gradient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r>
                  <a:rPr lang="en-GB" dirty="0" smtClean="0"/>
                  <a:t>The gradient is said to be equal to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𝐶h𝑎𝑛𝑔𝑒</m:t>
                        </m:r>
                        <m:r>
                          <a:rPr lang="en-GB" b="0" i="1" smtClean="0">
                            <a:latin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</a:rPr>
                          <m:t>𝑖𝑛</m:t>
                        </m:r>
                        <m:r>
                          <a:rPr lang="en-GB" b="0" i="1" smtClean="0">
                            <a:latin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𝐶h𝑎𝑛𝑔𝑒</m:t>
                        </m:r>
                        <m:r>
                          <a:rPr lang="en-GB" b="0" i="1" smtClean="0">
                            <a:latin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</a:rPr>
                          <m:t>𝑖𝑛</m:t>
                        </m:r>
                        <m:r>
                          <a:rPr lang="en-GB" b="0" i="1" smtClean="0">
                            <a:latin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en-GB" dirty="0" smtClean="0"/>
                  <a:t> </a:t>
                </a:r>
                <a:endParaRPr lang="en-GB" dirty="0"/>
              </a:p>
              <a:p>
                <a:endParaRPr lang="en-GB" dirty="0" smtClean="0"/>
              </a:p>
              <a:p>
                <a:r>
                  <a:rPr lang="en-GB" dirty="0" smtClean="0"/>
                  <a:t>To calculate it, you need any two co-ordinates on the line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GB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en-GB" i="1" dirty="0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en-GB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 smtClean="0"/>
                  <a:t>) and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 smtClean="0"/>
                  <a:t>)</a:t>
                </a:r>
              </a:p>
              <a:p>
                <a:endParaRPr lang="en-GB" dirty="0"/>
              </a:p>
              <a:p>
                <a:r>
                  <a:rPr lang="en-GB" dirty="0" smtClean="0">
                    <a:solidFill>
                      <a:srgbClr val="FF0000"/>
                    </a:solidFill>
                  </a:rPr>
                  <a:t>The gradient, 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en-GB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en-GB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endParaRPr lang="en-GB" dirty="0" smtClean="0"/>
              </a:p>
              <a:p>
                <a:endParaRPr lang="en-GB" dirty="0"/>
              </a:p>
              <a:p>
                <a:r>
                  <a:rPr lang="en-GB" dirty="0" smtClean="0"/>
                  <a:t>NB: It doesn’t matter which way round you subtract the two y and x co-ordinates, but you must do the same to the top and bottom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85" t="-9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50674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7173"/>
            <a:ext cx="8229600" cy="1400865"/>
          </a:xfrm>
        </p:spPr>
        <p:txBody>
          <a:bodyPr>
            <a:normAutofit/>
          </a:bodyPr>
          <a:lstStyle/>
          <a:p>
            <a:r>
              <a:rPr lang="en-GB" dirty="0" smtClean="0"/>
              <a:t>Example: Calculate the gradient between the points (3, 5) and (5, 11)</a:t>
            </a:r>
          </a:p>
          <a:p>
            <a:endParaRPr lang="en-GB" dirty="0"/>
          </a:p>
        </p:txBody>
      </p:sp>
      <p:grpSp>
        <p:nvGrpSpPr>
          <p:cNvPr id="24" name="Group 23"/>
          <p:cNvGrpSpPr/>
          <p:nvPr/>
        </p:nvGrpSpPr>
        <p:grpSpPr>
          <a:xfrm>
            <a:off x="935596" y="1417121"/>
            <a:ext cx="7702785" cy="5253704"/>
            <a:chOff x="935596" y="1417121"/>
            <a:chExt cx="7702785" cy="5253704"/>
          </a:xfrm>
        </p:grpSpPr>
        <p:graphicFrame>
          <p:nvGraphicFramePr>
            <p:cNvPr id="6" name="Chart 5"/>
            <p:cNvGraphicFramePr/>
            <p:nvPr>
              <p:extLst>
                <p:ext uri="{D42A27DB-BD31-4B8C-83A1-F6EECF244321}">
                  <p14:modId xmlns:p14="http://schemas.microsoft.com/office/powerpoint/2010/main" val="2378911421"/>
                </p:ext>
              </p:extLst>
            </p:nvPr>
          </p:nvGraphicFramePr>
          <p:xfrm>
            <a:off x="935596" y="1417121"/>
            <a:ext cx="7272808" cy="5253704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2"/>
            </a:graphicData>
          </a:graphic>
        </p:graphicFrame>
        <p:cxnSp>
          <p:nvCxnSpPr>
            <p:cNvPr id="7" name="Straight Connector 6"/>
            <p:cNvCxnSpPr/>
            <p:nvPr/>
          </p:nvCxnSpPr>
          <p:spPr>
            <a:xfrm flipV="1">
              <a:off x="3165773" y="2348880"/>
              <a:ext cx="5472608" cy="374441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3" name="Group 22"/>
            <p:cNvGrpSpPr/>
            <p:nvPr/>
          </p:nvGrpSpPr>
          <p:grpSpPr>
            <a:xfrm>
              <a:off x="5565979" y="3341144"/>
              <a:ext cx="1610159" cy="1209946"/>
              <a:chOff x="5565979" y="3341144"/>
              <a:chExt cx="1610159" cy="1209946"/>
            </a:xfrm>
          </p:grpSpPr>
          <p:cxnSp>
            <p:nvCxnSpPr>
              <p:cNvPr id="8" name="Straight Connector 7"/>
              <p:cNvCxnSpPr/>
              <p:nvPr/>
            </p:nvCxnSpPr>
            <p:spPr>
              <a:xfrm flipH="1">
                <a:off x="7174584" y="3341144"/>
                <a:ext cx="1554" cy="1200708"/>
              </a:xfrm>
              <a:prstGeom prst="line">
                <a:avLst/>
              </a:prstGeom>
              <a:ln w="381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/>
              <p:nvPr/>
            </p:nvCxnSpPr>
            <p:spPr>
              <a:xfrm flipH="1">
                <a:off x="5565979" y="4541852"/>
                <a:ext cx="1608605" cy="9238"/>
              </a:xfrm>
              <a:prstGeom prst="line">
                <a:avLst/>
              </a:prstGeom>
              <a:ln w="381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Group 18"/>
            <p:cNvGrpSpPr/>
            <p:nvPr/>
          </p:nvGrpSpPr>
          <p:grpSpPr>
            <a:xfrm>
              <a:off x="4546401" y="3959478"/>
              <a:ext cx="1019578" cy="704587"/>
              <a:chOff x="4546401" y="3959478"/>
              <a:chExt cx="1019578" cy="704587"/>
            </a:xfrm>
          </p:grpSpPr>
          <p:sp>
            <p:nvSpPr>
              <p:cNvPr id="10" name="TextBox 9"/>
              <p:cNvSpPr txBox="1"/>
              <p:nvPr/>
            </p:nvSpPr>
            <p:spPr>
              <a:xfrm>
                <a:off x="4546401" y="3959478"/>
                <a:ext cx="91312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b="1" dirty="0" smtClean="0">
                    <a:solidFill>
                      <a:srgbClr val="00B050"/>
                    </a:solidFill>
                  </a:rPr>
                  <a:t>(3,5)</a:t>
                </a:r>
                <a:endParaRPr lang="en-GB" sz="2800" b="1" dirty="0">
                  <a:solidFill>
                    <a:srgbClr val="00B050"/>
                  </a:solidFill>
                </a:endParaRP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5349955" y="4419640"/>
                <a:ext cx="216024" cy="244425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1" name="Group 20"/>
            <p:cNvGrpSpPr/>
            <p:nvPr/>
          </p:nvGrpSpPr>
          <p:grpSpPr>
            <a:xfrm>
              <a:off x="6372200" y="2689756"/>
              <a:ext cx="1152128" cy="799812"/>
              <a:chOff x="6372200" y="2689756"/>
              <a:chExt cx="1152128" cy="799812"/>
            </a:xfrm>
          </p:grpSpPr>
          <p:sp>
            <p:nvSpPr>
              <p:cNvPr id="16" name="Oval 15"/>
              <p:cNvSpPr/>
              <p:nvPr/>
            </p:nvSpPr>
            <p:spPr>
              <a:xfrm>
                <a:off x="7066572" y="3245143"/>
                <a:ext cx="216024" cy="244425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0" name="TextBox 19"/>
              <p:cNvSpPr txBox="1"/>
              <p:nvPr/>
            </p:nvSpPr>
            <p:spPr>
              <a:xfrm>
                <a:off x="6372200" y="2689756"/>
                <a:ext cx="115212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b="1" dirty="0" smtClean="0">
                    <a:solidFill>
                      <a:srgbClr val="00B050"/>
                    </a:solidFill>
                  </a:rPr>
                  <a:t>(5,11)</a:t>
                </a:r>
                <a:endParaRPr lang="en-GB" sz="2800" b="1" dirty="0">
                  <a:solidFill>
                    <a:srgbClr val="00B050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5051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33"/>
            <a:ext cx="8229600" cy="1512168"/>
          </a:xfrm>
        </p:spPr>
        <p:txBody>
          <a:bodyPr>
            <a:normAutofit/>
          </a:bodyPr>
          <a:lstStyle/>
          <a:p>
            <a:r>
              <a:rPr lang="en-GB" dirty="0" smtClean="0"/>
              <a:t>Example: Calculate the gradient between the points (3, 5) and (5, 11)</a:t>
            </a:r>
          </a:p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5148064" y="1916832"/>
                <a:ext cx="3600400" cy="33325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600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6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600" b="0" i="1" smtClean="0">
                            <a:latin typeface="Cambria Math"/>
                          </a:rPr>
                          <m:t>11−5</m:t>
                        </m:r>
                      </m:num>
                      <m:den>
                        <m:r>
                          <a:rPr lang="en-GB" sz="3600" b="0" i="1" smtClean="0">
                            <a:latin typeface="Cambria Math"/>
                          </a:rPr>
                          <m:t>5−3</m:t>
                        </m:r>
                      </m:den>
                    </m:f>
                  </m:oMath>
                </a14:m>
                <a:endParaRPr lang="en-GB" sz="3600" dirty="0" smtClean="0"/>
              </a:p>
              <a:p>
                <a:pPr algn="ctr"/>
                <a:endParaRPr lang="en-GB" sz="3600" dirty="0" smtClean="0"/>
              </a:p>
              <a:p>
                <a:pPr algn="ctr"/>
                <a:r>
                  <a:rPr lang="en-GB" sz="3600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6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6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en-GB" sz="36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en-GB" sz="3600" dirty="0" smtClean="0"/>
              </a:p>
              <a:p>
                <a:pPr algn="ctr"/>
                <a:endParaRPr lang="en-GB" sz="3600" dirty="0" smtClean="0"/>
              </a:p>
              <a:p>
                <a:pPr algn="ctr"/>
                <a:r>
                  <a:rPr lang="en-GB" sz="3600" dirty="0" smtClean="0"/>
                  <a:t>m = 3</a:t>
                </a:r>
                <a:endParaRPr lang="en-GB" sz="3600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1916832"/>
                <a:ext cx="3600400" cy="3332579"/>
              </a:xfrm>
              <a:prstGeom prst="rect">
                <a:avLst/>
              </a:prstGeom>
              <a:blipFill rotWithShape="0">
                <a:blip r:embed="rId2"/>
                <a:stretch>
                  <a:fillRect b="-60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916832"/>
            <a:ext cx="4690864" cy="3523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95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72007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400" dirty="0" smtClean="0">
                <a:solidFill>
                  <a:srgbClr val="FF0000"/>
                </a:solidFill>
              </a:rPr>
              <a:t>It works backwards too!</a:t>
            </a:r>
          </a:p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755576" y="2348880"/>
                <a:ext cx="3600400" cy="33325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600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6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600" b="0" i="1" smtClean="0">
                            <a:latin typeface="Cambria Math"/>
                          </a:rPr>
                          <m:t>11−5</m:t>
                        </m:r>
                      </m:num>
                      <m:den>
                        <m:r>
                          <a:rPr lang="en-GB" sz="3600" b="0" i="1" smtClean="0">
                            <a:latin typeface="Cambria Math"/>
                          </a:rPr>
                          <m:t>5−3</m:t>
                        </m:r>
                      </m:den>
                    </m:f>
                  </m:oMath>
                </a14:m>
                <a:endParaRPr lang="en-GB" sz="3600" dirty="0" smtClean="0"/>
              </a:p>
              <a:p>
                <a:pPr algn="ctr"/>
                <a:endParaRPr lang="en-GB" sz="3600" dirty="0" smtClean="0"/>
              </a:p>
              <a:p>
                <a:pPr algn="ctr"/>
                <a:r>
                  <a:rPr lang="en-GB" sz="3600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6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6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en-GB" sz="36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en-GB" sz="3600" dirty="0" smtClean="0"/>
              </a:p>
              <a:p>
                <a:pPr algn="ctr"/>
                <a:endParaRPr lang="en-GB" sz="3600" dirty="0" smtClean="0"/>
              </a:p>
              <a:p>
                <a:pPr algn="ctr"/>
                <a:r>
                  <a:rPr lang="en-GB" sz="3600" dirty="0" smtClean="0"/>
                  <a:t>m = 3</a:t>
                </a:r>
                <a:endParaRPr lang="en-GB" sz="3600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348880"/>
                <a:ext cx="3600400" cy="3332579"/>
              </a:xfrm>
              <a:prstGeom prst="rect">
                <a:avLst/>
              </a:prstGeom>
              <a:blipFill rotWithShape="0">
                <a:blip r:embed="rId2"/>
                <a:stretch>
                  <a:fillRect b="-60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4355976" y="2472685"/>
                <a:ext cx="3600400" cy="33325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600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6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600" b="0" i="1" smtClean="0">
                            <a:latin typeface="Cambria Math"/>
                          </a:rPr>
                          <m:t>5−11</m:t>
                        </m:r>
                      </m:num>
                      <m:den>
                        <m:r>
                          <a:rPr lang="en-GB" sz="3600" b="0" i="1" smtClean="0">
                            <a:latin typeface="Cambria Math"/>
                          </a:rPr>
                          <m:t>3−5</m:t>
                        </m:r>
                      </m:den>
                    </m:f>
                  </m:oMath>
                </a14:m>
                <a:endParaRPr lang="en-GB" sz="3600" dirty="0" smtClean="0"/>
              </a:p>
              <a:p>
                <a:pPr algn="ctr"/>
                <a:endParaRPr lang="en-GB" sz="3600" dirty="0" smtClean="0"/>
              </a:p>
              <a:p>
                <a:pPr algn="ctr"/>
                <a:r>
                  <a:rPr lang="en-GB" sz="3600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6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600" b="0" i="1" smtClean="0">
                            <a:latin typeface="Cambria Math"/>
                          </a:rPr>
                          <m:t>−6</m:t>
                        </m:r>
                      </m:num>
                      <m:den>
                        <m:r>
                          <a:rPr lang="en-GB" sz="3600" b="0" i="1" smtClean="0">
                            <a:latin typeface="Cambria Math"/>
                          </a:rPr>
                          <m:t>−2</m:t>
                        </m:r>
                      </m:den>
                    </m:f>
                  </m:oMath>
                </a14:m>
                <a:endParaRPr lang="en-GB" sz="3600" dirty="0" smtClean="0"/>
              </a:p>
              <a:p>
                <a:pPr algn="ctr"/>
                <a:endParaRPr lang="en-GB" sz="3600" dirty="0" smtClean="0"/>
              </a:p>
              <a:p>
                <a:pPr algn="ctr"/>
                <a:r>
                  <a:rPr lang="en-GB" sz="3600" dirty="0" smtClean="0"/>
                  <a:t>m = 3</a:t>
                </a:r>
                <a:endParaRPr lang="en-GB" sz="36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2472685"/>
                <a:ext cx="3600400" cy="3332579"/>
              </a:xfrm>
              <a:prstGeom prst="rect">
                <a:avLst/>
              </a:prstGeom>
              <a:blipFill rotWithShape="0">
                <a:blip r:embed="rId3"/>
                <a:stretch>
                  <a:fillRect b="-62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4322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Starter exercise 1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Using, </a:t>
                </a:r>
                <a:r>
                  <a:rPr lang="en-GB" dirty="0">
                    <a:solidFill>
                      <a:srgbClr val="FF0000"/>
                    </a:solidFill>
                  </a:rPr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  <m:sub>
                            <m:r>
                              <a:rPr lang="en-GB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i="1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  <m:sub>
                            <m:r>
                              <a:rPr lang="en-GB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i="1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 smtClean="0"/>
                  <a:t>,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calculate the gradient between the following points:</a:t>
                </a:r>
              </a:p>
              <a:p>
                <a:endParaRPr lang="en-GB" dirty="0"/>
              </a:p>
              <a:p>
                <a:pPr marL="514350" indent="-514350">
                  <a:buFont typeface="+mj-lt"/>
                  <a:buAutoNum type="alphaLcParenR"/>
                </a:pPr>
                <a:r>
                  <a:rPr lang="en-GB" dirty="0" smtClean="0"/>
                  <a:t>(1, 4) and (4, 19)</a:t>
                </a:r>
              </a:p>
              <a:p>
                <a:pPr marL="514350" indent="-514350">
                  <a:buFont typeface="+mj-lt"/>
                  <a:buAutoNum type="alphaLcParenR"/>
                </a:pPr>
                <a:endParaRPr lang="en-GB" dirty="0"/>
              </a:p>
              <a:p>
                <a:pPr marL="514350" indent="-514350">
                  <a:buFont typeface="+mj-lt"/>
                  <a:buAutoNum type="alphaLcParenR"/>
                </a:pPr>
                <a:r>
                  <a:rPr lang="en-GB" dirty="0" smtClean="0"/>
                  <a:t>(3, 9) and (5, 5)</a:t>
                </a:r>
              </a:p>
              <a:p>
                <a:pPr marL="514350" indent="-514350">
                  <a:buFont typeface="+mj-lt"/>
                  <a:buAutoNum type="alphaLcParenR"/>
                </a:pPr>
                <a:endParaRPr lang="en-GB" dirty="0"/>
              </a:p>
              <a:p>
                <a:pPr marL="514350" indent="-514350">
                  <a:buFont typeface="+mj-lt"/>
                  <a:buAutoNum type="alphaLcParenR"/>
                </a:pPr>
                <a:r>
                  <a:rPr lang="en-GB" dirty="0" smtClean="0"/>
                  <a:t>(-3, 4) and (-1, 18)</a:t>
                </a:r>
              </a:p>
              <a:p>
                <a:pPr marL="514350" indent="-514350">
                  <a:buFont typeface="+mj-lt"/>
                  <a:buAutoNum type="alphaLcParenR"/>
                </a:pPr>
                <a:endParaRPr lang="en-GB" dirty="0"/>
              </a:p>
              <a:p>
                <a:pPr marL="514350" indent="-514350">
                  <a:buFont typeface="+mj-lt"/>
                  <a:buAutoNum type="alphaLcParenR"/>
                </a:pPr>
                <a:r>
                  <a:rPr lang="en-GB" dirty="0" smtClean="0"/>
                  <a:t>(0, 4) and (6, 6)</a:t>
                </a:r>
              </a:p>
              <a:p>
                <a:pPr marL="514350" indent="-514350">
                  <a:buFont typeface="+mj-lt"/>
                  <a:buAutoNum type="alphaLcParenR"/>
                </a:pPr>
                <a:endParaRPr lang="en-GB" dirty="0"/>
              </a:p>
              <a:p>
                <a:pPr marL="514350" indent="-514350">
                  <a:buFont typeface="+mj-lt"/>
                  <a:buAutoNum type="alphaLcParenR"/>
                </a:pPr>
                <a:r>
                  <a:rPr lang="en-GB" dirty="0"/>
                  <a:t>(3, 1) and (6, -11)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963" t="-1617" b="-24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/>
          <p:cNvSpPr txBox="1"/>
          <p:nvPr/>
        </p:nvSpPr>
        <p:spPr>
          <a:xfrm>
            <a:off x="4736863" y="2924944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m = 5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736863" y="357301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m = -2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730764" y="4221088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m = 7</a:t>
            </a:r>
            <a:endParaRPr lang="en-GB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4729032" y="4797152"/>
                <a:ext cx="2160240" cy="7877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3200" dirty="0" smtClean="0">
                    <a:solidFill>
                      <a:srgbClr val="FF0000"/>
                    </a:solidFill>
                  </a:rPr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sz="32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en-GB" sz="3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9032" y="4797152"/>
                <a:ext cx="2160240" cy="787716"/>
              </a:xfrm>
              <a:prstGeom prst="rect">
                <a:avLst/>
              </a:prstGeom>
              <a:blipFill rotWithShape="0">
                <a:blip r:embed="rId3"/>
                <a:stretch>
                  <a:fillRect l="-7345" b="-124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/>
          <p:cNvSpPr txBox="1"/>
          <p:nvPr/>
        </p:nvSpPr>
        <p:spPr>
          <a:xfrm>
            <a:off x="4739166" y="5652537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m =-4</a:t>
            </a:r>
            <a:endParaRPr lang="en-GB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051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xercise 2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24744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dirty="0" smtClean="0"/>
                  <a:t>For the equation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=3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+4</m:t>
                    </m:r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Populate the table by calculating the values of </a:t>
                </a:r>
                <a:r>
                  <a:rPr lang="en-GB" i="1" dirty="0" smtClean="0"/>
                  <a:t>y </a:t>
                </a:r>
                <a:r>
                  <a:rPr lang="en-GB" dirty="0" smtClean="0"/>
                  <a:t>for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−1</m:t>
                    </m:r>
                  </m:oMath>
                </a14:m>
                <a:r>
                  <a:rPr lang="en-GB" b="0" i="1" dirty="0" smtClean="0">
                    <a:latin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0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≤10</m:t>
                    </m:r>
                  </m:oMath>
                </a14:m>
                <a:r>
                  <a:rPr lang="en-GB" i="1" dirty="0" smtClean="0"/>
                  <a:t> </a:t>
                </a:r>
                <a:r>
                  <a:rPr lang="en-GB" dirty="0" smtClean="0"/>
                  <a:t>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24744"/>
                <a:ext cx="8229600" cy="4525963"/>
              </a:xfrm>
              <a:blipFill rotWithShape="0">
                <a:blip r:embed="rId2"/>
                <a:stretch>
                  <a:fillRect l="-1852" t="-1617" r="-7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Rectangle 10"/>
          <p:cNvSpPr/>
          <p:nvPr/>
        </p:nvSpPr>
        <p:spPr>
          <a:xfrm>
            <a:off x="457200" y="3573016"/>
            <a:ext cx="8229600" cy="12961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Connector 12"/>
          <p:cNvCxnSpPr>
            <a:stCxn id="11" idx="1"/>
            <a:endCxn id="11" idx="3"/>
          </p:cNvCxnSpPr>
          <p:nvPr/>
        </p:nvCxnSpPr>
        <p:spPr>
          <a:xfrm>
            <a:off x="457200" y="4221088"/>
            <a:ext cx="822960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99592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1331640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1763688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3059832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2195736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2627784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6084168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5652120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5220072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4788024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4355976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3923928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3491880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8244408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7812360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7380312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6948264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6516216" y="3573016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529208" y="3573016"/>
            <a:ext cx="442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x</a:t>
            </a:r>
            <a:endParaRPr lang="en-GB" sz="2800" dirty="0"/>
          </a:p>
        </p:txBody>
      </p:sp>
      <p:sp>
        <p:nvSpPr>
          <p:cNvPr id="36" name="TextBox 35"/>
          <p:cNvSpPr txBox="1"/>
          <p:nvPr/>
        </p:nvSpPr>
        <p:spPr>
          <a:xfrm>
            <a:off x="539552" y="4201924"/>
            <a:ext cx="442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y</a:t>
            </a:r>
            <a:endParaRPr lang="en-GB" sz="2800" dirty="0"/>
          </a:p>
        </p:txBody>
      </p:sp>
      <p:sp>
        <p:nvSpPr>
          <p:cNvPr id="39" name="TextBox 38"/>
          <p:cNvSpPr txBox="1"/>
          <p:nvPr/>
        </p:nvSpPr>
        <p:spPr>
          <a:xfrm>
            <a:off x="841716" y="3592180"/>
            <a:ext cx="7719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-</a:t>
            </a:r>
            <a:r>
              <a:rPr lang="en-GB" sz="2000" dirty="0" smtClean="0"/>
              <a:t>10</a:t>
            </a:r>
            <a:endParaRPr lang="en-GB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Box 39"/>
              <p:cNvSpPr txBox="1"/>
              <p:nvPr/>
            </p:nvSpPr>
            <p:spPr>
              <a:xfrm>
                <a:off x="3347687" y="5157192"/>
                <a:ext cx="3083088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4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sz="24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e>
                    </m:d>
                    <m:d>
                      <m:dPr>
                        <m:ctrlPr>
                          <a:rPr lang="en-GB" sz="24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−10</m:t>
                        </m:r>
                      </m:e>
                    </m:d>
                    <m:r>
                      <a:rPr lang="en-GB" sz="24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+4=</m:t>
                    </m:r>
                  </m:oMath>
                </a14:m>
                <a:r>
                  <a:rPr lang="en-GB" sz="2400" dirty="0" smtClean="0">
                    <a:solidFill>
                      <a:srgbClr val="FF0000"/>
                    </a:solidFill>
                  </a:rPr>
                  <a:t>-26</a:t>
                </a:r>
                <a:endParaRPr lang="en-GB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0" name="TextBox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687" y="5157192"/>
                <a:ext cx="3083088" cy="369332"/>
              </a:xfrm>
              <a:prstGeom prst="rect">
                <a:avLst/>
              </a:prstGeom>
              <a:blipFill rotWithShape="0">
                <a:blip r:embed="rId3"/>
                <a:stretch>
                  <a:fillRect l="-3557" t="-26230" r="-4941" b="-475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TextBox 40"/>
          <p:cNvSpPr txBox="1"/>
          <p:nvPr/>
        </p:nvSpPr>
        <p:spPr>
          <a:xfrm>
            <a:off x="855850" y="4278963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0000"/>
                </a:solidFill>
              </a:rPr>
              <a:t>-26</a:t>
            </a:r>
            <a:endParaRPr lang="en-GB" sz="2000" dirty="0">
              <a:solidFill>
                <a:srgbClr val="FF0000"/>
              </a:solidFill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457200" y="5650707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Draw a graph from your table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45742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  <p:bldP spid="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the Equation of a Line</a:t>
            </a:r>
            <a:endParaRPr lang="en-GB" dirty="0"/>
          </a:p>
        </p:txBody>
      </p:sp>
      <p:graphicFrame>
        <p:nvGraphicFramePr>
          <p:cNvPr id="4" name="Chart 3"/>
          <p:cNvGraphicFramePr/>
          <p:nvPr>
            <p:extLst/>
          </p:nvPr>
        </p:nvGraphicFramePr>
        <p:xfrm>
          <a:off x="683568" y="1239126"/>
          <a:ext cx="7272808" cy="52537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6" name="Straight Connector 5"/>
          <p:cNvCxnSpPr/>
          <p:nvPr/>
        </p:nvCxnSpPr>
        <p:spPr>
          <a:xfrm flipV="1">
            <a:off x="1115616" y="2014548"/>
            <a:ext cx="5472608" cy="374441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915816" y="1414383"/>
            <a:ext cx="457560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Choose two points on the line and calculate the gradient</a:t>
            </a:r>
            <a:endParaRPr lang="en-GB" sz="2400" dirty="0"/>
          </a:p>
        </p:txBody>
      </p:sp>
      <p:grpSp>
        <p:nvGrpSpPr>
          <p:cNvPr id="5" name="Group 4"/>
          <p:cNvGrpSpPr/>
          <p:nvPr/>
        </p:nvGrpSpPr>
        <p:grpSpPr>
          <a:xfrm>
            <a:off x="2627784" y="3212976"/>
            <a:ext cx="6048672" cy="1963380"/>
            <a:chOff x="2627784" y="3212976"/>
            <a:chExt cx="6048672" cy="1963380"/>
          </a:xfrm>
        </p:grpSpPr>
        <p:grpSp>
          <p:nvGrpSpPr>
            <p:cNvPr id="3" name="Group 2"/>
            <p:cNvGrpSpPr/>
            <p:nvPr/>
          </p:nvGrpSpPr>
          <p:grpSpPr>
            <a:xfrm>
              <a:off x="2627784" y="4149080"/>
              <a:ext cx="1368152" cy="1027276"/>
              <a:chOff x="2627784" y="4149080"/>
              <a:chExt cx="1368152" cy="1027276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3462384" y="4149080"/>
                <a:ext cx="0" cy="576064"/>
              </a:xfrm>
              <a:prstGeom prst="line">
                <a:avLst/>
              </a:prstGeom>
              <a:ln w="381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 flipH="1">
                <a:off x="2627784" y="4725144"/>
                <a:ext cx="834600" cy="0"/>
              </a:xfrm>
              <a:prstGeom prst="line">
                <a:avLst/>
              </a:prstGeom>
              <a:ln w="381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TextBox 19"/>
              <p:cNvSpPr txBox="1"/>
              <p:nvPr/>
            </p:nvSpPr>
            <p:spPr>
              <a:xfrm>
                <a:off x="3491880" y="4149080"/>
                <a:ext cx="5040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b="1" dirty="0" smtClean="0">
                    <a:solidFill>
                      <a:srgbClr val="00B050"/>
                    </a:solidFill>
                  </a:rPr>
                  <a:t>3</a:t>
                </a:r>
                <a:endParaRPr lang="en-GB" sz="2800" b="1" dirty="0">
                  <a:solidFill>
                    <a:srgbClr val="00B050"/>
                  </a:solidFill>
                </a:endParaRPr>
              </a:p>
            </p:txBody>
          </p:sp>
          <p:sp>
            <p:nvSpPr>
              <p:cNvPr id="21" name="TextBox 20"/>
              <p:cNvSpPr txBox="1"/>
              <p:nvPr/>
            </p:nvSpPr>
            <p:spPr>
              <a:xfrm>
                <a:off x="2915816" y="4653136"/>
                <a:ext cx="5040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b="1" dirty="0">
                    <a:solidFill>
                      <a:srgbClr val="00B050"/>
                    </a:solidFill>
                  </a:rPr>
                  <a:t>1</a:t>
                </a:r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6" name="TextBox 25"/>
                <p:cNvSpPr txBox="1"/>
                <p:nvPr/>
              </p:nvSpPr>
              <p:spPr>
                <a:xfrm>
                  <a:off x="5436096" y="3212976"/>
                  <a:ext cx="3240360" cy="78874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3200" dirty="0" smtClean="0"/>
                    <a:t>m = </a:t>
                  </a:r>
                  <a14:m>
                    <m:oMath xmlns:m="http://schemas.openxmlformats.org/officeDocument/2006/math">
                      <m:f>
                        <m:f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2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en-GB" sz="3200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en-GB" sz="3200" b="0" i="1" smtClean="0">
                          <a:latin typeface="Cambria Math"/>
                        </a:rPr>
                        <m:t>=3</m:t>
                      </m:r>
                    </m:oMath>
                  </a14:m>
                  <a:endParaRPr lang="en-GB" sz="3200" dirty="0"/>
                </a:p>
              </p:txBody>
            </p:sp>
          </mc:Choice>
          <mc:Fallback xmlns="">
            <p:sp>
              <p:nvSpPr>
                <p:cNvPr id="26" name="TextBox 2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36096" y="3212976"/>
                  <a:ext cx="3240360" cy="788742"/>
                </a:xfrm>
                <a:prstGeom prst="rect">
                  <a:avLst/>
                </a:prstGeom>
                <a:blipFill rotWithShape="0">
                  <a:blip r:embed="rId3"/>
                  <a:stretch>
                    <a:fillRect l="-4896" b="-1317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1234576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the Equation of a Line</a:t>
            </a:r>
            <a:endParaRPr lang="en-GB" dirty="0"/>
          </a:p>
        </p:txBody>
      </p:sp>
      <p:graphicFrame>
        <p:nvGraphicFramePr>
          <p:cNvPr id="4" name="Chart 3"/>
          <p:cNvGraphicFramePr/>
          <p:nvPr>
            <p:extLst/>
          </p:nvPr>
        </p:nvGraphicFramePr>
        <p:xfrm>
          <a:off x="683568" y="1239126"/>
          <a:ext cx="7272808" cy="52537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6" name="Straight Connector 5"/>
          <p:cNvCxnSpPr/>
          <p:nvPr/>
        </p:nvCxnSpPr>
        <p:spPr>
          <a:xfrm flipV="1">
            <a:off x="1115616" y="2014548"/>
            <a:ext cx="5472608" cy="374441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/>
              <p:cNvSpPr txBox="1"/>
              <p:nvPr/>
            </p:nvSpPr>
            <p:spPr>
              <a:xfrm>
                <a:off x="4748922" y="1340768"/>
                <a:ext cx="4575606" cy="230832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 smtClean="0"/>
                  <a:t>Compare to the equation </a:t>
                </a:r>
                <a:endParaRPr lang="en-GB" sz="2400" i="1" dirty="0" smtClean="0">
                  <a:latin typeface="Cambria Math" panose="02040503050406030204" pitchFamily="18" charset="0"/>
                </a:endParaRPr>
              </a:p>
              <a:p>
                <a:endParaRPr lang="en-GB" sz="2400" i="1" dirty="0" smtClean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=3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+4</m:t>
                    </m:r>
                  </m:oMath>
                </a14:m>
                <a:r>
                  <a:rPr lang="en-GB" sz="2400" dirty="0" smtClean="0"/>
                  <a:t> </a:t>
                </a:r>
              </a:p>
              <a:p>
                <a:endParaRPr lang="en-GB" sz="2400" dirty="0"/>
              </a:p>
              <a:p>
                <a:r>
                  <a:rPr lang="en-GB" sz="2400" dirty="0" smtClean="0"/>
                  <a:t>Are there any correlations between it and your graph?</a:t>
                </a:r>
                <a:endParaRPr lang="en-GB" sz="2400" dirty="0"/>
              </a:p>
            </p:txBody>
          </p:sp>
        </mc:Choice>
        <mc:Fallback xmlns="">
          <p:sp>
            <p:nvSpPr>
              <p:cNvPr id="16" name="TextBox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8922" y="1340768"/>
                <a:ext cx="4575606" cy="2308324"/>
              </a:xfrm>
              <a:prstGeom prst="rect">
                <a:avLst/>
              </a:prstGeom>
              <a:blipFill rotWithShape="0">
                <a:blip r:embed="rId3"/>
                <a:stretch>
                  <a:fillRect l="-1997" t="-2111" r="-3196" b="-50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Box 17"/>
          <p:cNvSpPr txBox="1"/>
          <p:nvPr/>
        </p:nvSpPr>
        <p:spPr>
          <a:xfrm>
            <a:off x="5004048" y="4005064"/>
            <a:ext cx="396044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 = +4, therefore the equation of this line is </a:t>
            </a:r>
            <a:r>
              <a:rPr lang="en-GB" sz="2400" b="1" dirty="0" smtClean="0">
                <a:solidFill>
                  <a:srgbClr val="FF0000"/>
                </a:solidFill>
              </a:rPr>
              <a:t>y = 3x + 4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799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the Equation of a Line</a:t>
            </a:r>
            <a:endParaRPr lang="en-GB" dirty="0"/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1672147543"/>
              </p:ext>
            </p:extLst>
          </p:nvPr>
        </p:nvGraphicFramePr>
        <p:xfrm>
          <a:off x="683568" y="1239126"/>
          <a:ext cx="7272808" cy="52537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6" name="Straight Connector 5"/>
          <p:cNvCxnSpPr/>
          <p:nvPr/>
        </p:nvCxnSpPr>
        <p:spPr>
          <a:xfrm>
            <a:off x="1115616" y="2535408"/>
            <a:ext cx="6120680" cy="34563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326480" y="4312260"/>
            <a:ext cx="0" cy="101671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4326480" y="5328972"/>
            <a:ext cx="175768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792928" y="4559006"/>
            <a:ext cx="50405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B050"/>
                </a:solidFill>
              </a:rPr>
              <a:t>-5</a:t>
            </a:r>
            <a:endParaRPr lang="en-GB" sz="2800" b="1" dirty="0">
              <a:solidFill>
                <a:srgbClr val="00B05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953296" y="5362416"/>
            <a:ext cx="50405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B050"/>
                </a:solidFill>
              </a:rPr>
              <a:t>2</a:t>
            </a:r>
            <a:endParaRPr lang="en-GB" sz="2800" b="1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/>
              <p:cNvSpPr txBox="1"/>
              <p:nvPr/>
            </p:nvSpPr>
            <p:spPr>
              <a:xfrm>
                <a:off x="4925593" y="1589233"/>
                <a:ext cx="3240360" cy="7957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3200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/>
                          </a:rPr>
                          <m:t>−5</m:t>
                        </m:r>
                      </m:num>
                      <m:den>
                        <m:r>
                          <a:rPr lang="en-GB" sz="32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3200" b="0" i="1" smtClean="0">
                        <a:latin typeface="Cambria Math"/>
                      </a:rPr>
                      <m:t>=−2.5</m:t>
                    </m:r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593" y="1589233"/>
                <a:ext cx="3240360" cy="795795"/>
              </a:xfrm>
              <a:prstGeom prst="rect">
                <a:avLst/>
              </a:prstGeom>
              <a:blipFill rotWithShape="1">
                <a:blip r:embed="rId3"/>
                <a:stretch>
                  <a:fillRect l="-4699" b="-130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Box 17"/>
          <p:cNvSpPr txBox="1"/>
          <p:nvPr/>
        </p:nvSpPr>
        <p:spPr>
          <a:xfrm>
            <a:off x="5076056" y="2385028"/>
            <a:ext cx="396044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 = +10, therefore the equation of this line is </a:t>
            </a:r>
          </a:p>
          <a:p>
            <a:r>
              <a:rPr lang="en-GB" sz="2400" b="1" dirty="0" smtClean="0">
                <a:solidFill>
                  <a:srgbClr val="FF0000"/>
                </a:solidFill>
              </a:rPr>
              <a:t>y = -2.5x + 10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2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7" grpId="0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the Equation of a Line</a:t>
            </a:r>
            <a:endParaRPr lang="en-GB" dirty="0"/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1672147543"/>
              </p:ext>
            </p:extLst>
          </p:nvPr>
        </p:nvGraphicFramePr>
        <p:xfrm>
          <a:off x="683568" y="1239126"/>
          <a:ext cx="7272808" cy="52537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6" name="Straight Connector 5"/>
          <p:cNvCxnSpPr/>
          <p:nvPr/>
        </p:nvCxnSpPr>
        <p:spPr>
          <a:xfrm flipV="1">
            <a:off x="1619672" y="4009900"/>
            <a:ext cx="6336704" cy="39771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6026908" y="4119584"/>
            <a:ext cx="0" cy="22904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2627784" y="4348624"/>
            <a:ext cx="3399124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4535996" y="4380331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026908" y="3985900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/>
              <p:cNvSpPr txBox="1"/>
              <p:nvPr/>
            </p:nvSpPr>
            <p:spPr>
              <a:xfrm>
                <a:off x="5047426" y="1644874"/>
                <a:ext cx="3240360" cy="7877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3200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sz="32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7426" y="1644874"/>
                <a:ext cx="3240360" cy="787716"/>
              </a:xfrm>
              <a:prstGeom prst="rect">
                <a:avLst/>
              </a:prstGeom>
              <a:blipFill rotWithShape="1">
                <a:blip r:embed="rId3"/>
                <a:stretch>
                  <a:fillRect l="-4887" b="-124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/>
              <p:cNvSpPr txBox="1"/>
              <p:nvPr/>
            </p:nvSpPr>
            <p:spPr>
              <a:xfrm>
                <a:off x="4788024" y="2492896"/>
                <a:ext cx="3960440" cy="1016689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 smtClean="0"/>
                  <a:t>c = +5, therefore the equation of this line is </a:t>
                </a:r>
                <a:r>
                  <a:rPr lang="en-GB" sz="2400" b="1" dirty="0" smtClean="0">
                    <a:solidFill>
                      <a:srgbClr val="FF0000"/>
                    </a:solidFill>
                  </a:rPr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en-GB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en-GB" sz="2400" b="1" dirty="0" smtClean="0">
                    <a:solidFill>
                      <a:srgbClr val="FF0000"/>
                    </a:solidFill>
                  </a:rPr>
                  <a:t>x + 5</a:t>
                </a:r>
                <a:endParaRPr lang="en-GB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8" name="TextBox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2492896"/>
                <a:ext cx="3960440" cy="1016689"/>
              </a:xfrm>
              <a:prstGeom prst="rect">
                <a:avLst/>
              </a:prstGeom>
              <a:blipFill rotWithShape="1">
                <a:blip r:embed="rId4"/>
                <a:stretch>
                  <a:fillRect l="-2308" t="-4790" r="-2154" b="-29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772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7" grpId="0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Straight Lines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straight lines take the form y = mx + c</a:t>
            </a:r>
          </a:p>
          <a:p>
            <a:endParaRPr lang="en-GB" dirty="0"/>
          </a:p>
          <a:p>
            <a:pPr lvl="1"/>
            <a:r>
              <a:rPr lang="en-GB" dirty="0" smtClean="0"/>
              <a:t>Where m is the gradient</a:t>
            </a:r>
          </a:p>
          <a:p>
            <a:endParaRPr lang="en-GB" dirty="0"/>
          </a:p>
          <a:p>
            <a:pPr lvl="1"/>
            <a:r>
              <a:rPr lang="en-GB" dirty="0" smtClean="0"/>
              <a:t>c is the y-intercept</a:t>
            </a:r>
          </a:p>
        </p:txBody>
      </p:sp>
    </p:spTree>
    <p:extLst>
      <p:ext uri="{BB962C8B-B14F-4D97-AF65-F5344CB8AC3E}">
        <p14:creationId xmlns:p14="http://schemas.microsoft.com/office/powerpoint/2010/main" val="111281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18"/>
          <p:cNvGrpSpPr>
            <a:grpSpLocks/>
          </p:cNvGrpSpPr>
          <p:nvPr/>
        </p:nvGrpSpPr>
        <p:grpSpPr bwMode="auto">
          <a:xfrm>
            <a:off x="6313488" y="1652588"/>
            <a:ext cx="2663825" cy="2657475"/>
            <a:chOff x="6372200" y="4234181"/>
            <a:chExt cx="2664296" cy="2579195"/>
          </a:xfrm>
        </p:grpSpPr>
        <p:pic>
          <p:nvPicPr>
            <p:cNvPr id="8379" name="Picture 7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308" t="17438" r="34839" b="11008"/>
            <a:stretch>
              <a:fillRect/>
            </a:stretch>
          </p:blipFill>
          <p:spPr bwMode="auto">
            <a:xfrm>
              <a:off x="6372200" y="4234181"/>
              <a:ext cx="2664215" cy="25791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5" name="Rectangle 84"/>
            <p:cNvSpPr/>
            <p:nvPr/>
          </p:nvSpPr>
          <p:spPr>
            <a:xfrm>
              <a:off x="8052072" y="6525258"/>
              <a:ext cx="984424" cy="23111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</p:grpSp>
      <p:grpSp>
        <p:nvGrpSpPr>
          <p:cNvPr id="8195" name="Group 16"/>
          <p:cNvGrpSpPr>
            <a:grpSpLocks/>
          </p:cNvGrpSpPr>
          <p:nvPr/>
        </p:nvGrpSpPr>
        <p:grpSpPr bwMode="auto">
          <a:xfrm>
            <a:off x="3432175" y="4254500"/>
            <a:ext cx="2790825" cy="2549525"/>
            <a:chOff x="2993764" y="3547554"/>
            <a:chExt cx="2791915" cy="2881363"/>
          </a:xfrm>
        </p:grpSpPr>
        <p:pic>
          <p:nvPicPr>
            <p:cNvPr id="8377" name="Picture 7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03" t="22829" r="32959" b="10210"/>
            <a:stretch>
              <a:fillRect/>
            </a:stretch>
          </p:blipFill>
          <p:spPr bwMode="auto">
            <a:xfrm>
              <a:off x="2993764" y="3547554"/>
              <a:ext cx="2773363" cy="2881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1" name="Rectangle 80"/>
            <p:cNvSpPr/>
            <p:nvPr/>
          </p:nvSpPr>
          <p:spPr>
            <a:xfrm>
              <a:off x="4801045" y="6161593"/>
              <a:ext cx="984634" cy="260147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</p:grpSp>
      <p:grpSp>
        <p:nvGrpSpPr>
          <p:cNvPr id="8196" name="Group 14"/>
          <p:cNvGrpSpPr>
            <a:grpSpLocks/>
          </p:cNvGrpSpPr>
          <p:nvPr/>
        </p:nvGrpSpPr>
        <p:grpSpPr bwMode="auto">
          <a:xfrm>
            <a:off x="438150" y="1652588"/>
            <a:ext cx="2628900" cy="2657475"/>
            <a:chOff x="539135" y="4199845"/>
            <a:chExt cx="2627937" cy="2658155"/>
          </a:xfrm>
        </p:grpSpPr>
        <p:pic>
          <p:nvPicPr>
            <p:cNvPr id="8375" name="Picture 7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815" t="17317" r="38947" b="14928"/>
            <a:stretch>
              <a:fillRect/>
            </a:stretch>
          </p:blipFill>
          <p:spPr bwMode="auto">
            <a:xfrm>
              <a:off x="539135" y="4199845"/>
              <a:ext cx="2627937" cy="265815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2183183" y="6597583"/>
              <a:ext cx="983889" cy="260417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</p:grpSp>
      <p:pic>
        <p:nvPicPr>
          <p:cNvPr id="8197" name="Picture 7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900" y="4254500"/>
            <a:ext cx="2697163" cy="2551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7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275" y="1628775"/>
            <a:ext cx="2649538" cy="268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99" name="Line 4"/>
          <p:cNvSpPr>
            <a:spLocks noChangeShapeType="1"/>
          </p:cNvSpPr>
          <p:nvPr/>
        </p:nvSpPr>
        <p:spPr bwMode="auto">
          <a:xfrm>
            <a:off x="0" y="1000125"/>
            <a:ext cx="9144000" cy="0"/>
          </a:xfrm>
          <a:prstGeom prst="line">
            <a:avLst/>
          </a:prstGeom>
          <a:noFill/>
          <a:ln w="25400">
            <a:solidFill>
              <a:srgbClr val="3366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23" name="TextBox 46"/>
          <p:cNvSpPr txBox="1">
            <a:spLocks noChangeArrowheads="1"/>
          </p:cNvSpPr>
          <p:nvPr/>
        </p:nvSpPr>
        <p:spPr bwMode="auto">
          <a:xfrm>
            <a:off x="-36513" y="1341438"/>
            <a:ext cx="574676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1)</a:t>
            </a:r>
          </a:p>
        </p:txBody>
      </p:sp>
      <p:sp>
        <p:nvSpPr>
          <p:cNvPr id="8224" name="TextBox 1"/>
          <p:cNvSpPr txBox="1">
            <a:spLocks noChangeArrowheads="1"/>
          </p:cNvSpPr>
          <p:nvPr/>
        </p:nvSpPr>
        <p:spPr bwMode="auto">
          <a:xfrm>
            <a:off x="200025" y="1354138"/>
            <a:ext cx="47323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Find the equation of the lines below:</a:t>
            </a:r>
          </a:p>
        </p:txBody>
      </p:sp>
      <p:sp>
        <p:nvSpPr>
          <p:cNvPr id="8225" name="Title 1"/>
          <p:cNvSpPr txBox="1">
            <a:spLocks/>
          </p:cNvSpPr>
          <p:nvPr/>
        </p:nvSpPr>
        <p:spPr bwMode="auto">
          <a:xfrm>
            <a:off x="-530225" y="504825"/>
            <a:ext cx="8229600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2800" b="1" u="sng">
                <a:solidFill>
                  <a:schemeClr val="tx2"/>
                </a:solidFill>
              </a:rPr>
              <a:t>EQUATION OF A LINE</a:t>
            </a:r>
            <a:endParaRPr lang="en-GB" altLang="en-US" sz="2800">
              <a:solidFill>
                <a:schemeClr val="tx2"/>
              </a:solidFill>
            </a:endParaRPr>
          </a:p>
        </p:txBody>
      </p:sp>
      <p:grpSp>
        <p:nvGrpSpPr>
          <p:cNvPr id="8226" name="Group 4"/>
          <p:cNvGrpSpPr>
            <a:grpSpLocks/>
          </p:cNvGrpSpPr>
          <p:nvPr/>
        </p:nvGrpSpPr>
        <p:grpSpPr bwMode="auto">
          <a:xfrm>
            <a:off x="250825" y="4254500"/>
            <a:ext cx="2917825" cy="2605088"/>
            <a:chOff x="2483768" y="-387424"/>
            <a:chExt cx="4449171" cy="4481752"/>
          </a:xfrm>
        </p:grpSpPr>
        <p:pic>
          <p:nvPicPr>
            <p:cNvPr id="8373" name="Picture 68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999" t="21193" r="36386" b="17542"/>
            <a:stretch>
              <a:fillRect/>
            </a:stretch>
          </p:blipFill>
          <p:spPr bwMode="auto">
            <a:xfrm>
              <a:off x="2483768" y="-387424"/>
              <a:ext cx="4449171" cy="44817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Rectangle 2"/>
            <p:cNvSpPr/>
            <p:nvPr/>
          </p:nvSpPr>
          <p:spPr>
            <a:xfrm>
              <a:off x="5291732" y="3572685"/>
              <a:ext cx="1641207" cy="360506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</p:grpSp>
      <p:sp>
        <p:nvSpPr>
          <p:cNvPr id="8227" name="TextBox 46"/>
          <p:cNvSpPr txBox="1">
            <a:spLocks noChangeArrowheads="1"/>
          </p:cNvSpPr>
          <p:nvPr/>
        </p:nvSpPr>
        <p:spPr bwMode="auto">
          <a:xfrm>
            <a:off x="-63500" y="1601788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(a)</a:t>
            </a:r>
          </a:p>
        </p:txBody>
      </p:sp>
      <p:sp>
        <p:nvSpPr>
          <p:cNvPr id="8228" name="TextBox 46"/>
          <p:cNvSpPr txBox="1">
            <a:spLocks noChangeArrowheads="1"/>
          </p:cNvSpPr>
          <p:nvPr/>
        </p:nvSpPr>
        <p:spPr bwMode="auto">
          <a:xfrm>
            <a:off x="3278188" y="1628775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(b)</a:t>
            </a:r>
          </a:p>
        </p:txBody>
      </p:sp>
      <p:sp>
        <p:nvSpPr>
          <p:cNvPr id="8229" name="TextBox 46"/>
          <p:cNvSpPr txBox="1">
            <a:spLocks noChangeArrowheads="1"/>
          </p:cNvSpPr>
          <p:nvPr/>
        </p:nvSpPr>
        <p:spPr bwMode="auto">
          <a:xfrm>
            <a:off x="6076950" y="1581150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(c)</a:t>
            </a:r>
          </a:p>
        </p:txBody>
      </p:sp>
      <p:sp>
        <p:nvSpPr>
          <p:cNvPr id="8230" name="TextBox 46"/>
          <p:cNvSpPr txBox="1">
            <a:spLocks noChangeArrowheads="1"/>
          </p:cNvSpPr>
          <p:nvPr/>
        </p:nvSpPr>
        <p:spPr bwMode="auto">
          <a:xfrm>
            <a:off x="-60325" y="4167188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(d)</a:t>
            </a:r>
          </a:p>
        </p:txBody>
      </p:sp>
      <p:sp>
        <p:nvSpPr>
          <p:cNvPr id="8231" name="TextBox 46"/>
          <p:cNvSpPr txBox="1">
            <a:spLocks noChangeArrowheads="1"/>
          </p:cNvSpPr>
          <p:nvPr/>
        </p:nvSpPr>
        <p:spPr bwMode="auto">
          <a:xfrm>
            <a:off x="3287713" y="4213225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(e)</a:t>
            </a:r>
          </a:p>
        </p:txBody>
      </p:sp>
      <p:sp>
        <p:nvSpPr>
          <p:cNvPr id="8232" name="TextBox 46"/>
          <p:cNvSpPr txBox="1">
            <a:spLocks noChangeArrowheads="1"/>
          </p:cNvSpPr>
          <p:nvPr/>
        </p:nvSpPr>
        <p:spPr bwMode="auto">
          <a:xfrm>
            <a:off x="6215063" y="4206875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(f)</a:t>
            </a:r>
          </a:p>
        </p:txBody>
      </p:sp>
      <p:cxnSp>
        <p:nvCxnSpPr>
          <p:cNvPr id="27" name="Straight Connector 26"/>
          <p:cNvCxnSpPr/>
          <p:nvPr/>
        </p:nvCxnSpPr>
        <p:spPr>
          <a:xfrm>
            <a:off x="642938" y="181292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/>
          <p:nvPr/>
        </p:nvCxnSpPr>
        <p:spPr>
          <a:xfrm>
            <a:off x="858838" y="183515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/>
          <p:cNvCxnSpPr/>
          <p:nvPr/>
        </p:nvCxnSpPr>
        <p:spPr>
          <a:xfrm>
            <a:off x="1084263" y="183515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1287463" y="1817688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/>
          <p:cNvCxnSpPr/>
          <p:nvPr/>
        </p:nvCxnSpPr>
        <p:spPr>
          <a:xfrm>
            <a:off x="1503363" y="181292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/>
          <p:cNvCxnSpPr/>
          <p:nvPr/>
        </p:nvCxnSpPr>
        <p:spPr>
          <a:xfrm>
            <a:off x="1935163" y="182880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/>
          <p:cNvCxnSpPr/>
          <p:nvPr/>
        </p:nvCxnSpPr>
        <p:spPr>
          <a:xfrm>
            <a:off x="2141538" y="1830388"/>
            <a:ext cx="0" cy="2279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/>
          <p:nvPr/>
        </p:nvCxnSpPr>
        <p:spPr>
          <a:xfrm>
            <a:off x="2357438" y="1858963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/>
          <p:cNvCxnSpPr/>
          <p:nvPr/>
        </p:nvCxnSpPr>
        <p:spPr>
          <a:xfrm>
            <a:off x="2582863" y="1830388"/>
            <a:ext cx="0" cy="2279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/>
          <p:cNvCxnSpPr/>
          <p:nvPr/>
        </p:nvCxnSpPr>
        <p:spPr>
          <a:xfrm>
            <a:off x="2798763" y="1830388"/>
            <a:ext cx="0" cy="2279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Connector 103"/>
          <p:cNvCxnSpPr/>
          <p:nvPr/>
        </p:nvCxnSpPr>
        <p:spPr>
          <a:xfrm flipV="1">
            <a:off x="611188" y="1903413"/>
            <a:ext cx="224155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/>
          <p:cNvCxnSpPr/>
          <p:nvPr/>
        </p:nvCxnSpPr>
        <p:spPr>
          <a:xfrm flipV="1">
            <a:off x="611188" y="2116138"/>
            <a:ext cx="2241550" cy="17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/>
          <p:cNvCxnSpPr/>
          <p:nvPr/>
        </p:nvCxnSpPr>
        <p:spPr>
          <a:xfrm flipV="1">
            <a:off x="611188" y="2319338"/>
            <a:ext cx="224155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/>
          <p:nvPr/>
        </p:nvCxnSpPr>
        <p:spPr>
          <a:xfrm flipV="1">
            <a:off x="611188" y="2533650"/>
            <a:ext cx="224155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/>
          <p:nvPr/>
        </p:nvCxnSpPr>
        <p:spPr>
          <a:xfrm flipV="1">
            <a:off x="611188" y="2751138"/>
            <a:ext cx="224155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/>
          <p:nvPr/>
        </p:nvCxnSpPr>
        <p:spPr>
          <a:xfrm flipV="1">
            <a:off x="611188" y="3179763"/>
            <a:ext cx="224155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 flipV="1">
            <a:off x="611188" y="3395663"/>
            <a:ext cx="224155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 flipV="1">
            <a:off x="611188" y="3613150"/>
            <a:ext cx="2241550" cy="17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/>
          <p:nvPr/>
        </p:nvCxnSpPr>
        <p:spPr>
          <a:xfrm flipV="1">
            <a:off x="611188" y="3817938"/>
            <a:ext cx="224155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/>
          <p:nvPr/>
        </p:nvCxnSpPr>
        <p:spPr>
          <a:xfrm flipV="1">
            <a:off x="611188" y="4033838"/>
            <a:ext cx="224155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>
            <a:off x="3657600" y="1773238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/>
          <p:nvPr/>
        </p:nvCxnSpPr>
        <p:spPr>
          <a:xfrm>
            <a:off x="3875088" y="1795463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/>
          <p:nvPr/>
        </p:nvCxnSpPr>
        <p:spPr>
          <a:xfrm>
            <a:off x="4100513" y="1795463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/>
          <p:nvPr/>
        </p:nvCxnSpPr>
        <p:spPr>
          <a:xfrm>
            <a:off x="4302125" y="177800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/>
          <p:cNvCxnSpPr/>
          <p:nvPr/>
        </p:nvCxnSpPr>
        <p:spPr>
          <a:xfrm>
            <a:off x="4518025" y="1773238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/>
          <p:nvPr/>
        </p:nvCxnSpPr>
        <p:spPr>
          <a:xfrm>
            <a:off x="4951413" y="1789113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>
            <a:off x="5156200" y="1792288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/>
          <p:nvPr/>
        </p:nvCxnSpPr>
        <p:spPr>
          <a:xfrm>
            <a:off x="5372100" y="181927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/>
          <p:nvPr/>
        </p:nvCxnSpPr>
        <p:spPr>
          <a:xfrm>
            <a:off x="5599113" y="1792288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/>
          <p:nvPr/>
        </p:nvCxnSpPr>
        <p:spPr>
          <a:xfrm>
            <a:off x="5815013" y="1792288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/>
          <p:nvPr/>
        </p:nvCxnSpPr>
        <p:spPr>
          <a:xfrm flipV="1">
            <a:off x="3627438" y="1876425"/>
            <a:ext cx="2239962" cy="17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flipV="1">
            <a:off x="3627438" y="2090738"/>
            <a:ext cx="2239962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/>
          <p:nvPr/>
        </p:nvCxnSpPr>
        <p:spPr>
          <a:xfrm flipV="1">
            <a:off x="3627438" y="2292350"/>
            <a:ext cx="2239962" cy="17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/>
          <p:nvPr/>
        </p:nvCxnSpPr>
        <p:spPr>
          <a:xfrm flipV="1">
            <a:off x="3627438" y="2508250"/>
            <a:ext cx="2239962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/>
          <p:nvPr/>
        </p:nvCxnSpPr>
        <p:spPr>
          <a:xfrm flipV="1">
            <a:off x="3627438" y="2724150"/>
            <a:ext cx="2239962" cy="17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Connector 129"/>
          <p:cNvCxnSpPr/>
          <p:nvPr/>
        </p:nvCxnSpPr>
        <p:spPr>
          <a:xfrm flipV="1">
            <a:off x="3627438" y="3152775"/>
            <a:ext cx="2239962" cy="17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Straight Connector 130"/>
          <p:cNvCxnSpPr/>
          <p:nvPr/>
        </p:nvCxnSpPr>
        <p:spPr>
          <a:xfrm flipV="1">
            <a:off x="3627438" y="3368675"/>
            <a:ext cx="2239962" cy="17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Connector 131"/>
          <p:cNvCxnSpPr/>
          <p:nvPr/>
        </p:nvCxnSpPr>
        <p:spPr>
          <a:xfrm flipV="1">
            <a:off x="3627438" y="3587750"/>
            <a:ext cx="2239962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/>
          <p:cNvCxnSpPr/>
          <p:nvPr/>
        </p:nvCxnSpPr>
        <p:spPr>
          <a:xfrm flipV="1">
            <a:off x="3627438" y="3790950"/>
            <a:ext cx="2239962" cy="17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/>
          <p:cNvCxnSpPr/>
          <p:nvPr/>
        </p:nvCxnSpPr>
        <p:spPr>
          <a:xfrm flipV="1">
            <a:off x="3627438" y="4006850"/>
            <a:ext cx="2239962" cy="17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Connector 134"/>
          <p:cNvCxnSpPr/>
          <p:nvPr/>
        </p:nvCxnSpPr>
        <p:spPr>
          <a:xfrm>
            <a:off x="6573838" y="1800225"/>
            <a:ext cx="0" cy="2279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/>
          <p:cNvCxnSpPr/>
          <p:nvPr/>
        </p:nvCxnSpPr>
        <p:spPr>
          <a:xfrm>
            <a:off x="6791325" y="182245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/>
          <p:cNvCxnSpPr/>
          <p:nvPr/>
        </p:nvCxnSpPr>
        <p:spPr>
          <a:xfrm>
            <a:off x="7016750" y="182245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/>
          <p:nvPr/>
        </p:nvCxnSpPr>
        <p:spPr>
          <a:xfrm>
            <a:off x="7218363" y="1804988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Straight Connector 138"/>
          <p:cNvCxnSpPr/>
          <p:nvPr/>
        </p:nvCxnSpPr>
        <p:spPr>
          <a:xfrm>
            <a:off x="7434263" y="180022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Straight Connector 139"/>
          <p:cNvCxnSpPr/>
          <p:nvPr/>
        </p:nvCxnSpPr>
        <p:spPr>
          <a:xfrm>
            <a:off x="7867650" y="1816100"/>
            <a:ext cx="0" cy="2279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Connector 140"/>
          <p:cNvCxnSpPr/>
          <p:nvPr/>
        </p:nvCxnSpPr>
        <p:spPr>
          <a:xfrm>
            <a:off x="8072438" y="181927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/>
          <p:cNvCxnSpPr/>
          <p:nvPr/>
        </p:nvCxnSpPr>
        <p:spPr>
          <a:xfrm>
            <a:off x="8288338" y="1846263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Straight Connector 142"/>
          <p:cNvCxnSpPr/>
          <p:nvPr/>
        </p:nvCxnSpPr>
        <p:spPr>
          <a:xfrm>
            <a:off x="8488363" y="181927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/>
          <p:nvPr/>
        </p:nvCxnSpPr>
        <p:spPr>
          <a:xfrm>
            <a:off x="8704263" y="181927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Connector 144"/>
          <p:cNvCxnSpPr/>
          <p:nvPr/>
        </p:nvCxnSpPr>
        <p:spPr>
          <a:xfrm flipV="1">
            <a:off x="6543675" y="1890713"/>
            <a:ext cx="2239963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/>
          <p:cNvCxnSpPr/>
          <p:nvPr/>
        </p:nvCxnSpPr>
        <p:spPr>
          <a:xfrm flipV="1">
            <a:off x="6543675" y="2103438"/>
            <a:ext cx="2239963" cy="17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Straight Connector 146"/>
          <p:cNvCxnSpPr/>
          <p:nvPr/>
        </p:nvCxnSpPr>
        <p:spPr>
          <a:xfrm flipV="1">
            <a:off x="6543675" y="2306638"/>
            <a:ext cx="2239963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Straight Connector 147"/>
          <p:cNvCxnSpPr/>
          <p:nvPr/>
        </p:nvCxnSpPr>
        <p:spPr>
          <a:xfrm flipV="1">
            <a:off x="6543675" y="2520950"/>
            <a:ext cx="2239963" cy="17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Straight Connector 148"/>
          <p:cNvCxnSpPr/>
          <p:nvPr/>
        </p:nvCxnSpPr>
        <p:spPr>
          <a:xfrm flipV="1">
            <a:off x="6543675" y="2738438"/>
            <a:ext cx="2239963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Connector 149"/>
          <p:cNvCxnSpPr/>
          <p:nvPr/>
        </p:nvCxnSpPr>
        <p:spPr>
          <a:xfrm flipV="1">
            <a:off x="6543675" y="3167063"/>
            <a:ext cx="2239963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Connector 150"/>
          <p:cNvCxnSpPr/>
          <p:nvPr/>
        </p:nvCxnSpPr>
        <p:spPr>
          <a:xfrm flipV="1">
            <a:off x="6543675" y="3382963"/>
            <a:ext cx="2239963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/>
          <p:cNvCxnSpPr/>
          <p:nvPr/>
        </p:nvCxnSpPr>
        <p:spPr>
          <a:xfrm flipV="1">
            <a:off x="6543675" y="3600450"/>
            <a:ext cx="2239963" cy="17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52"/>
          <p:cNvCxnSpPr/>
          <p:nvPr/>
        </p:nvCxnSpPr>
        <p:spPr>
          <a:xfrm flipV="1">
            <a:off x="6543675" y="3805238"/>
            <a:ext cx="2239963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Connector 153"/>
          <p:cNvCxnSpPr/>
          <p:nvPr/>
        </p:nvCxnSpPr>
        <p:spPr>
          <a:xfrm flipV="1">
            <a:off x="6543675" y="4021138"/>
            <a:ext cx="2239963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/>
          <p:cNvCxnSpPr/>
          <p:nvPr/>
        </p:nvCxnSpPr>
        <p:spPr>
          <a:xfrm>
            <a:off x="530225" y="436562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/>
          <p:nvPr/>
        </p:nvCxnSpPr>
        <p:spPr>
          <a:xfrm>
            <a:off x="755650" y="438785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Connector 156"/>
          <p:cNvCxnSpPr/>
          <p:nvPr/>
        </p:nvCxnSpPr>
        <p:spPr>
          <a:xfrm>
            <a:off x="1025525" y="438785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/>
          <p:nvPr/>
        </p:nvCxnSpPr>
        <p:spPr>
          <a:xfrm>
            <a:off x="1228725" y="4370388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Straight Connector 158"/>
          <p:cNvCxnSpPr/>
          <p:nvPr/>
        </p:nvCxnSpPr>
        <p:spPr>
          <a:xfrm>
            <a:off x="1444625" y="436562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Straight Connector 159"/>
          <p:cNvCxnSpPr/>
          <p:nvPr/>
        </p:nvCxnSpPr>
        <p:spPr>
          <a:xfrm>
            <a:off x="1914525" y="438150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Straight Connector 160"/>
          <p:cNvCxnSpPr/>
          <p:nvPr/>
        </p:nvCxnSpPr>
        <p:spPr>
          <a:xfrm>
            <a:off x="2174875" y="4383088"/>
            <a:ext cx="0" cy="2279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Connector 161"/>
          <p:cNvCxnSpPr/>
          <p:nvPr/>
        </p:nvCxnSpPr>
        <p:spPr>
          <a:xfrm>
            <a:off x="2390775" y="4411663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/>
          <p:cNvCxnSpPr/>
          <p:nvPr/>
        </p:nvCxnSpPr>
        <p:spPr>
          <a:xfrm>
            <a:off x="2616200" y="4383088"/>
            <a:ext cx="0" cy="2279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/>
          <p:cNvCxnSpPr/>
          <p:nvPr/>
        </p:nvCxnSpPr>
        <p:spPr>
          <a:xfrm>
            <a:off x="2832100" y="4383088"/>
            <a:ext cx="0" cy="2279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/>
          <p:cNvCxnSpPr/>
          <p:nvPr/>
        </p:nvCxnSpPr>
        <p:spPr>
          <a:xfrm flipV="1">
            <a:off x="492125" y="4483100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/>
          <p:cNvCxnSpPr/>
          <p:nvPr/>
        </p:nvCxnSpPr>
        <p:spPr>
          <a:xfrm flipV="1">
            <a:off x="492125" y="4683125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/>
          <p:nvPr/>
        </p:nvCxnSpPr>
        <p:spPr>
          <a:xfrm flipV="1">
            <a:off x="492125" y="4884738"/>
            <a:ext cx="2465388" cy="17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Connector 167"/>
          <p:cNvCxnSpPr/>
          <p:nvPr/>
        </p:nvCxnSpPr>
        <p:spPr>
          <a:xfrm flipV="1">
            <a:off x="492125" y="5100638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Connector 168"/>
          <p:cNvCxnSpPr/>
          <p:nvPr/>
        </p:nvCxnSpPr>
        <p:spPr>
          <a:xfrm flipV="1">
            <a:off x="492125" y="5303838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/>
          <p:nvPr/>
        </p:nvCxnSpPr>
        <p:spPr>
          <a:xfrm flipV="1">
            <a:off x="492125" y="5732463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/>
          <p:cNvCxnSpPr/>
          <p:nvPr/>
        </p:nvCxnSpPr>
        <p:spPr>
          <a:xfrm flipV="1">
            <a:off x="492125" y="5934075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/>
          <p:nvPr/>
        </p:nvCxnSpPr>
        <p:spPr>
          <a:xfrm flipV="1">
            <a:off x="492125" y="6153150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/>
          <p:nvPr/>
        </p:nvCxnSpPr>
        <p:spPr>
          <a:xfrm flipV="1">
            <a:off x="492125" y="6356350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Connector 173"/>
          <p:cNvCxnSpPr/>
          <p:nvPr/>
        </p:nvCxnSpPr>
        <p:spPr>
          <a:xfrm flipV="1">
            <a:off x="492125" y="6557963"/>
            <a:ext cx="2465388" cy="17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Connector 174"/>
          <p:cNvCxnSpPr/>
          <p:nvPr/>
        </p:nvCxnSpPr>
        <p:spPr>
          <a:xfrm flipV="1">
            <a:off x="3738563" y="4005263"/>
            <a:ext cx="224155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/>
          <p:nvPr/>
        </p:nvCxnSpPr>
        <p:spPr>
          <a:xfrm>
            <a:off x="3657600" y="433705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/>
          <p:cNvCxnSpPr/>
          <p:nvPr/>
        </p:nvCxnSpPr>
        <p:spPr>
          <a:xfrm>
            <a:off x="3883025" y="435927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/>
          <p:nvPr/>
        </p:nvCxnSpPr>
        <p:spPr>
          <a:xfrm>
            <a:off x="4152900" y="435927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/>
          <p:cNvCxnSpPr/>
          <p:nvPr/>
        </p:nvCxnSpPr>
        <p:spPr>
          <a:xfrm>
            <a:off x="4356100" y="4341813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/>
          <p:nvPr/>
        </p:nvCxnSpPr>
        <p:spPr>
          <a:xfrm>
            <a:off x="4572000" y="433705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/>
          <p:cNvCxnSpPr/>
          <p:nvPr/>
        </p:nvCxnSpPr>
        <p:spPr>
          <a:xfrm>
            <a:off x="5040313" y="435292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/>
          <p:nvPr/>
        </p:nvCxnSpPr>
        <p:spPr>
          <a:xfrm>
            <a:off x="5302250" y="435610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Straight Connector 182"/>
          <p:cNvCxnSpPr/>
          <p:nvPr/>
        </p:nvCxnSpPr>
        <p:spPr>
          <a:xfrm>
            <a:off x="5518150" y="4383088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/>
          <p:nvPr/>
        </p:nvCxnSpPr>
        <p:spPr>
          <a:xfrm>
            <a:off x="5743575" y="435610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Straight Connector 184"/>
          <p:cNvCxnSpPr/>
          <p:nvPr/>
        </p:nvCxnSpPr>
        <p:spPr>
          <a:xfrm>
            <a:off x="5959475" y="435610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Connector 185"/>
          <p:cNvCxnSpPr/>
          <p:nvPr/>
        </p:nvCxnSpPr>
        <p:spPr>
          <a:xfrm flipV="1">
            <a:off x="3619500" y="4481513"/>
            <a:ext cx="2465388" cy="17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Straight Connector 186"/>
          <p:cNvCxnSpPr/>
          <p:nvPr/>
        </p:nvCxnSpPr>
        <p:spPr>
          <a:xfrm flipV="1">
            <a:off x="3619500" y="4681538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Straight Connector 187"/>
          <p:cNvCxnSpPr/>
          <p:nvPr/>
        </p:nvCxnSpPr>
        <p:spPr>
          <a:xfrm flipV="1">
            <a:off x="3619500" y="4884738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Straight Connector 188"/>
          <p:cNvCxnSpPr/>
          <p:nvPr/>
        </p:nvCxnSpPr>
        <p:spPr>
          <a:xfrm flipV="1">
            <a:off x="3619500" y="5099050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Connector 189"/>
          <p:cNvCxnSpPr/>
          <p:nvPr/>
        </p:nvCxnSpPr>
        <p:spPr>
          <a:xfrm flipV="1">
            <a:off x="3619500" y="5302250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Connector 190"/>
          <p:cNvCxnSpPr/>
          <p:nvPr/>
        </p:nvCxnSpPr>
        <p:spPr>
          <a:xfrm flipV="1">
            <a:off x="3619500" y="5703888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/>
          <p:cNvCxnSpPr/>
          <p:nvPr/>
        </p:nvCxnSpPr>
        <p:spPr>
          <a:xfrm flipV="1">
            <a:off x="3619500" y="5905500"/>
            <a:ext cx="2465388" cy="17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Connector 192"/>
          <p:cNvCxnSpPr/>
          <p:nvPr/>
        </p:nvCxnSpPr>
        <p:spPr>
          <a:xfrm flipV="1">
            <a:off x="3619500" y="6124575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/>
          <p:cNvCxnSpPr/>
          <p:nvPr/>
        </p:nvCxnSpPr>
        <p:spPr>
          <a:xfrm flipV="1">
            <a:off x="3619500" y="6327775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Connector 194"/>
          <p:cNvCxnSpPr/>
          <p:nvPr/>
        </p:nvCxnSpPr>
        <p:spPr>
          <a:xfrm flipV="1">
            <a:off x="3619500" y="6530975"/>
            <a:ext cx="2465388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/>
          <p:cNvCxnSpPr/>
          <p:nvPr/>
        </p:nvCxnSpPr>
        <p:spPr>
          <a:xfrm flipV="1">
            <a:off x="6608763" y="4005263"/>
            <a:ext cx="2239962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Connector 196"/>
          <p:cNvCxnSpPr/>
          <p:nvPr/>
        </p:nvCxnSpPr>
        <p:spPr>
          <a:xfrm>
            <a:off x="6691313" y="433705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/>
          <p:cNvCxnSpPr/>
          <p:nvPr/>
        </p:nvCxnSpPr>
        <p:spPr>
          <a:xfrm>
            <a:off x="6886575" y="435927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>
            <a:off x="7092950" y="435927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Straight Connector 199"/>
          <p:cNvCxnSpPr/>
          <p:nvPr/>
        </p:nvCxnSpPr>
        <p:spPr>
          <a:xfrm>
            <a:off x="7308850" y="4341813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Straight Connector 200"/>
          <p:cNvCxnSpPr/>
          <p:nvPr/>
        </p:nvCxnSpPr>
        <p:spPr>
          <a:xfrm>
            <a:off x="7510463" y="433705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/>
          <p:cNvCxnSpPr/>
          <p:nvPr/>
        </p:nvCxnSpPr>
        <p:spPr>
          <a:xfrm>
            <a:off x="7910513" y="4352925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Straight Connector 202"/>
          <p:cNvCxnSpPr/>
          <p:nvPr/>
        </p:nvCxnSpPr>
        <p:spPr>
          <a:xfrm>
            <a:off x="8116888" y="435610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Straight Connector 203"/>
          <p:cNvCxnSpPr/>
          <p:nvPr/>
        </p:nvCxnSpPr>
        <p:spPr>
          <a:xfrm>
            <a:off x="8318500" y="4383088"/>
            <a:ext cx="0" cy="227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Straight Connector 204"/>
          <p:cNvCxnSpPr/>
          <p:nvPr/>
        </p:nvCxnSpPr>
        <p:spPr>
          <a:xfrm>
            <a:off x="8531225" y="435610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Straight Connector 205"/>
          <p:cNvCxnSpPr/>
          <p:nvPr/>
        </p:nvCxnSpPr>
        <p:spPr>
          <a:xfrm>
            <a:off x="8734425" y="4356100"/>
            <a:ext cx="0" cy="227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Straight Connector 206"/>
          <p:cNvCxnSpPr/>
          <p:nvPr/>
        </p:nvCxnSpPr>
        <p:spPr>
          <a:xfrm flipV="1">
            <a:off x="6489700" y="4510088"/>
            <a:ext cx="246380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Straight Connector 207"/>
          <p:cNvCxnSpPr/>
          <p:nvPr/>
        </p:nvCxnSpPr>
        <p:spPr>
          <a:xfrm flipV="1">
            <a:off x="6489700" y="4708525"/>
            <a:ext cx="2463800" cy="17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Straight Connector 208"/>
          <p:cNvCxnSpPr/>
          <p:nvPr/>
        </p:nvCxnSpPr>
        <p:spPr>
          <a:xfrm flipV="1">
            <a:off x="6489700" y="4911725"/>
            <a:ext cx="246380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Straight Connector 209"/>
          <p:cNvCxnSpPr/>
          <p:nvPr/>
        </p:nvCxnSpPr>
        <p:spPr>
          <a:xfrm flipV="1">
            <a:off x="6489700" y="5113338"/>
            <a:ext cx="246380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Straight Connector 210"/>
          <p:cNvCxnSpPr/>
          <p:nvPr/>
        </p:nvCxnSpPr>
        <p:spPr>
          <a:xfrm flipV="1">
            <a:off x="6489700" y="5275263"/>
            <a:ext cx="246380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Straight Connector 211"/>
          <p:cNvCxnSpPr/>
          <p:nvPr/>
        </p:nvCxnSpPr>
        <p:spPr>
          <a:xfrm flipV="1">
            <a:off x="6489700" y="5716588"/>
            <a:ext cx="2463800" cy="17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Straight Connector 212"/>
          <p:cNvCxnSpPr/>
          <p:nvPr/>
        </p:nvCxnSpPr>
        <p:spPr>
          <a:xfrm flipV="1">
            <a:off x="6489700" y="5919788"/>
            <a:ext cx="246380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Straight Connector 213"/>
          <p:cNvCxnSpPr/>
          <p:nvPr/>
        </p:nvCxnSpPr>
        <p:spPr>
          <a:xfrm flipV="1">
            <a:off x="6489700" y="6124575"/>
            <a:ext cx="246380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Straight Connector 214"/>
          <p:cNvCxnSpPr/>
          <p:nvPr/>
        </p:nvCxnSpPr>
        <p:spPr>
          <a:xfrm flipV="1">
            <a:off x="6489700" y="6327775"/>
            <a:ext cx="246380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Straight Connector 215"/>
          <p:cNvCxnSpPr/>
          <p:nvPr/>
        </p:nvCxnSpPr>
        <p:spPr>
          <a:xfrm flipV="1">
            <a:off x="6489700" y="6530975"/>
            <a:ext cx="2463800" cy="15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881188" y="1989138"/>
            <a:ext cx="12874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y = 3x + 5 </a:t>
            </a: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3067050" y="3598863"/>
            <a:ext cx="1422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y = 0.2x - 5 </a:t>
            </a: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7897813" y="3127375"/>
            <a:ext cx="11604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y = x + 3 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1860550" y="6002338"/>
            <a:ext cx="13065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y = -2x - 3 </a:t>
            </a: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4932363" y="6300788"/>
            <a:ext cx="14414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y = -3x + -5 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6119813" y="4694238"/>
            <a:ext cx="16208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y = -0.25x + 1</a:t>
            </a:r>
          </a:p>
        </p:txBody>
      </p:sp>
      <p:sp>
        <p:nvSpPr>
          <p:cNvPr id="217" name="TextBox 21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86570" y="2924944"/>
            <a:ext cx="661294" cy="307777"/>
          </a:xfrm>
          <a:prstGeom prst="rect">
            <a:avLst/>
          </a:prstGeom>
          <a:blipFill rotWithShape="1">
            <a:blip r:embed="rId9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18" name="TextBox 21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92446" y="1529786"/>
            <a:ext cx="661294" cy="276999"/>
          </a:xfrm>
          <a:prstGeom prst="rect">
            <a:avLst/>
          </a:prstGeom>
          <a:blipFill rotWithShape="1">
            <a:blip r:embed="rId10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19" name="TextBox 21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710906" y="2918847"/>
            <a:ext cx="661294" cy="307777"/>
          </a:xfrm>
          <a:prstGeom prst="rect">
            <a:avLst/>
          </a:prstGeom>
          <a:blipFill rotWithShape="1">
            <a:blip r:embed="rId9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20" name="TextBox 21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330430" y="1512080"/>
            <a:ext cx="661294" cy="276999"/>
          </a:xfrm>
          <a:prstGeom prst="rect">
            <a:avLst/>
          </a:prstGeom>
          <a:blipFill rotWithShape="1">
            <a:blip r:embed="rId11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21" name="TextBox 2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591226" y="2918847"/>
            <a:ext cx="661294" cy="307777"/>
          </a:xfrm>
          <a:prstGeom prst="rect">
            <a:avLst/>
          </a:prstGeom>
          <a:blipFill rotWithShape="1">
            <a:blip r:embed="rId12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22" name="TextBox 22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210750" y="1512080"/>
            <a:ext cx="661294" cy="276999"/>
          </a:xfrm>
          <a:prstGeom prst="rect">
            <a:avLst/>
          </a:prstGeom>
          <a:blipFill rotWithShape="1">
            <a:blip r:embed="rId13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23" name="TextBox 22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758578" y="5472520"/>
            <a:ext cx="661294" cy="307777"/>
          </a:xfrm>
          <a:prstGeom prst="rect">
            <a:avLst/>
          </a:prstGeom>
          <a:blipFill rotWithShape="1">
            <a:blip r:embed="rId9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24" name="TextBox 22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34086" y="4153138"/>
            <a:ext cx="661294" cy="276999"/>
          </a:xfrm>
          <a:prstGeom prst="rect">
            <a:avLst/>
          </a:prstGeom>
          <a:blipFill rotWithShape="1">
            <a:blip r:embed="rId14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25" name="TextBox 22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851154" y="5462640"/>
            <a:ext cx="661294" cy="307777"/>
          </a:xfrm>
          <a:prstGeom prst="rect">
            <a:avLst/>
          </a:prstGeom>
          <a:blipFill rotWithShape="1">
            <a:blip r:embed="rId15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26" name="TextBox 22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369624" y="4190024"/>
            <a:ext cx="661294" cy="276999"/>
          </a:xfrm>
          <a:prstGeom prst="rect">
            <a:avLst/>
          </a:prstGeom>
          <a:blipFill rotWithShape="1">
            <a:blip r:embed="rId16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27" name="TextBox 22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694298" y="5425479"/>
            <a:ext cx="661294" cy="307777"/>
          </a:xfrm>
          <a:prstGeom prst="rect">
            <a:avLst/>
          </a:prstGeom>
          <a:blipFill rotWithShape="1">
            <a:blip r:embed="rId17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28" name="TextBox 22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286526" y="4180434"/>
            <a:ext cx="661294" cy="276999"/>
          </a:xfrm>
          <a:prstGeom prst="rect">
            <a:avLst/>
          </a:prstGeom>
          <a:blipFill rotWithShape="1">
            <a:blip r:embed="rId18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86028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41" name="Text Box 40"/>
          <p:cNvSpPr txBox="1">
            <a:spLocks noChangeArrowheads="1"/>
          </p:cNvSpPr>
          <p:nvPr/>
        </p:nvSpPr>
        <p:spPr bwMode="auto">
          <a:xfrm>
            <a:off x="33338" y="1090613"/>
            <a:ext cx="40386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 b="1" u="sng">
                <a:solidFill>
                  <a:srgbClr val="660066"/>
                </a:solidFill>
              </a:rPr>
              <a:t>EXTENSION</a:t>
            </a:r>
            <a:endParaRPr lang="en-US" altLang="en-US" sz="2400" b="1" u="sng">
              <a:solidFill>
                <a:srgbClr val="660066"/>
              </a:solidFill>
            </a:endParaRPr>
          </a:p>
        </p:txBody>
      </p:sp>
      <p:sp>
        <p:nvSpPr>
          <p:cNvPr id="9242" name="Title 1"/>
          <p:cNvSpPr txBox="1">
            <a:spLocks/>
          </p:cNvSpPr>
          <p:nvPr/>
        </p:nvSpPr>
        <p:spPr bwMode="auto">
          <a:xfrm>
            <a:off x="252413" y="193674"/>
            <a:ext cx="8229600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2800" b="1" u="sng" dirty="0">
                <a:solidFill>
                  <a:schemeClr val="tx2"/>
                </a:solidFill>
              </a:rPr>
              <a:t>EQUATION OF A LINE</a:t>
            </a:r>
            <a:endParaRPr lang="en-GB" altLang="en-US" sz="2800" dirty="0">
              <a:solidFill>
                <a:schemeClr val="tx2"/>
              </a:solidFill>
            </a:endParaRPr>
          </a:p>
        </p:txBody>
      </p:sp>
      <p:sp>
        <p:nvSpPr>
          <p:cNvPr id="9243" name="Rectangle 2"/>
          <p:cNvSpPr>
            <a:spLocks noChangeArrowheads="1"/>
          </p:cNvSpPr>
          <p:nvPr/>
        </p:nvSpPr>
        <p:spPr bwMode="auto">
          <a:xfrm>
            <a:off x="262682" y="1582738"/>
            <a:ext cx="8132763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 dirty="0">
                <a:solidFill>
                  <a:srgbClr val="7030A0"/>
                </a:solidFill>
              </a:rPr>
              <a:t>1) </a:t>
            </a:r>
            <a:r>
              <a:rPr lang="en-US" altLang="en-US" dirty="0"/>
              <a:t>What is the equation of a line through the point (1,3) that has a slope of -2? 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b="1" dirty="0">
              <a:solidFill>
                <a:srgbClr val="7030A0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rgbClr val="7030A0"/>
                </a:solidFill>
              </a:rPr>
              <a:t>2) </a:t>
            </a:r>
            <a:r>
              <a:rPr lang="en-US" altLang="en-US" dirty="0"/>
              <a:t>Write the equation of a line that is parallel to y = 2x + 3 and passes through the points (6,2). 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b="1" dirty="0">
                <a:solidFill>
                  <a:srgbClr val="7030A0"/>
                </a:solidFill>
              </a:rPr>
              <a:t>3)</a:t>
            </a:r>
            <a:r>
              <a:rPr lang="en-US" altLang="en-US" dirty="0"/>
              <a:t> Write the equation of a line that is perpendicular to y = ½x – 6 that passes through the point (6,4) 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b="1" dirty="0">
                <a:solidFill>
                  <a:srgbClr val="7030A0"/>
                </a:solidFill>
              </a:rPr>
              <a:t>4) </a:t>
            </a:r>
            <a:r>
              <a:rPr lang="en-US" altLang="en-US" dirty="0"/>
              <a:t>Write the equation of the perpendicular bisector that goes through the line segment with end points of  A (2,1) and B (6, -3) ? 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143250" y="1962150"/>
            <a:ext cx="12239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7030A0"/>
                </a:solidFill>
              </a:rPr>
              <a:t>y = 3x + 2</a:t>
            </a:r>
            <a:endParaRPr lang="en-GB" altLang="en-US">
              <a:solidFill>
                <a:srgbClr val="7030A0"/>
              </a:solidFill>
            </a:endParaRPr>
          </a:p>
        </p:txBody>
      </p:sp>
      <p:sp>
        <p:nvSpPr>
          <p:cNvPr id="71" name="Rectangle 70"/>
          <p:cNvSpPr>
            <a:spLocks noChangeArrowheads="1"/>
          </p:cNvSpPr>
          <p:nvPr/>
        </p:nvSpPr>
        <p:spPr bwMode="auto">
          <a:xfrm>
            <a:off x="3136900" y="3141663"/>
            <a:ext cx="12938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7030A0"/>
                </a:solidFill>
              </a:rPr>
              <a:t>y = 2x - 10</a:t>
            </a:r>
            <a:endParaRPr lang="en-GB" altLang="en-US">
              <a:solidFill>
                <a:srgbClr val="7030A0"/>
              </a:solidFill>
            </a:endParaRPr>
          </a:p>
        </p:txBody>
      </p:sp>
      <p:sp>
        <p:nvSpPr>
          <p:cNvPr id="72" name="Rectangle 71"/>
          <p:cNvSpPr>
            <a:spLocks noChangeArrowheads="1"/>
          </p:cNvSpPr>
          <p:nvPr/>
        </p:nvSpPr>
        <p:spPr bwMode="auto">
          <a:xfrm>
            <a:off x="3144838" y="4508500"/>
            <a:ext cx="14287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7030A0"/>
                </a:solidFill>
              </a:rPr>
              <a:t>y = -2x + 16</a:t>
            </a:r>
            <a:endParaRPr lang="en-GB" altLang="en-US">
              <a:solidFill>
                <a:srgbClr val="7030A0"/>
              </a:solidFill>
            </a:endParaRPr>
          </a:p>
        </p:txBody>
      </p:sp>
      <p:sp>
        <p:nvSpPr>
          <p:cNvPr id="75" name="Rectangle 74"/>
          <p:cNvSpPr>
            <a:spLocks noChangeArrowheads="1"/>
          </p:cNvSpPr>
          <p:nvPr/>
        </p:nvSpPr>
        <p:spPr bwMode="auto">
          <a:xfrm>
            <a:off x="3144838" y="6107113"/>
            <a:ext cx="10382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7030A0"/>
                </a:solidFill>
              </a:rPr>
              <a:t>y = x - 5</a:t>
            </a:r>
            <a:endParaRPr lang="en-GB" altLang="en-US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683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1" grpId="0"/>
      <p:bldP spid="72" grpId="0"/>
      <p:bldP spid="7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1117</TotalTime>
  <Words>530</Words>
  <Application>Microsoft Office PowerPoint</Application>
  <PresentationFormat>On-screen Show (4:3)</PresentationFormat>
  <Paragraphs>155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Kozuka Gothic Pro M</vt:lpstr>
      <vt:lpstr>Arial</vt:lpstr>
      <vt:lpstr>Calibri</vt:lpstr>
      <vt:lpstr>Cambria Math</vt:lpstr>
      <vt:lpstr>Comic Sans MS</vt:lpstr>
      <vt:lpstr>Corbel</vt:lpstr>
      <vt:lpstr>Times New Roman</vt:lpstr>
      <vt:lpstr>Office Theme</vt:lpstr>
      <vt:lpstr>Equation of a straight line</vt:lpstr>
      <vt:lpstr>PowerPoint Presentation</vt:lpstr>
      <vt:lpstr>The Gradient, m</vt:lpstr>
      <vt:lpstr>Calculating the Gradient</vt:lpstr>
      <vt:lpstr>PowerPoint Presentation</vt:lpstr>
      <vt:lpstr>PowerPoint Presentation</vt:lpstr>
      <vt:lpstr>PowerPoint Presentation</vt:lpstr>
      <vt:lpstr>Starter exercise 1</vt:lpstr>
      <vt:lpstr>Exercise 2</vt:lpstr>
      <vt:lpstr>Calculating the Equation of a Line</vt:lpstr>
      <vt:lpstr>Calculating the Equation of a Line</vt:lpstr>
      <vt:lpstr>Calculating the Equation of a Line</vt:lpstr>
      <vt:lpstr>Calculating the Equation of a Line</vt:lpstr>
      <vt:lpstr>Straight Lines Recap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Calculating the Gradient and Equation of Straight Lines</dc:title>
  <dc:creator>Daniel Burke</dc:creator>
  <cp:lastModifiedBy>Gregory Owen</cp:lastModifiedBy>
  <cp:revision>19</cp:revision>
  <dcterms:created xsi:type="dcterms:W3CDTF">2013-02-05T22:47:20Z</dcterms:created>
  <dcterms:modified xsi:type="dcterms:W3CDTF">2018-02-27T08:54:50Z</dcterms:modified>
</cp:coreProperties>
</file>