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96" autoAdjust="0"/>
  </p:normalViewPr>
  <p:slideViewPr>
    <p:cSldViewPr snapToGrid="0">
      <p:cViewPr varScale="1">
        <p:scale>
          <a:sx n="96" d="100"/>
          <a:sy n="96" d="100"/>
        </p:scale>
        <p:origin x="6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A07A-4379-426D-A755-B14328DB3A4E}" type="datetimeFigureOut">
              <a:rPr lang="en-GB" smtClean="0"/>
              <a:t>02/04/2023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93EC4A-C2DF-42C1-883F-77F48AAB0435}" type="slidenum">
              <a:rPr lang="en-GB" smtClean="0"/>
              <a:t>‹#›</a:t>
            </a:fld>
            <a:endParaRPr lang="en-GB"/>
          </a:p>
        </p:txBody>
      </p:sp>
    </p:spTree>
    <p:extLst>
      <p:ext uri="{BB962C8B-B14F-4D97-AF65-F5344CB8AC3E}">
        <p14:creationId xmlns:p14="http://schemas.microsoft.com/office/powerpoint/2010/main" val="3147552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Managing people is the process of leading and supervising employees in order to achieve organizational goals. This involves hiring, training, developing, and retaining a skilled workforce. Talent management, on the other hand, is a strategic approach to identifying, attracting, and retaining high-potential employees who can add value to an organization. It involves creating development plans, providing ongoing training and support, and succession planning. Effective people and talent management are critical to the success of any organization, as they ensure that the right people are in the right roles and are continuously developing their skills and abilities. </a:t>
            </a:r>
            <a:r>
              <a:rPr lang="en-US" sz="1200" dirty="0"/>
              <a:t>The whole presentation is based on the example of the company The park Room.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3</a:t>
            </a:fld>
            <a:endParaRPr lang="en-GB"/>
          </a:p>
        </p:txBody>
      </p:sp>
    </p:spTree>
    <p:extLst>
      <p:ext uri="{BB962C8B-B14F-4D97-AF65-F5344CB8AC3E}">
        <p14:creationId xmlns:p14="http://schemas.microsoft.com/office/powerpoint/2010/main" val="2088014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Talent management refers to the strategic process of attracting, developing, and retaining skilled and high-potential employees in an organization. It encompasses a range of practices, including recruitment, performance management, succession planning, training and development, and compensation and benefits. The objective of talent management is to ensure that the organization has the right people with the right skills and competencies in the right roles to achieve its goals and objectives (Reddy, 2014). Effective talent management can lead to increased employee engagement, improved productivity, and greater organizational success.</a:t>
            </a:r>
            <a:endParaRPr lang="en-GB" dirty="0"/>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4</a:t>
            </a:fld>
            <a:endParaRPr lang="en-GB"/>
          </a:p>
        </p:txBody>
      </p:sp>
    </p:spTree>
    <p:extLst>
      <p:ext uri="{BB962C8B-B14F-4D97-AF65-F5344CB8AC3E}">
        <p14:creationId xmlns:p14="http://schemas.microsoft.com/office/powerpoint/2010/main" val="2820489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0" i="0" dirty="0">
                <a:solidFill>
                  <a:srgbClr val="D1D5DB"/>
                </a:solidFill>
                <a:effectLst/>
                <a:latin typeface="Söhne"/>
              </a:rPr>
              <a:t>The Park Room is a restaurant company that offers fine dining experiences in elegant and luxurious settings. Founded in 2016, the company operates several locations in major cities around the world. The menu features a fusion of international and local cuisine, with an emphasis on seasonal and fresh ingredients. The restaurant's interior design is carefully curated, with a focus on creating a sophisticated and welcoming atmosphere for guests. The Park Room also offers private dining rooms for special events and business meetings. The company has received numerous accolades for its food and service, and is known for its exceptional dining experiences.</a:t>
            </a:r>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5</a:t>
            </a:fld>
            <a:endParaRPr lang="en-GB"/>
          </a:p>
        </p:txBody>
      </p:sp>
    </p:spTree>
    <p:extLst>
      <p:ext uri="{BB962C8B-B14F-4D97-AF65-F5344CB8AC3E}">
        <p14:creationId xmlns:p14="http://schemas.microsoft.com/office/powerpoint/2010/main" val="1455795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Talent acquisition strategies are a set of practices used by organizations to attract and hire the right talent to meet their business needs. These strategies may include employer branding, sourcing candidates through job postings, social media, employee referrals, and networking, as well as using assessments and interviews to evaluate candidate qualifications and fit </a:t>
            </a:r>
            <a:r>
              <a:rPr lang="en-GB" b="0" i="0" dirty="0">
                <a:solidFill>
                  <a:srgbClr val="666666"/>
                </a:solidFill>
                <a:effectLst/>
                <a:latin typeface="Open Sans" panose="020B0606030504020204" pitchFamily="34" charset="0"/>
              </a:rPr>
              <a:t>(Kalman, 2015)</a:t>
            </a:r>
            <a:r>
              <a:rPr lang="en-US" dirty="0"/>
              <a:t>. Successful talent acquisition strategies also involve building relationships with candidates and keeping them engaged throughout the hiring process. Other strategies may include offering competitive compensation and benefits packages, creating a positive candidate experience, and providing ongoing training and development opportunities to retain top talent.</a:t>
            </a:r>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6</a:t>
            </a:fld>
            <a:endParaRPr lang="en-GB"/>
          </a:p>
        </p:txBody>
      </p:sp>
    </p:spTree>
    <p:extLst>
      <p:ext uri="{BB962C8B-B14F-4D97-AF65-F5344CB8AC3E}">
        <p14:creationId xmlns:p14="http://schemas.microsoft.com/office/powerpoint/2010/main" val="3981518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Three short-term talent acquisition strategies that organizations may use to quickly fill open positions are:</a:t>
            </a:r>
          </a:p>
          <a:p>
            <a:pPr algn="just"/>
            <a:r>
              <a:rPr lang="en-US" dirty="0"/>
              <a:t>Referral Programs: Encouraging current employees to refer qualified candidates for open positions can be a quick and effective way to fill vacancies </a:t>
            </a:r>
            <a:r>
              <a:rPr lang="en-GB" b="0" i="0" dirty="0">
                <a:solidFill>
                  <a:srgbClr val="666666"/>
                </a:solidFill>
                <a:effectLst/>
                <a:latin typeface="Open Sans" panose="020B0606030504020204" pitchFamily="34" charset="0"/>
              </a:rPr>
              <a:t>(Furnham and </a:t>
            </a:r>
            <a:r>
              <a:rPr lang="en-GB" b="0" i="0" dirty="0" err="1">
                <a:solidFill>
                  <a:srgbClr val="666666"/>
                </a:solidFill>
                <a:effectLst/>
                <a:latin typeface="Open Sans" panose="020B0606030504020204" pitchFamily="34" charset="0"/>
              </a:rPr>
              <a:t>MacRae</a:t>
            </a:r>
            <a:r>
              <a:rPr lang="en-GB" b="0" i="0" dirty="0">
                <a:solidFill>
                  <a:srgbClr val="666666"/>
                </a:solidFill>
                <a:effectLst/>
                <a:latin typeface="Open Sans" panose="020B0606030504020204" pitchFamily="34" charset="0"/>
              </a:rPr>
              <a:t>, 2014)</a:t>
            </a:r>
            <a:r>
              <a:rPr lang="en-US" dirty="0"/>
              <a:t>.</a:t>
            </a:r>
          </a:p>
          <a:p>
            <a:pPr algn="just"/>
            <a:r>
              <a:rPr lang="en-US" dirty="0"/>
              <a:t>Social Media Recruitment: Utilizing social media platforms like LinkedIn, Twitter, and Facebook to advertise job openings and connect with potential candidates can help organizations quickly reach a wide audience.</a:t>
            </a:r>
          </a:p>
          <a:p>
            <a:pPr algn="just"/>
            <a:r>
              <a:rPr lang="en-US" dirty="0"/>
              <a:t>Recruitment Agencies: Partnering with recruitment agencies or staffing firms can be a fast way to find qualified candidates, as these organizations often have extensive networks of candidates and can quickly source and screen candidates for specific job requirements.</a:t>
            </a:r>
            <a:endParaRPr lang="en-GB" dirty="0"/>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7</a:t>
            </a:fld>
            <a:endParaRPr lang="en-GB"/>
          </a:p>
        </p:txBody>
      </p:sp>
    </p:spTree>
    <p:extLst>
      <p:ext uri="{BB962C8B-B14F-4D97-AF65-F5344CB8AC3E}">
        <p14:creationId xmlns:p14="http://schemas.microsoft.com/office/powerpoint/2010/main" val="3355715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Three long-term talent acquisition strategies that organizations may use to build a strong talent pipeline are:</a:t>
            </a:r>
          </a:p>
          <a:p>
            <a:pPr algn="just"/>
            <a:r>
              <a:rPr lang="en-US" dirty="0"/>
              <a:t>Employer Branding: Developing a strong employer brand can help organizations attract and retain top talent over the long term. This involves promoting a positive and distinctive image of the company as a great place to work, with a strong culture, values, and benefits </a:t>
            </a:r>
            <a:r>
              <a:rPr lang="en-GB" b="0" i="0" dirty="0">
                <a:solidFill>
                  <a:srgbClr val="666666"/>
                </a:solidFill>
                <a:effectLst/>
                <a:latin typeface="Open Sans" panose="020B0606030504020204" pitchFamily="34" charset="0"/>
              </a:rPr>
              <a:t>(Newhall, 2015)</a:t>
            </a:r>
            <a:r>
              <a:rPr lang="en-US" dirty="0"/>
              <a:t>.</a:t>
            </a:r>
          </a:p>
          <a:p>
            <a:pPr algn="just"/>
            <a:r>
              <a:rPr lang="en-US" dirty="0"/>
              <a:t>Talent Development Programs: Investing in training and development programs to help employees grow and advance within the organization can help build a strong talent pipeline for future roles.</a:t>
            </a:r>
          </a:p>
          <a:p>
            <a:pPr algn="just"/>
            <a:r>
              <a:rPr lang="en-US" dirty="0"/>
              <a:t>Succession Planning: Developing a comprehensive succession plan to identify and develop future leaders within the organization can ensure that the company has a strong talent pipeline to fill key roles over the long term. This involves assessing current and future talent needs, identifying high-potential employees, and developing targeted development plans to prepare them for leadership roles.</a:t>
            </a:r>
            <a:endParaRPr lang="en-GB" dirty="0"/>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8</a:t>
            </a:fld>
            <a:endParaRPr lang="en-GB"/>
          </a:p>
        </p:txBody>
      </p:sp>
    </p:spTree>
    <p:extLst>
      <p:ext uri="{BB962C8B-B14F-4D97-AF65-F5344CB8AC3E}">
        <p14:creationId xmlns:p14="http://schemas.microsoft.com/office/powerpoint/2010/main" val="1024933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common monetary incentive methods used in talent management are:</a:t>
            </a:r>
          </a:p>
          <a:p>
            <a:r>
              <a:rPr lang="en-US" dirty="0"/>
              <a:t>Performance-Based Pay: This involves tying an employee's compensation to their individual or team performance outcomes, such as sales targets, productivity metrics, or customer satisfaction ratings </a:t>
            </a:r>
            <a:r>
              <a:rPr lang="en-GB" b="0" i="0" dirty="0">
                <a:solidFill>
                  <a:srgbClr val="666666"/>
                </a:solidFill>
                <a:effectLst/>
                <a:latin typeface="Open Sans" panose="020B0606030504020204" pitchFamily="34" charset="0"/>
              </a:rPr>
              <a:t>(Roebuck, 2016)</a:t>
            </a:r>
            <a:r>
              <a:rPr lang="en-US" dirty="0"/>
              <a:t>.</a:t>
            </a:r>
          </a:p>
          <a:p>
            <a:r>
              <a:rPr lang="en-US" dirty="0"/>
              <a:t>Bonuses: Bonuses are one-time payments awarded to employees for achieving specific goals or milestones, such as meeting a sales quota or completing a project on time and under budget. These can be structured as individual, team, or company-wide incentives, and may be based on a percentage of the employee's salary or a flat rate.</a:t>
            </a:r>
            <a:endParaRPr lang="en-GB" dirty="0"/>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9</a:t>
            </a:fld>
            <a:endParaRPr lang="en-GB"/>
          </a:p>
        </p:txBody>
      </p:sp>
    </p:spTree>
    <p:extLst>
      <p:ext uri="{BB962C8B-B14F-4D97-AF65-F5344CB8AC3E}">
        <p14:creationId xmlns:p14="http://schemas.microsoft.com/office/powerpoint/2010/main" val="3829270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Two non-monetary incentive methods used in talent management are:</a:t>
            </a:r>
          </a:p>
          <a:p>
            <a:pPr algn="just"/>
            <a:r>
              <a:rPr lang="en-US" dirty="0"/>
              <a:t>Recognition Programs: These programs involve acknowledging and rewarding employees for their contributions, achievements, and positive behaviors, such as demonstrating strong teamwork, creativity, or leadership skills. Recognition can take many forms, including verbal praise, public acknowledgment, certificates or plaques, and other forms of symbolic appreciation.</a:t>
            </a:r>
          </a:p>
          <a:p>
            <a:pPr algn="just"/>
            <a:r>
              <a:rPr lang="en-US" dirty="0"/>
              <a:t>Career Development Opportunities: Providing employees with opportunities for professional growth and development, such as training programs, mentoring, and job shadowing, can be a powerful motivator and retention tool. Offering clear paths for advancement and growth within the organization can help employees feel valued and invested in their careers.</a:t>
            </a:r>
            <a:endParaRPr lang="en-GB" dirty="0"/>
          </a:p>
          <a:p>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10</a:t>
            </a:fld>
            <a:endParaRPr lang="en-GB"/>
          </a:p>
        </p:txBody>
      </p:sp>
    </p:spTree>
    <p:extLst>
      <p:ext uri="{BB962C8B-B14F-4D97-AF65-F5344CB8AC3E}">
        <p14:creationId xmlns:p14="http://schemas.microsoft.com/office/powerpoint/2010/main" val="1360358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this presentation, the concept of talent management has been discussed, which involves attracting, developing, and retaining skilled and high-potential employees in an organization.  Various talent acquisition strategies, including short-term and long-term approaches, as well as incentive methods that can be used to motivate and reward employees have been demonstrated here. Overall, effective talent management is critical for organizations to achieve their goals and remain competitive in a rapidly changing business environment.</a:t>
            </a:r>
            <a:endParaRPr lang="en-GB" dirty="0"/>
          </a:p>
        </p:txBody>
      </p:sp>
      <p:sp>
        <p:nvSpPr>
          <p:cNvPr id="4" name="Slide Number Placeholder 3"/>
          <p:cNvSpPr>
            <a:spLocks noGrp="1"/>
          </p:cNvSpPr>
          <p:nvPr>
            <p:ph type="sldNum" sz="quarter" idx="5"/>
          </p:nvPr>
        </p:nvSpPr>
        <p:spPr/>
        <p:txBody>
          <a:bodyPr/>
          <a:lstStyle/>
          <a:p>
            <a:fld id="{4593EC4A-C2DF-42C1-883F-77F48AAB0435}" type="slidenum">
              <a:rPr lang="en-GB" smtClean="0"/>
              <a:t>11</a:t>
            </a:fld>
            <a:endParaRPr lang="en-GB"/>
          </a:p>
        </p:txBody>
      </p:sp>
    </p:spTree>
    <p:extLst>
      <p:ext uri="{BB962C8B-B14F-4D97-AF65-F5344CB8AC3E}">
        <p14:creationId xmlns:p14="http://schemas.microsoft.com/office/powerpoint/2010/main" val="184488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82266F79-9BBC-4275-8BEA-926100175915}" type="datetimeFigureOut">
              <a:rPr lang="en-GB" smtClean="0"/>
              <a:t>02/04/2023</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121006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66F79-9BBC-4275-8BEA-926100175915}" type="datetimeFigureOut">
              <a:rPr lang="en-GB" smtClean="0"/>
              <a:t>02/04/2023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3919337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82266F79-9BBC-4275-8BEA-926100175915}" type="datetimeFigureOut">
              <a:rPr lang="en-GB" smtClean="0"/>
              <a:t>02/04/2023</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3698706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82266F79-9BBC-4275-8BEA-926100175915}" type="datetimeFigureOut">
              <a:rPr lang="en-GB" smtClean="0"/>
              <a:t>02/04/2023</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65965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82266F79-9BBC-4275-8BEA-926100175915}" type="datetimeFigureOut">
              <a:rPr lang="en-GB" smtClean="0"/>
              <a:t>02/04/2023</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2799280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266F79-9BBC-4275-8BEA-926100175915}" type="datetimeFigureOut">
              <a:rPr lang="en-GB" smtClean="0"/>
              <a:t>02/04/2023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3599022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82266F79-9BBC-4275-8BEA-926100175915}" type="datetimeFigureOut">
              <a:rPr lang="en-GB" smtClean="0"/>
              <a:t>02/04/2023</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4126195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266F79-9BBC-4275-8BEA-926100175915}" type="datetimeFigureOut">
              <a:rPr lang="en-GB" smtClean="0"/>
              <a:t>02/04/2023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2566529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82266F79-9BBC-4275-8BEA-926100175915}" type="datetimeFigureOut">
              <a:rPr lang="en-GB" smtClean="0"/>
              <a:t>02/04/2023</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1240152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66F79-9BBC-4275-8BEA-926100175915}" type="datetimeFigureOut">
              <a:rPr lang="en-GB" smtClean="0"/>
              <a:t>02/04/2023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3663062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82266F79-9BBC-4275-8BEA-926100175915}" type="datetimeFigureOut">
              <a:rPr lang="en-GB" smtClean="0"/>
              <a:t>02/04/2023</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D04D8576-F8B5-4BA4-A523-70606DD28FA7}" type="slidenum">
              <a:rPr lang="en-GB" smtClean="0"/>
              <a:t>‹#›</a:t>
            </a:fld>
            <a:endParaRPr lang="en-GB"/>
          </a:p>
        </p:txBody>
      </p:sp>
    </p:spTree>
    <p:extLst>
      <p:ext uri="{BB962C8B-B14F-4D97-AF65-F5344CB8AC3E}">
        <p14:creationId xmlns:p14="http://schemas.microsoft.com/office/powerpoint/2010/main" val="1203644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82266F79-9BBC-4275-8BEA-926100175915}" type="datetimeFigureOut">
              <a:rPr lang="en-GB" smtClean="0"/>
              <a:t>02/04/2023</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D04D8576-F8B5-4BA4-A523-70606DD28FA7}" type="slidenum">
              <a:rPr lang="en-GB" smtClean="0"/>
              <a:t>‹#›</a:t>
            </a:fld>
            <a:endParaRPr lang="en-GB"/>
          </a:p>
        </p:txBody>
      </p:sp>
    </p:spTree>
    <p:extLst>
      <p:ext uri="{BB962C8B-B14F-4D97-AF65-F5344CB8AC3E}">
        <p14:creationId xmlns:p14="http://schemas.microsoft.com/office/powerpoint/2010/main" val="37975733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kingsfund.org.uk/sites/files/kf/field/field_publication_file/talent-management-leadership-in-action-jun-201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37F07-688A-281C-EC30-5025572E0CC2}"/>
              </a:ext>
            </a:extLst>
          </p:cNvPr>
          <p:cNvSpPr>
            <a:spLocks noGrp="1"/>
          </p:cNvSpPr>
          <p:nvPr>
            <p:ph type="ctrTitle"/>
          </p:nvPr>
        </p:nvSpPr>
        <p:spPr/>
        <p:txBody>
          <a:bodyPr>
            <a:normAutofit fontScale="90000"/>
          </a:bodyPr>
          <a:lstStyle/>
          <a:p>
            <a:r>
              <a:rPr lang="en-GB" b="0" i="0" dirty="0">
                <a:effectLst/>
                <a:latin typeface="Arial" panose="020B0604020202020204" pitchFamily="34" charset="0"/>
              </a:rPr>
              <a:t>LCBB5004 Managing People</a:t>
            </a:r>
            <a:br>
              <a:rPr lang="en-GB" b="0" i="0" dirty="0">
                <a:effectLst/>
                <a:latin typeface="Arial" panose="020B0604020202020204" pitchFamily="34" charset="0"/>
              </a:rPr>
            </a:br>
            <a:endParaRPr lang="en-GB" dirty="0"/>
          </a:p>
        </p:txBody>
      </p:sp>
      <p:sp>
        <p:nvSpPr>
          <p:cNvPr id="3" name="Subtitle 2">
            <a:extLst>
              <a:ext uri="{FF2B5EF4-FFF2-40B4-BE49-F238E27FC236}">
                <a16:creationId xmlns:a16="http://schemas.microsoft.com/office/drawing/2014/main" id="{BFE37930-153E-94B7-9EFD-E688E080CC11}"/>
              </a:ext>
            </a:extLst>
          </p:cNvPr>
          <p:cNvSpPr>
            <a:spLocks noGrp="1"/>
          </p:cNvSpPr>
          <p:nvPr>
            <p:ph type="subTitle" idx="1"/>
          </p:nvPr>
        </p:nvSpPr>
        <p:spPr/>
        <p:txBody>
          <a:bodyPr/>
          <a:lstStyle/>
          <a:p>
            <a:r>
              <a:rPr lang="en-GB" b="0" i="0" dirty="0">
                <a:effectLst/>
                <a:latin typeface="Arial" panose="020B0604020202020204" pitchFamily="34" charset="0"/>
              </a:rPr>
              <a:t>Assessment1: Individual Presentation</a:t>
            </a:r>
          </a:p>
          <a:p>
            <a:r>
              <a:rPr lang="en-GB" dirty="0">
                <a:latin typeface="Arial" panose="020B0604020202020204" pitchFamily="34" charset="0"/>
              </a:rPr>
              <a:t>Student </a:t>
            </a:r>
            <a:r>
              <a:rPr lang="en-GB">
                <a:latin typeface="Arial" panose="020B0604020202020204" pitchFamily="34" charset="0"/>
              </a:rPr>
              <a:t>id: 2122719</a:t>
            </a:r>
            <a:endParaRPr lang="en-GB" dirty="0">
              <a:latin typeface="Arial" panose="020B0604020202020204" pitchFamily="34" charset="0"/>
            </a:endParaRPr>
          </a:p>
          <a:p>
            <a:r>
              <a:rPr lang="en-GB" dirty="0">
                <a:latin typeface="Arial" panose="020B0604020202020204" pitchFamily="34" charset="0"/>
              </a:rPr>
              <a:t>Student name: </a:t>
            </a:r>
            <a:r>
              <a:rPr lang="en-GB" dirty="0" err="1">
                <a:latin typeface="Arial" panose="020B0604020202020204" pitchFamily="34" charset="0"/>
              </a:rPr>
              <a:t>Vasile</a:t>
            </a:r>
            <a:r>
              <a:rPr lang="en-GB" dirty="0">
                <a:latin typeface="Arial" panose="020B0604020202020204" pitchFamily="34" charset="0"/>
              </a:rPr>
              <a:t> </a:t>
            </a:r>
            <a:r>
              <a:rPr lang="en-GB" dirty="0" err="1">
                <a:latin typeface="Arial" panose="020B0604020202020204" pitchFamily="34" charset="0"/>
              </a:rPr>
              <a:t>Brates</a:t>
            </a:r>
            <a:endParaRPr lang="en-GB" dirty="0"/>
          </a:p>
        </p:txBody>
      </p:sp>
    </p:spTree>
    <p:extLst>
      <p:ext uri="{BB962C8B-B14F-4D97-AF65-F5344CB8AC3E}">
        <p14:creationId xmlns:p14="http://schemas.microsoft.com/office/powerpoint/2010/main" val="388877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8345B-16A1-053E-BD35-59BC349C2307}"/>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F4FC9725-D018-DE2F-AA18-73F2E2295C1A}"/>
              </a:ext>
            </a:extLst>
          </p:cNvPr>
          <p:cNvSpPr>
            <a:spLocks noGrp="1"/>
          </p:cNvSpPr>
          <p:nvPr>
            <p:ph idx="1"/>
          </p:nvPr>
        </p:nvSpPr>
        <p:spPr/>
        <p:txBody>
          <a:bodyPr>
            <a:normAutofit fontScale="77500" lnSpcReduction="20000"/>
          </a:bodyPr>
          <a:lstStyle/>
          <a:p>
            <a:r>
              <a:rPr lang="en-GB" sz="2800" dirty="0"/>
              <a:t>Introduction</a:t>
            </a:r>
          </a:p>
          <a:p>
            <a:r>
              <a:rPr lang="en-GB" sz="2800" dirty="0"/>
              <a:t>Concept of talent management</a:t>
            </a:r>
          </a:p>
          <a:p>
            <a:r>
              <a:rPr lang="en-GB" sz="2800" dirty="0"/>
              <a:t>Organisation/ restaurant group- in general</a:t>
            </a:r>
          </a:p>
          <a:p>
            <a:r>
              <a:rPr lang="en-GB" sz="2800" dirty="0"/>
              <a:t>Different types of talent acquisition</a:t>
            </a:r>
          </a:p>
          <a:p>
            <a:r>
              <a:rPr lang="en-GB" sz="2800" dirty="0"/>
              <a:t>Short term talent acquisition</a:t>
            </a:r>
          </a:p>
          <a:p>
            <a:r>
              <a:rPr lang="en-GB" sz="2800" dirty="0"/>
              <a:t>Long term talent acquisition</a:t>
            </a:r>
          </a:p>
          <a:p>
            <a:r>
              <a:rPr lang="en-GB" sz="2800" dirty="0"/>
              <a:t>Different incentives method </a:t>
            </a:r>
          </a:p>
          <a:p>
            <a:r>
              <a:rPr lang="en-GB" sz="2800" dirty="0"/>
              <a:t>Different incentives methods </a:t>
            </a:r>
          </a:p>
          <a:p>
            <a:r>
              <a:rPr lang="en-GB" sz="2800" dirty="0"/>
              <a:t>Conclusion</a:t>
            </a:r>
          </a:p>
          <a:p>
            <a:r>
              <a:rPr lang="en-GB" sz="2800" dirty="0"/>
              <a:t>References</a:t>
            </a:r>
          </a:p>
        </p:txBody>
      </p:sp>
    </p:spTree>
    <p:extLst>
      <p:ext uri="{BB962C8B-B14F-4D97-AF65-F5344CB8AC3E}">
        <p14:creationId xmlns:p14="http://schemas.microsoft.com/office/powerpoint/2010/main" val="211393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3AF94-F5C3-E6FE-3ED2-C71A4C76BB2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7F60C10-BE88-16E7-8CCF-7B720D094E19}"/>
              </a:ext>
            </a:extLst>
          </p:cNvPr>
          <p:cNvSpPr>
            <a:spLocks noGrp="1"/>
          </p:cNvSpPr>
          <p:nvPr>
            <p:ph idx="1"/>
          </p:nvPr>
        </p:nvSpPr>
        <p:spPr/>
        <p:txBody>
          <a:bodyPr>
            <a:normAutofit/>
          </a:bodyPr>
          <a:lstStyle/>
          <a:p>
            <a:pPr algn="just"/>
            <a:r>
              <a:rPr lang="en-US" sz="2400" dirty="0"/>
              <a:t>Talent management is a strategic approach to identify, attract, and retain high-potential employees (Massie, 2015).</a:t>
            </a:r>
          </a:p>
          <a:p>
            <a:pPr algn="just"/>
            <a:r>
              <a:rPr lang="en-US" sz="2400" dirty="0"/>
              <a:t>In this presentation, the use of talent management strategies for restaurant organization have been presented. </a:t>
            </a:r>
          </a:p>
          <a:p>
            <a:pPr algn="just"/>
            <a:r>
              <a:rPr lang="en-US" sz="2400" dirty="0"/>
              <a:t>The whole presentation is based on the example of the company The park Room. </a:t>
            </a:r>
          </a:p>
        </p:txBody>
      </p:sp>
    </p:spTree>
    <p:extLst>
      <p:ext uri="{BB962C8B-B14F-4D97-AF65-F5344CB8AC3E}">
        <p14:creationId xmlns:p14="http://schemas.microsoft.com/office/powerpoint/2010/main" val="3021510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6338-DE8B-1211-7285-D5A71CDE3FF9}"/>
              </a:ext>
            </a:extLst>
          </p:cNvPr>
          <p:cNvSpPr>
            <a:spLocks noGrp="1"/>
          </p:cNvSpPr>
          <p:nvPr>
            <p:ph type="title"/>
          </p:nvPr>
        </p:nvSpPr>
        <p:spPr/>
        <p:txBody>
          <a:bodyPr/>
          <a:lstStyle/>
          <a:p>
            <a:r>
              <a:rPr lang="en-GB" dirty="0"/>
              <a:t>Concept of talent management</a:t>
            </a:r>
          </a:p>
        </p:txBody>
      </p:sp>
      <p:sp>
        <p:nvSpPr>
          <p:cNvPr id="3" name="Content Placeholder 2">
            <a:extLst>
              <a:ext uri="{FF2B5EF4-FFF2-40B4-BE49-F238E27FC236}">
                <a16:creationId xmlns:a16="http://schemas.microsoft.com/office/drawing/2014/main" id="{A17E64CB-7EFA-9746-1E6F-6787F594BF4B}"/>
              </a:ext>
            </a:extLst>
          </p:cNvPr>
          <p:cNvSpPr>
            <a:spLocks noGrp="1"/>
          </p:cNvSpPr>
          <p:nvPr>
            <p:ph idx="1"/>
          </p:nvPr>
        </p:nvSpPr>
        <p:spPr/>
        <p:txBody>
          <a:bodyPr>
            <a:normAutofit/>
          </a:bodyPr>
          <a:lstStyle/>
          <a:p>
            <a:pPr algn="just"/>
            <a:r>
              <a:rPr lang="en-US" sz="2400" dirty="0"/>
              <a:t>Talent management refers to range of practices, including </a:t>
            </a:r>
          </a:p>
          <a:p>
            <a:pPr lvl="1" algn="just"/>
            <a:r>
              <a:rPr lang="en-US" sz="2200" dirty="0"/>
              <a:t>recruitment, </a:t>
            </a:r>
          </a:p>
          <a:p>
            <a:pPr lvl="1" algn="just"/>
            <a:r>
              <a:rPr lang="en-US" sz="2200" dirty="0"/>
              <a:t>performance management, </a:t>
            </a:r>
          </a:p>
          <a:p>
            <a:pPr lvl="1" algn="just"/>
            <a:r>
              <a:rPr lang="en-US" sz="2200" dirty="0"/>
              <a:t>succession planning, </a:t>
            </a:r>
          </a:p>
          <a:p>
            <a:pPr lvl="1" algn="just"/>
            <a:r>
              <a:rPr lang="en-US" sz="2200" dirty="0"/>
              <a:t>training and development, </a:t>
            </a:r>
          </a:p>
          <a:p>
            <a:pPr lvl="1" algn="just"/>
            <a:r>
              <a:rPr lang="en-US" sz="2200" dirty="0"/>
              <a:t>compensation and benefits. </a:t>
            </a:r>
          </a:p>
          <a:p>
            <a:pPr algn="just"/>
            <a:r>
              <a:rPr lang="en-US" sz="2400" dirty="0"/>
              <a:t>The objective is to ensure that the organization has the right people with the right skills and competencies (Reddy, 2014).</a:t>
            </a:r>
          </a:p>
          <a:p>
            <a:pPr algn="just"/>
            <a:endParaRPr lang="en-GB" sz="2400" dirty="0"/>
          </a:p>
        </p:txBody>
      </p:sp>
    </p:spTree>
    <p:extLst>
      <p:ext uri="{BB962C8B-B14F-4D97-AF65-F5344CB8AC3E}">
        <p14:creationId xmlns:p14="http://schemas.microsoft.com/office/powerpoint/2010/main" val="613709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F3CA-DABF-3790-CA31-F8EAF1A4722A}"/>
              </a:ext>
            </a:extLst>
          </p:cNvPr>
          <p:cNvSpPr>
            <a:spLocks noGrp="1"/>
          </p:cNvSpPr>
          <p:nvPr>
            <p:ph type="title"/>
          </p:nvPr>
        </p:nvSpPr>
        <p:spPr/>
        <p:txBody>
          <a:bodyPr>
            <a:normAutofit fontScale="90000"/>
          </a:bodyPr>
          <a:lstStyle/>
          <a:p>
            <a:r>
              <a:rPr lang="en-GB" dirty="0"/>
              <a:t>Organisation/ restaurant group- in general</a:t>
            </a:r>
          </a:p>
        </p:txBody>
      </p:sp>
      <p:pic>
        <p:nvPicPr>
          <p:cNvPr id="5" name="Content Placeholder 4">
            <a:extLst>
              <a:ext uri="{FF2B5EF4-FFF2-40B4-BE49-F238E27FC236}">
                <a16:creationId xmlns:a16="http://schemas.microsoft.com/office/drawing/2014/main" id="{8EBD9EB4-A74F-79AC-2D8B-5F382D27C02C}"/>
              </a:ext>
            </a:extLst>
          </p:cNvPr>
          <p:cNvPicPr>
            <a:picLocks noGrp="1" noChangeAspect="1"/>
          </p:cNvPicPr>
          <p:nvPr>
            <p:ph idx="1"/>
          </p:nvPr>
        </p:nvPicPr>
        <p:blipFill>
          <a:blip r:embed="rId3"/>
          <a:stretch>
            <a:fillRect/>
          </a:stretch>
        </p:blipFill>
        <p:spPr>
          <a:xfrm>
            <a:off x="4387610" y="1321220"/>
            <a:ext cx="7789256" cy="3867468"/>
          </a:xfrm>
        </p:spPr>
      </p:pic>
    </p:spTree>
    <p:extLst>
      <p:ext uri="{BB962C8B-B14F-4D97-AF65-F5344CB8AC3E}">
        <p14:creationId xmlns:p14="http://schemas.microsoft.com/office/powerpoint/2010/main" val="2269413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D963-BA39-AB49-2AEC-0EF3E1F3FF3A}"/>
              </a:ext>
            </a:extLst>
          </p:cNvPr>
          <p:cNvSpPr>
            <a:spLocks noGrp="1"/>
          </p:cNvSpPr>
          <p:nvPr>
            <p:ph type="title"/>
          </p:nvPr>
        </p:nvSpPr>
        <p:spPr/>
        <p:txBody>
          <a:bodyPr/>
          <a:lstStyle/>
          <a:p>
            <a:r>
              <a:rPr lang="en-GB" dirty="0"/>
              <a:t>Different types of talent acquisition</a:t>
            </a:r>
          </a:p>
        </p:txBody>
      </p:sp>
      <p:pic>
        <p:nvPicPr>
          <p:cNvPr id="1026" name="Picture 2" descr="Meaning of Talent Acquisition along with Process &amp; Strategies">
            <a:extLst>
              <a:ext uri="{FF2B5EF4-FFF2-40B4-BE49-F238E27FC236}">
                <a16:creationId xmlns:a16="http://schemas.microsoft.com/office/drawing/2014/main" id="{4132292B-010A-EE1D-F1E3-0333D9DF3A2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1493" r="22208"/>
          <a:stretch/>
        </p:blipFill>
        <p:spPr bwMode="auto">
          <a:xfrm>
            <a:off x="4997301" y="417237"/>
            <a:ext cx="6028661" cy="6023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82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A1E30-DF33-C036-9429-81838A00D555}"/>
              </a:ext>
            </a:extLst>
          </p:cNvPr>
          <p:cNvSpPr>
            <a:spLocks noGrp="1"/>
          </p:cNvSpPr>
          <p:nvPr>
            <p:ph type="title"/>
          </p:nvPr>
        </p:nvSpPr>
        <p:spPr/>
        <p:txBody>
          <a:bodyPr/>
          <a:lstStyle/>
          <a:p>
            <a:r>
              <a:rPr lang="en-GB" dirty="0"/>
              <a:t>Short term talent acquisition</a:t>
            </a:r>
          </a:p>
        </p:txBody>
      </p:sp>
      <p:sp>
        <p:nvSpPr>
          <p:cNvPr id="3" name="Content Placeholder 2">
            <a:extLst>
              <a:ext uri="{FF2B5EF4-FFF2-40B4-BE49-F238E27FC236}">
                <a16:creationId xmlns:a16="http://schemas.microsoft.com/office/drawing/2014/main" id="{4FFF5F53-2DB9-8BE3-E19A-1DE05123D961}"/>
              </a:ext>
            </a:extLst>
          </p:cNvPr>
          <p:cNvSpPr>
            <a:spLocks noGrp="1"/>
          </p:cNvSpPr>
          <p:nvPr>
            <p:ph idx="1"/>
          </p:nvPr>
        </p:nvSpPr>
        <p:spPr/>
        <p:txBody>
          <a:bodyPr>
            <a:normAutofit/>
          </a:bodyPr>
          <a:lstStyle/>
          <a:p>
            <a:pPr algn="just"/>
            <a:r>
              <a:rPr lang="en-US" sz="3200" dirty="0"/>
              <a:t>Three short-term talent acquisition strategies that organizations may use to quickly fill open positions are:</a:t>
            </a:r>
          </a:p>
          <a:p>
            <a:pPr lvl="1" algn="just"/>
            <a:r>
              <a:rPr lang="en-US" sz="2800" dirty="0"/>
              <a:t>Referral Programs</a:t>
            </a:r>
          </a:p>
          <a:p>
            <a:pPr lvl="1" algn="just"/>
            <a:r>
              <a:rPr lang="en-US" sz="2800" dirty="0"/>
              <a:t>Social Media Recruitment</a:t>
            </a:r>
          </a:p>
          <a:p>
            <a:pPr lvl="1" algn="just"/>
            <a:r>
              <a:rPr lang="en-US" sz="2800" dirty="0"/>
              <a:t>Recruitment Agencies</a:t>
            </a:r>
            <a:endParaRPr lang="en-GB" sz="2800" dirty="0"/>
          </a:p>
        </p:txBody>
      </p:sp>
    </p:spTree>
    <p:extLst>
      <p:ext uri="{BB962C8B-B14F-4D97-AF65-F5344CB8AC3E}">
        <p14:creationId xmlns:p14="http://schemas.microsoft.com/office/powerpoint/2010/main" val="3404298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5F69-0095-E8DB-0938-F44925CAA5E1}"/>
              </a:ext>
            </a:extLst>
          </p:cNvPr>
          <p:cNvSpPr>
            <a:spLocks noGrp="1"/>
          </p:cNvSpPr>
          <p:nvPr>
            <p:ph type="title"/>
          </p:nvPr>
        </p:nvSpPr>
        <p:spPr/>
        <p:txBody>
          <a:bodyPr/>
          <a:lstStyle/>
          <a:p>
            <a:r>
              <a:rPr lang="en-GB" b="0" i="0" dirty="0">
                <a:solidFill>
                  <a:srgbClr val="333333"/>
                </a:solidFill>
                <a:effectLst/>
                <a:latin typeface="Segoe UI" panose="020B0502040204020203" pitchFamily="34" charset="0"/>
              </a:rPr>
              <a:t>Long term talent acquisition</a:t>
            </a:r>
            <a:endParaRPr lang="en-GB" dirty="0"/>
          </a:p>
        </p:txBody>
      </p:sp>
      <p:sp>
        <p:nvSpPr>
          <p:cNvPr id="3" name="Content Placeholder 2">
            <a:extLst>
              <a:ext uri="{FF2B5EF4-FFF2-40B4-BE49-F238E27FC236}">
                <a16:creationId xmlns:a16="http://schemas.microsoft.com/office/drawing/2014/main" id="{85A2BF82-4318-8568-799A-37D0ADA3C7B4}"/>
              </a:ext>
            </a:extLst>
          </p:cNvPr>
          <p:cNvSpPr>
            <a:spLocks noGrp="1"/>
          </p:cNvSpPr>
          <p:nvPr>
            <p:ph idx="1"/>
          </p:nvPr>
        </p:nvSpPr>
        <p:spPr/>
        <p:txBody>
          <a:bodyPr>
            <a:normAutofit/>
          </a:bodyPr>
          <a:lstStyle/>
          <a:p>
            <a:pPr algn="just"/>
            <a:r>
              <a:rPr lang="en-US" sz="2800" dirty="0"/>
              <a:t>Three long-term talent acquisition strategies that organizations may use to build a strong talent pipeline are:</a:t>
            </a:r>
          </a:p>
          <a:p>
            <a:pPr lvl="1" algn="just"/>
            <a:r>
              <a:rPr lang="en-US" sz="2400" dirty="0"/>
              <a:t>Employer Branding</a:t>
            </a:r>
          </a:p>
          <a:p>
            <a:pPr lvl="1" algn="just"/>
            <a:r>
              <a:rPr lang="en-US" sz="2400" dirty="0"/>
              <a:t>Talent Development Programs</a:t>
            </a:r>
          </a:p>
          <a:p>
            <a:pPr lvl="1" algn="just"/>
            <a:r>
              <a:rPr lang="en-US" sz="2400" dirty="0"/>
              <a:t>Succession Planning</a:t>
            </a:r>
            <a:endParaRPr lang="en-GB" sz="2400" dirty="0"/>
          </a:p>
        </p:txBody>
      </p:sp>
    </p:spTree>
    <p:extLst>
      <p:ext uri="{BB962C8B-B14F-4D97-AF65-F5344CB8AC3E}">
        <p14:creationId xmlns:p14="http://schemas.microsoft.com/office/powerpoint/2010/main" val="2792783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74D6A-A9A9-2EE1-DF57-062BCCB241B0}"/>
              </a:ext>
            </a:extLst>
          </p:cNvPr>
          <p:cNvSpPr>
            <a:spLocks noGrp="1"/>
          </p:cNvSpPr>
          <p:nvPr>
            <p:ph type="title"/>
          </p:nvPr>
        </p:nvSpPr>
        <p:spPr/>
        <p:txBody>
          <a:bodyPr/>
          <a:lstStyle/>
          <a:p>
            <a:r>
              <a:rPr lang="en-GB" dirty="0">
                <a:solidFill>
                  <a:schemeClr val="bg1"/>
                </a:solidFill>
              </a:rPr>
              <a:t>Monetary incentives method </a:t>
            </a:r>
          </a:p>
        </p:txBody>
      </p:sp>
      <p:pic>
        <p:nvPicPr>
          <p:cNvPr id="4" name="Picture 2" descr="Top 20 Examples of Employee Incentive Programs">
            <a:extLst>
              <a:ext uri="{FF2B5EF4-FFF2-40B4-BE49-F238E27FC236}">
                <a16:creationId xmlns:a16="http://schemas.microsoft.com/office/drawing/2014/main" id="{3EA1A6A8-E585-6136-ADFC-9EE0199CD8A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387610" y="1253321"/>
            <a:ext cx="8067886" cy="4530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9871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4AFB-E79D-46D2-B72E-C1F7FA315719}"/>
              </a:ext>
            </a:extLst>
          </p:cNvPr>
          <p:cNvSpPr>
            <a:spLocks noGrp="1"/>
          </p:cNvSpPr>
          <p:nvPr>
            <p:ph type="title"/>
          </p:nvPr>
        </p:nvSpPr>
        <p:spPr/>
        <p:txBody>
          <a:bodyPr/>
          <a:lstStyle/>
          <a:p>
            <a:r>
              <a:rPr lang="en-GB" dirty="0"/>
              <a:t>Non-monetary incentives method </a:t>
            </a:r>
          </a:p>
        </p:txBody>
      </p:sp>
      <p:pic>
        <p:nvPicPr>
          <p:cNvPr id="2052" name="Picture 4" descr="The Effect of Non-Monetary Rewards on Employees' Performance">
            <a:extLst>
              <a:ext uri="{FF2B5EF4-FFF2-40B4-BE49-F238E27FC236}">
                <a16:creationId xmlns:a16="http://schemas.microsoft.com/office/drawing/2014/main" id="{22A239B1-71A8-608E-F5CB-8ABE3E9BEE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24" r="11538"/>
          <a:stretch/>
        </p:blipFill>
        <p:spPr bwMode="auto">
          <a:xfrm>
            <a:off x="4561562" y="576108"/>
            <a:ext cx="7336269" cy="5139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956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C5878-50B6-DFC0-55C1-D83FA93AD8E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FD4E3F1-3BB7-C453-5796-32F433696462}"/>
              </a:ext>
            </a:extLst>
          </p:cNvPr>
          <p:cNvSpPr>
            <a:spLocks noGrp="1"/>
          </p:cNvSpPr>
          <p:nvPr>
            <p:ph idx="1"/>
          </p:nvPr>
        </p:nvSpPr>
        <p:spPr/>
        <p:txBody>
          <a:bodyPr>
            <a:normAutofit/>
          </a:bodyPr>
          <a:lstStyle/>
          <a:p>
            <a:pPr algn="just"/>
            <a:r>
              <a:rPr lang="en-US" sz="2400" dirty="0"/>
              <a:t>In this presentation, the concept of talent management has been discussed.</a:t>
            </a:r>
          </a:p>
          <a:p>
            <a:pPr algn="just"/>
            <a:r>
              <a:rPr lang="en-US" sz="2400" dirty="0"/>
              <a:t>Various talent acquisition strategies, including short-term and long-term approaches, as well as incentive methods have been demonstrated here.</a:t>
            </a:r>
          </a:p>
        </p:txBody>
      </p:sp>
    </p:spTree>
    <p:extLst>
      <p:ext uri="{BB962C8B-B14F-4D97-AF65-F5344CB8AC3E}">
        <p14:creationId xmlns:p14="http://schemas.microsoft.com/office/powerpoint/2010/main" val="1074421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F32CD-C8FF-237E-BC1B-D5D0A403064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A9F15F4-CC7D-A407-B1CF-8CB2ACD5AC29}"/>
              </a:ext>
            </a:extLst>
          </p:cNvPr>
          <p:cNvSpPr>
            <a:spLocks noGrp="1"/>
          </p:cNvSpPr>
          <p:nvPr>
            <p:ph idx="1"/>
          </p:nvPr>
        </p:nvSpPr>
        <p:spPr>
          <a:xfrm>
            <a:off x="4592097" y="542611"/>
            <a:ext cx="7154426" cy="6315389"/>
          </a:xfrm>
        </p:spPr>
        <p:txBody>
          <a:bodyPr>
            <a:normAutofit/>
          </a:bodyPr>
          <a:lstStyle/>
          <a:p>
            <a:r>
              <a:rPr lang="en-US" dirty="0"/>
              <a:t>Massie, S., 2015. </a:t>
            </a:r>
            <a:r>
              <a:rPr lang="en-US" dirty="0" err="1"/>
              <a:t>Kingsfund</a:t>
            </a:r>
            <a:r>
              <a:rPr lang="en-US" dirty="0"/>
              <a:t>. Available at: </a:t>
            </a:r>
            <a:r>
              <a:rPr lang="en-US" dirty="0">
                <a:hlinkClick r:id="rId2"/>
              </a:rPr>
              <a:t>http://www.kingsfund.org.uk/sites/files/kf/field/field_publication_file/talent-management-leadership-in-action-jun-2015.pdf</a:t>
            </a:r>
            <a:r>
              <a:rPr lang="en-US" dirty="0"/>
              <a:t> </a:t>
            </a:r>
          </a:p>
          <a:p>
            <a:r>
              <a:rPr lang="en-US" dirty="0"/>
              <a:t>Reddy, K., 2014. Why is Recruiting Important in an Organization? - </a:t>
            </a:r>
            <a:r>
              <a:rPr lang="en-US" dirty="0" err="1"/>
              <a:t>WiseStep</a:t>
            </a:r>
            <a:r>
              <a:rPr lang="en-US" dirty="0"/>
              <a:t>. </a:t>
            </a:r>
          </a:p>
          <a:p>
            <a:r>
              <a:rPr lang="en-US" dirty="0"/>
              <a:t>Furnham, A. and </a:t>
            </a:r>
            <a:r>
              <a:rPr lang="en-US" dirty="0" err="1"/>
              <a:t>MacRae</a:t>
            </a:r>
            <a:r>
              <a:rPr lang="en-US" dirty="0"/>
              <a:t>, I., 2014. How to identify and manage high potentials. HR Magazine, </a:t>
            </a:r>
          </a:p>
          <a:p>
            <a:r>
              <a:rPr lang="en-US" dirty="0"/>
              <a:t>Kalman, D., 2015. Building talent communities. HR Magazine, </a:t>
            </a:r>
          </a:p>
          <a:p>
            <a:r>
              <a:rPr lang="en-US" dirty="0"/>
              <a:t>Newhall, S., 2015. Talking talent with employees – to tell or not to tell?.HR Magazine, </a:t>
            </a:r>
          </a:p>
          <a:p>
            <a:r>
              <a:rPr lang="en-US" dirty="0"/>
              <a:t>Roebuck, C., 2016. Don't send your talent back to idiots. HR Magazine, </a:t>
            </a:r>
          </a:p>
          <a:p>
            <a:r>
              <a:rPr lang="en-US" dirty="0"/>
              <a:t>Byrne, L., 2020. Coronavirus: How do you hire during a pandemic? BBC News. </a:t>
            </a:r>
          </a:p>
          <a:p>
            <a:endParaRPr lang="en-GB" dirty="0"/>
          </a:p>
        </p:txBody>
      </p:sp>
    </p:spTree>
    <p:extLst>
      <p:ext uri="{BB962C8B-B14F-4D97-AF65-F5344CB8AC3E}">
        <p14:creationId xmlns:p14="http://schemas.microsoft.com/office/powerpoint/2010/main" val="61399120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0</TotalTime>
  <Words>1465</Words>
  <PresentationFormat>Widescreen</PresentationFormat>
  <Paragraphs>80</Paragraphs>
  <Slides>12</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Open Sans</vt:lpstr>
      <vt:lpstr>Rockwell</vt:lpstr>
      <vt:lpstr>Segoe UI</vt:lpstr>
      <vt:lpstr>Söhne</vt:lpstr>
      <vt:lpstr>Wingdings</vt:lpstr>
      <vt:lpstr>Atlas</vt:lpstr>
      <vt:lpstr>LCBB5004 Managing People </vt:lpstr>
      <vt:lpstr>Table of contents</vt:lpstr>
      <vt:lpstr>Introduction</vt:lpstr>
      <vt:lpstr>Concept of talent management</vt:lpstr>
      <vt:lpstr>Organisation/ restaurant group- in general</vt:lpstr>
      <vt:lpstr>Different types of talent acquisition</vt:lpstr>
      <vt:lpstr>Short term talent acquisition</vt:lpstr>
      <vt:lpstr>Long term talent acquisition</vt:lpstr>
      <vt:lpstr>Monetary incentives method </vt:lpstr>
      <vt:lpstr>Non-monetary incentives method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2023-03-28T06:36:33Z</dcterms:created>
  <dcterms:modified xsi:type="dcterms:W3CDTF">2023-04-02T08:07:42Z</dcterms:modified>
</cp:coreProperties>
</file>