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381" r:id="rId6"/>
    <p:sldId id="694" r:id="rId7"/>
    <p:sldId id="695" r:id="rId8"/>
    <p:sldId id="699" r:id="rId9"/>
    <p:sldId id="629" r:id="rId10"/>
    <p:sldId id="631" r:id="rId11"/>
    <p:sldId id="646" r:id="rId12"/>
    <p:sldId id="524" r:id="rId13"/>
    <p:sldId id="525" r:id="rId14"/>
    <p:sldId id="526" r:id="rId15"/>
    <p:sldId id="703" r:id="rId16"/>
    <p:sldId id="527" r:id="rId17"/>
    <p:sldId id="654" r:id="rId18"/>
    <p:sldId id="258" r:id="rId19"/>
    <p:sldId id="657" r:id="rId20"/>
    <p:sldId id="700" r:id="rId21"/>
    <p:sldId id="259" r:id="rId22"/>
    <p:sldId id="701" r:id="rId23"/>
    <p:sldId id="670" r:id="rId24"/>
    <p:sldId id="702" r:id="rId25"/>
    <p:sldId id="669" r:id="rId26"/>
    <p:sldId id="665" r:id="rId27"/>
    <p:sldId id="696" r:id="rId28"/>
    <p:sldId id="697" r:id="rId29"/>
    <p:sldId id="668" r:id="rId30"/>
    <p:sldId id="260" r:id="rId31"/>
    <p:sldId id="261" r:id="rId32"/>
    <p:sldId id="530" r:id="rId33"/>
    <p:sldId id="644" r:id="rId34"/>
    <p:sldId id="645" r:id="rId35"/>
    <p:sldId id="531" r:id="rId36"/>
    <p:sldId id="69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5" d="100"/>
          <a:sy n="65" d="100"/>
        </p:scale>
        <p:origin x="66" y="222"/>
      </p:cViewPr>
      <p:guideLst/>
    </p:cSldViewPr>
  </p:slideViewPr>
  <p:notesTextViewPr>
    <p:cViewPr>
      <p:scale>
        <a:sx n="1" d="1"/>
        <a:sy n="1" d="1"/>
      </p:scale>
      <p:origin x="0" y="0"/>
    </p:cViewPr>
  </p:notesTextViewPr>
  <p:sorterViewPr>
    <p:cViewPr varScale="1">
      <p:scale>
        <a:sx n="100" d="100"/>
        <a:sy n="100" d="100"/>
      </p:scale>
      <p:origin x="0" y="-352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A6E970-3600-4122-A8D4-CF0C9C75487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0321040-6492-4427-B648-0B8C44C8FF39}">
      <dgm:prSet/>
      <dgm:spPr/>
      <dgm:t>
        <a:bodyPr/>
        <a:lstStyle/>
        <a:p>
          <a:r>
            <a:rPr lang="en-GB"/>
            <a:t>Ethical Relativism</a:t>
          </a:r>
          <a:endParaRPr lang="en-US"/>
        </a:p>
      </dgm:t>
    </dgm:pt>
    <dgm:pt modelId="{DEA6F12E-E0E1-4409-88DE-EAE9F6820F5C}" type="parTrans" cxnId="{E4A9B268-59E0-4922-9FAB-66196D361E00}">
      <dgm:prSet/>
      <dgm:spPr/>
      <dgm:t>
        <a:bodyPr/>
        <a:lstStyle/>
        <a:p>
          <a:endParaRPr lang="en-US"/>
        </a:p>
      </dgm:t>
    </dgm:pt>
    <dgm:pt modelId="{C11E1705-20B0-4E02-81D8-35F1B90E7F2F}" type="sibTrans" cxnId="{E4A9B268-59E0-4922-9FAB-66196D361E00}">
      <dgm:prSet/>
      <dgm:spPr/>
      <dgm:t>
        <a:bodyPr/>
        <a:lstStyle/>
        <a:p>
          <a:endParaRPr lang="en-US"/>
        </a:p>
      </dgm:t>
    </dgm:pt>
    <dgm:pt modelId="{15FD7E5A-9D92-45FE-89EA-F0D0EF710C4B}">
      <dgm:prSet/>
      <dgm:spPr/>
      <dgm:t>
        <a:bodyPr/>
        <a:lstStyle/>
        <a:p>
          <a:r>
            <a:rPr lang="en-GB"/>
            <a:t>Ethical Absolutism or Universalism</a:t>
          </a:r>
          <a:endParaRPr lang="en-US"/>
        </a:p>
      </dgm:t>
    </dgm:pt>
    <dgm:pt modelId="{5D23C202-BF64-44D5-BD97-CE2854084280}" type="parTrans" cxnId="{F4EC943A-D621-449B-AD2D-B26AF55FEBD1}">
      <dgm:prSet/>
      <dgm:spPr/>
      <dgm:t>
        <a:bodyPr/>
        <a:lstStyle/>
        <a:p>
          <a:endParaRPr lang="en-US"/>
        </a:p>
      </dgm:t>
    </dgm:pt>
    <dgm:pt modelId="{D1FCAA0E-0B30-4A36-A4C6-677D6894B183}" type="sibTrans" cxnId="{F4EC943A-D621-449B-AD2D-B26AF55FEBD1}">
      <dgm:prSet/>
      <dgm:spPr/>
      <dgm:t>
        <a:bodyPr/>
        <a:lstStyle/>
        <a:p>
          <a:endParaRPr lang="en-US"/>
        </a:p>
      </dgm:t>
    </dgm:pt>
    <dgm:pt modelId="{AAE1AFB2-8C91-4B91-8C4B-DCB3FCD01022}">
      <dgm:prSet/>
      <dgm:spPr/>
      <dgm:t>
        <a:bodyPr/>
        <a:lstStyle/>
        <a:p>
          <a:r>
            <a:rPr lang="en-GB"/>
            <a:t>Ethical Pluralism</a:t>
          </a:r>
          <a:endParaRPr lang="en-US"/>
        </a:p>
      </dgm:t>
    </dgm:pt>
    <dgm:pt modelId="{5A1387FA-1606-43B6-9D0C-733234EACF93}" type="parTrans" cxnId="{243B3FBD-ED99-48C1-97DD-D813ABA976A3}">
      <dgm:prSet/>
      <dgm:spPr/>
      <dgm:t>
        <a:bodyPr/>
        <a:lstStyle/>
        <a:p>
          <a:endParaRPr lang="en-US"/>
        </a:p>
      </dgm:t>
    </dgm:pt>
    <dgm:pt modelId="{20D36F40-BDA8-459B-872B-B6B7E58EAFDF}" type="sibTrans" cxnId="{243B3FBD-ED99-48C1-97DD-D813ABA976A3}">
      <dgm:prSet/>
      <dgm:spPr/>
      <dgm:t>
        <a:bodyPr/>
        <a:lstStyle/>
        <a:p>
          <a:endParaRPr lang="en-US"/>
        </a:p>
      </dgm:t>
    </dgm:pt>
    <dgm:pt modelId="{B3BE90E7-4657-4B64-A198-A737F7F1F975}" type="pres">
      <dgm:prSet presAssocID="{0AA6E970-3600-4122-A8D4-CF0C9C754871}" presName="hierChild1" presStyleCnt="0">
        <dgm:presLayoutVars>
          <dgm:chPref val="1"/>
          <dgm:dir/>
          <dgm:animOne val="branch"/>
          <dgm:animLvl val="lvl"/>
          <dgm:resizeHandles/>
        </dgm:presLayoutVars>
      </dgm:prSet>
      <dgm:spPr/>
    </dgm:pt>
    <dgm:pt modelId="{C20A838B-582B-409E-AC82-786CF5B621C2}" type="pres">
      <dgm:prSet presAssocID="{80321040-6492-4427-B648-0B8C44C8FF39}" presName="hierRoot1" presStyleCnt="0"/>
      <dgm:spPr/>
    </dgm:pt>
    <dgm:pt modelId="{9CC3BD97-1A2A-4690-90A9-E6D1034B0599}" type="pres">
      <dgm:prSet presAssocID="{80321040-6492-4427-B648-0B8C44C8FF39}" presName="composite" presStyleCnt="0"/>
      <dgm:spPr/>
    </dgm:pt>
    <dgm:pt modelId="{720F9F9B-D0C3-44C6-A52D-D433ADF72DD1}" type="pres">
      <dgm:prSet presAssocID="{80321040-6492-4427-B648-0B8C44C8FF39}" presName="background" presStyleLbl="node0" presStyleIdx="0" presStyleCnt="3"/>
      <dgm:spPr/>
    </dgm:pt>
    <dgm:pt modelId="{3C24392F-8A40-4BD9-B85F-E07ECA8478D0}" type="pres">
      <dgm:prSet presAssocID="{80321040-6492-4427-B648-0B8C44C8FF39}" presName="text" presStyleLbl="fgAcc0" presStyleIdx="0" presStyleCnt="3">
        <dgm:presLayoutVars>
          <dgm:chPref val="3"/>
        </dgm:presLayoutVars>
      </dgm:prSet>
      <dgm:spPr/>
    </dgm:pt>
    <dgm:pt modelId="{1C5ED840-F570-496F-81BF-E26AFB676736}" type="pres">
      <dgm:prSet presAssocID="{80321040-6492-4427-B648-0B8C44C8FF39}" presName="hierChild2" presStyleCnt="0"/>
      <dgm:spPr/>
    </dgm:pt>
    <dgm:pt modelId="{9BA31839-085B-4335-9EEC-A31B05820ABD}" type="pres">
      <dgm:prSet presAssocID="{15FD7E5A-9D92-45FE-89EA-F0D0EF710C4B}" presName="hierRoot1" presStyleCnt="0"/>
      <dgm:spPr/>
    </dgm:pt>
    <dgm:pt modelId="{4158E997-32CD-4239-9B35-92854D790530}" type="pres">
      <dgm:prSet presAssocID="{15FD7E5A-9D92-45FE-89EA-F0D0EF710C4B}" presName="composite" presStyleCnt="0"/>
      <dgm:spPr/>
    </dgm:pt>
    <dgm:pt modelId="{203288FB-C407-486F-AEFE-CBD11CC21F0B}" type="pres">
      <dgm:prSet presAssocID="{15FD7E5A-9D92-45FE-89EA-F0D0EF710C4B}" presName="background" presStyleLbl="node0" presStyleIdx="1" presStyleCnt="3"/>
      <dgm:spPr/>
    </dgm:pt>
    <dgm:pt modelId="{46A22AD4-5021-44A0-BCA2-C1E3FFD1B570}" type="pres">
      <dgm:prSet presAssocID="{15FD7E5A-9D92-45FE-89EA-F0D0EF710C4B}" presName="text" presStyleLbl="fgAcc0" presStyleIdx="1" presStyleCnt="3">
        <dgm:presLayoutVars>
          <dgm:chPref val="3"/>
        </dgm:presLayoutVars>
      </dgm:prSet>
      <dgm:spPr/>
    </dgm:pt>
    <dgm:pt modelId="{6A33C878-4C90-4044-B75A-F7008E881FC9}" type="pres">
      <dgm:prSet presAssocID="{15FD7E5A-9D92-45FE-89EA-F0D0EF710C4B}" presName="hierChild2" presStyleCnt="0"/>
      <dgm:spPr/>
    </dgm:pt>
    <dgm:pt modelId="{33C6C376-1230-45F4-9B50-7210272A1181}" type="pres">
      <dgm:prSet presAssocID="{AAE1AFB2-8C91-4B91-8C4B-DCB3FCD01022}" presName="hierRoot1" presStyleCnt="0"/>
      <dgm:spPr/>
    </dgm:pt>
    <dgm:pt modelId="{3D39B573-42A6-46EB-91AF-0BE454389470}" type="pres">
      <dgm:prSet presAssocID="{AAE1AFB2-8C91-4B91-8C4B-DCB3FCD01022}" presName="composite" presStyleCnt="0"/>
      <dgm:spPr/>
    </dgm:pt>
    <dgm:pt modelId="{031790AE-CD25-4001-8EFB-4CC19A9AED33}" type="pres">
      <dgm:prSet presAssocID="{AAE1AFB2-8C91-4B91-8C4B-DCB3FCD01022}" presName="background" presStyleLbl="node0" presStyleIdx="2" presStyleCnt="3"/>
      <dgm:spPr/>
    </dgm:pt>
    <dgm:pt modelId="{587CED2A-4EBD-4DBF-A8B0-437367142BB6}" type="pres">
      <dgm:prSet presAssocID="{AAE1AFB2-8C91-4B91-8C4B-DCB3FCD01022}" presName="text" presStyleLbl="fgAcc0" presStyleIdx="2" presStyleCnt="3">
        <dgm:presLayoutVars>
          <dgm:chPref val="3"/>
        </dgm:presLayoutVars>
      </dgm:prSet>
      <dgm:spPr/>
    </dgm:pt>
    <dgm:pt modelId="{5CCB85ED-1356-414B-B9E4-E656A1C102A5}" type="pres">
      <dgm:prSet presAssocID="{AAE1AFB2-8C91-4B91-8C4B-DCB3FCD01022}" presName="hierChild2" presStyleCnt="0"/>
      <dgm:spPr/>
    </dgm:pt>
  </dgm:ptLst>
  <dgm:cxnLst>
    <dgm:cxn modelId="{F4EC943A-D621-449B-AD2D-B26AF55FEBD1}" srcId="{0AA6E970-3600-4122-A8D4-CF0C9C754871}" destId="{15FD7E5A-9D92-45FE-89EA-F0D0EF710C4B}" srcOrd="1" destOrd="0" parTransId="{5D23C202-BF64-44D5-BD97-CE2854084280}" sibTransId="{D1FCAA0E-0B30-4A36-A4C6-677D6894B183}"/>
    <dgm:cxn modelId="{E4A9B268-59E0-4922-9FAB-66196D361E00}" srcId="{0AA6E970-3600-4122-A8D4-CF0C9C754871}" destId="{80321040-6492-4427-B648-0B8C44C8FF39}" srcOrd="0" destOrd="0" parTransId="{DEA6F12E-E0E1-4409-88DE-EAE9F6820F5C}" sibTransId="{C11E1705-20B0-4E02-81D8-35F1B90E7F2F}"/>
    <dgm:cxn modelId="{A5CDC67D-FC9F-443C-9631-57F3DC6EAB87}" type="presOf" srcId="{15FD7E5A-9D92-45FE-89EA-F0D0EF710C4B}" destId="{46A22AD4-5021-44A0-BCA2-C1E3FFD1B570}" srcOrd="0" destOrd="0" presId="urn:microsoft.com/office/officeart/2005/8/layout/hierarchy1"/>
    <dgm:cxn modelId="{2FD110B7-C05D-40BE-9B4F-195B4700B8A0}" type="presOf" srcId="{AAE1AFB2-8C91-4B91-8C4B-DCB3FCD01022}" destId="{587CED2A-4EBD-4DBF-A8B0-437367142BB6}" srcOrd="0" destOrd="0" presId="urn:microsoft.com/office/officeart/2005/8/layout/hierarchy1"/>
    <dgm:cxn modelId="{243B3FBD-ED99-48C1-97DD-D813ABA976A3}" srcId="{0AA6E970-3600-4122-A8D4-CF0C9C754871}" destId="{AAE1AFB2-8C91-4B91-8C4B-DCB3FCD01022}" srcOrd="2" destOrd="0" parTransId="{5A1387FA-1606-43B6-9D0C-733234EACF93}" sibTransId="{20D36F40-BDA8-459B-872B-B6B7E58EAFDF}"/>
    <dgm:cxn modelId="{F7E270D6-6063-49D3-AE53-F03013F248E3}" type="presOf" srcId="{0AA6E970-3600-4122-A8D4-CF0C9C754871}" destId="{B3BE90E7-4657-4B64-A198-A737F7F1F975}" srcOrd="0" destOrd="0" presId="urn:microsoft.com/office/officeart/2005/8/layout/hierarchy1"/>
    <dgm:cxn modelId="{F17E28DD-C4F3-4E61-8886-92D47D29D49A}" type="presOf" srcId="{80321040-6492-4427-B648-0B8C44C8FF39}" destId="{3C24392F-8A40-4BD9-B85F-E07ECA8478D0}" srcOrd="0" destOrd="0" presId="urn:microsoft.com/office/officeart/2005/8/layout/hierarchy1"/>
    <dgm:cxn modelId="{BEBC9C8C-B0B9-4EF0-8883-084B43878138}" type="presParOf" srcId="{B3BE90E7-4657-4B64-A198-A737F7F1F975}" destId="{C20A838B-582B-409E-AC82-786CF5B621C2}" srcOrd="0" destOrd="0" presId="urn:microsoft.com/office/officeart/2005/8/layout/hierarchy1"/>
    <dgm:cxn modelId="{49C9C3D3-1E58-4A0A-8F7B-713224D72C25}" type="presParOf" srcId="{C20A838B-582B-409E-AC82-786CF5B621C2}" destId="{9CC3BD97-1A2A-4690-90A9-E6D1034B0599}" srcOrd="0" destOrd="0" presId="urn:microsoft.com/office/officeart/2005/8/layout/hierarchy1"/>
    <dgm:cxn modelId="{3111FDC7-73BD-450E-AEE7-5677FE101D6A}" type="presParOf" srcId="{9CC3BD97-1A2A-4690-90A9-E6D1034B0599}" destId="{720F9F9B-D0C3-44C6-A52D-D433ADF72DD1}" srcOrd="0" destOrd="0" presId="urn:microsoft.com/office/officeart/2005/8/layout/hierarchy1"/>
    <dgm:cxn modelId="{4B4A502B-7D76-4B14-AD9C-4BC7CE060855}" type="presParOf" srcId="{9CC3BD97-1A2A-4690-90A9-E6D1034B0599}" destId="{3C24392F-8A40-4BD9-B85F-E07ECA8478D0}" srcOrd="1" destOrd="0" presId="urn:microsoft.com/office/officeart/2005/8/layout/hierarchy1"/>
    <dgm:cxn modelId="{DE47B31A-B1FE-47CE-A3AF-1AE25F55A8E2}" type="presParOf" srcId="{C20A838B-582B-409E-AC82-786CF5B621C2}" destId="{1C5ED840-F570-496F-81BF-E26AFB676736}" srcOrd="1" destOrd="0" presId="urn:microsoft.com/office/officeart/2005/8/layout/hierarchy1"/>
    <dgm:cxn modelId="{1026AC89-8ABC-4D9E-8D89-925A0D891C45}" type="presParOf" srcId="{B3BE90E7-4657-4B64-A198-A737F7F1F975}" destId="{9BA31839-085B-4335-9EEC-A31B05820ABD}" srcOrd="1" destOrd="0" presId="urn:microsoft.com/office/officeart/2005/8/layout/hierarchy1"/>
    <dgm:cxn modelId="{12CCEC19-1E20-4A18-A0EF-7B138A2A6CCE}" type="presParOf" srcId="{9BA31839-085B-4335-9EEC-A31B05820ABD}" destId="{4158E997-32CD-4239-9B35-92854D790530}" srcOrd="0" destOrd="0" presId="urn:microsoft.com/office/officeart/2005/8/layout/hierarchy1"/>
    <dgm:cxn modelId="{B0F9C969-B97D-40C0-95EE-4195F8E85A2A}" type="presParOf" srcId="{4158E997-32CD-4239-9B35-92854D790530}" destId="{203288FB-C407-486F-AEFE-CBD11CC21F0B}" srcOrd="0" destOrd="0" presId="urn:microsoft.com/office/officeart/2005/8/layout/hierarchy1"/>
    <dgm:cxn modelId="{2C90F37D-5FC9-47A6-85D9-98A2E0D6182C}" type="presParOf" srcId="{4158E997-32CD-4239-9B35-92854D790530}" destId="{46A22AD4-5021-44A0-BCA2-C1E3FFD1B570}" srcOrd="1" destOrd="0" presId="urn:microsoft.com/office/officeart/2005/8/layout/hierarchy1"/>
    <dgm:cxn modelId="{80DE33ED-6A18-4966-96A7-6C2A9254244D}" type="presParOf" srcId="{9BA31839-085B-4335-9EEC-A31B05820ABD}" destId="{6A33C878-4C90-4044-B75A-F7008E881FC9}" srcOrd="1" destOrd="0" presId="urn:microsoft.com/office/officeart/2005/8/layout/hierarchy1"/>
    <dgm:cxn modelId="{972A269A-02B1-46E1-A559-24D956925061}" type="presParOf" srcId="{B3BE90E7-4657-4B64-A198-A737F7F1F975}" destId="{33C6C376-1230-45F4-9B50-7210272A1181}" srcOrd="2" destOrd="0" presId="urn:microsoft.com/office/officeart/2005/8/layout/hierarchy1"/>
    <dgm:cxn modelId="{E9603AD3-86F6-4F3F-A9FE-1AF907F879BD}" type="presParOf" srcId="{33C6C376-1230-45F4-9B50-7210272A1181}" destId="{3D39B573-42A6-46EB-91AF-0BE454389470}" srcOrd="0" destOrd="0" presId="urn:microsoft.com/office/officeart/2005/8/layout/hierarchy1"/>
    <dgm:cxn modelId="{78F6B3A9-A2D7-41ED-B6A2-4F20438DDECA}" type="presParOf" srcId="{3D39B573-42A6-46EB-91AF-0BE454389470}" destId="{031790AE-CD25-4001-8EFB-4CC19A9AED33}" srcOrd="0" destOrd="0" presId="urn:microsoft.com/office/officeart/2005/8/layout/hierarchy1"/>
    <dgm:cxn modelId="{B322F0C5-53DE-4B94-855A-210C660F02E7}" type="presParOf" srcId="{3D39B573-42A6-46EB-91AF-0BE454389470}" destId="{587CED2A-4EBD-4DBF-A8B0-437367142BB6}" srcOrd="1" destOrd="0" presId="urn:microsoft.com/office/officeart/2005/8/layout/hierarchy1"/>
    <dgm:cxn modelId="{D479F66E-C1D2-40B2-81BD-9501C427E652}" type="presParOf" srcId="{33C6C376-1230-45F4-9B50-7210272A1181}" destId="{5CCB85ED-1356-414B-B9E4-E656A1C102A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1BEBE2-1B7B-413D-B647-7D5B9E8804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0CDBE162-7ED7-4CA8-9641-CAC8CDD6BA24}">
      <dgm:prSet phldrT="[Text]"/>
      <dgm:spPr/>
      <dgm:t>
        <a:bodyPr/>
        <a:lstStyle/>
        <a:p>
          <a:r>
            <a:rPr lang="en-GB" dirty="0"/>
            <a:t>Toxic cultures</a:t>
          </a:r>
        </a:p>
      </dgm:t>
    </dgm:pt>
    <dgm:pt modelId="{837525C2-F541-4A0D-B2A5-9FF27CA33FEF}" type="parTrans" cxnId="{DB13FBF6-F409-4E70-A4DD-3A13E7CA7382}">
      <dgm:prSet/>
      <dgm:spPr/>
      <dgm:t>
        <a:bodyPr/>
        <a:lstStyle/>
        <a:p>
          <a:endParaRPr lang="en-GB"/>
        </a:p>
      </dgm:t>
    </dgm:pt>
    <dgm:pt modelId="{337EB079-8349-4775-8804-B649270AC0DD}" type="sibTrans" cxnId="{DB13FBF6-F409-4E70-A4DD-3A13E7CA7382}">
      <dgm:prSet/>
      <dgm:spPr/>
      <dgm:t>
        <a:bodyPr/>
        <a:lstStyle/>
        <a:p>
          <a:endParaRPr lang="en-GB"/>
        </a:p>
      </dgm:t>
    </dgm:pt>
    <dgm:pt modelId="{53309C06-1B10-4CC8-84F7-E5D7121D5ECE}">
      <dgm:prSet phldrT="[Text]"/>
      <dgm:spPr/>
      <dgm:t>
        <a:bodyPr/>
        <a:lstStyle/>
        <a:p>
          <a:r>
            <a:rPr lang="en-GB" dirty="0"/>
            <a:t>Negative values</a:t>
          </a:r>
        </a:p>
      </dgm:t>
    </dgm:pt>
    <dgm:pt modelId="{0DC81318-AFBF-466E-9C23-A8432C4C85B6}" type="parTrans" cxnId="{5C381F5E-25AE-4EF9-AC60-18D4F10E8EC6}">
      <dgm:prSet/>
      <dgm:spPr/>
      <dgm:t>
        <a:bodyPr/>
        <a:lstStyle/>
        <a:p>
          <a:endParaRPr lang="en-GB"/>
        </a:p>
      </dgm:t>
    </dgm:pt>
    <dgm:pt modelId="{203148A4-65E8-42DA-88CC-68865C6F9D8E}" type="sibTrans" cxnId="{5C381F5E-25AE-4EF9-AC60-18D4F10E8EC6}">
      <dgm:prSet/>
      <dgm:spPr/>
      <dgm:t>
        <a:bodyPr/>
        <a:lstStyle/>
        <a:p>
          <a:endParaRPr lang="en-GB"/>
        </a:p>
      </dgm:t>
    </dgm:pt>
    <dgm:pt modelId="{51167478-E839-4EF7-BDD6-913B6E5C46FA}">
      <dgm:prSet phldrT="[Text]"/>
      <dgm:spPr/>
      <dgm:t>
        <a:bodyPr/>
        <a:lstStyle/>
        <a:p>
          <a:r>
            <a:rPr lang="en-GB" dirty="0"/>
            <a:t>Destructive</a:t>
          </a:r>
        </a:p>
      </dgm:t>
    </dgm:pt>
    <dgm:pt modelId="{C923F019-746E-422A-BD7E-98E7C73E0540}" type="parTrans" cxnId="{6FAC7E2F-6BB9-4C9A-8E6F-16824B7B3861}">
      <dgm:prSet/>
      <dgm:spPr/>
      <dgm:t>
        <a:bodyPr/>
        <a:lstStyle/>
        <a:p>
          <a:endParaRPr lang="en-GB"/>
        </a:p>
      </dgm:t>
    </dgm:pt>
    <dgm:pt modelId="{31DE6010-298E-4171-9443-8EDBDCE6819C}" type="sibTrans" cxnId="{6FAC7E2F-6BB9-4C9A-8E6F-16824B7B3861}">
      <dgm:prSet/>
      <dgm:spPr/>
      <dgm:t>
        <a:bodyPr/>
        <a:lstStyle/>
        <a:p>
          <a:endParaRPr lang="en-GB"/>
        </a:p>
      </dgm:t>
    </dgm:pt>
    <dgm:pt modelId="{73837143-D576-49AE-A5C8-CFFC74FF3561}">
      <dgm:prSet phldrT="[Text]"/>
      <dgm:spPr/>
      <dgm:t>
        <a:bodyPr/>
        <a:lstStyle/>
        <a:p>
          <a:r>
            <a:rPr lang="en-GB" dirty="0"/>
            <a:t>Negative relationships</a:t>
          </a:r>
        </a:p>
      </dgm:t>
    </dgm:pt>
    <dgm:pt modelId="{4A4C7641-926D-40FD-B1A9-677BA000612B}" type="parTrans" cxnId="{61594EC6-0F15-46C6-B479-8655BCC0FA26}">
      <dgm:prSet/>
      <dgm:spPr/>
      <dgm:t>
        <a:bodyPr/>
        <a:lstStyle/>
        <a:p>
          <a:endParaRPr lang="en-GB"/>
        </a:p>
      </dgm:t>
    </dgm:pt>
    <dgm:pt modelId="{B35FD5F0-5E6B-4FF3-81D0-47C566742437}" type="sibTrans" cxnId="{61594EC6-0F15-46C6-B479-8655BCC0FA26}">
      <dgm:prSet/>
      <dgm:spPr/>
      <dgm:t>
        <a:bodyPr/>
        <a:lstStyle/>
        <a:p>
          <a:endParaRPr lang="en-GB"/>
        </a:p>
      </dgm:t>
    </dgm:pt>
    <dgm:pt modelId="{4CE86F10-CC9E-43FC-BFBC-B1AE5DB0467F}">
      <dgm:prSet phldrT="[Text]"/>
      <dgm:spPr/>
      <dgm:t>
        <a:bodyPr/>
        <a:lstStyle/>
        <a:p>
          <a:r>
            <a:rPr lang="en-GB" dirty="0"/>
            <a:t>Pessimistic., critical staff</a:t>
          </a:r>
        </a:p>
      </dgm:t>
    </dgm:pt>
    <dgm:pt modelId="{2496A47D-CF01-46B6-83BF-B0D068DC2FF7}" type="parTrans" cxnId="{30BAD000-6AEC-4283-AD62-B5AAD051A6D0}">
      <dgm:prSet/>
      <dgm:spPr/>
      <dgm:t>
        <a:bodyPr/>
        <a:lstStyle/>
        <a:p>
          <a:endParaRPr lang="en-GB"/>
        </a:p>
      </dgm:t>
    </dgm:pt>
    <dgm:pt modelId="{1719540B-66D3-42BF-BC3B-24E444923EDF}" type="sibTrans" cxnId="{30BAD000-6AEC-4283-AD62-B5AAD051A6D0}">
      <dgm:prSet/>
      <dgm:spPr/>
      <dgm:t>
        <a:bodyPr/>
        <a:lstStyle/>
        <a:p>
          <a:endParaRPr lang="en-GB"/>
        </a:p>
      </dgm:t>
    </dgm:pt>
    <dgm:pt modelId="{A939C157-A76C-4909-91DA-73480833EC51}">
      <dgm:prSet/>
      <dgm:spPr/>
      <dgm:t>
        <a:bodyPr/>
        <a:lstStyle/>
        <a:p>
          <a:r>
            <a:rPr lang="en-GB" dirty="0"/>
            <a:t>Lack of honesty &amp; integrity</a:t>
          </a:r>
        </a:p>
      </dgm:t>
    </dgm:pt>
    <dgm:pt modelId="{F088392A-BA05-473D-A40C-FE6DB1F6DA59}" type="parTrans" cxnId="{A3A0E9DF-86D3-48FA-B195-D2D5A94DA76D}">
      <dgm:prSet/>
      <dgm:spPr/>
      <dgm:t>
        <a:bodyPr/>
        <a:lstStyle/>
        <a:p>
          <a:endParaRPr lang="en-GB"/>
        </a:p>
      </dgm:t>
    </dgm:pt>
    <dgm:pt modelId="{861ECF70-74A1-4B57-8D2A-8025DE5041D1}" type="sibTrans" cxnId="{A3A0E9DF-86D3-48FA-B195-D2D5A94DA76D}">
      <dgm:prSet/>
      <dgm:spPr/>
      <dgm:t>
        <a:bodyPr/>
        <a:lstStyle/>
        <a:p>
          <a:endParaRPr lang="en-GB"/>
        </a:p>
      </dgm:t>
    </dgm:pt>
    <dgm:pt modelId="{B4689504-30AE-4ADC-A519-4EEF7F257D20}">
      <dgm:prSet/>
      <dgm:spPr/>
      <dgm:t>
        <a:bodyPr/>
        <a:lstStyle/>
        <a:p>
          <a:r>
            <a:rPr lang="en-GB" dirty="0"/>
            <a:t>Fragmented</a:t>
          </a:r>
        </a:p>
      </dgm:t>
    </dgm:pt>
    <dgm:pt modelId="{43ADF31D-C816-4400-A81B-0E227A4425FF}" type="parTrans" cxnId="{74E52A36-18E0-4251-9256-30C629668FB1}">
      <dgm:prSet/>
      <dgm:spPr/>
      <dgm:t>
        <a:bodyPr/>
        <a:lstStyle/>
        <a:p>
          <a:endParaRPr lang="en-GB"/>
        </a:p>
      </dgm:t>
    </dgm:pt>
    <dgm:pt modelId="{10B51011-F89D-4527-B3C5-222D95828629}" type="sibTrans" cxnId="{74E52A36-18E0-4251-9256-30C629668FB1}">
      <dgm:prSet/>
      <dgm:spPr/>
      <dgm:t>
        <a:bodyPr/>
        <a:lstStyle/>
        <a:p>
          <a:endParaRPr lang="en-GB"/>
        </a:p>
      </dgm:t>
    </dgm:pt>
    <dgm:pt modelId="{84410967-DE13-4036-9A52-D491DA5E7585}" type="pres">
      <dgm:prSet presAssocID="{FF1BEBE2-1B7B-413D-B647-7D5B9E880409}" presName="Name0" presStyleCnt="0">
        <dgm:presLayoutVars>
          <dgm:chMax val="1"/>
          <dgm:dir/>
          <dgm:animLvl val="ctr"/>
          <dgm:resizeHandles val="exact"/>
        </dgm:presLayoutVars>
      </dgm:prSet>
      <dgm:spPr/>
    </dgm:pt>
    <dgm:pt modelId="{964E1551-F566-4EAC-BCF6-A407775F996F}" type="pres">
      <dgm:prSet presAssocID="{0CDBE162-7ED7-4CA8-9641-CAC8CDD6BA24}" presName="centerShape" presStyleLbl="node0" presStyleIdx="0" presStyleCnt="1"/>
      <dgm:spPr/>
    </dgm:pt>
    <dgm:pt modelId="{BFEE95B6-C938-483C-99A8-FF39B806003E}" type="pres">
      <dgm:prSet presAssocID="{53309C06-1B10-4CC8-84F7-E5D7121D5ECE}" presName="node" presStyleLbl="node1" presStyleIdx="0" presStyleCnt="6">
        <dgm:presLayoutVars>
          <dgm:bulletEnabled val="1"/>
        </dgm:presLayoutVars>
      </dgm:prSet>
      <dgm:spPr/>
    </dgm:pt>
    <dgm:pt modelId="{20F83A19-9628-489A-99F5-D686465FAF5F}" type="pres">
      <dgm:prSet presAssocID="{53309C06-1B10-4CC8-84F7-E5D7121D5ECE}" presName="dummy" presStyleCnt="0"/>
      <dgm:spPr/>
    </dgm:pt>
    <dgm:pt modelId="{82C93CF8-FD73-4E0D-A3E8-C27E4BF62CD6}" type="pres">
      <dgm:prSet presAssocID="{203148A4-65E8-42DA-88CC-68865C6F9D8E}" presName="sibTrans" presStyleLbl="sibTrans2D1" presStyleIdx="0" presStyleCnt="6"/>
      <dgm:spPr/>
    </dgm:pt>
    <dgm:pt modelId="{B1B6F48B-DBFA-4B52-A769-2598E6A9CCEE}" type="pres">
      <dgm:prSet presAssocID="{B4689504-30AE-4ADC-A519-4EEF7F257D20}" presName="node" presStyleLbl="node1" presStyleIdx="1" presStyleCnt="6">
        <dgm:presLayoutVars>
          <dgm:bulletEnabled val="1"/>
        </dgm:presLayoutVars>
      </dgm:prSet>
      <dgm:spPr/>
    </dgm:pt>
    <dgm:pt modelId="{62946903-7FC0-4911-AED3-DC68A57CDCFE}" type="pres">
      <dgm:prSet presAssocID="{B4689504-30AE-4ADC-A519-4EEF7F257D20}" presName="dummy" presStyleCnt="0"/>
      <dgm:spPr/>
    </dgm:pt>
    <dgm:pt modelId="{A83E34A0-213C-420C-B810-513D605A37C5}" type="pres">
      <dgm:prSet presAssocID="{10B51011-F89D-4527-B3C5-222D95828629}" presName="sibTrans" presStyleLbl="sibTrans2D1" presStyleIdx="1" presStyleCnt="6"/>
      <dgm:spPr/>
    </dgm:pt>
    <dgm:pt modelId="{13D03275-C8A9-4402-92E9-73C8EC9CC1C0}" type="pres">
      <dgm:prSet presAssocID="{51167478-E839-4EF7-BDD6-913B6E5C46FA}" presName="node" presStyleLbl="node1" presStyleIdx="2" presStyleCnt="6">
        <dgm:presLayoutVars>
          <dgm:bulletEnabled val="1"/>
        </dgm:presLayoutVars>
      </dgm:prSet>
      <dgm:spPr/>
    </dgm:pt>
    <dgm:pt modelId="{6610AE31-5BEB-4D13-961F-5B7EFD8F32D0}" type="pres">
      <dgm:prSet presAssocID="{51167478-E839-4EF7-BDD6-913B6E5C46FA}" presName="dummy" presStyleCnt="0"/>
      <dgm:spPr/>
    </dgm:pt>
    <dgm:pt modelId="{C80D17F0-832F-44F1-AC13-3C195FA574D9}" type="pres">
      <dgm:prSet presAssocID="{31DE6010-298E-4171-9443-8EDBDCE6819C}" presName="sibTrans" presStyleLbl="sibTrans2D1" presStyleIdx="2" presStyleCnt="6"/>
      <dgm:spPr/>
    </dgm:pt>
    <dgm:pt modelId="{27F302E7-64A4-4798-9B2C-181FB8A7ECAC}" type="pres">
      <dgm:prSet presAssocID="{A939C157-A76C-4909-91DA-73480833EC51}" presName="node" presStyleLbl="node1" presStyleIdx="3" presStyleCnt="6">
        <dgm:presLayoutVars>
          <dgm:bulletEnabled val="1"/>
        </dgm:presLayoutVars>
      </dgm:prSet>
      <dgm:spPr/>
    </dgm:pt>
    <dgm:pt modelId="{BF0D3C6E-0DEF-4742-A737-7E400FC44EFE}" type="pres">
      <dgm:prSet presAssocID="{A939C157-A76C-4909-91DA-73480833EC51}" presName="dummy" presStyleCnt="0"/>
      <dgm:spPr/>
    </dgm:pt>
    <dgm:pt modelId="{8577EA5E-542F-409A-AFD8-8CB08539FF36}" type="pres">
      <dgm:prSet presAssocID="{861ECF70-74A1-4B57-8D2A-8025DE5041D1}" presName="sibTrans" presStyleLbl="sibTrans2D1" presStyleIdx="3" presStyleCnt="6"/>
      <dgm:spPr/>
    </dgm:pt>
    <dgm:pt modelId="{0A30238C-F72B-4863-BFFC-D8594AF010B1}" type="pres">
      <dgm:prSet presAssocID="{73837143-D576-49AE-A5C8-CFFC74FF3561}" presName="node" presStyleLbl="node1" presStyleIdx="4" presStyleCnt="6">
        <dgm:presLayoutVars>
          <dgm:bulletEnabled val="1"/>
        </dgm:presLayoutVars>
      </dgm:prSet>
      <dgm:spPr/>
    </dgm:pt>
    <dgm:pt modelId="{F8A0E229-8644-424F-82E4-A697D36B1281}" type="pres">
      <dgm:prSet presAssocID="{73837143-D576-49AE-A5C8-CFFC74FF3561}" presName="dummy" presStyleCnt="0"/>
      <dgm:spPr/>
    </dgm:pt>
    <dgm:pt modelId="{132C8AB0-9B61-4B87-A2F2-30358E3CE7AD}" type="pres">
      <dgm:prSet presAssocID="{B35FD5F0-5E6B-4FF3-81D0-47C566742437}" presName="sibTrans" presStyleLbl="sibTrans2D1" presStyleIdx="4" presStyleCnt="6"/>
      <dgm:spPr/>
    </dgm:pt>
    <dgm:pt modelId="{CDF3DB81-2334-4868-BC54-2326010B700F}" type="pres">
      <dgm:prSet presAssocID="{4CE86F10-CC9E-43FC-BFBC-B1AE5DB0467F}" presName="node" presStyleLbl="node1" presStyleIdx="5" presStyleCnt="6">
        <dgm:presLayoutVars>
          <dgm:bulletEnabled val="1"/>
        </dgm:presLayoutVars>
      </dgm:prSet>
      <dgm:spPr/>
    </dgm:pt>
    <dgm:pt modelId="{01A34548-C100-4566-820B-9F51DF3AF9CF}" type="pres">
      <dgm:prSet presAssocID="{4CE86F10-CC9E-43FC-BFBC-B1AE5DB0467F}" presName="dummy" presStyleCnt="0"/>
      <dgm:spPr/>
    </dgm:pt>
    <dgm:pt modelId="{8C55160C-1D53-431A-A029-0772444E8962}" type="pres">
      <dgm:prSet presAssocID="{1719540B-66D3-42BF-BC3B-24E444923EDF}" presName="sibTrans" presStyleLbl="sibTrans2D1" presStyleIdx="5" presStyleCnt="6"/>
      <dgm:spPr/>
    </dgm:pt>
  </dgm:ptLst>
  <dgm:cxnLst>
    <dgm:cxn modelId="{30BAD000-6AEC-4283-AD62-B5AAD051A6D0}" srcId="{0CDBE162-7ED7-4CA8-9641-CAC8CDD6BA24}" destId="{4CE86F10-CC9E-43FC-BFBC-B1AE5DB0467F}" srcOrd="5" destOrd="0" parTransId="{2496A47D-CF01-46B6-83BF-B0D068DC2FF7}" sibTransId="{1719540B-66D3-42BF-BC3B-24E444923EDF}"/>
    <dgm:cxn modelId="{EBD62B1E-1503-4614-A7D5-9A29A3E29C1D}" type="presOf" srcId="{861ECF70-74A1-4B57-8D2A-8025DE5041D1}" destId="{8577EA5E-542F-409A-AFD8-8CB08539FF36}" srcOrd="0" destOrd="0" presId="urn:microsoft.com/office/officeart/2005/8/layout/radial6"/>
    <dgm:cxn modelId="{EA3E5B27-E0B1-40EC-AA2B-AE6EAB03103B}" type="presOf" srcId="{A939C157-A76C-4909-91DA-73480833EC51}" destId="{27F302E7-64A4-4798-9B2C-181FB8A7ECAC}" srcOrd="0" destOrd="0" presId="urn:microsoft.com/office/officeart/2005/8/layout/radial6"/>
    <dgm:cxn modelId="{6FAC7E2F-6BB9-4C9A-8E6F-16824B7B3861}" srcId="{0CDBE162-7ED7-4CA8-9641-CAC8CDD6BA24}" destId="{51167478-E839-4EF7-BDD6-913B6E5C46FA}" srcOrd="2" destOrd="0" parTransId="{C923F019-746E-422A-BD7E-98E7C73E0540}" sibTransId="{31DE6010-298E-4171-9443-8EDBDCE6819C}"/>
    <dgm:cxn modelId="{74E52A36-18E0-4251-9256-30C629668FB1}" srcId="{0CDBE162-7ED7-4CA8-9641-CAC8CDD6BA24}" destId="{B4689504-30AE-4ADC-A519-4EEF7F257D20}" srcOrd="1" destOrd="0" parTransId="{43ADF31D-C816-4400-A81B-0E227A4425FF}" sibTransId="{10B51011-F89D-4527-B3C5-222D95828629}"/>
    <dgm:cxn modelId="{5C381F5E-25AE-4EF9-AC60-18D4F10E8EC6}" srcId="{0CDBE162-7ED7-4CA8-9641-CAC8CDD6BA24}" destId="{53309C06-1B10-4CC8-84F7-E5D7121D5ECE}" srcOrd="0" destOrd="0" parTransId="{0DC81318-AFBF-466E-9C23-A8432C4C85B6}" sibTransId="{203148A4-65E8-42DA-88CC-68865C6F9D8E}"/>
    <dgm:cxn modelId="{E7788C41-33B4-4242-A616-03B9E499ADD0}" type="presOf" srcId="{0CDBE162-7ED7-4CA8-9641-CAC8CDD6BA24}" destId="{964E1551-F566-4EAC-BCF6-A407775F996F}" srcOrd="0" destOrd="0" presId="urn:microsoft.com/office/officeart/2005/8/layout/radial6"/>
    <dgm:cxn modelId="{640D5765-886C-4C13-B925-FCD9DB4ED47D}" type="presOf" srcId="{FF1BEBE2-1B7B-413D-B647-7D5B9E880409}" destId="{84410967-DE13-4036-9A52-D491DA5E7585}" srcOrd="0" destOrd="0" presId="urn:microsoft.com/office/officeart/2005/8/layout/radial6"/>
    <dgm:cxn modelId="{28566968-9199-4CD2-96E7-F2FF7CA32AA0}" type="presOf" srcId="{B4689504-30AE-4ADC-A519-4EEF7F257D20}" destId="{B1B6F48B-DBFA-4B52-A769-2598E6A9CCEE}" srcOrd="0" destOrd="0" presId="urn:microsoft.com/office/officeart/2005/8/layout/radial6"/>
    <dgm:cxn modelId="{7C0D8B4A-CAE1-4B1E-BDAA-5255C8F29F81}" type="presOf" srcId="{203148A4-65E8-42DA-88CC-68865C6F9D8E}" destId="{82C93CF8-FD73-4E0D-A3E8-C27E4BF62CD6}" srcOrd="0" destOrd="0" presId="urn:microsoft.com/office/officeart/2005/8/layout/radial6"/>
    <dgm:cxn modelId="{B6991550-0D19-4462-BD7D-A84F008437FB}" type="presOf" srcId="{53309C06-1B10-4CC8-84F7-E5D7121D5ECE}" destId="{BFEE95B6-C938-483C-99A8-FF39B806003E}" srcOrd="0" destOrd="0" presId="urn:microsoft.com/office/officeart/2005/8/layout/radial6"/>
    <dgm:cxn modelId="{BA3B5E58-5110-44FE-AF7E-65B2D52CAABA}" type="presOf" srcId="{73837143-D576-49AE-A5C8-CFFC74FF3561}" destId="{0A30238C-F72B-4863-BFFC-D8594AF010B1}" srcOrd="0" destOrd="0" presId="urn:microsoft.com/office/officeart/2005/8/layout/radial6"/>
    <dgm:cxn modelId="{6FEE818C-703C-458B-BD66-C56EA4755C62}" type="presOf" srcId="{10B51011-F89D-4527-B3C5-222D95828629}" destId="{A83E34A0-213C-420C-B810-513D605A37C5}" srcOrd="0" destOrd="0" presId="urn:microsoft.com/office/officeart/2005/8/layout/radial6"/>
    <dgm:cxn modelId="{ADB6AA8F-F503-41A9-882F-EDDB9C03ED11}" type="presOf" srcId="{51167478-E839-4EF7-BDD6-913B6E5C46FA}" destId="{13D03275-C8A9-4402-92E9-73C8EC9CC1C0}" srcOrd="0" destOrd="0" presId="urn:microsoft.com/office/officeart/2005/8/layout/radial6"/>
    <dgm:cxn modelId="{C7DF99BF-2D9E-455E-B649-1E7157D353B7}" type="presOf" srcId="{4CE86F10-CC9E-43FC-BFBC-B1AE5DB0467F}" destId="{CDF3DB81-2334-4868-BC54-2326010B700F}" srcOrd="0" destOrd="0" presId="urn:microsoft.com/office/officeart/2005/8/layout/radial6"/>
    <dgm:cxn modelId="{61594EC6-0F15-46C6-B479-8655BCC0FA26}" srcId="{0CDBE162-7ED7-4CA8-9641-CAC8CDD6BA24}" destId="{73837143-D576-49AE-A5C8-CFFC74FF3561}" srcOrd="4" destOrd="0" parTransId="{4A4C7641-926D-40FD-B1A9-677BA000612B}" sibTransId="{B35FD5F0-5E6B-4FF3-81D0-47C566742437}"/>
    <dgm:cxn modelId="{A3A0E9DF-86D3-48FA-B195-D2D5A94DA76D}" srcId="{0CDBE162-7ED7-4CA8-9641-CAC8CDD6BA24}" destId="{A939C157-A76C-4909-91DA-73480833EC51}" srcOrd="3" destOrd="0" parTransId="{F088392A-BA05-473D-A40C-FE6DB1F6DA59}" sibTransId="{861ECF70-74A1-4B57-8D2A-8025DE5041D1}"/>
    <dgm:cxn modelId="{1A85C5E6-E7DB-42D1-9797-43777574C028}" type="presOf" srcId="{B35FD5F0-5E6B-4FF3-81D0-47C566742437}" destId="{132C8AB0-9B61-4B87-A2F2-30358E3CE7AD}" srcOrd="0" destOrd="0" presId="urn:microsoft.com/office/officeart/2005/8/layout/radial6"/>
    <dgm:cxn modelId="{B296AEF2-B462-4122-9580-45271AA1912A}" type="presOf" srcId="{31DE6010-298E-4171-9443-8EDBDCE6819C}" destId="{C80D17F0-832F-44F1-AC13-3C195FA574D9}" srcOrd="0" destOrd="0" presId="urn:microsoft.com/office/officeart/2005/8/layout/radial6"/>
    <dgm:cxn modelId="{D56677F4-59AE-4708-9C8C-D7FAED9429A5}" type="presOf" srcId="{1719540B-66D3-42BF-BC3B-24E444923EDF}" destId="{8C55160C-1D53-431A-A029-0772444E8962}" srcOrd="0" destOrd="0" presId="urn:microsoft.com/office/officeart/2005/8/layout/radial6"/>
    <dgm:cxn modelId="{DB13FBF6-F409-4E70-A4DD-3A13E7CA7382}" srcId="{FF1BEBE2-1B7B-413D-B647-7D5B9E880409}" destId="{0CDBE162-7ED7-4CA8-9641-CAC8CDD6BA24}" srcOrd="0" destOrd="0" parTransId="{837525C2-F541-4A0D-B2A5-9FF27CA33FEF}" sibTransId="{337EB079-8349-4775-8804-B649270AC0DD}"/>
    <dgm:cxn modelId="{BA599842-2B82-49C3-869A-844CD70D1DB1}" type="presParOf" srcId="{84410967-DE13-4036-9A52-D491DA5E7585}" destId="{964E1551-F566-4EAC-BCF6-A407775F996F}" srcOrd="0" destOrd="0" presId="urn:microsoft.com/office/officeart/2005/8/layout/radial6"/>
    <dgm:cxn modelId="{BEB062E9-F6B7-4A27-A5EF-1EA7A20C025D}" type="presParOf" srcId="{84410967-DE13-4036-9A52-D491DA5E7585}" destId="{BFEE95B6-C938-483C-99A8-FF39B806003E}" srcOrd="1" destOrd="0" presId="urn:microsoft.com/office/officeart/2005/8/layout/radial6"/>
    <dgm:cxn modelId="{AF1AA882-77EA-40E7-B3C3-C7CDDC73C373}" type="presParOf" srcId="{84410967-DE13-4036-9A52-D491DA5E7585}" destId="{20F83A19-9628-489A-99F5-D686465FAF5F}" srcOrd="2" destOrd="0" presId="urn:microsoft.com/office/officeart/2005/8/layout/radial6"/>
    <dgm:cxn modelId="{0FDB11D1-E540-4603-ADB5-59473512F2DE}" type="presParOf" srcId="{84410967-DE13-4036-9A52-D491DA5E7585}" destId="{82C93CF8-FD73-4E0D-A3E8-C27E4BF62CD6}" srcOrd="3" destOrd="0" presId="urn:microsoft.com/office/officeart/2005/8/layout/radial6"/>
    <dgm:cxn modelId="{3E592474-AFFE-4816-B825-EDE5DA18830E}" type="presParOf" srcId="{84410967-DE13-4036-9A52-D491DA5E7585}" destId="{B1B6F48B-DBFA-4B52-A769-2598E6A9CCEE}" srcOrd="4" destOrd="0" presId="urn:microsoft.com/office/officeart/2005/8/layout/radial6"/>
    <dgm:cxn modelId="{96A10C50-2598-4EC6-9304-ACA882EF74C1}" type="presParOf" srcId="{84410967-DE13-4036-9A52-D491DA5E7585}" destId="{62946903-7FC0-4911-AED3-DC68A57CDCFE}" srcOrd="5" destOrd="0" presId="urn:microsoft.com/office/officeart/2005/8/layout/radial6"/>
    <dgm:cxn modelId="{3D0F26E2-94F5-4511-B34A-8D4648EE13FE}" type="presParOf" srcId="{84410967-DE13-4036-9A52-D491DA5E7585}" destId="{A83E34A0-213C-420C-B810-513D605A37C5}" srcOrd="6" destOrd="0" presId="urn:microsoft.com/office/officeart/2005/8/layout/radial6"/>
    <dgm:cxn modelId="{EFE75B32-75A9-4891-AE63-0E8DEFAF0133}" type="presParOf" srcId="{84410967-DE13-4036-9A52-D491DA5E7585}" destId="{13D03275-C8A9-4402-92E9-73C8EC9CC1C0}" srcOrd="7" destOrd="0" presId="urn:microsoft.com/office/officeart/2005/8/layout/radial6"/>
    <dgm:cxn modelId="{9E8B9792-EF83-4A8F-9085-6DEBD003BBF5}" type="presParOf" srcId="{84410967-DE13-4036-9A52-D491DA5E7585}" destId="{6610AE31-5BEB-4D13-961F-5B7EFD8F32D0}" srcOrd="8" destOrd="0" presId="urn:microsoft.com/office/officeart/2005/8/layout/radial6"/>
    <dgm:cxn modelId="{D9DF04DD-825E-4489-BF49-D8E28DED9143}" type="presParOf" srcId="{84410967-DE13-4036-9A52-D491DA5E7585}" destId="{C80D17F0-832F-44F1-AC13-3C195FA574D9}" srcOrd="9" destOrd="0" presId="urn:microsoft.com/office/officeart/2005/8/layout/radial6"/>
    <dgm:cxn modelId="{96B266F6-BF8F-45EC-B4B0-FAD7154516F3}" type="presParOf" srcId="{84410967-DE13-4036-9A52-D491DA5E7585}" destId="{27F302E7-64A4-4798-9B2C-181FB8A7ECAC}" srcOrd="10" destOrd="0" presId="urn:microsoft.com/office/officeart/2005/8/layout/radial6"/>
    <dgm:cxn modelId="{B69BC262-5AAD-4D71-A21A-75FF335A9978}" type="presParOf" srcId="{84410967-DE13-4036-9A52-D491DA5E7585}" destId="{BF0D3C6E-0DEF-4742-A737-7E400FC44EFE}" srcOrd="11" destOrd="0" presId="urn:microsoft.com/office/officeart/2005/8/layout/radial6"/>
    <dgm:cxn modelId="{5C7762F1-7AF0-41B3-A00C-583C0AEEF670}" type="presParOf" srcId="{84410967-DE13-4036-9A52-D491DA5E7585}" destId="{8577EA5E-542F-409A-AFD8-8CB08539FF36}" srcOrd="12" destOrd="0" presId="urn:microsoft.com/office/officeart/2005/8/layout/radial6"/>
    <dgm:cxn modelId="{387D648F-DBA0-417D-BA5A-0EB08C0D0A2F}" type="presParOf" srcId="{84410967-DE13-4036-9A52-D491DA5E7585}" destId="{0A30238C-F72B-4863-BFFC-D8594AF010B1}" srcOrd="13" destOrd="0" presId="urn:microsoft.com/office/officeart/2005/8/layout/radial6"/>
    <dgm:cxn modelId="{B818A728-C18B-4762-A418-3A2CD310E2C0}" type="presParOf" srcId="{84410967-DE13-4036-9A52-D491DA5E7585}" destId="{F8A0E229-8644-424F-82E4-A697D36B1281}" srcOrd="14" destOrd="0" presId="urn:microsoft.com/office/officeart/2005/8/layout/radial6"/>
    <dgm:cxn modelId="{ADCE0349-1E6C-4A1C-BFD8-73D3D367253D}" type="presParOf" srcId="{84410967-DE13-4036-9A52-D491DA5E7585}" destId="{132C8AB0-9B61-4B87-A2F2-30358E3CE7AD}" srcOrd="15" destOrd="0" presId="urn:microsoft.com/office/officeart/2005/8/layout/radial6"/>
    <dgm:cxn modelId="{B63307AF-785A-4CA3-8E2C-BC2D8C7711F9}" type="presParOf" srcId="{84410967-DE13-4036-9A52-D491DA5E7585}" destId="{CDF3DB81-2334-4868-BC54-2326010B700F}" srcOrd="16" destOrd="0" presId="urn:microsoft.com/office/officeart/2005/8/layout/radial6"/>
    <dgm:cxn modelId="{19C8EA1B-A7AF-4536-8B28-1FBEDF198B34}" type="presParOf" srcId="{84410967-DE13-4036-9A52-D491DA5E7585}" destId="{01A34548-C100-4566-820B-9F51DF3AF9CF}" srcOrd="17" destOrd="0" presId="urn:microsoft.com/office/officeart/2005/8/layout/radial6"/>
    <dgm:cxn modelId="{D85B5B57-527B-4C27-B529-DD18CB8BE60C}" type="presParOf" srcId="{84410967-DE13-4036-9A52-D491DA5E7585}" destId="{8C55160C-1D53-431A-A029-0772444E8962}"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F9F9B-D0C3-44C6-A52D-D433ADF72DD1}">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24392F-8A40-4BD9-B85F-E07ECA8478D0}">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Ethical Relativism</a:t>
          </a:r>
          <a:endParaRPr lang="en-US" sz="3600" kern="1200"/>
        </a:p>
      </dsp:txBody>
      <dsp:txXfrm>
        <a:off x="394737" y="1117886"/>
        <a:ext cx="2930037" cy="1819255"/>
      </dsp:txXfrm>
    </dsp:sp>
    <dsp:sp modelId="{203288FB-C407-486F-AEFE-CBD11CC21F0B}">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A22AD4-5021-44A0-BCA2-C1E3FFD1B570}">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Ethical Absolutism or Universalism</a:t>
          </a:r>
          <a:endParaRPr lang="en-US" sz="3600" kern="1200"/>
        </a:p>
      </dsp:txBody>
      <dsp:txXfrm>
        <a:off x="4114250" y="1117886"/>
        <a:ext cx="2930037" cy="1819255"/>
      </dsp:txXfrm>
    </dsp:sp>
    <dsp:sp modelId="{031790AE-CD25-4001-8EFB-4CC19A9AED33}">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7CED2A-4EBD-4DBF-A8B0-437367142BB6}">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Ethical Pluralism</a:t>
          </a:r>
          <a:endParaRPr lang="en-US" sz="3600" kern="1200"/>
        </a:p>
      </dsp:txBody>
      <dsp:txXfrm>
        <a:off x="7833762" y="1117886"/>
        <a:ext cx="2930037" cy="1819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5160C-1D53-431A-A029-0772444E8962}">
      <dsp:nvSpPr>
        <dsp:cNvPr id="0" name=""/>
        <dsp:cNvSpPr/>
      </dsp:nvSpPr>
      <dsp:spPr>
        <a:xfrm>
          <a:off x="1967034" y="612368"/>
          <a:ext cx="4193930" cy="4193930"/>
        </a:xfrm>
        <a:prstGeom prst="blockArc">
          <a:avLst>
            <a:gd name="adj1" fmla="val 12600000"/>
            <a:gd name="adj2" fmla="val 16200000"/>
            <a:gd name="adj3" fmla="val 4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2C8AB0-9B61-4B87-A2F2-30358E3CE7AD}">
      <dsp:nvSpPr>
        <dsp:cNvPr id="0" name=""/>
        <dsp:cNvSpPr/>
      </dsp:nvSpPr>
      <dsp:spPr>
        <a:xfrm>
          <a:off x="1967034" y="612368"/>
          <a:ext cx="4193930" cy="4193930"/>
        </a:xfrm>
        <a:prstGeom prst="blockArc">
          <a:avLst>
            <a:gd name="adj1" fmla="val 9000000"/>
            <a:gd name="adj2" fmla="val 12600000"/>
            <a:gd name="adj3" fmla="val 4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77EA5E-542F-409A-AFD8-8CB08539FF36}">
      <dsp:nvSpPr>
        <dsp:cNvPr id="0" name=""/>
        <dsp:cNvSpPr/>
      </dsp:nvSpPr>
      <dsp:spPr>
        <a:xfrm>
          <a:off x="1967034" y="612368"/>
          <a:ext cx="4193930" cy="4193930"/>
        </a:xfrm>
        <a:prstGeom prst="blockArc">
          <a:avLst>
            <a:gd name="adj1" fmla="val 5400000"/>
            <a:gd name="adj2" fmla="val 9000000"/>
            <a:gd name="adj3" fmla="val 4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0D17F0-832F-44F1-AC13-3C195FA574D9}">
      <dsp:nvSpPr>
        <dsp:cNvPr id="0" name=""/>
        <dsp:cNvSpPr/>
      </dsp:nvSpPr>
      <dsp:spPr>
        <a:xfrm>
          <a:off x="1967034" y="612368"/>
          <a:ext cx="4193930" cy="4193930"/>
        </a:xfrm>
        <a:prstGeom prst="blockArc">
          <a:avLst>
            <a:gd name="adj1" fmla="val 1800000"/>
            <a:gd name="adj2" fmla="val 5400000"/>
            <a:gd name="adj3" fmla="val 4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83E34A0-213C-420C-B810-513D605A37C5}">
      <dsp:nvSpPr>
        <dsp:cNvPr id="0" name=""/>
        <dsp:cNvSpPr/>
      </dsp:nvSpPr>
      <dsp:spPr>
        <a:xfrm>
          <a:off x="1967034" y="612368"/>
          <a:ext cx="4193930" cy="4193930"/>
        </a:xfrm>
        <a:prstGeom prst="blockArc">
          <a:avLst>
            <a:gd name="adj1" fmla="val 19800000"/>
            <a:gd name="adj2" fmla="val 1800000"/>
            <a:gd name="adj3" fmla="val 4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C93CF8-FD73-4E0D-A3E8-C27E4BF62CD6}">
      <dsp:nvSpPr>
        <dsp:cNvPr id="0" name=""/>
        <dsp:cNvSpPr/>
      </dsp:nvSpPr>
      <dsp:spPr>
        <a:xfrm>
          <a:off x="1967034" y="612368"/>
          <a:ext cx="4193930" cy="4193930"/>
        </a:xfrm>
        <a:prstGeom prst="blockArc">
          <a:avLst>
            <a:gd name="adj1" fmla="val 16200000"/>
            <a:gd name="adj2" fmla="val 19800000"/>
            <a:gd name="adj3" fmla="val 452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4E1551-F566-4EAC-BCF6-A407775F996F}">
      <dsp:nvSpPr>
        <dsp:cNvPr id="0" name=""/>
        <dsp:cNvSpPr/>
      </dsp:nvSpPr>
      <dsp:spPr>
        <a:xfrm>
          <a:off x="3123406" y="1768739"/>
          <a:ext cx="1881187" cy="18811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Toxic cultures</a:t>
          </a:r>
        </a:p>
      </dsp:txBody>
      <dsp:txXfrm>
        <a:off x="3398899" y="2044232"/>
        <a:ext cx="1330201" cy="1330201"/>
      </dsp:txXfrm>
    </dsp:sp>
    <dsp:sp modelId="{BFEE95B6-C938-483C-99A8-FF39B806003E}">
      <dsp:nvSpPr>
        <dsp:cNvPr id="0" name=""/>
        <dsp:cNvSpPr/>
      </dsp:nvSpPr>
      <dsp:spPr>
        <a:xfrm>
          <a:off x="3405584" y="1358"/>
          <a:ext cx="1316831" cy="13168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Negative values</a:t>
          </a:r>
        </a:p>
      </dsp:txBody>
      <dsp:txXfrm>
        <a:off x="3598429" y="194203"/>
        <a:ext cx="931141" cy="931141"/>
      </dsp:txXfrm>
    </dsp:sp>
    <dsp:sp modelId="{B1B6F48B-DBFA-4B52-A769-2598E6A9CCEE}">
      <dsp:nvSpPr>
        <dsp:cNvPr id="0" name=""/>
        <dsp:cNvSpPr/>
      </dsp:nvSpPr>
      <dsp:spPr>
        <a:xfrm>
          <a:off x="5180554" y="1026138"/>
          <a:ext cx="1316831" cy="13168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Fragmented</a:t>
          </a:r>
        </a:p>
      </dsp:txBody>
      <dsp:txXfrm>
        <a:off x="5373399" y="1218983"/>
        <a:ext cx="931141" cy="931141"/>
      </dsp:txXfrm>
    </dsp:sp>
    <dsp:sp modelId="{13D03275-C8A9-4402-92E9-73C8EC9CC1C0}">
      <dsp:nvSpPr>
        <dsp:cNvPr id="0" name=""/>
        <dsp:cNvSpPr/>
      </dsp:nvSpPr>
      <dsp:spPr>
        <a:xfrm>
          <a:off x="5180554" y="3075697"/>
          <a:ext cx="1316831" cy="13168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Destructive</a:t>
          </a:r>
        </a:p>
      </dsp:txBody>
      <dsp:txXfrm>
        <a:off x="5373399" y="3268542"/>
        <a:ext cx="931141" cy="931141"/>
      </dsp:txXfrm>
    </dsp:sp>
    <dsp:sp modelId="{27F302E7-64A4-4798-9B2C-181FB8A7ECAC}">
      <dsp:nvSpPr>
        <dsp:cNvPr id="0" name=""/>
        <dsp:cNvSpPr/>
      </dsp:nvSpPr>
      <dsp:spPr>
        <a:xfrm>
          <a:off x="3405584" y="4100477"/>
          <a:ext cx="1316831" cy="13168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Lack of honesty &amp; integrity</a:t>
          </a:r>
        </a:p>
      </dsp:txBody>
      <dsp:txXfrm>
        <a:off x="3598429" y="4293322"/>
        <a:ext cx="931141" cy="931141"/>
      </dsp:txXfrm>
    </dsp:sp>
    <dsp:sp modelId="{0A30238C-F72B-4863-BFFC-D8594AF010B1}">
      <dsp:nvSpPr>
        <dsp:cNvPr id="0" name=""/>
        <dsp:cNvSpPr/>
      </dsp:nvSpPr>
      <dsp:spPr>
        <a:xfrm>
          <a:off x="1630613" y="3075697"/>
          <a:ext cx="1316831" cy="13168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Negative relationships</a:t>
          </a:r>
        </a:p>
      </dsp:txBody>
      <dsp:txXfrm>
        <a:off x="1823458" y="3268542"/>
        <a:ext cx="931141" cy="931141"/>
      </dsp:txXfrm>
    </dsp:sp>
    <dsp:sp modelId="{CDF3DB81-2334-4868-BC54-2326010B700F}">
      <dsp:nvSpPr>
        <dsp:cNvPr id="0" name=""/>
        <dsp:cNvSpPr/>
      </dsp:nvSpPr>
      <dsp:spPr>
        <a:xfrm>
          <a:off x="1630613" y="1026138"/>
          <a:ext cx="1316831" cy="13168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Pessimistic., critical staff</a:t>
          </a:r>
        </a:p>
      </dsp:txBody>
      <dsp:txXfrm>
        <a:off x="1823458" y="1218983"/>
        <a:ext cx="931141" cy="93114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E05AF8-C4BE-4523-8466-875078E82F26}" type="datetimeFigureOut">
              <a:rPr lang="en-GB" smtClean="0"/>
              <a:t>29/11/2022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0AF4A2-563F-49D6-AF29-EF6111C6E3EF}" type="slidenum">
              <a:rPr lang="en-GB" smtClean="0"/>
              <a:t>‹#›</a:t>
            </a:fld>
            <a:endParaRPr lang="en-GB"/>
          </a:p>
        </p:txBody>
      </p:sp>
    </p:spTree>
    <p:extLst>
      <p:ext uri="{BB962C8B-B14F-4D97-AF65-F5344CB8AC3E}">
        <p14:creationId xmlns:p14="http://schemas.microsoft.com/office/powerpoint/2010/main" val="163106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a:extLst>
              <a:ext uri="{FF2B5EF4-FFF2-40B4-BE49-F238E27FC236}">
                <a16:creationId xmlns:a16="http://schemas.microsoft.com/office/drawing/2014/main" id="{D2F5B38C-63B1-784B-BAEB-F85EFBCE4AD3}"/>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B623A6E3-C318-8745-813F-515EBF38E1D9}" type="slidenum">
              <a:rPr lang="en-US" altLang="en-US">
                <a:ea typeface="Osaka" charset="-128"/>
              </a:rPr>
              <a:pPr eaLnBrk="1" hangingPunct="1">
                <a:spcBef>
                  <a:spcPct val="0"/>
                </a:spcBef>
              </a:pPr>
              <a:t>5</a:t>
            </a:fld>
            <a:endParaRPr lang="en-US" altLang="en-US">
              <a:ea typeface="Osaka" charset="-128"/>
            </a:endParaRPr>
          </a:p>
        </p:txBody>
      </p:sp>
      <p:sp>
        <p:nvSpPr>
          <p:cNvPr id="8194" name="Rectangle 2">
            <a:extLst>
              <a:ext uri="{FF2B5EF4-FFF2-40B4-BE49-F238E27FC236}">
                <a16:creationId xmlns:a16="http://schemas.microsoft.com/office/drawing/2014/main" id="{2CDB380D-C1CF-AC4D-AED5-3F380959A555}"/>
              </a:ext>
            </a:extLst>
          </p:cNvPr>
          <p:cNvSpPr>
            <a:spLocks noGrp="1" noRot="1" noChangeAspect="1" noChangeArrowheads="1" noTextEdit="1"/>
          </p:cNvSpPr>
          <p:nvPr>
            <p:ph type="sldImg"/>
          </p:nvPr>
        </p:nvSpPr>
        <p:spPr>
          <a:solidFill>
            <a:srgbClr val="FFFFFF"/>
          </a:solidFill>
          <a:ln/>
        </p:spPr>
      </p:sp>
      <p:sp>
        <p:nvSpPr>
          <p:cNvPr id="8195" name="Rectangle 3">
            <a:extLst>
              <a:ext uri="{FF2B5EF4-FFF2-40B4-BE49-F238E27FC236}">
                <a16:creationId xmlns:a16="http://schemas.microsoft.com/office/drawing/2014/main" id="{F1338133-F049-E647-9A2C-1A9DB929FFBC}"/>
              </a:ext>
            </a:extLst>
          </p:cNvPr>
          <p:cNvSpPr>
            <a:spLocks noGrp="1" noChangeArrowheads="1"/>
          </p:cNvSpPr>
          <p:nvPr>
            <p:ph type="body" idx="1"/>
          </p:nvPr>
        </p:nvSpPr>
        <p:spPr>
          <a:solidFill>
            <a:srgbClr val="FFFFFF"/>
          </a:solidFill>
          <a:ln w="12700">
            <a:solidFill>
              <a:srgbClr val="000000"/>
            </a:solidFill>
            <a:miter lim="800000"/>
            <a:headEnd/>
            <a:tailEnd/>
          </a:ln>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567303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3249" name="Rectangle 1">
            <a:extLst>
              <a:ext uri="{FF2B5EF4-FFF2-40B4-BE49-F238E27FC236}">
                <a16:creationId xmlns:a16="http://schemas.microsoft.com/office/drawing/2014/main" id="{CC4272EE-ED45-4D9F-8B55-80F14FFEA5B3}"/>
              </a:ext>
            </a:extLst>
          </p:cNvPr>
          <p:cNvSpPr txBox="1">
            <a:spLocks noGrp="1" noRot="1" noChangeAspect="1" noChangeArrowheads="1"/>
          </p:cNvSpPr>
          <p:nvPr>
            <p:ph type="sldImg"/>
          </p:nvPr>
        </p:nvSpPr>
        <p:spPr bwMode="auto">
          <a:xfrm>
            <a:off x="381000" y="695325"/>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3250" name="Rectangle 2">
            <a:extLst>
              <a:ext uri="{FF2B5EF4-FFF2-40B4-BE49-F238E27FC236}">
                <a16:creationId xmlns:a16="http://schemas.microsoft.com/office/drawing/2014/main" id="{90644B7C-6471-4BB4-9C54-5AE86D70E990}"/>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2225" name="Rectangle 1">
            <a:extLst>
              <a:ext uri="{FF2B5EF4-FFF2-40B4-BE49-F238E27FC236}">
                <a16:creationId xmlns:a16="http://schemas.microsoft.com/office/drawing/2014/main" id="{FA67DE3C-EEF1-4969-B149-08A1B2F3F395}"/>
              </a:ext>
            </a:extLst>
          </p:cNvPr>
          <p:cNvSpPr txBox="1">
            <a:spLocks noGrp="1" noRot="1" noChangeAspect="1" noChangeArrowheads="1"/>
          </p:cNvSpPr>
          <p:nvPr>
            <p:ph type="sldImg"/>
          </p:nvPr>
        </p:nvSpPr>
        <p:spPr bwMode="auto">
          <a:xfrm>
            <a:off x="381000" y="695325"/>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2226" name="Rectangle 2">
            <a:extLst>
              <a:ext uri="{FF2B5EF4-FFF2-40B4-BE49-F238E27FC236}">
                <a16:creationId xmlns:a16="http://schemas.microsoft.com/office/drawing/2014/main" id="{C8FF5DE5-7F0C-416C-BA84-A4D258D95790}"/>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4210534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5297" name="Rectangle 1">
            <a:extLst>
              <a:ext uri="{FF2B5EF4-FFF2-40B4-BE49-F238E27FC236}">
                <a16:creationId xmlns:a16="http://schemas.microsoft.com/office/drawing/2014/main" id="{77F88D4A-3F0A-42D1-81DA-7D7DC5C072CD}"/>
              </a:ext>
            </a:extLst>
          </p:cNvPr>
          <p:cNvSpPr txBox="1">
            <a:spLocks noGrp="1" noRot="1" noChangeAspect="1" noChangeArrowheads="1"/>
          </p:cNvSpPr>
          <p:nvPr>
            <p:ph type="sldImg"/>
          </p:nvPr>
        </p:nvSpPr>
        <p:spPr bwMode="auto">
          <a:xfrm>
            <a:off x="381000" y="695325"/>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5298" name="Rectangle 2">
            <a:extLst>
              <a:ext uri="{FF2B5EF4-FFF2-40B4-BE49-F238E27FC236}">
                <a16:creationId xmlns:a16="http://schemas.microsoft.com/office/drawing/2014/main" id="{C4DF6A7F-EC8E-47CB-BEEA-F7E5D0261172}"/>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321" name="Rectangle 1">
            <a:extLst>
              <a:ext uri="{FF2B5EF4-FFF2-40B4-BE49-F238E27FC236}">
                <a16:creationId xmlns:a16="http://schemas.microsoft.com/office/drawing/2014/main" id="{CD53549A-815D-4F1D-9CA4-EB47A82B7FA1}"/>
              </a:ext>
            </a:extLst>
          </p:cNvPr>
          <p:cNvSpPr txBox="1">
            <a:spLocks noGrp="1" noRot="1" noChangeAspect="1" noChangeArrowheads="1"/>
          </p:cNvSpPr>
          <p:nvPr>
            <p:ph type="sldImg"/>
          </p:nvPr>
        </p:nvSpPr>
        <p:spPr bwMode="auto">
          <a:xfrm>
            <a:off x="381000" y="695325"/>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6322" name="Rectangle 2">
            <a:extLst>
              <a:ext uri="{FF2B5EF4-FFF2-40B4-BE49-F238E27FC236}">
                <a16:creationId xmlns:a16="http://schemas.microsoft.com/office/drawing/2014/main" id="{E24BD5D5-CA00-4279-81AE-D4C5D118DC37}"/>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0E762E9A-9B8E-4942-9615-24DB2B3A30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b="1">
                <a:solidFill>
                  <a:schemeClr val="tx1"/>
                </a:solidFill>
                <a:latin typeface="Times New Roman" panose="02020603050405020304" pitchFamily="18" charset="0"/>
                <a:cs typeface="Arial" panose="020B0604020202020204" pitchFamily="34" charset="0"/>
              </a:defRPr>
            </a:lvl1pPr>
            <a:lvl2pPr marL="742950" indent="-285750">
              <a:defRPr sz="1200" b="1">
                <a:solidFill>
                  <a:schemeClr val="tx1"/>
                </a:solidFill>
                <a:latin typeface="Times New Roman" panose="02020603050405020304" pitchFamily="18" charset="0"/>
                <a:cs typeface="Arial" panose="020B0604020202020204" pitchFamily="34" charset="0"/>
              </a:defRPr>
            </a:lvl2pPr>
            <a:lvl3pPr marL="1143000" indent="-228600">
              <a:defRPr sz="1200" b="1">
                <a:solidFill>
                  <a:schemeClr val="tx1"/>
                </a:solidFill>
                <a:latin typeface="Times New Roman" panose="02020603050405020304" pitchFamily="18" charset="0"/>
                <a:cs typeface="Arial" panose="020B0604020202020204" pitchFamily="34" charset="0"/>
              </a:defRPr>
            </a:lvl3pPr>
            <a:lvl4pPr marL="1600200" indent="-228600">
              <a:defRPr sz="1200" b="1">
                <a:solidFill>
                  <a:schemeClr val="tx1"/>
                </a:solidFill>
                <a:latin typeface="Times New Roman" panose="02020603050405020304" pitchFamily="18" charset="0"/>
                <a:cs typeface="Arial" panose="020B0604020202020204" pitchFamily="34" charset="0"/>
              </a:defRPr>
            </a:lvl4pPr>
            <a:lvl5pPr marL="2057400" indent="-228600">
              <a:defRPr sz="1200" b="1">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1200" b="1">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1200" b="1">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1200" b="1">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1200" b="1">
                <a:solidFill>
                  <a:schemeClr val="tx1"/>
                </a:solidFill>
                <a:latin typeface="Times New Roman" panose="02020603050405020304" pitchFamily="18" charset="0"/>
                <a:cs typeface="Arial" panose="020B0604020202020204" pitchFamily="34" charset="0"/>
              </a:defRPr>
            </a:lvl9pPr>
          </a:lstStyle>
          <a:p>
            <a:fld id="{456036F7-65D0-F149-8B46-6F91ACB7A6D9}" type="slidenum">
              <a:rPr lang="en-US" altLang="en-US" b="0" smtClean="0"/>
              <a:pPr/>
              <a:t>28</a:t>
            </a:fld>
            <a:endParaRPr lang="en-US" altLang="en-US" b="0"/>
          </a:p>
        </p:txBody>
      </p:sp>
      <p:sp>
        <p:nvSpPr>
          <p:cNvPr id="45059" name="Rectangle 2">
            <a:extLst>
              <a:ext uri="{FF2B5EF4-FFF2-40B4-BE49-F238E27FC236}">
                <a16:creationId xmlns:a16="http://schemas.microsoft.com/office/drawing/2014/main" id="{6A6541B3-242B-214A-98E5-6CC7CE67A7BA}"/>
              </a:ext>
            </a:extLst>
          </p:cNvPr>
          <p:cNvSpPr>
            <a:spLocks noGrp="1" noRot="1" noChangeAspect="1" noChangeArrowheads="1" noTextEdit="1"/>
          </p:cNvSpPr>
          <p:nvPr>
            <p:ph type="sldImg"/>
          </p:nvPr>
        </p:nvSpPr>
        <p:spPr>
          <a:xfrm>
            <a:off x="342900" y="696913"/>
            <a:ext cx="6197600" cy="3486150"/>
          </a:xfrm>
          <a:ln/>
        </p:spPr>
      </p:sp>
      <p:sp>
        <p:nvSpPr>
          <p:cNvPr id="45060" name="Rectangle 3">
            <a:extLst>
              <a:ext uri="{FF2B5EF4-FFF2-40B4-BE49-F238E27FC236}">
                <a16:creationId xmlns:a16="http://schemas.microsoft.com/office/drawing/2014/main" id="{89E8E3E4-D198-A44D-8517-088E32236B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anose="020B0600070205080204" pitchFamily="34" charset="-128"/>
              </a:rPr>
              <a:t>If you find yourself in this situation, find another company.</a:t>
            </a:r>
          </a:p>
        </p:txBody>
      </p:sp>
    </p:spTree>
    <p:extLst>
      <p:ext uri="{BB962C8B-B14F-4D97-AF65-F5344CB8AC3E}">
        <p14:creationId xmlns:p14="http://schemas.microsoft.com/office/powerpoint/2010/main" val="3623074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C401A-96F5-47CA-B179-7C85E80613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D23B26-C80B-4D18-802E-DFEA9086E9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FB6508-782C-4610-8495-52F34248DCEE}"/>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5" name="Footer Placeholder 4">
            <a:extLst>
              <a:ext uri="{FF2B5EF4-FFF2-40B4-BE49-F238E27FC236}">
                <a16:creationId xmlns:a16="http://schemas.microsoft.com/office/drawing/2014/main" id="{8351E8DE-DA79-41AC-BE5E-25A6BDCC7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E7D69-7970-4EA7-B254-4E9D77E36488}"/>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4239497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E59B-0C9A-423E-91DC-962D719039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A5D7FE-E703-4B54-A6A5-B8B5252BB5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1830E5-ADDD-4B4A-B803-25C0AEE67F3C}"/>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5" name="Footer Placeholder 4">
            <a:extLst>
              <a:ext uri="{FF2B5EF4-FFF2-40B4-BE49-F238E27FC236}">
                <a16:creationId xmlns:a16="http://schemas.microsoft.com/office/drawing/2014/main" id="{88CFF180-20B1-41C8-920D-7A80FFC37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EE4EA5-265C-4248-9F56-6A5B28206090}"/>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3310846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6DA0-51DF-4247-83E0-52DF90CB81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4BF334-6D72-44AC-B319-F07F12933D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8873BD-6A82-429C-8CDE-6F2AF36A494F}"/>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5" name="Footer Placeholder 4">
            <a:extLst>
              <a:ext uri="{FF2B5EF4-FFF2-40B4-BE49-F238E27FC236}">
                <a16:creationId xmlns:a16="http://schemas.microsoft.com/office/drawing/2014/main" id="{FF7419B1-9AC9-47BA-BBB1-891FE214B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4E3599-A6BF-4221-877C-119D434EE732}"/>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2838393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D1AF8-E3A3-437B-AA6F-2518B0EF61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AE91F3-AC79-4CE9-A821-6BCB04B674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5B44EF-8962-4376-8FAB-DF4EDAC4D2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BFAD39-3B57-41B2-911D-8FEB4FED97A8}"/>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6" name="Footer Placeholder 5">
            <a:extLst>
              <a:ext uri="{FF2B5EF4-FFF2-40B4-BE49-F238E27FC236}">
                <a16:creationId xmlns:a16="http://schemas.microsoft.com/office/drawing/2014/main" id="{42D4E579-02BC-4DED-A983-2418367080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B7762F-0D42-4A54-8EF7-172380D6F01A}"/>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135803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F5A2D-A519-4456-AAEE-A325C54406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F1A21B-335B-4D95-BEFF-367F8C6D58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256612-F08C-437E-9AB7-F240F348BA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AB45E9-4339-451C-B2FF-F83F03B09F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AE9828-6B62-421F-9963-B77854FD1B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B2195C-FA25-42BA-AF9F-6A0F8C4875F6}"/>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8" name="Footer Placeholder 7">
            <a:extLst>
              <a:ext uri="{FF2B5EF4-FFF2-40B4-BE49-F238E27FC236}">
                <a16:creationId xmlns:a16="http://schemas.microsoft.com/office/drawing/2014/main" id="{F8236D9D-F220-4B3C-BAFC-EE19970BD2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5BF4F-FB8D-4CF0-B0FD-7A95C28D468C}"/>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1068035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BCA79-7473-4B49-BC3B-81A7893953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882CBF-B234-4CF1-998C-069EDBB5865F}"/>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4" name="Footer Placeholder 3">
            <a:extLst>
              <a:ext uri="{FF2B5EF4-FFF2-40B4-BE49-F238E27FC236}">
                <a16:creationId xmlns:a16="http://schemas.microsoft.com/office/drawing/2014/main" id="{E92AFD31-2909-47C0-B4C1-F6C28F3388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4F9CA1-54C0-4E22-8AE2-FB30DD2BDB46}"/>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4226378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A4A1D2-D278-46F3-B676-1B8A4C90A95E}"/>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3" name="Footer Placeholder 2">
            <a:extLst>
              <a:ext uri="{FF2B5EF4-FFF2-40B4-BE49-F238E27FC236}">
                <a16:creationId xmlns:a16="http://schemas.microsoft.com/office/drawing/2014/main" id="{41931BBB-783C-43C1-ADE9-9CC2D89D5A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615C12-DA55-4568-A1AE-2CC07355DDA9}"/>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3897242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2BBA-5EA3-4555-8DCF-804D238D40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41B393-58A2-42D4-B703-A7DFC3B089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962357-48D1-4A9B-9A07-FC60C2184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04C2AA-0DF8-49F5-B5B3-A121C8B8F623}"/>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6" name="Footer Placeholder 5">
            <a:extLst>
              <a:ext uri="{FF2B5EF4-FFF2-40B4-BE49-F238E27FC236}">
                <a16:creationId xmlns:a16="http://schemas.microsoft.com/office/drawing/2014/main" id="{370283A6-EF61-42E2-B258-92017FACA3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E11C81-5A4A-484C-9BE5-8993A97AF4C8}"/>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311823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D9272-F36D-4D1B-989C-DFFEC70CAB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3E3BF8-70F4-4F3B-B76E-DA7C3AB4A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1E22BA-2F7A-439B-AD5F-AF53E36FB0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62A626-EC9A-48A5-B352-2E59E654644B}"/>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6" name="Footer Placeholder 5">
            <a:extLst>
              <a:ext uri="{FF2B5EF4-FFF2-40B4-BE49-F238E27FC236}">
                <a16:creationId xmlns:a16="http://schemas.microsoft.com/office/drawing/2014/main" id="{15CFDA74-66C2-42C8-8E0B-C6BFE9E7C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AC09D-1ECE-4DCD-89E1-F3620E41BBCE}"/>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141637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2F2FF-5EDA-43E4-9EC5-BEC9250515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206D74-4B4F-42B9-9BD8-0542135D2D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FCE224-BE0E-4441-98E9-64FDC23AA740}"/>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5" name="Footer Placeholder 4">
            <a:extLst>
              <a:ext uri="{FF2B5EF4-FFF2-40B4-BE49-F238E27FC236}">
                <a16:creationId xmlns:a16="http://schemas.microsoft.com/office/drawing/2014/main" id="{9368FDCA-FDCB-40DD-B5A5-14F63B216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8F9F92-C7DB-4487-AB76-56E76143EF64}"/>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565912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F00D1E-9BDC-4CF4-95F8-19381F52A8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DF62CA-2D35-4D00-A2A3-CCF7DCD954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8F28D2-7B6D-4F97-ACF9-A3BE168DCA50}"/>
              </a:ext>
            </a:extLst>
          </p:cNvPr>
          <p:cNvSpPr>
            <a:spLocks noGrp="1"/>
          </p:cNvSpPr>
          <p:nvPr>
            <p:ph type="dt" sz="half" idx="10"/>
          </p:nvPr>
        </p:nvSpPr>
        <p:spPr/>
        <p:txBody>
          <a:bodyPr/>
          <a:lstStyle/>
          <a:p>
            <a:fld id="{B526988E-976E-41B6-9745-1DF73AD0D3EE}" type="datetimeFigureOut">
              <a:rPr lang="en-GB" smtClean="0"/>
              <a:t>29/11/2022</a:t>
            </a:fld>
            <a:endParaRPr lang="en-GB"/>
          </a:p>
        </p:txBody>
      </p:sp>
      <p:sp>
        <p:nvSpPr>
          <p:cNvPr id="5" name="Footer Placeholder 4">
            <a:extLst>
              <a:ext uri="{FF2B5EF4-FFF2-40B4-BE49-F238E27FC236}">
                <a16:creationId xmlns:a16="http://schemas.microsoft.com/office/drawing/2014/main" id="{B73236AD-D4C2-4092-8565-FF675EF8F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BC647E-BA83-4426-856C-216993490AAF}"/>
              </a:ext>
            </a:extLst>
          </p:cNvPr>
          <p:cNvSpPr>
            <a:spLocks noGrp="1"/>
          </p:cNvSpPr>
          <p:nvPr>
            <p:ph type="sldNum" sz="quarter" idx="12"/>
          </p:nvPr>
        </p:nvSpPr>
        <p:spPr/>
        <p:txBody>
          <a:bodyPr/>
          <a:lstStyle/>
          <a:p>
            <a:fld id="{CDF674D3-8B80-4BB7-8218-E384CFB5B3F9}" type="slidenum">
              <a:rPr lang="en-GB" smtClean="0"/>
              <a:t>‹#›</a:t>
            </a:fld>
            <a:endParaRPr lang="en-GB"/>
          </a:p>
        </p:txBody>
      </p:sp>
    </p:spTree>
    <p:extLst>
      <p:ext uri="{BB962C8B-B14F-4D97-AF65-F5344CB8AC3E}">
        <p14:creationId xmlns:p14="http://schemas.microsoft.com/office/powerpoint/2010/main" val="7220797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C8687-86D8-44B9-9BF4-962ACA401B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3D0B8F-0B73-48B9-BDB4-197E11A5DC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4FB3E4-AF5D-4325-B3CC-F479BB715A87}"/>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5" name="Footer Placeholder 4">
            <a:extLst>
              <a:ext uri="{FF2B5EF4-FFF2-40B4-BE49-F238E27FC236}">
                <a16:creationId xmlns:a16="http://schemas.microsoft.com/office/drawing/2014/main" id="{0634D994-B7EA-482B-8235-ACF277DB18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D398B-99D1-421F-A895-BA7E1562C8F4}"/>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2938625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432A7-3559-47B9-9B81-064A4D3530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E8D700-F84C-406F-882C-F25C72B7D9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78DC0F-5F98-4466-B0B1-90CFD23C17CB}"/>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5" name="Footer Placeholder 4">
            <a:extLst>
              <a:ext uri="{FF2B5EF4-FFF2-40B4-BE49-F238E27FC236}">
                <a16:creationId xmlns:a16="http://schemas.microsoft.com/office/drawing/2014/main" id="{AEECCD78-B7F2-40E7-BF9C-E16D2396F4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2A56F-139F-4811-BCF3-995E18C21844}"/>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169520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6E278-CC5D-44B9-98DB-56BCC47746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A88272-6E9A-45C4-90EF-D2C857D906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BABA50-A737-443D-9B30-7CBBAF3E2A17}"/>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5" name="Footer Placeholder 4">
            <a:extLst>
              <a:ext uri="{FF2B5EF4-FFF2-40B4-BE49-F238E27FC236}">
                <a16:creationId xmlns:a16="http://schemas.microsoft.com/office/drawing/2014/main" id="{1191715E-35DD-4CF8-AED4-52F97DF882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457E3-7B29-4919-888A-04D1726D9868}"/>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10339462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5535-ADC5-486E-A452-3656220E93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1FDCED-1F5E-4B10-9750-91CB4FA5C9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8445DC-3BDC-4FB5-8ACE-5AEA6F01D0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BB99C-E0CF-4748-9759-D5BD6EA0E81F}"/>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6" name="Footer Placeholder 5">
            <a:extLst>
              <a:ext uri="{FF2B5EF4-FFF2-40B4-BE49-F238E27FC236}">
                <a16:creationId xmlns:a16="http://schemas.microsoft.com/office/drawing/2014/main" id="{D1E4DB32-E063-4938-8249-F8887A42E5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6A1BD9-98B8-43FF-B07A-D10D1F6A8A79}"/>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2911807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17561-CAF1-43B6-A01A-851DB26416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BEF292-9FED-480B-A54E-56EE18302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C71594-722F-4824-BB33-E19FCBB52F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24996A-390C-4677-9BDC-F79CD2EC67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9F3ECA-CAD3-41ED-8941-30E0E2D1E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8118C7-F35C-4097-B4BF-DF463271D96E}"/>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8" name="Footer Placeholder 7">
            <a:extLst>
              <a:ext uri="{FF2B5EF4-FFF2-40B4-BE49-F238E27FC236}">
                <a16:creationId xmlns:a16="http://schemas.microsoft.com/office/drawing/2014/main" id="{EE0AF8DF-DC2E-4134-B1E4-B10B138987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3AED3B-535B-42FE-8733-E7BD9F3DEADF}"/>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333083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21670-85CC-4865-BA4B-47A3B6C623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F57E33-B386-4337-B507-0E6B009296AD}"/>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4" name="Footer Placeholder 3">
            <a:extLst>
              <a:ext uri="{FF2B5EF4-FFF2-40B4-BE49-F238E27FC236}">
                <a16:creationId xmlns:a16="http://schemas.microsoft.com/office/drawing/2014/main" id="{E303536B-2F14-4008-846B-08ADC10E7E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FD7EBB-0FC2-4D47-B5CD-BBB58871C2E6}"/>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1305016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61B79-4F01-4B05-8249-0602701F9316}"/>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3" name="Footer Placeholder 2">
            <a:extLst>
              <a:ext uri="{FF2B5EF4-FFF2-40B4-BE49-F238E27FC236}">
                <a16:creationId xmlns:a16="http://schemas.microsoft.com/office/drawing/2014/main" id="{81536879-4A25-4D33-B45F-0C9A022BE9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2FE948-5CDD-4D85-99FF-840697546B01}"/>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1503021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0C443-D6D9-4F6B-91F0-6DA17FD0DE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379009-5E05-4EFF-B1AE-ABE85758F9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EB5569-5913-4638-BFC7-5482531E83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EE70F5-B425-4435-BB6A-82D7C0CA37CA}"/>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6" name="Footer Placeholder 5">
            <a:extLst>
              <a:ext uri="{FF2B5EF4-FFF2-40B4-BE49-F238E27FC236}">
                <a16:creationId xmlns:a16="http://schemas.microsoft.com/office/drawing/2014/main" id="{5A24EFBC-3D5E-4AF4-A83F-A71980EE9F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C47031-6AA9-4409-B375-3F8B6C58E4DA}"/>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25892336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F49A-A9FC-4757-BECD-FE1E96C34F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5EDFAA-EC0F-46E3-8371-E1C7796E8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EFBAE4-B846-40ED-9705-E0FBEC632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4D0227-931E-4E0E-98FD-5D59C678DC90}"/>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6" name="Footer Placeholder 5">
            <a:extLst>
              <a:ext uri="{FF2B5EF4-FFF2-40B4-BE49-F238E27FC236}">
                <a16:creationId xmlns:a16="http://schemas.microsoft.com/office/drawing/2014/main" id="{6D10BD64-2FB0-4651-8037-A745D7CA0E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E73CA8-7464-4914-8A13-EA0A935FB26B}"/>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15335529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54862-3DF7-4820-A677-B212002FCA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204CE2-A267-4AB6-A704-15E0442EB2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1ABB9-EE6F-480D-8209-A059B4943A83}"/>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5" name="Footer Placeholder 4">
            <a:extLst>
              <a:ext uri="{FF2B5EF4-FFF2-40B4-BE49-F238E27FC236}">
                <a16:creationId xmlns:a16="http://schemas.microsoft.com/office/drawing/2014/main" id="{30C6D894-CAB5-409D-AD30-433D4DD50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5E4F8-EC3C-4CB5-9106-02DC23CBB954}"/>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39335686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00C7D5-B786-4C38-9F03-DEF5105A58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54821F-2F14-44CC-A9DD-2C599AA6F8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D37C6-CD65-438F-9326-E0CFA1474729}"/>
              </a:ext>
            </a:extLst>
          </p:cNvPr>
          <p:cNvSpPr>
            <a:spLocks noGrp="1"/>
          </p:cNvSpPr>
          <p:nvPr>
            <p:ph type="dt" sz="half" idx="10"/>
          </p:nvPr>
        </p:nvSpPr>
        <p:spPr/>
        <p:txBody>
          <a:bodyPr/>
          <a:lstStyle/>
          <a:p>
            <a:fld id="{7172D80C-C788-4210-AD50-117668808693}" type="datetimeFigureOut">
              <a:rPr lang="en-GB" smtClean="0"/>
              <a:t>29/11/2022</a:t>
            </a:fld>
            <a:endParaRPr lang="en-GB"/>
          </a:p>
        </p:txBody>
      </p:sp>
      <p:sp>
        <p:nvSpPr>
          <p:cNvPr id="5" name="Footer Placeholder 4">
            <a:extLst>
              <a:ext uri="{FF2B5EF4-FFF2-40B4-BE49-F238E27FC236}">
                <a16:creationId xmlns:a16="http://schemas.microsoft.com/office/drawing/2014/main" id="{4BE745ED-3D31-4A4E-B7B6-8A3B410C97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6CEBA-1FBF-4FCB-81B6-824BC14F3CC6}"/>
              </a:ext>
            </a:extLst>
          </p:cNvPr>
          <p:cNvSpPr>
            <a:spLocks noGrp="1"/>
          </p:cNvSpPr>
          <p:nvPr>
            <p:ph type="sldNum" sz="quarter" idx="12"/>
          </p:nvPr>
        </p:nvSpPr>
        <p:spPr/>
        <p:txBody>
          <a:bodyPr/>
          <a:lstStyle/>
          <a:p>
            <a:fld id="{60015504-DEEA-484B-B7C7-6E890DDB6680}" type="slidenum">
              <a:rPr lang="en-GB" smtClean="0"/>
              <a:t>‹#›</a:t>
            </a:fld>
            <a:endParaRPr lang="en-GB"/>
          </a:p>
        </p:txBody>
      </p:sp>
    </p:spTree>
    <p:extLst>
      <p:ext uri="{BB962C8B-B14F-4D97-AF65-F5344CB8AC3E}">
        <p14:creationId xmlns:p14="http://schemas.microsoft.com/office/powerpoint/2010/main" val="2066255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06D143-72A3-4F7A-AF47-6B7895BC2A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878404-D433-49C3-8DB0-41EEF6CF15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CA5E9-A56B-43B7-A4BB-B72A527EEA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26988E-976E-41B6-9745-1DF73AD0D3EE}" type="datetimeFigureOut">
              <a:rPr lang="en-GB" smtClean="0"/>
              <a:t>29/11/2022</a:t>
            </a:fld>
            <a:endParaRPr lang="en-GB"/>
          </a:p>
        </p:txBody>
      </p:sp>
      <p:sp>
        <p:nvSpPr>
          <p:cNvPr id="5" name="Footer Placeholder 4">
            <a:extLst>
              <a:ext uri="{FF2B5EF4-FFF2-40B4-BE49-F238E27FC236}">
                <a16:creationId xmlns:a16="http://schemas.microsoft.com/office/drawing/2014/main" id="{B5AD76E5-8C51-44EB-ABDC-3B85182EC6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A3E7C5-ACB8-404E-BF33-4DDAF2386A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F674D3-8B80-4BB7-8218-E384CFB5B3F9}" type="slidenum">
              <a:rPr lang="en-GB" smtClean="0"/>
              <a:t>‹#›</a:t>
            </a:fld>
            <a:endParaRPr lang="en-GB"/>
          </a:p>
        </p:txBody>
      </p:sp>
    </p:spTree>
    <p:extLst>
      <p:ext uri="{BB962C8B-B14F-4D97-AF65-F5344CB8AC3E}">
        <p14:creationId xmlns:p14="http://schemas.microsoft.com/office/powerpoint/2010/main" val="2867528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FC11FF-F485-4F88-8CEB-684068FA64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77781A-D81D-465D-91BE-E4AF787858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C028DA-C641-4400-991E-B7DAAEF2BB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72D80C-C788-4210-AD50-117668808693}" type="datetimeFigureOut">
              <a:rPr lang="en-GB" smtClean="0"/>
              <a:t>29/11/2022</a:t>
            </a:fld>
            <a:endParaRPr lang="en-GB"/>
          </a:p>
        </p:txBody>
      </p:sp>
      <p:sp>
        <p:nvSpPr>
          <p:cNvPr id="5" name="Footer Placeholder 4">
            <a:extLst>
              <a:ext uri="{FF2B5EF4-FFF2-40B4-BE49-F238E27FC236}">
                <a16:creationId xmlns:a16="http://schemas.microsoft.com/office/drawing/2014/main" id="{380C5EF8-9F1B-4027-B11D-30E676AB34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A25AF4-2274-4388-AE05-EF7875ABCD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015504-DEEA-484B-B7C7-6E890DDB6680}" type="slidenum">
              <a:rPr lang="en-GB" smtClean="0"/>
              <a:t>‹#›</a:t>
            </a:fld>
            <a:endParaRPr lang="en-GB"/>
          </a:p>
        </p:txBody>
      </p:sp>
    </p:spTree>
    <p:extLst>
      <p:ext uri="{BB962C8B-B14F-4D97-AF65-F5344CB8AC3E}">
        <p14:creationId xmlns:p14="http://schemas.microsoft.com/office/powerpoint/2010/main" val="32937839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5RU7M6JSVtk?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y6Z4Pd1OiJA?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edition.cnn.com/2013/10/09/sport/football/fifa-world-cup-qatar/"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6e8m8L9BFa4?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en.wikipedia.org/wiki/Palitana" TargetMode="External"/><Relationship Id="rId2" Type="http://schemas.openxmlformats.org/officeDocument/2006/relationships/hyperlink" Target="https://en.wikipedia.org/wiki/Jain" TargetMode="Externa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s://en.wikipedia.org/wiki/Vegetarian" TargetMode="External"/><Relationship Id="rId4" Type="http://schemas.openxmlformats.org/officeDocument/2006/relationships/hyperlink" Target="https://en.wikipedia.org/wiki/Gujarat"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en.wikipedia.org/wiki/China" TargetMode="External"/><Relationship Id="rId2" Type="http://schemas.openxmlformats.org/officeDocument/2006/relationships/hyperlink" Target="https://en.wikipedia.org/wiki/Bahrain" TargetMode="External"/><Relationship Id="rId1" Type="http://schemas.openxmlformats.org/officeDocument/2006/relationships/slideLayout" Target="../slideLayouts/slideLayout7.xml"/><Relationship Id="rId5" Type="http://schemas.openxmlformats.org/officeDocument/2006/relationships/hyperlink" Target="https://en.wikipedia.org/wiki/United_Kingdom" TargetMode="External"/><Relationship Id="rId4" Type="http://schemas.openxmlformats.org/officeDocument/2006/relationships/hyperlink" Target="https://en.wikipedia.org/wiki/Saudi_Arabia"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bzlT6CCbIR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a:extLst>
              <a:ext uri="{FF2B5EF4-FFF2-40B4-BE49-F238E27FC236}">
                <a16:creationId xmlns:a16="http://schemas.microsoft.com/office/drawing/2014/main" id="{5A1FEF6C-C3FB-431E-8030-0FA39A94DA00}"/>
              </a:ext>
            </a:extLst>
          </p:cNvPr>
          <p:cNvPicPr>
            <a:picLocks noChangeAspect="1"/>
          </p:cNvPicPr>
          <p:nvPr/>
        </p:nvPicPr>
        <p:blipFill rotWithShape="1">
          <a:blip r:embed="rId2">
            <a:alphaModFix amt="50000"/>
          </a:blip>
          <a:srcRect t="15359" b="371"/>
          <a:stretch/>
        </p:blipFill>
        <p:spPr>
          <a:xfrm>
            <a:off x="20" y="1"/>
            <a:ext cx="12191980" cy="6857999"/>
          </a:xfrm>
          <a:prstGeom prst="rect">
            <a:avLst/>
          </a:prstGeom>
        </p:spPr>
      </p:pic>
      <p:sp>
        <p:nvSpPr>
          <p:cNvPr id="2" name="Title 1">
            <a:extLst>
              <a:ext uri="{FF2B5EF4-FFF2-40B4-BE49-F238E27FC236}">
                <a16:creationId xmlns:a16="http://schemas.microsoft.com/office/drawing/2014/main" id="{679661FE-D788-474E-B1B2-61CFC197C64D}"/>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GLOBAL ETHICS</a:t>
            </a:r>
          </a:p>
        </p:txBody>
      </p:sp>
      <p:sp>
        <p:nvSpPr>
          <p:cNvPr id="3" name="Subtitle 2">
            <a:extLst>
              <a:ext uri="{FF2B5EF4-FFF2-40B4-BE49-F238E27FC236}">
                <a16:creationId xmlns:a16="http://schemas.microsoft.com/office/drawing/2014/main" id="{57BA5301-BF70-4426-A474-A5B59C80B7BB}"/>
              </a:ext>
            </a:extLst>
          </p:cNvPr>
          <p:cNvSpPr>
            <a:spLocks noGrp="1"/>
          </p:cNvSpPr>
          <p:nvPr>
            <p:ph type="subTitle" idx="1"/>
          </p:nvPr>
        </p:nvSpPr>
        <p:spPr>
          <a:xfrm>
            <a:off x="1524000" y="4410075"/>
            <a:ext cx="9144000" cy="1325563"/>
          </a:xfrm>
        </p:spPr>
        <p:txBody>
          <a:bodyPr>
            <a:normAutofit/>
          </a:bodyPr>
          <a:lstStyle/>
          <a:p>
            <a:r>
              <a:rPr lang="en-GB" sz="6000" dirty="0">
                <a:solidFill>
                  <a:srgbClr val="FFFFFF"/>
                </a:solidFill>
              </a:rPr>
              <a:t>Ethical Relativism</a:t>
            </a:r>
          </a:p>
        </p:txBody>
      </p:sp>
    </p:spTree>
    <p:extLst>
      <p:ext uri="{BB962C8B-B14F-4D97-AF65-F5344CB8AC3E}">
        <p14:creationId xmlns:p14="http://schemas.microsoft.com/office/powerpoint/2010/main" val="30465721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267A7-BCB6-8508-43AF-96B80EC6F1D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38A3BD21-C243-E6A5-9526-40120CB1B475}"/>
              </a:ext>
            </a:extLst>
          </p:cNvPr>
          <p:cNvSpPr>
            <a:spLocks noGrp="1"/>
          </p:cNvSpPr>
          <p:nvPr>
            <p:ph idx="1"/>
          </p:nvPr>
        </p:nvSpPr>
        <p:spPr>
          <a:xfrm>
            <a:off x="838200" y="1690688"/>
            <a:ext cx="10629900" cy="4486275"/>
          </a:xfrm>
        </p:spPr>
        <p:txBody>
          <a:bodyPr>
            <a:normAutofit/>
          </a:bodyPr>
          <a:lstStyle/>
          <a:p>
            <a:pPr marL="0" indent="0">
              <a:buNone/>
            </a:pPr>
            <a:r>
              <a:rPr lang="en-US" sz="3600" b="1" dirty="0"/>
              <a:t>Title</a:t>
            </a:r>
          </a:p>
          <a:p>
            <a:pPr marL="0" indent="0">
              <a:buNone/>
            </a:pPr>
            <a:r>
              <a:rPr lang="en-US" dirty="0"/>
              <a:t>An exploration of cultural differences in business ethics.</a:t>
            </a:r>
          </a:p>
          <a:p>
            <a:pPr marL="0" indent="0">
              <a:buNone/>
            </a:pPr>
            <a:endParaRPr lang="en-US" dirty="0"/>
          </a:p>
          <a:p>
            <a:pPr marL="0" indent="0">
              <a:buNone/>
            </a:pPr>
            <a:r>
              <a:rPr lang="en-US" sz="3600" b="1" dirty="0"/>
              <a:t>Learning Outcomes</a:t>
            </a:r>
          </a:p>
          <a:p>
            <a:r>
              <a:rPr lang="en-US" dirty="0"/>
              <a:t>Explore critically the response of management functions to ethical challenges and the ways in which business is constrained by its cultural, political and social environment</a:t>
            </a:r>
          </a:p>
          <a:p>
            <a:r>
              <a:rPr lang="en-US" dirty="0" err="1"/>
              <a:t>Analyse</a:t>
            </a:r>
            <a:r>
              <a:rPr lang="en-US" dirty="0"/>
              <a:t> facts and circumstances to determine the cause of a problem and identify and select appropriate solutions. </a:t>
            </a:r>
          </a:p>
          <a:p>
            <a:pPr marL="0" indent="0">
              <a:buNone/>
            </a:pPr>
            <a:endParaRPr lang="en-US" dirty="0"/>
          </a:p>
          <a:p>
            <a:endParaRPr lang="en-GB" dirty="0"/>
          </a:p>
        </p:txBody>
      </p:sp>
    </p:spTree>
    <p:extLst>
      <p:ext uri="{BB962C8B-B14F-4D97-AF65-F5344CB8AC3E}">
        <p14:creationId xmlns:p14="http://schemas.microsoft.com/office/powerpoint/2010/main" val="2024545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0ADE0-3815-59C4-CA85-B165A3FDA9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B95EEF-DECA-0E75-7883-5B4D77573D8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F4A73E1-89FC-32F4-A355-BF8787A362FF}"/>
              </a:ext>
            </a:extLst>
          </p:cNvPr>
          <p:cNvPicPr>
            <a:picLocks noChangeAspect="1"/>
          </p:cNvPicPr>
          <p:nvPr/>
        </p:nvPicPr>
        <p:blipFill>
          <a:blip r:embed="rId2"/>
          <a:stretch>
            <a:fillRect/>
          </a:stretch>
        </p:blipFill>
        <p:spPr>
          <a:xfrm>
            <a:off x="3076575" y="47625"/>
            <a:ext cx="6038850" cy="6762750"/>
          </a:xfrm>
          <a:prstGeom prst="rect">
            <a:avLst/>
          </a:prstGeom>
        </p:spPr>
      </p:pic>
    </p:spTree>
    <p:extLst>
      <p:ext uri="{BB962C8B-B14F-4D97-AF65-F5344CB8AC3E}">
        <p14:creationId xmlns:p14="http://schemas.microsoft.com/office/powerpoint/2010/main" val="1288922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DC5432F-B8DA-E3F1-8EA3-4893EFBEA0EC}"/>
              </a:ext>
            </a:extLst>
          </p:cNvPr>
          <p:cNvSpPr>
            <a:spLocks noGrp="1"/>
          </p:cNvSpPr>
          <p:nvPr>
            <p:ph type="title"/>
          </p:nvPr>
        </p:nvSpPr>
        <p:spPr>
          <a:xfrm>
            <a:off x="1143000" y="990598"/>
            <a:ext cx="9906000" cy="1203961"/>
          </a:xfrm>
        </p:spPr>
        <p:txBody>
          <a:bodyPr anchor="t">
            <a:noAutofit/>
          </a:bodyPr>
          <a:lstStyle/>
          <a:p>
            <a:r>
              <a:rPr lang="en-GB" sz="6000" dirty="0"/>
              <a:t>Aims</a:t>
            </a:r>
          </a:p>
        </p:txBody>
      </p:sp>
      <p:graphicFrame>
        <p:nvGraphicFramePr>
          <p:cNvPr id="5" name="Content Placeholder 2">
            <a:extLst>
              <a:ext uri="{FF2B5EF4-FFF2-40B4-BE49-F238E27FC236}">
                <a16:creationId xmlns:a16="http://schemas.microsoft.com/office/drawing/2014/main" id="{762F94E9-4F26-AEB0-21F9-0594E7A5463A}"/>
              </a:ext>
            </a:extLst>
          </p:cNvPr>
          <p:cNvGraphicFramePr>
            <a:graphicFrameLocks noGrp="1"/>
          </p:cNvGraphicFramePr>
          <p:nvPr>
            <p:ph idx="1"/>
            <p:extLst>
              <p:ext uri="{D42A27DB-BD31-4B8C-83A1-F6EECF244321}">
                <p14:modId xmlns:p14="http://schemas.microsoft.com/office/powerpoint/2010/main" val="405989784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7217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1" name="Picture 1">
            <a:extLst>
              <a:ext uri="{FF2B5EF4-FFF2-40B4-BE49-F238E27FC236}">
                <a16:creationId xmlns:a16="http://schemas.microsoft.com/office/drawing/2014/main" id="{82104FEA-D535-E543-A974-AC10622E280A}"/>
              </a:ext>
            </a:extLst>
          </p:cNvPr>
          <p:cNvPicPr>
            <a:picLocks noChangeAspect="1"/>
          </p:cNvPicPr>
          <p:nvPr/>
        </p:nvPicPr>
        <p:blipFill rotWithShape="1">
          <a:blip r:embed="rId3">
            <a:extLst>
              <a:ext uri="{28A0092B-C50C-407E-A947-70E740481C1C}">
                <a14:useLocalDpi xmlns:a14="http://schemas.microsoft.com/office/drawing/2010/main" val="0"/>
              </a:ext>
            </a:extLst>
          </a:blip>
          <a:srcRect r="21622" b="-1"/>
          <a:stretch/>
        </p:blipFill>
        <p:spPr bwMode="auto">
          <a:xfrm>
            <a:off x="1396753" y="1286934"/>
            <a:ext cx="5384615" cy="425948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57" name="Rectangle 82950">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0"/>
            <a:ext cx="406212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0" name="Rectangle 2">
            <a:extLst>
              <a:ext uri="{FF2B5EF4-FFF2-40B4-BE49-F238E27FC236}">
                <a16:creationId xmlns:a16="http://schemas.microsoft.com/office/drawing/2014/main" id="{0671E981-8773-764B-83DD-2F52C3B7F7AC}"/>
              </a:ext>
            </a:extLst>
          </p:cNvPr>
          <p:cNvSpPr>
            <a:spLocks noGrp="1" noChangeArrowheads="1"/>
          </p:cNvSpPr>
          <p:nvPr>
            <p:ph type="title"/>
          </p:nvPr>
        </p:nvSpPr>
        <p:spPr>
          <a:xfrm>
            <a:off x="8602011" y="1952721"/>
            <a:ext cx="3117850" cy="2556385"/>
          </a:xfrm>
        </p:spPr>
        <p:txBody>
          <a:bodyPr anchor="b">
            <a:normAutofit/>
          </a:bodyPr>
          <a:lstStyle/>
          <a:p>
            <a:r>
              <a:rPr lang="en-GB" altLang="en-US" dirty="0">
                <a:solidFill>
                  <a:schemeClr val="bg1"/>
                </a:solidFill>
              </a:rPr>
              <a:t>True universal moral judgments?</a:t>
            </a:r>
          </a:p>
        </p:txBody>
      </p:sp>
    </p:spTree>
    <p:extLst>
      <p:ext uri="{BB962C8B-B14F-4D97-AF65-F5344CB8AC3E}">
        <p14:creationId xmlns:p14="http://schemas.microsoft.com/office/powerpoint/2010/main" val="3691945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(MORAL) RELATIVISM</a:t>
            </a:r>
          </a:p>
        </p:txBody>
      </p:sp>
      <p:pic>
        <p:nvPicPr>
          <p:cNvPr id="7" name="Online Media 6" title="Ethics Defined: Moral Relativism">
            <a:hlinkClick r:id="" action="ppaction://media"/>
            <a:extLst>
              <a:ext uri="{FF2B5EF4-FFF2-40B4-BE49-F238E27FC236}">
                <a16:creationId xmlns:a16="http://schemas.microsoft.com/office/drawing/2014/main" id="{05CB3D23-E691-483B-AAD9-D1D9F6C62DCE}"/>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93789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968F-EB31-4E98-9EF8-53B5F42174C5}"/>
              </a:ext>
            </a:extLst>
          </p:cNvPr>
          <p:cNvSpPr>
            <a:spLocks noGrp="1"/>
          </p:cNvSpPr>
          <p:nvPr>
            <p:ph type="title"/>
          </p:nvPr>
        </p:nvSpPr>
        <p:spPr/>
        <p:txBody>
          <a:bodyPr/>
          <a:lstStyle/>
          <a:p>
            <a:r>
              <a:rPr lang="en-GB" dirty="0"/>
              <a:t>CULTURAL (MORAL) ABSOLUTISM</a:t>
            </a:r>
          </a:p>
        </p:txBody>
      </p:sp>
      <p:pic>
        <p:nvPicPr>
          <p:cNvPr id="4" name="Online Media 3" title="Ethics Defined: Moral Absolutism">
            <a:hlinkClick r:id="" action="ppaction://media"/>
            <a:extLst>
              <a:ext uri="{FF2B5EF4-FFF2-40B4-BE49-F238E27FC236}">
                <a16:creationId xmlns:a16="http://schemas.microsoft.com/office/drawing/2014/main" id="{28598A00-B19E-4D0E-AA49-87F29EEA2A8F}"/>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395989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890" name="Rectangle 2">
            <a:extLst>
              <a:ext uri="{FF2B5EF4-FFF2-40B4-BE49-F238E27FC236}">
                <a16:creationId xmlns:a16="http://schemas.microsoft.com/office/drawing/2014/main" id="{F1EE105F-8EDE-6946-8A94-C4583EF1FDB4}"/>
              </a:ext>
            </a:extLst>
          </p:cNvPr>
          <p:cNvSpPr>
            <a:spLocks noGrp="1" noChangeArrowheads="1"/>
          </p:cNvSpPr>
          <p:nvPr>
            <p:ph type="title"/>
          </p:nvPr>
        </p:nvSpPr>
        <p:spPr>
          <a:xfrm>
            <a:off x="922635" y="1250575"/>
            <a:ext cx="4604274" cy="4163210"/>
          </a:xfrm>
        </p:spPr>
        <p:txBody>
          <a:bodyPr anchor="ctr">
            <a:normAutofit/>
          </a:bodyPr>
          <a:lstStyle/>
          <a:p>
            <a:r>
              <a:rPr lang="en-US" altLang="en-US" b="1" i="1" dirty="0">
                <a:solidFill>
                  <a:schemeClr val="bg1"/>
                </a:solidFill>
              </a:rPr>
              <a:t>Schools of thought</a:t>
            </a:r>
            <a:r>
              <a:rPr lang="en-US" altLang="en-US" dirty="0">
                <a:solidFill>
                  <a:schemeClr val="bg1"/>
                </a:solidFill>
              </a:rPr>
              <a:t> about the extent to which</a:t>
            </a:r>
            <a:r>
              <a:rPr lang="en-US" altLang="en-US" b="1" i="1" dirty="0">
                <a:solidFill>
                  <a:schemeClr val="bg1"/>
                </a:solidFill>
              </a:rPr>
              <a:t> ethical standards apply across countries</a:t>
            </a:r>
            <a:r>
              <a:rPr lang="en-US" altLang="en-US" dirty="0">
                <a:solidFill>
                  <a:schemeClr val="bg1"/>
                </a:solidFill>
              </a:rPr>
              <a:t> and cultures exist:</a:t>
            </a:r>
          </a:p>
        </p:txBody>
      </p:sp>
      <p:sp>
        <p:nvSpPr>
          <p:cNvPr id="74" name="Rectangle 7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Rectangle 3">
            <a:extLst>
              <a:ext uri="{FF2B5EF4-FFF2-40B4-BE49-F238E27FC236}">
                <a16:creationId xmlns:a16="http://schemas.microsoft.com/office/drawing/2014/main" id="{E4DCB45C-E5FA-E349-86B2-844AF618F446}"/>
              </a:ext>
            </a:extLst>
          </p:cNvPr>
          <p:cNvSpPr>
            <a:spLocks noGrp="1" noChangeArrowheads="1"/>
          </p:cNvSpPr>
          <p:nvPr>
            <p:ph idx="1"/>
          </p:nvPr>
        </p:nvSpPr>
        <p:spPr>
          <a:xfrm>
            <a:off x="6293224" y="860612"/>
            <a:ext cx="5390776" cy="5215068"/>
          </a:xfrm>
        </p:spPr>
        <p:txBody>
          <a:bodyPr anchor="ctr">
            <a:normAutofit/>
          </a:bodyPr>
          <a:lstStyle/>
          <a:p>
            <a:pPr lvl="1" eaLnBrk="1" hangingPunct="1">
              <a:spcBef>
                <a:spcPct val="55000"/>
              </a:spcBef>
              <a:spcAft>
                <a:spcPct val="10000"/>
              </a:spcAft>
            </a:pPr>
            <a:r>
              <a:rPr lang="en-US" altLang="en-US" sz="3200" dirty="0">
                <a:solidFill>
                  <a:schemeClr val="bg1"/>
                </a:solidFill>
              </a:rPr>
              <a:t>Ethical Universalism</a:t>
            </a:r>
          </a:p>
          <a:p>
            <a:pPr lvl="1" eaLnBrk="1" hangingPunct="1">
              <a:spcBef>
                <a:spcPct val="30000"/>
              </a:spcBef>
              <a:spcAft>
                <a:spcPct val="10000"/>
              </a:spcAft>
            </a:pPr>
            <a:r>
              <a:rPr lang="en-US" altLang="en-US" sz="3200" dirty="0">
                <a:solidFill>
                  <a:schemeClr val="bg1"/>
                </a:solidFill>
              </a:rPr>
              <a:t>Ethical Relativism</a:t>
            </a:r>
          </a:p>
          <a:p>
            <a:pPr lvl="1">
              <a:spcBef>
                <a:spcPct val="30000"/>
              </a:spcBef>
              <a:spcAft>
                <a:spcPct val="10000"/>
              </a:spcAft>
            </a:pPr>
            <a:r>
              <a:rPr lang="en-GB" altLang="en-US" sz="3200" dirty="0">
                <a:solidFill>
                  <a:schemeClr val="bg1"/>
                </a:solidFill>
              </a:rPr>
              <a:t>Ethical Pluralism</a:t>
            </a:r>
            <a:endParaRPr lang="en-US" altLang="en-US" sz="3200" dirty="0">
              <a:solidFill>
                <a:schemeClr val="bg1"/>
              </a:solidFill>
            </a:endParaRPr>
          </a:p>
        </p:txBody>
      </p:sp>
    </p:spTree>
    <p:extLst>
      <p:ext uri="{BB962C8B-B14F-4D97-AF65-F5344CB8AC3E}">
        <p14:creationId xmlns:p14="http://schemas.microsoft.com/office/powerpoint/2010/main" val="303848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anim calcmode="lin" valueType="num">
                                      <p:cBhvr additive="base">
                                        <p:cTn id="11" dur="5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789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anim calcmode="lin" valueType="num">
                                      <p:cBhvr additive="base">
                                        <p:cTn id="15" dur="5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789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38914" name="Rectangle 2">
            <a:extLst>
              <a:ext uri="{FF2B5EF4-FFF2-40B4-BE49-F238E27FC236}">
                <a16:creationId xmlns:a16="http://schemas.microsoft.com/office/drawing/2014/main" id="{CE8E95FB-DC12-B74E-A434-BADF26DBA6CA}"/>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US" altLang="en-US" sz="5600" dirty="0">
                <a:solidFill>
                  <a:schemeClr val="bg1"/>
                </a:solidFill>
              </a:rPr>
              <a:t>Concept  of  </a:t>
            </a:r>
            <a:r>
              <a:rPr lang="en-US" altLang="en-US" sz="5600" b="1" dirty="0">
                <a:solidFill>
                  <a:schemeClr val="bg1"/>
                </a:solidFill>
              </a:rPr>
              <a:t>Ethical Universalism</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8915" name="Rectangle 3">
            <a:extLst>
              <a:ext uri="{FF2B5EF4-FFF2-40B4-BE49-F238E27FC236}">
                <a16:creationId xmlns:a16="http://schemas.microsoft.com/office/drawing/2014/main" id="{07D36F35-A7F9-D14C-812D-89B9FCCEE3C1}"/>
              </a:ext>
            </a:extLst>
          </p:cNvPr>
          <p:cNvSpPr>
            <a:spLocks noGrp="1" noChangeArrowheads="1"/>
          </p:cNvSpPr>
          <p:nvPr>
            <p:ph idx="1"/>
          </p:nvPr>
        </p:nvSpPr>
        <p:spPr>
          <a:xfrm>
            <a:off x="5695950" y="1181104"/>
            <a:ext cx="5715000" cy="4737054"/>
          </a:xfrm>
        </p:spPr>
        <p:txBody>
          <a:bodyPr anchor="ctr">
            <a:noAutofit/>
          </a:bodyPr>
          <a:lstStyle/>
          <a:p>
            <a:pPr lvl="1">
              <a:spcBef>
                <a:spcPct val="15000"/>
              </a:spcBef>
              <a:spcAft>
                <a:spcPct val="30000"/>
              </a:spcAft>
            </a:pPr>
            <a:r>
              <a:rPr lang="en-US" altLang="en-US" sz="2800" dirty="0">
                <a:solidFill>
                  <a:schemeClr val="bg1"/>
                </a:solidFill>
              </a:rPr>
              <a:t>Same standards of what is right and what is wrong are </a:t>
            </a:r>
            <a:r>
              <a:rPr lang="en-US" altLang="en-US" sz="2800" b="1" i="1" dirty="0">
                <a:solidFill>
                  <a:schemeClr val="bg1"/>
                </a:solidFill>
              </a:rPr>
              <a:t>universal </a:t>
            </a:r>
            <a:r>
              <a:rPr lang="en-US" altLang="en-US" sz="2800" dirty="0">
                <a:solidFill>
                  <a:schemeClr val="bg1"/>
                </a:solidFill>
              </a:rPr>
              <a:t>and  transcend most cultures, societies, and religions</a:t>
            </a:r>
          </a:p>
          <a:p>
            <a:pPr lvl="1">
              <a:spcBef>
                <a:spcPct val="15000"/>
              </a:spcBef>
              <a:spcAft>
                <a:spcPct val="30000"/>
              </a:spcAft>
            </a:pPr>
            <a:r>
              <a:rPr lang="en-US" altLang="en-US" sz="2800" b="1" i="1" dirty="0">
                <a:solidFill>
                  <a:schemeClr val="bg1"/>
                </a:solidFill>
              </a:rPr>
              <a:t>Universal agreement on basic moral standards</a:t>
            </a:r>
            <a:r>
              <a:rPr lang="en-US" altLang="en-US" sz="2800" dirty="0">
                <a:solidFill>
                  <a:schemeClr val="bg1"/>
                </a:solidFill>
              </a:rPr>
              <a:t> allows a multinational company (MNC) to develop a code of ethics that is </a:t>
            </a:r>
            <a:r>
              <a:rPr lang="en-US" altLang="en-US" sz="2800" b="1" i="1" dirty="0">
                <a:solidFill>
                  <a:schemeClr val="bg1"/>
                </a:solidFill>
              </a:rPr>
              <a:t>applied evenly across its worldwide operations</a:t>
            </a:r>
          </a:p>
        </p:txBody>
      </p:sp>
    </p:spTree>
    <p:extLst>
      <p:ext uri="{BB962C8B-B14F-4D97-AF65-F5344CB8AC3E}">
        <p14:creationId xmlns:p14="http://schemas.microsoft.com/office/powerpoint/2010/main" val="3974460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 calcmode="lin" valueType="num">
                                      <p:cBhvr additive="base">
                                        <p:cTn id="7" dur="5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9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8915">
                                            <p:txEl>
                                              <p:pRg st="1" end="1"/>
                                            </p:txEl>
                                          </p:spTgt>
                                        </p:tgtEl>
                                        <p:attrNameLst>
                                          <p:attrName>style.visibility</p:attrName>
                                        </p:attrNameLst>
                                      </p:cBhvr>
                                      <p:to>
                                        <p:strVal val="visible"/>
                                      </p:to>
                                    </p:set>
                                    <p:anim calcmode="lin" valueType="num">
                                      <p:cBhvr additive="base">
                                        <p:cTn id="13" dur="5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891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938" name="Rectangle 2">
            <a:extLst>
              <a:ext uri="{FF2B5EF4-FFF2-40B4-BE49-F238E27FC236}">
                <a16:creationId xmlns:a16="http://schemas.microsoft.com/office/drawing/2014/main" id="{CE18A7F1-2260-3F4E-9B0E-55741853801F}"/>
              </a:ext>
            </a:extLst>
          </p:cNvPr>
          <p:cNvSpPr>
            <a:spLocks noGrp="1" noChangeArrowheads="1"/>
          </p:cNvSpPr>
          <p:nvPr>
            <p:ph type="title"/>
          </p:nvPr>
        </p:nvSpPr>
        <p:spPr>
          <a:xfrm>
            <a:off x="922635" y="1250575"/>
            <a:ext cx="4604274" cy="4163210"/>
          </a:xfrm>
        </p:spPr>
        <p:txBody>
          <a:bodyPr anchor="ctr">
            <a:normAutofit/>
          </a:bodyPr>
          <a:lstStyle/>
          <a:p>
            <a:pPr eaLnBrk="1" hangingPunct="1"/>
            <a:r>
              <a:rPr lang="en-US" altLang="en-US" sz="6000" dirty="0">
                <a:solidFill>
                  <a:schemeClr val="bg1"/>
                </a:solidFill>
              </a:rPr>
              <a:t>Concept  of  </a:t>
            </a:r>
            <a:r>
              <a:rPr lang="en-US" altLang="en-US" sz="6000" b="1" dirty="0">
                <a:solidFill>
                  <a:schemeClr val="bg1"/>
                </a:solidFill>
              </a:rPr>
              <a:t>Ethical  Relativism</a:t>
            </a:r>
          </a:p>
        </p:txBody>
      </p:sp>
      <p:sp>
        <p:nvSpPr>
          <p:cNvPr id="74" name="Rectangle 7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a:extLst>
              <a:ext uri="{FF2B5EF4-FFF2-40B4-BE49-F238E27FC236}">
                <a16:creationId xmlns:a16="http://schemas.microsoft.com/office/drawing/2014/main" id="{2F6CD5FB-7A62-4F4D-ADB2-15A92210822C}"/>
              </a:ext>
            </a:extLst>
          </p:cNvPr>
          <p:cNvSpPr>
            <a:spLocks noGrp="1" noChangeArrowheads="1"/>
          </p:cNvSpPr>
          <p:nvPr>
            <p:ph idx="1"/>
          </p:nvPr>
        </p:nvSpPr>
        <p:spPr>
          <a:xfrm>
            <a:off x="6293224" y="860612"/>
            <a:ext cx="5172300" cy="5270024"/>
          </a:xfrm>
        </p:spPr>
        <p:txBody>
          <a:bodyPr anchor="ctr">
            <a:noAutofit/>
          </a:bodyPr>
          <a:lstStyle/>
          <a:p>
            <a:pPr lvl="1">
              <a:spcAft>
                <a:spcPct val="25000"/>
              </a:spcAft>
              <a:defRPr/>
            </a:pPr>
            <a:r>
              <a:rPr lang="en-US" altLang="en-US" sz="2800" b="1" i="1" dirty="0" err="1">
                <a:solidFill>
                  <a:schemeClr val="bg1"/>
                </a:solidFill>
              </a:rPr>
              <a:t>Wh</a:t>
            </a:r>
            <a:r>
              <a:rPr kumimoji="0" lang="en-US" altLang="en-US" sz="2800" b="1" i="1" u="none" strike="noStrike" kern="1200" cap="none" spc="0" normalizeH="0" baseline="0" noProof="0" dirty="0">
                <a:ln>
                  <a:noFill/>
                </a:ln>
                <a:solidFill>
                  <a:prstClr val="white"/>
                </a:solidFill>
                <a:effectLst/>
                <a:uLnTx/>
                <a:uFillTx/>
                <a:latin typeface="Calibri" panose="020F0502020204030204"/>
                <a:ea typeface="+mn-ea"/>
                <a:cs typeface="+mn-cs"/>
              </a:rPr>
              <a:t>at is ethical or unethical</a:t>
            </a:r>
            <a:r>
              <a:rPr kumimoji="0" lang="en-US" altLang="en-US" sz="2800" b="0" i="0" u="none" strike="noStrike" kern="1200" cap="none" spc="0" normalizeH="0" baseline="0" noProof="0" dirty="0">
                <a:ln>
                  <a:noFill/>
                </a:ln>
                <a:solidFill>
                  <a:prstClr val="white"/>
                </a:solidFill>
                <a:effectLst/>
                <a:uLnTx/>
                <a:uFillTx/>
                <a:latin typeface="Calibri" panose="020F0502020204030204"/>
                <a:ea typeface="+mn-ea"/>
                <a:cs typeface="+mn-cs"/>
              </a:rPr>
              <a:t>  must be judged in light of </a:t>
            </a:r>
            <a:r>
              <a:rPr kumimoji="0" lang="en-US" altLang="en-US" sz="2800" b="1" i="1" u="none" strike="noStrike" kern="1200" cap="none" spc="0" normalizeH="0" baseline="0" noProof="0" dirty="0">
                <a:ln>
                  <a:noFill/>
                </a:ln>
                <a:solidFill>
                  <a:prstClr val="white"/>
                </a:solidFill>
                <a:effectLst/>
                <a:uLnTx/>
                <a:uFillTx/>
                <a:latin typeface="Calibri" panose="020F0502020204030204"/>
                <a:ea typeface="+mn-ea"/>
                <a:cs typeface="+mn-cs"/>
              </a:rPr>
              <a:t>local moral standards</a:t>
            </a:r>
            <a:r>
              <a:rPr kumimoji="0" lang="en-US" altLang="en-US" sz="2800" b="0" i="0" u="none" strike="noStrike" kern="1200" cap="none" spc="0" normalizeH="0" baseline="0" noProof="0" dirty="0">
                <a:ln>
                  <a:noFill/>
                </a:ln>
                <a:solidFill>
                  <a:prstClr val="white"/>
                </a:solidFill>
                <a:effectLst/>
                <a:uLnTx/>
                <a:uFillTx/>
                <a:latin typeface="Calibri" panose="020F0502020204030204"/>
                <a:ea typeface="+mn-ea"/>
                <a:cs typeface="+mn-cs"/>
              </a:rPr>
              <a:t> and can </a:t>
            </a:r>
            <a:r>
              <a:rPr kumimoji="0" lang="en-US" altLang="en-US" sz="2800" b="1" i="1" u="none" strike="noStrike" kern="1200" cap="none" spc="0" normalizeH="0" baseline="0" noProof="0" dirty="0">
                <a:ln>
                  <a:noFill/>
                </a:ln>
                <a:solidFill>
                  <a:prstClr val="white"/>
                </a:solidFill>
                <a:effectLst/>
                <a:uLnTx/>
                <a:uFillTx/>
                <a:latin typeface="Calibri" panose="020F0502020204030204"/>
                <a:ea typeface="+mn-ea"/>
                <a:cs typeface="+mn-cs"/>
              </a:rPr>
              <a:t>vary from one country to another</a:t>
            </a:r>
          </a:p>
          <a:p>
            <a:pPr lvl="1">
              <a:spcAft>
                <a:spcPct val="25000"/>
              </a:spcAft>
              <a:defRPr/>
            </a:pPr>
            <a:r>
              <a:rPr lang="en-US" altLang="en-US" sz="2800" dirty="0">
                <a:solidFill>
                  <a:schemeClr val="bg1"/>
                </a:solidFill>
              </a:rPr>
              <a:t>Some companies code of conduct based upon the principle of ethical relativism </a:t>
            </a:r>
            <a:r>
              <a:rPr lang="en-US" altLang="en-US" sz="2800" b="1" i="1" dirty="0">
                <a:solidFill>
                  <a:schemeClr val="bg1"/>
                </a:solidFill>
              </a:rPr>
              <a:t>assume that local morality is an adequate guide for ethical </a:t>
            </a:r>
            <a:r>
              <a:rPr lang="en-US" altLang="en-US" sz="2800" b="1" i="1" dirty="0" err="1">
                <a:solidFill>
                  <a:schemeClr val="bg1"/>
                </a:solidFill>
              </a:rPr>
              <a:t>behaviour</a:t>
            </a:r>
            <a:endParaRPr lang="en-US" altLang="en-US" sz="2800" b="1" i="1" dirty="0">
              <a:solidFill>
                <a:schemeClr val="bg1"/>
              </a:solidFill>
            </a:endParaRPr>
          </a:p>
        </p:txBody>
      </p:sp>
    </p:spTree>
    <p:extLst>
      <p:ext uri="{BB962C8B-B14F-4D97-AF65-F5344CB8AC3E}">
        <p14:creationId xmlns:p14="http://schemas.microsoft.com/office/powerpoint/2010/main" val="402233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9938" name="Rectangle 2">
            <a:extLst>
              <a:ext uri="{FF2B5EF4-FFF2-40B4-BE49-F238E27FC236}">
                <a16:creationId xmlns:a16="http://schemas.microsoft.com/office/drawing/2014/main" id="{CE18A7F1-2260-3F4E-9B0E-55741853801F}"/>
              </a:ext>
            </a:extLst>
          </p:cNvPr>
          <p:cNvSpPr>
            <a:spLocks noGrp="1" noChangeArrowheads="1"/>
          </p:cNvSpPr>
          <p:nvPr>
            <p:ph type="title"/>
          </p:nvPr>
        </p:nvSpPr>
        <p:spPr>
          <a:xfrm>
            <a:off x="922635" y="1250575"/>
            <a:ext cx="4604274" cy="4163210"/>
          </a:xfrm>
        </p:spPr>
        <p:txBody>
          <a:bodyPr anchor="ctr">
            <a:normAutofit/>
          </a:bodyPr>
          <a:lstStyle/>
          <a:p>
            <a:pPr eaLnBrk="1" hangingPunct="1"/>
            <a:r>
              <a:rPr lang="en-US" altLang="en-US" sz="6000" dirty="0">
                <a:solidFill>
                  <a:schemeClr val="bg1"/>
                </a:solidFill>
              </a:rPr>
              <a:t>Concept  of  </a:t>
            </a:r>
            <a:r>
              <a:rPr lang="en-US" altLang="en-US" sz="6000" b="1" dirty="0">
                <a:solidFill>
                  <a:schemeClr val="bg1"/>
                </a:solidFill>
              </a:rPr>
              <a:t>Ethical  Pluralism</a:t>
            </a:r>
          </a:p>
        </p:txBody>
      </p:sp>
      <p:sp>
        <p:nvSpPr>
          <p:cNvPr id="74" name="Rectangle 7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a:extLst>
              <a:ext uri="{FF2B5EF4-FFF2-40B4-BE49-F238E27FC236}">
                <a16:creationId xmlns:a16="http://schemas.microsoft.com/office/drawing/2014/main" id="{2F6CD5FB-7A62-4F4D-ADB2-15A92210822C}"/>
              </a:ext>
            </a:extLst>
          </p:cNvPr>
          <p:cNvSpPr>
            <a:spLocks noGrp="1" noChangeArrowheads="1"/>
          </p:cNvSpPr>
          <p:nvPr>
            <p:ph idx="1"/>
          </p:nvPr>
        </p:nvSpPr>
        <p:spPr>
          <a:xfrm>
            <a:off x="6293224" y="860612"/>
            <a:ext cx="5431744" cy="5270024"/>
          </a:xfrm>
        </p:spPr>
        <p:txBody>
          <a:bodyPr anchor="ctr">
            <a:noAutofit/>
          </a:bodyPr>
          <a:lstStyle/>
          <a:p>
            <a:pPr lvl="1">
              <a:spcAft>
                <a:spcPct val="25000"/>
              </a:spcAft>
              <a:defRPr/>
            </a:pPr>
            <a:r>
              <a:rPr lang="en-GB" altLang="en-US" sz="3200" dirty="0">
                <a:solidFill>
                  <a:schemeClr val="bg1"/>
                </a:solidFill>
              </a:rPr>
              <a:t>Cultures can legitimately pass judgments on one another </a:t>
            </a:r>
          </a:p>
          <a:p>
            <a:pPr lvl="1">
              <a:spcAft>
                <a:spcPct val="25000"/>
              </a:spcAft>
              <a:defRPr/>
            </a:pPr>
            <a:r>
              <a:rPr lang="en-GB" altLang="en-US" sz="3200" dirty="0">
                <a:solidFill>
                  <a:schemeClr val="bg1"/>
                </a:solidFill>
              </a:rPr>
              <a:t>We must all listen to what other cultures say about us</a:t>
            </a:r>
            <a:endParaRPr lang="en-US" altLang="en-US" sz="3200" dirty="0">
              <a:solidFill>
                <a:schemeClr val="bg1"/>
              </a:solidFill>
            </a:endParaRPr>
          </a:p>
        </p:txBody>
      </p:sp>
    </p:spTree>
    <p:extLst>
      <p:ext uri="{BB962C8B-B14F-4D97-AF65-F5344CB8AC3E}">
        <p14:creationId xmlns:p14="http://schemas.microsoft.com/office/powerpoint/2010/main" val="3130021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0962" name="Rectangle 2">
            <a:extLst>
              <a:ext uri="{FF2B5EF4-FFF2-40B4-BE49-F238E27FC236}">
                <a16:creationId xmlns:a16="http://schemas.microsoft.com/office/drawing/2014/main" id="{9DD8F237-F984-E040-839D-F9F2C53CFDF4}"/>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US" altLang="en-US" sz="6800" dirty="0">
                <a:solidFill>
                  <a:schemeClr val="bg1"/>
                </a:solidFill>
              </a:rPr>
              <a:t>Drawbacks  of  </a:t>
            </a:r>
            <a:r>
              <a:rPr lang="en-US" altLang="en-US" sz="6800" b="1" dirty="0">
                <a:solidFill>
                  <a:schemeClr val="bg1"/>
                </a:solidFill>
              </a:rPr>
              <a:t>Ethical  Relativism</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0963" name="Rectangle 3">
            <a:extLst>
              <a:ext uri="{FF2B5EF4-FFF2-40B4-BE49-F238E27FC236}">
                <a16:creationId xmlns:a16="http://schemas.microsoft.com/office/drawing/2014/main" id="{6027D7F4-6613-044F-BAEE-7E72CF5456A5}"/>
              </a:ext>
            </a:extLst>
          </p:cNvPr>
          <p:cNvSpPr>
            <a:spLocks noGrp="1" noChangeArrowheads="1"/>
          </p:cNvSpPr>
          <p:nvPr>
            <p:ph idx="1"/>
          </p:nvPr>
        </p:nvSpPr>
        <p:spPr>
          <a:xfrm>
            <a:off x="5886449" y="457199"/>
            <a:ext cx="5743575" cy="5953119"/>
          </a:xfrm>
        </p:spPr>
        <p:txBody>
          <a:bodyPr anchor="ctr">
            <a:normAutofit/>
          </a:bodyPr>
          <a:lstStyle/>
          <a:p>
            <a:pPr eaLnBrk="1" hangingPunct="1">
              <a:spcAft>
                <a:spcPct val="25000"/>
              </a:spcAft>
            </a:pPr>
            <a:r>
              <a:rPr lang="en-US" altLang="en-US" sz="2400" dirty="0">
                <a:solidFill>
                  <a:schemeClr val="bg1"/>
                </a:solidFill>
              </a:rPr>
              <a:t>The </a:t>
            </a:r>
            <a:r>
              <a:rPr lang="en-US" altLang="en-US" sz="2400" b="1" i="1" dirty="0">
                <a:solidFill>
                  <a:schemeClr val="bg1"/>
                </a:solidFill>
              </a:rPr>
              <a:t>ethical relativism rule</a:t>
            </a:r>
            <a:r>
              <a:rPr lang="en-US" altLang="en-US" sz="2400" dirty="0">
                <a:solidFill>
                  <a:schemeClr val="bg1"/>
                </a:solidFill>
              </a:rPr>
              <a:t> of “when in Rome, do as the Romans do” presents </a:t>
            </a:r>
            <a:r>
              <a:rPr lang="en-US" altLang="en-US" sz="2400" b="1" i="1" dirty="0">
                <a:solidFill>
                  <a:schemeClr val="bg1"/>
                </a:solidFill>
              </a:rPr>
              <a:t>problems</a:t>
            </a:r>
          </a:p>
          <a:p>
            <a:pPr lvl="1" eaLnBrk="1" hangingPunct="1">
              <a:spcAft>
                <a:spcPct val="25000"/>
              </a:spcAft>
            </a:pPr>
            <a:r>
              <a:rPr lang="en-US" altLang="en-US" dirty="0">
                <a:solidFill>
                  <a:schemeClr val="bg1"/>
                </a:solidFill>
              </a:rPr>
              <a:t>It is </a:t>
            </a:r>
            <a:r>
              <a:rPr lang="en-US" altLang="en-US" b="1" i="1" dirty="0">
                <a:solidFill>
                  <a:schemeClr val="bg1"/>
                </a:solidFill>
              </a:rPr>
              <a:t>ethically dangerous</a:t>
            </a:r>
            <a:r>
              <a:rPr lang="en-US" altLang="en-US" dirty="0">
                <a:solidFill>
                  <a:schemeClr val="bg1"/>
                </a:solidFill>
              </a:rPr>
              <a:t> for company personnel to assume that local ethical standards are an adequate guide to ethical </a:t>
            </a:r>
            <a:r>
              <a:rPr lang="en-US" altLang="en-US" dirty="0" err="1">
                <a:solidFill>
                  <a:schemeClr val="bg1"/>
                </a:solidFill>
              </a:rPr>
              <a:t>behaviour</a:t>
            </a:r>
            <a:endParaRPr lang="en-US" altLang="en-US" dirty="0">
              <a:solidFill>
                <a:schemeClr val="bg1"/>
              </a:solidFill>
            </a:endParaRPr>
          </a:p>
          <a:p>
            <a:pPr lvl="4" eaLnBrk="1" hangingPunct="1">
              <a:spcAft>
                <a:spcPct val="25000"/>
              </a:spcAft>
            </a:pPr>
            <a:r>
              <a:rPr lang="en-US" altLang="en-US" sz="2400" b="1" i="1" dirty="0">
                <a:solidFill>
                  <a:schemeClr val="bg1"/>
                </a:solidFill>
              </a:rPr>
              <a:t>What if local standards condone kickbacks and bribery?</a:t>
            </a:r>
          </a:p>
          <a:p>
            <a:pPr lvl="4" eaLnBrk="1" hangingPunct="1">
              <a:spcAft>
                <a:spcPct val="25000"/>
              </a:spcAft>
            </a:pPr>
            <a:r>
              <a:rPr lang="en-US" altLang="en-US" sz="2400" b="1" i="1" dirty="0">
                <a:solidFill>
                  <a:schemeClr val="bg1"/>
                </a:solidFill>
              </a:rPr>
              <a:t>What if local standards blink at environmental degradation?</a:t>
            </a:r>
          </a:p>
        </p:txBody>
      </p:sp>
    </p:spTree>
    <p:extLst>
      <p:ext uri="{BB962C8B-B14F-4D97-AF65-F5344CB8AC3E}">
        <p14:creationId xmlns:p14="http://schemas.microsoft.com/office/powerpoint/2010/main" val="22434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additive="base">
                                        <p:cTn id="13" dur="5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additive="base">
                                        <p:cTn id="19" dur="5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6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0963">
                                            <p:txEl>
                                              <p:pRg st="3" end="3"/>
                                            </p:txEl>
                                          </p:spTgt>
                                        </p:tgtEl>
                                        <p:attrNameLst>
                                          <p:attrName>style.visibility</p:attrName>
                                        </p:attrNameLst>
                                      </p:cBhvr>
                                      <p:to>
                                        <p:strVal val="visible"/>
                                      </p:to>
                                    </p:set>
                                    <p:anim calcmode="lin" valueType="num">
                                      <p:cBhvr additive="base">
                                        <p:cTn id="23" dur="5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096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7609CD8-235E-47DC-9E74-E51B1CF498D5}"/>
              </a:ext>
            </a:extLst>
          </p:cNvPr>
          <p:cNvSpPr>
            <a:spLocks noGrp="1"/>
          </p:cNvSpPr>
          <p:nvPr>
            <p:ph type="title"/>
          </p:nvPr>
        </p:nvSpPr>
        <p:spPr>
          <a:xfrm>
            <a:off x="1014141" y="1450655"/>
            <a:ext cx="3932030" cy="3956690"/>
          </a:xfrm>
        </p:spPr>
        <p:txBody>
          <a:bodyPr anchor="ctr">
            <a:normAutofit/>
          </a:bodyPr>
          <a:lstStyle/>
          <a:p>
            <a:r>
              <a:rPr lang="en-US" altLang="en-US" sz="6200">
                <a:solidFill>
                  <a:schemeClr val="bg1"/>
                </a:solidFill>
              </a:rPr>
              <a:t>Ethical Imperialism</a:t>
            </a:r>
            <a:br>
              <a:rPr lang="en-US" altLang="en-US" sz="6200">
                <a:solidFill>
                  <a:schemeClr val="bg1"/>
                </a:solidFill>
              </a:rPr>
            </a:br>
            <a:endParaRPr lang="en-GB" sz="62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414705-20DD-49B2-8667-2C35EA32AF7F}"/>
              </a:ext>
            </a:extLst>
          </p:cNvPr>
          <p:cNvSpPr>
            <a:spLocks noGrp="1"/>
          </p:cNvSpPr>
          <p:nvPr>
            <p:ph idx="1"/>
          </p:nvPr>
        </p:nvSpPr>
        <p:spPr>
          <a:xfrm>
            <a:off x="6096000" y="1108061"/>
            <a:ext cx="5008901" cy="4571972"/>
          </a:xfrm>
        </p:spPr>
        <p:txBody>
          <a:bodyPr anchor="ctr">
            <a:normAutofit/>
          </a:bodyPr>
          <a:lstStyle/>
          <a:p>
            <a:pPr marL="812800" lvl="1" indent="-457200">
              <a:buFont typeface="Wingdings" panose="05000000000000000000" pitchFamily="2" charset="2"/>
              <a:buChar char="Ø"/>
            </a:pPr>
            <a:r>
              <a:rPr lang="en-US" altLang="en-US" sz="3600" dirty="0">
                <a:solidFill>
                  <a:schemeClr val="bg1"/>
                </a:solidFill>
              </a:rPr>
              <a:t>The belief that the ethical standards of one’s own country are superior and can be applied universally.</a:t>
            </a:r>
          </a:p>
          <a:p>
            <a:endParaRPr lang="en-GB" sz="2000" dirty="0">
              <a:solidFill>
                <a:schemeClr val="bg1"/>
              </a:solidFill>
            </a:endParaRPr>
          </a:p>
        </p:txBody>
      </p:sp>
    </p:spTree>
    <p:extLst>
      <p:ext uri="{BB962C8B-B14F-4D97-AF65-F5344CB8AC3E}">
        <p14:creationId xmlns:p14="http://schemas.microsoft.com/office/powerpoint/2010/main" val="2015652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5" name="Rectangle 1">
            <a:extLst>
              <a:ext uri="{FF2B5EF4-FFF2-40B4-BE49-F238E27FC236}">
                <a16:creationId xmlns:a16="http://schemas.microsoft.com/office/drawing/2014/main" id="{7B6FF501-402C-4358-A16E-D49A83A8416E}"/>
              </a:ext>
            </a:extLst>
          </p:cNvPr>
          <p:cNvSpPr>
            <a:spLocks noGrp="1" noChangeArrowheads="1"/>
          </p:cNvSpPr>
          <p:nvPr>
            <p:ph type="title" idx="4294967295"/>
          </p:nvPr>
        </p:nvSpPr>
        <p:spPr>
          <a:xfrm>
            <a:off x="804671" y="640263"/>
            <a:ext cx="3284331" cy="5254510"/>
          </a:xfrm>
        </p:spPr>
        <p:txBody>
          <a:bodyPr>
            <a:normAutofit/>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a:t>Three approaches</a:t>
            </a:r>
          </a:p>
        </p:txBody>
      </p:sp>
      <p:sp>
        <p:nvSpPr>
          <p:cNvPr id="6146" name="Rectangle 2">
            <a:extLst>
              <a:ext uri="{FF2B5EF4-FFF2-40B4-BE49-F238E27FC236}">
                <a16:creationId xmlns:a16="http://schemas.microsoft.com/office/drawing/2014/main" id="{45D48195-2459-4DB3-AB6A-FF2FB613E2CF}"/>
              </a:ext>
            </a:extLst>
          </p:cNvPr>
          <p:cNvSpPr>
            <a:spLocks noGrp="1" noChangeArrowheads="1"/>
          </p:cNvSpPr>
          <p:nvPr>
            <p:ph type="body" idx="4294967295"/>
          </p:nvPr>
        </p:nvSpPr>
        <p:spPr>
          <a:xfrm>
            <a:off x="5358383" y="640263"/>
            <a:ext cx="6462141" cy="5884362"/>
          </a:xfrm>
        </p:spPr>
        <p:txBody>
          <a:bodyPr anchor="ctr">
            <a:noAutofit/>
          </a:bodyPr>
          <a:lstStyle/>
          <a:p>
            <a:pPr marL="341313" indent="-341313">
              <a:spcBef>
                <a:spcPts val="700"/>
              </a:spcBef>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Ethical absolutists...there is a single standard in terms of assessments that can be made, and that standard is usually their own</a:t>
            </a:r>
          </a:p>
          <a:p>
            <a:pPr marL="341313" indent="-341313">
              <a:spcBef>
                <a:spcPts val="700"/>
              </a:spcBef>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Ethical relativists see each culture as an island unto itself, right in its own world and they deny there is any overarching standard in terms of which conflicting culture can be judged</a:t>
            </a:r>
          </a:p>
          <a:p>
            <a:pPr marL="341313" indent="-341313">
              <a:spcBef>
                <a:spcPts val="700"/>
              </a:spcBef>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Ethical pluralists acknowledge that cultures can legitimately pass judgments on one another and encourages us to listen to what other cultures say about us as well as what we say about them </a:t>
            </a:r>
          </a:p>
        </p:txBody>
      </p:sp>
    </p:spTree>
  </p:cSld>
  <p:clrMapOvr>
    <a:overrideClrMapping bg1="dk1" tx1="lt1" bg2="dk2" tx2="lt2" accent1="accent1" accent2="accent2" accent3="accent3" accent4="accent4" accent5="accent5" accent6="accent6" hlink="hlink" folHlink="folHlink"/>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 calcmode="lin" valueType="num">
                                      <p:cBhvr additive="base">
                                        <p:cTn id="7" dur="500" fill="hold"/>
                                        <p:tgtEl>
                                          <p:spTgt spid="614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46">
                                            <p:txEl>
                                              <p:pRg st="1" end="1"/>
                                            </p:txEl>
                                          </p:spTgt>
                                        </p:tgtEl>
                                        <p:attrNameLst>
                                          <p:attrName>style.visibility</p:attrName>
                                        </p:attrNameLst>
                                      </p:cBhvr>
                                      <p:to>
                                        <p:strVal val="visible"/>
                                      </p:to>
                                    </p:set>
                                    <p:anim calcmode="lin" valueType="num">
                                      <p:cBhvr additive="base">
                                        <p:cTn id="13" dur="500" fill="hold"/>
                                        <p:tgtEl>
                                          <p:spTgt spid="614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6">
                                            <p:txEl>
                                              <p:pRg st="2" end="2"/>
                                            </p:txEl>
                                          </p:spTgt>
                                        </p:tgtEl>
                                        <p:attrNameLst>
                                          <p:attrName>style.visibility</p:attrName>
                                        </p:attrNameLst>
                                      </p:cBhvr>
                                      <p:to>
                                        <p:strVal val="visible"/>
                                      </p:to>
                                    </p:set>
                                    <p:anim calcmode="lin" valueType="num">
                                      <p:cBhvr additive="base">
                                        <p:cTn id="19" dur="500" fill="hold"/>
                                        <p:tgtEl>
                                          <p:spTgt spid="614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5123">
            <a:extLst>
              <a:ext uri="{FF2B5EF4-FFF2-40B4-BE49-F238E27FC236}">
                <a16:creationId xmlns:a16="http://schemas.microsoft.com/office/drawing/2014/main" id="{33654626-64B9-465F-9346-34C0878A1170}"/>
              </a:ext>
            </a:extLst>
          </p:cNvPr>
          <p:cNvPicPr>
            <a:picLocks noChangeAspect="1"/>
          </p:cNvPicPr>
          <p:nvPr/>
        </p:nvPicPr>
        <p:blipFill rotWithShape="1">
          <a:blip r:embed="rId3"/>
          <a:srcRect l="31601" t="6484" r="137" b="1"/>
          <a:stretch/>
        </p:blipFill>
        <p:spPr>
          <a:xfrm>
            <a:off x="20" y="10"/>
            <a:ext cx="8668492" cy="6857990"/>
          </a:xfrm>
          <a:prstGeom prst="rect">
            <a:avLst/>
          </a:prstGeom>
        </p:spPr>
      </p:pic>
      <p:sp>
        <p:nvSpPr>
          <p:cNvPr id="75" name="Rectangle 74">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1" name="Rectangle 1">
            <a:extLst>
              <a:ext uri="{FF2B5EF4-FFF2-40B4-BE49-F238E27FC236}">
                <a16:creationId xmlns:a16="http://schemas.microsoft.com/office/drawing/2014/main" id="{A73F3BC2-D59A-42ED-92F1-C8B2DCC34C89}"/>
              </a:ext>
            </a:extLst>
          </p:cNvPr>
          <p:cNvSpPr>
            <a:spLocks noGrp="1" noChangeArrowheads="1"/>
          </p:cNvSpPr>
          <p:nvPr>
            <p:ph type="title" idx="4294967295"/>
          </p:nvPr>
        </p:nvSpPr>
        <p:spPr>
          <a:xfrm>
            <a:off x="8395868" y="1161288"/>
            <a:ext cx="3438144" cy="1124712"/>
          </a:xfrm>
        </p:spPr>
        <p:txBody>
          <a:bodyPr anchor="b">
            <a:noAutofit/>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4000" dirty="0"/>
              <a:t>What is culture clash?</a:t>
            </a:r>
          </a:p>
        </p:txBody>
      </p:sp>
      <p:sp>
        <p:nvSpPr>
          <p:cNvPr id="77" name="Rectangle 7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2" name="Rectangle 2">
            <a:extLst>
              <a:ext uri="{FF2B5EF4-FFF2-40B4-BE49-F238E27FC236}">
                <a16:creationId xmlns:a16="http://schemas.microsoft.com/office/drawing/2014/main" id="{D1C2BC5B-A2B7-4C79-BE4E-7B5C4C7A20B9}"/>
              </a:ext>
            </a:extLst>
          </p:cNvPr>
          <p:cNvSpPr>
            <a:spLocks noGrp="1" noChangeArrowheads="1"/>
          </p:cNvSpPr>
          <p:nvPr>
            <p:ph type="body" idx="4294967295"/>
          </p:nvPr>
        </p:nvSpPr>
        <p:spPr>
          <a:xfrm>
            <a:off x="8395868" y="2718054"/>
            <a:ext cx="3438906" cy="3207258"/>
          </a:xfrm>
        </p:spPr>
        <p:txBody>
          <a:bodyPr anchor="t">
            <a:normAutofit/>
          </a:bodyPr>
          <a:lstStyle/>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What happens when two cultures clash?</a:t>
            </a:r>
          </a:p>
          <a:p>
            <a:pPr marL="341313" indent="-341313">
              <a:buClr>
                <a:srgbClr val="FFCC00"/>
              </a:buClr>
              <a:buSzPct val="7000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Examples of culture clash..</a:t>
            </a:r>
          </a:p>
        </p:txBody>
      </p:sp>
    </p:spTree>
    <p:extLst>
      <p:ext uri="{BB962C8B-B14F-4D97-AF65-F5344CB8AC3E}">
        <p14:creationId xmlns:p14="http://schemas.microsoft.com/office/powerpoint/2010/main" val="3675400963"/>
      </p:ext>
    </p:extLst>
  </p:cSld>
  <p:clrMapOvr>
    <a:overrideClrMapping bg1="dk1" tx1="lt1" bg2="dk2" tx2="lt2" accent1="accent1" accent2="accent2" accent3="accent3" accent4="accent4" accent5="accent5" accent6="accent6" hlink="hlink" folHlink="folHlink"/>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CDFE52-A229-40B1-8074-D7C87EC123B8}"/>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4800" dirty="0"/>
              <a:t>Importance</a:t>
            </a:r>
            <a:endParaRPr lang="en-GB" sz="4800" dirty="0"/>
          </a:p>
        </p:txBody>
      </p:sp>
      <p:sp>
        <p:nvSpPr>
          <p:cNvPr id="3" name="Content Placeholder 2">
            <a:extLst>
              <a:ext uri="{FF2B5EF4-FFF2-40B4-BE49-F238E27FC236}">
                <a16:creationId xmlns:a16="http://schemas.microsoft.com/office/drawing/2014/main" id="{927F601D-0952-4829-A189-59282177E63F}"/>
              </a:ext>
            </a:extLst>
          </p:cNvPr>
          <p:cNvSpPr>
            <a:spLocks noGrp="1"/>
          </p:cNvSpPr>
          <p:nvPr>
            <p:ph idx="1"/>
          </p:nvPr>
        </p:nvSpPr>
        <p:spPr>
          <a:xfrm>
            <a:off x="195943" y="2547257"/>
            <a:ext cx="4458353" cy="3506409"/>
          </a:xfrm>
        </p:spPr>
        <p:txBody>
          <a:bodyPr>
            <a:noAutofit/>
          </a:bodyPr>
          <a:lstStyle/>
          <a:p>
            <a:r>
              <a:rPr lang="en-US" dirty="0"/>
              <a:t>We do not work in a vacuum</a:t>
            </a:r>
          </a:p>
          <a:p>
            <a:r>
              <a:rPr lang="en-US" dirty="0"/>
              <a:t>The way we work and behave is shaped, directed and tempered by the culture of the </a:t>
            </a:r>
            <a:r>
              <a:rPr lang="en-US" dirty="0" err="1"/>
              <a:t>organisation</a:t>
            </a:r>
            <a:r>
              <a:rPr lang="en-US" dirty="0"/>
              <a:t> to which we belong</a:t>
            </a:r>
          </a:p>
          <a:p>
            <a:r>
              <a:rPr lang="en-US" dirty="0" err="1"/>
              <a:t>Organisations</a:t>
            </a:r>
            <a:r>
              <a:rPr lang="en-US" dirty="0"/>
              <a:t> are miniature societies.</a:t>
            </a:r>
            <a:endParaRPr lang="en-GB" dirty="0"/>
          </a:p>
        </p:txBody>
      </p:sp>
      <p:pic>
        <p:nvPicPr>
          <p:cNvPr id="4" name="Picture 3">
            <a:extLst>
              <a:ext uri="{FF2B5EF4-FFF2-40B4-BE49-F238E27FC236}">
                <a16:creationId xmlns:a16="http://schemas.microsoft.com/office/drawing/2014/main" id="{DB1F62E5-FF95-4EFA-B368-3692EED00E82}"/>
              </a:ext>
            </a:extLst>
          </p:cNvPr>
          <p:cNvPicPr>
            <a:picLocks noChangeAspect="1"/>
          </p:cNvPicPr>
          <p:nvPr/>
        </p:nvPicPr>
        <p:blipFill>
          <a:blip r:embed="rId2"/>
          <a:stretch>
            <a:fillRect/>
          </a:stretch>
        </p:blipFill>
        <p:spPr>
          <a:xfrm>
            <a:off x="5297763" y="1692113"/>
            <a:ext cx="6250769" cy="3312907"/>
          </a:xfrm>
          <a:prstGeom prst="rect">
            <a:avLst/>
          </a:prstGeom>
        </p:spPr>
      </p:pic>
    </p:spTree>
    <p:extLst>
      <p:ext uri="{BB962C8B-B14F-4D97-AF65-F5344CB8AC3E}">
        <p14:creationId xmlns:p14="http://schemas.microsoft.com/office/powerpoint/2010/main" val="41636371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8"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B4A632-7FCF-4D18-BBE3-FA7E347E92D4}"/>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Background</a:t>
            </a:r>
          </a:p>
        </p:txBody>
      </p:sp>
      <p:sp>
        <p:nvSpPr>
          <p:cNvPr id="3" name="Content Placeholder 2">
            <a:extLst>
              <a:ext uri="{FF2B5EF4-FFF2-40B4-BE49-F238E27FC236}">
                <a16:creationId xmlns:a16="http://schemas.microsoft.com/office/drawing/2014/main" id="{0E8135DD-C591-4478-A4ED-66DE7731B44C}"/>
              </a:ext>
            </a:extLst>
          </p:cNvPr>
          <p:cNvSpPr>
            <a:spLocks noGrp="1"/>
          </p:cNvSpPr>
          <p:nvPr>
            <p:ph idx="1"/>
          </p:nvPr>
        </p:nvSpPr>
        <p:spPr>
          <a:xfrm>
            <a:off x="279918" y="2640563"/>
            <a:ext cx="4374378" cy="3413103"/>
          </a:xfrm>
        </p:spPr>
        <p:txBody>
          <a:bodyPr>
            <a:noAutofit/>
          </a:bodyPr>
          <a:lstStyle/>
          <a:p>
            <a:r>
              <a:rPr lang="en-US" sz="2400" dirty="0"/>
              <a:t>Blake and Mouton (1969) had linked culture and performance in the 1960s</a:t>
            </a:r>
          </a:p>
          <a:p>
            <a:r>
              <a:rPr lang="en-US" sz="2400" dirty="0"/>
              <a:t>Grew in the 1980s from the work of:</a:t>
            </a:r>
          </a:p>
          <a:p>
            <a:pPr lvl="1"/>
            <a:r>
              <a:rPr lang="en-US" dirty="0"/>
              <a:t>Peters and Waterman (1982)</a:t>
            </a:r>
          </a:p>
          <a:p>
            <a:pPr lvl="1"/>
            <a:r>
              <a:rPr lang="en-US" dirty="0"/>
              <a:t>Allen and Kraft (1982) </a:t>
            </a:r>
          </a:p>
          <a:p>
            <a:pPr lvl="1"/>
            <a:r>
              <a:rPr lang="en-US" dirty="0"/>
              <a:t>Deal and Kennedy (1982)</a:t>
            </a:r>
            <a:endParaRPr lang="en-GB" dirty="0"/>
          </a:p>
        </p:txBody>
      </p:sp>
      <p:pic>
        <p:nvPicPr>
          <p:cNvPr id="4" name="Picture 3">
            <a:extLst>
              <a:ext uri="{FF2B5EF4-FFF2-40B4-BE49-F238E27FC236}">
                <a16:creationId xmlns:a16="http://schemas.microsoft.com/office/drawing/2014/main" id="{8E21E11E-4A4B-43B4-9C8F-D8E43F28AFF6}"/>
              </a:ext>
            </a:extLst>
          </p:cNvPr>
          <p:cNvPicPr>
            <a:picLocks noChangeAspect="1"/>
          </p:cNvPicPr>
          <p:nvPr/>
        </p:nvPicPr>
        <p:blipFill>
          <a:blip r:embed="rId2"/>
          <a:stretch>
            <a:fillRect/>
          </a:stretch>
        </p:blipFill>
        <p:spPr>
          <a:xfrm>
            <a:off x="6281181" y="30483"/>
            <a:ext cx="4932275" cy="6826680"/>
          </a:xfrm>
          <a:prstGeom prst="rect">
            <a:avLst/>
          </a:prstGeom>
        </p:spPr>
      </p:pic>
    </p:spTree>
    <p:extLst>
      <p:ext uri="{BB962C8B-B14F-4D97-AF65-F5344CB8AC3E}">
        <p14:creationId xmlns:p14="http://schemas.microsoft.com/office/powerpoint/2010/main" val="31729183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6481A5-EB9D-4A3F-93F5-B8573467744E}"/>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6000" dirty="0"/>
              <a:t>Examples</a:t>
            </a:r>
          </a:p>
        </p:txBody>
      </p:sp>
      <p:sp>
        <p:nvSpPr>
          <p:cNvPr id="3" name="Content Placeholder 2">
            <a:extLst>
              <a:ext uri="{FF2B5EF4-FFF2-40B4-BE49-F238E27FC236}">
                <a16:creationId xmlns:a16="http://schemas.microsoft.com/office/drawing/2014/main" id="{96BE6607-8E49-4211-8CE0-2ECE620794C8}"/>
              </a:ext>
            </a:extLst>
          </p:cNvPr>
          <p:cNvSpPr>
            <a:spLocks noGrp="1"/>
          </p:cNvSpPr>
          <p:nvPr>
            <p:ph idx="1"/>
          </p:nvPr>
        </p:nvSpPr>
        <p:spPr>
          <a:xfrm>
            <a:off x="643467" y="2638043"/>
            <a:ext cx="3883307" cy="3682858"/>
          </a:xfrm>
        </p:spPr>
        <p:txBody>
          <a:bodyPr>
            <a:normAutofit/>
          </a:bodyPr>
          <a:lstStyle/>
          <a:p>
            <a:r>
              <a:rPr lang="fr-FR" sz="3200" dirty="0"/>
              <a:t>Fédération Internationale de Football Association (FIFA)</a:t>
            </a:r>
          </a:p>
          <a:p>
            <a:r>
              <a:rPr lang="fr-FR" sz="3200" dirty="0"/>
              <a:t>Ryanair</a:t>
            </a:r>
          </a:p>
          <a:p>
            <a:r>
              <a:rPr lang="fr-FR" sz="3200" dirty="0"/>
              <a:t>BBC</a:t>
            </a:r>
          </a:p>
          <a:p>
            <a:r>
              <a:rPr lang="fr-FR" sz="3200" dirty="0"/>
              <a:t>UK </a:t>
            </a:r>
            <a:r>
              <a:rPr lang="fr-FR" sz="3200" dirty="0" err="1"/>
              <a:t>Government</a:t>
            </a:r>
            <a:endParaRPr lang="fr-FR" sz="3200" dirty="0"/>
          </a:p>
          <a:p>
            <a:endParaRPr lang="en-GB" sz="2000" dirty="0"/>
          </a:p>
        </p:txBody>
      </p:sp>
      <p:graphicFrame>
        <p:nvGraphicFramePr>
          <p:cNvPr id="6" name="Diagram 5">
            <a:extLst>
              <a:ext uri="{FF2B5EF4-FFF2-40B4-BE49-F238E27FC236}">
                <a16:creationId xmlns:a16="http://schemas.microsoft.com/office/drawing/2014/main" id="{336BA2AC-CFA5-4B05-AF4C-5B7F7F775254}"/>
              </a:ext>
            </a:extLst>
          </p:cNvPr>
          <p:cNvGraphicFramePr/>
          <p:nvPr/>
        </p:nvGraphicFramePr>
        <p:xfrm>
          <a:off x="4526775" y="506602"/>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160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964E1551-F566-4EAC-BCF6-A407775F996F}"/>
                                            </p:graphicEl>
                                          </p:spTgt>
                                        </p:tgtEl>
                                        <p:attrNameLst>
                                          <p:attrName>style.visibility</p:attrName>
                                        </p:attrNameLst>
                                      </p:cBhvr>
                                      <p:to>
                                        <p:strVal val="visible"/>
                                      </p:to>
                                    </p:set>
                                    <p:anim calcmode="lin" valueType="num">
                                      <p:cBhvr additive="base">
                                        <p:cTn id="7" dur="500" fill="hold"/>
                                        <p:tgtEl>
                                          <p:spTgt spid="6">
                                            <p:graphicEl>
                                              <a:dgm id="{964E1551-F566-4EAC-BCF6-A407775F996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964E1551-F566-4EAC-BCF6-A407775F996F}"/>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BFEE95B6-C938-483C-99A8-FF39B806003E}"/>
                                            </p:graphicEl>
                                          </p:spTgt>
                                        </p:tgtEl>
                                        <p:attrNameLst>
                                          <p:attrName>style.visibility</p:attrName>
                                        </p:attrNameLst>
                                      </p:cBhvr>
                                      <p:to>
                                        <p:strVal val="visible"/>
                                      </p:to>
                                    </p:set>
                                    <p:anim calcmode="lin" valueType="num">
                                      <p:cBhvr additive="base">
                                        <p:cTn id="13" dur="500" fill="hold"/>
                                        <p:tgtEl>
                                          <p:spTgt spid="6">
                                            <p:graphicEl>
                                              <a:dgm id="{BFEE95B6-C938-483C-99A8-FF39B806003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BFEE95B6-C938-483C-99A8-FF39B806003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82C93CF8-FD73-4E0D-A3E8-C27E4BF62CD6}"/>
                                            </p:graphicEl>
                                          </p:spTgt>
                                        </p:tgtEl>
                                        <p:attrNameLst>
                                          <p:attrName>style.visibility</p:attrName>
                                        </p:attrNameLst>
                                      </p:cBhvr>
                                      <p:to>
                                        <p:strVal val="visible"/>
                                      </p:to>
                                    </p:set>
                                    <p:anim calcmode="lin" valueType="num">
                                      <p:cBhvr additive="base">
                                        <p:cTn id="19" dur="500" fill="hold"/>
                                        <p:tgtEl>
                                          <p:spTgt spid="6">
                                            <p:graphicEl>
                                              <a:dgm id="{82C93CF8-FD73-4E0D-A3E8-C27E4BF62CD6}"/>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82C93CF8-FD73-4E0D-A3E8-C27E4BF62CD6}"/>
                                            </p:graphic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
                                            <p:graphicEl>
                                              <a:dgm id="{B1B6F48B-DBFA-4B52-A769-2598E6A9CCEE}"/>
                                            </p:graphicEl>
                                          </p:spTgt>
                                        </p:tgtEl>
                                        <p:attrNameLst>
                                          <p:attrName>style.visibility</p:attrName>
                                        </p:attrNameLst>
                                      </p:cBhvr>
                                      <p:to>
                                        <p:strVal val="visible"/>
                                      </p:to>
                                    </p:set>
                                    <p:anim calcmode="lin" valueType="num">
                                      <p:cBhvr additive="base">
                                        <p:cTn id="23" dur="500" fill="hold"/>
                                        <p:tgtEl>
                                          <p:spTgt spid="6">
                                            <p:graphicEl>
                                              <a:dgm id="{B1B6F48B-DBFA-4B52-A769-2598E6A9CCEE}"/>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graphicEl>
                                              <a:dgm id="{B1B6F48B-DBFA-4B52-A769-2598E6A9CCEE}"/>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graphicEl>
                                              <a:dgm id="{A83E34A0-213C-420C-B810-513D605A37C5}"/>
                                            </p:graphicEl>
                                          </p:spTgt>
                                        </p:tgtEl>
                                        <p:attrNameLst>
                                          <p:attrName>style.visibility</p:attrName>
                                        </p:attrNameLst>
                                      </p:cBhvr>
                                      <p:to>
                                        <p:strVal val="visible"/>
                                      </p:to>
                                    </p:set>
                                    <p:anim calcmode="lin" valueType="num">
                                      <p:cBhvr additive="base">
                                        <p:cTn id="29" dur="500" fill="hold"/>
                                        <p:tgtEl>
                                          <p:spTgt spid="6">
                                            <p:graphicEl>
                                              <a:dgm id="{A83E34A0-213C-420C-B810-513D605A37C5}"/>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graphicEl>
                                              <a:dgm id="{A83E34A0-213C-420C-B810-513D605A37C5}"/>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6">
                                            <p:graphicEl>
                                              <a:dgm id="{13D03275-C8A9-4402-92E9-73C8EC9CC1C0}"/>
                                            </p:graphicEl>
                                          </p:spTgt>
                                        </p:tgtEl>
                                        <p:attrNameLst>
                                          <p:attrName>style.visibility</p:attrName>
                                        </p:attrNameLst>
                                      </p:cBhvr>
                                      <p:to>
                                        <p:strVal val="visible"/>
                                      </p:to>
                                    </p:set>
                                    <p:anim calcmode="lin" valueType="num">
                                      <p:cBhvr additive="base">
                                        <p:cTn id="33" dur="500" fill="hold"/>
                                        <p:tgtEl>
                                          <p:spTgt spid="6">
                                            <p:graphicEl>
                                              <a:dgm id="{13D03275-C8A9-4402-92E9-73C8EC9CC1C0}"/>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graphicEl>
                                              <a:dgm id="{13D03275-C8A9-4402-92E9-73C8EC9CC1C0}"/>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6">
                                            <p:graphicEl>
                                              <a:dgm id="{C80D17F0-832F-44F1-AC13-3C195FA574D9}"/>
                                            </p:graphicEl>
                                          </p:spTgt>
                                        </p:tgtEl>
                                        <p:attrNameLst>
                                          <p:attrName>style.visibility</p:attrName>
                                        </p:attrNameLst>
                                      </p:cBhvr>
                                      <p:to>
                                        <p:strVal val="visible"/>
                                      </p:to>
                                    </p:set>
                                    <p:anim calcmode="lin" valueType="num">
                                      <p:cBhvr additive="base">
                                        <p:cTn id="39" dur="500" fill="hold"/>
                                        <p:tgtEl>
                                          <p:spTgt spid="6">
                                            <p:graphicEl>
                                              <a:dgm id="{C80D17F0-832F-44F1-AC13-3C195FA574D9}"/>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graphicEl>
                                              <a:dgm id="{C80D17F0-832F-44F1-AC13-3C195FA574D9}"/>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6">
                                            <p:graphicEl>
                                              <a:dgm id="{27F302E7-64A4-4798-9B2C-181FB8A7ECAC}"/>
                                            </p:graphicEl>
                                          </p:spTgt>
                                        </p:tgtEl>
                                        <p:attrNameLst>
                                          <p:attrName>style.visibility</p:attrName>
                                        </p:attrNameLst>
                                      </p:cBhvr>
                                      <p:to>
                                        <p:strVal val="visible"/>
                                      </p:to>
                                    </p:set>
                                    <p:anim calcmode="lin" valueType="num">
                                      <p:cBhvr additive="base">
                                        <p:cTn id="43" dur="500" fill="hold"/>
                                        <p:tgtEl>
                                          <p:spTgt spid="6">
                                            <p:graphicEl>
                                              <a:dgm id="{27F302E7-64A4-4798-9B2C-181FB8A7ECAC}"/>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graphicEl>
                                              <a:dgm id="{27F302E7-64A4-4798-9B2C-181FB8A7ECAC}"/>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graphicEl>
                                              <a:dgm id="{8577EA5E-542F-409A-AFD8-8CB08539FF36}"/>
                                            </p:graphicEl>
                                          </p:spTgt>
                                        </p:tgtEl>
                                        <p:attrNameLst>
                                          <p:attrName>style.visibility</p:attrName>
                                        </p:attrNameLst>
                                      </p:cBhvr>
                                      <p:to>
                                        <p:strVal val="visible"/>
                                      </p:to>
                                    </p:set>
                                    <p:anim calcmode="lin" valueType="num">
                                      <p:cBhvr additive="base">
                                        <p:cTn id="49" dur="500" fill="hold"/>
                                        <p:tgtEl>
                                          <p:spTgt spid="6">
                                            <p:graphicEl>
                                              <a:dgm id="{8577EA5E-542F-409A-AFD8-8CB08539FF36}"/>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graphicEl>
                                              <a:dgm id="{8577EA5E-542F-409A-AFD8-8CB08539FF36}"/>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6">
                                            <p:graphicEl>
                                              <a:dgm id="{0A30238C-F72B-4863-BFFC-D8594AF010B1}"/>
                                            </p:graphicEl>
                                          </p:spTgt>
                                        </p:tgtEl>
                                        <p:attrNameLst>
                                          <p:attrName>style.visibility</p:attrName>
                                        </p:attrNameLst>
                                      </p:cBhvr>
                                      <p:to>
                                        <p:strVal val="visible"/>
                                      </p:to>
                                    </p:set>
                                    <p:anim calcmode="lin" valueType="num">
                                      <p:cBhvr additive="base">
                                        <p:cTn id="53" dur="500" fill="hold"/>
                                        <p:tgtEl>
                                          <p:spTgt spid="6">
                                            <p:graphicEl>
                                              <a:dgm id="{0A30238C-F72B-4863-BFFC-D8594AF010B1}"/>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graphicEl>
                                              <a:dgm id="{0A30238C-F72B-4863-BFFC-D8594AF010B1}"/>
                                            </p:graphic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6">
                                            <p:graphicEl>
                                              <a:dgm id="{132C8AB0-9B61-4B87-A2F2-30358E3CE7AD}"/>
                                            </p:graphicEl>
                                          </p:spTgt>
                                        </p:tgtEl>
                                        <p:attrNameLst>
                                          <p:attrName>style.visibility</p:attrName>
                                        </p:attrNameLst>
                                      </p:cBhvr>
                                      <p:to>
                                        <p:strVal val="visible"/>
                                      </p:to>
                                    </p:set>
                                    <p:anim calcmode="lin" valueType="num">
                                      <p:cBhvr additive="base">
                                        <p:cTn id="59" dur="500" fill="hold"/>
                                        <p:tgtEl>
                                          <p:spTgt spid="6">
                                            <p:graphicEl>
                                              <a:dgm id="{132C8AB0-9B61-4B87-A2F2-30358E3CE7AD}"/>
                                            </p:graphic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graphicEl>
                                              <a:dgm id="{132C8AB0-9B61-4B87-A2F2-30358E3CE7AD}"/>
                                            </p:graphic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6">
                                            <p:graphicEl>
                                              <a:dgm id="{CDF3DB81-2334-4868-BC54-2326010B700F}"/>
                                            </p:graphicEl>
                                          </p:spTgt>
                                        </p:tgtEl>
                                        <p:attrNameLst>
                                          <p:attrName>style.visibility</p:attrName>
                                        </p:attrNameLst>
                                      </p:cBhvr>
                                      <p:to>
                                        <p:strVal val="visible"/>
                                      </p:to>
                                    </p:set>
                                    <p:anim calcmode="lin" valueType="num">
                                      <p:cBhvr additive="base">
                                        <p:cTn id="63" dur="500" fill="hold"/>
                                        <p:tgtEl>
                                          <p:spTgt spid="6">
                                            <p:graphicEl>
                                              <a:dgm id="{CDF3DB81-2334-4868-BC54-2326010B700F}"/>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6">
                                            <p:graphicEl>
                                              <a:dgm id="{CDF3DB81-2334-4868-BC54-2326010B700F}"/>
                                            </p:graphic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6">
                                            <p:graphicEl>
                                              <a:dgm id="{8C55160C-1D53-431A-A029-0772444E8962}"/>
                                            </p:graphicEl>
                                          </p:spTgt>
                                        </p:tgtEl>
                                        <p:attrNameLst>
                                          <p:attrName>style.visibility</p:attrName>
                                        </p:attrNameLst>
                                      </p:cBhvr>
                                      <p:to>
                                        <p:strVal val="visible"/>
                                      </p:to>
                                    </p:set>
                                    <p:anim calcmode="lin" valueType="num">
                                      <p:cBhvr additive="base">
                                        <p:cTn id="67" dur="500" fill="hold"/>
                                        <p:tgtEl>
                                          <p:spTgt spid="6">
                                            <p:graphicEl>
                                              <a:dgm id="{8C55160C-1D53-431A-A029-0772444E8962}"/>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graphicEl>
                                              <a:dgm id="{8C55160C-1D53-431A-A029-0772444E896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S indicts 14 over 'rampant' Fifa corruption | Financial Times">
            <a:extLst>
              <a:ext uri="{FF2B5EF4-FFF2-40B4-BE49-F238E27FC236}">
                <a16:creationId xmlns:a16="http://schemas.microsoft.com/office/drawing/2014/main" id="{D2F815D7-690F-4E05-BB24-61CDBEF5F420}"/>
              </a:ext>
            </a:extLst>
          </p:cNvPr>
          <p:cNvPicPr>
            <a:picLocks noChangeAspect="1" noChangeArrowheads="1"/>
          </p:cNvPicPr>
          <p:nvPr/>
        </p:nvPicPr>
        <p:blipFill rotWithShape="1">
          <a:blip r:embed="rId2">
            <a:duotone>
              <a:prstClr val="black"/>
              <a:prstClr val="white"/>
            </a:duotone>
            <a:extLst>
              <a:ext uri="{28A0092B-C50C-407E-A947-70E740481C1C}">
                <a14:useLocalDpi xmlns:a14="http://schemas.microsoft.com/office/drawing/2010/main" val="0"/>
              </a:ext>
            </a:extLst>
          </a:blip>
          <a:srcRect l="18585" r="14733"/>
          <a:stretch/>
        </p:blipFill>
        <p:spPr bwMode="auto">
          <a:xfrm>
            <a:off x="1" y="10"/>
            <a:ext cx="8129873" cy="6857990"/>
          </a:xfrm>
          <a:custGeom>
            <a:avLst/>
            <a:gdLst/>
            <a:ahLst/>
            <a:cxnLst/>
            <a:rect l="l" t="t" r="r" b="b"/>
            <a:pathLst>
              <a:path w="8129873" h="6858000">
                <a:moveTo>
                  <a:pt x="0" y="0"/>
                </a:moveTo>
                <a:lnTo>
                  <a:pt x="3511013" y="0"/>
                </a:lnTo>
                <a:lnTo>
                  <a:pt x="3645681" y="0"/>
                </a:lnTo>
                <a:lnTo>
                  <a:pt x="6510245" y="0"/>
                </a:lnTo>
                <a:lnTo>
                  <a:pt x="6514251" y="3148"/>
                </a:lnTo>
                <a:cubicBezTo>
                  <a:pt x="7500952" y="817446"/>
                  <a:pt x="8129873" y="2049777"/>
                  <a:pt x="8129873" y="3429000"/>
                </a:cubicBezTo>
                <a:cubicBezTo>
                  <a:pt x="8129873" y="4808224"/>
                  <a:pt x="7500952" y="6040555"/>
                  <a:pt x="6514251" y="6854853"/>
                </a:cubicBezTo>
                <a:lnTo>
                  <a:pt x="6510246" y="6858000"/>
                </a:lnTo>
                <a:lnTo>
                  <a:pt x="3645681" y="6858000"/>
                </a:lnTo>
                <a:lnTo>
                  <a:pt x="3511013"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The Source |Vice President Of FIFA Is Being Investigated Over Missing Haiti  Earthquake Relief Money">
            <a:extLst>
              <a:ext uri="{FF2B5EF4-FFF2-40B4-BE49-F238E27FC236}">
                <a16:creationId xmlns:a16="http://schemas.microsoft.com/office/drawing/2014/main" id="{7D02CBB5-5BB8-4CE3-BC1D-3F2DB36F8AB8}"/>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l="29674" r="21174"/>
          <a:stretch/>
        </p:blipFill>
        <p:spPr bwMode="auto">
          <a:xfrm>
            <a:off x="6573903" y="10"/>
            <a:ext cx="5618097" cy="6857990"/>
          </a:xfrm>
          <a:custGeom>
            <a:avLst/>
            <a:gdLst/>
            <a:ahLst/>
            <a:cxnLst/>
            <a:rect l="l" t="t" r="r" b="b"/>
            <a:pathLst>
              <a:path w="5618097" h="6858000">
                <a:moveTo>
                  <a:pt x="0" y="0"/>
                </a:moveTo>
                <a:lnTo>
                  <a:pt x="2543718" y="0"/>
                </a:lnTo>
                <a:lnTo>
                  <a:pt x="3057210" y="0"/>
                </a:lnTo>
                <a:lnTo>
                  <a:pt x="5618097" y="0"/>
                </a:lnTo>
                <a:lnTo>
                  <a:pt x="5618097" y="6858000"/>
                </a:lnTo>
                <a:lnTo>
                  <a:pt x="3057210" y="6858000"/>
                </a:lnTo>
                <a:lnTo>
                  <a:pt x="2543718" y="6858000"/>
                </a:lnTo>
                <a:lnTo>
                  <a:pt x="1" y="6858000"/>
                </a:lnTo>
                <a:lnTo>
                  <a:pt x="4006" y="6854853"/>
                </a:lnTo>
                <a:cubicBezTo>
                  <a:pt x="990707" y="6040555"/>
                  <a:pt x="1619628" y="4808224"/>
                  <a:pt x="1619628" y="3429000"/>
                </a:cubicBezTo>
                <a:cubicBezTo>
                  <a:pt x="1619628" y="2049777"/>
                  <a:pt x="990707" y="817446"/>
                  <a:pt x="4006" y="3148"/>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C8BE02AA-E698-46D0-AA0A-92BE000C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903" y="0"/>
            <a:ext cx="5618097" cy="6858000"/>
          </a:xfrm>
          <a:custGeom>
            <a:avLst/>
            <a:gdLst>
              <a:gd name="connsiteX0" fmla="*/ 0 w 5618097"/>
              <a:gd name="connsiteY0" fmla="*/ 0 h 6858000"/>
              <a:gd name="connsiteX1" fmla="*/ 2543718 w 5618097"/>
              <a:gd name="connsiteY1" fmla="*/ 0 h 6858000"/>
              <a:gd name="connsiteX2" fmla="*/ 3057210 w 5618097"/>
              <a:gd name="connsiteY2" fmla="*/ 0 h 6858000"/>
              <a:gd name="connsiteX3" fmla="*/ 5618097 w 5618097"/>
              <a:gd name="connsiteY3" fmla="*/ 0 h 6858000"/>
              <a:gd name="connsiteX4" fmla="*/ 5618097 w 5618097"/>
              <a:gd name="connsiteY4" fmla="*/ 6858000 h 6858000"/>
              <a:gd name="connsiteX5" fmla="*/ 3057210 w 5618097"/>
              <a:gd name="connsiteY5" fmla="*/ 6858000 h 6858000"/>
              <a:gd name="connsiteX6" fmla="*/ 2543718 w 5618097"/>
              <a:gd name="connsiteY6" fmla="*/ 6858000 h 6858000"/>
              <a:gd name="connsiteX7" fmla="*/ 1 w 5618097"/>
              <a:gd name="connsiteY7" fmla="*/ 6858000 h 6858000"/>
              <a:gd name="connsiteX8" fmla="*/ 4006 w 5618097"/>
              <a:gd name="connsiteY8" fmla="*/ 6854853 h 6858000"/>
              <a:gd name="connsiteX9" fmla="*/ 1619628 w 5618097"/>
              <a:gd name="connsiteY9" fmla="*/ 3429000 h 6858000"/>
              <a:gd name="connsiteX10" fmla="*/ 4006 w 5618097"/>
              <a:gd name="connsiteY10"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18097" h="6858000">
                <a:moveTo>
                  <a:pt x="0" y="0"/>
                </a:moveTo>
                <a:lnTo>
                  <a:pt x="2543718" y="0"/>
                </a:lnTo>
                <a:lnTo>
                  <a:pt x="3057210" y="0"/>
                </a:lnTo>
                <a:lnTo>
                  <a:pt x="5618097" y="0"/>
                </a:lnTo>
                <a:lnTo>
                  <a:pt x="5618097" y="6858000"/>
                </a:lnTo>
                <a:lnTo>
                  <a:pt x="3057210" y="6858000"/>
                </a:lnTo>
                <a:lnTo>
                  <a:pt x="2543718" y="6858000"/>
                </a:lnTo>
                <a:lnTo>
                  <a:pt x="1" y="6858000"/>
                </a:lnTo>
                <a:lnTo>
                  <a:pt x="4006" y="6854853"/>
                </a:lnTo>
                <a:cubicBezTo>
                  <a:pt x="990707" y="6040555"/>
                  <a:pt x="1619628" y="4808224"/>
                  <a:pt x="1619628" y="3429000"/>
                </a:cubicBezTo>
                <a:cubicBezTo>
                  <a:pt x="1619628" y="2049777"/>
                  <a:pt x="990707" y="817446"/>
                  <a:pt x="4006" y="3148"/>
                </a:cubicBezTo>
                <a:close/>
              </a:path>
            </a:pathLst>
          </a:custGeom>
          <a:solidFill>
            <a:schemeClr val="accent6">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3824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EB7A6-02A0-425D-82BE-9D4947862E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D7C7FF-8F5C-4FBA-A47A-0EB1598B69C5}"/>
              </a:ext>
            </a:extLst>
          </p:cNvPr>
          <p:cNvSpPr>
            <a:spLocks noGrp="1"/>
          </p:cNvSpPr>
          <p:nvPr>
            <p:ph idx="1"/>
          </p:nvPr>
        </p:nvSpPr>
        <p:spPr/>
        <p:txBody>
          <a:bodyPr/>
          <a:lstStyle/>
          <a:p>
            <a:endParaRPr lang="en-GB"/>
          </a:p>
        </p:txBody>
      </p:sp>
      <p:pic>
        <p:nvPicPr>
          <p:cNvPr id="4" name="Picture 3">
            <a:hlinkClick r:id="rId2"/>
            <a:extLst>
              <a:ext uri="{FF2B5EF4-FFF2-40B4-BE49-F238E27FC236}">
                <a16:creationId xmlns:a16="http://schemas.microsoft.com/office/drawing/2014/main" id="{B548B5F2-A5C9-484D-AF84-CF2A201BFF6C}"/>
              </a:ext>
            </a:extLst>
          </p:cNvPr>
          <p:cNvPicPr>
            <a:picLocks noChangeAspect="1"/>
          </p:cNvPicPr>
          <p:nvPr/>
        </p:nvPicPr>
        <p:blipFill>
          <a:blip r:embed="rId3"/>
          <a:stretch>
            <a:fillRect/>
          </a:stretch>
        </p:blipFill>
        <p:spPr>
          <a:xfrm>
            <a:off x="804862" y="438150"/>
            <a:ext cx="10582275" cy="5981700"/>
          </a:xfrm>
          <a:prstGeom prst="rect">
            <a:avLst/>
          </a:prstGeom>
        </p:spPr>
      </p:pic>
      <p:sp>
        <p:nvSpPr>
          <p:cNvPr id="5" name="Rectangle 4">
            <a:extLst>
              <a:ext uri="{FF2B5EF4-FFF2-40B4-BE49-F238E27FC236}">
                <a16:creationId xmlns:a16="http://schemas.microsoft.com/office/drawing/2014/main" id="{4E5B14DC-129D-4DC1-992A-E322E83EB872}"/>
              </a:ext>
            </a:extLst>
          </p:cNvPr>
          <p:cNvSpPr/>
          <p:nvPr/>
        </p:nvSpPr>
        <p:spPr>
          <a:xfrm>
            <a:off x="8313575" y="1160205"/>
            <a:ext cx="3713584" cy="5324535"/>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game's ruling body has been beset by a number of scandals in recent years, and most recently has been fiercely criticized for its decision to award the 2022 World Cup to Qatar amid allegations of worker abuse within the Gulf state.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 thought it was a very difficult body to deal with -- I think its culture is very ugly," David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Triesman</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who was the English Football Association's chairman from 2008-10, told CNN in an exclusive interview on Wednesday.</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422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D1EF2E6-B100-4664-A5BD-FD376027D41F}"/>
              </a:ext>
            </a:extLst>
          </p:cNvPr>
          <p:cNvSpPr>
            <a:spLocks noGrp="1"/>
          </p:cNvSpPr>
          <p:nvPr>
            <p:ph type="title"/>
          </p:nvPr>
        </p:nvSpPr>
        <p:spPr>
          <a:xfrm>
            <a:off x="276224" y="247651"/>
            <a:ext cx="11020425" cy="1672205"/>
          </a:xfrm>
        </p:spPr>
        <p:txBody>
          <a:bodyPr anchor="b">
            <a:normAutofit fontScale="90000"/>
          </a:bodyPr>
          <a:lstStyle/>
          <a:p>
            <a:r>
              <a:rPr lang="fr-FR" sz="6000" dirty="0">
                <a:solidFill>
                  <a:schemeClr val="bg1"/>
                </a:solidFill>
              </a:rPr>
              <a:t>Fédération Internationale de Football Association (FIFA) </a:t>
            </a:r>
            <a:endParaRPr lang="en-GB" sz="6000" dirty="0">
              <a:solidFill>
                <a:schemeClr val="bg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04C242-480C-4DA6-9954-A99086132631}"/>
              </a:ext>
            </a:extLst>
          </p:cNvPr>
          <p:cNvSpPr>
            <a:spLocks noGrp="1"/>
          </p:cNvSpPr>
          <p:nvPr>
            <p:ph idx="1"/>
          </p:nvPr>
        </p:nvSpPr>
        <p:spPr>
          <a:xfrm>
            <a:off x="647700" y="2398956"/>
            <a:ext cx="11306175" cy="3982791"/>
          </a:xfrm>
        </p:spPr>
        <p:txBody>
          <a:bodyPr>
            <a:noAutofit/>
          </a:bodyPr>
          <a:lstStyle/>
          <a:p>
            <a:r>
              <a:rPr lang="en-GB" sz="2400" dirty="0">
                <a:solidFill>
                  <a:schemeClr val="bg1"/>
                </a:solidFill>
              </a:rPr>
              <a:t>27 May 2015 indictments of nine current and former FIFA officials on charges of racketeering and money-laundering changed the sporting landscape overnight. </a:t>
            </a:r>
          </a:p>
          <a:p>
            <a:r>
              <a:rPr lang="en-GB" sz="2400" dirty="0">
                <a:solidFill>
                  <a:schemeClr val="bg1"/>
                </a:solidFill>
              </a:rPr>
              <a:t>A  system of “rampant, systemic and deep-rooted corruption” was brought starkly into global focus.</a:t>
            </a:r>
          </a:p>
          <a:p>
            <a:r>
              <a:rPr lang="en-GB" sz="2400" dirty="0">
                <a:solidFill>
                  <a:schemeClr val="bg1"/>
                </a:solidFill>
              </a:rPr>
              <a:t>FIFA President Sepp Blatter, presided over a culture of impunity. Pupil trust fell.</a:t>
            </a:r>
          </a:p>
          <a:p>
            <a:r>
              <a:rPr lang="en-GB" sz="2400" dirty="0">
                <a:solidFill>
                  <a:schemeClr val="bg1"/>
                </a:solidFill>
              </a:rPr>
              <a:t>In 2017, Transparency International and Forza Football, a football fan opinion platform with more than 3 million subscribers, completed a survey of 25,000 fans from over 50 countries. </a:t>
            </a:r>
          </a:p>
          <a:p>
            <a:r>
              <a:rPr lang="en-GB" sz="2400" dirty="0">
                <a:solidFill>
                  <a:schemeClr val="bg1"/>
                </a:solidFill>
              </a:rPr>
              <a:t>At the time, 53% of fans had no confidence in FIFA and only a quarter of fans globally thought that newly re-elected president, Gianni Infantino, restored trust in FIFA.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1664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79FF1C-7289-4E2F-9E78-F37783DBC5A0}"/>
              </a:ext>
            </a:extLst>
          </p:cNvPr>
          <p:cNvPicPr>
            <a:picLocks noChangeAspect="1"/>
          </p:cNvPicPr>
          <p:nvPr/>
        </p:nvPicPr>
        <p:blipFill rotWithShape="1">
          <a:blip r:embed="rId2"/>
          <a:srcRect t="4334" r="-1" b="-1"/>
          <a:stretch/>
        </p:blipFill>
        <p:spPr>
          <a:xfrm>
            <a:off x="321733" y="321733"/>
            <a:ext cx="11548534" cy="6214534"/>
          </a:xfrm>
          <a:prstGeom prst="rect">
            <a:avLst/>
          </a:prstGeom>
        </p:spPr>
      </p:pic>
    </p:spTree>
    <p:extLst>
      <p:ext uri="{BB962C8B-B14F-4D97-AF65-F5344CB8AC3E}">
        <p14:creationId xmlns:p14="http://schemas.microsoft.com/office/powerpoint/2010/main" val="120207598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5D3D7-26BA-30D6-0F6F-9DDA5AE5F0F3}"/>
              </a:ext>
            </a:extLst>
          </p:cNvPr>
          <p:cNvSpPr>
            <a:spLocks noGrp="1"/>
          </p:cNvSpPr>
          <p:nvPr>
            <p:ph type="title"/>
          </p:nvPr>
        </p:nvSpPr>
        <p:spPr/>
        <p:txBody>
          <a:bodyPr/>
          <a:lstStyle/>
          <a:p>
            <a:r>
              <a:rPr lang="en-GB" dirty="0"/>
              <a:t>Amnesty International on Human Rights</a:t>
            </a:r>
          </a:p>
        </p:txBody>
      </p:sp>
      <p:pic>
        <p:nvPicPr>
          <p:cNvPr id="4" name="Online Media 3" title="What are Human Rights?">
            <a:hlinkClick r:id="" action="ppaction://media"/>
            <a:extLst>
              <a:ext uri="{FF2B5EF4-FFF2-40B4-BE49-F238E27FC236}">
                <a16:creationId xmlns:a16="http://schemas.microsoft.com/office/drawing/2014/main" id="{09A6B919-50FA-8968-8699-325EDF25B09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24855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B9C57-E586-4229-F301-870969F711AD}"/>
              </a:ext>
            </a:extLst>
          </p:cNvPr>
          <p:cNvSpPr>
            <a:spLocks noGrp="1"/>
          </p:cNvSpPr>
          <p:nvPr>
            <p:ph type="title"/>
          </p:nvPr>
        </p:nvSpPr>
        <p:spPr>
          <a:xfrm>
            <a:off x="1136397" y="502020"/>
            <a:ext cx="5323715" cy="1642970"/>
          </a:xfrm>
        </p:spPr>
        <p:txBody>
          <a:bodyPr anchor="b">
            <a:normAutofit/>
          </a:bodyPr>
          <a:lstStyle/>
          <a:p>
            <a:r>
              <a:rPr lang="en-GB" sz="4000"/>
              <a:t>Evolution of Rights-Based Thinking</a:t>
            </a:r>
          </a:p>
        </p:txBody>
      </p:sp>
      <p:sp>
        <p:nvSpPr>
          <p:cNvPr id="3" name="Content Placeholder 2">
            <a:extLst>
              <a:ext uri="{FF2B5EF4-FFF2-40B4-BE49-F238E27FC236}">
                <a16:creationId xmlns:a16="http://schemas.microsoft.com/office/drawing/2014/main" id="{EDECB6A2-5FAD-7DF2-8F89-BF888A0AA369}"/>
              </a:ext>
            </a:extLst>
          </p:cNvPr>
          <p:cNvSpPr>
            <a:spLocks noGrp="1"/>
          </p:cNvSpPr>
          <p:nvPr>
            <p:ph idx="1"/>
          </p:nvPr>
        </p:nvSpPr>
        <p:spPr>
          <a:xfrm>
            <a:off x="1144923" y="2405894"/>
            <a:ext cx="6089051" cy="3994473"/>
          </a:xfrm>
        </p:spPr>
        <p:txBody>
          <a:bodyPr anchor="t">
            <a:noAutofit/>
          </a:bodyPr>
          <a:lstStyle/>
          <a:p>
            <a:r>
              <a:rPr lang="en-GB" sz="2400" dirty="0"/>
              <a:t>Slavery</a:t>
            </a:r>
          </a:p>
          <a:p>
            <a:r>
              <a:rPr lang="en-GB" sz="2400" dirty="0"/>
              <a:t>The dominance of the powerful over the weak</a:t>
            </a:r>
          </a:p>
          <a:p>
            <a:r>
              <a:rPr lang="en-GB" sz="2400" dirty="0"/>
              <a:t>Human rights: colour of skin, women, other genders</a:t>
            </a:r>
          </a:p>
          <a:p>
            <a:r>
              <a:rPr lang="en-GB" sz="2400" dirty="0"/>
              <a:t>Political significance and equality: the right vote</a:t>
            </a:r>
          </a:p>
          <a:p>
            <a:r>
              <a:rPr lang="en-GB" sz="2400" dirty="0"/>
              <a:t>United Nations Convention on the Rights of the Child 1989</a:t>
            </a:r>
          </a:p>
          <a:p>
            <a:r>
              <a:rPr lang="en-GB" sz="2400" dirty="0"/>
              <a:t>Animal rights and speciesism</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B60F4D5-A881-93B9-7956-0589F122256C}"/>
              </a:ext>
            </a:extLst>
          </p:cNvPr>
          <p:cNvPicPr>
            <a:picLocks noChangeAspect="1"/>
          </p:cNvPicPr>
          <p:nvPr/>
        </p:nvPicPr>
        <p:blipFill>
          <a:blip r:embed="rId2"/>
          <a:stretch>
            <a:fillRect/>
          </a:stretch>
        </p:blipFill>
        <p:spPr>
          <a:xfrm>
            <a:off x="7233974" y="909081"/>
            <a:ext cx="3854515" cy="5071731"/>
          </a:xfrm>
          <a:prstGeom prst="rect">
            <a:avLst/>
          </a:prstGeom>
        </p:spPr>
      </p:pic>
    </p:spTree>
    <p:extLst>
      <p:ext uri="{BB962C8B-B14F-4D97-AF65-F5344CB8AC3E}">
        <p14:creationId xmlns:p14="http://schemas.microsoft.com/office/powerpoint/2010/main" val="1963755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BD5CFE-E9F8-4DC9-96C5-934805EE315B}"/>
              </a:ext>
            </a:extLst>
          </p:cNvPr>
          <p:cNvSpPr>
            <a:spLocks noGrp="1"/>
          </p:cNvSpPr>
          <p:nvPr>
            <p:ph type="title"/>
          </p:nvPr>
        </p:nvSpPr>
        <p:spPr>
          <a:xfrm>
            <a:off x="630936" y="639520"/>
            <a:ext cx="3429000" cy="1719072"/>
          </a:xfrm>
        </p:spPr>
        <p:txBody>
          <a:bodyPr anchor="b">
            <a:normAutofit/>
          </a:bodyPr>
          <a:lstStyle/>
          <a:p>
            <a:r>
              <a:rPr lang="en-GB" sz="5400"/>
              <a:t>Legally vegetarian</a:t>
            </a:r>
          </a:p>
        </p:txBody>
      </p:sp>
      <p:sp>
        <p:nvSpPr>
          <p:cNvPr id="1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A81363-298F-49B3-8593-C242B52B49AD}"/>
              </a:ext>
            </a:extLst>
          </p:cNvPr>
          <p:cNvSpPr>
            <a:spLocks noGrp="1"/>
          </p:cNvSpPr>
          <p:nvPr>
            <p:ph idx="1"/>
          </p:nvPr>
        </p:nvSpPr>
        <p:spPr>
          <a:xfrm>
            <a:off x="630936" y="2807208"/>
            <a:ext cx="3429000" cy="3410712"/>
          </a:xfrm>
        </p:spPr>
        <p:txBody>
          <a:bodyPr anchor="t">
            <a:normAutofit/>
          </a:bodyPr>
          <a:lstStyle/>
          <a:p>
            <a:r>
              <a:rPr lang="en-GB" sz="2000" dirty="0"/>
              <a:t>In 2014, the </a:t>
            </a:r>
            <a:r>
              <a:rPr lang="en-GB" sz="2000" dirty="0">
                <a:hlinkClick r:id="rId2" tooltip="Jain">
                  <a:extLst>
                    <a:ext uri="{A12FA001-AC4F-418D-AE19-62706E023703}">
                      <ahyp:hlinkClr xmlns:ahyp="http://schemas.microsoft.com/office/drawing/2018/hyperlinkcolor" val="tx"/>
                    </a:ext>
                  </a:extLst>
                </a:hlinkClick>
              </a:rPr>
              <a:t>Jain</a:t>
            </a:r>
            <a:r>
              <a:rPr lang="en-GB" sz="2000" dirty="0"/>
              <a:t> pilgrimage destination of </a:t>
            </a:r>
            <a:r>
              <a:rPr lang="en-GB" sz="2000" dirty="0" err="1">
                <a:hlinkClick r:id="rId3" tooltip="Palitana">
                  <a:extLst>
                    <a:ext uri="{A12FA001-AC4F-418D-AE19-62706E023703}">
                      <ahyp:hlinkClr xmlns:ahyp="http://schemas.microsoft.com/office/drawing/2018/hyperlinkcolor" val="tx"/>
                    </a:ext>
                  </a:extLst>
                </a:hlinkClick>
              </a:rPr>
              <a:t>Palitana</a:t>
            </a:r>
            <a:r>
              <a:rPr lang="en-GB" sz="2000" dirty="0">
                <a:hlinkClick r:id="rId3" tooltip="Palitana">
                  <a:extLst>
                    <a:ext uri="{A12FA001-AC4F-418D-AE19-62706E023703}">
                      <ahyp:hlinkClr xmlns:ahyp="http://schemas.microsoft.com/office/drawing/2018/hyperlinkcolor" val="tx"/>
                    </a:ext>
                  </a:extLst>
                </a:hlinkClick>
              </a:rPr>
              <a:t> City</a:t>
            </a:r>
            <a:r>
              <a:rPr lang="en-GB" sz="2000" dirty="0"/>
              <a:t> in Indian state of </a:t>
            </a:r>
            <a:r>
              <a:rPr lang="en-GB" sz="2000" dirty="0">
                <a:hlinkClick r:id="rId4" tooltip="Gujarat">
                  <a:extLst>
                    <a:ext uri="{A12FA001-AC4F-418D-AE19-62706E023703}">
                      <ahyp:hlinkClr xmlns:ahyp="http://schemas.microsoft.com/office/drawing/2018/hyperlinkcolor" val="tx"/>
                    </a:ext>
                  </a:extLst>
                </a:hlinkClick>
              </a:rPr>
              <a:t>Gujarat</a:t>
            </a:r>
            <a:r>
              <a:rPr lang="en-GB" sz="2000" dirty="0"/>
              <a:t> became the first city in the world to be legally </a:t>
            </a:r>
            <a:r>
              <a:rPr lang="en-GB" sz="2000" dirty="0">
                <a:hlinkClick r:id="rId5" tooltip="Vegetarian">
                  <a:extLst>
                    <a:ext uri="{A12FA001-AC4F-418D-AE19-62706E023703}">
                      <ahyp:hlinkClr xmlns:ahyp="http://schemas.microsoft.com/office/drawing/2018/hyperlinkcolor" val="tx"/>
                    </a:ext>
                  </a:extLst>
                </a:hlinkClick>
              </a:rPr>
              <a:t>vegetarian</a:t>
            </a:r>
            <a:r>
              <a:rPr lang="en-GB" sz="2000" dirty="0"/>
              <a:t>. </a:t>
            </a:r>
          </a:p>
          <a:p>
            <a:r>
              <a:rPr lang="en-GB" sz="2000" dirty="0"/>
              <a:t>It has banned buying and selling meat, fish, and eggs, as well as related jobs, such as fishing and animal farming.</a:t>
            </a:r>
          </a:p>
        </p:txBody>
      </p:sp>
      <p:pic>
        <p:nvPicPr>
          <p:cNvPr id="5" name="Picture 4">
            <a:extLst>
              <a:ext uri="{FF2B5EF4-FFF2-40B4-BE49-F238E27FC236}">
                <a16:creationId xmlns:a16="http://schemas.microsoft.com/office/drawing/2014/main" id="{65E3CDE0-EB5C-D1F1-B76F-E60512B7F3D6}"/>
              </a:ext>
            </a:extLst>
          </p:cNvPr>
          <p:cNvPicPr>
            <a:picLocks noChangeAspect="1"/>
          </p:cNvPicPr>
          <p:nvPr/>
        </p:nvPicPr>
        <p:blipFill>
          <a:blip r:embed="rId6"/>
          <a:stretch>
            <a:fillRect/>
          </a:stretch>
        </p:blipFill>
        <p:spPr>
          <a:xfrm>
            <a:off x="4654296" y="1530477"/>
            <a:ext cx="6903720" cy="3797046"/>
          </a:xfrm>
          <a:prstGeom prst="rect">
            <a:avLst/>
          </a:prstGeom>
        </p:spPr>
      </p:pic>
    </p:spTree>
    <p:extLst>
      <p:ext uri="{BB962C8B-B14F-4D97-AF65-F5344CB8AC3E}">
        <p14:creationId xmlns:p14="http://schemas.microsoft.com/office/powerpoint/2010/main" val="26002348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8193" name="Rectangle 1">
            <a:extLst>
              <a:ext uri="{FF2B5EF4-FFF2-40B4-BE49-F238E27FC236}">
                <a16:creationId xmlns:a16="http://schemas.microsoft.com/office/drawing/2014/main" id="{97D29071-8857-4C75-9C2B-FA001081856B}"/>
              </a:ext>
            </a:extLst>
          </p:cNvPr>
          <p:cNvSpPr>
            <a:spLocks noGrp="1" noChangeArrowheads="1"/>
          </p:cNvSpPr>
          <p:nvPr>
            <p:ph type="title" idx="4294967295"/>
          </p:nvPr>
        </p:nvSpPr>
        <p:spPr>
          <a:xfrm>
            <a:off x="1014141" y="1450655"/>
            <a:ext cx="3932030" cy="3956690"/>
          </a:xfrm>
        </p:spPr>
        <p:txBody>
          <a:bodyPr anchor="ctr">
            <a:normAutofit/>
          </a:bodyPr>
          <a:lstStyle/>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sz="6800" dirty="0">
                <a:solidFill>
                  <a:schemeClr val="bg1"/>
                </a:solidFill>
              </a:rPr>
              <a:t>Concrete conflicts</a:t>
            </a:r>
          </a:p>
        </p:txBody>
      </p:sp>
      <p:cxnSp>
        <p:nvCxnSpPr>
          <p:cNvPr id="73" name="Straight Connector 7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194" name="Rectangle 2">
            <a:extLst>
              <a:ext uri="{FF2B5EF4-FFF2-40B4-BE49-F238E27FC236}">
                <a16:creationId xmlns:a16="http://schemas.microsoft.com/office/drawing/2014/main" id="{E80AD445-314A-4143-B905-E8D0E6AB2F9D}"/>
              </a:ext>
            </a:extLst>
          </p:cNvPr>
          <p:cNvSpPr>
            <a:spLocks noGrp="1" noChangeArrowheads="1"/>
          </p:cNvSpPr>
          <p:nvPr>
            <p:ph type="body" idx="4294967295"/>
          </p:nvPr>
        </p:nvSpPr>
        <p:spPr>
          <a:xfrm>
            <a:off x="6096000" y="1108061"/>
            <a:ext cx="5008901" cy="4571972"/>
          </a:xfrm>
        </p:spPr>
        <p:txBody>
          <a:bodyPr anchor="ctr">
            <a:normAutofit/>
          </a:bodyPr>
          <a:lstStyle/>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Bribery</a:t>
            </a:r>
          </a:p>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Security searches</a:t>
            </a:r>
          </a:p>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Animal welfare</a:t>
            </a:r>
          </a:p>
          <a:p>
            <a:pPr marL="741363" lvl="1" indent="-284163">
              <a:buClr>
                <a:srgbClr val="A886E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sz="2800" dirty="0">
                <a:solidFill>
                  <a:schemeClr val="bg1"/>
                </a:solidFill>
              </a:rPr>
              <a:t>What happens when something that is legally and morally permissible in one culture is illegal and immoral in another?</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217" name="Rectangle 1">
            <a:extLst>
              <a:ext uri="{FF2B5EF4-FFF2-40B4-BE49-F238E27FC236}">
                <a16:creationId xmlns:a16="http://schemas.microsoft.com/office/drawing/2014/main" id="{191FDE13-3CA2-4E27-989C-FC70B3156C59}"/>
              </a:ext>
            </a:extLst>
          </p:cNvPr>
          <p:cNvSpPr>
            <a:spLocks noGrp="1" noChangeArrowheads="1"/>
          </p:cNvSpPr>
          <p:nvPr>
            <p:ph type="title" idx="4294967295"/>
          </p:nvPr>
        </p:nvSpPr>
        <p:spPr>
          <a:xfrm>
            <a:off x="1014141" y="1450655"/>
            <a:ext cx="3932030" cy="3956690"/>
          </a:xfrm>
        </p:spPr>
        <p:txBody>
          <a:bodyPr anchor="ctr">
            <a:normAutofit/>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8000" dirty="0">
                <a:solidFill>
                  <a:schemeClr val="bg1"/>
                </a:solidFill>
              </a:rPr>
              <a:t>Positions</a:t>
            </a:r>
          </a:p>
        </p:txBody>
      </p:sp>
      <p:cxnSp>
        <p:nvCxnSpPr>
          <p:cNvPr id="73" name="Straight Connector 7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218" name="Rectangle 2">
            <a:extLst>
              <a:ext uri="{FF2B5EF4-FFF2-40B4-BE49-F238E27FC236}">
                <a16:creationId xmlns:a16="http://schemas.microsoft.com/office/drawing/2014/main" id="{224B9607-EB47-4C12-BC7D-B168DB3E9A6A}"/>
              </a:ext>
            </a:extLst>
          </p:cNvPr>
          <p:cNvSpPr>
            <a:spLocks noGrp="1" noChangeArrowheads="1"/>
          </p:cNvSpPr>
          <p:nvPr>
            <p:ph type="body" idx="4294967295"/>
          </p:nvPr>
        </p:nvSpPr>
        <p:spPr>
          <a:xfrm>
            <a:off x="6096000" y="711204"/>
            <a:ext cx="5689600" cy="5394934"/>
          </a:xfrm>
        </p:spPr>
        <p:txBody>
          <a:bodyPr anchor="ctr">
            <a:noAutofit/>
          </a:bodyPr>
          <a:lstStyle/>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Ethical relativist—Each culture is right unto itself, so such practices would be morally permissible in some countries and morally wrong in the UK.</a:t>
            </a:r>
          </a:p>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Ethical absolutists—there is a single moral truth in terms of which all cultures and individuals are to be judged.</a:t>
            </a:r>
          </a:p>
          <a:p>
            <a:pPr marL="341313" indent="-341313">
              <a:buClr>
                <a:srgbClr val="FFCC00"/>
              </a:buClr>
              <a:buSzPct val="70000"/>
              <a:buFont typeface="Wingdings" panose="05000000000000000000" pitchFamily="2" charset="2"/>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solidFill>
                  <a:schemeClr val="bg1"/>
                </a:solidFill>
              </a:rPr>
              <a:t>Pluralists  try to find some middle ground (in some situations this practice may make sense, less judgmental).</a:t>
            </a:r>
          </a:p>
        </p:txBody>
      </p:sp>
    </p:spTree>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anim calcmode="lin" valueType="num">
                                      <p:cBhvr additive="base">
                                        <p:cTn id="7" dur="500" fill="hold"/>
                                        <p:tgtEl>
                                          <p:spTgt spid="92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18">
                                            <p:txEl>
                                              <p:pRg st="1" end="1"/>
                                            </p:txEl>
                                          </p:spTgt>
                                        </p:tgtEl>
                                        <p:attrNameLst>
                                          <p:attrName>style.visibility</p:attrName>
                                        </p:attrNameLst>
                                      </p:cBhvr>
                                      <p:to>
                                        <p:strVal val="visible"/>
                                      </p:to>
                                    </p:set>
                                    <p:anim calcmode="lin" valueType="num">
                                      <p:cBhvr additive="base">
                                        <p:cTn id="13" dur="500" fill="hold"/>
                                        <p:tgtEl>
                                          <p:spTgt spid="92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218">
                                            <p:txEl>
                                              <p:pRg st="2" end="2"/>
                                            </p:txEl>
                                          </p:spTgt>
                                        </p:tgtEl>
                                        <p:attrNameLst>
                                          <p:attrName>style.visibility</p:attrName>
                                        </p:attrNameLst>
                                      </p:cBhvr>
                                      <p:to>
                                        <p:strVal val="visible"/>
                                      </p:to>
                                    </p:set>
                                    <p:anim calcmode="lin" valueType="num">
                                      <p:cBhvr additive="base">
                                        <p:cTn id="19" dur="500" fill="hold"/>
                                        <p:tgtEl>
                                          <p:spTgt spid="92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0C77FA8-656D-F248-B104-7D8EEBE1E23E}"/>
              </a:ext>
            </a:extLst>
          </p:cNvPr>
          <p:cNvSpPr>
            <a:spLocks noGrp="1" noChangeArrowheads="1"/>
          </p:cNvSpPr>
          <p:nvPr>
            <p:ph type="title"/>
          </p:nvPr>
        </p:nvSpPr>
        <p:spPr>
          <a:xfrm>
            <a:off x="4965430" y="629268"/>
            <a:ext cx="6586491" cy="1286160"/>
          </a:xfrm>
        </p:spPr>
        <p:txBody>
          <a:bodyPr anchor="b">
            <a:normAutofit/>
          </a:bodyPr>
          <a:lstStyle/>
          <a:p>
            <a:pPr eaLnBrk="1" hangingPunct="1"/>
            <a:br>
              <a:rPr lang="en-US" altLang="en-US" sz="4100"/>
            </a:br>
            <a:r>
              <a:rPr lang="en-US" altLang="en-US" sz="4100"/>
              <a:t>Ethical Dilemma</a:t>
            </a:r>
          </a:p>
        </p:txBody>
      </p:sp>
      <p:sp>
        <p:nvSpPr>
          <p:cNvPr id="44035" name="Rectangle 3">
            <a:extLst>
              <a:ext uri="{FF2B5EF4-FFF2-40B4-BE49-F238E27FC236}">
                <a16:creationId xmlns:a16="http://schemas.microsoft.com/office/drawing/2014/main" id="{E19D78E9-0CC4-1A41-B87A-8983DA5D06B1}"/>
              </a:ext>
            </a:extLst>
          </p:cNvPr>
          <p:cNvSpPr>
            <a:spLocks noGrp="1" noChangeArrowheads="1"/>
          </p:cNvSpPr>
          <p:nvPr>
            <p:ph idx="1"/>
          </p:nvPr>
        </p:nvSpPr>
        <p:spPr>
          <a:xfrm>
            <a:off x="4965431" y="2438400"/>
            <a:ext cx="6586489" cy="3785419"/>
          </a:xfrm>
        </p:spPr>
        <p:txBody>
          <a:bodyPr>
            <a:normAutofit/>
          </a:bodyPr>
          <a:lstStyle/>
          <a:p>
            <a:pPr eaLnBrk="1" hangingPunct="1"/>
            <a:r>
              <a:rPr lang="en-US" altLang="en-US" dirty="0"/>
              <a:t>Ethical Dilemma</a:t>
            </a:r>
          </a:p>
          <a:p>
            <a:pPr lvl="1" eaLnBrk="1" hangingPunct="1"/>
            <a:r>
              <a:rPr lang="en-US" altLang="en-US" sz="2800" dirty="0"/>
              <a:t>A situation that, although offering potential benefits, is unethical.</a:t>
            </a:r>
          </a:p>
          <a:p>
            <a:pPr lvl="1" eaLnBrk="1" hangingPunct="1"/>
            <a:r>
              <a:rPr lang="en-US" altLang="en-US" sz="2800" dirty="0"/>
              <a:t>One of the most common ethical dilemmas occurs when a company’s culture conflicts with an employee’s personal ethics.</a:t>
            </a:r>
          </a:p>
          <a:p>
            <a:pPr lvl="1" eaLnBrk="1" hangingPunct="1"/>
            <a:endParaRPr lang="en-US" altLang="en-US" sz="2000" dirty="0"/>
          </a:p>
          <a:p>
            <a:pPr lvl="1" eaLnBrk="1" hangingPunct="1"/>
            <a:endParaRPr lang="en-US" altLang="en-US" sz="2000" dirty="0"/>
          </a:p>
          <a:p>
            <a:pPr lvl="1" eaLnBrk="1" hangingPunct="1">
              <a:buFont typeface="Wingdings" pitchFamily="2" charset="2"/>
              <a:buNone/>
            </a:pPr>
            <a:endParaRPr lang="en-US" altLang="en-US" sz="2000" dirty="0"/>
          </a:p>
        </p:txBody>
      </p:sp>
      <p:pic>
        <p:nvPicPr>
          <p:cNvPr id="44037" name="Picture 44036">
            <a:extLst>
              <a:ext uri="{FF2B5EF4-FFF2-40B4-BE49-F238E27FC236}">
                <a16:creationId xmlns:a16="http://schemas.microsoft.com/office/drawing/2014/main" id="{BC314740-E73D-4924-8DDE-03E05DF0C24F}"/>
              </a:ext>
            </a:extLst>
          </p:cNvPr>
          <p:cNvPicPr>
            <a:picLocks noChangeAspect="1"/>
          </p:cNvPicPr>
          <p:nvPr/>
        </p:nvPicPr>
        <p:blipFill rotWithShape="1">
          <a:blip r:embed="rId3"/>
          <a:srcRect l="31111" r="18194"/>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A12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985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 calcmode="lin" valueType="num">
                                      <p:cBhvr additive="base">
                                        <p:cTn id="7" dur="5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03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anim calcmode="lin" valueType="num">
                                      <p:cBhvr additive="base">
                                        <p:cTn id="11" dur="5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403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anim calcmode="lin" valueType="num">
                                      <p:cBhvr additive="base">
                                        <p:cTn id="15" dur="5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403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A6063-142E-43C0-B7AC-A1F4C6AEEA91}"/>
              </a:ext>
            </a:extLst>
          </p:cNvPr>
          <p:cNvSpPr>
            <a:spLocks noGrp="1"/>
          </p:cNvSpPr>
          <p:nvPr>
            <p:ph type="title"/>
          </p:nvPr>
        </p:nvSpPr>
        <p:spPr>
          <a:xfrm>
            <a:off x="1075767" y="1188637"/>
            <a:ext cx="2988234" cy="4480726"/>
          </a:xfrm>
        </p:spPr>
        <p:txBody>
          <a:bodyPr>
            <a:normAutofit/>
          </a:bodyPr>
          <a:lstStyle/>
          <a:p>
            <a:pPr algn="r"/>
            <a:r>
              <a:rPr lang="en-GB" sz="6600"/>
              <a:t>Paid parental leave</a:t>
            </a:r>
          </a:p>
        </p:txBody>
      </p:sp>
      <p:cxnSp>
        <p:nvCxnSpPr>
          <p:cNvPr id="21"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6DA2A3-1F92-402F-976D-A9D5EFA3F504}"/>
              </a:ext>
            </a:extLst>
          </p:cNvPr>
          <p:cNvSpPr>
            <a:spLocks noGrp="1"/>
          </p:cNvSpPr>
          <p:nvPr>
            <p:ph idx="1"/>
          </p:nvPr>
        </p:nvSpPr>
        <p:spPr>
          <a:xfrm>
            <a:off x="5255260" y="1648870"/>
            <a:ext cx="4702848" cy="3560260"/>
          </a:xfrm>
        </p:spPr>
        <p:txBody>
          <a:bodyPr anchor="ctr">
            <a:normAutofit/>
          </a:bodyPr>
          <a:lstStyle/>
          <a:p>
            <a:r>
              <a:rPr lang="en-GB" sz="1700" dirty="0"/>
              <a:t>How much time paid leave can an employee receive on the birth of their child?</a:t>
            </a:r>
          </a:p>
          <a:p>
            <a:r>
              <a:rPr lang="en-GB" sz="1700" dirty="0"/>
              <a:t>Australia</a:t>
            </a:r>
          </a:p>
          <a:p>
            <a:r>
              <a:rPr lang="en-GB" sz="1700" dirty="0"/>
              <a:t>UK</a:t>
            </a:r>
          </a:p>
          <a:p>
            <a:r>
              <a:rPr lang="en-GB" sz="1700" dirty="0"/>
              <a:t>China</a:t>
            </a:r>
          </a:p>
          <a:p>
            <a:r>
              <a:rPr lang="en-GB" sz="1700" dirty="0"/>
              <a:t>Bahrain</a:t>
            </a:r>
          </a:p>
          <a:p>
            <a:r>
              <a:rPr lang="en-GB" sz="1700" dirty="0"/>
              <a:t>US</a:t>
            </a:r>
          </a:p>
          <a:p>
            <a:r>
              <a:rPr lang="en-GB" sz="1700" dirty="0"/>
              <a:t>Saudi Arabia</a:t>
            </a:r>
          </a:p>
          <a:p>
            <a:pPr marL="0" indent="0">
              <a:buNone/>
            </a:pPr>
            <a:endParaRPr lang="en-GB" sz="1700" dirty="0"/>
          </a:p>
        </p:txBody>
      </p:sp>
    </p:spTree>
    <p:extLst>
      <p:ext uri="{BB962C8B-B14F-4D97-AF65-F5344CB8AC3E}">
        <p14:creationId xmlns:p14="http://schemas.microsoft.com/office/powerpoint/2010/main" val="2762221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C029A812-5846-44EE-9A7E-0CF44B0396E0}"/>
              </a:ext>
            </a:extLst>
          </p:cNvPr>
          <p:cNvGraphicFramePr>
            <a:graphicFrameLocks noGrp="1"/>
          </p:cNvGraphicFramePr>
          <p:nvPr>
            <p:extLst>
              <p:ext uri="{D42A27DB-BD31-4B8C-83A1-F6EECF244321}">
                <p14:modId xmlns:p14="http://schemas.microsoft.com/office/powerpoint/2010/main" val="1844836906"/>
              </p:ext>
            </p:extLst>
          </p:nvPr>
        </p:nvGraphicFramePr>
        <p:xfrm>
          <a:off x="0" y="0"/>
          <a:ext cx="12072731" cy="6857999"/>
        </p:xfrm>
        <a:graphic>
          <a:graphicData uri="http://schemas.openxmlformats.org/drawingml/2006/table">
            <a:tbl>
              <a:tblPr firstRow="1" bandRow="1">
                <a:tableStyleId>{00A15C55-8517-42AA-B614-E9B94910E393}</a:tableStyleId>
              </a:tblPr>
              <a:tblGrid>
                <a:gridCol w="2012122">
                  <a:extLst>
                    <a:ext uri="{9D8B030D-6E8A-4147-A177-3AD203B41FA5}">
                      <a16:colId xmlns:a16="http://schemas.microsoft.com/office/drawing/2014/main" val="3960478767"/>
                    </a:ext>
                  </a:extLst>
                </a:gridCol>
                <a:gridCol w="3202815">
                  <a:extLst>
                    <a:ext uri="{9D8B030D-6E8A-4147-A177-3AD203B41FA5}">
                      <a16:colId xmlns:a16="http://schemas.microsoft.com/office/drawing/2014/main" val="460096631"/>
                    </a:ext>
                  </a:extLst>
                </a:gridCol>
                <a:gridCol w="1884010">
                  <a:extLst>
                    <a:ext uri="{9D8B030D-6E8A-4147-A177-3AD203B41FA5}">
                      <a16:colId xmlns:a16="http://schemas.microsoft.com/office/drawing/2014/main" val="800276045"/>
                    </a:ext>
                  </a:extLst>
                </a:gridCol>
                <a:gridCol w="1868938">
                  <a:extLst>
                    <a:ext uri="{9D8B030D-6E8A-4147-A177-3AD203B41FA5}">
                      <a16:colId xmlns:a16="http://schemas.microsoft.com/office/drawing/2014/main" val="3765422144"/>
                    </a:ext>
                  </a:extLst>
                </a:gridCol>
                <a:gridCol w="1477064">
                  <a:extLst>
                    <a:ext uri="{9D8B030D-6E8A-4147-A177-3AD203B41FA5}">
                      <a16:colId xmlns:a16="http://schemas.microsoft.com/office/drawing/2014/main" val="3836023870"/>
                    </a:ext>
                  </a:extLst>
                </a:gridCol>
                <a:gridCol w="1627782">
                  <a:extLst>
                    <a:ext uri="{9D8B030D-6E8A-4147-A177-3AD203B41FA5}">
                      <a16:colId xmlns:a16="http://schemas.microsoft.com/office/drawing/2014/main" val="818158922"/>
                    </a:ext>
                  </a:extLst>
                </a:gridCol>
              </a:tblGrid>
              <a:tr h="1260799">
                <a:tc>
                  <a:txBody>
                    <a:bodyPr/>
                    <a:lstStyle/>
                    <a:p>
                      <a:r>
                        <a:rPr lang="en-GB" dirty="0"/>
                        <a:t>Country</a:t>
                      </a:r>
                    </a:p>
                  </a:txBody>
                  <a:tcPr/>
                </a:tc>
                <a:tc>
                  <a:txBody>
                    <a:bodyPr/>
                    <a:lstStyle/>
                    <a:p>
                      <a:r>
                        <a:rPr lang="en-GB" dirty="0"/>
                        <a:t>Paid Maternity Leave</a:t>
                      </a:r>
                    </a:p>
                  </a:txBody>
                  <a:tcPr/>
                </a:tc>
                <a:tc>
                  <a:txBody>
                    <a:bodyPr/>
                    <a:lstStyle/>
                    <a:p>
                      <a:r>
                        <a:rPr lang="en-GB" dirty="0"/>
                        <a:t>Paid Paternity Leave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Unpaid Maternity Leave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Unpaid Paternity Leave</a:t>
                      </a:r>
                    </a:p>
                    <a:p>
                      <a:endParaRPr lang="en-GB" dirty="0"/>
                    </a:p>
                  </a:txBody>
                  <a:tcPr/>
                </a:tc>
                <a:tc>
                  <a:txBody>
                    <a:bodyPr/>
                    <a:lstStyle/>
                    <a:p>
                      <a:r>
                        <a:rPr lang="en-GB" dirty="0"/>
                        <a:t>Restrictions</a:t>
                      </a:r>
                    </a:p>
                  </a:txBody>
                  <a:tcPr/>
                </a:tc>
                <a:extLst>
                  <a:ext uri="{0D108BD9-81ED-4DB2-BD59-A6C34878D82A}">
                    <a16:rowId xmlns:a16="http://schemas.microsoft.com/office/drawing/2014/main" val="153134604"/>
                  </a:ext>
                </a:extLst>
              </a:tr>
              <a:tr h="1972018">
                <a:tc>
                  <a:txBody>
                    <a:bodyPr/>
                    <a:lstStyle/>
                    <a:p>
                      <a:pPr algn="l"/>
                      <a:r>
                        <a:rPr lang="en-GB" u="none" dirty="0">
                          <a:solidFill>
                            <a:schemeClr val="tx1"/>
                          </a:solidFill>
                        </a:rPr>
                        <a:t>Australia</a:t>
                      </a:r>
                    </a:p>
                  </a:txBody>
                  <a:tcPr/>
                </a:tc>
                <a:tc>
                  <a:txBody>
                    <a:bodyPr/>
                    <a:lstStyle/>
                    <a:p>
                      <a:r>
                        <a:rPr lang="en-GB" dirty="0">
                          <a:effectLst/>
                        </a:rPr>
                        <a:t>18 weeks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effectLst/>
                        </a:rPr>
                        <a:t>National Minimum Wage (currently AUD$719.35 per week as at September 2018) subject to primary caregiver income is paid from the Australian Government in addition to paid parental leave from an employer</a:t>
                      </a:r>
                    </a:p>
                    <a:p>
                      <a:endParaRPr lang="en-GB" dirty="0">
                        <a:effectLst/>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5 weeks National Minimum Wage (2 weeks); unpaid (3 weeks)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effectLst/>
                      </a:endParaRPr>
                    </a:p>
                  </a:txBody>
                  <a:tcPr anchor="ctr"/>
                </a:tc>
                <a:tc>
                  <a:txBody>
                    <a:bodyPr/>
                    <a:lstStyle/>
                    <a:p>
                      <a:endParaRPr lang="en-GB" dirty="0">
                        <a:effectLst/>
                      </a:endParaRPr>
                    </a:p>
                  </a:txBody>
                  <a:tcPr anchor="ctr"/>
                </a:tc>
                <a:tc>
                  <a:txBody>
                    <a:bodyPr/>
                    <a:lstStyle/>
                    <a:p>
                      <a:endParaRPr lang="en-GB" dirty="0">
                        <a:effectLst/>
                      </a:endParaRPr>
                    </a:p>
                  </a:txBody>
                  <a:tcPr anchor="ctr"/>
                </a:tc>
                <a:tc>
                  <a:txBody>
                    <a:bodyPr/>
                    <a:lstStyle/>
                    <a:p>
                      <a:pPr algn="l"/>
                      <a:endParaRPr lang="en-GB" u="none" dirty="0">
                        <a:solidFill>
                          <a:schemeClr val="tx1"/>
                        </a:solidFill>
                      </a:endParaRPr>
                    </a:p>
                  </a:txBody>
                  <a:tcPr/>
                </a:tc>
                <a:extLst>
                  <a:ext uri="{0D108BD9-81ED-4DB2-BD59-A6C34878D82A}">
                    <a16:rowId xmlns:a16="http://schemas.microsoft.com/office/drawing/2014/main" val="2938622300"/>
                  </a:ext>
                </a:extLst>
              </a:tr>
              <a:tr h="420477">
                <a:tc>
                  <a:txBody>
                    <a:bodyPr/>
                    <a:lstStyle/>
                    <a:p>
                      <a:r>
                        <a:rPr lang="en-GB" u="sng">
                          <a:solidFill>
                            <a:schemeClr val="tx1"/>
                          </a:solidFill>
                          <a:effectLst/>
                          <a:hlinkClick r:id="rId2">
                            <a:extLst>
                              <a:ext uri="{A12FA001-AC4F-418D-AE19-62706E023703}">
                                <ahyp:hlinkClr xmlns:ahyp="http://schemas.microsoft.com/office/drawing/2018/hyperlinkcolor" val="tx"/>
                              </a:ext>
                            </a:extLst>
                          </a:hlinkClick>
                        </a:rPr>
                        <a:t>Bahrain</a:t>
                      </a:r>
                      <a:endParaRPr lang="en-GB">
                        <a:solidFill>
                          <a:schemeClr val="tx1"/>
                        </a:solidFill>
                        <a:effectLst/>
                      </a:endParaRPr>
                    </a:p>
                  </a:txBody>
                  <a:tcPr anchor="ctr"/>
                </a:tc>
                <a:tc>
                  <a:txBody>
                    <a:bodyPr/>
                    <a:lstStyle/>
                    <a:p>
                      <a:r>
                        <a:rPr lang="en-GB" dirty="0">
                          <a:solidFill>
                            <a:schemeClr val="tx1"/>
                          </a:solidFill>
                          <a:effectLst/>
                        </a:rPr>
                        <a:t>60 days 100%</a:t>
                      </a:r>
                    </a:p>
                  </a:txBody>
                  <a:tcPr anchor="ctr"/>
                </a:tc>
                <a:tc>
                  <a:txBody>
                    <a:bodyPr/>
                    <a:lstStyle/>
                    <a:p>
                      <a:pPr algn="l"/>
                      <a:endParaRPr lang="en-GB" u="none">
                        <a:solidFill>
                          <a:schemeClr val="tx1"/>
                        </a:solidFill>
                      </a:endParaRPr>
                    </a:p>
                  </a:txBody>
                  <a:tcPr/>
                </a:tc>
                <a:tc>
                  <a:txBody>
                    <a:bodyPr/>
                    <a:lstStyle/>
                    <a:p>
                      <a:pPr algn="l"/>
                      <a:endParaRPr lang="en-GB" u="none">
                        <a:solidFill>
                          <a:schemeClr val="tx1"/>
                        </a:solidFill>
                      </a:endParaRPr>
                    </a:p>
                  </a:txBody>
                  <a:tcPr/>
                </a:tc>
                <a:tc>
                  <a:txBody>
                    <a:bodyPr/>
                    <a:lstStyle/>
                    <a:p>
                      <a:pPr algn="l"/>
                      <a:endParaRPr lang="en-GB" u="none">
                        <a:solidFill>
                          <a:schemeClr val="tx1"/>
                        </a:solidFill>
                      </a:endParaRPr>
                    </a:p>
                  </a:txBody>
                  <a:tcPr/>
                </a:tc>
                <a:tc>
                  <a:txBody>
                    <a:bodyPr/>
                    <a:lstStyle/>
                    <a:p>
                      <a:pPr algn="l"/>
                      <a:endParaRPr lang="en-GB" u="none">
                        <a:solidFill>
                          <a:schemeClr val="tx1"/>
                        </a:solidFill>
                      </a:endParaRPr>
                    </a:p>
                  </a:txBody>
                  <a:tcPr/>
                </a:tc>
                <a:extLst>
                  <a:ext uri="{0D108BD9-81ED-4DB2-BD59-A6C34878D82A}">
                    <a16:rowId xmlns:a16="http://schemas.microsoft.com/office/drawing/2014/main" val="2716437235"/>
                  </a:ext>
                </a:extLst>
              </a:tr>
              <a:tr h="420477">
                <a:tc>
                  <a:txBody>
                    <a:bodyPr/>
                    <a:lstStyle/>
                    <a:p>
                      <a:r>
                        <a:rPr lang="en-GB" u="none" strike="noStrike">
                          <a:solidFill>
                            <a:schemeClr val="tx1"/>
                          </a:solidFill>
                          <a:effectLst/>
                          <a:hlinkClick r:id="rId3" tooltip="China">
                            <a:extLst>
                              <a:ext uri="{A12FA001-AC4F-418D-AE19-62706E023703}">
                                <ahyp:hlinkClr xmlns:ahyp="http://schemas.microsoft.com/office/drawing/2018/hyperlinkcolor" val="tx"/>
                              </a:ext>
                            </a:extLst>
                          </a:hlinkClick>
                        </a:rPr>
                        <a:t>China</a:t>
                      </a:r>
                      <a:endParaRPr lang="en-GB">
                        <a:solidFill>
                          <a:schemeClr val="tx1"/>
                        </a:solidFill>
                        <a:effectLst/>
                      </a:endParaRPr>
                    </a:p>
                  </a:txBody>
                  <a:tcPr anchor="ctr"/>
                </a:tc>
                <a:tc>
                  <a:txBody>
                    <a:bodyPr/>
                    <a:lstStyle/>
                    <a:p>
                      <a:r>
                        <a:rPr lang="en-GB" dirty="0">
                          <a:effectLst/>
                        </a:rPr>
                        <a:t>128 days 100%</a:t>
                      </a:r>
                    </a:p>
                  </a:txBody>
                  <a:tcPr anchor="ctr"/>
                </a:tc>
                <a:tc>
                  <a:txBody>
                    <a:bodyPr/>
                    <a:lstStyle/>
                    <a:p>
                      <a:pPr algn="l"/>
                      <a:endParaRPr lang="en-GB" u="none" dirty="0">
                        <a:solidFill>
                          <a:schemeClr val="tx1"/>
                        </a:solidFill>
                      </a:endParaRPr>
                    </a:p>
                  </a:txBody>
                  <a:tcPr/>
                </a:tc>
                <a:tc>
                  <a:txBody>
                    <a:bodyPr/>
                    <a:lstStyle/>
                    <a:p>
                      <a:pPr algn="l"/>
                      <a:endParaRPr lang="en-GB" u="none">
                        <a:solidFill>
                          <a:schemeClr val="tx1"/>
                        </a:solidFill>
                      </a:endParaRPr>
                    </a:p>
                  </a:txBody>
                  <a:tcPr/>
                </a:tc>
                <a:tc>
                  <a:txBody>
                    <a:bodyPr/>
                    <a:lstStyle/>
                    <a:p>
                      <a:pPr algn="l"/>
                      <a:endParaRPr lang="en-GB" u="none">
                        <a:solidFill>
                          <a:schemeClr val="tx1"/>
                        </a:solidFill>
                      </a:endParaRPr>
                    </a:p>
                  </a:txBody>
                  <a:tcPr/>
                </a:tc>
                <a:tc>
                  <a:txBody>
                    <a:bodyPr/>
                    <a:lstStyle/>
                    <a:p>
                      <a:pPr algn="l"/>
                      <a:endParaRPr lang="en-GB" u="none">
                        <a:solidFill>
                          <a:schemeClr val="tx1"/>
                        </a:solidFill>
                      </a:endParaRPr>
                    </a:p>
                  </a:txBody>
                  <a:tcPr/>
                </a:tc>
                <a:extLst>
                  <a:ext uri="{0D108BD9-81ED-4DB2-BD59-A6C34878D82A}">
                    <a16:rowId xmlns:a16="http://schemas.microsoft.com/office/drawing/2014/main" val="3013429315"/>
                  </a:ext>
                </a:extLst>
              </a:tr>
              <a:tr h="420477">
                <a:tc>
                  <a:txBody>
                    <a:bodyPr/>
                    <a:lstStyle/>
                    <a:p>
                      <a:r>
                        <a:rPr lang="en-GB" u="sng">
                          <a:solidFill>
                            <a:schemeClr val="tx1"/>
                          </a:solidFill>
                          <a:effectLst/>
                          <a:hlinkClick r:id="rId4">
                            <a:extLst>
                              <a:ext uri="{A12FA001-AC4F-418D-AE19-62706E023703}">
                                <ahyp:hlinkClr xmlns:ahyp="http://schemas.microsoft.com/office/drawing/2018/hyperlinkcolor" val="tx"/>
                              </a:ext>
                            </a:extLst>
                          </a:hlinkClick>
                        </a:rPr>
                        <a:t>Saudi Arabia</a:t>
                      </a:r>
                      <a:endParaRPr lang="en-GB">
                        <a:solidFill>
                          <a:schemeClr val="tx1"/>
                        </a:solidFill>
                        <a:effectLst/>
                      </a:endParaRPr>
                    </a:p>
                  </a:txBody>
                  <a:tcPr anchor="ctr"/>
                </a:tc>
                <a:tc>
                  <a:txBody>
                    <a:bodyPr/>
                    <a:lstStyle/>
                    <a:p>
                      <a:r>
                        <a:rPr lang="en-GB">
                          <a:solidFill>
                            <a:schemeClr val="tx1"/>
                          </a:solidFill>
                          <a:effectLst/>
                        </a:rPr>
                        <a:t>10 weeks 50% or 100%</a:t>
                      </a:r>
                    </a:p>
                  </a:txBody>
                  <a:tcPr anchor="ctr"/>
                </a:tc>
                <a:tc>
                  <a:txBody>
                    <a:bodyPr/>
                    <a:lstStyle/>
                    <a:p>
                      <a:r>
                        <a:rPr lang="en-GB" dirty="0">
                          <a:solidFill>
                            <a:schemeClr val="tx1"/>
                          </a:solidFill>
                          <a:effectLst/>
                        </a:rPr>
                        <a:t>THREE days</a:t>
                      </a:r>
                    </a:p>
                  </a:txBody>
                  <a:tcPr anchor="ctr"/>
                </a:tc>
                <a:tc>
                  <a:txBody>
                    <a:bodyPr/>
                    <a:lstStyle/>
                    <a:p>
                      <a:pPr algn="l"/>
                      <a:endParaRPr lang="en-GB" u="none" dirty="0">
                        <a:solidFill>
                          <a:schemeClr val="tx1"/>
                        </a:solidFill>
                      </a:endParaRPr>
                    </a:p>
                  </a:txBody>
                  <a:tcPr/>
                </a:tc>
                <a:tc>
                  <a:txBody>
                    <a:bodyPr/>
                    <a:lstStyle/>
                    <a:p>
                      <a:pPr algn="l"/>
                      <a:endParaRPr lang="en-GB" u="none">
                        <a:solidFill>
                          <a:schemeClr val="tx1"/>
                        </a:solidFill>
                      </a:endParaRPr>
                    </a:p>
                  </a:txBody>
                  <a:tcPr/>
                </a:tc>
                <a:tc>
                  <a:txBody>
                    <a:bodyPr/>
                    <a:lstStyle/>
                    <a:p>
                      <a:pPr algn="l"/>
                      <a:endParaRPr lang="en-GB" u="none">
                        <a:solidFill>
                          <a:schemeClr val="tx1"/>
                        </a:solidFill>
                      </a:endParaRPr>
                    </a:p>
                  </a:txBody>
                  <a:tcPr/>
                </a:tc>
                <a:extLst>
                  <a:ext uri="{0D108BD9-81ED-4DB2-BD59-A6C34878D82A}">
                    <a16:rowId xmlns:a16="http://schemas.microsoft.com/office/drawing/2014/main" val="2772267337"/>
                  </a:ext>
                </a:extLst>
              </a:tr>
              <a:tr h="1943274">
                <a:tc>
                  <a:txBody>
                    <a:bodyPr/>
                    <a:lstStyle/>
                    <a:p>
                      <a:pPr algn="l"/>
                      <a:r>
                        <a:rPr lang="en-GB" u="none" strike="noStrike" dirty="0">
                          <a:solidFill>
                            <a:schemeClr val="tx1"/>
                          </a:solidFill>
                          <a:effectLst/>
                          <a:hlinkClick r:id="rId5" tooltip="United Kingdom">
                            <a:extLst>
                              <a:ext uri="{A12FA001-AC4F-418D-AE19-62706E023703}">
                                <ahyp:hlinkClr xmlns:ahyp="http://schemas.microsoft.com/office/drawing/2018/hyperlinkcolor" val="tx"/>
                              </a:ext>
                            </a:extLst>
                          </a:hlinkClick>
                        </a:rPr>
                        <a:t>UK </a:t>
                      </a:r>
                      <a:endParaRPr lang="en-GB" u="none" dirty="0">
                        <a:solidFill>
                          <a:schemeClr val="tx1"/>
                        </a:solidFill>
                        <a:effectLst/>
                      </a:endParaRPr>
                    </a:p>
                  </a:txBody>
                  <a:tcPr anchor="ctr"/>
                </a:tc>
                <a:tc>
                  <a:txBody>
                    <a:bodyPr/>
                    <a:lstStyle/>
                    <a:p>
                      <a:pPr algn="l"/>
                      <a:r>
                        <a:rPr lang="en-GB" u="none" dirty="0">
                          <a:solidFill>
                            <a:schemeClr val="tx1"/>
                          </a:solidFill>
                          <a:effectLst/>
                        </a:rPr>
                        <a:t>52</a:t>
                      </a:r>
                      <a:r>
                        <a:rPr lang="en-GB" u="none" strike="noStrike" baseline="30000" dirty="0">
                          <a:solidFill>
                            <a:schemeClr val="tx1"/>
                          </a:solidFill>
                          <a:effectLst/>
                        </a:rPr>
                        <a:t> </a:t>
                      </a:r>
                      <a:r>
                        <a:rPr lang="en-GB" u="none" dirty="0">
                          <a:solidFill>
                            <a:schemeClr val="tx1"/>
                          </a:solidFill>
                          <a:effectLst/>
                        </a:rPr>
                        <a:t>(2 weeks mandatory for the mother, up to 50 of the remainder can be transferred to the father as shared parental leave)</a:t>
                      </a:r>
                    </a:p>
                  </a:txBody>
                  <a:tcPr anchor="ctr"/>
                </a:tc>
                <a:tc>
                  <a:txBody>
                    <a:bodyPr/>
                    <a:lstStyle/>
                    <a:p>
                      <a:pPr algn="l"/>
                      <a:r>
                        <a:rPr lang="en-GB" u="none" dirty="0">
                          <a:solidFill>
                            <a:schemeClr val="tx1"/>
                          </a:solidFill>
                          <a:effectLst/>
                        </a:rPr>
                        <a:t>90% for 6 weeks; 90%, with a maximum, for 32 weeks; unpaid remainder</a:t>
                      </a:r>
                    </a:p>
                  </a:txBody>
                  <a:tcPr anchor="ctr"/>
                </a:tc>
                <a:tc>
                  <a:txBody>
                    <a:bodyPr/>
                    <a:lstStyle/>
                    <a:p>
                      <a:pPr algn="l"/>
                      <a:r>
                        <a:rPr lang="en-GB" u="none" dirty="0">
                          <a:solidFill>
                            <a:schemeClr val="tx1"/>
                          </a:solidFill>
                          <a:effectLst/>
                        </a:rPr>
                        <a:t>2</a:t>
                      </a:r>
                      <a:r>
                        <a:rPr lang="en-GB" u="none" strike="noStrike" baseline="30000" dirty="0">
                          <a:solidFill>
                            <a:schemeClr val="tx1"/>
                          </a:solidFill>
                          <a:effectLst/>
                        </a:rPr>
                        <a:t> </a:t>
                      </a:r>
                      <a:r>
                        <a:rPr lang="en-GB" u="none" dirty="0">
                          <a:solidFill>
                            <a:schemeClr val="tx1"/>
                          </a:solidFill>
                          <a:effectLst/>
                        </a:rPr>
                        <a:t>(plus up to 50 weeks transferred from the mother as shared parental leave)</a:t>
                      </a:r>
                    </a:p>
                  </a:txBody>
                  <a:tcPr anchor="ctr"/>
                </a:tc>
                <a:tc>
                  <a:txBody>
                    <a:bodyPr/>
                    <a:lstStyle/>
                    <a:p>
                      <a:pPr algn="l"/>
                      <a:r>
                        <a:rPr lang="en-GB" u="none" dirty="0">
                          <a:solidFill>
                            <a:schemeClr val="tx1"/>
                          </a:solidFill>
                          <a:effectLst/>
                        </a:rPr>
                        <a:t>90%, with a maximum</a:t>
                      </a:r>
                    </a:p>
                  </a:txBody>
                  <a:tcPr anchor="ctr"/>
                </a:tc>
                <a:tc>
                  <a:txBody>
                    <a:bodyPr/>
                    <a:lstStyle/>
                    <a:p>
                      <a:pPr algn="l"/>
                      <a:r>
                        <a:rPr lang="en-GB" u="none" dirty="0">
                          <a:solidFill>
                            <a:schemeClr val="tx1"/>
                          </a:solidFill>
                          <a:effectLst/>
                        </a:rPr>
                        <a:t>13 each</a:t>
                      </a:r>
                    </a:p>
                  </a:txBody>
                  <a:tcPr anchor="ctr"/>
                </a:tc>
                <a:extLst>
                  <a:ext uri="{0D108BD9-81ED-4DB2-BD59-A6C34878D82A}">
                    <a16:rowId xmlns:a16="http://schemas.microsoft.com/office/drawing/2014/main" val="3122193139"/>
                  </a:ext>
                </a:extLst>
              </a:tr>
              <a:tr h="420477">
                <a:tc>
                  <a:txBody>
                    <a:bodyPr/>
                    <a:lstStyle/>
                    <a:p>
                      <a:pPr algn="l"/>
                      <a:r>
                        <a:rPr lang="en-GB" u="none" dirty="0">
                          <a:solidFill>
                            <a:schemeClr val="tx1"/>
                          </a:solidFill>
                        </a:rPr>
                        <a:t>USA </a:t>
                      </a:r>
                    </a:p>
                  </a:txBody>
                  <a:tcPr/>
                </a:tc>
                <a:tc>
                  <a:txBody>
                    <a:bodyPr/>
                    <a:lstStyle/>
                    <a:p>
                      <a:pPr algn="l"/>
                      <a:r>
                        <a:rPr lang="en-GB" u="none" dirty="0">
                          <a:solidFill>
                            <a:schemeClr val="tx1"/>
                          </a:solidFill>
                        </a:rPr>
                        <a:t>0 </a:t>
                      </a:r>
                    </a:p>
                  </a:txBody>
                  <a:tcPr/>
                </a:tc>
                <a:tc>
                  <a:txBody>
                    <a:bodyPr/>
                    <a:lstStyle/>
                    <a:p>
                      <a:pPr algn="l"/>
                      <a:r>
                        <a:rPr lang="en-GB" u="none" dirty="0">
                          <a:solidFill>
                            <a:schemeClr val="tx1"/>
                          </a:solidFill>
                        </a:rPr>
                        <a:t>0</a:t>
                      </a:r>
                    </a:p>
                  </a:txBody>
                  <a:tcPr/>
                </a:tc>
                <a:tc>
                  <a:txBody>
                    <a:bodyPr/>
                    <a:lstStyle/>
                    <a:p>
                      <a:pPr algn="l"/>
                      <a:r>
                        <a:rPr lang="en-GB" u="none" dirty="0">
                          <a:solidFill>
                            <a:schemeClr val="tx1"/>
                          </a:solidFill>
                        </a:rPr>
                        <a:t>0 (12)</a:t>
                      </a:r>
                    </a:p>
                  </a:txBody>
                  <a:tcPr/>
                </a:tc>
                <a:tc>
                  <a:txBody>
                    <a:bodyPr/>
                    <a:lstStyle/>
                    <a:p>
                      <a:pPr algn="l"/>
                      <a:r>
                        <a:rPr lang="en-GB" u="none" dirty="0">
                          <a:solidFill>
                            <a:schemeClr val="tx1"/>
                          </a:solidFill>
                        </a:rPr>
                        <a:t>0</a:t>
                      </a:r>
                    </a:p>
                  </a:txBody>
                  <a:tcPr/>
                </a:tc>
                <a:tc>
                  <a:txBody>
                    <a:bodyPr/>
                    <a:lstStyle/>
                    <a:p>
                      <a:pPr algn="l"/>
                      <a:r>
                        <a:rPr lang="en-GB" u="none" dirty="0">
                          <a:solidFill>
                            <a:schemeClr val="tx1"/>
                          </a:solidFill>
                        </a:rPr>
                        <a:t>0</a:t>
                      </a:r>
                    </a:p>
                  </a:txBody>
                  <a:tcPr/>
                </a:tc>
                <a:extLst>
                  <a:ext uri="{0D108BD9-81ED-4DB2-BD59-A6C34878D82A}">
                    <a16:rowId xmlns:a16="http://schemas.microsoft.com/office/drawing/2014/main" val="1477564073"/>
                  </a:ext>
                </a:extLst>
              </a:tr>
            </a:tbl>
          </a:graphicData>
        </a:graphic>
      </p:graphicFrame>
    </p:spTree>
    <p:extLst>
      <p:ext uri="{BB962C8B-B14F-4D97-AF65-F5344CB8AC3E}">
        <p14:creationId xmlns:p14="http://schemas.microsoft.com/office/powerpoint/2010/main" val="24851140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6082" name="Rectangle 2">
            <a:extLst>
              <a:ext uri="{FF2B5EF4-FFF2-40B4-BE49-F238E27FC236}">
                <a16:creationId xmlns:a16="http://schemas.microsoft.com/office/drawing/2014/main" id="{3EA3F5AA-C160-5748-8C7C-DD01D2B8F81C}"/>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US" altLang="en-US" sz="6800">
                <a:solidFill>
                  <a:schemeClr val="bg1"/>
                </a:solidFill>
              </a:rPr>
              <a:t>An Ethic Based on Individuals</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6083" name="Rectangle 4">
            <a:extLst>
              <a:ext uri="{FF2B5EF4-FFF2-40B4-BE49-F238E27FC236}">
                <a16:creationId xmlns:a16="http://schemas.microsoft.com/office/drawing/2014/main" id="{6323D7E5-50B7-A448-B90F-84DFFEA5CB87}"/>
              </a:ext>
            </a:extLst>
          </p:cNvPr>
          <p:cNvSpPr>
            <a:spLocks noGrp="1" noChangeArrowheads="1"/>
          </p:cNvSpPr>
          <p:nvPr>
            <p:ph idx="1"/>
          </p:nvPr>
        </p:nvSpPr>
        <p:spPr>
          <a:xfrm>
            <a:off x="5514976" y="447690"/>
            <a:ext cx="6477000" cy="6153132"/>
          </a:xfrm>
        </p:spPr>
        <p:txBody>
          <a:bodyPr anchor="ctr">
            <a:normAutofit/>
          </a:bodyPr>
          <a:lstStyle/>
          <a:p>
            <a:pPr eaLnBrk="1" hangingPunct="1"/>
            <a:r>
              <a:rPr lang="en-US" altLang="en-US" dirty="0">
                <a:solidFill>
                  <a:schemeClr val="bg1"/>
                </a:solidFill>
              </a:rPr>
              <a:t>Individuals:</a:t>
            </a:r>
          </a:p>
          <a:p>
            <a:pPr lvl="1" eaLnBrk="1" hangingPunct="1"/>
            <a:r>
              <a:rPr lang="en-US" altLang="en-US" sz="2800" dirty="0">
                <a:solidFill>
                  <a:schemeClr val="bg1"/>
                </a:solidFill>
              </a:rPr>
              <a:t>Have equal political rights</a:t>
            </a:r>
          </a:p>
          <a:p>
            <a:pPr lvl="1" eaLnBrk="1" hangingPunct="1"/>
            <a:r>
              <a:rPr lang="en-US" altLang="en-US" sz="2800" dirty="0">
                <a:solidFill>
                  <a:schemeClr val="bg1"/>
                </a:solidFill>
              </a:rPr>
              <a:t>Deserve to be treated fairly</a:t>
            </a:r>
          </a:p>
          <a:p>
            <a:pPr lvl="1" eaLnBrk="1" hangingPunct="1"/>
            <a:r>
              <a:rPr lang="en-US" altLang="en-US" sz="2800" dirty="0">
                <a:solidFill>
                  <a:schemeClr val="bg1"/>
                </a:solidFill>
              </a:rPr>
              <a:t>Have the right to live as they want, as long as they do not harm the rights of others</a:t>
            </a:r>
          </a:p>
          <a:p>
            <a:pPr lvl="2" eaLnBrk="1" hangingPunct="1"/>
            <a:r>
              <a:rPr lang="en-US" altLang="en-US" sz="2800" dirty="0">
                <a:solidFill>
                  <a:schemeClr val="bg1"/>
                </a:solidFill>
              </a:rPr>
              <a:t>This includes the right to live badly</a:t>
            </a:r>
          </a:p>
          <a:p>
            <a:pPr eaLnBrk="1" hangingPunct="1"/>
            <a:r>
              <a:rPr lang="en-US" altLang="en-US" dirty="0">
                <a:solidFill>
                  <a:schemeClr val="bg1"/>
                </a:solidFill>
              </a:rPr>
              <a:t>A good society is one that treats individuals fairly and protects their rights. This requires:</a:t>
            </a:r>
          </a:p>
          <a:p>
            <a:pPr lvl="1" eaLnBrk="1" hangingPunct="1"/>
            <a:r>
              <a:rPr lang="en-US" altLang="en-US" sz="2800" dirty="0">
                <a:solidFill>
                  <a:schemeClr val="bg1"/>
                </a:solidFill>
              </a:rPr>
              <a:t>Efficient, non-corrupt government and business</a:t>
            </a:r>
          </a:p>
          <a:p>
            <a:pPr lvl="1" eaLnBrk="1" hangingPunct="1"/>
            <a:r>
              <a:rPr lang="en-US" altLang="en-US" sz="2800" dirty="0">
                <a:solidFill>
                  <a:schemeClr val="bg1"/>
                </a:solidFill>
              </a:rPr>
              <a:t>A clean, non-toxic environment</a:t>
            </a:r>
          </a:p>
          <a:p>
            <a:pPr lvl="1" eaLnBrk="1" hangingPunct="1"/>
            <a:endParaRPr lang="en-US" altLang="en-US" sz="2000" dirty="0">
              <a:solidFill>
                <a:schemeClr val="bg1"/>
              </a:solidFill>
            </a:endParaRPr>
          </a:p>
        </p:txBody>
      </p:sp>
    </p:spTree>
    <p:extLst>
      <p:ext uri="{BB962C8B-B14F-4D97-AF65-F5344CB8AC3E}">
        <p14:creationId xmlns:p14="http://schemas.microsoft.com/office/powerpoint/2010/main" val="662444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 calcmode="lin" valueType="num">
                                      <p:cBhvr additive="base">
                                        <p:cTn id="7" dur="500" fill="hold"/>
                                        <p:tgtEl>
                                          <p:spTgt spid="460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608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anim calcmode="lin" valueType="num">
                                      <p:cBhvr additive="base">
                                        <p:cTn id="11" dur="500" fill="hold"/>
                                        <p:tgtEl>
                                          <p:spTgt spid="4608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608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anim calcmode="lin" valueType="num">
                                      <p:cBhvr additive="base">
                                        <p:cTn id="15" dur="500" fill="hold"/>
                                        <p:tgtEl>
                                          <p:spTgt spid="4608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608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6083">
                                            <p:txEl>
                                              <p:pRg st="3" end="3"/>
                                            </p:txEl>
                                          </p:spTgt>
                                        </p:tgtEl>
                                        <p:attrNameLst>
                                          <p:attrName>style.visibility</p:attrName>
                                        </p:attrNameLst>
                                      </p:cBhvr>
                                      <p:to>
                                        <p:strVal val="visible"/>
                                      </p:to>
                                    </p:set>
                                    <p:anim calcmode="lin" valueType="num">
                                      <p:cBhvr additive="base">
                                        <p:cTn id="19" dur="500" fill="hold"/>
                                        <p:tgtEl>
                                          <p:spTgt spid="4608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608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6083">
                                            <p:txEl>
                                              <p:pRg st="4" end="4"/>
                                            </p:txEl>
                                          </p:spTgt>
                                        </p:tgtEl>
                                        <p:attrNameLst>
                                          <p:attrName>style.visibility</p:attrName>
                                        </p:attrNameLst>
                                      </p:cBhvr>
                                      <p:to>
                                        <p:strVal val="visible"/>
                                      </p:to>
                                    </p:set>
                                    <p:anim calcmode="lin" valueType="num">
                                      <p:cBhvr additive="base">
                                        <p:cTn id="23" dur="500" fill="hold"/>
                                        <p:tgtEl>
                                          <p:spTgt spid="4608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608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6083">
                                            <p:txEl>
                                              <p:pRg st="5" end="5"/>
                                            </p:txEl>
                                          </p:spTgt>
                                        </p:tgtEl>
                                        <p:attrNameLst>
                                          <p:attrName>style.visibility</p:attrName>
                                        </p:attrNameLst>
                                      </p:cBhvr>
                                      <p:to>
                                        <p:strVal val="visible"/>
                                      </p:to>
                                    </p:set>
                                    <p:anim calcmode="lin" valueType="num">
                                      <p:cBhvr additive="base">
                                        <p:cTn id="29" dur="500" fill="hold"/>
                                        <p:tgtEl>
                                          <p:spTgt spid="4608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608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6083">
                                            <p:txEl>
                                              <p:pRg st="6" end="6"/>
                                            </p:txEl>
                                          </p:spTgt>
                                        </p:tgtEl>
                                        <p:attrNameLst>
                                          <p:attrName>style.visibility</p:attrName>
                                        </p:attrNameLst>
                                      </p:cBhvr>
                                      <p:to>
                                        <p:strVal val="visible"/>
                                      </p:to>
                                    </p:set>
                                    <p:anim calcmode="lin" valueType="num">
                                      <p:cBhvr additive="base">
                                        <p:cTn id="33" dur="500" fill="hold"/>
                                        <p:tgtEl>
                                          <p:spTgt spid="4608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608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6083">
                                            <p:txEl>
                                              <p:pRg st="7" end="7"/>
                                            </p:txEl>
                                          </p:spTgt>
                                        </p:tgtEl>
                                        <p:attrNameLst>
                                          <p:attrName>style.visibility</p:attrName>
                                        </p:attrNameLst>
                                      </p:cBhvr>
                                      <p:to>
                                        <p:strVal val="visible"/>
                                      </p:to>
                                    </p:set>
                                    <p:anim calcmode="lin" valueType="num">
                                      <p:cBhvr additive="base">
                                        <p:cTn id="37" dur="500" fill="hold"/>
                                        <p:tgtEl>
                                          <p:spTgt spid="4608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608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C8593-84CF-9C86-888E-7BCE863AFC6C}"/>
              </a:ext>
            </a:extLst>
          </p:cNvPr>
          <p:cNvSpPr>
            <a:spLocks noGrp="1"/>
          </p:cNvSpPr>
          <p:nvPr>
            <p:ph type="title"/>
          </p:nvPr>
        </p:nvSpPr>
        <p:spPr/>
        <p:txBody>
          <a:bodyPr/>
          <a:lstStyle/>
          <a:p>
            <a:r>
              <a:rPr lang="en-GB" dirty="0"/>
              <a:t>Jack </a:t>
            </a:r>
            <a:r>
              <a:rPr lang="en-GB"/>
              <a:t>Warner corruption</a:t>
            </a:r>
          </a:p>
        </p:txBody>
      </p:sp>
      <p:sp>
        <p:nvSpPr>
          <p:cNvPr id="3" name="Content Placeholder 2">
            <a:extLst>
              <a:ext uri="{FF2B5EF4-FFF2-40B4-BE49-F238E27FC236}">
                <a16:creationId xmlns:a16="http://schemas.microsoft.com/office/drawing/2014/main" id="{A08F8D08-5769-1F8B-B0C7-AEC55BD4894A}"/>
              </a:ext>
            </a:extLst>
          </p:cNvPr>
          <p:cNvSpPr>
            <a:spLocks noGrp="1"/>
          </p:cNvSpPr>
          <p:nvPr>
            <p:ph idx="1"/>
          </p:nvPr>
        </p:nvSpPr>
        <p:spPr/>
        <p:txBody>
          <a:bodyPr/>
          <a:lstStyle/>
          <a:p>
            <a:r>
              <a:rPr lang="en-GB" dirty="0">
                <a:hlinkClick r:id="rId2"/>
              </a:rPr>
              <a:t>https://www.youtube.com/watch?v=bzlT6CCbIR0</a:t>
            </a:r>
            <a:r>
              <a:rPr lang="en-GB" dirty="0"/>
              <a:t> </a:t>
            </a:r>
          </a:p>
        </p:txBody>
      </p:sp>
    </p:spTree>
    <p:extLst>
      <p:ext uri="{BB962C8B-B14F-4D97-AF65-F5344CB8AC3E}">
        <p14:creationId xmlns:p14="http://schemas.microsoft.com/office/powerpoint/2010/main" val="3938077968"/>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ED35DA-13B3-4561-BF20-2A16FC048194}">
  <ds:schemaRefs>
    <ds:schemaRef ds:uri="http://schemas.microsoft.com/sharepoint/v3/contenttype/forms"/>
  </ds:schemaRefs>
</ds:datastoreItem>
</file>

<file path=customXml/itemProps2.xml><?xml version="1.0" encoding="utf-8"?>
<ds:datastoreItem xmlns:ds="http://schemas.openxmlformats.org/officeDocument/2006/customXml" ds:itemID="{892BCEF3-E5A2-4CB3-87A0-C830FDE34C7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FDD6E67-9DE6-4E30-9D5A-2F63DB2848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82</TotalTime>
  <Words>1277</Words>
  <Application>Microsoft Office PowerPoint</Application>
  <PresentationFormat>Widescreen</PresentationFormat>
  <Paragraphs>151</Paragraphs>
  <Slides>32</Slides>
  <Notes>6</Notes>
  <HiddenSlides>2</HiddenSlides>
  <MMClips>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Arial</vt:lpstr>
      <vt:lpstr>Calibri</vt:lpstr>
      <vt:lpstr>Calibri Light</vt:lpstr>
      <vt:lpstr>Times New Roman</vt:lpstr>
      <vt:lpstr>Wingdings</vt:lpstr>
      <vt:lpstr>Office Theme</vt:lpstr>
      <vt:lpstr>1_Office Theme</vt:lpstr>
      <vt:lpstr>GLOBAL ETHICS</vt:lpstr>
      <vt:lpstr>Assignment 2</vt:lpstr>
      <vt:lpstr>PowerPoint Presentation</vt:lpstr>
      <vt:lpstr>Aims</vt:lpstr>
      <vt:lpstr>True universal moral judgments?</vt:lpstr>
      <vt:lpstr>CULTURAL (MORAL) RELATIVISM</vt:lpstr>
      <vt:lpstr>CULTURAL (MORAL) ABSOLUTISM</vt:lpstr>
      <vt:lpstr>Schools of thought about the extent to which ethical standards apply across countries and cultures exist:</vt:lpstr>
      <vt:lpstr>Concept  of  Ethical Universalism</vt:lpstr>
      <vt:lpstr>Concept  of  Ethical  Relativism</vt:lpstr>
      <vt:lpstr>Concept  of  Ethical  Pluralism</vt:lpstr>
      <vt:lpstr>Drawbacks  of  Ethical  Relativism</vt:lpstr>
      <vt:lpstr>Ethical Imperialism </vt:lpstr>
      <vt:lpstr>Three approaches</vt:lpstr>
      <vt:lpstr>What is culture clash?</vt:lpstr>
      <vt:lpstr>Importance</vt:lpstr>
      <vt:lpstr>Background</vt:lpstr>
      <vt:lpstr>Examples</vt:lpstr>
      <vt:lpstr>PowerPoint Presentation</vt:lpstr>
      <vt:lpstr>PowerPoint Presentation</vt:lpstr>
      <vt:lpstr>Fédération Internationale de Football Association (FIFA) </vt:lpstr>
      <vt:lpstr>PowerPoint Presentation</vt:lpstr>
      <vt:lpstr>Amnesty International on Human Rights</vt:lpstr>
      <vt:lpstr>Evolution of Rights-Based Thinking</vt:lpstr>
      <vt:lpstr>Legally vegetarian</vt:lpstr>
      <vt:lpstr>Concrete conflicts</vt:lpstr>
      <vt:lpstr>Positions</vt:lpstr>
      <vt:lpstr> Ethical Dilemma</vt:lpstr>
      <vt:lpstr>Paid parental leave</vt:lpstr>
      <vt:lpstr>PowerPoint Presentation</vt:lpstr>
      <vt:lpstr>An Ethic Based on Individuals</vt:lpstr>
      <vt:lpstr>Jack Warner corruption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ETHICS LECTURE 8</dc:title>
  <dc:creator>Caroline Jawad</dc:creator>
  <cp:lastModifiedBy>Mike Durke</cp:lastModifiedBy>
  <cp:revision>13</cp:revision>
  <dcterms:created xsi:type="dcterms:W3CDTF">2020-11-16T08:56:57Z</dcterms:created>
  <dcterms:modified xsi:type="dcterms:W3CDTF">2022-11-29T10:46:09Z</dcterms:modified>
</cp:coreProperties>
</file>