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E938EC-C49E-4E2E-9E28-82B92BE90BC2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0C4C2C-411B-45A6-A6C4-CEC919F6C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055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0C4C2C-411B-45A6-A6C4-CEC919F6C2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81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0C4C2C-411B-45A6-A6C4-CEC919F6C29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17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7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909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786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284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2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396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981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74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6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548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4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212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68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4834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113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9244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941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9451D293-5E30-464A-96B7-583D881C87BD}" type="datetimeFigureOut">
              <a:rPr lang="en-GB" smtClean="0"/>
              <a:t>27/05/2024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112D85-18A9-4F61-BEF4-3B3CDB258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2177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embarcados.com.br/editorial-iot-internet-das-coisa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hyperlink" Target="https://technofaq.org/posts/2019/01/key-mobile-banking-risks-and-how-to-avoid-them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7/03/how-technology-is-changing-hospitality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krainianlaw.blogspot.com/2019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technofaq.org/posts/2017/09/the-tech-upgrades-your-business-needs/" TargetMode="External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5569586-5303-5F98-DC85-80115E7538E4}"/>
              </a:ext>
            </a:extLst>
          </p:cNvPr>
          <p:cNvSpPr txBox="1"/>
          <p:nvPr/>
        </p:nvSpPr>
        <p:spPr>
          <a:xfrm>
            <a:off x="3202245" y="1440500"/>
            <a:ext cx="70620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</a:t>
            </a:r>
            <a:r>
              <a:rPr lang="en-GB" b="1" dirty="0"/>
              <a:t>~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Role of IoT, AI, and Mobile Applications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/>
            </a:b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54D58A-1494-C74F-4A1A-E09184F5AC80}"/>
              </a:ext>
            </a:extLst>
          </p:cNvPr>
          <p:cNvSpPr txBox="1"/>
          <p:nvPr/>
        </p:nvSpPr>
        <p:spPr>
          <a:xfrm>
            <a:off x="1678245" y="619396"/>
            <a:ext cx="970689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Enhancing Guest Experience through Technology in the Hospitality Industry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969691-9969-CAC0-8FC1-5C6EEE22E415}"/>
              </a:ext>
            </a:extLst>
          </p:cNvPr>
          <p:cNvSpPr txBox="1"/>
          <p:nvPr/>
        </p:nvSpPr>
        <p:spPr>
          <a:xfrm>
            <a:off x="8731045" y="6174658"/>
            <a:ext cx="3264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By Andreea Dumitru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EA9B547-249E-3451-4FBD-70DFA927CD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5" y="2545023"/>
            <a:ext cx="7754897" cy="3814301"/>
          </a:xfrm>
          <a:prstGeom prst="rect">
            <a:avLst/>
          </a:prstGeom>
          <a:effectLst>
            <a:glow>
              <a:schemeClr val="accent3">
                <a:satMod val="175000"/>
              </a:schemeClr>
            </a:glow>
            <a:softEdge rad="368300"/>
          </a:effectLst>
        </p:spPr>
      </p:pic>
    </p:spTree>
    <p:extLst>
      <p:ext uri="{BB962C8B-B14F-4D97-AF65-F5344CB8AC3E}">
        <p14:creationId xmlns:p14="http://schemas.microsoft.com/office/powerpoint/2010/main" val="2332575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17D065-B618-4716-4F3B-D30BDCDCF395}"/>
              </a:ext>
            </a:extLst>
          </p:cNvPr>
          <p:cNvSpPr txBox="1"/>
          <p:nvPr/>
        </p:nvSpPr>
        <p:spPr>
          <a:xfrm>
            <a:off x="818536" y="1162736"/>
            <a:ext cx="612519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~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 to Technological Advancements~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25D5DD-98CB-D24D-CCF2-432B6142C559}"/>
              </a:ext>
            </a:extLst>
          </p:cNvPr>
          <p:cNvSpPr txBox="1"/>
          <p:nvPr/>
        </p:nvSpPr>
        <p:spPr>
          <a:xfrm>
            <a:off x="5265239" y="4399857"/>
            <a:ext cx="5078296" cy="12470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 transformation in hospitality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mobile apps, AI, and IoT</a:t>
            </a:r>
          </a:p>
          <a:p>
            <a:pPr algn="just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16026AF-19E4-17CC-8A24-409B7678F8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461" y="3109494"/>
            <a:ext cx="3938017" cy="3629229"/>
          </a:xfrm>
          <a:prstGeom prst="rect">
            <a:avLst/>
          </a:prstGeom>
          <a:effectLst>
            <a:softEdge rad="114300"/>
          </a:effectLst>
        </p:spPr>
      </p:pic>
      <p:pic>
        <p:nvPicPr>
          <p:cNvPr id="16" name="Picture 15" descr="A circular diagram of medical icons">
            <a:extLst>
              <a:ext uri="{FF2B5EF4-FFF2-40B4-BE49-F238E27FC236}">
                <a16:creationId xmlns:a16="http://schemas.microsoft.com/office/drawing/2014/main" id="{A2053E92-FBA2-5E64-CF1C-F39B9AB0D1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4776" y="597860"/>
            <a:ext cx="4210049" cy="2831140"/>
          </a:xfrm>
          <a:prstGeom prst="rect">
            <a:avLst/>
          </a:prstGeom>
          <a:effectLst>
            <a:softEdge rad="228600"/>
          </a:effectLst>
        </p:spPr>
      </p:pic>
    </p:spTree>
    <p:extLst>
      <p:ext uri="{BB962C8B-B14F-4D97-AF65-F5344CB8AC3E}">
        <p14:creationId xmlns:p14="http://schemas.microsoft.com/office/powerpoint/2010/main" val="61945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finger touching a screen">
            <a:extLst>
              <a:ext uri="{FF2B5EF4-FFF2-40B4-BE49-F238E27FC236}">
                <a16:creationId xmlns:a16="http://schemas.microsoft.com/office/drawing/2014/main" id="{D4325C3E-31FF-AE5E-0C71-7176369099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575" y="2481656"/>
            <a:ext cx="6487983" cy="3657600"/>
          </a:xfrm>
          <a:prstGeom prst="rect">
            <a:avLst/>
          </a:prstGeom>
          <a:effectLst>
            <a:softEdge rad="2540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F3C843-2F26-1AB8-AC75-C4444AEC9DC4}"/>
              </a:ext>
            </a:extLst>
          </p:cNvPr>
          <p:cNvSpPr txBox="1"/>
          <p:nvPr/>
        </p:nvSpPr>
        <p:spPr>
          <a:xfrm>
            <a:off x="7490157" y="3429000"/>
            <a:ext cx="4487268" cy="1668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 of technology</a:t>
            </a:r>
          </a:p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Evolution driven by guest demands</a:t>
            </a:r>
          </a:p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guest experience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F9AB00-3F86-531D-205B-7B2245146815}"/>
              </a:ext>
            </a:extLst>
          </p:cNvPr>
          <p:cNvSpPr txBox="1"/>
          <p:nvPr/>
        </p:nvSpPr>
        <p:spPr>
          <a:xfrm>
            <a:off x="3458567" y="766369"/>
            <a:ext cx="4894858" cy="496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Overview of Technological Integration</a:t>
            </a:r>
          </a:p>
        </p:txBody>
      </p:sp>
    </p:spTree>
    <p:extLst>
      <p:ext uri="{BB962C8B-B14F-4D97-AF65-F5344CB8AC3E}">
        <p14:creationId xmlns:p14="http://schemas.microsoft.com/office/powerpoint/2010/main" val="3752685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B65DBB-5E1E-33F9-5C36-92CF4417FA2E}"/>
              </a:ext>
            </a:extLst>
          </p:cNvPr>
          <p:cNvSpPr txBox="1"/>
          <p:nvPr/>
        </p:nvSpPr>
        <p:spPr>
          <a:xfrm>
            <a:off x="3600451" y="495300"/>
            <a:ext cx="6076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Role of IoT in Enhancing Guest Experience</a:t>
            </a:r>
            <a:endParaRPr lang="en-GB" sz="2000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917EDE-CF0F-16FC-DD08-2247AE8BE48A}"/>
              </a:ext>
            </a:extLst>
          </p:cNvPr>
          <p:cNvSpPr txBox="1"/>
          <p:nvPr/>
        </p:nvSpPr>
        <p:spPr>
          <a:xfrm>
            <a:off x="276225" y="1731714"/>
            <a:ext cx="4704238" cy="1668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Personalisation and control</a:t>
            </a:r>
          </a:p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analytics for tailored services</a:t>
            </a:r>
          </a:p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Example: Hilton's Connected Room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person holding a phone in a hotel room">
            <a:extLst>
              <a:ext uri="{FF2B5EF4-FFF2-40B4-BE49-F238E27FC236}">
                <a16:creationId xmlns:a16="http://schemas.microsoft.com/office/drawing/2014/main" id="{81D1281B-33FD-87FF-B644-40232B76EC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2259" y="1714161"/>
            <a:ext cx="4370283" cy="4848225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8" name="Picture 7" descr="A cloud with icons and text">
            <a:extLst>
              <a:ext uri="{FF2B5EF4-FFF2-40B4-BE49-F238E27FC236}">
                <a16:creationId xmlns:a16="http://schemas.microsoft.com/office/drawing/2014/main" id="{A9922446-3288-5053-33B2-A9B2652B67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20938150">
            <a:off x="962702" y="3975789"/>
            <a:ext cx="3818849" cy="2447925"/>
          </a:xfrm>
          <a:prstGeom prst="rect">
            <a:avLst/>
          </a:prstGeom>
          <a:effectLst>
            <a:softEdge rad="292100"/>
          </a:effectLst>
        </p:spPr>
      </p:pic>
    </p:spTree>
    <p:extLst>
      <p:ext uri="{BB962C8B-B14F-4D97-AF65-F5344CB8AC3E}">
        <p14:creationId xmlns:p14="http://schemas.microsoft.com/office/powerpoint/2010/main" val="3081893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0"/>
            <a:ext cx="6096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82811E-FB7E-4C44-8776-8FBD8D9AA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61" y="160868"/>
            <a:ext cx="1846073" cy="277885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658732-4596-4018-974F-676F1F66D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7" y="4071410"/>
            <a:ext cx="1898121" cy="264451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erson holding a phone">
            <a:extLst>
              <a:ext uri="{FF2B5EF4-FFF2-40B4-BE49-F238E27FC236}">
                <a16:creationId xmlns:a16="http://schemas.microsoft.com/office/drawing/2014/main" id="{45060B5B-8580-85F0-467B-FD059DB4DEB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207" r="28822" b="1"/>
          <a:stretch/>
        </p:blipFill>
        <p:spPr>
          <a:xfrm>
            <a:off x="8314455" y="3100590"/>
            <a:ext cx="3716680" cy="3615331"/>
          </a:xfrm>
          <a:prstGeom prst="rect">
            <a:avLst/>
          </a:prstGeom>
        </p:spPr>
      </p:pic>
      <p:pic>
        <p:nvPicPr>
          <p:cNvPr id="12" name="Picture 11" descr="A diagram of a city">
            <a:extLst>
              <a:ext uri="{FF2B5EF4-FFF2-40B4-BE49-F238E27FC236}">
                <a16:creationId xmlns:a16="http://schemas.microsoft.com/office/drawing/2014/main" id="{AAEE8C66-4956-CB28-00F5-537B251DA21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515"/>
          <a:stretch/>
        </p:blipFill>
        <p:spPr>
          <a:xfrm>
            <a:off x="6256867" y="160867"/>
            <a:ext cx="3767328" cy="3747805"/>
          </a:xfrm>
          <a:custGeom>
            <a:avLst/>
            <a:gdLst/>
            <a:ahLst/>
            <a:cxnLst/>
            <a:rect l="l" t="t" r="r" b="b"/>
            <a:pathLst>
              <a:path w="3767328" h="3747805">
                <a:moveTo>
                  <a:pt x="0" y="0"/>
                </a:moveTo>
                <a:lnTo>
                  <a:pt x="3767328" y="0"/>
                </a:lnTo>
                <a:lnTo>
                  <a:pt x="3767328" y="2778856"/>
                </a:lnTo>
                <a:lnTo>
                  <a:pt x="1896721" y="2778856"/>
                </a:lnTo>
                <a:lnTo>
                  <a:pt x="1896721" y="3747805"/>
                </a:lnTo>
                <a:lnTo>
                  <a:pt x="0" y="3747805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8C9907-064B-42CB-8544-7ECA91C3F2B9}"/>
              </a:ext>
            </a:extLst>
          </p:cNvPr>
          <p:cNvSpPr txBox="1"/>
          <p:nvPr/>
        </p:nvSpPr>
        <p:spPr>
          <a:xfrm>
            <a:off x="714375" y="504825"/>
            <a:ext cx="4410075" cy="958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Challenges  and Opportunities in Technological Integration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D21AFC5-AC7D-3FF4-5C26-9A32B37E0DE1}"/>
              </a:ext>
            </a:extLst>
          </p:cNvPr>
          <p:cNvSpPr txBox="1"/>
          <p:nvPr/>
        </p:nvSpPr>
        <p:spPr>
          <a:xfrm>
            <a:off x="409575" y="3514724"/>
            <a:ext cx="5525560" cy="1668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privacy and security concerns</a:t>
            </a:r>
          </a:p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divide and inclusive adoption</a:t>
            </a:r>
          </a:p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Investment justification and continuous upgrades</a:t>
            </a:r>
          </a:p>
        </p:txBody>
      </p:sp>
    </p:spTree>
    <p:extLst>
      <p:ext uri="{BB962C8B-B14F-4D97-AF65-F5344CB8AC3E}">
        <p14:creationId xmlns:p14="http://schemas.microsoft.com/office/powerpoint/2010/main" val="684427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C90B228-CFCC-CD68-5E81-0824A1B2FF42}"/>
              </a:ext>
            </a:extLst>
          </p:cNvPr>
          <p:cNvSpPr txBox="1"/>
          <p:nvPr/>
        </p:nvSpPr>
        <p:spPr>
          <a:xfrm>
            <a:off x="1000125" y="945171"/>
            <a:ext cx="54387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Future Directions in Hospitality Technology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Picture 10" descr="A diagram of a hotel&#10;&#10;Description automatically generated">
            <a:extLst>
              <a:ext uri="{FF2B5EF4-FFF2-40B4-BE49-F238E27FC236}">
                <a16:creationId xmlns:a16="http://schemas.microsoft.com/office/drawing/2014/main" id="{AC9FCF34-7B6D-B5F2-B61B-55D0A2E542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43888" y="477052"/>
            <a:ext cx="3507529" cy="3322007"/>
          </a:xfrm>
          <a:prstGeom prst="rect">
            <a:avLst/>
          </a:prstGeom>
          <a:effectLst>
            <a:softEdge rad="177800"/>
          </a:effectLst>
        </p:spPr>
      </p:pic>
      <p:pic>
        <p:nvPicPr>
          <p:cNvPr id="14" name="Picture 13" descr="A robot in a room with people around it">
            <a:extLst>
              <a:ext uri="{FF2B5EF4-FFF2-40B4-BE49-F238E27FC236}">
                <a16:creationId xmlns:a16="http://schemas.microsoft.com/office/drawing/2014/main" id="{78D296E4-38FA-2A42-60C7-FD69587BDC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883" y="2471739"/>
            <a:ext cx="3967161" cy="4119561"/>
          </a:xfrm>
          <a:prstGeom prst="rect">
            <a:avLst/>
          </a:prstGeom>
          <a:effectLst>
            <a:softEdge rad="2032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FEECF57-5B7B-9CBA-F304-90BEA291CED8}"/>
              </a:ext>
            </a:extLst>
          </p:cNvPr>
          <p:cNvSpPr txBox="1"/>
          <p:nvPr/>
        </p:nvSpPr>
        <p:spPr>
          <a:xfrm>
            <a:off x="4772025" y="4419600"/>
            <a:ext cx="6343650" cy="1668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and VR for enhanced experiences:</a:t>
            </a:r>
          </a:p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Continuous integration of technology in daily operations: </a:t>
            </a:r>
          </a:p>
          <a:p>
            <a:pPr marL="285750" indent="-285750" algn="ctr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Predictions and Implications</a:t>
            </a:r>
          </a:p>
        </p:txBody>
      </p:sp>
    </p:spTree>
    <p:extLst>
      <p:ext uri="{BB962C8B-B14F-4D97-AF65-F5344CB8AC3E}">
        <p14:creationId xmlns:p14="http://schemas.microsoft.com/office/powerpoint/2010/main" val="1527864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5CDFED6-40EB-9E1F-B233-B4E30C67D27D}"/>
              </a:ext>
            </a:extLst>
          </p:cNvPr>
          <p:cNvSpPr txBox="1"/>
          <p:nvPr/>
        </p:nvSpPr>
        <p:spPr>
          <a:xfrm>
            <a:off x="1143000" y="953123"/>
            <a:ext cx="45434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 and Recommendations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28E3C9-77FF-246C-5108-15A876A6C60F}"/>
              </a:ext>
            </a:extLst>
          </p:cNvPr>
          <p:cNvSpPr txBox="1"/>
          <p:nvPr/>
        </p:nvSpPr>
        <p:spPr>
          <a:xfrm>
            <a:off x="6613187" y="3749673"/>
            <a:ext cx="5318023" cy="2585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Embrace technological advancements</a:t>
            </a:r>
          </a:p>
          <a:p>
            <a:pPr marL="285750" indent="-285750" algn="just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Address security and privacy concerns</a:t>
            </a:r>
          </a:p>
          <a:p>
            <a:pPr marL="285750" indent="-285750" algn="just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 in continuous technology upgrades</a:t>
            </a:r>
          </a:p>
          <a:p>
            <a:pPr algn="just">
              <a:lnSpc>
                <a:spcPct val="20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person holding a padlock">
            <a:extLst>
              <a:ext uri="{FF2B5EF4-FFF2-40B4-BE49-F238E27FC236}">
                <a16:creationId xmlns:a16="http://schemas.microsoft.com/office/drawing/2014/main" id="{0B07E1F9-AF77-7744-A182-2888BB6BBC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53275" y="275280"/>
            <a:ext cx="4895850" cy="3263900"/>
          </a:xfrm>
          <a:prstGeom prst="rect">
            <a:avLst/>
          </a:prstGeom>
          <a:effectLst>
            <a:softEdge rad="190500"/>
          </a:effectLst>
        </p:spPr>
      </p:pic>
      <p:pic>
        <p:nvPicPr>
          <p:cNvPr id="9" name="Picture 8" descr="A close-up of a screen">
            <a:extLst>
              <a:ext uri="{FF2B5EF4-FFF2-40B4-BE49-F238E27FC236}">
                <a16:creationId xmlns:a16="http://schemas.microsoft.com/office/drawing/2014/main" id="{3DE7E70F-DA43-83C6-0E87-6A9AA04F32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0790" y="3610076"/>
            <a:ext cx="5587559" cy="3154268"/>
          </a:xfrm>
          <a:prstGeom prst="rect">
            <a:avLst/>
          </a:pr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1517075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A98BD5-DCBF-A8C3-F713-7FA6969782EF}"/>
              </a:ext>
            </a:extLst>
          </p:cNvPr>
          <p:cNvSpPr txBox="1"/>
          <p:nvPr/>
        </p:nvSpPr>
        <p:spPr>
          <a:xfrm>
            <a:off x="4884020" y="306331"/>
            <a:ext cx="1776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438B92-1F34-D50E-E473-62B2234FA810}"/>
              </a:ext>
            </a:extLst>
          </p:cNvPr>
          <p:cNvSpPr txBox="1"/>
          <p:nvPr/>
        </p:nvSpPr>
        <p:spPr>
          <a:xfrm>
            <a:off x="156457" y="1075427"/>
            <a:ext cx="11602924" cy="5196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just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Buhalis, D., &amp; Amaranggana, A. (2014). Smart tourism destinations. In Information and Communication Technologies in Tourism 2014 (pp. 553-564). Springer, Cham. https://doi.org/10.1007/978-3-319-03973-2_40</a:t>
            </a:r>
          </a:p>
          <a:p>
            <a:pPr marL="742950" marR="0" lvl="1" indent="-285750" algn="just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Chi, O. H., Denton, G., &amp; Gursoy, D. (2020). Artificially intelligent device uses in service delivery: A systematic review, synthesis, and research agenda. Journal of Hospitality Marketing &amp; Management, 29(7), 757-786. https://doi.org/10.1080/19368623.2020.1721394</a:t>
            </a:r>
          </a:p>
          <a:p>
            <a:pPr marL="742950" marR="0" lvl="1" indent="-285750" algn="just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Dipietro, R. B., &amp; Wang, Y. (2010). Summary: What have we learned about the impact of technology in hospitality operations? Worldwide Hospitality and Tourism Themes, 2(1), 110-111. https://doi.org/10.1108/17554211011012599</a:t>
            </a:r>
          </a:p>
          <a:p>
            <a:pPr marL="742950" marR="0" lvl="1" indent="-285750" algn="just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Jasonos, M., &amp; McCormick, R. (2017). Technology integration for restaurants &amp; hospitality industry in the year 2025. Theseus. Retrieved from https://www.theseus.fi/handle/10024/132779</a:t>
            </a:r>
          </a:p>
          <a:p>
            <a:pPr marL="742950" marR="0" lvl="1" indent="-285750" algn="just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Law, R., Chan, I. C. C., &amp; Wang, L. (2018). A comprehensive review of mobile technology use in hospitality and tourism. Journal of Hospitality Marketing &amp; Management, 27(6), 626-648. https://doi.org/10.1080/19368623.2018.1423251</a:t>
            </a:r>
          </a:p>
          <a:p>
            <a:pPr marL="742950" marR="0" lvl="1" indent="-285750" algn="just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Mercan, S.,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Akkaya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K., Cain, L., &amp; Thomas, J. (2021). Improving the service industry with hyper-connectivity: IoT in hospitality. International Journal of Contemporary Hospitality Management, 33(1), 243-262. https://doi.org/10.1108/IJCHM-06-2020-0621</a:t>
            </a:r>
          </a:p>
        </p:txBody>
      </p:sp>
    </p:spTree>
    <p:extLst>
      <p:ext uri="{BB962C8B-B14F-4D97-AF65-F5344CB8AC3E}">
        <p14:creationId xmlns:p14="http://schemas.microsoft.com/office/powerpoint/2010/main" val="29452624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1349</TotalTime>
  <Words>428</Words>
  <Application>Microsoft Office PowerPoint</Application>
  <PresentationFormat>Widescreen</PresentationFormat>
  <Paragraphs>36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Century Gothic</vt:lpstr>
      <vt:lpstr>Wingdings</vt:lpstr>
      <vt:lpstr>Mesh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Andreea-Georgiana Dumitru (1705539)</dc:creator>
  <cp:lastModifiedBy>Andreea-Georgiana Dumitru</cp:lastModifiedBy>
  <cp:revision>8</cp:revision>
  <dcterms:created xsi:type="dcterms:W3CDTF">2024-05-18T12:10:43Z</dcterms:created>
  <dcterms:modified xsi:type="dcterms:W3CDTF">2024-05-27T08:18:54Z</dcterms:modified>
</cp:coreProperties>
</file>