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5"/>
  </p:notesMasterIdLst>
  <p:sldIdLst>
    <p:sldId id="339" r:id="rId2"/>
    <p:sldId id="320" r:id="rId3"/>
    <p:sldId id="322" r:id="rId4"/>
    <p:sldId id="296" r:id="rId5"/>
    <p:sldId id="341" r:id="rId6"/>
    <p:sldId id="258" r:id="rId7"/>
    <p:sldId id="324" r:id="rId8"/>
    <p:sldId id="261" r:id="rId9"/>
    <p:sldId id="259" r:id="rId10"/>
    <p:sldId id="260" r:id="rId11"/>
    <p:sldId id="297" r:id="rId12"/>
    <p:sldId id="298" r:id="rId13"/>
    <p:sldId id="262" r:id="rId14"/>
    <p:sldId id="263" r:id="rId15"/>
    <p:sldId id="336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0" r:id="rId24"/>
    <p:sldId id="281" r:id="rId25"/>
    <p:sldId id="282" r:id="rId26"/>
    <p:sldId id="285" r:id="rId27"/>
    <p:sldId id="287" r:id="rId28"/>
    <p:sldId id="288" r:id="rId29"/>
    <p:sldId id="334" r:id="rId30"/>
    <p:sldId id="335" r:id="rId31"/>
    <p:sldId id="312" r:id="rId32"/>
    <p:sldId id="294" r:id="rId33"/>
    <p:sldId id="337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241" autoAdjust="0"/>
  </p:normalViewPr>
  <p:slideViewPr>
    <p:cSldViewPr>
      <p:cViewPr varScale="1">
        <p:scale>
          <a:sx n="93" d="100"/>
          <a:sy n="93" d="100"/>
        </p:scale>
        <p:origin x="21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FBA0F-60FE-487D-88F7-54A34BC0BD88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04F30-AD71-4C35-9617-A0F0F745B5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15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C4C0BB-712E-40BA-BBFB-325B89170209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360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Small</a:t>
            </a:r>
            <a:r>
              <a:rPr lang="en-GB" baseline="0" dirty="0" smtClean="0"/>
              <a:t> group discussion please – 5 minutes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35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There</a:t>
            </a:r>
            <a:r>
              <a:rPr lang="en-GB" baseline="0" dirty="0" smtClean="0"/>
              <a:t> are many possible definitions – here is 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916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This definition by</a:t>
            </a:r>
            <a:r>
              <a:rPr lang="en-GB" baseline="0" dirty="0" smtClean="0"/>
              <a:t> the eminent late industrialist Sir John Harvey-Jones suggests that management is more about getting things done through other people to achieve organisational objectives. </a:t>
            </a:r>
          </a:p>
          <a:p>
            <a:endParaRPr lang="en-GB" baseline="0" dirty="0" smtClean="0"/>
          </a:p>
          <a:p>
            <a:r>
              <a:rPr lang="en-GB" baseline="0" dirty="0" smtClean="0"/>
              <a:t>-requires a structured organisation with prescribed roles.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Leadership is more about broader interpersonal behaviour and involves the willing and enthusiastic behaviour of followers.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Politicians are often referred to as ‘our leaders’ – the following isn’t always willing or enthusiastic but they don’t have managerial responsibility for us.  Captains of sports teams are leaders – spurring them on </a:t>
            </a:r>
          </a:p>
          <a:p>
            <a:endParaRPr lang="en-GB" baseline="0" dirty="0" smtClean="0"/>
          </a:p>
          <a:p>
            <a:r>
              <a:rPr lang="en-GB" baseline="0" dirty="0" smtClean="0"/>
              <a:t>So leadership doesn’t have to take place within an organisational hierarchy – can operate at different levels in different ways – in some respects it can be formal or informal in nature.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Management passive towards goals / leaders personal active towards goals</a:t>
            </a:r>
          </a:p>
          <a:p>
            <a:endParaRPr lang="en-GB" baseline="0" dirty="0" smtClean="0"/>
          </a:p>
          <a:p>
            <a:r>
              <a:rPr lang="en-GB" baseline="0" dirty="0" smtClean="0"/>
              <a:t>Management co-ordinate and balance – compromises.  Leader – create excitement and develops choices to images that excite people.</a:t>
            </a:r>
          </a:p>
          <a:p>
            <a:endParaRPr lang="en-GB" baseline="0" dirty="0" smtClean="0"/>
          </a:p>
          <a:p>
            <a:r>
              <a:rPr lang="en-GB" baseline="0" dirty="0" smtClean="0"/>
              <a:t>Managers – low level of emotional </a:t>
            </a:r>
            <a:r>
              <a:rPr lang="en-GB" baseline="0" dirty="0" err="1" smtClean="0"/>
              <a:t>invoement</a:t>
            </a:r>
            <a:r>
              <a:rPr lang="en-GB" baseline="0" dirty="0" smtClean="0"/>
              <a:t> with people; leaders empathise with others and look at what actions/events mean </a:t>
            </a:r>
          </a:p>
          <a:p>
            <a:r>
              <a:rPr lang="en-GB" baseline="0" dirty="0" smtClean="0"/>
              <a:t>Managers – conservators/regulators of existing order – preservers of the status quo ; leaders work in but don’t belong to the organisation – authority not derived from it so they seek out new opportunities for change – it’s a different mind set. </a:t>
            </a:r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64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world has changed.</a:t>
            </a:r>
            <a:r>
              <a:rPr lang="en-GB" baseline="0" dirty="0" smtClean="0"/>
              <a:t>  Remember those bureaucratic, </a:t>
            </a:r>
            <a:r>
              <a:rPr lang="en-GB" baseline="0" dirty="0" err="1" smtClean="0"/>
              <a:t>Tayloristic</a:t>
            </a:r>
            <a:r>
              <a:rPr lang="en-GB" baseline="0" dirty="0" smtClean="0"/>
              <a:t> organisations where people operated in their box and followed instructions?  There are less of them around.  Modern organisations are based more on these behaviours and approaches.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Delegation, empowerment, trust – recurring themes.  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Leadership evolves – the leader influences the follower and the follower also influences the leader, it’s reciprocal.  </a:t>
            </a:r>
          </a:p>
          <a:p>
            <a:r>
              <a:rPr lang="en-GB" baseline="0" dirty="0" smtClean="0"/>
              <a:t>It’s about motivation and interpersonal behaviour.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194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0662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Lots of ways of</a:t>
            </a:r>
            <a:r>
              <a:rPr lang="en-GB" baseline="0" dirty="0" smtClean="0"/>
              <a:t> looking at this subject – these  seven ‘approaches’ are one way. </a:t>
            </a:r>
          </a:p>
          <a:p>
            <a:endParaRPr lang="en-GB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642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Assumes leaders are born not made </a:t>
            </a:r>
          </a:p>
          <a:p>
            <a:endParaRPr lang="en-GB" dirty="0" smtClean="0"/>
          </a:p>
          <a:p>
            <a:r>
              <a:rPr lang="en-GB" dirty="0" smtClean="0"/>
              <a:t>Personality characteristics distinguish leaders – ‘Great Person’ </a:t>
            </a:r>
          </a:p>
          <a:p>
            <a:endParaRPr lang="en-GB" dirty="0" smtClean="0"/>
          </a:p>
          <a:p>
            <a:r>
              <a:rPr lang="en-GB" dirty="0" smtClean="0"/>
              <a:t>Person not role focussed re leadership</a:t>
            </a:r>
            <a:r>
              <a:rPr lang="en-GB" baseline="0" dirty="0" smtClean="0"/>
              <a:t> </a:t>
            </a:r>
          </a:p>
          <a:p>
            <a:endParaRPr lang="en-GB" baseline="0" dirty="0" smtClean="0"/>
          </a:p>
          <a:p>
            <a:r>
              <a:rPr lang="en-GB" baseline="0" dirty="0" smtClean="0"/>
              <a:t>Pick the right people for a leadership role not train them up – leaders are born not made according to this philosophy</a:t>
            </a:r>
          </a:p>
          <a:p>
            <a:endParaRPr lang="en-GB" baseline="0" dirty="0" smtClean="0"/>
          </a:p>
          <a:p>
            <a:r>
              <a:rPr lang="en-GB" baseline="0" dirty="0" smtClean="0"/>
              <a:t>Some general features or ‘traits’ re leaders but hard to generalise – doesn’t take account of a leadership situation or about the characteristics of those being led (‘followers’) </a:t>
            </a:r>
          </a:p>
          <a:p>
            <a:endParaRPr lang="en-GB" baseline="0" dirty="0" smtClean="0"/>
          </a:p>
          <a:p>
            <a:r>
              <a:rPr lang="en-GB" baseline="0" dirty="0" smtClean="0"/>
              <a:t>Problems:  subjective judgement of ‘good’ or ‘successful’   These aren’t either or options – even natural talent needs to be developed, skills and techniques need to be learnt.  </a:t>
            </a:r>
          </a:p>
          <a:p>
            <a:r>
              <a:rPr lang="en-GB" dirty="0" smtClean="0"/>
              <a:t> </a:t>
            </a:r>
          </a:p>
          <a:p>
            <a:endParaRPr lang="en-GB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08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Our fourth approach – today manager’s can’t just throw their weight about to get things done.  </a:t>
            </a:r>
          </a:p>
          <a:p>
            <a:r>
              <a:rPr lang="en-GB" dirty="0" smtClean="0"/>
              <a:t>Need to foster high morale, spirit of involvement</a:t>
            </a:r>
            <a:r>
              <a:rPr lang="en-GB" baseline="0" dirty="0" smtClean="0"/>
              <a:t> and co-operation – to get people wanting and willing to work.</a:t>
            </a:r>
          </a:p>
          <a:p>
            <a:endParaRPr lang="en-GB" baseline="0" dirty="0" smtClean="0"/>
          </a:p>
          <a:p>
            <a:r>
              <a:rPr lang="en-GB" baseline="0" dirty="0" smtClean="0"/>
              <a:t>Examine the style of leadership adopted to do this.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Assumes if leaders behave in a certain way, subordinates are more likely to follow.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Would you agree?   People have their own personal expectations and needs – increasingly resistant to purely autocratic leadership styles. </a:t>
            </a:r>
          </a:p>
          <a:p>
            <a:endParaRPr lang="en-GB" baseline="0" dirty="0" smtClean="0"/>
          </a:p>
          <a:p>
            <a:r>
              <a:rPr lang="en-GB" baseline="0" dirty="0" smtClean="0"/>
              <a:t>3 broad types:</a:t>
            </a:r>
          </a:p>
          <a:p>
            <a:endParaRPr lang="en-GB" baseline="0" dirty="0" smtClean="0"/>
          </a:p>
          <a:p>
            <a:r>
              <a:rPr lang="en-GB" baseline="0" dirty="0" smtClean="0"/>
              <a:t>Authoritarian/autocratic – power with the manager – the sole decision maker with authority for organising work</a:t>
            </a:r>
          </a:p>
          <a:p>
            <a:r>
              <a:rPr lang="en-GB" baseline="0" dirty="0" smtClean="0"/>
              <a:t>Democratic – power with group as a whole- shared leadership, manager part of team – input, involvement by members</a:t>
            </a:r>
          </a:p>
          <a:p>
            <a:endParaRPr lang="en-GB" baseline="0" dirty="0" smtClean="0"/>
          </a:p>
          <a:p>
            <a:r>
              <a:rPr lang="en-GB" baseline="0" dirty="0" smtClean="0"/>
              <a:t>Laissez-faire (genuine) – manager says group working well on its own – lets them have the power to do what they </a:t>
            </a:r>
            <a:r>
              <a:rPr lang="en-GB" baseline="0" dirty="0" err="1" smtClean="0"/>
              <a:t>think’s</a:t>
            </a:r>
            <a:r>
              <a:rPr lang="en-GB" baseline="0" dirty="0" smtClean="0"/>
              <a:t> best, not interfere, but help if needed.  Can be confusing – may look as though manager doesn’t care and so detaches himself.  Is this in fact leadership or abdication of managerial </a:t>
            </a:r>
            <a:r>
              <a:rPr lang="en-GB" baseline="0" dirty="0" err="1" smtClean="0"/>
              <a:t>responsiblity</a:t>
            </a:r>
            <a:r>
              <a:rPr lang="en-GB" baseline="0" dirty="0" smtClean="0"/>
              <a:t>?        </a:t>
            </a:r>
          </a:p>
          <a:p>
            <a:endParaRPr lang="en-GB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445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Still with leadership</a:t>
            </a:r>
            <a:r>
              <a:rPr lang="en-GB" baseline="0" dirty="0" smtClean="0"/>
              <a:t> style, there is a scale available to managers along which they can make decisions on possible leadership styles/behaviours = range of possible action available </a:t>
            </a:r>
          </a:p>
          <a:p>
            <a:endParaRPr lang="en-GB" baseline="0" dirty="0" smtClean="0"/>
          </a:p>
          <a:p>
            <a:r>
              <a:rPr lang="en-GB" baseline="0" dirty="0" smtClean="0"/>
              <a:t>Bit like theory X and Y (McGregor) – boss centred leadership (X); subordinate centred (Y)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4 main styles of managerial leadership result along the continuum:</a:t>
            </a:r>
          </a:p>
          <a:p>
            <a:endParaRPr lang="en-GB" baseline="0" dirty="0" smtClean="0"/>
          </a:p>
          <a:p>
            <a:r>
              <a:rPr lang="en-GB" baseline="0" dirty="0" smtClean="0"/>
              <a:t>Tells – manager does the lot</a:t>
            </a:r>
          </a:p>
          <a:p>
            <a:r>
              <a:rPr lang="en-GB" baseline="0" dirty="0" smtClean="0"/>
              <a:t>Sells – manager decides but seeks to persuade people to do it</a:t>
            </a:r>
          </a:p>
          <a:p>
            <a:r>
              <a:rPr lang="en-GB" baseline="0" dirty="0" smtClean="0"/>
              <a:t>Consults – manager presents problem to group, listens to advice and  </a:t>
            </a:r>
          </a:p>
          <a:p>
            <a:r>
              <a:rPr lang="en-GB" baseline="0" dirty="0" smtClean="0"/>
              <a:t>Joins – manager defines problem and the limits within which the decision must be made, passes this to the group which makes the decision with the manager.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We have quite a diagram to show this: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111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line represents the degree of managerial control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885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These are the key</a:t>
            </a:r>
            <a:r>
              <a:rPr lang="en-GB" baseline="0" dirty="0" smtClean="0"/>
              <a:t> influencers of management style:</a:t>
            </a:r>
          </a:p>
          <a:p>
            <a:endParaRPr lang="en-GB" baseline="0" dirty="0" smtClean="0"/>
          </a:p>
          <a:p>
            <a:r>
              <a:rPr lang="en-GB" baseline="0" dirty="0" smtClean="0"/>
              <a:t>  </a:t>
            </a:r>
          </a:p>
          <a:p>
            <a:r>
              <a:rPr lang="en-GB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8802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model has since been</a:t>
            </a:r>
            <a:r>
              <a:rPr lang="en-GB" baseline="0" dirty="0" smtClean="0"/>
              <a:t> revised by Vroom and </a:t>
            </a:r>
            <a:r>
              <a:rPr lang="en-GB" baseline="0" dirty="0" err="1" smtClean="0"/>
              <a:t>Jago</a:t>
            </a:r>
            <a:r>
              <a:rPr lang="en-GB" baseline="0" dirty="0" smtClean="0"/>
              <a:t>  - more variables – Mullins 2010 p387 for more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7931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Third contingency theory</a:t>
            </a:r>
            <a:r>
              <a:rPr lang="en-GB" baseline="0" dirty="0" smtClean="0"/>
              <a:t> by House and House and </a:t>
            </a:r>
            <a:r>
              <a:rPr lang="en-GB" baseline="0" dirty="0" err="1" smtClean="0"/>
              <a:t>Dessler</a:t>
            </a:r>
            <a:r>
              <a:rPr lang="en-GB" baseline="0" dirty="0" smtClean="0"/>
              <a:t>. </a:t>
            </a:r>
          </a:p>
          <a:p>
            <a:endParaRPr lang="en-GB" baseline="0" dirty="0" smtClean="0"/>
          </a:p>
          <a:p>
            <a:r>
              <a:rPr lang="en-GB" baseline="0" dirty="0" smtClean="0"/>
              <a:t>Assumes individual motivation dependent upon expectation increased effort to improve performance will be successful which gets positively rewarded, and avoids negative things.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Theory assumes performance of subordinates is affected by the extent to which the manager satisfies their expectations.</a:t>
            </a:r>
          </a:p>
          <a:p>
            <a:r>
              <a:rPr lang="en-GB" baseline="0" dirty="0" smtClean="0"/>
              <a:t>Workers see leadership as a motivator:</a:t>
            </a:r>
          </a:p>
          <a:p>
            <a:pPr>
              <a:buFontTx/>
              <a:buChar char="-"/>
            </a:pPr>
            <a:r>
              <a:rPr lang="en-GB" baseline="0" dirty="0" smtClean="0"/>
              <a:t>Need to perform effectively to meet their needs</a:t>
            </a:r>
          </a:p>
          <a:p>
            <a:pPr>
              <a:buFontTx/>
              <a:buChar char="-"/>
            </a:pPr>
            <a:r>
              <a:rPr lang="en-GB" baseline="0" dirty="0" smtClean="0"/>
              <a:t>Gets them the necessary direction, guidance and support they need</a:t>
            </a:r>
          </a:p>
          <a:p>
            <a:pPr>
              <a:buFontTx/>
              <a:buChar char="-"/>
            </a:pPr>
            <a:endParaRPr lang="en-GB" baseline="0" dirty="0" smtClean="0"/>
          </a:p>
          <a:p>
            <a:pPr>
              <a:buFontTx/>
              <a:buNone/>
            </a:pPr>
            <a:r>
              <a:rPr lang="en-GB" baseline="0" dirty="0" smtClean="0"/>
              <a:t>4 types of leadership behaviour as shown , similar to others we’ve been through.  </a:t>
            </a:r>
          </a:p>
          <a:p>
            <a:pPr>
              <a:buFontTx/>
              <a:buNone/>
            </a:pPr>
            <a:endParaRPr lang="en-GB" baseline="0" dirty="0" smtClean="0"/>
          </a:p>
          <a:p>
            <a:pPr>
              <a:buFontTx/>
              <a:buNone/>
            </a:pPr>
            <a:r>
              <a:rPr lang="en-GB" baseline="0" dirty="0" smtClean="0"/>
              <a:t>The situation calls for different types of leadership to be adopted at different times.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156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This shows</a:t>
            </a:r>
            <a:r>
              <a:rPr lang="en-GB" baseline="0" dirty="0" smtClean="0"/>
              <a:t> the ‘contingency’ or situational aspect of this theory at work </a:t>
            </a:r>
          </a:p>
          <a:p>
            <a:endParaRPr lang="en-GB" baseline="0" dirty="0" smtClean="0"/>
          </a:p>
          <a:p>
            <a:r>
              <a:rPr lang="en-GB" baseline="0" dirty="0" smtClean="0"/>
              <a:t>Personal characteristics of subordinates – how will they react to the leader’s behaviour? Does it help/hinder them?</a:t>
            </a:r>
          </a:p>
          <a:p>
            <a:r>
              <a:rPr lang="en-GB" baseline="0" dirty="0" smtClean="0"/>
              <a:t>Nature of the task:  routine and structured (i.e. More straightforward) or non-routine, unstructured  (more directive behaviour may be necessary to get things moving) </a:t>
            </a:r>
          </a:p>
          <a:p>
            <a:endParaRPr lang="en-GB" baseline="0" dirty="0" smtClean="0"/>
          </a:p>
          <a:p>
            <a:r>
              <a:rPr lang="en-GB" baseline="0" dirty="0" smtClean="0"/>
              <a:t>All about how can leaders best help to get the best out of their people and deliver the results required?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417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There’s a growing trend away</a:t>
            </a:r>
            <a:r>
              <a:rPr lang="en-GB" baseline="0" dirty="0" smtClean="0"/>
              <a:t> from transactional to transformational leadership, 2 main types </a:t>
            </a:r>
          </a:p>
          <a:p>
            <a:endParaRPr lang="en-GB" baseline="0" dirty="0" smtClean="0"/>
          </a:p>
          <a:p>
            <a:r>
              <a:rPr lang="en-GB" baseline="0" dirty="0" smtClean="0"/>
              <a:t>In what type of organisation would you expect to see transactional leadership?  </a:t>
            </a:r>
          </a:p>
          <a:p>
            <a:endParaRPr lang="en-GB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61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this can be done in practice: </a:t>
            </a:r>
          </a:p>
          <a:p>
            <a:endParaRPr lang="en-GB" dirty="0" smtClean="0"/>
          </a:p>
          <a:p>
            <a:r>
              <a:rPr lang="en-GB" dirty="0" smtClean="0"/>
              <a:t>Vision - Why are we here?</a:t>
            </a:r>
          </a:p>
          <a:p>
            <a:r>
              <a:rPr lang="en-GB" dirty="0" smtClean="0"/>
              <a:t>Attain vision – create link between vision and strategy for achieving it</a:t>
            </a:r>
          </a:p>
          <a:p>
            <a:r>
              <a:rPr lang="en-GB" dirty="0" smtClean="0"/>
              <a:t>Confident/optimistic – conviction, self-confidence, positivity, self and others</a:t>
            </a:r>
          </a:p>
          <a:p>
            <a:r>
              <a:rPr lang="en-GB" dirty="0" smtClean="0"/>
              <a:t>Be upbeat, go getting, inspirational </a:t>
            </a:r>
          </a:p>
          <a:p>
            <a:endParaRPr lang="en-GB" dirty="0" smtClean="0"/>
          </a:p>
          <a:p>
            <a:r>
              <a:rPr lang="en-GB" dirty="0" smtClean="0"/>
              <a:t>Know any leaders like that?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774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Often regarded as the same thing as transformational leadership </a:t>
            </a:r>
          </a:p>
          <a:p>
            <a:endParaRPr lang="en-GB" dirty="0" smtClean="0"/>
          </a:p>
          <a:p>
            <a:r>
              <a:rPr lang="en-GB" dirty="0" smtClean="0"/>
              <a:t>Here leaders create a strong</a:t>
            </a:r>
            <a:r>
              <a:rPr lang="en-GB" baseline="0" dirty="0" smtClean="0"/>
              <a:t> vision, mission – people identify with him/her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 modern way – ‘inspirational ‘ – not really about leadership theory as we’ve just been discussing but more about the skills needed to motivate and inspire people.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It’s the vision thing.  See the bigger picture, take the long term view   - what are the ultimate objectives of the organisation and how can people work together to achieve them?  - a touch of greatness perhaps?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- About increasing performance but also producing tangible results for people and bringing them increased satisfaction. </a:t>
            </a:r>
          </a:p>
          <a:p>
            <a:endParaRPr lang="en-GB" baseline="0" dirty="0" smtClean="0"/>
          </a:p>
          <a:p>
            <a:r>
              <a:rPr lang="en-GB" baseline="0" dirty="0" smtClean="0"/>
              <a:t>Are you born with charisma or can you learn it?  Do you need more than that to be an inspirational leader? </a:t>
            </a:r>
          </a:p>
          <a:p>
            <a:endParaRPr lang="en-GB" baseline="0" dirty="0" smtClean="0"/>
          </a:p>
          <a:p>
            <a:r>
              <a:rPr lang="en-GB" baseline="0" dirty="0" smtClean="0"/>
              <a:t>Too much charisma can create dependence – Apple, Steve Jobs; Virgin – Branson; what happens when they’re not there anymore? </a:t>
            </a:r>
          </a:p>
          <a:p>
            <a:r>
              <a:rPr lang="en-GB" baseline="0" dirty="0" smtClean="0"/>
              <a:t>Is it as Adair suggests more about a ‘connection’ between the leader and followers – remember that Venn diagram intersecting? </a:t>
            </a:r>
          </a:p>
          <a:p>
            <a:endParaRPr lang="en-GB" baseline="0" dirty="0" smtClean="0"/>
          </a:p>
          <a:p>
            <a:endParaRPr lang="en-GB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553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Cutler’s jigsaw of best practice – 6</a:t>
            </a:r>
            <a:r>
              <a:rPr lang="en-GB" baseline="0" dirty="0" smtClean="0"/>
              <a:t> pieces as shown all interlinking – aspiring leaders need all these things in his view.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1121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‘the new leader must cast off the heavy burden of command and control, hierarchically based leadership.’ – it’s not about all that </a:t>
            </a:r>
            <a:r>
              <a:rPr lang="en-GB" dirty="0" smtClean="0">
                <a:solidFill>
                  <a:schemeClr val="tx1"/>
                </a:solidFill>
              </a:rPr>
              <a:t>structure</a:t>
            </a:r>
            <a:r>
              <a:rPr lang="en-GB" baseline="0" dirty="0" smtClean="0"/>
              <a:t> and bureaucratic authority any more.  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There is, after all, no ‘I’ in ‘Team’. </a:t>
            </a:r>
          </a:p>
          <a:p>
            <a:endParaRPr lang="en-GB" baseline="0" dirty="0" smtClean="0"/>
          </a:p>
          <a:p>
            <a:r>
              <a:rPr lang="en-GB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04F30-AD71-4C35-9617-A0F0F745B5AF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7647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931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777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479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40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582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188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79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456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85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416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34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82966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9964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8503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10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88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DCC1-8EEC-4A00-8CAA-4A0250AD095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3/9/2017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D4A74-3F9C-433C-BDF6-E68508DC5C0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517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617B6622-7BF0-4725-9ADB-977214E2A76E}" type="datetimeFigureOut">
              <a:rPr lang="en-US" smtClean="0"/>
              <a:pPr/>
              <a:t>3/9/2017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13898BC-E927-41C4-95D4-98279C63F97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48521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youtu.be/kwFvJog2dMw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09915"/>
            <a:ext cx="7772400" cy="2123658"/>
          </a:xfrm>
        </p:spPr>
        <p:txBody>
          <a:bodyPr/>
          <a:lstStyle/>
          <a:p>
            <a:r>
              <a:rPr lang="en-GB" sz="4400" dirty="0" smtClean="0"/>
              <a:t/>
            </a:r>
            <a:br>
              <a:rPr lang="en-GB" sz="4400" dirty="0" smtClean="0"/>
            </a:br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14818"/>
            <a:ext cx="7486680" cy="2899255"/>
          </a:xfrm>
        </p:spPr>
        <p:txBody>
          <a:bodyPr wrap="square">
            <a:spAutoFit/>
          </a:bodyPr>
          <a:lstStyle/>
          <a:p>
            <a:r>
              <a:rPr lang="en-GB" sz="4800" b="1" dirty="0" smtClean="0">
                <a:solidFill>
                  <a:schemeClr val="tx2"/>
                </a:solidFill>
              </a:rPr>
              <a:t>Introducing </a:t>
            </a:r>
          </a:p>
          <a:p>
            <a:pPr lvl="0"/>
            <a:r>
              <a:rPr lang="en-GB" sz="4800" b="1" dirty="0" smtClean="0">
                <a:solidFill>
                  <a:schemeClr val="tx2"/>
                </a:solidFill>
              </a:rPr>
              <a:t>Leadership</a:t>
            </a:r>
            <a:endParaRPr lang="en-GB" sz="4800" b="1" dirty="0">
              <a:solidFill>
                <a:schemeClr val="tx2"/>
              </a:solidFill>
            </a:endParaRPr>
          </a:p>
          <a:p>
            <a:endParaRPr lang="en-GB" b="1" dirty="0" smtClean="0">
              <a:solidFill>
                <a:schemeClr val="tx2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040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chemeClr val="accent2"/>
                </a:solidFill>
              </a:rPr>
              <a:t>Today’s Objectives</a:t>
            </a:r>
            <a:endParaRPr lang="en-GB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513" y="1268760"/>
            <a:ext cx="8457952" cy="5589240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explain the meaning and importance of leadership          in the workplace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consider how it differs from management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contrast the main approaches to leadership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consider different leadership styles and how leaders behave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evaluate transformational and inspirational leadership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examine how leaders behave and how they exert power and influence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5100" dirty="0" smtClean="0"/>
              <a:t>To assess what makes leaders effective and how they        can be developed.</a:t>
            </a:r>
          </a:p>
          <a:p>
            <a:pPr marL="514350" indent="-514350">
              <a:buNone/>
            </a:pPr>
            <a:r>
              <a:rPr lang="en-GB" sz="5100" dirty="0" smtClean="0"/>
              <a:t> </a:t>
            </a:r>
            <a:endParaRPr lang="en-GB" sz="5100" dirty="0"/>
          </a:p>
        </p:txBody>
      </p:sp>
      <p:pic>
        <p:nvPicPr>
          <p:cNvPr id="9218" name="Picture 2" descr="C:\Users\Michael\AppData\Local\Microsoft\Windows\Temporary Internet Files\Content.IE5\D6985L8L\MC9001496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88625" y="-738186"/>
            <a:ext cx="484012" cy="377914"/>
          </a:xfrm>
          <a:prstGeom prst="rect">
            <a:avLst/>
          </a:prstGeom>
          <a:noFill/>
        </p:spPr>
      </p:pic>
      <p:pic>
        <p:nvPicPr>
          <p:cNvPr id="2050" name="Picture 2" descr="C:\Users\Michael\AppData\Local\Microsoft\Windows\Temporary Internet Files\Content.IE5\IVNQBAJR\MC9002397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88640"/>
            <a:ext cx="1279886" cy="1340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Some quotes....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dirty="0" smtClean="0"/>
              <a:t>‘Leadership means making people feel good’</a:t>
            </a:r>
          </a:p>
          <a:p>
            <a:pPr>
              <a:buNone/>
            </a:pPr>
            <a:r>
              <a:rPr lang="en-GB" sz="2400" dirty="0" smtClean="0"/>
              <a:t>(Jean Chretien, 1984)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dirty="0" smtClean="0"/>
              <a:t>‘The final test of a leader is that he leaves behind him in other men the conviction and the will to carry on.’  </a:t>
            </a:r>
            <a:r>
              <a:rPr lang="en-GB" sz="2400" dirty="0" smtClean="0"/>
              <a:t>(Walter </a:t>
            </a:r>
            <a:r>
              <a:rPr lang="en-GB" sz="2400" dirty="0" err="1" smtClean="0"/>
              <a:t>Lippman</a:t>
            </a:r>
            <a:r>
              <a:rPr lang="en-GB" sz="2400" dirty="0" smtClean="0"/>
              <a:t>, 1945)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dirty="0" smtClean="0"/>
              <a:t>‘One realm, one people, one leader’</a:t>
            </a:r>
          </a:p>
          <a:p>
            <a:pPr>
              <a:buNone/>
            </a:pPr>
            <a:r>
              <a:rPr lang="en-GB" sz="2400" dirty="0" smtClean="0"/>
              <a:t>(Nazi slogan, 1930s)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1800" dirty="0" smtClean="0"/>
              <a:t>Source: Oxford Dictionary of Quotations</a:t>
            </a:r>
          </a:p>
          <a:p>
            <a:pPr>
              <a:buNone/>
            </a:pPr>
            <a:endParaRPr lang="en-GB" sz="1800" dirty="0" smtClean="0"/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Activity 1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GB" sz="4000" dirty="0" smtClean="0"/>
              <a:t>		Name 3 well-known leaders</a:t>
            </a:r>
            <a:endParaRPr lang="en-US" sz="4000" dirty="0" smtClean="0"/>
          </a:p>
          <a:p>
            <a:pPr>
              <a:buNone/>
            </a:pPr>
            <a:endParaRPr lang="en-GB" sz="3600" dirty="0" smtClean="0"/>
          </a:p>
          <a:p>
            <a:pPr>
              <a:buNone/>
            </a:pPr>
            <a:r>
              <a:rPr lang="en-GB" sz="3600" dirty="0" smtClean="0"/>
              <a:t>	What’s the difference between a manager and a leader?</a:t>
            </a:r>
          </a:p>
          <a:p>
            <a:pPr>
              <a:buNone/>
            </a:pPr>
            <a:r>
              <a:rPr lang="en-GB" sz="3600" dirty="0" smtClean="0"/>
              <a:t>	Are all managers leaders?</a:t>
            </a:r>
          </a:p>
          <a:p>
            <a:pPr>
              <a:buNone/>
            </a:pPr>
            <a:r>
              <a:rPr lang="en-GB" sz="3600" dirty="0" smtClean="0"/>
              <a:t>	Are all leaders managers?</a:t>
            </a:r>
          </a:p>
          <a:p>
            <a:pPr>
              <a:buNone/>
            </a:pPr>
            <a:r>
              <a:rPr lang="en-GB" sz="3600" dirty="0" smtClean="0"/>
              <a:t>	Are leaders born or can they be made?</a:t>
            </a:r>
          </a:p>
          <a:p>
            <a:pPr>
              <a:buNone/>
            </a:pPr>
            <a:r>
              <a:rPr lang="en-GB" sz="3600" dirty="0"/>
              <a:t>	</a:t>
            </a:r>
            <a:endParaRPr lang="en-GB" sz="3600" dirty="0" smtClean="0"/>
          </a:p>
          <a:p>
            <a:pPr>
              <a:buNone/>
            </a:pPr>
            <a:endParaRPr lang="en-GB" sz="3600" dirty="0"/>
          </a:p>
          <a:p>
            <a:pPr>
              <a:buNone/>
            </a:pPr>
            <a:endParaRPr lang="en-US" sz="3600" dirty="0"/>
          </a:p>
        </p:txBody>
      </p:sp>
      <p:pic>
        <p:nvPicPr>
          <p:cNvPr id="4098" name="Picture 2" descr="C:\Users\Michael\AppData\Local\Microsoft\Windows\Temporary Internet Files\Content.IE5\DTCKYBWZ\MC9000710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0"/>
            <a:ext cx="1472697" cy="273263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JFK: 1962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3300" dirty="0" smtClean="0">
              <a:solidFill>
                <a:prstClr val="black"/>
              </a:solidFill>
              <a:hlinkClick r:id="rId2"/>
            </a:endParaRPr>
          </a:p>
          <a:p>
            <a:pPr marL="0" indent="0">
              <a:buNone/>
            </a:pPr>
            <a:endParaRPr lang="en-GB" sz="3300" dirty="0">
              <a:solidFill>
                <a:prstClr val="black"/>
              </a:solidFill>
              <a:hlinkClick r:id="rId2"/>
            </a:endParaRPr>
          </a:p>
          <a:p>
            <a:pPr marL="0" indent="0">
              <a:buNone/>
            </a:pPr>
            <a:endParaRPr lang="en-GB" sz="3300" dirty="0" smtClean="0">
              <a:solidFill>
                <a:prstClr val="black"/>
              </a:solidFill>
              <a:hlinkClick r:id="rId2"/>
            </a:endParaRPr>
          </a:p>
          <a:p>
            <a:pPr marL="0" indent="0">
              <a:buNone/>
            </a:pPr>
            <a:r>
              <a:rPr lang="en-GB" sz="3300" dirty="0" smtClean="0">
                <a:solidFill>
                  <a:prstClr val="black"/>
                </a:solidFill>
                <a:hlinkClick r:id="rId2"/>
              </a:rPr>
              <a:t>http</a:t>
            </a:r>
            <a:r>
              <a:rPr lang="en-GB" sz="3300" dirty="0">
                <a:solidFill>
                  <a:prstClr val="black"/>
                </a:solidFill>
                <a:hlinkClick r:id="rId2"/>
              </a:rPr>
              <a:t>://</a:t>
            </a:r>
            <a:r>
              <a:rPr lang="en-GB" sz="3300" dirty="0" smtClean="0">
                <a:solidFill>
                  <a:prstClr val="black"/>
                </a:solidFill>
                <a:hlinkClick r:id="rId2"/>
              </a:rPr>
              <a:t>youtu.be/kwFvJog2dMw</a:t>
            </a:r>
            <a:endParaRPr lang="en-GB" sz="3300" dirty="0" smtClean="0">
              <a:solidFill>
                <a:prstClr val="black"/>
              </a:solidFill>
            </a:endParaRP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207" y="0"/>
            <a:ext cx="360040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9769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The meaning of leadership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423863" y="1577975"/>
            <a:ext cx="8396287" cy="3834896"/>
          </a:xfrm>
          <a:noFill/>
          <a:ln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GB" dirty="0" smtClean="0">
                <a:solidFill>
                  <a:schemeClr val="tx2"/>
                </a:solidFill>
              </a:rPr>
              <a:t>Leadership:</a:t>
            </a:r>
          </a:p>
          <a:p>
            <a:pPr>
              <a:buFontTx/>
              <a:buNone/>
            </a:pPr>
            <a:r>
              <a:rPr lang="en-GB" dirty="0" smtClean="0"/>
              <a:t>	</a:t>
            </a:r>
            <a:r>
              <a:rPr lang="en-GB" b="1" dirty="0" smtClean="0"/>
              <a:t>a </a:t>
            </a:r>
            <a:r>
              <a:rPr lang="en-GB" b="1" dirty="0"/>
              <a:t>relationship through which one </a:t>
            </a:r>
            <a:r>
              <a:rPr lang="en-GB" b="1" dirty="0" smtClean="0"/>
              <a:t>person influences </a:t>
            </a:r>
            <a:r>
              <a:rPr lang="en-GB" b="1" dirty="0"/>
              <a:t>the behaviour or actions of other people. </a:t>
            </a:r>
          </a:p>
          <a:p>
            <a:pPr>
              <a:buFontTx/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 smtClean="0"/>
              <a:t>	It cannot </a:t>
            </a:r>
            <a:r>
              <a:rPr lang="en-GB" dirty="0"/>
              <a:t>be separated from </a:t>
            </a:r>
            <a:r>
              <a:rPr lang="en-GB" dirty="0" smtClean="0"/>
              <a:t>groups </a:t>
            </a:r>
            <a:r>
              <a:rPr lang="en-GB" dirty="0"/>
              <a:t>and effective teambuilding.</a:t>
            </a:r>
          </a:p>
        </p:txBody>
      </p:sp>
      <p:pic>
        <p:nvPicPr>
          <p:cNvPr id="5122" name="Picture 2" descr="C:\Users\Michael\AppData\Local\Microsoft\Windows\Temporary Internet Files\Content.IE5\DTCKYBWZ\MC90005473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4498" y="4365104"/>
            <a:ext cx="1725259" cy="2082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 smtClean="0"/>
              <a:t>Leadership v Management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196751"/>
          <a:ext cx="8229600" cy="4502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06401"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Leadership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3200" dirty="0" smtClean="0"/>
                        <a:t>Management</a:t>
                      </a:r>
                      <a:endParaRPr lang="en-GB" sz="3200" dirty="0"/>
                    </a:p>
                  </a:txBody>
                  <a:tcPr/>
                </a:tc>
              </a:tr>
              <a:tr h="506401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About behaviour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About processes</a:t>
                      </a:r>
                      <a:endParaRPr lang="en-GB" sz="2400" dirty="0"/>
                    </a:p>
                  </a:txBody>
                  <a:tcPr/>
                </a:tc>
              </a:tr>
              <a:tr h="911522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The </a:t>
                      </a:r>
                      <a:r>
                        <a:rPr lang="en-GB" sz="2400" b="1" dirty="0" smtClean="0"/>
                        <a:t>way </a:t>
                      </a:r>
                      <a:r>
                        <a:rPr lang="en-GB" sz="2400" dirty="0" smtClean="0"/>
                        <a:t>management methods</a:t>
                      </a:r>
                      <a:r>
                        <a:rPr lang="en-GB" sz="2400" baseline="0" dirty="0" smtClean="0"/>
                        <a:t> and processes are used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The </a:t>
                      </a:r>
                      <a:r>
                        <a:rPr lang="en-GB" sz="2400" b="1" dirty="0" smtClean="0"/>
                        <a:t>type </a:t>
                      </a:r>
                      <a:r>
                        <a:rPr lang="en-GB" sz="2400" b="0" dirty="0" smtClean="0"/>
                        <a:t>of management methods and processes used</a:t>
                      </a:r>
                      <a:endParaRPr lang="en-GB" sz="2400" dirty="0"/>
                    </a:p>
                  </a:txBody>
                  <a:tcPr/>
                </a:tc>
              </a:tr>
              <a:tr h="1316643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Sets a new direction and vision for </a:t>
                      </a:r>
                    </a:p>
                    <a:p>
                      <a:r>
                        <a:rPr lang="en-GB" sz="2400" dirty="0" smtClean="0"/>
                        <a:t>others to follow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Controls/directs</a:t>
                      </a:r>
                      <a:r>
                        <a:rPr lang="en-GB" sz="2400" baseline="0" dirty="0" smtClean="0"/>
                        <a:t> people and resources according to established principles/values</a:t>
                      </a:r>
                      <a:endParaRPr lang="en-GB" sz="2400" dirty="0"/>
                    </a:p>
                  </a:txBody>
                  <a:tcPr/>
                </a:tc>
              </a:tr>
              <a:tr h="911522"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Relies on attitudinal qualities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Relies on management</a:t>
                      </a:r>
                      <a:r>
                        <a:rPr lang="en-GB" sz="2400" baseline="0" dirty="0" smtClean="0"/>
                        <a:t> processes</a:t>
                      </a:r>
                      <a:endParaRPr lang="en-GB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8450"/>
            <a:ext cx="8229600" cy="131127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Close relationship between management and leadership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>
          <a:xfrm>
            <a:off x="436563" y="187483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n-GB" i="1" dirty="0"/>
              <a:t>‘Increasingly, management and leadership are being seen as inextricably linked</a:t>
            </a:r>
            <a:r>
              <a:rPr lang="en-GB" i="1" dirty="0" smtClean="0"/>
              <a:t>.</a:t>
            </a:r>
          </a:p>
          <a:p>
            <a:pPr>
              <a:buFontTx/>
              <a:buNone/>
            </a:pPr>
            <a:r>
              <a:rPr lang="en-GB" i="1" dirty="0" smtClean="0"/>
              <a:t> </a:t>
            </a:r>
            <a:r>
              <a:rPr lang="en-GB" i="1" dirty="0"/>
              <a:t>It is one thing for a leader to propound a grand vision, but this is redundant unless the vision is managed so it becomes real achievement.’</a:t>
            </a:r>
            <a:endParaRPr lang="en-GB" dirty="0"/>
          </a:p>
          <a:p>
            <a:pPr>
              <a:buFontTx/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sz="2400" dirty="0"/>
              <a:t>Sir John </a:t>
            </a:r>
            <a:r>
              <a:rPr lang="en-GB" sz="2400" dirty="0" smtClean="0"/>
              <a:t>Harvey-Jones, </a:t>
            </a:r>
          </a:p>
          <a:p>
            <a:pPr>
              <a:buFontTx/>
              <a:buNone/>
            </a:pPr>
            <a:r>
              <a:rPr lang="en-GB" sz="2400" dirty="0" smtClean="0"/>
              <a:t>ex-Chair ICI and TV ‘</a:t>
            </a:r>
            <a:r>
              <a:rPr lang="en-GB" sz="2400" dirty="0" err="1" smtClean="0"/>
              <a:t>Troubleshooter</a:t>
            </a:r>
            <a:r>
              <a:rPr lang="en-GB" sz="2400" dirty="0" smtClean="0"/>
              <a:t>’</a:t>
            </a:r>
            <a:endParaRPr lang="en-GB" sz="2400" dirty="0"/>
          </a:p>
        </p:txBody>
      </p:sp>
      <p:pic>
        <p:nvPicPr>
          <p:cNvPr id="4" name="Picture 3" descr="sir john harvey jones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4581128"/>
            <a:ext cx="1574905" cy="18898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The importance of leadership 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34975" y="1412777"/>
            <a:ext cx="8229600" cy="48372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sz="2800" dirty="0">
                <a:solidFill>
                  <a:schemeClr val="tx2"/>
                </a:solidFill>
              </a:rPr>
              <a:t>Management is </a:t>
            </a:r>
            <a:r>
              <a:rPr lang="en-GB" sz="2800" dirty="0" smtClean="0">
                <a:solidFill>
                  <a:schemeClr val="tx2"/>
                </a:solidFill>
              </a:rPr>
              <a:t>changing:  </a:t>
            </a:r>
          </a:p>
          <a:p>
            <a:pPr>
              <a:lnSpc>
                <a:spcPct val="90000"/>
              </a:lnSpc>
              <a:buNone/>
            </a:pPr>
            <a:r>
              <a:rPr lang="en-GB" sz="2800" dirty="0" smtClean="0"/>
              <a:t>- Less about getting </a:t>
            </a:r>
            <a:r>
              <a:rPr lang="en-GB" sz="2800" dirty="0"/>
              <a:t>results by close control of </a:t>
            </a:r>
            <a:r>
              <a:rPr lang="en-GB" sz="2800" dirty="0" smtClean="0"/>
              <a:t>workers</a:t>
            </a:r>
            <a:endParaRPr lang="en-GB" sz="2800" dirty="0"/>
          </a:p>
          <a:p>
            <a:pPr>
              <a:lnSpc>
                <a:spcPct val="90000"/>
              </a:lnSpc>
              <a:buNone/>
            </a:pPr>
            <a:r>
              <a:rPr lang="en-GB" sz="2800" dirty="0" smtClean="0"/>
              <a:t>- More about coaching</a:t>
            </a:r>
            <a:r>
              <a:rPr lang="en-GB" sz="2800" dirty="0"/>
              <a:t>, support and </a:t>
            </a:r>
            <a:r>
              <a:rPr lang="en-GB" sz="2800" dirty="0" smtClean="0"/>
              <a:t>empowerment</a:t>
            </a:r>
            <a:endParaRPr lang="en-GB" sz="2800" dirty="0"/>
          </a:p>
          <a:p>
            <a:pPr>
              <a:lnSpc>
                <a:spcPct val="90000"/>
              </a:lnSpc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800" dirty="0"/>
              <a:t>Good leadership involves delegation and empowerment.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Leadership is a dynamic process.</a:t>
            </a:r>
          </a:p>
          <a:p>
            <a:pPr>
              <a:lnSpc>
                <a:spcPct val="90000"/>
              </a:lnSpc>
            </a:pPr>
            <a:r>
              <a:rPr lang="en-GB" sz="2800" dirty="0"/>
              <a:t>The leader – follower relationship is </a:t>
            </a:r>
            <a:r>
              <a:rPr lang="en-GB" sz="2800" dirty="0" smtClean="0"/>
              <a:t>two-way</a:t>
            </a: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 smtClean="0"/>
              <a:t>Strong, </a:t>
            </a:r>
            <a:r>
              <a:rPr lang="en-GB" sz="2800" dirty="0"/>
              <a:t>positive relationship between leadership development and employee motivation and satisfaction</a:t>
            </a:r>
            <a:r>
              <a:rPr lang="en-GB" sz="24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Management/Leadership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412750" y="1711325"/>
            <a:ext cx="8374063" cy="4525963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2800" dirty="0">
                <a:solidFill>
                  <a:schemeClr val="tx2"/>
                </a:solidFill>
              </a:rPr>
              <a:t>Management </a:t>
            </a:r>
          </a:p>
          <a:p>
            <a:pPr lvl="1">
              <a:lnSpc>
                <a:spcPct val="80000"/>
              </a:lnSpc>
              <a:buNone/>
            </a:pPr>
            <a:r>
              <a:rPr lang="en-GB" dirty="0" smtClean="0"/>
              <a:t>Getting </a:t>
            </a:r>
            <a:r>
              <a:rPr lang="en-GB" dirty="0"/>
              <a:t>things done through other </a:t>
            </a:r>
            <a:r>
              <a:rPr lang="en-GB" dirty="0" smtClean="0"/>
              <a:t>people</a:t>
            </a:r>
          </a:p>
          <a:p>
            <a:pPr lvl="1">
              <a:lnSpc>
                <a:spcPct val="80000"/>
              </a:lnSpc>
              <a:buNone/>
            </a:pPr>
            <a:r>
              <a:rPr lang="en-GB" dirty="0" smtClean="0"/>
              <a:t>To achieve </a:t>
            </a:r>
            <a:r>
              <a:rPr lang="en-GB" dirty="0"/>
              <a:t>stated organisational objectives.</a:t>
            </a:r>
          </a:p>
          <a:p>
            <a:pPr>
              <a:lnSpc>
                <a:spcPct val="80000"/>
              </a:lnSpc>
            </a:pPr>
            <a:endParaRPr lang="en-GB" sz="2800" dirty="0"/>
          </a:p>
          <a:p>
            <a:pPr>
              <a:lnSpc>
                <a:spcPct val="80000"/>
              </a:lnSpc>
            </a:pPr>
            <a:r>
              <a:rPr lang="en-GB" sz="2800" dirty="0">
                <a:solidFill>
                  <a:schemeClr val="tx2"/>
                </a:solidFill>
              </a:rPr>
              <a:t>Leadership </a:t>
            </a:r>
          </a:p>
          <a:p>
            <a:pPr lvl="1">
              <a:lnSpc>
                <a:spcPct val="80000"/>
              </a:lnSpc>
              <a:buNone/>
            </a:pPr>
            <a:r>
              <a:rPr lang="en-GB" dirty="0" smtClean="0"/>
              <a:t>Broader emphasis on dealing with people</a:t>
            </a:r>
            <a:endParaRPr lang="en-GB" dirty="0"/>
          </a:p>
          <a:p>
            <a:pPr>
              <a:lnSpc>
                <a:spcPct val="80000"/>
              </a:lnSpc>
              <a:buNone/>
            </a:pPr>
            <a:r>
              <a:rPr lang="en-GB" sz="2800" dirty="0" smtClean="0"/>
              <a:t>	  The </a:t>
            </a:r>
            <a:r>
              <a:rPr lang="en-GB" sz="2800" dirty="0"/>
              <a:t>willing and enthusiastic behaviour of followers </a:t>
            </a:r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Leaders....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Create a vision</a:t>
            </a:r>
          </a:p>
          <a:p>
            <a:r>
              <a:rPr lang="en-GB" dirty="0" smtClean="0"/>
              <a:t>Communicate the vision</a:t>
            </a:r>
          </a:p>
          <a:p>
            <a:r>
              <a:rPr lang="en-GB" dirty="0" smtClean="0"/>
              <a:t>Energise, inspire and motivate others</a:t>
            </a:r>
          </a:p>
          <a:p>
            <a:r>
              <a:rPr lang="en-GB" dirty="0" smtClean="0"/>
              <a:t>Create the culture</a:t>
            </a:r>
          </a:p>
          <a:p>
            <a:endParaRPr lang="en-GB" dirty="0"/>
          </a:p>
          <a:p>
            <a:pPr>
              <a:buNone/>
            </a:pPr>
            <a:r>
              <a:rPr lang="en-GB" dirty="0" smtClean="0"/>
              <a:t>Management = authority</a:t>
            </a:r>
          </a:p>
          <a:p>
            <a:pPr>
              <a:buNone/>
            </a:pPr>
            <a:r>
              <a:rPr lang="en-GB" dirty="0" smtClean="0"/>
              <a:t>Leadership = inspire and motivate</a:t>
            </a:r>
          </a:p>
          <a:p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Or.....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>
              <a:buNone/>
            </a:pPr>
            <a:r>
              <a:rPr lang="en-GB" b="1" dirty="0" smtClean="0"/>
              <a:t>Managers:</a:t>
            </a:r>
          </a:p>
          <a:p>
            <a:pPr>
              <a:buNone/>
            </a:pPr>
            <a:r>
              <a:rPr lang="en-GB" dirty="0" smtClean="0"/>
              <a:t>Do things right</a:t>
            </a:r>
          </a:p>
          <a:p>
            <a:pPr>
              <a:buNone/>
            </a:pPr>
            <a:r>
              <a:rPr lang="en-GB" dirty="0" smtClean="0"/>
              <a:t>Authority relationship</a:t>
            </a:r>
          </a:p>
          <a:p>
            <a:pPr>
              <a:buNone/>
            </a:pPr>
            <a:r>
              <a:rPr lang="en-GB" dirty="0" smtClean="0"/>
              <a:t>Create stability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GB" dirty="0"/>
          </a:p>
          <a:p>
            <a:pPr>
              <a:buNone/>
            </a:pPr>
            <a:r>
              <a:rPr lang="en-GB" b="1" dirty="0" smtClean="0"/>
              <a:t>Leaders:</a:t>
            </a:r>
          </a:p>
          <a:p>
            <a:pPr>
              <a:buNone/>
            </a:pPr>
            <a:r>
              <a:rPr lang="en-GB" dirty="0" smtClean="0"/>
              <a:t>Do the right things</a:t>
            </a:r>
          </a:p>
          <a:p>
            <a:pPr>
              <a:buNone/>
            </a:pPr>
            <a:r>
              <a:rPr lang="en-GB" dirty="0" smtClean="0"/>
              <a:t>Influence relationship</a:t>
            </a:r>
          </a:p>
          <a:p>
            <a:pPr>
              <a:buNone/>
            </a:pPr>
            <a:r>
              <a:rPr lang="en-GB" dirty="0" smtClean="0"/>
              <a:t>Create change							</a:t>
            </a:r>
            <a:endParaRPr lang="en-US" dirty="0"/>
          </a:p>
        </p:txBody>
      </p:sp>
      <p:pic>
        <p:nvPicPr>
          <p:cNvPr id="9220" name="Picture 4" descr="C:\Users\Michael\AppData\Local\Microsoft\Windows\Temporary Internet Files\Content.IE5\4LIQTBIU\MC90007881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4149080"/>
            <a:ext cx="1786101" cy="2124844"/>
          </a:xfrm>
          <a:prstGeom prst="rect">
            <a:avLst/>
          </a:prstGeom>
          <a:noFill/>
        </p:spPr>
      </p:pic>
      <p:pic>
        <p:nvPicPr>
          <p:cNvPr id="9225" name="Picture 9" descr="C:\Users\Michael\AppData\Local\Microsoft\Windows\Temporary Internet Files\Content.IE5\4LIQTBIU\MP9004439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05064"/>
            <a:ext cx="1673731" cy="2507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0038"/>
            <a:ext cx="8229600" cy="131127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7 Ways of studying </a:t>
            </a:r>
            <a:br>
              <a:rPr lang="en-GB" dirty="0" smtClean="0">
                <a:solidFill>
                  <a:schemeClr val="tx2"/>
                </a:solidFill>
              </a:rPr>
            </a:br>
            <a:r>
              <a:rPr lang="en-GB" dirty="0" smtClean="0">
                <a:solidFill>
                  <a:schemeClr val="tx2"/>
                </a:solidFill>
              </a:rPr>
              <a:t>managerial </a:t>
            </a:r>
            <a:r>
              <a:rPr lang="en-GB" dirty="0">
                <a:solidFill>
                  <a:schemeClr val="tx2"/>
                </a:solidFill>
              </a:rPr>
              <a:t>leadership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>
          <a:xfrm>
            <a:off x="434975" y="1844824"/>
            <a:ext cx="8229600" cy="3844770"/>
          </a:xfrm>
          <a:noFill/>
          <a:ln/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 smtClean="0">
                <a:solidFill>
                  <a:schemeClr val="tx2"/>
                </a:solidFill>
              </a:rPr>
              <a:t>Qualities </a:t>
            </a:r>
            <a:r>
              <a:rPr lang="en-GB" dirty="0">
                <a:solidFill>
                  <a:schemeClr val="tx2"/>
                </a:solidFill>
              </a:rPr>
              <a:t>or traits </a:t>
            </a:r>
            <a:r>
              <a:rPr lang="en-GB" dirty="0"/>
              <a:t>approach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/>
              <a:t>The </a:t>
            </a:r>
            <a:r>
              <a:rPr lang="en-GB" dirty="0">
                <a:solidFill>
                  <a:schemeClr val="tx2"/>
                </a:solidFill>
              </a:rPr>
              <a:t>functional</a:t>
            </a:r>
            <a:r>
              <a:rPr lang="en-GB" dirty="0"/>
              <a:t> or </a:t>
            </a:r>
            <a:r>
              <a:rPr lang="en-GB" dirty="0">
                <a:solidFill>
                  <a:schemeClr val="tx2"/>
                </a:solidFill>
              </a:rPr>
              <a:t>group </a:t>
            </a:r>
            <a:r>
              <a:rPr lang="en-GB" dirty="0"/>
              <a:t>approach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/>
              <a:t>Leadership </a:t>
            </a:r>
            <a:r>
              <a:rPr lang="en-GB" dirty="0" smtClean="0">
                <a:solidFill>
                  <a:schemeClr val="tx2"/>
                </a:solidFill>
              </a:rPr>
              <a:t>behaviour</a:t>
            </a:r>
            <a:endParaRPr lang="en-GB" dirty="0"/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Styles</a:t>
            </a:r>
            <a:r>
              <a:rPr lang="en-GB" dirty="0"/>
              <a:t> of leadership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/>
              <a:t>The </a:t>
            </a:r>
            <a:r>
              <a:rPr lang="en-GB" dirty="0">
                <a:solidFill>
                  <a:schemeClr val="tx2"/>
                </a:solidFill>
              </a:rPr>
              <a:t>situational </a:t>
            </a:r>
            <a:r>
              <a:rPr lang="en-GB" dirty="0"/>
              <a:t>approach and </a:t>
            </a:r>
            <a:r>
              <a:rPr lang="en-GB" dirty="0" smtClean="0"/>
              <a:t>         </a:t>
            </a:r>
            <a:r>
              <a:rPr lang="en-GB" dirty="0" smtClean="0">
                <a:solidFill>
                  <a:schemeClr val="tx2"/>
                </a:solidFill>
              </a:rPr>
              <a:t>contingency</a:t>
            </a:r>
            <a:r>
              <a:rPr lang="en-GB" dirty="0" smtClean="0"/>
              <a:t> </a:t>
            </a:r>
            <a:r>
              <a:rPr lang="en-GB" dirty="0"/>
              <a:t>models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Transformational</a:t>
            </a:r>
            <a:r>
              <a:rPr lang="en-GB" dirty="0"/>
              <a:t> leadership</a:t>
            </a:r>
          </a:p>
          <a:p>
            <a:pPr marL="457200" indent="-457200">
              <a:lnSpc>
                <a:spcPct val="80000"/>
              </a:lnSpc>
              <a:buFont typeface="+mj-lt"/>
              <a:buAutoNum type="arabicPeriod"/>
            </a:pPr>
            <a:r>
              <a:rPr lang="en-GB" dirty="0">
                <a:solidFill>
                  <a:schemeClr val="tx2"/>
                </a:solidFill>
              </a:rPr>
              <a:t>Inspirational </a:t>
            </a:r>
            <a:r>
              <a:rPr lang="en-GB" dirty="0"/>
              <a:t>leadership</a:t>
            </a:r>
          </a:p>
        </p:txBody>
      </p:sp>
      <p:pic>
        <p:nvPicPr>
          <p:cNvPr id="10242" name="Picture 2" descr="C:\Users\Michael\AppData\Local\Microsoft\Windows\Temporary Internet Files\Content.IE5\DTCKYBWZ\MC9000142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573016"/>
            <a:ext cx="2088232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1. Qualities/Traits </a:t>
            </a:r>
            <a:r>
              <a:rPr lang="en-GB" dirty="0">
                <a:solidFill>
                  <a:schemeClr val="tx2"/>
                </a:solidFill>
              </a:rPr>
              <a:t>approach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891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GB" sz="2800" dirty="0"/>
              <a:t>Assumes that leaders are </a:t>
            </a:r>
            <a:r>
              <a:rPr lang="en-GB" sz="2800" u="sng" dirty="0"/>
              <a:t>born </a:t>
            </a:r>
            <a:r>
              <a:rPr lang="en-GB" sz="2800" dirty="0"/>
              <a:t>not made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The </a:t>
            </a:r>
            <a:r>
              <a:rPr lang="en-GB" sz="2800" dirty="0"/>
              <a:t>‘Great Person’ </a:t>
            </a:r>
            <a:r>
              <a:rPr lang="en-GB" sz="2800" dirty="0" smtClean="0"/>
              <a:t>theory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Focus </a:t>
            </a:r>
            <a:r>
              <a:rPr lang="en-GB" sz="2800" dirty="0"/>
              <a:t>is on the person who is leading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Inherited personality traits distinguish leaders from followers</a:t>
            </a:r>
          </a:p>
          <a:p>
            <a:pPr>
              <a:lnSpc>
                <a:spcPct val="90000"/>
              </a:lnSpc>
            </a:pPr>
            <a:r>
              <a:rPr lang="en-GB" sz="2800" dirty="0" smtClean="0"/>
              <a:t>Identifies </a:t>
            </a:r>
            <a:r>
              <a:rPr lang="en-GB" sz="2800" dirty="0"/>
              <a:t>some common traits, e.g.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Self-confidence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Initiative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Intelligence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Self belief</a:t>
            </a:r>
          </a:p>
        </p:txBody>
      </p:sp>
      <p:pic>
        <p:nvPicPr>
          <p:cNvPr id="11267" name="Picture 3" descr="C:\Users\Michael\AppData\Local\Microsoft\Windows\Temporary Internet Files\Content.IE5\DTCKYBWZ\MP90044839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581128"/>
            <a:ext cx="2735796" cy="18238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4624"/>
            <a:ext cx="7765322" cy="1224136"/>
          </a:xfrm>
        </p:spPr>
        <p:txBody>
          <a:bodyPr>
            <a:noAutofit/>
          </a:bodyPr>
          <a:lstStyle/>
          <a:p>
            <a:r>
              <a:rPr lang="en-GB" sz="3600" dirty="0" smtClean="0"/>
              <a:t>Leadership traits: </a:t>
            </a:r>
            <a:br>
              <a:rPr lang="en-GB" sz="3600" dirty="0" smtClean="0"/>
            </a:br>
            <a:r>
              <a:rPr lang="en-GB" sz="3600" dirty="0" smtClean="0"/>
              <a:t>Cooper et al (2012: 128)</a:t>
            </a:r>
            <a:endParaRPr lang="en-GB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1700236"/>
              </p:ext>
            </p:extLst>
          </p:nvPr>
        </p:nvGraphicFramePr>
        <p:xfrm>
          <a:off x="457200" y="1340764"/>
          <a:ext cx="8229600" cy="5733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Old  Traits (1981)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New Traits (more recent)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Tall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Integrity, maturity, energy</a:t>
                      </a:r>
                      <a:endParaRPr lang="en-GB" sz="2800" dirty="0"/>
                    </a:p>
                  </a:txBody>
                  <a:tcPr/>
                </a:tc>
              </a:tr>
              <a:tr h="982032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High socio-economic status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Business acumen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Good interpersonal skills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People acumen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Decisive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Organisational acumen</a:t>
                      </a:r>
                      <a:endParaRPr lang="en-GB" sz="2800" dirty="0"/>
                    </a:p>
                  </a:txBody>
                  <a:tcPr/>
                </a:tc>
              </a:tr>
              <a:tr h="982032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Intelligent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Curious, intellect, global mindset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Superior judgment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Superior judgment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Excellent</a:t>
                      </a:r>
                      <a:r>
                        <a:rPr lang="en-GB" sz="2800" baseline="0" dirty="0" smtClean="0"/>
                        <a:t> verbal ability</a:t>
                      </a:r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/>
                        <a:t>Motivation to grow</a:t>
                      </a:r>
                      <a:endParaRPr lang="en-GB" sz="2800" dirty="0"/>
                    </a:p>
                  </a:txBody>
                  <a:tcPr/>
                </a:tc>
              </a:tr>
              <a:tr h="538534"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93700"/>
            <a:ext cx="8229600" cy="701675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2"/>
                </a:solidFill>
              </a:rPr>
              <a:t>4. Styles of Leadership 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>
          <a:xfrm>
            <a:off x="409575" y="1646238"/>
            <a:ext cx="8442325" cy="4801314"/>
          </a:xfrm>
          <a:noFill/>
          <a:ln/>
        </p:spPr>
        <p:txBody>
          <a:bodyPr>
            <a:spAutoFit/>
          </a:bodyPr>
          <a:lstStyle/>
          <a:p>
            <a:pPr>
              <a:buFontTx/>
              <a:buNone/>
            </a:pPr>
            <a:r>
              <a:rPr lang="en-GB" sz="3000" dirty="0" smtClean="0"/>
              <a:t>	The </a:t>
            </a:r>
            <a:r>
              <a:rPr lang="en-GB" sz="3000" dirty="0"/>
              <a:t>way in which the functions of leadership are carried </a:t>
            </a:r>
            <a:r>
              <a:rPr lang="en-GB" sz="3000" dirty="0" smtClean="0"/>
              <a:t>out</a:t>
            </a:r>
          </a:p>
          <a:p>
            <a:pPr>
              <a:buFontTx/>
              <a:buNone/>
            </a:pPr>
            <a:r>
              <a:rPr lang="en-GB" sz="3000" dirty="0" smtClean="0"/>
              <a:t>	How </a:t>
            </a:r>
            <a:r>
              <a:rPr lang="en-GB" sz="3000" dirty="0"/>
              <a:t>the manager typically behaves towards members of the group.</a:t>
            </a:r>
          </a:p>
          <a:p>
            <a:pPr>
              <a:buFontTx/>
              <a:buNone/>
            </a:pPr>
            <a:endParaRPr lang="en-GB" sz="3000" dirty="0" smtClean="0"/>
          </a:p>
          <a:p>
            <a:pPr>
              <a:buFontTx/>
              <a:buNone/>
            </a:pPr>
            <a:r>
              <a:rPr lang="en-GB" sz="3000" dirty="0" smtClean="0"/>
              <a:t>Broad </a:t>
            </a:r>
            <a:r>
              <a:rPr lang="en-GB" sz="3000" dirty="0"/>
              <a:t>classifications of leadership style include:</a:t>
            </a:r>
          </a:p>
          <a:p>
            <a:r>
              <a:rPr lang="en-GB" sz="3000" dirty="0">
                <a:solidFill>
                  <a:schemeClr val="tx2"/>
                </a:solidFill>
              </a:rPr>
              <a:t>Authoritarian</a:t>
            </a:r>
            <a:r>
              <a:rPr lang="en-GB" sz="3000" dirty="0"/>
              <a:t> (or autocratic) </a:t>
            </a:r>
            <a:r>
              <a:rPr lang="en-GB" sz="3000" dirty="0" smtClean="0"/>
              <a:t>style - directive</a:t>
            </a:r>
            <a:endParaRPr lang="en-GB" sz="3000" dirty="0"/>
          </a:p>
          <a:p>
            <a:r>
              <a:rPr lang="en-GB" sz="3000" dirty="0">
                <a:solidFill>
                  <a:schemeClr val="tx2"/>
                </a:solidFill>
              </a:rPr>
              <a:t>Democratic</a:t>
            </a:r>
            <a:r>
              <a:rPr lang="en-GB" sz="3000" dirty="0"/>
              <a:t> </a:t>
            </a:r>
            <a:r>
              <a:rPr lang="en-GB" sz="3000" dirty="0" smtClean="0"/>
              <a:t>style – participative </a:t>
            </a:r>
            <a:endParaRPr lang="en-GB" sz="3000" dirty="0"/>
          </a:p>
          <a:p>
            <a:r>
              <a:rPr lang="en-GB" sz="3000" dirty="0">
                <a:solidFill>
                  <a:schemeClr val="tx2"/>
                </a:solidFill>
              </a:rPr>
              <a:t>Laissez-faire</a:t>
            </a:r>
            <a:r>
              <a:rPr lang="en-GB" sz="3000" dirty="0"/>
              <a:t> (genuine) </a:t>
            </a:r>
            <a:r>
              <a:rPr lang="en-GB" sz="3000" dirty="0" smtClean="0"/>
              <a:t>style – leave alone</a:t>
            </a:r>
            <a:endParaRPr lang="en-GB" sz="3000" dirty="0"/>
          </a:p>
        </p:txBody>
      </p:sp>
      <p:pic>
        <p:nvPicPr>
          <p:cNvPr id="17410" name="Picture 2" descr="C:\Users\Michael\AppData\Local\Microsoft\Windows\Temporary Internet Files\Content.IE5\DTCKYBWZ\MC9003843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068960"/>
            <a:ext cx="1819275" cy="1271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/>
                </a:solidFill>
              </a:rPr>
              <a:t>Continuum of leadership behaviour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412776"/>
            <a:ext cx="8421688" cy="4041106"/>
          </a:xfrm>
          <a:noFill/>
          <a:ln/>
        </p:spPr>
        <p:txBody>
          <a:bodyPr wrap="square">
            <a:spAutoFit/>
          </a:bodyPr>
          <a:lstStyle/>
          <a:p>
            <a:r>
              <a:rPr lang="en-GB" dirty="0" err="1"/>
              <a:t>Tannenbaum</a:t>
            </a:r>
            <a:r>
              <a:rPr lang="en-GB" dirty="0"/>
              <a:t> and Schmidt </a:t>
            </a:r>
            <a:r>
              <a:rPr lang="en-GB" dirty="0" smtClean="0"/>
              <a:t>, </a:t>
            </a:r>
            <a:r>
              <a:rPr lang="en-GB" dirty="0"/>
              <a:t>based on:</a:t>
            </a:r>
          </a:p>
          <a:p>
            <a:pPr lvl="1"/>
            <a:r>
              <a:rPr lang="en-GB" sz="2400" dirty="0"/>
              <a:t>The degree of </a:t>
            </a:r>
            <a:r>
              <a:rPr lang="en-GB" sz="2400" dirty="0">
                <a:solidFill>
                  <a:schemeClr val="tx2"/>
                </a:solidFill>
              </a:rPr>
              <a:t>authority</a:t>
            </a:r>
            <a:r>
              <a:rPr lang="en-GB" sz="2400" dirty="0"/>
              <a:t> used by the manager</a:t>
            </a:r>
          </a:p>
          <a:p>
            <a:pPr lvl="1"/>
            <a:r>
              <a:rPr lang="en-GB" sz="2400" dirty="0"/>
              <a:t>The area of </a:t>
            </a:r>
            <a:r>
              <a:rPr lang="en-GB" sz="2400" dirty="0">
                <a:solidFill>
                  <a:schemeClr val="tx2"/>
                </a:solidFill>
              </a:rPr>
              <a:t>freedom</a:t>
            </a:r>
            <a:r>
              <a:rPr lang="en-GB" sz="2400" dirty="0"/>
              <a:t> available to the non-manager</a:t>
            </a:r>
          </a:p>
          <a:p>
            <a:r>
              <a:rPr lang="en-GB" sz="2400" dirty="0"/>
              <a:t>The four main styles are when a manager: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Tells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Sells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Consults</a:t>
            </a:r>
          </a:p>
          <a:p>
            <a:pPr lvl="1"/>
            <a:r>
              <a:rPr lang="en-GB" sz="2400" dirty="0">
                <a:solidFill>
                  <a:schemeClr val="tx2"/>
                </a:solidFill>
              </a:rPr>
              <a:t>Joins</a:t>
            </a:r>
          </a:p>
        </p:txBody>
      </p:sp>
      <p:pic>
        <p:nvPicPr>
          <p:cNvPr id="18434" name="Picture 2" descr="C:\Users\Michael\AppData\Local\Microsoft\Windows\Temporary Internet Files\Content.IE5\DTCKYBWZ\MM90017817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653136"/>
            <a:ext cx="1133475" cy="1162050"/>
          </a:xfrm>
          <a:prstGeom prst="rect">
            <a:avLst/>
          </a:prstGeom>
          <a:noFill/>
        </p:spPr>
      </p:pic>
      <p:pic>
        <p:nvPicPr>
          <p:cNvPr id="18435" name="Picture 3" descr="C:\Users\Michael\AppData\Local\Microsoft\Windows\Temporary Internet Files\Content.IE5\IVNQBAJR\MC90035160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509120"/>
            <a:ext cx="1283464" cy="1359029"/>
          </a:xfrm>
          <a:prstGeom prst="rect">
            <a:avLst/>
          </a:prstGeom>
          <a:noFill/>
        </p:spPr>
      </p:pic>
      <p:pic>
        <p:nvPicPr>
          <p:cNvPr id="18437" name="Picture 5" descr="C:\Users\Michael\AppData\Local\Microsoft\Windows\Temporary Internet Files\Content.IE5\IVNQBAJR\MC90007132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4797152"/>
            <a:ext cx="1353586" cy="825127"/>
          </a:xfrm>
          <a:prstGeom prst="rect">
            <a:avLst/>
          </a:prstGeom>
          <a:noFill/>
        </p:spPr>
      </p:pic>
      <p:pic>
        <p:nvPicPr>
          <p:cNvPr id="18438" name="Picture 6" descr="C:\Users\Michael\AppData\Local\Microsoft\Windows\Temporary Internet Files\Content.IE5\DTCKYBWZ\MM90023638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4797152"/>
            <a:ext cx="1008112" cy="963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343025" y="273050"/>
            <a:ext cx="6427788" cy="1006475"/>
          </a:xfrm>
        </p:spPr>
        <p:txBody>
          <a:bodyPr/>
          <a:lstStyle/>
          <a:p>
            <a:r>
              <a:rPr lang="en-GB" sz="3000"/>
              <a:t>Continuum of manager</a:t>
            </a:r>
            <a:br>
              <a:rPr lang="en-GB" sz="3000"/>
            </a:br>
            <a:r>
              <a:rPr lang="en-GB" sz="3000"/>
              <a:t>to non-manager behaviour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323850" y="5857875"/>
            <a:ext cx="853440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200" i="0"/>
              <a:t>Figure 10.4</a:t>
            </a:r>
            <a:r>
              <a:rPr lang="en-GB" i="0"/>
              <a:t>  Continuum of manager – non-manager behaviour</a:t>
            </a:r>
          </a:p>
          <a:p>
            <a:pPr eaLnBrk="0" hangingPunct="0">
              <a:spcBef>
                <a:spcPct val="50000"/>
              </a:spcBef>
            </a:pPr>
            <a:r>
              <a:rPr lang="en-GB" sz="800"/>
              <a:t>Source</a:t>
            </a:r>
            <a:r>
              <a:rPr lang="en-GB" sz="800" i="0"/>
              <a:t>: Tannenbaum, R. and Schmidt, W. H., ‘How to choose a leadership pattern’, </a:t>
            </a:r>
            <a:r>
              <a:rPr lang="en-GB" sz="800"/>
              <a:t>Harvard Business Review</a:t>
            </a:r>
            <a:r>
              <a:rPr lang="en-GB" sz="800" i="0"/>
              <a:t>, May/June 1973, p. 167. Copyright © 1973 Harvard Business</a:t>
            </a:r>
            <a:br>
              <a:rPr lang="en-GB" sz="800" i="0"/>
            </a:br>
            <a:r>
              <a:rPr lang="en-GB" sz="800" i="0"/>
              <a:t>School Publishing Corporation; all rights reserved. Reprinted by permission</a:t>
            </a:r>
          </a:p>
        </p:txBody>
      </p:sp>
      <p:pic>
        <p:nvPicPr>
          <p:cNvPr id="56326" name="Picture 6" descr="F:\Powerpoint\pe_uk\PE105-Mullins\Final_Files\GIF\ch10\C10NF00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1725" y="1292225"/>
            <a:ext cx="6934200" cy="4592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3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Leadership style decisions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65735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dirty="0"/>
              <a:t>The </a:t>
            </a:r>
            <a:r>
              <a:rPr lang="en-GB" i="1" dirty="0"/>
              <a:t>choice of style </a:t>
            </a:r>
            <a:r>
              <a:rPr lang="en-GB" dirty="0"/>
              <a:t>is influenced by three main forces: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tx2"/>
                </a:solidFill>
              </a:rPr>
              <a:t>Forces in the manager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Including personality, background and experience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tx2"/>
                </a:solidFill>
              </a:rPr>
              <a:t>Forces in the subordinate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Including personality and expectations</a:t>
            </a:r>
          </a:p>
          <a:p>
            <a:pPr>
              <a:lnSpc>
                <a:spcPct val="90000"/>
              </a:lnSpc>
            </a:pPr>
            <a:r>
              <a:rPr lang="en-GB" dirty="0">
                <a:solidFill>
                  <a:schemeClr val="tx2"/>
                </a:solidFill>
              </a:rPr>
              <a:t>Forces in the situation</a:t>
            </a:r>
          </a:p>
          <a:p>
            <a:pPr lvl="1">
              <a:lnSpc>
                <a:spcPct val="90000"/>
              </a:lnSpc>
            </a:pPr>
            <a:r>
              <a:rPr lang="en-GB" dirty="0"/>
              <a:t>Including the specific situation and pressures</a:t>
            </a:r>
          </a:p>
        </p:txBody>
      </p:sp>
      <p:pic>
        <p:nvPicPr>
          <p:cNvPr id="19459" name="Picture 3" descr="C:\Users\Michael\AppData\Local\Microsoft\Windows\Temporary Internet Files\Content.IE5\IVNQBAJR\MP90044905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586197"/>
            <a:ext cx="1907704" cy="12718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Forces in the manager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447675" y="1619250"/>
            <a:ext cx="8493125" cy="3794125"/>
          </a:xfrm>
        </p:spPr>
        <p:txBody>
          <a:bodyPr>
            <a:spAutoFit/>
          </a:bodyPr>
          <a:lstStyle/>
          <a:p>
            <a:r>
              <a:rPr lang="en-GB"/>
              <a:t>Value systems</a:t>
            </a:r>
            <a:br>
              <a:rPr lang="en-GB"/>
            </a:br>
            <a:endParaRPr lang="en-GB"/>
          </a:p>
          <a:p>
            <a:r>
              <a:rPr lang="en-GB"/>
              <a:t>Confidence in subordinates</a:t>
            </a:r>
            <a:br>
              <a:rPr lang="en-GB"/>
            </a:br>
            <a:endParaRPr lang="en-GB"/>
          </a:p>
          <a:p>
            <a:r>
              <a:rPr lang="en-GB"/>
              <a:t>Leadership inclinations</a:t>
            </a:r>
            <a:br>
              <a:rPr lang="en-GB"/>
            </a:br>
            <a:endParaRPr lang="en-GB"/>
          </a:p>
          <a:p>
            <a:r>
              <a:rPr lang="en-GB"/>
              <a:t>Feelings of security in an uncertain situation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346" y="188640"/>
            <a:ext cx="7765322" cy="864096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Forces in the subordinate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196752"/>
            <a:ext cx="8229600" cy="4690515"/>
          </a:xfrm>
          <a:noFill/>
          <a:ln/>
        </p:spPr>
        <p:txBody>
          <a:bodyPr wrap="square">
            <a:spAutoFit/>
          </a:bodyPr>
          <a:lstStyle/>
          <a:p>
            <a:r>
              <a:rPr lang="en-GB" sz="2400" dirty="0"/>
              <a:t>Strength of the need for independence</a:t>
            </a:r>
          </a:p>
          <a:p>
            <a:r>
              <a:rPr lang="en-GB" sz="2400" dirty="0"/>
              <a:t>Readiness to assume responsibility for decision-making</a:t>
            </a:r>
          </a:p>
          <a:p>
            <a:r>
              <a:rPr lang="en-GB" sz="2400" dirty="0"/>
              <a:t>Degree of tolerance for </a:t>
            </a:r>
            <a:r>
              <a:rPr lang="en-GB" sz="2400" dirty="0" smtClean="0"/>
              <a:t>uncertainty</a:t>
            </a:r>
            <a:endParaRPr lang="en-GB" sz="2400" dirty="0"/>
          </a:p>
          <a:p>
            <a:r>
              <a:rPr lang="en-GB" sz="2400" dirty="0"/>
              <a:t>Interest in the problem and feelings as to its importance</a:t>
            </a:r>
          </a:p>
          <a:p>
            <a:r>
              <a:rPr lang="en-GB" sz="2400" dirty="0"/>
              <a:t>Understanding and identification with the goals of the organisation</a:t>
            </a:r>
          </a:p>
          <a:p>
            <a:r>
              <a:rPr lang="en-GB" sz="2400" dirty="0"/>
              <a:t>Necessary knowledge and experience to deal with the problem</a:t>
            </a:r>
          </a:p>
          <a:p>
            <a:r>
              <a:rPr lang="en-GB" sz="2400" dirty="0"/>
              <a:t>The extent of learning to expect to share in</a:t>
            </a:r>
            <a:br>
              <a:rPr lang="en-GB" sz="2400" dirty="0"/>
            </a:br>
            <a:r>
              <a:rPr lang="en-GB" sz="2400" dirty="0"/>
              <a:t>decision-making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Forces in the situation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609725"/>
            <a:ext cx="8229600" cy="4084638"/>
          </a:xfrm>
          <a:noFill/>
          <a:ln/>
        </p:spPr>
        <p:txBody>
          <a:bodyPr>
            <a:spAutoFit/>
          </a:bodyPr>
          <a:lstStyle/>
          <a:p>
            <a:r>
              <a:rPr lang="en-GB" dirty="0"/>
              <a:t>Type of organisation</a:t>
            </a:r>
          </a:p>
          <a:p>
            <a:endParaRPr lang="en-GB" dirty="0"/>
          </a:p>
          <a:p>
            <a:r>
              <a:rPr lang="en-GB" dirty="0"/>
              <a:t>Group effectiveness</a:t>
            </a:r>
          </a:p>
          <a:p>
            <a:endParaRPr lang="en-GB" dirty="0"/>
          </a:p>
          <a:p>
            <a:r>
              <a:rPr lang="en-GB" dirty="0"/>
              <a:t>Nature of the problem</a:t>
            </a:r>
          </a:p>
          <a:p>
            <a:endParaRPr lang="en-GB" dirty="0"/>
          </a:p>
          <a:p>
            <a:r>
              <a:rPr lang="en-GB" dirty="0"/>
              <a:t>Pressure of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8925"/>
            <a:ext cx="8229600" cy="131127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Vroom and </a:t>
            </a:r>
            <a:r>
              <a:rPr lang="en-GB" dirty="0" err="1">
                <a:solidFill>
                  <a:schemeClr val="tx2"/>
                </a:solidFill>
              </a:rPr>
              <a:t>Yetton</a:t>
            </a:r>
            <a:r>
              <a:rPr lang="en-GB" dirty="0">
                <a:solidFill>
                  <a:schemeClr val="tx2"/>
                </a:solidFill>
              </a:rPr>
              <a:t>:</a:t>
            </a:r>
            <a:br>
              <a:rPr lang="en-GB" dirty="0">
                <a:solidFill>
                  <a:schemeClr val="tx2"/>
                </a:solidFill>
              </a:rPr>
            </a:br>
            <a:r>
              <a:rPr lang="en-GB" dirty="0">
                <a:solidFill>
                  <a:schemeClr val="tx2"/>
                </a:solidFill>
              </a:rPr>
              <a:t>five main decision styles 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772816"/>
            <a:ext cx="8412163" cy="471370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800" b="1" dirty="0"/>
              <a:t>Autocratic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A.I. Leader solves the problem alone.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A.II. Leader obtains information then decides alone.</a:t>
            </a:r>
          </a:p>
          <a:p>
            <a:pPr>
              <a:lnSpc>
                <a:spcPct val="90000"/>
              </a:lnSpc>
            </a:pPr>
            <a:r>
              <a:rPr lang="en-GB" sz="2800" b="1" dirty="0"/>
              <a:t>Consultative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C.I. The problem is shared: the leader decides possibly reflecting influence of subordinates.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C.II The problem is shared: the leader decides possibly reflecting the decision of subordinates.</a:t>
            </a:r>
          </a:p>
          <a:p>
            <a:pPr>
              <a:lnSpc>
                <a:spcPct val="90000"/>
              </a:lnSpc>
            </a:pPr>
            <a:r>
              <a:rPr lang="en-GB" sz="2800" b="1" dirty="0"/>
              <a:t>Group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G.II. The problem is shared: the leader chairs a group decision-making process.</a:t>
            </a:r>
          </a:p>
        </p:txBody>
      </p:sp>
      <p:pic>
        <p:nvPicPr>
          <p:cNvPr id="24578" name="Picture 2" descr="C:\Users\Michael\AppData\Local\Microsoft\Windows\Temporary Internet Files\Content.IE5\4LIQTBIU\MP90044911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0"/>
            <a:ext cx="1691680" cy="126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645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8" dur="1000"/>
                                        <p:tgtEl>
                                          <p:spTgt spid="64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Path – goal theory: House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419100" y="1412776"/>
            <a:ext cx="8462963" cy="4787999"/>
          </a:xfrm>
        </p:spPr>
        <p:txBody>
          <a:bodyPr/>
          <a:lstStyle/>
          <a:p>
            <a:pPr>
              <a:spcAft>
                <a:spcPct val="5000"/>
              </a:spcAft>
            </a:pPr>
            <a:r>
              <a:rPr lang="en-GB" sz="2800" dirty="0"/>
              <a:t>Based on expectancy theories of motivation</a:t>
            </a:r>
          </a:p>
          <a:p>
            <a:pPr>
              <a:spcAft>
                <a:spcPct val="5000"/>
              </a:spcAft>
            </a:pPr>
            <a:r>
              <a:rPr lang="en-GB" sz="2800" dirty="0"/>
              <a:t>Identifies four main types of leadership behaviour:</a:t>
            </a:r>
          </a:p>
          <a:p>
            <a:pPr lvl="1">
              <a:spcAft>
                <a:spcPct val="5000"/>
              </a:spcAft>
            </a:pPr>
            <a:r>
              <a:rPr lang="en-GB" sz="2400" dirty="0"/>
              <a:t>Directive</a:t>
            </a:r>
          </a:p>
          <a:p>
            <a:pPr lvl="1">
              <a:spcAft>
                <a:spcPct val="5000"/>
              </a:spcAft>
            </a:pPr>
            <a:r>
              <a:rPr lang="en-GB" sz="2400" dirty="0"/>
              <a:t>Supportive</a:t>
            </a:r>
          </a:p>
          <a:p>
            <a:pPr lvl="1">
              <a:spcAft>
                <a:spcPct val="5000"/>
              </a:spcAft>
            </a:pPr>
            <a:r>
              <a:rPr lang="en-GB" sz="2400" dirty="0"/>
              <a:t>Participative</a:t>
            </a:r>
          </a:p>
          <a:p>
            <a:pPr lvl="1">
              <a:spcAft>
                <a:spcPct val="5000"/>
              </a:spcAft>
            </a:pPr>
            <a:r>
              <a:rPr lang="en-GB" sz="2400" dirty="0"/>
              <a:t>Achievement-oriented</a:t>
            </a:r>
          </a:p>
          <a:p>
            <a:pPr>
              <a:spcAft>
                <a:spcPct val="5000"/>
              </a:spcAft>
            </a:pPr>
            <a:r>
              <a:rPr lang="en-GB" sz="2800" dirty="0"/>
              <a:t>All four types of behaviour can be used by the same person at different times and in different situations.</a:t>
            </a:r>
          </a:p>
        </p:txBody>
      </p:sp>
      <p:pic>
        <p:nvPicPr>
          <p:cNvPr id="25602" name="Picture 2" descr="C:\Users\Michael\AppData\Local\Microsoft\Windows\Temporary Internet Files\Content.IE5\DTCKYBWZ\MC90029914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708920"/>
            <a:ext cx="1654799" cy="13345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52425"/>
            <a:ext cx="8229600" cy="1190625"/>
          </a:xfrm>
        </p:spPr>
        <p:txBody>
          <a:bodyPr/>
          <a:lstStyle/>
          <a:p>
            <a:r>
              <a:rPr lang="en-GB" sz="3600"/>
              <a:t>Representation of the path–goal</a:t>
            </a:r>
            <a:br>
              <a:rPr lang="en-GB" sz="3600"/>
            </a:br>
            <a:r>
              <a:rPr lang="en-GB" sz="3600"/>
              <a:t>theory of leadership</a:t>
            </a: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323850" y="5857875"/>
            <a:ext cx="8534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200" i="0"/>
              <a:t>Figure 10.6</a:t>
            </a:r>
            <a:r>
              <a:rPr lang="en-GB" i="0"/>
              <a:t>  Representation of the path–goal theory of leadership</a:t>
            </a:r>
          </a:p>
        </p:txBody>
      </p:sp>
      <p:pic>
        <p:nvPicPr>
          <p:cNvPr id="66566" name="Picture 6" descr="F:\Powerpoint\pe_uk\PE105-Mullins\Final_Files\GIF\ch10\C10NF00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825" y="1890713"/>
            <a:ext cx="8385175" cy="3073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pPr algn="l"/>
            <a:r>
              <a:rPr lang="en-GB" dirty="0"/>
              <a:t>Transformational leadership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36563" y="1484784"/>
            <a:ext cx="4183062" cy="4582152"/>
          </a:xfrm>
          <a:noFill/>
          <a:ln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n-GB" sz="3200" b="1" dirty="0"/>
              <a:t>Transactional</a:t>
            </a:r>
          </a:p>
          <a:p>
            <a:pPr>
              <a:lnSpc>
                <a:spcPct val="80000"/>
              </a:lnSpc>
            </a:pPr>
            <a:r>
              <a:rPr lang="en-GB" dirty="0"/>
              <a:t>Based on legitimate authority</a:t>
            </a:r>
          </a:p>
          <a:p>
            <a:pPr>
              <a:lnSpc>
                <a:spcPct val="80000"/>
              </a:lnSpc>
            </a:pPr>
            <a:r>
              <a:rPr lang="en-GB" dirty="0"/>
              <a:t>Emphasis on the clarification of goals, tasks, outcomes and rewards</a:t>
            </a:r>
          </a:p>
          <a:p>
            <a:pPr>
              <a:lnSpc>
                <a:spcPct val="80000"/>
              </a:lnSpc>
            </a:pPr>
            <a:r>
              <a:rPr lang="en-GB" dirty="0"/>
              <a:t>Appeals to the self interest of followers</a:t>
            </a:r>
          </a:p>
          <a:p>
            <a:pPr>
              <a:lnSpc>
                <a:spcPct val="80000"/>
              </a:lnSpc>
            </a:pPr>
            <a:r>
              <a:rPr lang="en-GB" dirty="0"/>
              <a:t>Based on a relationship of mutual dependence and exchange </a:t>
            </a:r>
          </a:p>
        </p:txBody>
      </p:sp>
      <p:sp>
        <p:nvSpPr>
          <p:cNvPr id="6963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29150" y="1484784"/>
            <a:ext cx="4321175" cy="4536627"/>
          </a:xfrm>
          <a:noFill/>
          <a:ln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n-GB" sz="3200" b="1" dirty="0"/>
              <a:t>Transformational</a:t>
            </a:r>
          </a:p>
          <a:p>
            <a:pPr>
              <a:lnSpc>
                <a:spcPct val="80000"/>
              </a:lnSpc>
            </a:pPr>
            <a:r>
              <a:rPr lang="en-GB" dirty="0"/>
              <a:t>A process of engendering high levels of motivation and commitment</a:t>
            </a:r>
          </a:p>
          <a:p>
            <a:pPr>
              <a:lnSpc>
                <a:spcPct val="80000"/>
              </a:lnSpc>
            </a:pPr>
            <a:r>
              <a:rPr lang="en-GB" dirty="0"/>
              <a:t>Generating a vision for the organisation, an appeal to higher ideals of followers, creating a feeling of loyalty and trust</a:t>
            </a:r>
          </a:p>
          <a:p>
            <a:pPr>
              <a:lnSpc>
                <a:spcPct val="80000"/>
              </a:lnSpc>
            </a:pPr>
            <a:r>
              <a:rPr lang="en-GB" dirty="0"/>
              <a:t>Is about transforming the performance or fortunes of a business</a:t>
            </a:r>
          </a:p>
        </p:txBody>
      </p:sp>
      <p:sp>
        <p:nvSpPr>
          <p:cNvPr id="6" name="Right Arrow 5"/>
          <p:cNvSpPr/>
          <p:nvPr/>
        </p:nvSpPr>
        <p:spPr>
          <a:xfrm>
            <a:off x="3995936" y="148478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627" name="Picture 3" descr="C:\Users\Michael\AppData\Local\Microsoft\Windows\Temporary Internet Files\Content.IE5\4LIQTBIU\MP9003987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380312" y="1"/>
            <a:ext cx="1763688" cy="1322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6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311275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chemeClr val="tx2"/>
                </a:solidFill>
              </a:rPr>
              <a:t>Guidelines for </a:t>
            </a:r>
            <a:r>
              <a:rPr lang="en-GB" dirty="0" smtClean="0">
                <a:solidFill>
                  <a:schemeClr val="tx2"/>
                </a:solidFill>
              </a:rPr>
              <a:t>              transformational </a:t>
            </a:r>
            <a:r>
              <a:rPr lang="en-GB" dirty="0">
                <a:solidFill>
                  <a:schemeClr val="tx2"/>
                </a:solidFill>
              </a:rPr>
              <a:t>leadership: </a:t>
            </a:r>
            <a:r>
              <a:rPr lang="en-GB" dirty="0" err="1">
                <a:solidFill>
                  <a:schemeClr val="tx2"/>
                </a:solidFill>
              </a:rPr>
              <a:t>Yukl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71683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981200"/>
            <a:ext cx="4192588" cy="4256112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Articulate a clear and appealing vision</a:t>
            </a:r>
          </a:p>
          <a:p>
            <a:pPr>
              <a:lnSpc>
                <a:spcPct val="90000"/>
              </a:lnSpc>
            </a:pPr>
            <a:r>
              <a:rPr lang="en-GB" dirty="0"/>
              <a:t>Explain how the vision can be attained</a:t>
            </a:r>
          </a:p>
          <a:p>
            <a:pPr>
              <a:lnSpc>
                <a:spcPct val="90000"/>
              </a:lnSpc>
            </a:pPr>
            <a:r>
              <a:rPr lang="en-GB" dirty="0"/>
              <a:t>Act confident and optimistic</a:t>
            </a:r>
          </a:p>
          <a:p>
            <a:pPr>
              <a:lnSpc>
                <a:spcPct val="90000"/>
              </a:lnSpc>
            </a:pPr>
            <a:r>
              <a:rPr lang="en-GB" dirty="0"/>
              <a:t>Express confidence in followers</a:t>
            </a:r>
          </a:p>
          <a:p>
            <a:pPr>
              <a:lnSpc>
                <a:spcPct val="90000"/>
              </a:lnSpc>
            </a:pPr>
            <a:r>
              <a:rPr lang="en-GB" dirty="0"/>
              <a:t>Provide opportunities for early success</a:t>
            </a:r>
          </a:p>
        </p:txBody>
      </p:sp>
      <p:sp>
        <p:nvSpPr>
          <p:cNvPr id="71684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48200" y="1981200"/>
            <a:ext cx="4038600" cy="4401205"/>
          </a:xfrm>
          <a:noFill/>
          <a:ln/>
        </p:spPr>
        <p:txBody>
          <a:bodyPr>
            <a:spAutoFit/>
          </a:bodyPr>
          <a:lstStyle/>
          <a:p>
            <a:r>
              <a:rPr lang="en-GB" dirty="0"/>
              <a:t>Celebrate success</a:t>
            </a:r>
          </a:p>
          <a:p>
            <a:r>
              <a:rPr lang="en-GB" dirty="0"/>
              <a:t>Use dramatic symbolic actions to emphasise key values</a:t>
            </a:r>
          </a:p>
          <a:p>
            <a:r>
              <a:rPr lang="en-GB" dirty="0"/>
              <a:t>Lead by example</a:t>
            </a:r>
          </a:p>
          <a:p>
            <a:r>
              <a:rPr lang="en-GB" dirty="0"/>
              <a:t>Empower people to achieve the </a:t>
            </a:r>
            <a:r>
              <a:rPr lang="en-GB" dirty="0" smtClean="0"/>
              <a:t>vision</a:t>
            </a:r>
          </a:p>
          <a:p>
            <a:endParaRPr lang="en-GB" dirty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Picture 3" descr="C:\Users\Michael\AppData\Local\Microsoft\Windows\Temporary Internet Files\Content.IE5\4LIQTBIU\MP9003987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596336" y="1"/>
            <a:ext cx="1547664" cy="116074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88925"/>
            <a:ext cx="8229600" cy="131127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Inspirational, visionary</a:t>
            </a:r>
            <a:br>
              <a:rPr lang="en-GB" dirty="0">
                <a:solidFill>
                  <a:schemeClr val="tx2"/>
                </a:solidFill>
              </a:rPr>
            </a:br>
            <a:r>
              <a:rPr lang="en-GB" dirty="0">
                <a:solidFill>
                  <a:schemeClr val="tx2"/>
                </a:solidFill>
              </a:rPr>
              <a:t>or charismatic leadership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943100"/>
            <a:ext cx="8229600" cy="4137025"/>
          </a:xfrm>
        </p:spPr>
        <p:txBody>
          <a:bodyPr>
            <a:normAutofit fontScale="85000" lnSpcReduction="10000"/>
          </a:bodyPr>
          <a:lstStyle/>
          <a:p>
            <a:pPr>
              <a:buFontTx/>
              <a:buNone/>
            </a:pPr>
            <a:r>
              <a:rPr lang="en-GB" sz="3000" i="1" dirty="0"/>
              <a:t>‘Charismatic leaders transform followers by creating changes in their goals, values, needs, beliefs and aspirations. </a:t>
            </a:r>
            <a:endParaRPr lang="en-GB" sz="3000" i="1" dirty="0" smtClean="0"/>
          </a:p>
          <a:p>
            <a:pPr>
              <a:buFontTx/>
              <a:buNone/>
            </a:pPr>
            <a:r>
              <a:rPr lang="en-GB" sz="3000" i="1" dirty="0" smtClean="0"/>
              <a:t>They </a:t>
            </a:r>
            <a:r>
              <a:rPr lang="en-GB" sz="3000" i="1" dirty="0"/>
              <a:t>accomplish this transformation by appealing to followers’ self-concepts – namely their values and personal identity.’</a:t>
            </a:r>
          </a:p>
          <a:p>
            <a:pPr>
              <a:buFontTx/>
              <a:buNone/>
            </a:pPr>
            <a:endParaRPr lang="en-GB" sz="3000" i="1" dirty="0" smtClean="0"/>
          </a:p>
          <a:p>
            <a:pPr>
              <a:buFontTx/>
              <a:buNone/>
            </a:pPr>
            <a:endParaRPr lang="en-GB" sz="3000" i="1" dirty="0" smtClean="0"/>
          </a:p>
          <a:p>
            <a:pPr>
              <a:buFontTx/>
              <a:buNone/>
            </a:pPr>
            <a:endParaRPr lang="en-GB" sz="3000" i="1" dirty="0"/>
          </a:p>
          <a:p>
            <a:pPr>
              <a:buFontTx/>
              <a:buNone/>
            </a:pPr>
            <a:r>
              <a:rPr lang="en-GB" sz="2200" dirty="0" err="1"/>
              <a:t>Kreitner</a:t>
            </a:r>
            <a:r>
              <a:rPr lang="en-GB" sz="2200" dirty="0"/>
              <a:t> et 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The vision thing....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r>
              <a:rPr lang="en-GB" dirty="0" smtClean="0"/>
              <a:t>The ability to see the bigger picture</a:t>
            </a:r>
          </a:p>
          <a:p>
            <a:r>
              <a:rPr lang="en-GB" dirty="0" smtClean="0"/>
              <a:t>Taking a long-term view</a:t>
            </a:r>
          </a:p>
          <a:p>
            <a:r>
              <a:rPr lang="en-GB" dirty="0" smtClean="0"/>
              <a:t>Getting everyone to work together to achieve the organisation’s objectives</a:t>
            </a:r>
          </a:p>
          <a:p>
            <a:r>
              <a:rPr lang="en-GB" dirty="0" smtClean="0"/>
              <a:t>Create the right climate</a:t>
            </a:r>
          </a:p>
          <a:p>
            <a:r>
              <a:rPr lang="en-GB" dirty="0" smtClean="0"/>
              <a:t>Learn from mistakes not punish</a:t>
            </a:r>
          </a:p>
          <a:p>
            <a:r>
              <a:rPr lang="en-GB" dirty="0" smtClean="0"/>
              <a:t>More commitment from people, not just compliance     (Whitehead, 2002)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chemeClr val="tx2"/>
                </a:solidFill>
              </a:rPr>
              <a:t>Key quote    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‘What sets great leaders apart is their ability to engage those around them in a shared vision of the future.</a:t>
            </a:r>
          </a:p>
          <a:p>
            <a:pPr>
              <a:buNone/>
            </a:pPr>
            <a:r>
              <a:rPr lang="en-GB" dirty="0" smtClean="0"/>
              <a:t>By making the right decisions, they demonstrate their commitment to turning their vision into reality;</a:t>
            </a:r>
          </a:p>
          <a:p>
            <a:pPr>
              <a:buNone/>
            </a:pPr>
            <a:r>
              <a:rPr lang="en-GB" dirty="0" smtClean="0"/>
              <a:t>And by doing so successfully, they instil in others the confidence to trust in their leadership’</a:t>
            </a:r>
          </a:p>
          <a:p>
            <a:pPr>
              <a:buNone/>
            </a:pPr>
            <a:r>
              <a:rPr lang="en-GB" sz="2000" dirty="0" smtClean="0"/>
              <a:t>Sir Brian Nicholson</a:t>
            </a:r>
            <a:endParaRPr lang="en-GB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280988" y="5859463"/>
            <a:ext cx="8534400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1200" dirty="0"/>
              <a:t>Figure 10.10 </a:t>
            </a:r>
            <a:r>
              <a:rPr lang="en-GB" dirty="0"/>
              <a:t> The leadership ‘jigsaw’</a:t>
            </a:r>
          </a:p>
          <a:p>
            <a:pPr eaLnBrk="0" hangingPunct="0">
              <a:spcBef>
                <a:spcPct val="50000"/>
              </a:spcBef>
            </a:pPr>
            <a:r>
              <a:rPr lang="en-GB" sz="800" i="1" dirty="0"/>
              <a:t>Source</a:t>
            </a:r>
            <a:r>
              <a:rPr lang="en-GB" sz="800" dirty="0"/>
              <a:t>: Cutler, A. ‘A Good Fit Is Essential’, </a:t>
            </a:r>
            <a:r>
              <a:rPr lang="en-GB" sz="800" i="1" dirty="0"/>
              <a:t>Professional Manager</a:t>
            </a:r>
            <a:r>
              <a:rPr lang="en-GB" sz="800" dirty="0"/>
              <a:t>, vol. 15, no. 3, May 2005, p. 38. Reproduced with permission from Chartered Management Institute and Alan Cutler</a:t>
            </a:r>
          </a:p>
        </p:txBody>
      </p:sp>
      <p:pic>
        <p:nvPicPr>
          <p:cNvPr id="12291" name="Picture 3" descr="O:\Graphics\Powerpoint\PE_UK\PE254-Mullins\Final files\GIF\ch10\M10NF01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8938" y="360363"/>
            <a:ext cx="5813425" cy="54594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22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skills and competencies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693863"/>
            <a:ext cx="8229600" cy="452596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2800" dirty="0"/>
              <a:t>The new leader understands and practises the power of </a:t>
            </a:r>
            <a:r>
              <a:rPr lang="en-GB" sz="2800" dirty="0" smtClean="0"/>
              <a:t>appreciation   </a:t>
            </a:r>
            <a:r>
              <a:rPr lang="en-GB" sz="2800" dirty="0" smtClean="0">
                <a:solidFill>
                  <a:schemeClr val="accent1"/>
                </a:solidFill>
              </a:rPr>
              <a:t>says thanks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The new leader keeps reminding people of what is </a:t>
            </a:r>
            <a:r>
              <a:rPr lang="en-GB" sz="2800" dirty="0" smtClean="0"/>
              <a:t>important  </a:t>
            </a:r>
            <a:r>
              <a:rPr lang="en-GB" sz="2800" dirty="0" smtClean="0">
                <a:solidFill>
                  <a:schemeClr val="accent1"/>
                </a:solidFill>
              </a:rPr>
              <a:t> stays focused 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The new leader generates and sustains </a:t>
            </a:r>
            <a:r>
              <a:rPr lang="en-GB" sz="2800" dirty="0" smtClean="0"/>
              <a:t>trust </a:t>
            </a:r>
            <a:r>
              <a:rPr lang="en-GB" sz="2800" dirty="0" smtClean="0">
                <a:solidFill>
                  <a:schemeClr val="accent1"/>
                </a:solidFill>
              </a:rPr>
              <a:t>is fair</a:t>
            </a:r>
            <a:r>
              <a:rPr lang="en-GB" sz="2800" dirty="0"/>
              <a:t/>
            </a:r>
            <a:br>
              <a:rPr lang="en-GB" sz="2800" dirty="0"/>
            </a:br>
            <a:endParaRPr lang="en-GB" sz="2800" dirty="0"/>
          </a:p>
          <a:p>
            <a:pPr>
              <a:lnSpc>
                <a:spcPct val="90000"/>
              </a:lnSpc>
            </a:pPr>
            <a:r>
              <a:rPr lang="en-GB" sz="2800" dirty="0"/>
              <a:t>The new leader and the led are intimate </a:t>
            </a:r>
            <a:r>
              <a:rPr lang="en-GB" sz="2800" dirty="0" smtClean="0"/>
              <a:t>allies </a:t>
            </a:r>
            <a:r>
              <a:rPr lang="en-GB" sz="2800" dirty="0" smtClean="0">
                <a:solidFill>
                  <a:schemeClr val="accent1"/>
                </a:solidFill>
              </a:rPr>
              <a:t>team</a:t>
            </a:r>
            <a:r>
              <a:rPr lang="en-GB" sz="2800" dirty="0"/>
              <a:t/>
            </a:r>
            <a:br>
              <a:rPr lang="en-GB" sz="2800" dirty="0"/>
            </a:br>
            <a:r>
              <a:rPr lang="en-GB" sz="2400" dirty="0"/>
              <a:t/>
            </a:r>
            <a:br>
              <a:rPr lang="en-GB" sz="2400" dirty="0"/>
            </a:br>
            <a:r>
              <a:rPr lang="en-GB" sz="2400" dirty="0" err="1"/>
              <a:t>Bennis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Leading in changing times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Show energy and optimism</a:t>
            </a:r>
          </a:p>
          <a:p>
            <a:r>
              <a:rPr lang="en-GB" dirty="0" smtClean="0"/>
              <a:t>Be open to change</a:t>
            </a:r>
          </a:p>
          <a:p>
            <a:r>
              <a:rPr lang="en-GB" dirty="0" smtClean="0"/>
              <a:t>Communicate</a:t>
            </a:r>
          </a:p>
          <a:p>
            <a:r>
              <a:rPr lang="en-GB" dirty="0" smtClean="0"/>
              <a:t>Empower employees</a:t>
            </a:r>
          </a:p>
          <a:p>
            <a:r>
              <a:rPr lang="en-GB" dirty="0" smtClean="0"/>
              <a:t>Improve the organisation</a:t>
            </a:r>
          </a:p>
          <a:p>
            <a:r>
              <a:rPr lang="en-GB" dirty="0" smtClean="0"/>
              <a:t>Develop talent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sz="2800" dirty="0" smtClean="0"/>
              <a:t>Cooper et al, 2012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1111</TotalTime>
  <Words>2555</Words>
  <Application>Microsoft Office PowerPoint</Application>
  <PresentationFormat>On-screen Show (4:3)</PresentationFormat>
  <Paragraphs>397</Paragraphs>
  <Slides>33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Calibri</vt:lpstr>
      <vt:lpstr>Calisto MT</vt:lpstr>
      <vt:lpstr>Trebuchet MS</vt:lpstr>
      <vt:lpstr>Wingdings 2</vt:lpstr>
      <vt:lpstr>Slate</vt:lpstr>
      <vt:lpstr> </vt:lpstr>
      <vt:lpstr>Today’s Objectives</vt:lpstr>
      <vt:lpstr>Some quotes....</vt:lpstr>
      <vt:lpstr>Activity 1</vt:lpstr>
      <vt:lpstr>JFK: 1962</vt:lpstr>
      <vt:lpstr>The meaning of leadership</vt:lpstr>
      <vt:lpstr>Leadership v Management </vt:lpstr>
      <vt:lpstr>Close relationship between management and leadership</vt:lpstr>
      <vt:lpstr>The importance of leadership </vt:lpstr>
      <vt:lpstr>Management/Leadership</vt:lpstr>
      <vt:lpstr>Leaders....</vt:lpstr>
      <vt:lpstr>Or.....</vt:lpstr>
      <vt:lpstr>7 Ways of studying  managerial leadership</vt:lpstr>
      <vt:lpstr>1. Qualities/Traits approach</vt:lpstr>
      <vt:lpstr>Leadership traits:  Cooper et al (2012: 128)</vt:lpstr>
      <vt:lpstr>4. Styles of Leadership </vt:lpstr>
      <vt:lpstr>Continuum of leadership behaviour</vt:lpstr>
      <vt:lpstr>Continuum of manager to non-manager behaviour</vt:lpstr>
      <vt:lpstr>Leadership style decisions</vt:lpstr>
      <vt:lpstr>Forces in the manager</vt:lpstr>
      <vt:lpstr>Forces in the subordinate</vt:lpstr>
      <vt:lpstr>Forces in the situation</vt:lpstr>
      <vt:lpstr>Vroom and Yetton: five main decision styles </vt:lpstr>
      <vt:lpstr>Path – goal theory: House</vt:lpstr>
      <vt:lpstr>Representation of the path–goal theory of leadership</vt:lpstr>
      <vt:lpstr>Transformational leadership</vt:lpstr>
      <vt:lpstr>Guidelines for               transformational leadership: Yukl</vt:lpstr>
      <vt:lpstr>Inspirational, visionary or charismatic leadership</vt:lpstr>
      <vt:lpstr>The vision thing....</vt:lpstr>
      <vt:lpstr>Key quote    </vt:lpstr>
      <vt:lpstr>PowerPoint Presentation</vt:lpstr>
      <vt:lpstr>New skills and competencies</vt:lpstr>
      <vt:lpstr>Leading in changing times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Davies</dc:creator>
  <cp:lastModifiedBy>Marie Pitson</cp:lastModifiedBy>
  <cp:revision>83</cp:revision>
  <dcterms:created xsi:type="dcterms:W3CDTF">2011-09-20T12:49:22Z</dcterms:created>
  <dcterms:modified xsi:type="dcterms:W3CDTF">2017-03-09T10:39:23Z</dcterms:modified>
</cp:coreProperties>
</file>