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modernComment_17A_C6026CF4.xml" ContentType="application/vnd.ms-powerpoint.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83" r:id="rId6"/>
    <p:sldId id="377" r:id="rId7"/>
    <p:sldId id="385" r:id="rId8"/>
    <p:sldId id="296" r:id="rId9"/>
    <p:sldId id="361" r:id="rId10"/>
    <p:sldId id="302" r:id="rId11"/>
    <p:sldId id="387" r:id="rId12"/>
    <p:sldId id="390" r:id="rId13"/>
    <p:sldId id="388" r:id="rId14"/>
    <p:sldId id="389" r:id="rId15"/>
    <p:sldId id="319" r:id="rId16"/>
    <p:sldId id="378" r:id="rId17"/>
    <p:sldId id="391" r:id="rId18"/>
    <p:sldId id="383" r:id="rId19"/>
    <p:sldId id="325" r:id="rId20"/>
    <p:sldId id="312" r:id="rId21"/>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30380A8-C3F2-5036-232D-0FB57855080F}" name="Laila Surani" initials="LS" userId="S::lsurani2@uel.ac.uk::2b313381-eb71-4008-bb2e-b5d1f67f800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12"/>
    <p:restoredTop sz="96240" autoAdjust="0"/>
  </p:normalViewPr>
  <p:slideViewPr>
    <p:cSldViewPr>
      <p:cViewPr varScale="1">
        <p:scale>
          <a:sx n="110" d="100"/>
          <a:sy n="110" d="100"/>
        </p:scale>
        <p:origin x="126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omments/modernComment_17A_C6026CF4.xml><?xml version="1.0" encoding="utf-8"?>
<p188:cmLst xmlns:a="http://schemas.openxmlformats.org/drawingml/2006/main" xmlns:r="http://schemas.openxmlformats.org/officeDocument/2006/relationships" xmlns:p188="http://schemas.microsoft.com/office/powerpoint/2018/8/main">
  <p188:cm id="{15EC91E1-9691-46AB-819E-89CAADAC2E48}" authorId="{F30380A8-C3F2-5036-232D-0FB57855080F}" created="2024-01-30T14:07:36.813">
    <ac:txMkLst xmlns:ac="http://schemas.microsoft.com/office/drawing/2013/main/command">
      <pc:docMk xmlns:pc="http://schemas.microsoft.com/office/powerpoint/2013/main/command"/>
      <pc:sldMk xmlns:pc="http://schemas.microsoft.com/office/powerpoint/2013/main/command" cId="3322047732" sldId="378"/>
      <ac:spMk id="2" creationId="{00000000-0000-0000-0000-000000000000}"/>
      <ac:txMk cp="0" len="11">
        <ac:context len="12" hash="3622312518"/>
      </ac:txMk>
    </ac:txMkLst>
    <p188:pos x="5815781" y="69491"/>
    <p188:txBody>
      <a:bodyPr/>
      <a:lstStyle/>
      <a:p>
        <a:r>
          <a:rPr lang="en-GB"/>
          <a:t>R we changing the word count?</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05/06/2024</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6/5/2024</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anva.com/en_gb/"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provides an opportunity for tutors to provide an overview of themselves. </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245126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239891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sz="1100" dirty="0">
                <a:solidFill>
                  <a:srgbClr val="201F1E"/>
                </a:solidFill>
                <a:latin typeface="calibri" panose="020F0502020204030204" pitchFamily="34" charset="0"/>
              </a:rPr>
              <a:t>Student Services - </a:t>
            </a:r>
          </a:p>
          <a:p>
            <a:pPr fontAlgn="base">
              <a:buFont typeface="Arial" panose="020B0604020202020204" pitchFamily="34" charset="0"/>
              <a:buChar char="•"/>
            </a:pPr>
            <a:r>
              <a:rPr lang="en-GB" dirty="0">
                <a:solidFill>
                  <a:srgbClr val="201F1E"/>
                </a:solidFill>
                <a:latin typeface="Calibri" panose="020F0502020204030204" pitchFamily="34" charset="0"/>
              </a:rPr>
              <a:t>Careers - currently </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Disability Support</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IT</a:t>
            </a:r>
            <a:endParaRPr lang="en-GB"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Policies</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hlinkClick r:id="rId3" tooltip="Original URL: https://www.uwtsd.ac.uk/academic-office/academic-quality-handbook/. Click or tap if you trust this link."/>
              </a:rPr>
              <a:t>Academic Quality Handbook</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rPr>
              <a:t>Student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Virtual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Extenuating Circumstances </a:t>
            </a:r>
          </a:p>
          <a:p>
            <a:br>
              <a:rPr lang="en-GB" dirty="0">
                <a:solidFill>
                  <a:srgbClr val="000000"/>
                </a:solidFill>
                <a:latin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2278206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3175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Assessment 1 </a:t>
            </a:r>
          </a:p>
          <a:p>
            <a:endParaRPr lang="en-GB" dirty="0"/>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Produce an e-portfolio that addresses the following four tasks:</a:t>
            </a: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This mark will be awarded based on your tutor’s assessment of your active participation in, and contributions to, the learning activities throughout the module.  </a:t>
            </a:r>
          </a:p>
          <a:p>
            <a:pPr defTabSz="468721">
              <a:defRPr/>
            </a:pPr>
            <a:endParaRPr lang="en-US" sz="1800"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US" sz="1800" dirty="0">
                <a:latin typeface="Arial" panose="020B0604020202020204" pitchFamily="34" charset="0"/>
                <a:ea typeface="Times New Roman" panose="02020603050405020304" pitchFamily="18" charset="0"/>
                <a:cs typeface="Arial" panose="020B0604020202020204" pitchFamily="34" charset="0"/>
              </a:rPr>
              <a:t>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10 marks. If your tutor does not feel you have participated in these activities, the 10 marks will be lost.  </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1</a:t>
            </a:r>
            <a:r>
              <a:rPr lang="en-GB" sz="1800" dirty="0">
                <a:latin typeface="Arial" panose="020B0604020202020204" pitchFamily="34" charset="0"/>
                <a:ea typeface="Times New Roman" panose="02020603050405020304" pitchFamily="18" charset="0"/>
              </a:rPr>
              <a:t>. Create a mind map that demonstrates how the ideas and concepts covered in Unit One of the module are interconnected and how they contributed to the development of your project idea.</a:t>
            </a: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b="1" dirty="0">
                <a:latin typeface="Arial" panose="020B0604020202020204" pitchFamily="34" charset="0"/>
                <a:ea typeface="Times New Roman" panose="02020603050405020304" pitchFamily="18" charset="0"/>
              </a:rPr>
              <a:t>Task 2.</a:t>
            </a:r>
            <a:r>
              <a:rPr lang="en-GB" sz="1800" dirty="0">
                <a:latin typeface="Arial" panose="020B0604020202020204" pitchFamily="34" charset="0"/>
                <a:ea typeface="Times New Roman" panose="02020603050405020304" pitchFamily="18" charset="0"/>
              </a:rPr>
              <a:t> Using a medium of your choice, create a summary that outlines how you came up with your idea and how it adds value, based on the concepts introduced in Unit Two of the module.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Task 3.</a:t>
            </a:r>
            <a:r>
              <a:rPr lang="en-GB" sz="1800" dirty="0">
                <a:latin typeface="Arial" panose="020B0604020202020204" pitchFamily="34" charset="0"/>
                <a:ea typeface="Times New Roman" panose="02020603050405020304" pitchFamily="18" charset="0"/>
              </a:rPr>
              <a:t> Create a 2-minute elevator style pitch of your idea and a supporting flyer. The pitch should be recorded, and a link included with the Turnitin submission. A flyer can be produced using PowerPoint, though you could also try applications such as Canva, available for free at </a:t>
            </a:r>
            <a:r>
              <a:rPr lang="en-GB" sz="1800" u="sng" dirty="0">
                <a:solidFill>
                  <a:srgbClr val="0000FF"/>
                </a:solidFill>
                <a:latin typeface="Arial" panose="020B0604020202020204" pitchFamily="34" charset="0"/>
                <a:ea typeface="Times New Roman" panose="02020603050405020304" pitchFamily="18" charset="0"/>
                <a:cs typeface="Times New Roman" panose="02020603050405020304" pitchFamily="18" charset="0"/>
                <a:hlinkClick r:id="rId3"/>
              </a:rPr>
              <a:t>https://www.canva.com/en_gb/</a:t>
            </a:r>
            <a:r>
              <a:rPr lang="en-GB" sz="1800" dirty="0">
                <a:latin typeface="Arial" panose="020B0604020202020204" pitchFamily="34" charset="0"/>
                <a:ea typeface="Times New Roman" panose="02020603050405020304" pitchFamily="18" charset="0"/>
                <a:cs typeface="Times New Roman" panose="02020603050405020304" pitchFamily="18" charset="0"/>
              </a:rPr>
              <a:t>. </a:t>
            </a: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cs typeface="Arial" panose="020B0604020202020204" pitchFamily="34" charset="0"/>
              </a:rPr>
              <a:t>Task 4.</a:t>
            </a:r>
            <a:r>
              <a:rPr lang="en-GB" sz="1800" dirty="0">
                <a:latin typeface="Arial" panose="020B0604020202020204" pitchFamily="34" charset="0"/>
                <a:ea typeface="Times New Roman" panose="02020603050405020304" pitchFamily="18" charset="0"/>
                <a:cs typeface="Arial" panose="020B0604020202020204" pitchFamily="34" charset="0"/>
              </a:rPr>
              <a:t> Create an A3 digital conference poster showcasing your project. Your poster should make reference to the learning covered in Unit Four of the module.  A list of references should be included with the poster. </a:t>
            </a: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defTabSz="468721">
              <a:defRPr/>
            </a:pP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Assessment 2 </a:t>
            </a:r>
          </a:p>
          <a:p>
            <a:pPr defTabSz="468721">
              <a:defRPr/>
            </a:pP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Identify the key learning points which you have gained because of completing the </a:t>
            </a:r>
            <a:r>
              <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rPr>
              <a:t>Changemakers: Creativity and Value Creation</a:t>
            </a:r>
            <a:r>
              <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rPr>
              <a:t> module.  Draw upon aspects from each of the four units of the module e.g., ideas and values, creative solutions, mobilising support and evaluation to identify your knowledge and critical understanding of innovation, creativity and enterprising mindset recognising the values and contribution, which creativity makes to the common good. </a:t>
            </a:r>
          </a:p>
          <a:p>
            <a:pPr defTabSz="468721">
              <a:defRPr/>
            </a:pPr>
            <a:endParaRPr lang="en-GB" sz="18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defTabSz="468721">
              <a:defRPr/>
            </a:pPr>
            <a:endParaRPr lang="en-GB" sz="1800" b="1" dirty="0">
              <a:latin typeface="Arial" panose="020B0604020202020204" pitchFamily="34" charset="0"/>
              <a:ea typeface="Times New Roman" panose="02020603050405020304" pitchFamily="18" charset="0"/>
            </a:endParaRPr>
          </a:p>
          <a:p>
            <a:pPr defTabSz="468721">
              <a:defRPr/>
            </a:pPr>
            <a:r>
              <a:rPr lang="en-GB" sz="1800" b="1" dirty="0">
                <a:latin typeface="Arial" panose="020B0604020202020204" pitchFamily="34" charset="0"/>
                <a:ea typeface="Times New Roman" panose="02020603050405020304" pitchFamily="18" charset="0"/>
              </a:rPr>
              <a:t>General Submission Guidance</a:t>
            </a:r>
          </a:p>
          <a:p>
            <a:pPr defTabSz="468721">
              <a:defRPr/>
            </a:pPr>
            <a:endParaRPr lang="en-GB" sz="1800" dirty="0">
              <a:latin typeface="Times New Roman" panose="02020603050405020304" pitchFamily="18" charset="0"/>
              <a:ea typeface="Times New Roman" panose="02020603050405020304" pitchFamily="18" charset="0"/>
            </a:endParaRPr>
          </a:p>
          <a:p>
            <a:pPr marL="585902" indent="-351541">
              <a:buFont typeface="+mj-lt"/>
              <a:buAutoNum type="arabicPeriod"/>
            </a:pPr>
            <a:r>
              <a:rPr lang="en-GB" sz="1800" dirty="0">
                <a:latin typeface="Arial" panose="020B0604020202020204" pitchFamily="34" charset="0"/>
                <a:ea typeface="Times New Roman" panose="02020603050405020304" pitchFamily="18" charset="0"/>
              </a:rPr>
              <a:t>All of your submissions must include a </a:t>
            </a:r>
            <a:r>
              <a:rPr lang="en-GB" sz="1800" b="1" dirty="0">
                <a:latin typeface="Arial" panose="020B0604020202020204" pitchFamily="34" charset="0"/>
                <a:ea typeface="Times New Roman" panose="02020603050405020304" pitchFamily="18" charset="0"/>
              </a:rPr>
              <a:t>title page</a:t>
            </a:r>
            <a:r>
              <a:rPr lang="en-GB" sz="1800" dirty="0">
                <a:latin typeface="Arial" panose="020B0604020202020204" pitchFamily="34" charset="0"/>
                <a:ea typeface="Times New Roman" panose="02020603050405020304" pitchFamily="18" charset="0"/>
              </a:rPr>
              <a:t> that clearly states </a:t>
            </a:r>
            <a:r>
              <a:rPr lang="en-GB" sz="1800" b="1" dirty="0">
                <a:latin typeface="Arial" panose="020B0604020202020204" pitchFamily="34" charset="0"/>
                <a:ea typeface="Times New Roman" panose="02020603050405020304" pitchFamily="18" charset="0"/>
              </a:rPr>
              <a:t>your name, your student number, the module code and title, your lecturer’s name, and your assignment title.</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2. 	  All of your submissions should be typed in </a:t>
            </a:r>
            <a:r>
              <a:rPr lang="en-GB" sz="1800" u="sng" dirty="0">
                <a:latin typeface="Arial" panose="020B0604020202020204" pitchFamily="34" charset="0"/>
                <a:ea typeface="Times New Roman" panose="02020603050405020304" pitchFamily="18" charset="0"/>
              </a:rPr>
              <a:t>Arial</a:t>
            </a:r>
            <a:r>
              <a:rPr lang="en-GB" sz="1800" dirty="0">
                <a:latin typeface="Arial" panose="020B0604020202020204" pitchFamily="34" charset="0"/>
                <a:ea typeface="Times New Roman" panose="02020603050405020304" pitchFamily="18" charset="0"/>
              </a:rPr>
              <a:t> font, size </a:t>
            </a:r>
            <a:r>
              <a:rPr lang="en-GB" sz="1800" u="sng" dirty="0">
                <a:latin typeface="Arial" panose="020B0604020202020204" pitchFamily="34" charset="0"/>
                <a:ea typeface="Times New Roman" panose="02020603050405020304" pitchFamily="18" charset="0"/>
              </a:rPr>
              <a:t>11/12</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3.     All of your submissions should be </a:t>
            </a:r>
            <a:r>
              <a:rPr lang="en-GB" sz="1800" b="1" dirty="0">
                <a:latin typeface="Arial" panose="020B0604020202020204" pitchFamily="34" charset="0"/>
                <a:ea typeface="Times New Roman" panose="02020603050405020304" pitchFamily="18" charset="0"/>
              </a:rPr>
              <a:t>typed with 1.5 line spacing</a:t>
            </a:r>
            <a:r>
              <a:rPr lang="en-GB" sz="1800" dirty="0">
                <a:latin typeface="Arial" panose="020B0604020202020204" pitchFamily="34" charset="0"/>
                <a:ea typeface="Times New Roman" panose="02020603050405020304" pitchFamily="18" charset="0"/>
              </a:rPr>
              <a:t>.</a:t>
            </a:r>
          </a:p>
          <a:p>
            <a:pPr marL="234361"/>
            <a:endParaRPr lang="en-GB" sz="1800" dirty="0">
              <a:latin typeface="Times New Roman" panose="02020603050405020304" pitchFamily="18" charset="0"/>
              <a:ea typeface="Times New Roman" panose="02020603050405020304" pitchFamily="18" charset="0"/>
            </a:endParaRPr>
          </a:p>
          <a:p>
            <a:pPr marL="234361"/>
            <a:r>
              <a:rPr lang="en-GB" sz="1800" dirty="0">
                <a:latin typeface="Arial" panose="020B0604020202020204" pitchFamily="34" charset="0"/>
                <a:ea typeface="Times New Roman" panose="02020603050405020304" pitchFamily="18" charset="0"/>
              </a:rPr>
              <a:t>4.     All of your submissions should have an appropriate structure, </a:t>
            </a:r>
            <a:r>
              <a:rPr lang="en-GB" sz="1800" u="sng" dirty="0">
                <a:latin typeface="Arial" panose="020B0604020202020204" pitchFamily="34" charset="0"/>
                <a:ea typeface="Times New Roman" panose="02020603050405020304" pitchFamily="18" charset="0"/>
              </a:rPr>
              <a:t>include page numbers</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and</a:t>
            </a:r>
            <a:r>
              <a:rPr lang="en-GB" sz="1800" dirty="0">
                <a:latin typeface="Arial" panose="020B0604020202020204" pitchFamily="34" charset="0"/>
                <a:ea typeface="Times New Roman" panose="02020603050405020304" pitchFamily="18" charset="0"/>
              </a:rPr>
              <a:t> have a </a:t>
            </a:r>
            <a:r>
              <a:rPr lang="en-GB" sz="1800" u="sng" dirty="0">
                <a:latin typeface="Arial" panose="020B0604020202020204" pitchFamily="34" charset="0"/>
                <a:ea typeface="Times New Roman" panose="02020603050405020304" pitchFamily="18" charset="0"/>
              </a:rPr>
              <a:t>reference list</a:t>
            </a:r>
            <a:r>
              <a:rPr lang="en-GB" sz="1800" dirty="0">
                <a:latin typeface="Arial" panose="020B0604020202020204" pitchFamily="34" charset="0"/>
                <a:ea typeface="Times New Roman" panose="02020603050405020304" pitchFamily="18" charset="0"/>
              </a:rPr>
              <a:t> </a:t>
            </a:r>
            <a:r>
              <a:rPr lang="en-GB" sz="1800" b="1" dirty="0">
                <a:latin typeface="Arial" panose="020B0604020202020204" pitchFamily="34" charset="0"/>
                <a:ea typeface="Times New Roman" panose="02020603050405020304" pitchFamily="18" charset="0"/>
              </a:rPr>
              <a:t>(using Harvard Referencing)</a:t>
            </a:r>
            <a:endParaRPr lang="en-GB" sz="1800" dirty="0">
              <a:latin typeface="Times New Roman" panose="02020603050405020304" pitchFamily="18" charset="0"/>
              <a:ea typeface="Times New Roman" panose="02020603050405020304" pitchFamily="18" charset="0"/>
            </a:endParaRPr>
          </a:p>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519837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256343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9490367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05/06/2024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05/06/2024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microsoft.com/office/2018/10/relationships/comments" Target="../comments/modernComment_17A_C6026CF4.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11560" y="980728"/>
            <a:ext cx="8352928" cy="4032448"/>
          </a:xfrm>
        </p:spPr>
        <p:txBody>
          <a:bodyPr>
            <a:normAutofit fontScale="90000"/>
          </a:bodyPr>
          <a:lstStyle/>
          <a:p>
            <a:r>
              <a:rPr lang="en-GB" dirty="0"/>
              <a:t> </a:t>
            </a:r>
            <a:br>
              <a:rPr lang="en-GB" dirty="0"/>
            </a:br>
            <a:br>
              <a:rPr lang="en-GB" dirty="0"/>
            </a:br>
            <a:r>
              <a:rPr lang="en-GB" b="1" dirty="0">
                <a:solidFill>
                  <a:schemeClr val="accent2">
                    <a:lumMod val="20000"/>
                    <a:lumOff val="80000"/>
                  </a:schemeClr>
                </a:solidFill>
              </a:rPr>
              <a:t>Changemakers: Creativity and Value Creation </a:t>
            </a:r>
            <a:br>
              <a:rPr lang="en-GB" b="1" dirty="0">
                <a:solidFill>
                  <a:schemeClr val="accent2">
                    <a:lumMod val="20000"/>
                    <a:lumOff val="80000"/>
                  </a:schemeClr>
                </a:solidFill>
              </a:rPr>
            </a:br>
            <a:r>
              <a:rPr lang="en-GB" b="1" dirty="0">
                <a:solidFill>
                  <a:schemeClr val="accent2">
                    <a:lumMod val="20000"/>
                    <a:lumOff val="80000"/>
                  </a:schemeClr>
                </a:solidFill>
              </a:rPr>
              <a:t>(BMHP5014)</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20000"/>
                    <a:lumOff val="80000"/>
                  </a:schemeClr>
                </a:solidFill>
              </a:rPr>
              <a:t>Week 1 </a:t>
            </a:r>
            <a:br>
              <a:rPr lang="en-GB" b="1" dirty="0">
                <a:solidFill>
                  <a:schemeClr val="accent2">
                    <a:lumMod val="20000"/>
                    <a:lumOff val="80000"/>
                  </a:schemeClr>
                </a:solidFill>
              </a:rPr>
            </a:br>
            <a:r>
              <a:rPr lang="en-GB" b="1" dirty="0">
                <a:solidFill>
                  <a:schemeClr val="accent2">
                    <a:lumMod val="20000"/>
                    <a:lumOff val="80000"/>
                  </a:schemeClr>
                </a:solidFill>
              </a:rPr>
              <a:t>Introduction to Module</a:t>
            </a:r>
            <a:br>
              <a:rPr lang="en-GB" sz="4900" b="1" dirty="0">
                <a:solidFill>
                  <a:schemeClr val="accent2">
                    <a:lumMod val="20000"/>
                    <a:lumOff val="80000"/>
                  </a:schemeClr>
                </a:solidFill>
              </a:rPr>
            </a:br>
            <a:br>
              <a:rPr lang="en-GB" sz="3100" b="1" dirty="0">
                <a:solidFill>
                  <a:schemeClr val="accent2">
                    <a:lumMod val="20000"/>
                    <a:lumOff val="80000"/>
                  </a:schemeClr>
                </a:solidFill>
              </a:rPr>
            </a:br>
            <a:endParaRPr lang="en-GB" altLang="en-US" sz="31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a:bodyPr>
          <a:lstStyle/>
          <a:p>
            <a:r>
              <a:rPr lang="en-GB" dirty="0"/>
              <a:t>Provide an overview of the module, learning outcomes and the online classroom conduct.</a:t>
            </a:r>
          </a:p>
          <a:p>
            <a:r>
              <a:rPr lang="en-GB" dirty="0"/>
              <a:t>Provide an overview of the online tasks.</a:t>
            </a:r>
          </a:p>
          <a:p>
            <a:r>
              <a:rPr lang="en-GB" dirty="0"/>
              <a:t>Provide an outline of the expectations of the weekly sessions. </a:t>
            </a:r>
          </a:p>
          <a:p>
            <a:r>
              <a:rPr lang="en-GB" dirty="0"/>
              <a:t>Provide an outline of the assessment tasks. </a:t>
            </a:r>
          </a:p>
          <a:p>
            <a:endParaRPr lang="en-GB" b="1" dirty="0"/>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Getting to know each other</a:t>
            </a:r>
          </a:p>
        </p:txBody>
      </p:sp>
      <p:sp>
        <p:nvSpPr>
          <p:cNvPr id="3" name="Content Placeholder 2"/>
          <p:cNvSpPr>
            <a:spLocks noGrp="1"/>
          </p:cNvSpPr>
          <p:nvPr>
            <p:ph idx="1"/>
          </p:nvPr>
        </p:nvSpPr>
        <p:spPr>
          <a:xfrm>
            <a:off x="457200" y="1484784"/>
            <a:ext cx="8075240" cy="4176464"/>
          </a:xfrm>
        </p:spPr>
        <p:txBody>
          <a:bodyPr>
            <a:noAutofit/>
          </a:bodyPr>
          <a:lstStyle/>
          <a:p>
            <a:pPr marL="0" indent="0">
              <a:buNone/>
            </a:pPr>
            <a:r>
              <a:rPr lang="en-GB" sz="2800" dirty="0"/>
              <a:t>What do you hope to get out of this module?</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pPr marL="0" indent="0">
              <a:buNone/>
            </a:pPr>
            <a:r>
              <a:rPr lang="en-GB" sz="2800" dirty="0"/>
              <a:t> </a:t>
            </a:r>
            <a:endParaRPr lang="en-GB" sz="2800" b="1" dirty="0"/>
          </a:p>
          <a:p>
            <a:pPr marL="0" indent="0">
              <a:buNone/>
            </a:pPr>
            <a:endParaRPr lang="en-GB" sz="2800" b="1" dirty="0"/>
          </a:p>
          <a:p>
            <a:pPr marL="0" indent="0" algn="r">
              <a:buNone/>
            </a:pPr>
            <a:endParaRPr lang="en-GB" sz="2800" b="1" dirty="0">
              <a:solidFill>
                <a:srgbClr val="FF0000"/>
              </a:solidFill>
            </a:endParaRPr>
          </a:p>
          <a:p>
            <a:pPr marL="0" indent="0" algn="ctr">
              <a:buNone/>
            </a:pPr>
            <a:endParaRPr lang="en-GB" sz="2800" b="1" dirty="0">
              <a:solidFill>
                <a:srgbClr val="FF0000"/>
              </a:solidFill>
            </a:endParaRPr>
          </a:p>
        </p:txBody>
      </p:sp>
      <p:pic>
        <p:nvPicPr>
          <p:cNvPr id="5" name="Picture 4"/>
          <p:cNvPicPr>
            <a:picLocks noChangeAspect="1"/>
          </p:cNvPicPr>
          <p:nvPr/>
        </p:nvPicPr>
        <p:blipFill>
          <a:blip r:embed="rId4"/>
          <a:stretch>
            <a:fillRect/>
          </a:stretch>
        </p:blipFill>
        <p:spPr>
          <a:xfrm>
            <a:off x="2915816" y="3140968"/>
            <a:ext cx="2708342" cy="1584176"/>
          </a:xfrm>
          <a:prstGeom prst="rect">
            <a:avLst/>
          </a:prstGeom>
        </p:spPr>
      </p:pic>
    </p:spTree>
    <p:extLst>
      <p:ext uri="{BB962C8B-B14F-4D97-AF65-F5344CB8AC3E}">
        <p14:creationId xmlns:p14="http://schemas.microsoft.com/office/powerpoint/2010/main" val="3890023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DBC6-5966-4255-B400-EEE96D1CE3EB}"/>
              </a:ext>
            </a:extLst>
          </p:cNvPr>
          <p:cNvSpPr>
            <a:spLocks noGrp="1"/>
          </p:cNvSpPr>
          <p:nvPr>
            <p:ph type="title"/>
          </p:nvPr>
        </p:nvSpPr>
        <p:spPr/>
        <p:txBody>
          <a:bodyPr/>
          <a:lstStyle/>
          <a:p>
            <a:r>
              <a:rPr lang="en-GB" b="1" dirty="0"/>
              <a:t>Sharing and Connecting</a:t>
            </a:r>
          </a:p>
        </p:txBody>
      </p:sp>
      <p:sp>
        <p:nvSpPr>
          <p:cNvPr id="3" name="Content Placeholder 2">
            <a:extLst>
              <a:ext uri="{FF2B5EF4-FFF2-40B4-BE49-F238E27FC236}">
                <a16:creationId xmlns:a16="http://schemas.microsoft.com/office/drawing/2014/main" id="{46E93583-0FAA-4808-AC08-BED619751CA3}"/>
              </a:ext>
            </a:extLst>
          </p:cNvPr>
          <p:cNvSpPr>
            <a:spLocks noGrp="1"/>
          </p:cNvSpPr>
          <p:nvPr>
            <p:ph idx="1"/>
          </p:nvPr>
        </p:nvSpPr>
        <p:spPr>
          <a:xfrm>
            <a:off x="457200" y="1600201"/>
            <a:ext cx="8229600" cy="3268959"/>
          </a:xfrm>
        </p:spPr>
        <p:txBody>
          <a:bodyPr/>
          <a:lstStyle/>
          <a:p>
            <a:r>
              <a:rPr lang="en-GB" dirty="0"/>
              <a:t>Think about something which you are willing to share about yourself to the whole cohort. </a:t>
            </a:r>
          </a:p>
          <a:p>
            <a:r>
              <a:rPr lang="en-GB" dirty="0"/>
              <a:t>Consider what will help you to connect with each other through this module?  </a:t>
            </a:r>
          </a:p>
        </p:txBody>
      </p:sp>
    </p:spTree>
    <p:extLst>
      <p:ext uri="{BB962C8B-B14F-4D97-AF65-F5344CB8AC3E}">
        <p14:creationId xmlns:p14="http://schemas.microsoft.com/office/powerpoint/2010/main" val="273621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a:xfrm>
            <a:off x="251520" y="1600201"/>
            <a:ext cx="8568952" cy="3917032"/>
          </a:xfrm>
        </p:spPr>
        <p:txBody>
          <a:bodyPr>
            <a:normAutofit fontScale="85000" lnSpcReduction="10000"/>
          </a:bodyPr>
          <a:lstStyle/>
          <a:p>
            <a:pPr marL="514350" lvl="1" indent="-514350">
              <a:buFont typeface="+mj-lt"/>
              <a:buAutoNum type="arabicPeriod"/>
            </a:pPr>
            <a:r>
              <a:rPr lang="en-GB" sz="3300" dirty="0"/>
              <a:t>Demonstrate knowledge and critically understanding of innovation, creativity and enterprising mindset, recognising the values and the contributions creativity makes to the common good. </a:t>
            </a:r>
          </a:p>
          <a:p>
            <a:pPr marL="514350" lvl="1" indent="-514350">
              <a:buFont typeface="+mj-lt"/>
              <a:buAutoNum type="arabicPeriod"/>
            </a:pPr>
            <a:endParaRPr lang="en-GB" sz="3300" dirty="0"/>
          </a:p>
          <a:p>
            <a:pPr marL="514350" lvl="1" indent="-514350">
              <a:buFont typeface="+mj-lt"/>
              <a:buAutoNum type="arabicPeriod"/>
            </a:pPr>
            <a:r>
              <a:rPr lang="en-GB" sz="3300" dirty="0"/>
              <a:t>Conceive, articulate and apply creative thinking within a work-based or academic context to develop novel solutions and/or value creation. </a:t>
            </a:r>
          </a:p>
          <a:p>
            <a:pPr marL="400050" lvl="1" indent="0">
              <a:buNone/>
            </a:pPr>
            <a:endParaRPr lang="en-GB" sz="2400" dirty="0"/>
          </a:p>
        </p:txBody>
      </p:sp>
    </p:spTree>
    <p:extLst>
      <p:ext uri="{BB962C8B-B14F-4D97-AF65-F5344CB8AC3E}">
        <p14:creationId xmlns:p14="http://schemas.microsoft.com/office/powerpoint/2010/main" val="937760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BBF86C3-7D27-41CD-AC21-BEFED31251D5}"/>
              </a:ext>
            </a:extLst>
          </p:cNvPr>
          <p:cNvSpPr>
            <a:spLocks noGrp="1"/>
          </p:cNvSpPr>
          <p:nvPr>
            <p:ph type="title"/>
          </p:nvPr>
        </p:nvSpPr>
        <p:spPr>
          <a:xfrm>
            <a:off x="179388" y="147638"/>
            <a:ext cx="6016625" cy="1347787"/>
          </a:xfrm>
        </p:spPr>
        <p:txBody>
          <a:bodyPr/>
          <a:lstStyle/>
          <a:p>
            <a:r>
              <a:rPr lang="en-US" altLang="en-US" b="1" dirty="0"/>
              <a:t>GROUND RULES </a:t>
            </a:r>
            <a:endParaRPr lang="en-GB" altLang="en-US" b="1" dirty="0"/>
          </a:p>
        </p:txBody>
      </p:sp>
      <p:sp>
        <p:nvSpPr>
          <p:cNvPr id="11267" name="Content Placeholder 2">
            <a:extLst>
              <a:ext uri="{FF2B5EF4-FFF2-40B4-BE49-F238E27FC236}">
                <a16:creationId xmlns:a16="http://schemas.microsoft.com/office/drawing/2014/main" id="{EF5E51B4-3773-4661-BB04-72ABF72C0CFF}"/>
              </a:ext>
            </a:extLst>
          </p:cNvPr>
          <p:cNvSpPr>
            <a:spLocks noGrp="1"/>
          </p:cNvSpPr>
          <p:nvPr>
            <p:ph idx="1"/>
          </p:nvPr>
        </p:nvSpPr>
        <p:spPr>
          <a:xfrm>
            <a:off x="155575" y="1625600"/>
            <a:ext cx="5480050" cy="3455988"/>
          </a:xfrm>
        </p:spPr>
        <p:txBody>
          <a:bodyPr>
            <a:normAutofit fontScale="92500" lnSpcReduction="10000"/>
          </a:bodyPr>
          <a:lstStyle/>
          <a:p>
            <a:r>
              <a:rPr lang="en-US" altLang="en-US" dirty="0">
                <a:latin typeface="Arial" panose="020B0604020202020204" pitchFamily="34" charset="0"/>
                <a:cs typeface="Arial" panose="020B0604020202020204" pitchFamily="34" charset="0"/>
              </a:rPr>
              <a:t>Attendance &amp; Punctuality</a:t>
            </a:r>
          </a:p>
          <a:p>
            <a:r>
              <a:rPr lang="en-US" altLang="en-US" dirty="0">
                <a:latin typeface="Arial" panose="020B0604020202020204" pitchFamily="34" charset="0"/>
                <a:cs typeface="Arial" panose="020B0604020202020204" pitchFamily="34" charset="0"/>
              </a:rPr>
              <a:t>Mutual respect</a:t>
            </a:r>
          </a:p>
          <a:p>
            <a:r>
              <a:rPr lang="en-US" altLang="en-US" dirty="0">
                <a:latin typeface="Arial" panose="020B0604020202020204" pitchFamily="34" charset="0"/>
                <a:cs typeface="Arial" panose="020B0604020202020204" pitchFamily="34" charset="0"/>
              </a:rPr>
              <a:t>Confidentiality</a:t>
            </a:r>
          </a:p>
          <a:p>
            <a:r>
              <a:rPr lang="en-US" altLang="en-US" dirty="0">
                <a:latin typeface="Arial" panose="020B0604020202020204" pitchFamily="34" charset="0"/>
                <a:cs typeface="Arial" panose="020B0604020202020204" pitchFamily="34" charset="0"/>
              </a:rPr>
              <a:t>Mobile phones on silent mode please</a:t>
            </a:r>
          </a:p>
          <a:p>
            <a:r>
              <a:rPr lang="en-US" altLang="en-US" dirty="0">
                <a:latin typeface="Arial" panose="020B0604020202020204" pitchFamily="34" charset="0"/>
                <a:cs typeface="Arial" panose="020B0604020202020204" pitchFamily="34" charset="0"/>
              </a:rPr>
              <a:t>No eating or talking on the phone in the class</a:t>
            </a:r>
          </a:p>
          <a:p>
            <a:endParaRPr lang="en-US" altLang="en-US" dirty="0">
              <a:latin typeface="Arial" panose="020B0604020202020204" pitchFamily="34" charset="0"/>
              <a:cs typeface="Arial" panose="020B0604020202020204" pitchFamily="34" charset="0"/>
            </a:endParaRPr>
          </a:p>
          <a:p>
            <a:endParaRPr lang="en-US" altLang="en-US" dirty="0"/>
          </a:p>
          <a:p>
            <a:endParaRPr lang="en-US" altLang="en-US" dirty="0"/>
          </a:p>
          <a:p>
            <a:endParaRPr lang="en-GB" altLang="en-US" dirty="0"/>
          </a:p>
        </p:txBody>
      </p:sp>
      <p:pic>
        <p:nvPicPr>
          <p:cNvPr id="11268" name="Picture 5">
            <a:extLst>
              <a:ext uri="{FF2B5EF4-FFF2-40B4-BE49-F238E27FC236}">
                <a16:creationId xmlns:a16="http://schemas.microsoft.com/office/drawing/2014/main" id="{6AD5FD50-43C4-4185-A840-AB37FB37403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861" r="11116" b="27486"/>
          <a:stretch>
            <a:fillRect/>
          </a:stretch>
        </p:blipFill>
        <p:spPr bwMode="auto">
          <a:xfrm>
            <a:off x="6699250" y="147638"/>
            <a:ext cx="2260600" cy="134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Student Queries</a:t>
            </a:r>
            <a:endParaRPr lang="en-GB" dirty="0"/>
          </a:p>
        </p:txBody>
      </p:sp>
      <p:sp>
        <p:nvSpPr>
          <p:cNvPr id="3" name="Content Placeholder 2"/>
          <p:cNvSpPr>
            <a:spLocks noGrp="1"/>
          </p:cNvSpPr>
          <p:nvPr>
            <p:ph idx="1"/>
          </p:nvPr>
        </p:nvSpPr>
        <p:spPr/>
        <p:txBody>
          <a:bodyPr/>
          <a:lstStyle/>
          <a:p>
            <a:r>
              <a:rPr lang="en-GB" dirty="0"/>
              <a:t>Accessing module material on Moodle.</a:t>
            </a:r>
          </a:p>
          <a:p>
            <a:r>
              <a:rPr lang="en-GB" dirty="0"/>
              <a:t>Attendance and punctuality for each of the teaching sessions. </a:t>
            </a:r>
          </a:p>
          <a:p>
            <a:r>
              <a:rPr lang="en-GB" dirty="0"/>
              <a:t>Class representatives.</a:t>
            </a:r>
          </a:p>
          <a:p>
            <a:r>
              <a:rPr lang="en-GB" dirty="0"/>
              <a:t>Services available for students – see </a:t>
            </a:r>
            <a:r>
              <a:rPr lang="en-GB" b="1" dirty="0"/>
              <a:t>London Students’ Hall</a:t>
            </a:r>
            <a:r>
              <a:rPr lang="en-GB" dirty="0"/>
              <a:t> page on Moodle.</a:t>
            </a:r>
          </a:p>
          <a:p>
            <a:r>
              <a:rPr lang="en-GB" dirty="0">
                <a:solidFill>
                  <a:srgbClr val="000000"/>
                </a:solidFill>
                <a:latin typeface="Calibri" panose="020F0502020204030204" pitchFamily="34" charset="0"/>
                <a:hlinkClick r:id="rId4" tooltip="Original URL: https://www.uwtsd.ac.uk/academic-office/academic-quality-handbook/. Click or tap if you trust this link."/>
              </a:rPr>
              <a:t>Academic Quality Handbook</a:t>
            </a:r>
            <a:endParaRPr lang="en-GB" b="1" dirty="0"/>
          </a:p>
        </p:txBody>
      </p:sp>
    </p:spTree>
    <p:extLst>
      <p:ext uri="{BB962C8B-B14F-4D97-AF65-F5344CB8AC3E}">
        <p14:creationId xmlns:p14="http://schemas.microsoft.com/office/powerpoint/2010/main" val="399208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C48F-8643-43F8-9679-D25023D0BE71}"/>
              </a:ext>
            </a:extLst>
          </p:cNvPr>
          <p:cNvSpPr>
            <a:spLocks noGrp="1"/>
          </p:cNvSpPr>
          <p:nvPr>
            <p:ph type="title"/>
          </p:nvPr>
        </p:nvSpPr>
        <p:spPr>
          <a:xfrm>
            <a:off x="457200" y="26732"/>
            <a:ext cx="8229600" cy="706090"/>
          </a:xfrm>
        </p:spPr>
        <p:txBody>
          <a:bodyPr>
            <a:normAutofit fontScale="90000"/>
          </a:bodyPr>
          <a:lstStyle/>
          <a:p>
            <a:r>
              <a:rPr lang="en-GB" b="1" dirty="0">
                <a:solidFill>
                  <a:srgbClr val="0070C0"/>
                </a:solidFill>
                <a:latin typeface="Amasis MT Pro Black" panose="02040A04050005020304" pitchFamily="18" charset="0"/>
              </a:rPr>
              <a:t>Wider insights and gains</a:t>
            </a:r>
          </a:p>
        </p:txBody>
      </p:sp>
      <p:sp>
        <p:nvSpPr>
          <p:cNvPr id="3" name="Content Placeholder 2">
            <a:extLst>
              <a:ext uri="{FF2B5EF4-FFF2-40B4-BE49-F238E27FC236}">
                <a16:creationId xmlns:a16="http://schemas.microsoft.com/office/drawing/2014/main" id="{CF9B6DC9-AD42-47E8-B416-2AFB0727A778}"/>
              </a:ext>
            </a:extLst>
          </p:cNvPr>
          <p:cNvSpPr>
            <a:spLocks noGrp="1"/>
          </p:cNvSpPr>
          <p:nvPr>
            <p:ph idx="1"/>
          </p:nvPr>
        </p:nvSpPr>
        <p:spPr>
          <a:xfrm>
            <a:off x="179512" y="1556792"/>
            <a:ext cx="8856984" cy="3960441"/>
          </a:xfrm>
        </p:spPr>
        <p:txBody>
          <a:bodyPr>
            <a:normAutofit/>
          </a:bodyPr>
          <a:lstStyle/>
          <a:p>
            <a:r>
              <a:rPr lang="en-GB" dirty="0"/>
              <a:t>To develop core module concepts and enhance your ideas around change makers insights around d</a:t>
            </a:r>
            <a:r>
              <a:rPr lang="en-GB" sz="3200" dirty="0"/>
              <a:t>emonstrating your knowledge and critically understanding of innovation, creativity and enterprising mindset. </a:t>
            </a:r>
          </a:p>
        </p:txBody>
      </p:sp>
    </p:spTree>
    <p:extLst>
      <p:ext uri="{BB962C8B-B14F-4D97-AF65-F5344CB8AC3E}">
        <p14:creationId xmlns:p14="http://schemas.microsoft.com/office/powerpoint/2010/main" val="172802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C48F-8643-43F8-9679-D25023D0BE71}"/>
              </a:ext>
            </a:extLst>
          </p:cNvPr>
          <p:cNvSpPr>
            <a:spLocks noGrp="1"/>
          </p:cNvSpPr>
          <p:nvPr>
            <p:ph type="title"/>
          </p:nvPr>
        </p:nvSpPr>
        <p:spPr>
          <a:xfrm>
            <a:off x="457200" y="26732"/>
            <a:ext cx="8229600" cy="706090"/>
          </a:xfrm>
        </p:spPr>
        <p:txBody>
          <a:bodyPr>
            <a:normAutofit fontScale="90000"/>
          </a:bodyPr>
          <a:lstStyle/>
          <a:p>
            <a:r>
              <a:rPr lang="en-GB" b="1" dirty="0">
                <a:solidFill>
                  <a:srgbClr val="0070C0"/>
                </a:solidFill>
                <a:latin typeface="Amasis MT Pro Black" panose="02040A04050005020304" pitchFamily="18" charset="0"/>
              </a:rPr>
              <a:t>Wider insights and gains</a:t>
            </a:r>
          </a:p>
        </p:txBody>
      </p:sp>
      <p:sp>
        <p:nvSpPr>
          <p:cNvPr id="3" name="Content Placeholder 2">
            <a:extLst>
              <a:ext uri="{FF2B5EF4-FFF2-40B4-BE49-F238E27FC236}">
                <a16:creationId xmlns:a16="http://schemas.microsoft.com/office/drawing/2014/main" id="{CF9B6DC9-AD42-47E8-B416-2AFB0727A778}"/>
              </a:ext>
            </a:extLst>
          </p:cNvPr>
          <p:cNvSpPr>
            <a:spLocks noGrp="1"/>
          </p:cNvSpPr>
          <p:nvPr>
            <p:ph idx="1"/>
          </p:nvPr>
        </p:nvSpPr>
        <p:spPr>
          <a:xfrm>
            <a:off x="179512" y="1556792"/>
            <a:ext cx="8856984" cy="3960441"/>
          </a:xfrm>
        </p:spPr>
        <p:txBody>
          <a:bodyPr>
            <a:normAutofit fontScale="92500" lnSpcReduction="20000"/>
          </a:bodyPr>
          <a:lstStyle/>
          <a:p>
            <a:r>
              <a:rPr lang="en-GB" dirty="0"/>
              <a:t>We want to prepare you to learn more and challenge yourself to learn more that what you are learning from the online activities. </a:t>
            </a:r>
          </a:p>
          <a:p>
            <a:r>
              <a:rPr lang="en-GB" dirty="0"/>
              <a:t>You need to see a link to the social care and health profession. </a:t>
            </a:r>
          </a:p>
          <a:p>
            <a:r>
              <a:rPr lang="en-GB" dirty="0"/>
              <a:t>We would like you to construct your own understanding of the online material and link it to your lived experiences, personally, professionally and socially. </a:t>
            </a:r>
          </a:p>
        </p:txBody>
      </p:sp>
    </p:spTree>
    <p:extLst>
      <p:ext uri="{BB962C8B-B14F-4D97-AF65-F5344CB8AC3E}">
        <p14:creationId xmlns:p14="http://schemas.microsoft.com/office/powerpoint/2010/main" val="62665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6783A-44DD-4E88-B741-CF36D3CFB9E6}"/>
              </a:ext>
            </a:extLst>
          </p:cNvPr>
          <p:cNvSpPr>
            <a:spLocks noGrp="1"/>
          </p:cNvSpPr>
          <p:nvPr>
            <p:ph type="title"/>
          </p:nvPr>
        </p:nvSpPr>
        <p:spPr>
          <a:xfrm>
            <a:off x="457200" y="116632"/>
            <a:ext cx="8229600" cy="634082"/>
          </a:xfrm>
        </p:spPr>
        <p:txBody>
          <a:bodyPr>
            <a:normAutofit fontScale="90000"/>
          </a:bodyPr>
          <a:lstStyle/>
          <a:p>
            <a:r>
              <a:rPr lang="en-GB" b="1" dirty="0">
                <a:solidFill>
                  <a:srgbClr val="0070C0"/>
                </a:solidFill>
                <a:latin typeface="Amasis MT Pro Black" panose="02040A04050005020304" pitchFamily="18" charset="0"/>
              </a:rPr>
              <a:t>Wider insights and gains</a:t>
            </a:r>
            <a:endParaRPr lang="en-GB" dirty="0">
              <a:solidFill>
                <a:srgbClr val="0070C0"/>
              </a:solidFill>
            </a:endParaRPr>
          </a:p>
        </p:txBody>
      </p:sp>
      <p:sp>
        <p:nvSpPr>
          <p:cNvPr id="3" name="Content Placeholder 2">
            <a:extLst>
              <a:ext uri="{FF2B5EF4-FFF2-40B4-BE49-F238E27FC236}">
                <a16:creationId xmlns:a16="http://schemas.microsoft.com/office/drawing/2014/main" id="{0048BC4E-C206-4F64-8B24-15019AE158B7}"/>
              </a:ext>
            </a:extLst>
          </p:cNvPr>
          <p:cNvSpPr>
            <a:spLocks noGrp="1"/>
          </p:cNvSpPr>
          <p:nvPr>
            <p:ph idx="1"/>
          </p:nvPr>
        </p:nvSpPr>
        <p:spPr>
          <a:xfrm>
            <a:off x="179512" y="1340768"/>
            <a:ext cx="8964488" cy="4176465"/>
          </a:xfrm>
        </p:spPr>
        <p:txBody>
          <a:bodyPr>
            <a:normAutofit/>
          </a:bodyPr>
          <a:lstStyle/>
          <a:p>
            <a:r>
              <a:rPr lang="en-GB" sz="2800" dirty="0"/>
              <a:t>Think of the online activities as helping aid your purposeful knowledge construction around innovation, creativity and having an enterprising mindset.  </a:t>
            </a:r>
          </a:p>
          <a:p>
            <a:pPr marL="0" indent="0">
              <a:buNone/>
            </a:pPr>
            <a:endParaRPr lang="en-GB" sz="2800" dirty="0"/>
          </a:p>
          <a:p>
            <a:r>
              <a:rPr lang="en-GB" sz="2800" dirty="0"/>
              <a:t>You should be willing to share your insights, and experiences with the cohort through the Forums on Moodle.</a:t>
            </a:r>
          </a:p>
        </p:txBody>
      </p:sp>
    </p:spTree>
    <p:extLst>
      <p:ext uri="{BB962C8B-B14F-4D97-AF65-F5344CB8AC3E}">
        <p14:creationId xmlns:p14="http://schemas.microsoft.com/office/powerpoint/2010/main" val="263209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29F7A-3B88-4BDA-94BE-F4FB0BACB6E2}"/>
              </a:ext>
            </a:extLst>
          </p:cNvPr>
          <p:cNvSpPr>
            <a:spLocks noGrp="1"/>
          </p:cNvSpPr>
          <p:nvPr>
            <p:ph type="title"/>
          </p:nvPr>
        </p:nvSpPr>
        <p:spPr>
          <a:xfrm>
            <a:off x="457200" y="0"/>
            <a:ext cx="8229600" cy="562074"/>
          </a:xfrm>
        </p:spPr>
        <p:txBody>
          <a:bodyPr>
            <a:normAutofit fontScale="90000"/>
          </a:bodyPr>
          <a:lstStyle/>
          <a:p>
            <a:r>
              <a:rPr lang="en-GB" b="1" dirty="0">
                <a:solidFill>
                  <a:srgbClr val="0070C0"/>
                </a:solidFill>
                <a:latin typeface="Amasis MT Pro Black" panose="02040A04050005020304" pitchFamily="18" charset="0"/>
              </a:rPr>
              <a:t>Wider insights and gains</a:t>
            </a:r>
            <a:endParaRPr lang="en-GB" dirty="0">
              <a:solidFill>
                <a:srgbClr val="0070C0"/>
              </a:solidFill>
            </a:endParaRPr>
          </a:p>
        </p:txBody>
      </p:sp>
      <p:pic>
        <p:nvPicPr>
          <p:cNvPr id="4" name="Content Placeholder 3" descr="Graphical user interface, application&#10;&#10;Description automatically generated">
            <a:extLst>
              <a:ext uri="{FF2B5EF4-FFF2-40B4-BE49-F238E27FC236}">
                <a16:creationId xmlns:a16="http://schemas.microsoft.com/office/drawing/2014/main" id="{917BA0D8-4BA8-41DB-8B8D-D997FF5DD4C5}"/>
              </a:ext>
            </a:extLst>
          </p:cNvPr>
          <p:cNvPicPr>
            <a:picLocks noGrp="1" noChangeAspect="1"/>
          </p:cNvPicPr>
          <p:nvPr>
            <p:ph idx="1"/>
          </p:nvPr>
        </p:nvPicPr>
        <p:blipFill rotWithShape="1">
          <a:blip r:embed="rId2"/>
          <a:srcRect l="23377" t="27968" r="58232" b="50760"/>
          <a:stretch/>
        </p:blipFill>
        <p:spPr bwMode="auto">
          <a:xfrm>
            <a:off x="5865619" y="3573016"/>
            <a:ext cx="3121895" cy="201622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ECDE84BD-6A65-4277-9F38-F862C79443FB}"/>
              </a:ext>
            </a:extLst>
          </p:cNvPr>
          <p:cNvSpPr txBox="1"/>
          <p:nvPr/>
        </p:nvSpPr>
        <p:spPr>
          <a:xfrm>
            <a:off x="0" y="692696"/>
            <a:ext cx="8982236" cy="4154984"/>
          </a:xfrm>
          <a:prstGeom prst="rect">
            <a:avLst/>
          </a:prstGeom>
          <a:noFill/>
        </p:spPr>
        <p:txBody>
          <a:bodyPr wrap="square">
            <a:spAutoFit/>
          </a:bodyPr>
          <a:lstStyle/>
          <a:p>
            <a:pPr marL="457200" indent="-457200">
              <a:buFont typeface="Arial" panose="020B0604020202020204" pitchFamily="34" charset="0"/>
              <a:buChar char="•"/>
            </a:pPr>
            <a:r>
              <a:rPr lang="en-GB" sz="2400" dirty="0"/>
              <a:t>This module forces you to generate ideas and developed understandings, which are new to you in your lived experiences.  </a:t>
            </a:r>
          </a:p>
          <a:p>
            <a:pPr marL="457200" indent="-457200">
              <a:buFont typeface="Arial" panose="020B0604020202020204" pitchFamily="34" charset="0"/>
              <a:buChar char="•"/>
            </a:pPr>
            <a:r>
              <a:rPr lang="en-GB" sz="2400" dirty="0"/>
              <a:t>This is done through higher level thinking skills and how you do the four core elements, whilst undertaking the online activities.  The learning therefore takes place by undertaking and completing the online activities.</a:t>
            </a:r>
          </a:p>
          <a:p>
            <a:pPr marL="457200" indent="-457200">
              <a:buFont typeface="Arial" panose="020B0604020202020204" pitchFamily="34" charset="0"/>
              <a:buChar char="•"/>
            </a:pPr>
            <a:r>
              <a:rPr lang="en-GB" sz="2400" dirty="0"/>
              <a:t>We want to help you learn things from</a:t>
            </a:r>
          </a:p>
          <a:p>
            <a:r>
              <a:rPr lang="en-GB" sz="2400" dirty="0"/>
              <a:t>      a new perspective and </a:t>
            </a:r>
          </a:p>
          <a:p>
            <a:r>
              <a:rPr lang="en-GB" sz="2400" dirty="0"/>
              <a:t>      incorporating your learning within</a:t>
            </a:r>
          </a:p>
          <a:p>
            <a:r>
              <a:rPr lang="en-GB" sz="2400" dirty="0"/>
              <a:t>      the health and social care context.  </a:t>
            </a:r>
          </a:p>
        </p:txBody>
      </p:sp>
    </p:spTree>
    <p:extLst>
      <p:ext uri="{BB962C8B-B14F-4D97-AF65-F5344CB8AC3E}">
        <p14:creationId xmlns:p14="http://schemas.microsoft.com/office/powerpoint/2010/main" val="4088965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274638"/>
            <a:ext cx="8229600" cy="634082"/>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251520" y="1052736"/>
            <a:ext cx="7200800" cy="4464497"/>
          </a:xfrm>
        </p:spPr>
        <p:txBody>
          <a:bodyPr>
            <a:normAutofit fontScale="92500" lnSpcReduction="10000"/>
          </a:bodyPr>
          <a:lstStyle/>
          <a:p>
            <a:r>
              <a:rPr lang="en-GB" sz="2800" b="1" dirty="0"/>
              <a:t>Module Title: </a:t>
            </a:r>
            <a:r>
              <a:rPr lang="en-GB" sz="2800" dirty="0"/>
              <a:t>Changemakers: Creativity and Value Creation </a:t>
            </a:r>
          </a:p>
          <a:p>
            <a:r>
              <a:rPr lang="en-GB" sz="2800" b="1" dirty="0"/>
              <a:t>Module Code: </a:t>
            </a:r>
            <a:r>
              <a:rPr lang="en-GB" sz="2800" dirty="0"/>
              <a:t>BMHP5014</a:t>
            </a:r>
          </a:p>
          <a:p>
            <a:r>
              <a:rPr lang="en-GB" sz="2800" b="1" dirty="0"/>
              <a:t>Credits: </a:t>
            </a:r>
            <a:r>
              <a:rPr lang="en-GB" sz="2800" dirty="0"/>
              <a:t>20 (Level 5)</a:t>
            </a:r>
          </a:p>
          <a:p>
            <a:pPr marL="0" indent="0">
              <a:buNone/>
            </a:pPr>
            <a:endParaRPr lang="en-GB" sz="2800" dirty="0"/>
          </a:p>
          <a:p>
            <a:pPr marL="0" indent="0">
              <a:buNone/>
            </a:pPr>
            <a:r>
              <a:rPr lang="en-GB" sz="2800" dirty="0"/>
              <a:t>Assessments:</a:t>
            </a:r>
          </a:p>
          <a:p>
            <a:r>
              <a:rPr lang="en-GB" sz="2800" dirty="0">
                <a:solidFill>
                  <a:srgbClr val="FF0000"/>
                </a:solidFill>
              </a:rPr>
              <a:t>Component 1: Online portfolio of set exercises (2,000 words) 50% weighting</a:t>
            </a:r>
          </a:p>
          <a:p>
            <a:r>
              <a:rPr lang="en-GB" sz="2800" dirty="0">
                <a:solidFill>
                  <a:srgbClr val="FF0000"/>
                </a:solidFill>
              </a:rPr>
              <a:t>Component 2: Written Report (2,000 words) 50% weighting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rotWithShape="1">
          <a:blip r:embed="rId4"/>
          <a:srcRect l="14634" r="9757"/>
          <a:stretch/>
        </p:blipFill>
        <p:spPr>
          <a:xfrm>
            <a:off x="7487209" y="1628800"/>
            <a:ext cx="1944216" cy="3312368"/>
          </a:xfrm>
          <a:prstGeom prst="rect">
            <a:avLst/>
          </a:prstGeom>
        </p:spPr>
      </p:pic>
    </p:spTree>
    <p:extLst>
      <p:ext uri="{BB962C8B-B14F-4D97-AF65-F5344CB8AC3E}">
        <p14:creationId xmlns:p14="http://schemas.microsoft.com/office/powerpoint/2010/main" val="3629575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4">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Assessments</a:t>
            </a:r>
          </a:p>
        </p:txBody>
      </p:sp>
      <p:sp>
        <p:nvSpPr>
          <p:cNvPr id="3" name="Content Placeholder 2"/>
          <p:cNvSpPr>
            <a:spLocks noGrp="1"/>
          </p:cNvSpPr>
          <p:nvPr>
            <p:ph idx="1"/>
          </p:nvPr>
        </p:nvSpPr>
        <p:spPr>
          <a:xfrm>
            <a:off x="107504" y="836712"/>
            <a:ext cx="8856984" cy="4824536"/>
          </a:xfrm>
        </p:spPr>
        <p:txBody>
          <a:bodyPr>
            <a:normAutofit fontScale="77500" lnSpcReduction="20000"/>
          </a:bodyPr>
          <a:lstStyle/>
          <a:p>
            <a:pPr marL="0" indent="0">
              <a:lnSpc>
                <a:spcPct val="120000"/>
              </a:lnSpc>
              <a:spcBef>
                <a:spcPts val="600"/>
              </a:spcBef>
              <a:spcAft>
                <a:spcPts val="600"/>
              </a:spcAft>
              <a:buNone/>
            </a:pPr>
            <a:r>
              <a:rPr lang="en-GB" sz="2800" b="1" u="sng" dirty="0"/>
              <a:t>1. Assignment 1</a:t>
            </a:r>
          </a:p>
          <a:p>
            <a:pPr marL="0" indent="0">
              <a:lnSpc>
                <a:spcPct val="120000"/>
              </a:lnSpc>
              <a:spcBef>
                <a:spcPts val="600"/>
              </a:spcBef>
              <a:spcAft>
                <a:spcPts val="600"/>
              </a:spcAft>
              <a:buNone/>
            </a:pPr>
            <a:r>
              <a:rPr lang="en-GB" sz="2600" b="1" dirty="0">
                <a:latin typeface="Myanmar Text" panose="020B0502040204020203" pitchFamily="34" charset="0"/>
                <a:cs typeface="Myanmar Text" panose="020B0502040204020203" pitchFamily="34" charset="0"/>
              </a:rPr>
              <a:t>E-Portfolio: </a:t>
            </a:r>
            <a:r>
              <a:rPr lang="en-GB" sz="2600" b="1" dirty="0">
                <a:effectLst/>
                <a:latin typeface="Myanmar Text" panose="020B0502040204020203" pitchFamily="34" charset="0"/>
                <a:ea typeface="Times New Roman" panose="02020603050405020304" pitchFamily="18" charset="0"/>
                <a:cs typeface="Myanmar Text" panose="020B0502040204020203" pitchFamily="34" charset="0"/>
              </a:rPr>
              <a:t>Online portfolio of set exercises</a:t>
            </a:r>
            <a:endParaRPr lang="en-GB" sz="2600" b="1" dirty="0">
              <a:latin typeface="Myanmar Text" panose="020B0502040204020203" pitchFamily="34" charset="0"/>
              <a:cs typeface="Myanmar Text" panose="020B0502040204020203" pitchFamily="34" charset="0"/>
            </a:endParaRPr>
          </a:p>
          <a:p>
            <a:pPr marL="0" indent="0">
              <a:lnSpc>
                <a:spcPct val="120000"/>
              </a:lnSpc>
              <a:spcBef>
                <a:spcPts val="600"/>
              </a:spcBef>
              <a:spcAft>
                <a:spcPts val="600"/>
              </a:spcAft>
              <a:buNone/>
            </a:pPr>
            <a:r>
              <a:rPr lang="en-GB" sz="2600" b="1" dirty="0">
                <a:latin typeface="Myanmar Text" panose="020B0502040204020203" pitchFamily="34" charset="0"/>
                <a:cs typeface="Myanmar Text" panose="020B0502040204020203" pitchFamily="34" charset="0"/>
              </a:rPr>
              <a:t>50% weighting</a:t>
            </a:r>
          </a:p>
          <a:p>
            <a:pPr marL="0" indent="0">
              <a:lnSpc>
                <a:spcPct val="120000"/>
              </a:lnSpc>
              <a:spcBef>
                <a:spcPts val="600"/>
              </a:spcBef>
              <a:spcAft>
                <a:spcPts val="600"/>
              </a:spcAft>
              <a:buNone/>
            </a:pPr>
            <a:r>
              <a:rPr lang="en-GB" sz="2600" b="1" dirty="0">
                <a:latin typeface="Myanmar Text" panose="020B0502040204020203" pitchFamily="34" charset="0"/>
                <a:cs typeface="Myanmar Text" panose="020B0502040204020203" pitchFamily="34" charset="0"/>
              </a:rPr>
              <a:t>2,000 words</a:t>
            </a:r>
          </a:p>
          <a:p>
            <a:pPr marL="0" indent="0">
              <a:lnSpc>
                <a:spcPct val="120000"/>
              </a:lnSpc>
              <a:spcBef>
                <a:spcPts val="600"/>
              </a:spcBef>
              <a:spcAft>
                <a:spcPts val="600"/>
              </a:spcAft>
              <a:buNone/>
            </a:pPr>
            <a:endParaRPr lang="en-GB" sz="2800" b="1" dirty="0">
              <a:solidFill>
                <a:srgbClr val="FF0000"/>
              </a:solidFill>
            </a:endParaRPr>
          </a:p>
          <a:p>
            <a:pPr marL="0" indent="0">
              <a:lnSpc>
                <a:spcPct val="120000"/>
              </a:lnSpc>
              <a:buNone/>
            </a:pPr>
            <a:r>
              <a:rPr lang="en-GB" sz="2800" b="1" u="sng" dirty="0"/>
              <a:t>2. Assignment 2</a:t>
            </a:r>
          </a:p>
          <a:p>
            <a:pPr marL="0" indent="0">
              <a:lnSpc>
                <a:spcPct val="120000"/>
              </a:lnSpc>
              <a:buNone/>
            </a:pPr>
            <a:r>
              <a:rPr lang="en-GB" sz="2800" b="1" dirty="0"/>
              <a:t>Written Report</a:t>
            </a:r>
          </a:p>
          <a:p>
            <a:pPr marL="0" indent="0">
              <a:lnSpc>
                <a:spcPct val="120000"/>
              </a:lnSpc>
              <a:buNone/>
            </a:pPr>
            <a:r>
              <a:rPr lang="en-GB" sz="2800" b="1" dirty="0"/>
              <a:t>50% weighting</a:t>
            </a:r>
          </a:p>
          <a:p>
            <a:pPr marL="0" indent="0">
              <a:lnSpc>
                <a:spcPct val="120000"/>
              </a:lnSpc>
              <a:buNone/>
            </a:pPr>
            <a:r>
              <a:rPr lang="en-GB" sz="2800" b="1" dirty="0"/>
              <a:t>2,000 words</a:t>
            </a:r>
            <a:r>
              <a:rPr lang="en-GB" sz="2800" b="1" dirty="0">
                <a:effectLst/>
                <a:latin typeface="Arial" panose="020B0604020202020204" pitchFamily="34" charset="0"/>
                <a:ea typeface="Times New Roman" panose="02020603050405020304" pitchFamily="18" charset="0"/>
              </a:rPr>
              <a:t>.</a:t>
            </a:r>
          </a:p>
          <a:p>
            <a:pPr marL="0" indent="0">
              <a:lnSpc>
                <a:spcPct val="120000"/>
              </a:lnSpc>
              <a:buNone/>
            </a:pPr>
            <a:endParaRPr lang="en-GB" sz="2800" b="1" dirty="0">
              <a:effectLst/>
              <a:latin typeface="Arial" panose="020B0604020202020204" pitchFamily="34" charset="0"/>
              <a:ea typeface="Times New Roman" panose="02020603050405020304" pitchFamily="18" charset="0"/>
            </a:endParaRPr>
          </a:p>
          <a:p>
            <a:pPr marL="0" indent="0">
              <a:lnSpc>
                <a:spcPct val="120000"/>
              </a:lnSpc>
              <a:buNone/>
            </a:pPr>
            <a:r>
              <a:rPr lang="en-GB" sz="2800" b="1" dirty="0">
                <a:solidFill>
                  <a:srgbClr val="FF0000"/>
                </a:solidFill>
              </a:rPr>
              <a:t>Submission on the Turnitin Final submission links on Moodle.</a:t>
            </a:r>
          </a:p>
        </p:txBody>
      </p:sp>
    </p:spTree>
    <p:extLst>
      <p:ext uri="{BB962C8B-B14F-4D97-AF65-F5344CB8AC3E}">
        <p14:creationId xmlns:p14="http://schemas.microsoft.com/office/powerpoint/2010/main" val="3322047732"/>
      </p:ext>
    </p:extLst>
  </p:cSld>
  <p:clrMapOvr>
    <a:masterClrMapping/>
  </p:clrMapOvr>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0BE31-3A29-F198-FE0F-122AEFAACB5A}"/>
              </a:ext>
            </a:extLst>
          </p:cNvPr>
          <p:cNvSpPr>
            <a:spLocks noGrp="1"/>
          </p:cNvSpPr>
          <p:nvPr>
            <p:ph type="title"/>
          </p:nvPr>
        </p:nvSpPr>
        <p:spPr>
          <a:xfrm>
            <a:off x="457200" y="274638"/>
            <a:ext cx="8229600" cy="346050"/>
          </a:xfrm>
        </p:spPr>
        <p:txBody>
          <a:bodyPr>
            <a:noAutofit/>
          </a:bodyPr>
          <a:lstStyle/>
          <a:p>
            <a:r>
              <a:rPr lang="en-GB" sz="3200" b="1" dirty="0"/>
              <a:t>Units’ Topics to be covered in lectures</a:t>
            </a:r>
          </a:p>
        </p:txBody>
      </p:sp>
      <p:graphicFrame>
        <p:nvGraphicFramePr>
          <p:cNvPr id="4" name="Table 3">
            <a:extLst>
              <a:ext uri="{FF2B5EF4-FFF2-40B4-BE49-F238E27FC236}">
                <a16:creationId xmlns:a16="http://schemas.microsoft.com/office/drawing/2014/main" id="{D443C848-E235-4B05-2E7A-CB8A1677B2AA}"/>
              </a:ext>
            </a:extLst>
          </p:cNvPr>
          <p:cNvGraphicFramePr>
            <a:graphicFrameLocks noGrp="1"/>
          </p:cNvGraphicFramePr>
          <p:nvPr>
            <p:extLst>
              <p:ext uri="{D42A27DB-BD31-4B8C-83A1-F6EECF244321}">
                <p14:modId xmlns:p14="http://schemas.microsoft.com/office/powerpoint/2010/main" val="2546535346"/>
              </p:ext>
            </p:extLst>
          </p:nvPr>
        </p:nvGraphicFramePr>
        <p:xfrm>
          <a:off x="251520" y="908720"/>
          <a:ext cx="8712968" cy="4758649"/>
        </p:xfrm>
        <a:graphic>
          <a:graphicData uri="http://schemas.openxmlformats.org/drawingml/2006/table">
            <a:tbl>
              <a:tblPr firstRow="1" bandRow="1">
                <a:tableStyleId>{5C22544A-7EE6-4342-B048-85BDC9FD1C3A}</a:tableStyleId>
              </a:tblPr>
              <a:tblGrid>
                <a:gridCol w="4459324">
                  <a:extLst>
                    <a:ext uri="{9D8B030D-6E8A-4147-A177-3AD203B41FA5}">
                      <a16:colId xmlns:a16="http://schemas.microsoft.com/office/drawing/2014/main" val="896807304"/>
                    </a:ext>
                  </a:extLst>
                </a:gridCol>
                <a:gridCol w="4253644">
                  <a:extLst>
                    <a:ext uri="{9D8B030D-6E8A-4147-A177-3AD203B41FA5}">
                      <a16:colId xmlns:a16="http://schemas.microsoft.com/office/drawing/2014/main" val="4045749981"/>
                    </a:ext>
                  </a:extLst>
                </a:gridCol>
              </a:tblGrid>
              <a:tr h="474080">
                <a:tc gridSpan="2">
                  <a:txBody>
                    <a:bodyPr/>
                    <a:lstStyle/>
                    <a:p>
                      <a:pPr algn="ctr"/>
                      <a:r>
                        <a:rPr lang="en-GB" sz="2800" dirty="0"/>
                        <a:t>Units’ Topics</a:t>
                      </a:r>
                    </a:p>
                  </a:txBody>
                  <a:tcPr/>
                </a:tc>
                <a:tc hMerge="1">
                  <a:txBody>
                    <a:bodyPr/>
                    <a:lstStyle/>
                    <a:p>
                      <a:endParaRPr lang="en-GB" dirty="0"/>
                    </a:p>
                  </a:txBody>
                  <a:tcPr/>
                </a:tc>
                <a:extLst>
                  <a:ext uri="{0D108BD9-81ED-4DB2-BD59-A6C34878D82A}">
                    <a16:rowId xmlns:a16="http://schemas.microsoft.com/office/drawing/2014/main" val="2049850145"/>
                  </a:ext>
                </a:extLst>
              </a:tr>
              <a:tr h="1954489">
                <a:tc>
                  <a:txBody>
                    <a:bodyPr/>
                    <a:lstStyle/>
                    <a:p>
                      <a:r>
                        <a:rPr lang="en-GB" sz="1800" b="1" dirty="0"/>
                        <a:t>Unit 1: What's the problem?</a:t>
                      </a:r>
                    </a:p>
                    <a:p>
                      <a:r>
                        <a:rPr lang="en-GB" sz="1800" b="1" dirty="0"/>
                        <a:t> </a:t>
                      </a:r>
                    </a:p>
                    <a:p>
                      <a:r>
                        <a:rPr lang="en-GB" sz="1800" dirty="0"/>
                        <a:t>Topic 1: How innovation shapes the world</a:t>
                      </a:r>
                    </a:p>
                    <a:p>
                      <a:r>
                        <a:rPr lang="en-GB" sz="1800" dirty="0"/>
                        <a:t>Topic 2: How do you solve a problem</a:t>
                      </a:r>
                    </a:p>
                    <a:p>
                      <a:r>
                        <a:rPr lang="en-GB" sz="1800" dirty="0"/>
                        <a:t>Topic 3: Known knowns</a:t>
                      </a:r>
                    </a:p>
                    <a:p>
                      <a:r>
                        <a:rPr lang="en-GB" sz="1800" dirty="0"/>
                        <a:t>Topic 4: The problem is </a:t>
                      </a:r>
                    </a:p>
                  </a:txBody>
                  <a:tcPr/>
                </a:tc>
                <a:tc>
                  <a:txBody>
                    <a:bodyPr/>
                    <a:lstStyle/>
                    <a:p>
                      <a:r>
                        <a:rPr lang="en-GB" sz="1800" b="1" dirty="0"/>
                        <a:t>Unit 2: The worst possible idea</a:t>
                      </a:r>
                    </a:p>
                    <a:p>
                      <a:endParaRPr lang="en-GB" sz="1800" b="1" dirty="0"/>
                    </a:p>
                    <a:p>
                      <a:r>
                        <a:rPr lang="en-GB" sz="1800" dirty="0"/>
                        <a:t>Topic 1: Choosing the right approach</a:t>
                      </a:r>
                    </a:p>
                    <a:p>
                      <a:r>
                        <a:rPr lang="en-GB" sz="1800" dirty="0"/>
                        <a:t>Topic 2: Finding a needle in a haystack</a:t>
                      </a:r>
                    </a:p>
                    <a:p>
                      <a:r>
                        <a:rPr lang="en-GB" sz="1800" dirty="0"/>
                        <a:t>Topic 3: Now for the solutions</a:t>
                      </a:r>
                    </a:p>
                    <a:p>
                      <a:r>
                        <a:rPr lang="en-GB" sz="1800" dirty="0"/>
                        <a:t>Topic 4: Creating value</a:t>
                      </a:r>
                    </a:p>
                  </a:txBody>
                  <a:tcPr/>
                </a:tc>
                <a:extLst>
                  <a:ext uri="{0D108BD9-81ED-4DB2-BD59-A6C34878D82A}">
                    <a16:rowId xmlns:a16="http://schemas.microsoft.com/office/drawing/2014/main" val="3035354931"/>
                  </a:ext>
                </a:extLst>
              </a:tr>
              <a:tr h="2035926">
                <a:tc>
                  <a:txBody>
                    <a:bodyPr/>
                    <a:lstStyle/>
                    <a:p>
                      <a:r>
                        <a:rPr lang="en-GB" sz="1800" b="1" dirty="0"/>
                        <a:t>Unite 3: Making it happen</a:t>
                      </a:r>
                    </a:p>
                    <a:p>
                      <a:endParaRPr lang="en-GB" sz="1800" b="1" dirty="0"/>
                    </a:p>
                    <a:p>
                      <a:r>
                        <a:rPr lang="en-GB" sz="1800" dirty="0"/>
                        <a:t>Topic 1: The power of networks</a:t>
                      </a:r>
                    </a:p>
                    <a:p>
                      <a:r>
                        <a:rPr lang="en-GB" sz="1800" dirty="0"/>
                        <a:t>Topic 2: Show me the money!</a:t>
                      </a:r>
                    </a:p>
                    <a:p>
                      <a:r>
                        <a:rPr lang="en-GB" sz="1800" dirty="0"/>
                        <a:t>Topic 3: What’s the story!</a:t>
                      </a:r>
                    </a:p>
                    <a:p>
                      <a:r>
                        <a:rPr lang="en-GB" sz="1800" dirty="0"/>
                        <a:t>Topic 4: Bringing your idea to life</a:t>
                      </a:r>
                    </a:p>
                    <a:p>
                      <a:endParaRPr lang="en-GB" sz="1800" dirty="0"/>
                    </a:p>
                    <a:p>
                      <a:endParaRPr lang="en-GB" sz="1800" dirty="0"/>
                    </a:p>
                  </a:txBody>
                  <a:tcPr/>
                </a:tc>
                <a:tc>
                  <a:txBody>
                    <a:bodyPr/>
                    <a:lstStyle/>
                    <a:p>
                      <a:r>
                        <a:rPr lang="en-GB" sz="1800" b="1" dirty="0"/>
                        <a:t>Unit 4: What’s the verdict?</a:t>
                      </a:r>
                    </a:p>
                    <a:p>
                      <a:endParaRPr lang="en-GB" sz="1800" b="1" dirty="0"/>
                    </a:p>
                    <a:p>
                      <a:r>
                        <a:rPr lang="en-GB" sz="1800" b="0" dirty="0"/>
                        <a:t>Topic 1: It's all in the numbers</a:t>
                      </a:r>
                    </a:p>
                    <a:p>
                      <a:r>
                        <a:rPr lang="en-GB" sz="1800" b="0" dirty="0"/>
                        <a:t>Topic 2: There's a theme here</a:t>
                      </a:r>
                    </a:p>
                    <a:p>
                      <a:r>
                        <a:rPr lang="en-GB" sz="1800" b="0" dirty="0"/>
                        <a:t>Topic 3: Succeed or fail</a:t>
                      </a:r>
                    </a:p>
                    <a:p>
                      <a:r>
                        <a:rPr lang="en-GB" sz="1800" b="0" dirty="0"/>
                        <a:t>Topic 4: Sharing success</a:t>
                      </a:r>
                    </a:p>
                    <a:p>
                      <a:endParaRPr lang="en-GB" sz="1800" b="0" dirty="0"/>
                    </a:p>
                  </a:txBody>
                  <a:tcPr/>
                </a:tc>
                <a:extLst>
                  <a:ext uri="{0D108BD9-81ED-4DB2-BD59-A6C34878D82A}">
                    <a16:rowId xmlns:a16="http://schemas.microsoft.com/office/drawing/2014/main" val="758256947"/>
                  </a:ext>
                </a:extLst>
              </a:tr>
            </a:tbl>
          </a:graphicData>
        </a:graphic>
      </p:graphicFrame>
    </p:spTree>
    <p:extLst>
      <p:ext uri="{BB962C8B-B14F-4D97-AF65-F5344CB8AC3E}">
        <p14:creationId xmlns:p14="http://schemas.microsoft.com/office/powerpoint/2010/main" val="1750787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589DA-8630-40A7-8377-29F6D721AC44}"/>
              </a:ext>
            </a:extLst>
          </p:cNvPr>
          <p:cNvSpPr>
            <a:spLocks noGrp="1"/>
          </p:cNvSpPr>
          <p:nvPr>
            <p:ph type="title"/>
          </p:nvPr>
        </p:nvSpPr>
        <p:spPr/>
        <p:txBody>
          <a:bodyPr>
            <a:normAutofit fontScale="90000"/>
          </a:bodyPr>
          <a:lstStyle/>
          <a:p>
            <a:r>
              <a:rPr lang="en-GB" b="1" dirty="0"/>
              <a:t>Online Activities and </a:t>
            </a:r>
            <a:br>
              <a:rPr lang="en-GB" b="1" dirty="0"/>
            </a:br>
            <a:r>
              <a:rPr lang="en-GB" b="1" dirty="0"/>
              <a:t>Monitoring Process </a:t>
            </a:r>
          </a:p>
        </p:txBody>
      </p:sp>
      <p:sp>
        <p:nvSpPr>
          <p:cNvPr id="3" name="Content Placeholder 2">
            <a:extLst>
              <a:ext uri="{FF2B5EF4-FFF2-40B4-BE49-F238E27FC236}">
                <a16:creationId xmlns:a16="http://schemas.microsoft.com/office/drawing/2014/main" id="{99A44F6B-9ACE-4077-9838-DD4C0F465FDF}"/>
              </a:ext>
            </a:extLst>
          </p:cNvPr>
          <p:cNvSpPr>
            <a:spLocks noGrp="1"/>
          </p:cNvSpPr>
          <p:nvPr>
            <p:ph idx="1"/>
          </p:nvPr>
        </p:nvSpPr>
        <p:spPr>
          <a:xfrm>
            <a:off x="457200" y="2060847"/>
            <a:ext cx="8229600" cy="3456385"/>
          </a:xfrm>
        </p:spPr>
        <p:txBody>
          <a:bodyPr>
            <a:normAutofit/>
          </a:bodyPr>
          <a:lstStyle/>
          <a:p>
            <a:r>
              <a:rPr lang="en-GB" sz="2800" dirty="0"/>
              <a:t>Postings on Module Forums</a:t>
            </a:r>
          </a:p>
          <a:p>
            <a:r>
              <a:rPr lang="en-GB" sz="2800" dirty="0"/>
              <a:t>Overall Monitoring of activities</a:t>
            </a:r>
          </a:p>
          <a:p>
            <a:r>
              <a:rPr lang="en-GB" sz="2800" dirty="0"/>
              <a:t>Note taking</a:t>
            </a:r>
          </a:p>
        </p:txBody>
      </p:sp>
    </p:spTree>
    <p:extLst>
      <p:ext uri="{BB962C8B-B14F-4D97-AF65-F5344CB8AC3E}">
        <p14:creationId xmlns:p14="http://schemas.microsoft.com/office/powerpoint/2010/main" val="281448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Session programme each week </a:t>
            </a:r>
          </a:p>
        </p:txBody>
      </p:sp>
      <p:sp>
        <p:nvSpPr>
          <p:cNvPr id="3" name="Content Placeholder 2"/>
          <p:cNvSpPr>
            <a:spLocks noGrp="1"/>
          </p:cNvSpPr>
          <p:nvPr>
            <p:ph idx="1"/>
          </p:nvPr>
        </p:nvSpPr>
        <p:spPr>
          <a:xfrm>
            <a:off x="107504" y="836712"/>
            <a:ext cx="8856984" cy="4968552"/>
          </a:xfrm>
        </p:spPr>
        <p:txBody>
          <a:bodyPr>
            <a:normAutofit/>
          </a:bodyPr>
          <a:lstStyle/>
          <a:p>
            <a:pPr marL="514350" indent="-514350">
              <a:buFont typeface="+mj-lt"/>
              <a:buAutoNum type="arabicPeriod"/>
            </a:pPr>
            <a:r>
              <a:rPr lang="en-GB" sz="2400" dirty="0"/>
              <a:t>Each week you will join the teaching session at the beginning of the teaching timetable for the registration process.  </a:t>
            </a:r>
          </a:p>
          <a:p>
            <a:pPr marL="514350" indent="-514350">
              <a:buFont typeface="+mj-lt"/>
              <a:buAutoNum type="arabicPeriod"/>
            </a:pPr>
            <a:r>
              <a:rPr lang="en-GB" sz="2400" dirty="0"/>
              <a:t>Sessions will include a lecture on two topic areas. </a:t>
            </a:r>
          </a:p>
          <a:p>
            <a:pPr marL="514350" indent="-514350">
              <a:buFont typeface="+mj-lt"/>
              <a:buAutoNum type="arabicPeriod"/>
            </a:pPr>
            <a:r>
              <a:rPr lang="en-GB" sz="2400" dirty="0"/>
              <a:t>You will undertake the online activities working through the topic areas (e.g. forum posts, etc.) </a:t>
            </a:r>
          </a:p>
          <a:p>
            <a:pPr marL="514350" indent="-514350">
              <a:buFont typeface="+mj-lt"/>
              <a:buAutoNum type="arabicPeriod"/>
            </a:pPr>
            <a:r>
              <a:rPr lang="en-GB" sz="2400" dirty="0"/>
              <a:t>Please </a:t>
            </a:r>
            <a:r>
              <a:rPr lang="en-GB" sz="2400" b="1" dirty="0"/>
              <a:t>DO NOT </a:t>
            </a:r>
            <a:r>
              <a:rPr lang="en-GB" sz="2400" dirty="0"/>
              <a:t>post anything not relevant to this module.</a:t>
            </a:r>
          </a:p>
          <a:p>
            <a:pPr marL="514350" indent="-514350">
              <a:buFont typeface="+mj-lt"/>
              <a:buAutoNum type="arabicPeriod"/>
            </a:pPr>
            <a:r>
              <a:rPr lang="en-GB" sz="2400" dirty="0"/>
              <a:t>Please talk to your lecturer during your class, who can support you if you need any help or have any questions about the content of the module. </a:t>
            </a:r>
            <a:endParaRPr lang="en-GB" sz="2800" dirty="0"/>
          </a:p>
        </p:txBody>
      </p:sp>
    </p:spTree>
    <p:extLst>
      <p:ext uri="{BB962C8B-B14F-4D97-AF65-F5344CB8AC3E}">
        <p14:creationId xmlns:p14="http://schemas.microsoft.com/office/powerpoint/2010/main" val="368570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0566-4D79-41A5-AFC4-863751320615}"/>
              </a:ext>
            </a:extLst>
          </p:cNvPr>
          <p:cNvSpPr>
            <a:spLocks noGrp="1"/>
          </p:cNvSpPr>
          <p:nvPr>
            <p:ph type="title"/>
          </p:nvPr>
        </p:nvSpPr>
        <p:spPr>
          <a:xfrm>
            <a:off x="457200" y="274638"/>
            <a:ext cx="8229600" cy="706090"/>
          </a:xfrm>
        </p:spPr>
        <p:txBody>
          <a:bodyPr>
            <a:normAutofit fontScale="90000"/>
          </a:bodyPr>
          <a:lstStyle/>
          <a:p>
            <a:pPr algn="l"/>
            <a:r>
              <a:rPr lang="en-GB" b="1" dirty="0"/>
              <a:t>References</a:t>
            </a:r>
          </a:p>
        </p:txBody>
      </p:sp>
      <p:sp>
        <p:nvSpPr>
          <p:cNvPr id="3" name="Content Placeholder 2">
            <a:extLst>
              <a:ext uri="{FF2B5EF4-FFF2-40B4-BE49-F238E27FC236}">
                <a16:creationId xmlns:a16="http://schemas.microsoft.com/office/drawing/2014/main" id="{A701CE9F-3E96-4AC0-AFE3-F36205EE553C}"/>
              </a:ext>
            </a:extLst>
          </p:cNvPr>
          <p:cNvSpPr>
            <a:spLocks noGrp="1"/>
          </p:cNvSpPr>
          <p:nvPr>
            <p:ph idx="1"/>
          </p:nvPr>
        </p:nvSpPr>
        <p:spPr>
          <a:xfrm>
            <a:off x="457200" y="1052736"/>
            <a:ext cx="8435280" cy="4608511"/>
          </a:xfrm>
        </p:spPr>
        <p:txBody>
          <a:bodyPr>
            <a:normAutofit/>
          </a:bodyPr>
          <a:lstStyle/>
          <a:p>
            <a:pPr marL="0" indent="0">
              <a:lnSpc>
                <a:spcPct val="170000"/>
              </a:lnSpc>
              <a:buNone/>
            </a:pPr>
            <a:r>
              <a:rPr lang="en-GB" dirty="0"/>
              <a:t>Moodle site material </a:t>
            </a:r>
          </a:p>
          <a:p>
            <a:pPr marL="0" indent="0">
              <a:lnSpc>
                <a:spcPct val="170000"/>
              </a:lnSpc>
              <a:buNone/>
            </a:pPr>
            <a:r>
              <a:rPr lang="en-GB" dirty="0"/>
              <a:t>Module Moodle Page: </a:t>
            </a:r>
          </a:p>
          <a:p>
            <a:pPr marL="0" indent="0">
              <a:lnSpc>
                <a:spcPct val="170000"/>
              </a:lnSpc>
              <a:buNone/>
            </a:pPr>
            <a:r>
              <a:rPr lang="en-GB" b="1" i="0" dirty="0">
                <a:solidFill>
                  <a:srgbClr val="1D2125"/>
                </a:solidFill>
                <a:effectLst/>
                <a:latin typeface="-apple-system"/>
              </a:rPr>
              <a:t>Changemakers: Creativity and Value Creation (BMHP5014_LON)</a:t>
            </a:r>
          </a:p>
          <a:p>
            <a:pPr marL="0" indent="0">
              <a:lnSpc>
                <a:spcPct val="170000"/>
              </a:lnSpc>
              <a:buNone/>
            </a:pPr>
            <a:endParaRPr lang="en-GB" dirty="0"/>
          </a:p>
        </p:txBody>
      </p:sp>
    </p:spTree>
    <p:extLst>
      <p:ext uri="{BB962C8B-B14F-4D97-AF65-F5344CB8AC3E}">
        <p14:creationId xmlns:p14="http://schemas.microsoft.com/office/powerpoint/2010/main" val="5635521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Crop</Template>
  <TotalTime>0</TotalTime>
  <Words>1362</Words>
  <Application>Microsoft Office PowerPoint</Application>
  <PresentationFormat>On-screen Show (4:3)</PresentationFormat>
  <Paragraphs>164</Paragraphs>
  <Slides>17</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-apple-system</vt:lpstr>
      <vt:lpstr>Myriad Pro</vt:lpstr>
      <vt:lpstr>Amasis MT Pro Black</vt:lpstr>
      <vt:lpstr>Arial</vt:lpstr>
      <vt:lpstr>calibri</vt:lpstr>
      <vt:lpstr>calibri</vt:lpstr>
      <vt:lpstr>Myanmar Text</vt:lpstr>
      <vt:lpstr>Rockwell Condensed</vt:lpstr>
      <vt:lpstr>Times New Roman</vt:lpstr>
      <vt:lpstr>20140311PresentationUWTSDTemplate</vt:lpstr>
      <vt:lpstr>   Changemakers: Creativity and Value Creation  (BMHP5014)  Week 1  Introduction to Module  </vt:lpstr>
      <vt:lpstr>Objectives of session…</vt:lpstr>
      <vt:lpstr>Getting to know each other</vt:lpstr>
      <vt:lpstr>Sharing and Connecting</vt:lpstr>
      <vt:lpstr>Module Learning Outcomes</vt:lpstr>
      <vt:lpstr>GROUND RULES </vt:lpstr>
      <vt:lpstr>Student Queries</vt:lpstr>
      <vt:lpstr>Wider insights and gains</vt:lpstr>
      <vt:lpstr>Wider insights and gains</vt:lpstr>
      <vt:lpstr>Wider insights and gains</vt:lpstr>
      <vt:lpstr>Wider insights and gains</vt:lpstr>
      <vt:lpstr>Module overview</vt:lpstr>
      <vt:lpstr>Assessments</vt:lpstr>
      <vt:lpstr>Units’ Topics to be covered in lectures</vt:lpstr>
      <vt:lpstr>Online Activities and  Monitoring Process </vt:lpstr>
      <vt:lpstr>Session programme each week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HSC</dc:title>
  <dc:creator>Rebecca Stewart</dc:creator>
  <cp:lastModifiedBy>Eleni Koutsogeorgou-Andreou</cp:lastModifiedBy>
  <cp:revision>90</cp:revision>
  <cp:lastPrinted>2021-01-18T19:39:53Z</cp:lastPrinted>
  <dcterms:created xsi:type="dcterms:W3CDTF">2020-06-13T21:56:47Z</dcterms:created>
  <dcterms:modified xsi:type="dcterms:W3CDTF">2024-06-05T16:12:56Z</dcterms:modified>
</cp:coreProperties>
</file>