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50"/>
  </p:notesMasterIdLst>
  <p:handoutMasterIdLst>
    <p:handoutMasterId r:id="rId51"/>
  </p:handoutMasterIdLst>
  <p:sldIdLst>
    <p:sldId id="256" r:id="rId5"/>
    <p:sldId id="266" r:id="rId6"/>
    <p:sldId id="267" r:id="rId7"/>
    <p:sldId id="319" r:id="rId8"/>
    <p:sldId id="274" r:id="rId9"/>
    <p:sldId id="323" r:id="rId10"/>
    <p:sldId id="332" r:id="rId11"/>
    <p:sldId id="334" r:id="rId12"/>
    <p:sldId id="335" r:id="rId13"/>
    <p:sldId id="326" r:id="rId14"/>
    <p:sldId id="325" r:id="rId15"/>
    <p:sldId id="268" r:id="rId16"/>
    <p:sldId id="272" r:id="rId17"/>
    <p:sldId id="320" r:id="rId18"/>
    <p:sldId id="324" r:id="rId19"/>
    <p:sldId id="277" r:id="rId20"/>
    <p:sldId id="273" r:id="rId21"/>
    <p:sldId id="321" r:id="rId22"/>
    <p:sldId id="275" r:id="rId23"/>
    <p:sldId id="276" r:id="rId24"/>
    <p:sldId id="279" r:id="rId25"/>
    <p:sldId id="278" r:id="rId26"/>
    <p:sldId id="281" r:id="rId27"/>
    <p:sldId id="285" r:id="rId28"/>
    <p:sldId id="329" r:id="rId29"/>
    <p:sldId id="328" r:id="rId30"/>
    <p:sldId id="292" r:id="rId31"/>
    <p:sldId id="293" r:id="rId32"/>
    <p:sldId id="300" r:id="rId33"/>
    <p:sldId id="295" r:id="rId34"/>
    <p:sldId id="298" r:id="rId35"/>
    <p:sldId id="297" r:id="rId36"/>
    <p:sldId id="301" r:id="rId37"/>
    <p:sldId id="302" r:id="rId38"/>
    <p:sldId id="303" r:id="rId39"/>
    <p:sldId id="312" r:id="rId40"/>
    <p:sldId id="304" r:id="rId41"/>
    <p:sldId id="305" r:id="rId42"/>
    <p:sldId id="306" r:id="rId43"/>
    <p:sldId id="308" r:id="rId44"/>
    <p:sldId id="310" r:id="rId45"/>
    <p:sldId id="311" r:id="rId46"/>
    <p:sldId id="262" r:id="rId47"/>
    <p:sldId id="330" r:id="rId48"/>
    <p:sldId id="322" r:id="rId49"/>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becca Mahon" initials="RM" lastIdx="5" clrIdx="0">
    <p:extLst>
      <p:ext uri="{19B8F6BF-5375-455C-9EA6-DF929625EA0E}">
        <p15:presenceInfo xmlns:p15="http://schemas.microsoft.com/office/powerpoint/2012/main" userId="S::rmahon@capitallaw.co.uk::d69ea3c5-2599-45d6-a49e-0ad30686fd8f" providerId="AD"/>
      </p:ext>
    </p:extLst>
  </p:cmAuthor>
  <p:cmAuthor id="2" name="Toni Lewis" initials="TL" lastIdx="3" clrIdx="1">
    <p:extLst>
      <p:ext uri="{19B8F6BF-5375-455C-9EA6-DF929625EA0E}">
        <p15:presenceInfo xmlns:p15="http://schemas.microsoft.com/office/powerpoint/2012/main" userId="S::tlewis@capitallaw.co.uk::d65d35b0-505d-4b2d-8d2c-3ae03139842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3200"/>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91934A-1C0F-4083-9DC2-6A332E06576C}" v="99" dt="2021-01-11T17:04:05.9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5112" autoAdjust="0"/>
  </p:normalViewPr>
  <p:slideViewPr>
    <p:cSldViewPr snapToGrid="0" snapToObjects="1">
      <p:cViewPr varScale="1">
        <p:scale>
          <a:sx n="47" d="100"/>
          <a:sy n="47" d="100"/>
        </p:scale>
        <p:origin x="2376" y="60"/>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12/01/2021</a:t>
            </a:fld>
            <a:endParaRPr lang="en-GB"/>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12/01/2021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a:t>
            </a:fld>
            <a:endParaRPr lang="en-GB"/>
          </a:p>
        </p:txBody>
      </p:sp>
    </p:spTree>
    <p:extLst>
      <p:ext uri="{BB962C8B-B14F-4D97-AF65-F5344CB8AC3E}">
        <p14:creationId xmlns:p14="http://schemas.microsoft.com/office/powerpoint/2010/main" val="3377047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a:t>
            </a:fld>
            <a:endParaRPr lang="en-GB"/>
          </a:p>
        </p:txBody>
      </p:sp>
    </p:spTree>
    <p:extLst>
      <p:ext uri="{BB962C8B-B14F-4D97-AF65-F5344CB8AC3E}">
        <p14:creationId xmlns:p14="http://schemas.microsoft.com/office/powerpoint/2010/main" val="2531570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a:t>
            </a:fld>
            <a:endParaRPr lang="en-GB"/>
          </a:p>
        </p:txBody>
      </p:sp>
    </p:spTree>
    <p:extLst>
      <p:ext uri="{BB962C8B-B14F-4D97-AF65-F5344CB8AC3E}">
        <p14:creationId xmlns:p14="http://schemas.microsoft.com/office/powerpoint/2010/main" val="19292030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a:t>
            </a:fld>
            <a:endParaRPr lang="en-GB"/>
          </a:p>
        </p:txBody>
      </p:sp>
    </p:spTree>
    <p:extLst>
      <p:ext uri="{BB962C8B-B14F-4D97-AF65-F5344CB8AC3E}">
        <p14:creationId xmlns:p14="http://schemas.microsoft.com/office/powerpoint/2010/main" val="324275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6</a:t>
            </a:fld>
            <a:endParaRPr lang="en-GB"/>
          </a:p>
        </p:txBody>
      </p:sp>
    </p:spTree>
    <p:extLst>
      <p:ext uri="{BB962C8B-B14F-4D97-AF65-F5344CB8AC3E}">
        <p14:creationId xmlns:p14="http://schemas.microsoft.com/office/powerpoint/2010/main" val="3594828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7</a:t>
            </a:fld>
            <a:endParaRPr lang="en-GB"/>
          </a:p>
        </p:txBody>
      </p:sp>
    </p:spTree>
    <p:extLst>
      <p:ext uri="{BB962C8B-B14F-4D97-AF65-F5344CB8AC3E}">
        <p14:creationId xmlns:p14="http://schemas.microsoft.com/office/powerpoint/2010/main" val="387600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8</a:t>
            </a:fld>
            <a:endParaRPr lang="en-GB"/>
          </a:p>
        </p:txBody>
      </p:sp>
    </p:spTree>
    <p:extLst>
      <p:ext uri="{BB962C8B-B14F-4D97-AF65-F5344CB8AC3E}">
        <p14:creationId xmlns:p14="http://schemas.microsoft.com/office/powerpoint/2010/main" val="2420521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9</a:t>
            </a:fld>
            <a:endParaRPr lang="en-GB"/>
          </a:p>
        </p:txBody>
      </p:sp>
    </p:spTree>
    <p:extLst>
      <p:ext uri="{BB962C8B-B14F-4D97-AF65-F5344CB8AC3E}">
        <p14:creationId xmlns:p14="http://schemas.microsoft.com/office/powerpoint/2010/main" val="8172517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10</a:t>
            </a:fld>
            <a:endParaRPr lang="en-GB"/>
          </a:p>
        </p:txBody>
      </p:sp>
    </p:spTree>
    <p:extLst>
      <p:ext uri="{BB962C8B-B14F-4D97-AF65-F5344CB8AC3E}">
        <p14:creationId xmlns:p14="http://schemas.microsoft.com/office/powerpoint/2010/main" val="35702571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a:p>
        </p:txBody>
      </p:sp>
    </p:spTree>
    <p:extLst>
      <p:ext uri="{BB962C8B-B14F-4D97-AF65-F5344CB8AC3E}">
        <p14:creationId xmlns:p14="http://schemas.microsoft.com/office/powerpoint/2010/main" val="4038985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a:p>
        </p:txBody>
      </p:sp>
    </p:spTree>
    <p:extLst>
      <p:ext uri="{BB962C8B-B14F-4D97-AF65-F5344CB8AC3E}">
        <p14:creationId xmlns:p14="http://schemas.microsoft.com/office/powerpoint/2010/main" val="6478109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13</a:t>
            </a:fld>
            <a:endParaRPr lang="en-GB"/>
          </a:p>
        </p:txBody>
      </p:sp>
    </p:spTree>
    <p:extLst>
      <p:ext uri="{BB962C8B-B14F-4D97-AF65-F5344CB8AC3E}">
        <p14:creationId xmlns:p14="http://schemas.microsoft.com/office/powerpoint/2010/main" val="145765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Georgia" panose="02040502050405020303" pitchFamily="18" charset="0"/>
              <a:buNone/>
            </a:pPr>
            <a:endParaRPr lang="en-GB" b="0"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14</a:t>
            </a:fld>
            <a:endParaRPr lang="en-GB"/>
          </a:p>
        </p:txBody>
      </p:sp>
    </p:spTree>
    <p:extLst>
      <p:ext uri="{BB962C8B-B14F-4D97-AF65-F5344CB8AC3E}">
        <p14:creationId xmlns:p14="http://schemas.microsoft.com/office/powerpoint/2010/main" val="21860709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15</a:t>
            </a:fld>
            <a:endParaRPr lang="en-GB"/>
          </a:p>
        </p:txBody>
      </p:sp>
    </p:spTree>
    <p:extLst>
      <p:ext uri="{BB962C8B-B14F-4D97-AF65-F5344CB8AC3E}">
        <p14:creationId xmlns:p14="http://schemas.microsoft.com/office/powerpoint/2010/main" val="1098562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Georgia" panose="02040502050405020303" pitchFamily="18" charset="0"/>
              <a:buChar char="─"/>
            </a:pPr>
            <a:endParaRPr lang="en-GB" b="0"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a:p>
        </p:txBody>
      </p:sp>
    </p:spTree>
    <p:extLst>
      <p:ext uri="{BB962C8B-B14F-4D97-AF65-F5344CB8AC3E}">
        <p14:creationId xmlns:p14="http://schemas.microsoft.com/office/powerpoint/2010/main" val="29488123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a:p>
        </p:txBody>
      </p:sp>
    </p:spTree>
    <p:extLst>
      <p:ext uri="{BB962C8B-B14F-4D97-AF65-F5344CB8AC3E}">
        <p14:creationId xmlns:p14="http://schemas.microsoft.com/office/powerpoint/2010/main" val="38041957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18</a:t>
            </a:fld>
            <a:endParaRPr lang="en-GB"/>
          </a:p>
        </p:txBody>
      </p:sp>
    </p:spTree>
    <p:extLst>
      <p:ext uri="{BB962C8B-B14F-4D97-AF65-F5344CB8AC3E}">
        <p14:creationId xmlns:p14="http://schemas.microsoft.com/office/powerpoint/2010/main" val="11499061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19</a:t>
            </a:fld>
            <a:endParaRPr lang="en-GB"/>
          </a:p>
        </p:txBody>
      </p:sp>
    </p:spTree>
    <p:extLst>
      <p:ext uri="{BB962C8B-B14F-4D97-AF65-F5344CB8AC3E}">
        <p14:creationId xmlns:p14="http://schemas.microsoft.com/office/powerpoint/2010/main" val="14611574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Georgia" panose="02040502050405020303" pitchFamily="18" charset="0"/>
              <a:buChar char="─"/>
            </a:pPr>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20</a:t>
            </a:fld>
            <a:endParaRPr lang="en-GB"/>
          </a:p>
        </p:txBody>
      </p:sp>
    </p:spTree>
    <p:extLst>
      <p:ext uri="{BB962C8B-B14F-4D97-AF65-F5344CB8AC3E}">
        <p14:creationId xmlns:p14="http://schemas.microsoft.com/office/powerpoint/2010/main" val="27452102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21</a:t>
            </a:fld>
            <a:endParaRPr lang="en-GB"/>
          </a:p>
        </p:txBody>
      </p:sp>
    </p:spTree>
    <p:extLst>
      <p:ext uri="{BB962C8B-B14F-4D97-AF65-F5344CB8AC3E}">
        <p14:creationId xmlns:p14="http://schemas.microsoft.com/office/powerpoint/2010/main" val="13330933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22</a:t>
            </a:fld>
            <a:endParaRPr lang="en-GB"/>
          </a:p>
        </p:txBody>
      </p:sp>
    </p:spTree>
    <p:extLst>
      <p:ext uri="{BB962C8B-B14F-4D97-AF65-F5344CB8AC3E}">
        <p14:creationId xmlns:p14="http://schemas.microsoft.com/office/powerpoint/2010/main" val="42073815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a:p>
        </p:txBody>
      </p:sp>
    </p:spTree>
    <p:extLst>
      <p:ext uri="{BB962C8B-B14F-4D97-AF65-F5344CB8AC3E}">
        <p14:creationId xmlns:p14="http://schemas.microsoft.com/office/powerpoint/2010/main" val="2970754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24</a:t>
            </a:fld>
            <a:endParaRPr lang="en-GB"/>
          </a:p>
        </p:txBody>
      </p:sp>
    </p:spTree>
    <p:extLst>
      <p:ext uri="{BB962C8B-B14F-4D97-AF65-F5344CB8AC3E}">
        <p14:creationId xmlns:p14="http://schemas.microsoft.com/office/powerpoint/2010/main" val="3341033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25</a:t>
            </a:fld>
            <a:endParaRPr lang="en-GB"/>
          </a:p>
        </p:txBody>
      </p:sp>
    </p:spTree>
    <p:extLst>
      <p:ext uri="{BB962C8B-B14F-4D97-AF65-F5344CB8AC3E}">
        <p14:creationId xmlns:p14="http://schemas.microsoft.com/office/powerpoint/2010/main" val="35375173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26</a:t>
            </a:fld>
            <a:endParaRPr lang="en-GB"/>
          </a:p>
        </p:txBody>
      </p:sp>
    </p:spTree>
    <p:extLst>
      <p:ext uri="{BB962C8B-B14F-4D97-AF65-F5344CB8AC3E}">
        <p14:creationId xmlns:p14="http://schemas.microsoft.com/office/powerpoint/2010/main" val="4655631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28</a:t>
            </a:fld>
            <a:endParaRPr lang="en-GB"/>
          </a:p>
        </p:txBody>
      </p:sp>
    </p:spTree>
    <p:extLst>
      <p:ext uri="{BB962C8B-B14F-4D97-AF65-F5344CB8AC3E}">
        <p14:creationId xmlns:p14="http://schemas.microsoft.com/office/powerpoint/2010/main" val="26081210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29</a:t>
            </a:fld>
            <a:endParaRPr lang="en-GB"/>
          </a:p>
        </p:txBody>
      </p:sp>
    </p:spTree>
    <p:extLst>
      <p:ext uri="{BB962C8B-B14F-4D97-AF65-F5344CB8AC3E}">
        <p14:creationId xmlns:p14="http://schemas.microsoft.com/office/powerpoint/2010/main" val="39398567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30</a:t>
            </a:fld>
            <a:endParaRPr lang="en-GB"/>
          </a:p>
        </p:txBody>
      </p:sp>
    </p:spTree>
    <p:extLst>
      <p:ext uri="{BB962C8B-B14F-4D97-AF65-F5344CB8AC3E}">
        <p14:creationId xmlns:p14="http://schemas.microsoft.com/office/powerpoint/2010/main" val="4035428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31</a:t>
            </a:fld>
            <a:endParaRPr lang="en-GB"/>
          </a:p>
        </p:txBody>
      </p:sp>
    </p:spTree>
    <p:extLst>
      <p:ext uri="{BB962C8B-B14F-4D97-AF65-F5344CB8AC3E}">
        <p14:creationId xmlns:p14="http://schemas.microsoft.com/office/powerpoint/2010/main" val="6314035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32</a:t>
            </a:fld>
            <a:endParaRPr lang="en-GB"/>
          </a:p>
        </p:txBody>
      </p:sp>
    </p:spTree>
    <p:extLst>
      <p:ext uri="{BB962C8B-B14F-4D97-AF65-F5344CB8AC3E}">
        <p14:creationId xmlns:p14="http://schemas.microsoft.com/office/powerpoint/2010/main" val="33574397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33</a:t>
            </a:fld>
            <a:endParaRPr lang="en-GB"/>
          </a:p>
        </p:txBody>
      </p:sp>
    </p:spTree>
    <p:extLst>
      <p:ext uri="{BB962C8B-B14F-4D97-AF65-F5344CB8AC3E}">
        <p14:creationId xmlns:p14="http://schemas.microsoft.com/office/powerpoint/2010/main" val="20819628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34</a:t>
            </a:fld>
            <a:endParaRPr lang="en-GB"/>
          </a:p>
        </p:txBody>
      </p:sp>
    </p:spTree>
    <p:extLst>
      <p:ext uri="{BB962C8B-B14F-4D97-AF65-F5344CB8AC3E}">
        <p14:creationId xmlns:p14="http://schemas.microsoft.com/office/powerpoint/2010/main" val="25014671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35</a:t>
            </a:fld>
            <a:endParaRPr lang="en-GB"/>
          </a:p>
        </p:txBody>
      </p:sp>
    </p:spTree>
    <p:extLst>
      <p:ext uri="{BB962C8B-B14F-4D97-AF65-F5344CB8AC3E}">
        <p14:creationId xmlns:p14="http://schemas.microsoft.com/office/powerpoint/2010/main" val="26771984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36</a:t>
            </a:fld>
            <a:endParaRPr lang="en-GB"/>
          </a:p>
        </p:txBody>
      </p:sp>
    </p:spTree>
    <p:extLst>
      <p:ext uri="{BB962C8B-B14F-4D97-AF65-F5344CB8AC3E}">
        <p14:creationId xmlns:p14="http://schemas.microsoft.com/office/powerpoint/2010/main" val="27675746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38</a:t>
            </a:fld>
            <a:endParaRPr lang="en-GB"/>
          </a:p>
        </p:txBody>
      </p:sp>
    </p:spTree>
    <p:extLst>
      <p:ext uri="{BB962C8B-B14F-4D97-AF65-F5344CB8AC3E}">
        <p14:creationId xmlns:p14="http://schemas.microsoft.com/office/powerpoint/2010/main" val="8101391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39</a:t>
            </a:fld>
            <a:endParaRPr lang="en-GB"/>
          </a:p>
        </p:txBody>
      </p:sp>
    </p:spTree>
    <p:extLst>
      <p:ext uri="{BB962C8B-B14F-4D97-AF65-F5344CB8AC3E}">
        <p14:creationId xmlns:p14="http://schemas.microsoft.com/office/powerpoint/2010/main" val="7140359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40</a:t>
            </a:fld>
            <a:endParaRPr lang="en-GB"/>
          </a:p>
        </p:txBody>
      </p:sp>
    </p:spTree>
    <p:extLst>
      <p:ext uri="{BB962C8B-B14F-4D97-AF65-F5344CB8AC3E}">
        <p14:creationId xmlns:p14="http://schemas.microsoft.com/office/powerpoint/2010/main" val="40058803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41</a:t>
            </a:fld>
            <a:endParaRPr lang="en-GB"/>
          </a:p>
        </p:txBody>
      </p:sp>
    </p:spTree>
    <p:extLst>
      <p:ext uri="{BB962C8B-B14F-4D97-AF65-F5344CB8AC3E}">
        <p14:creationId xmlns:p14="http://schemas.microsoft.com/office/powerpoint/2010/main" val="9760730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42</a:t>
            </a:fld>
            <a:endParaRPr lang="en-GB"/>
          </a:p>
        </p:txBody>
      </p:sp>
    </p:spTree>
    <p:extLst>
      <p:ext uri="{BB962C8B-B14F-4D97-AF65-F5344CB8AC3E}">
        <p14:creationId xmlns:p14="http://schemas.microsoft.com/office/powerpoint/2010/main" val="39728138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43</a:t>
            </a:fld>
            <a:endParaRPr lang="en-GB"/>
          </a:p>
        </p:txBody>
      </p:sp>
    </p:spTree>
    <p:extLst>
      <p:ext uri="{BB962C8B-B14F-4D97-AF65-F5344CB8AC3E}">
        <p14:creationId xmlns:p14="http://schemas.microsoft.com/office/powerpoint/2010/main" val="190241181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44</a:t>
            </a:fld>
            <a:endParaRPr lang="en-GB"/>
          </a:p>
        </p:txBody>
      </p:sp>
    </p:spTree>
    <p:extLst>
      <p:ext uri="{BB962C8B-B14F-4D97-AF65-F5344CB8AC3E}">
        <p14:creationId xmlns:p14="http://schemas.microsoft.com/office/powerpoint/2010/main" val="5594157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2020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2020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a:t>© 2020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notesSlide" Target="../notesSlides/notesSlide41.xml"/><Relationship Id="rId1" Type="http://schemas.openxmlformats.org/officeDocument/2006/relationships/slideLayout" Target="../slideLayouts/slideLayout12.xml"/><Relationship Id="rId6" Type="http://schemas.openxmlformats.org/officeDocument/2006/relationships/hyperlink" Target="https://www.bailii.org/ew/cases/EWCA/Civ/2019/900.html" TargetMode="External"/><Relationship Id="rId5" Type="http://schemas.openxmlformats.org/officeDocument/2006/relationships/hyperlink" Target="https://www.personneltoday.com/" TargetMode="External"/><Relationship Id="rId4" Type="http://schemas.openxmlformats.org/officeDocument/2006/relationships/hyperlink" Target="https://archive.acas.org.uk/media/4267/Equality-and-discrimination-understand-the-basics/pdf/Equality_and_discrimination_understand_the_basics_-_July_2019.pdf"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44415" y="2480237"/>
            <a:ext cx="8168098" cy="2038635"/>
          </a:xfrm>
        </p:spPr>
        <p:txBody>
          <a:bodyPr/>
          <a:lstStyle/>
          <a:p>
            <a:r>
              <a:rPr lang="en-GB" dirty="0"/>
              <a:t>Employment Law MA/PGDip in HRM</a:t>
            </a:r>
            <a:br>
              <a:rPr lang="en-GB" dirty="0"/>
            </a:br>
            <a:r>
              <a:rPr lang="en-GB" dirty="0"/>
              <a:t>- Level 7</a:t>
            </a:r>
          </a:p>
        </p:txBody>
      </p:sp>
      <p:pic>
        <p:nvPicPr>
          <p:cNvPr id="5" name="Picture 2" descr="University of Wales Trinity Saint David (@UWTSD) | Twitter">
            <a:extLst>
              <a:ext uri="{FF2B5EF4-FFF2-40B4-BE49-F238E27FC236}">
                <a16:creationId xmlns:a16="http://schemas.microsoft.com/office/drawing/2014/main" id="{4F52CC8A-44D4-4C04-9D79-6E89F13A04F5}"/>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124289" y="1979613"/>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CA2C8C0-8CC9-429C-B304-1862F4E95917}"/>
              </a:ext>
            </a:extLst>
          </p:cNvPr>
          <p:cNvPicPr>
            <a:picLocks noChangeAspect="1"/>
          </p:cNvPicPr>
          <p:nvPr/>
        </p:nvPicPr>
        <p:blipFill>
          <a:blip r:embed="rId3"/>
          <a:stretch>
            <a:fillRect/>
          </a:stretch>
        </p:blipFill>
        <p:spPr>
          <a:xfrm>
            <a:off x="12564909" y="2885153"/>
            <a:ext cx="3048264" cy="1475360"/>
          </a:xfrm>
          <a:prstGeom prst="rect">
            <a:avLst/>
          </a:prstGeom>
        </p:spPr>
      </p:pic>
    </p:spTree>
    <p:extLst>
      <p:ext uri="{BB962C8B-B14F-4D97-AF65-F5344CB8AC3E}">
        <p14:creationId xmlns:p14="http://schemas.microsoft.com/office/powerpoint/2010/main" val="2133515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7" name="Text Placeholder 16">
            <a:extLst>
              <a:ext uri="{FF2B5EF4-FFF2-40B4-BE49-F238E27FC236}">
                <a16:creationId xmlns:a16="http://schemas.microsoft.com/office/drawing/2014/main" id="{A58AD08F-CB7E-6542-A5E3-B09DB09D43A9}"/>
              </a:ext>
            </a:extLst>
          </p:cNvPr>
          <p:cNvSpPr>
            <a:spLocks noGrp="1"/>
          </p:cNvSpPr>
          <p:nvPr>
            <p:ph type="body" sz="quarter" idx="12"/>
          </p:nvPr>
        </p:nvSpPr>
        <p:spPr/>
        <p:txBody>
          <a:bodyPr/>
          <a:lstStyle/>
          <a:p>
            <a:r>
              <a:rPr lang="en-GB" dirty="0"/>
              <a:t>12.01.2021</a:t>
            </a:r>
          </a:p>
        </p:txBody>
      </p:sp>
      <p:sp>
        <p:nvSpPr>
          <p:cNvPr id="13" name="Text Placeholder 12">
            <a:extLst>
              <a:ext uri="{FF2B5EF4-FFF2-40B4-BE49-F238E27FC236}">
                <a16:creationId xmlns:a16="http://schemas.microsoft.com/office/drawing/2014/main" id="{CD1298E1-C826-6246-8156-3DD0153072B1}"/>
              </a:ext>
            </a:extLst>
          </p:cNvPr>
          <p:cNvSpPr>
            <a:spLocks noGrp="1"/>
          </p:cNvSpPr>
          <p:nvPr>
            <p:ph type="body" sz="quarter" idx="14"/>
          </p:nvPr>
        </p:nvSpPr>
        <p:spPr>
          <a:xfrm>
            <a:off x="638727" y="5144848"/>
            <a:ext cx="3065172" cy="1230313"/>
          </a:xfrm>
        </p:spPr>
        <p:txBody>
          <a:bodyPr/>
          <a:lstStyle/>
          <a:p>
            <a:r>
              <a:rPr lang="en-GB" dirty="0"/>
              <a:t>Rebecca Mahon</a:t>
            </a:r>
          </a:p>
          <a:p>
            <a:pPr lvl="1"/>
            <a:r>
              <a:rPr lang="en-GB" dirty="0"/>
              <a:t>Solicitor</a:t>
            </a:r>
          </a:p>
          <a:p>
            <a:pPr lvl="2"/>
            <a:r>
              <a:rPr lang="en-GB" dirty="0"/>
              <a:t>Employment &amp; Immigration</a:t>
            </a:r>
          </a:p>
          <a:p>
            <a:pPr lvl="2"/>
            <a:r>
              <a:rPr lang="en-GB" b="1" dirty="0"/>
              <a:t>Capital Law</a:t>
            </a:r>
          </a:p>
          <a:p>
            <a:endParaRPr lang="en-GB" dirty="0"/>
          </a:p>
        </p:txBody>
      </p:sp>
      <p:sp>
        <p:nvSpPr>
          <p:cNvPr id="14" name="Title 20">
            <a:extLst>
              <a:ext uri="{FF2B5EF4-FFF2-40B4-BE49-F238E27FC236}">
                <a16:creationId xmlns:a16="http://schemas.microsoft.com/office/drawing/2014/main" id="{9477C585-E566-4A76-855D-194796C0D196}"/>
              </a:ext>
            </a:extLst>
          </p:cNvPr>
          <p:cNvSpPr>
            <a:spLocks noGrp="1"/>
          </p:cNvSpPr>
          <p:nvPr>
            <p:ph type="ctrTitle"/>
          </p:nvPr>
        </p:nvSpPr>
        <p:spPr>
          <a:xfrm>
            <a:off x="633824" y="3036739"/>
            <a:ext cx="8168098" cy="679545"/>
          </a:xfrm>
        </p:spPr>
        <p:txBody>
          <a:bodyPr/>
          <a:lstStyle/>
          <a:p>
            <a:r>
              <a:rPr lang="en-GB" dirty="0"/>
              <a:t>Employment Law</a:t>
            </a:r>
          </a:p>
        </p:txBody>
      </p:sp>
      <p:sp>
        <p:nvSpPr>
          <p:cNvPr id="16" name="Subtitle 22">
            <a:extLst>
              <a:ext uri="{FF2B5EF4-FFF2-40B4-BE49-F238E27FC236}">
                <a16:creationId xmlns:a16="http://schemas.microsoft.com/office/drawing/2014/main" id="{E5F6AA8F-D304-4790-A5F8-5F9AF3EDA985}"/>
              </a:ext>
            </a:extLst>
          </p:cNvPr>
          <p:cNvSpPr>
            <a:spLocks noGrp="1"/>
          </p:cNvSpPr>
          <p:nvPr>
            <p:ph type="subTitle" idx="1"/>
          </p:nvPr>
        </p:nvSpPr>
        <p:spPr>
          <a:xfrm>
            <a:off x="633685" y="3710622"/>
            <a:ext cx="8157142" cy="679545"/>
          </a:xfrm>
        </p:spPr>
        <p:txBody>
          <a:bodyPr/>
          <a:lstStyle/>
          <a:p>
            <a:r>
              <a:rPr lang="en-GB" dirty="0"/>
              <a:t>Discrimination</a:t>
            </a:r>
          </a:p>
        </p:txBody>
      </p:sp>
    </p:spTree>
    <p:extLst>
      <p:ext uri="{BB962C8B-B14F-4D97-AF65-F5344CB8AC3E}">
        <p14:creationId xmlns:p14="http://schemas.microsoft.com/office/powerpoint/2010/main" val="15146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6" y="729314"/>
            <a:ext cx="5728903" cy="430887"/>
          </a:xfrm>
        </p:spPr>
        <p:txBody>
          <a:bodyPr/>
          <a:lstStyle/>
          <a:p>
            <a:r>
              <a:rPr lang="en-GB" sz="2800"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a:t>© 2020 Capital Law Limited</a:t>
            </a:r>
            <a:endParaRPr lang="en-GB" dirty="0"/>
          </a:p>
        </p:txBody>
      </p:sp>
      <p:sp>
        <p:nvSpPr>
          <p:cNvPr id="4" name="Text Placeholder 3">
            <a:extLst>
              <a:ext uri="{FF2B5EF4-FFF2-40B4-BE49-F238E27FC236}">
                <a16:creationId xmlns:a16="http://schemas.microsoft.com/office/drawing/2014/main" id="{FA68CF6E-0F35-45D9-9A9B-928C43A73E42}"/>
              </a:ext>
            </a:extLst>
          </p:cNvPr>
          <p:cNvSpPr>
            <a:spLocks noGrp="1"/>
          </p:cNvSpPr>
          <p:nvPr>
            <p:ph type="body" sz="quarter" idx="11"/>
          </p:nvPr>
        </p:nvSpPr>
        <p:spPr/>
        <p:txBody>
          <a:bodyPr/>
          <a:lstStyle/>
          <a:p>
            <a:pPr>
              <a:buAutoNum type="arabicPeriod"/>
            </a:pPr>
            <a:r>
              <a:rPr lang="en-GB" dirty="0"/>
              <a:t>Legal Framework – The Equality Act 2010</a:t>
            </a:r>
          </a:p>
          <a:p>
            <a:pPr>
              <a:buAutoNum type="arabicPeriod"/>
            </a:pPr>
            <a:r>
              <a:rPr lang="en-GB" dirty="0"/>
              <a:t>Protected characteristics</a:t>
            </a:r>
          </a:p>
          <a:p>
            <a:pPr>
              <a:buAutoNum type="arabicPeriod"/>
            </a:pPr>
            <a:r>
              <a:rPr lang="en-GB" dirty="0"/>
              <a:t>D</a:t>
            </a:r>
            <a:r>
              <a:rPr lang="en-GB" sz="2400" dirty="0"/>
              <a:t>irect discrimination</a:t>
            </a:r>
          </a:p>
          <a:p>
            <a:pPr>
              <a:buAutoNum type="arabicPeriod"/>
            </a:pPr>
            <a:r>
              <a:rPr lang="en-GB" dirty="0"/>
              <a:t>Indirect discrimination</a:t>
            </a:r>
          </a:p>
          <a:p>
            <a:pPr>
              <a:buAutoNum type="arabicPeriod"/>
            </a:pPr>
            <a:r>
              <a:rPr lang="en-GB" dirty="0"/>
              <a:t>Harassment</a:t>
            </a:r>
          </a:p>
          <a:p>
            <a:pPr>
              <a:buAutoNum type="arabicPeriod"/>
            </a:pPr>
            <a:r>
              <a:rPr lang="en-GB" dirty="0"/>
              <a:t>Victimisation</a:t>
            </a:r>
          </a:p>
          <a:p>
            <a:endParaRPr lang="en-GB" dirty="0"/>
          </a:p>
        </p:txBody>
      </p:sp>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661B89-E09B-4E88-A321-8DF8E9D9944D}"/>
              </a:ext>
            </a:extLst>
          </p:cNvPr>
          <p:cNvSpPr>
            <a:spLocks noGrp="1"/>
          </p:cNvSpPr>
          <p:nvPr>
            <p:ph idx="1"/>
          </p:nvPr>
        </p:nvSpPr>
        <p:spPr/>
        <p:txBody>
          <a:bodyPr/>
          <a:lstStyle/>
          <a:p>
            <a:r>
              <a:rPr lang="en-GB" dirty="0"/>
              <a:t>The </a:t>
            </a:r>
            <a:r>
              <a:rPr lang="en-GB" dirty="0">
                <a:solidFill>
                  <a:srgbClr val="E63200"/>
                </a:solidFill>
              </a:rPr>
              <a:t>Equality</a:t>
            </a:r>
            <a:r>
              <a:rPr lang="en-GB" dirty="0"/>
              <a:t> Act 2010</a:t>
            </a:r>
          </a:p>
        </p:txBody>
      </p:sp>
      <p:sp>
        <p:nvSpPr>
          <p:cNvPr id="4" name="Footer Placeholder 3">
            <a:extLst>
              <a:ext uri="{FF2B5EF4-FFF2-40B4-BE49-F238E27FC236}">
                <a16:creationId xmlns:a16="http://schemas.microsoft.com/office/drawing/2014/main" id="{91A1ABF4-F940-4C17-B06F-B889986C2B91}"/>
              </a:ext>
            </a:extLst>
          </p:cNvPr>
          <p:cNvSpPr>
            <a:spLocks noGrp="1"/>
          </p:cNvSpPr>
          <p:nvPr>
            <p:ph type="ftr" sz="quarter" idx="11"/>
          </p:nvPr>
        </p:nvSpPr>
        <p:spPr/>
        <p:txBody>
          <a:bodyPr/>
          <a:lstStyle/>
          <a:p>
            <a:r>
              <a:rPr lang="en-GB"/>
              <a:t>© 2020 Capital Law Limited</a:t>
            </a:r>
            <a:endParaRPr lang="en-GB" dirty="0"/>
          </a:p>
        </p:txBody>
      </p:sp>
      <p:sp>
        <p:nvSpPr>
          <p:cNvPr id="6" name="Text Placeholder 5">
            <a:extLst>
              <a:ext uri="{FF2B5EF4-FFF2-40B4-BE49-F238E27FC236}">
                <a16:creationId xmlns:a16="http://schemas.microsoft.com/office/drawing/2014/main" id="{680EAA6D-4882-4A28-A2D5-808D97356095}"/>
              </a:ext>
            </a:extLst>
          </p:cNvPr>
          <p:cNvSpPr>
            <a:spLocks noGrp="1"/>
          </p:cNvSpPr>
          <p:nvPr>
            <p:ph type="body" sz="quarter" idx="14"/>
          </p:nvPr>
        </p:nvSpPr>
        <p:spPr>
          <a:xfrm>
            <a:off x="8258175" y="2128127"/>
            <a:ext cx="7386638" cy="5543550"/>
          </a:xfrm>
        </p:spPr>
        <p:txBody>
          <a:bodyPr/>
          <a:lstStyle/>
          <a:p>
            <a:pPr marL="342900" indent="-342900">
              <a:buFont typeface="Arial" panose="020B0604020202020204" pitchFamily="34" charset="0"/>
              <a:buChar char="•"/>
            </a:pPr>
            <a:r>
              <a:rPr lang="en-GB" b="0" dirty="0"/>
              <a:t>An amalgamation and harmonisation of previous discrimination law, e.g.</a:t>
            </a:r>
          </a:p>
          <a:p>
            <a:pPr marL="666900" lvl="2" indent="-342900">
              <a:buFont typeface="Arial" panose="020B0604020202020204" pitchFamily="34" charset="0"/>
              <a:buChar char="•"/>
            </a:pPr>
            <a:r>
              <a:rPr lang="en-GB" b="0" dirty="0"/>
              <a:t>The Race Relations Act 1976;</a:t>
            </a:r>
          </a:p>
          <a:p>
            <a:pPr marL="666900" lvl="2" indent="-342900">
              <a:buFont typeface="Arial" panose="020B0604020202020204" pitchFamily="34" charset="0"/>
              <a:buChar char="•"/>
            </a:pPr>
            <a:r>
              <a:rPr lang="en-GB" b="0" dirty="0"/>
              <a:t>The Sex Discrimination Act 1975; and</a:t>
            </a:r>
          </a:p>
          <a:p>
            <a:pPr marL="666900" lvl="2" indent="-342900">
              <a:buFont typeface="Arial" panose="020B0604020202020204" pitchFamily="34" charset="0"/>
              <a:buChar char="•"/>
            </a:pPr>
            <a:r>
              <a:rPr lang="en-GB" b="0" dirty="0"/>
              <a:t>The Disability Discrimination Act 1995.</a:t>
            </a:r>
          </a:p>
        </p:txBody>
      </p:sp>
    </p:spTree>
    <p:extLst>
      <p:ext uri="{BB962C8B-B14F-4D97-AF65-F5344CB8AC3E}">
        <p14:creationId xmlns:p14="http://schemas.microsoft.com/office/powerpoint/2010/main" val="840968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873337-2ED3-41EF-9E2D-70686FA32BD3}"/>
              </a:ext>
            </a:extLst>
          </p:cNvPr>
          <p:cNvSpPr>
            <a:spLocks noGrp="1"/>
          </p:cNvSpPr>
          <p:nvPr>
            <p:ph idx="1"/>
          </p:nvPr>
        </p:nvSpPr>
        <p:spPr>
          <a:xfrm>
            <a:off x="504343" y="1188564"/>
            <a:ext cx="4852827" cy="1208697"/>
          </a:xfrm>
        </p:spPr>
        <p:txBody>
          <a:bodyPr/>
          <a:lstStyle/>
          <a:p>
            <a:r>
              <a:rPr lang="en-GB" b="1" dirty="0"/>
              <a:t>Protected characteristics</a:t>
            </a:r>
          </a:p>
        </p:txBody>
      </p:sp>
      <p:sp>
        <p:nvSpPr>
          <p:cNvPr id="4" name="Footer Placeholder 3">
            <a:extLst>
              <a:ext uri="{FF2B5EF4-FFF2-40B4-BE49-F238E27FC236}">
                <a16:creationId xmlns:a16="http://schemas.microsoft.com/office/drawing/2014/main" id="{1CCF1CA5-6B2D-47C9-97BE-758A20501699}"/>
              </a:ext>
            </a:extLst>
          </p:cNvPr>
          <p:cNvSpPr>
            <a:spLocks noGrp="1"/>
          </p:cNvSpPr>
          <p:nvPr>
            <p:ph type="ftr" sz="quarter" idx="11"/>
          </p:nvPr>
        </p:nvSpPr>
        <p:spPr>
          <a:xfrm>
            <a:off x="633685" y="8176186"/>
            <a:ext cx="5486936" cy="184666"/>
          </a:xfrm>
        </p:spPr>
        <p:txBody>
          <a:bodyPr/>
          <a:lstStyle/>
          <a:p>
            <a:r>
              <a:rPr lang="en-GB"/>
              <a:t>© 2020 Capital Law Limited</a:t>
            </a:r>
            <a:endParaRPr lang="en-GB" dirty="0"/>
          </a:p>
        </p:txBody>
      </p:sp>
      <p:sp>
        <p:nvSpPr>
          <p:cNvPr id="14" name="Rectangle 13">
            <a:extLst>
              <a:ext uri="{FF2B5EF4-FFF2-40B4-BE49-F238E27FC236}">
                <a16:creationId xmlns:a16="http://schemas.microsoft.com/office/drawing/2014/main" id="{0B8BD0EE-7274-4A41-AC5E-EFB312FC53C6}"/>
              </a:ext>
            </a:extLst>
          </p:cNvPr>
          <p:cNvSpPr/>
          <p:nvPr/>
        </p:nvSpPr>
        <p:spPr>
          <a:xfrm>
            <a:off x="1153560" y="5638600"/>
            <a:ext cx="351378"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 </a:t>
            </a:r>
          </a:p>
        </p:txBody>
      </p:sp>
      <p:sp>
        <p:nvSpPr>
          <p:cNvPr id="16" name="Rectangle 15">
            <a:extLst>
              <a:ext uri="{FF2B5EF4-FFF2-40B4-BE49-F238E27FC236}">
                <a16:creationId xmlns:a16="http://schemas.microsoft.com/office/drawing/2014/main" id="{5023C750-1637-467F-8ADE-798146DA323A}"/>
              </a:ext>
            </a:extLst>
          </p:cNvPr>
          <p:cNvSpPr/>
          <p:nvPr/>
        </p:nvSpPr>
        <p:spPr>
          <a:xfrm>
            <a:off x="3045733" y="3839751"/>
            <a:ext cx="36099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 </a:t>
            </a:r>
          </a:p>
        </p:txBody>
      </p:sp>
    </p:spTree>
    <p:extLst>
      <p:ext uri="{BB962C8B-B14F-4D97-AF65-F5344CB8AC3E}">
        <p14:creationId xmlns:p14="http://schemas.microsoft.com/office/powerpoint/2010/main" val="621957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873337-2ED3-41EF-9E2D-70686FA32BD3}"/>
              </a:ext>
            </a:extLst>
          </p:cNvPr>
          <p:cNvSpPr>
            <a:spLocks noGrp="1"/>
          </p:cNvSpPr>
          <p:nvPr>
            <p:ph idx="1"/>
          </p:nvPr>
        </p:nvSpPr>
        <p:spPr>
          <a:xfrm>
            <a:off x="504343" y="1188564"/>
            <a:ext cx="4852827" cy="1208697"/>
          </a:xfrm>
        </p:spPr>
        <p:txBody>
          <a:bodyPr/>
          <a:lstStyle/>
          <a:p>
            <a:r>
              <a:rPr lang="en-GB" b="1" dirty="0"/>
              <a:t>Protected characteristics</a:t>
            </a:r>
          </a:p>
        </p:txBody>
      </p:sp>
      <p:sp>
        <p:nvSpPr>
          <p:cNvPr id="4" name="Footer Placeholder 3">
            <a:extLst>
              <a:ext uri="{FF2B5EF4-FFF2-40B4-BE49-F238E27FC236}">
                <a16:creationId xmlns:a16="http://schemas.microsoft.com/office/drawing/2014/main" id="{1CCF1CA5-6B2D-47C9-97BE-758A20501699}"/>
              </a:ext>
            </a:extLst>
          </p:cNvPr>
          <p:cNvSpPr>
            <a:spLocks noGrp="1"/>
          </p:cNvSpPr>
          <p:nvPr>
            <p:ph type="ftr" sz="quarter" idx="11"/>
          </p:nvPr>
        </p:nvSpPr>
        <p:spPr>
          <a:xfrm>
            <a:off x="633685" y="8176186"/>
            <a:ext cx="5486936" cy="184666"/>
          </a:xfrm>
        </p:spPr>
        <p:txBody>
          <a:bodyPr/>
          <a:lstStyle/>
          <a:p>
            <a:r>
              <a:rPr lang="en-GB"/>
              <a:t>© 2020 Capital Law Limited</a:t>
            </a:r>
            <a:endParaRPr lang="en-GB" dirty="0"/>
          </a:p>
        </p:txBody>
      </p:sp>
      <p:sp>
        <p:nvSpPr>
          <p:cNvPr id="11" name="Rectangle 10">
            <a:extLst>
              <a:ext uri="{FF2B5EF4-FFF2-40B4-BE49-F238E27FC236}">
                <a16:creationId xmlns:a16="http://schemas.microsoft.com/office/drawing/2014/main" id="{1164DDD1-15F2-48CE-80B7-E37338470288}"/>
              </a:ext>
            </a:extLst>
          </p:cNvPr>
          <p:cNvSpPr/>
          <p:nvPr/>
        </p:nvSpPr>
        <p:spPr>
          <a:xfrm flipH="1">
            <a:off x="734908" y="6881784"/>
            <a:ext cx="4391695" cy="461665"/>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1">
                    <a:lumMod val="75000"/>
                  </a:schemeClr>
                </a:solidFill>
                <a:effectLst/>
              </a:rPr>
              <a:t>Disability</a:t>
            </a:r>
            <a:r>
              <a:rPr lang="en-US" sz="2000" b="1" cap="none" spc="0" dirty="0">
                <a:ln/>
                <a:solidFill>
                  <a:schemeClr val="accent3"/>
                </a:solidFill>
                <a:effectLst/>
              </a:rPr>
              <a:t> </a:t>
            </a:r>
          </a:p>
        </p:txBody>
      </p:sp>
      <p:sp>
        <p:nvSpPr>
          <p:cNvPr id="14" name="Rectangle 13">
            <a:extLst>
              <a:ext uri="{FF2B5EF4-FFF2-40B4-BE49-F238E27FC236}">
                <a16:creationId xmlns:a16="http://schemas.microsoft.com/office/drawing/2014/main" id="{0B8BD0EE-7274-4A41-AC5E-EFB312FC53C6}"/>
              </a:ext>
            </a:extLst>
          </p:cNvPr>
          <p:cNvSpPr/>
          <p:nvPr/>
        </p:nvSpPr>
        <p:spPr>
          <a:xfrm>
            <a:off x="1153560" y="5638600"/>
            <a:ext cx="351378"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 </a:t>
            </a:r>
          </a:p>
        </p:txBody>
      </p:sp>
      <p:sp>
        <p:nvSpPr>
          <p:cNvPr id="16" name="Rectangle 15">
            <a:extLst>
              <a:ext uri="{FF2B5EF4-FFF2-40B4-BE49-F238E27FC236}">
                <a16:creationId xmlns:a16="http://schemas.microsoft.com/office/drawing/2014/main" id="{5023C750-1637-467F-8ADE-798146DA323A}"/>
              </a:ext>
            </a:extLst>
          </p:cNvPr>
          <p:cNvSpPr/>
          <p:nvPr/>
        </p:nvSpPr>
        <p:spPr>
          <a:xfrm>
            <a:off x="3045733" y="3839751"/>
            <a:ext cx="36099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 </a:t>
            </a:r>
          </a:p>
        </p:txBody>
      </p:sp>
      <p:sp>
        <p:nvSpPr>
          <p:cNvPr id="20" name="Rectangle 19">
            <a:extLst>
              <a:ext uri="{FF2B5EF4-FFF2-40B4-BE49-F238E27FC236}">
                <a16:creationId xmlns:a16="http://schemas.microsoft.com/office/drawing/2014/main" id="{D83FD8FE-845D-4F0B-A213-5E9497BA299B}"/>
              </a:ext>
            </a:extLst>
          </p:cNvPr>
          <p:cNvSpPr/>
          <p:nvPr/>
        </p:nvSpPr>
        <p:spPr>
          <a:xfrm>
            <a:off x="8124091" y="7582561"/>
            <a:ext cx="4852828" cy="461665"/>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000" b="1" cap="none" spc="0" dirty="0">
                <a:ln/>
                <a:solidFill>
                  <a:schemeClr val="accent1">
                    <a:lumMod val="75000"/>
                  </a:schemeClr>
                </a:solidFill>
                <a:effectLst/>
              </a:rPr>
              <a:t>Gender</a:t>
            </a:r>
            <a:r>
              <a:rPr lang="en-US" sz="2000" b="1" cap="none" spc="0" dirty="0">
                <a:ln/>
                <a:solidFill>
                  <a:schemeClr val="accent3"/>
                </a:solidFill>
                <a:effectLst/>
              </a:rPr>
              <a:t> </a:t>
            </a:r>
            <a:r>
              <a:rPr lang="en-US" b="1" cap="none" spc="0" dirty="0">
                <a:ln/>
                <a:solidFill>
                  <a:schemeClr val="accent1">
                    <a:lumMod val="75000"/>
                  </a:schemeClr>
                </a:solidFill>
                <a:effectLst/>
              </a:rPr>
              <a:t>reassignment</a:t>
            </a:r>
            <a:endParaRPr lang="en-GB" b="1" cap="none" spc="0" dirty="0">
              <a:ln/>
              <a:solidFill>
                <a:schemeClr val="accent1">
                  <a:lumMod val="75000"/>
                </a:schemeClr>
              </a:solidFill>
              <a:effectLst/>
            </a:endParaRPr>
          </a:p>
        </p:txBody>
      </p:sp>
      <p:sp>
        <p:nvSpPr>
          <p:cNvPr id="21" name="Rectangle 20">
            <a:extLst>
              <a:ext uri="{FF2B5EF4-FFF2-40B4-BE49-F238E27FC236}">
                <a16:creationId xmlns:a16="http://schemas.microsoft.com/office/drawing/2014/main" id="{132DF757-E949-4F87-82B8-3CE47661EC98}"/>
              </a:ext>
            </a:extLst>
          </p:cNvPr>
          <p:cNvSpPr/>
          <p:nvPr/>
        </p:nvSpPr>
        <p:spPr>
          <a:xfrm>
            <a:off x="4031571" y="4720636"/>
            <a:ext cx="3833102" cy="46166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Pregnancy &amp; Maternity</a:t>
            </a:r>
            <a:endParaRPr lang="en-GB" b="1" cap="none" spc="0" dirty="0">
              <a:ln/>
              <a:solidFill>
                <a:schemeClr val="accent3"/>
              </a:solidFill>
              <a:effectLst/>
            </a:endParaRPr>
          </a:p>
        </p:txBody>
      </p:sp>
      <p:sp>
        <p:nvSpPr>
          <p:cNvPr id="23" name="Rectangle 22">
            <a:extLst>
              <a:ext uri="{FF2B5EF4-FFF2-40B4-BE49-F238E27FC236}">
                <a16:creationId xmlns:a16="http://schemas.microsoft.com/office/drawing/2014/main" id="{19AD67F1-E14D-4EC2-AC2C-3E6B7285218A}"/>
              </a:ext>
            </a:extLst>
          </p:cNvPr>
          <p:cNvSpPr/>
          <p:nvPr/>
        </p:nvSpPr>
        <p:spPr>
          <a:xfrm>
            <a:off x="6497341" y="6420119"/>
            <a:ext cx="772969" cy="46166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Age</a:t>
            </a:r>
            <a:endParaRPr lang="en-GB" b="1" cap="none" spc="0" dirty="0">
              <a:ln/>
              <a:solidFill>
                <a:schemeClr val="accent3"/>
              </a:solidFill>
              <a:effectLst/>
            </a:endParaRPr>
          </a:p>
        </p:txBody>
      </p:sp>
      <p:sp>
        <p:nvSpPr>
          <p:cNvPr id="24" name="Rectangle 23">
            <a:extLst>
              <a:ext uri="{FF2B5EF4-FFF2-40B4-BE49-F238E27FC236}">
                <a16:creationId xmlns:a16="http://schemas.microsoft.com/office/drawing/2014/main" id="{29E51844-A5B3-4AB5-B57E-04C01405763E}"/>
              </a:ext>
            </a:extLst>
          </p:cNvPr>
          <p:cNvSpPr/>
          <p:nvPr/>
        </p:nvSpPr>
        <p:spPr>
          <a:xfrm>
            <a:off x="504343" y="3942062"/>
            <a:ext cx="4222267" cy="461665"/>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1">
                    <a:lumMod val="75000"/>
                  </a:schemeClr>
                </a:solidFill>
                <a:effectLst/>
              </a:rPr>
              <a:t>Sex (</a:t>
            </a:r>
            <a:r>
              <a:rPr lang="en-US" b="1" dirty="0">
                <a:ln/>
                <a:solidFill>
                  <a:schemeClr val="accent1">
                    <a:lumMod val="75000"/>
                  </a:schemeClr>
                </a:solidFill>
              </a:rPr>
              <a:t>gender)</a:t>
            </a:r>
            <a:endParaRPr lang="en-GB" b="1" cap="none" spc="0" dirty="0">
              <a:ln/>
              <a:solidFill>
                <a:schemeClr val="accent1">
                  <a:lumMod val="75000"/>
                </a:schemeClr>
              </a:solidFill>
              <a:effectLst/>
            </a:endParaRPr>
          </a:p>
        </p:txBody>
      </p:sp>
      <p:sp>
        <p:nvSpPr>
          <p:cNvPr id="25" name="Rectangle 24">
            <a:extLst>
              <a:ext uri="{FF2B5EF4-FFF2-40B4-BE49-F238E27FC236}">
                <a16:creationId xmlns:a16="http://schemas.microsoft.com/office/drawing/2014/main" id="{3AC97398-7388-489A-B73D-B38659461B90}"/>
              </a:ext>
            </a:extLst>
          </p:cNvPr>
          <p:cNvSpPr/>
          <p:nvPr/>
        </p:nvSpPr>
        <p:spPr>
          <a:xfrm>
            <a:off x="355123" y="5167282"/>
            <a:ext cx="3312125" cy="830997"/>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Religion/</a:t>
            </a:r>
          </a:p>
          <a:p>
            <a:pPr algn="ctr"/>
            <a:r>
              <a:rPr lang="en-US" b="1" cap="none" spc="0" dirty="0">
                <a:ln/>
                <a:solidFill>
                  <a:schemeClr val="accent3"/>
                </a:solidFill>
                <a:effectLst/>
              </a:rPr>
              <a:t>Philosophical belief</a:t>
            </a:r>
            <a:endParaRPr lang="en-GB" b="1" cap="none" spc="0" dirty="0">
              <a:ln/>
              <a:solidFill>
                <a:schemeClr val="accent3"/>
              </a:solidFill>
              <a:effectLst/>
            </a:endParaRPr>
          </a:p>
        </p:txBody>
      </p:sp>
      <p:sp>
        <p:nvSpPr>
          <p:cNvPr id="26" name="Rectangle 25">
            <a:extLst>
              <a:ext uri="{FF2B5EF4-FFF2-40B4-BE49-F238E27FC236}">
                <a16:creationId xmlns:a16="http://schemas.microsoft.com/office/drawing/2014/main" id="{F26BA162-EABF-4432-A14F-3B4D12372FE0}"/>
              </a:ext>
            </a:extLst>
          </p:cNvPr>
          <p:cNvSpPr/>
          <p:nvPr/>
        </p:nvSpPr>
        <p:spPr>
          <a:xfrm>
            <a:off x="5721834" y="3333397"/>
            <a:ext cx="952505" cy="46166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Race</a:t>
            </a:r>
          </a:p>
        </p:txBody>
      </p:sp>
      <p:sp>
        <p:nvSpPr>
          <p:cNvPr id="27" name="Rectangle 26">
            <a:extLst>
              <a:ext uri="{FF2B5EF4-FFF2-40B4-BE49-F238E27FC236}">
                <a16:creationId xmlns:a16="http://schemas.microsoft.com/office/drawing/2014/main" id="{E1156454-00A9-45FA-978D-A24F16D27354}"/>
              </a:ext>
            </a:extLst>
          </p:cNvPr>
          <p:cNvSpPr/>
          <p:nvPr/>
        </p:nvSpPr>
        <p:spPr>
          <a:xfrm>
            <a:off x="9535782" y="5788234"/>
            <a:ext cx="2613498" cy="1292662"/>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Marriage/ Civil</a:t>
            </a:r>
            <a:r>
              <a:rPr lang="en-US" sz="5400" b="1" dirty="0">
                <a:ln/>
                <a:solidFill>
                  <a:schemeClr val="accent3"/>
                </a:solidFill>
              </a:rPr>
              <a:t> </a:t>
            </a:r>
            <a:r>
              <a:rPr lang="en-US" b="1" cap="none" spc="0" dirty="0">
                <a:ln/>
                <a:solidFill>
                  <a:schemeClr val="accent3"/>
                </a:solidFill>
                <a:effectLst/>
              </a:rPr>
              <a:t>Partnership</a:t>
            </a:r>
            <a:endParaRPr lang="en-GB" b="1" cap="none" spc="0" dirty="0">
              <a:ln/>
              <a:solidFill>
                <a:schemeClr val="accent3"/>
              </a:solidFill>
              <a:effectLst/>
            </a:endParaRPr>
          </a:p>
        </p:txBody>
      </p:sp>
      <p:sp>
        <p:nvSpPr>
          <p:cNvPr id="5" name="Text Placeholder 4">
            <a:extLst>
              <a:ext uri="{FF2B5EF4-FFF2-40B4-BE49-F238E27FC236}">
                <a16:creationId xmlns:a16="http://schemas.microsoft.com/office/drawing/2014/main" id="{88A7462F-1A30-41AA-B9CA-8742794614F1}"/>
              </a:ext>
            </a:extLst>
          </p:cNvPr>
          <p:cNvSpPr>
            <a:spLocks noGrp="1"/>
          </p:cNvSpPr>
          <p:nvPr>
            <p:ph type="body" sz="quarter" idx="14"/>
          </p:nvPr>
        </p:nvSpPr>
        <p:spPr/>
        <p:txBody>
          <a:bodyPr/>
          <a:lstStyle/>
          <a:p>
            <a:endParaRPr lang="en-GB" dirty="0"/>
          </a:p>
        </p:txBody>
      </p:sp>
      <p:sp>
        <p:nvSpPr>
          <p:cNvPr id="17" name="Rectangle 16">
            <a:extLst>
              <a:ext uri="{FF2B5EF4-FFF2-40B4-BE49-F238E27FC236}">
                <a16:creationId xmlns:a16="http://schemas.microsoft.com/office/drawing/2014/main" id="{D9B3D22A-477E-4B61-B321-F481AF01820C}"/>
              </a:ext>
            </a:extLst>
          </p:cNvPr>
          <p:cNvSpPr/>
          <p:nvPr/>
        </p:nvSpPr>
        <p:spPr>
          <a:xfrm>
            <a:off x="8048832" y="4258971"/>
            <a:ext cx="4222267" cy="461665"/>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1">
                    <a:lumMod val="75000"/>
                  </a:schemeClr>
                </a:solidFill>
                <a:effectLst/>
              </a:rPr>
              <a:t>Sexual orientation</a:t>
            </a:r>
            <a:endParaRPr lang="en-GB" b="1" cap="none" spc="0" dirty="0">
              <a:ln/>
              <a:solidFill>
                <a:schemeClr val="accent1">
                  <a:lumMod val="75000"/>
                </a:schemeClr>
              </a:solidFill>
              <a:effectLst/>
            </a:endParaRPr>
          </a:p>
        </p:txBody>
      </p:sp>
    </p:spTree>
    <p:extLst>
      <p:ext uri="{BB962C8B-B14F-4D97-AF65-F5344CB8AC3E}">
        <p14:creationId xmlns:p14="http://schemas.microsoft.com/office/powerpoint/2010/main" val="1070723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873337-2ED3-41EF-9E2D-70686FA32BD3}"/>
              </a:ext>
            </a:extLst>
          </p:cNvPr>
          <p:cNvSpPr>
            <a:spLocks noGrp="1"/>
          </p:cNvSpPr>
          <p:nvPr>
            <p:ph idx="1"/>
          </p:nvPr>
        </p:nvSpPr>
        <p:spPr>
          <a:xfrm>
            <a:off x="504343" y="1188564"/>
            <a:ext cx="4852827" cy="1208697"/>
          </a:xfrm>
        </p:spPr>
        <p:txBody>
          <a:bodyPr/>
          <a:lstStyle/>
          <a:p>
            <a:r>
              <a:rPr lang="en-GB" b="1" dirty="0"/>
              <a:t>Protected characteristics</a:t>
            </a:r>
          </a:p>
        </p:txBody>
      </p:sp>
      <p:sp>
        <p:nvSpPr>
          <p:cNvPr id="4" name="Footer Placeholder 3">
            <a:extLst>
              <a:ext uri="{FF2B5EF4-FFF2-40B4-BE49-F238E27FC236}">
                <a16:creationId xmlns:a16="http://schemas.microsoft.com/office/drawing/2014/main" id="{1CCF1CA5-6B2D-47C9-97BE-758A20501699}"/>
              </a:ext>
            </a:extLst>
          </p:cNvPr>
          <p:cNvSpPr>
            <a:spLocks noGrp="1"/>
          </p:cNvSpPr>
          <p:nvPr>
            <p:ph type="ftr" sz="quarter" idx="11"/>
          </p:nvPr>
        </p:nvSpPr>
        <p:spPr>
          <a:xfrm>
            <a:off x="633685" y="8176186"/>
            <a:ext cx="5486936" cy="184666"/>
          </a:xfrm>
        </p:spPr>
        <p:txBody>
          <a:bodyPr/>
          <a:lstStyle/>
          <a:p>
            <a:r>
              <a:rPr lang="en-GB"/>
              <a:t>© 2020 Capital Law Limited</a:t>
            </a:r>
            <a:endParaRPr lang="en-GB" dirty="0"/>
          </a:p>
        </p:txBody>
      </p:sp>
      <p:sp>
        <p:nvSpPr>
          <p:cNvPr id="14" name="Rectangle 13">
            <a:extLst>
              <a:ext uri="{FF2B5EF4-FFF2-40B4-BE49-F238E27FC236}">
                <a16:creationId xmlns:a16="http://schemas.microsoft.com/office/drawing/2014/main" id="{0B8BD0EE-7274-4A41-AC5E-EFB312FC53C6}"/>
              </a:ext>
            </a:extLst>
          </p:cNvPr>
          <p:cNvSpPr/>
          <p:nvPr/>
        </p:nvSpPr>
        <p:spPr>
          <a:xfrm>
            <a:off x="1153560" y="5638600"/>
            <a:ext cx="351378"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 </a:t>
            </a:r>
          </a:p>
        </p:txBody>
      </p:sp>
      <p:sp>
        <p:nvSpPr>
          <p:cNvPr id="16" name="Rectangle 15">
            <a:extLst>
              <a:ext uri="{FF2B5EF4-FFF2-40B4-BE49-F238E27FC236}">
                <a16:creationId xmlns:a16="http://schemas.microsoft.com/office/drawing/2014/main" id="{5023C750-1637-467F-8ADE-798146DA323A}"/>
              </a:ext>
            </a:extLst>
          </p:cNvPr>
          <p:cNvSpPr/>
          <p:nvPr/>
        </p:nvSpPr>
        <p:spPr>
          <a:xfrm>
            <a:off x="3045733" y="3839751"/>
            <a:ext cx="36099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 </a:t>
            </a:r>
          </a:p>
        </p:txBody>
      </p:sp>
      <p:sp>
        <p:nvSpPr>
          <p:cNvPr id="2" name="TextBox 1">
            <a:extLst>
              <a:ext uri="{FF2B5EF4-FFF2-40B4-BE49-F238E27FC236}">
                <a16:creationId xmlns:a16="http://schemas.microsoft.com/office/drawing/2014/main" id="{92001D7B-48EC-40A9-8A9E-C98A50169455}"/>
              </a:ext>
            </a:extLst>
          </p:cNvPr>
          <p:cNvSpPr txBox="1"/>
          <p:nvPr/>
        </p:nvSpPr>
        <p:spPr>
          <a:xfrm>
            <a:off x="1504938" y="3129280"/>
            <a:ext cx="11706917" cy="4524315"/>
          </a:xfrm>
          <a:prstGeom prst="rect">
            <a:avLst/>
          </a:prstGeom>
          <a:noFill/>
        </p:spPr>
        <p:txBody>
          <a:bodyPr wrap="square" rtlCol="0">
            <a:spAutoFit/>
          </a:bodyPr>
          <a:lstStyle/>
          <a:p>
            <a:r>
              <a:rPr lang="en-GB" b="1" dirty="0"/>
              <a:t>Age</a:t>
            </a:r>
            <a:r>
              <a:rPr lang="en-GB" dirty="0"/>
              <a:t>:  a reference to a person who has a particular protected characteristic is a reference to a person of a particular age group.</a:t>
            </a:r>
          </a:p>
          <a:p>
            <a:endParaRPr lang="en-GB" dirty="0"/>
          </a:p>
          <a:p>
            <a:r>
              <a:rPr lang="en-GB" b="1" dirty="0"/>
              <a:t>Sex</a:t>
            </a:r>
            <a:r>
              <a:rPr lang="en-GB" dirty="0"/>
              <a:t>: A reference to a person who has a particular protected characteristic is a reference to a man or to a woman.</a:t>
            </a:r>
          </a:p>
          <a:p>
            <a:endParaRPr lang="en-GB" dirty="0"/>
          </a:p>
          <a:p>
            <a:r>
              <a:rPr lang="en-GB" b="1" dirty="0"/>
              <a:t>Sexual orientation</a:t>
            </a:r>
            <a:r>
              <a:rPr lang="en-GB" dirty="0"/>
              <a:t>: sexual orientation is defined as a person's sexual orientation towards:</a:t>
            </a:r>
          </a:p>
          <a:p>
            <a:r>
              <a:rPr lang="en-GB" dirty="0"/>
              <a:t>Persons of the same sex;</a:t>
            </a:r>
          </a:p>
          <a:p>
            <a:r>
              <a:rPr lang="en-GB" dirty="0"/>
              <a:t>Persons of the opposite sex; or</a:t>
            </a:r>
          </a:p>
          <a:p>
            <a:r>
              <a:rPr lang="en-GB" dirty="0"/>
              <a:t>Persons of either sex.</a:t>
            </a:r>
          </a:p>
          <a:p>
            <a:endParaRPr lang="en-GB" dirty="0"/>
          </a:p>
        </p:txBody>
      </p:sp>
    </p:spTree>
    <p:extLst>
      <p:ext uri="{BB962C8B-B14F-4D97-AF65-F5344CB8AC3E}">
        <p14:creationId xmlns:p14="http://schemas.microsoft.com/office/powerpoint/2010/main" val="3622641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873337-2ED3-41EF-9E2D-70686FA32BD3}"/>
              </a:ext>
            </a:extLst>
          </p:cNvPr>
          <p:cNvSpPr>
            <a:spLocks noGrp="1"/>
          </p:cNvSpPr>
          <p:nvPr>
            <p:ph idx="1"/>
          </p:nvPr>
        </p:nvSpPr>
        <p:spPr>
          <a:xfrm>
            <a:off x="504343" y="1188564"/>
            <a:ext cx="4852827" cy="1208697"/>
          </a:xfrm>
        </p:spPr>
        <p:txBody>
          <a:bodyPr/>
          <a:lstStyle/>
          <a:p>
            <a:r>
              <a:rPr lang="en-GB" b="1" dirty="0"/>
              <a:t>Protected characteristics</a:t>
            </a:r>
          </a:p>
        </p:txBody>
      </p:sp>
      <p:sp>
        <p:nvSpPr>
          <p:cNvPr id="4" name="Footer Placeholder 3">
            <a:extLst>
              <a:ext uri="{FF2B5EF4-FFF2-40B4-BE49-F238E27FC236}">
                <a16:creationId xmlns:a16="http://schemas.microsoft.com/office/drawing/2014/main" id="{1CCF1CA5-6B2D-47C9-97BE-758A20501699}"/>
              </a:ext>
            </a:extLst>
          </p:cNvPr>
          <p:cNvSpPr>
            <a:spLocks noGrp="1"/>
          </p:cNvSpPr>
          <p:nvPr>
            <p:ph type="ftr" sz="quarter" idx="11"/>
          </p:nvPr>
        </p:nvSpPr>
        <p:spPr>
          <a:xfrm>
            <a:off x="633685" y="8176186"/>
            <a:ext cx="5486936" cy="184666"/>
          </a:xfrm>
        </p:spPr>
        <p:txBody>
          <a:bodyPr/>
          <a:lstStyle/>
          <a:p>
            <a:r>
              <a:rPr lang="en-GB"/>
              <a:t>© 2020 Capital Law Limited</a:t>
            </a:r>
            <a:endParaRPr lang="en-GB" dirty="0"/>
          </a:p>
        </p:txBody>
      </p:sp>
      <p:sp>
        <p:nvSpPr>
          <p:cNvPr id="14" name="Rectangle 13">
            <a:extLst>
              <a:ext uri="{FF2B5EF4-FFF2-40B4-BE49-F238E27FC236}">
                <a16:creationId xmlns:a16="http://schemas.microsoft.com/office/drawing/2014/main" id="{0B8BD0EE-7274-4A41-AC5E-EFB312FC53C6}"/>
              </a:ext>
            </a:extLst>
          </p:cNvPr>
          <p:cNvSpPr/>
          <p:nvPr/>
        </p:nvSpPr>
        <p:spPr>
          <a:xfrm>
            <a:off x="1153560" y="5638600"/>
            <a:ext cx="351378"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 </a:t>
            </a:r>
          </a:p>
        </p:txBody>
      </p:sp>
      <p:sp>
        <p:nvSpPr>
          <p:cNvPr id="16" name="Rectangle 15">
            <a:extLst>
              <a:ext uri="{FF2B5EF4-FFF2-40B4-BE49-F238E27FC236}">
                <a16:creationId xmlns:a16="http://schemas.microsoft.com/office/drawing/2014/main" id="{5023C750-1637-467F-8ADE-798146DA323A}"/>
              </a:ext>
            </a:extLst>
          </p:cNvPr>
          <p:cNvSpPr/>
          <p:nvPr/>
        </p:nvSpPr>
        <p:spPr>
          <a:xfrm>
            <a:off x="3045733" y="3839751"/>
            <a:ext cx="36099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 </a:t>
            </a:r>
          </a:p>
        </p:txBody>
      </p:sp>
      <p:sp>
        <p:nvSpPr>
          <p:cNvPr id="2" name="TextBox 1">
            <a:extLst>
              <a:ext uri="{FF2B5EF4-FFF2-40B4-BE49-F238E27FC236}">
                <a16:creationId xmlns:a16="http://schemas.microsoft.com/office/drawing/2014/main" id="{92001D7B-48EC-40A9-8A9E-C98A50169455}"/>
              </a:ext>
            </a:extLst>
          </p:cNvPr>
          <p:cNvSpPr txBox="1"/>
          <p:nvPr/>
        </p:nvSpPr>
        <p:spPr>
          <a:xfrm>
            <a:off x="1504939" y="3129280"/>
            <a:ext cx="13328662" cy="4154984"/>
          </a:xfrm>
          <a:prstGeom prst="rect">
            <a:avLst/>
          </a:prstGeom>
          <a:noFill/>
        </p:spPr>
        <p:txBody>
          <a:bodyPr wrap="square" rtlCol="0">
            <a:spAutoFit/>
          </a:bodyPr>
          <a:lstStyle/>
          <a:p>
            <a:r>
              <a:rPr lang="en-GB" b="1" dirty="0"/>
              <a:t>Religion or philosophical belief</a:t>
            </a:r>
            <a:r>
              <a:rPr lang="en-GB" dirty="0"/>
              <a:t>: "Religion" means any religion, and a reference to religion includes a reference to a lack of religion.</a:t>
            </a:r>
          </a:p>
          <a:p>
            <a:r>
              <a:rPr lang="en-GB" dirty="0"/>
              <a:t>"Belief" means any religious or philosophical belief and a reference to belief includes a reference to a lack of belief.</a:t>
            </a:r>
          </a:p>
          <a:p>
            <a:endParaRPr lang="en-GB" dirty="0"/>
          </a:p>
          <a:p>
            <a:r>
              <a:rPr lang="en-GB" b="1" dirty="0"/>
              <a:t>Pregnancy and maternity</a:t>
            </a:r>
            <a:r>
              <a:rPr lang="en-GB" dirty="0"/>
              <a:t>: there is no definition of pregnancy and maternity – but you’re only protected during the “protected period” i.e. whilst you’re pregnant and on maternity leave</a:t>
            </a:r>
          </a:p>
          <a:p>
            <a:endParaRPr lang="en-GB" dirty="0"/>
          </a:p>
          <a:p>
            <a:r>
              <a:rPr lang="en-GB" b="1" dirty="0"/>
              <a:t>Gender reassignment</a:t>
            </a:r>
            <a:r>
              <a:rPr lang="en-GB" dirty="0"/>
              <a:t>: proposing to undergo, is undergoing or has undergone a process (or part of a process) for the purpose of reassigning the person's sex by changing physiological or other attributes of sex.</a:t>
            </a:r>
          </a:p>
        </p:txBody>
      </p:sp>
    </p:spTree>
    <p:extLst>
      <p:ext uri="{BB962C8B-B14F-4D97-AF65-F5344CB8AC3E}">
        <p14:creationId xmlns:p14="http://schemas.microsoft.com/office/powerpoint/2010/main" val="4102787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873337-2ED3-41EF-9E2D-70686FA32BD3}"/>
              </a:ext>
            </a:extLst>
          </p:cNvPr>
          <p:cNvSpPr>
            <a:spLocks noGrp="1"/>
          </p:cNvSpPr>
          <p:nvPr>
            <p:ph idx="1"/>
          </p:nvPr>
        </p:nvSpPr>
        <p:spPr>
          <a:xfrm>
            <a:off x="504343" y="1188564"/>
            <a:ext cx="4852827" cy="1208697"/>
          </a:xfrm>
        </p:spPr>
        <p:txBody>
          <a:bodyPr/>
          <a:lstStyle/>
          <a:p>
            <a:r>
              <a:rPr lang="en-GB" b="1" dirty="0"/>
              <a:t>Protected characteristics</a:t>
            </a:r>
          </a:p>
        </p:txBody>
      </p:sp>
      <p:sp>
        <p:nvSpPr>
          <p:cNvPr id="4" name="Footer Placeholder 3">
            <a:extLst>
              <a:ext uri="{FF2B5EF4-FFF2-40B4-BE49-F238E27FC236}">
                <a16:creationId xmlns:a16="http://schemas.microsoft.com/office/drawing/2014/main" id="{1CCF1CA5-6B2D-47C9-97BE-758A20501699}"/>
              </a:ext>
            </a:extLst>
          </p:cNvPr>
          <p:cNvSpPr>
            <a:spLocks noGrp="1"/>
          </p:cNvSpPr>
          <p:nvPr>
            <p:ph type="ftr" sz="quarter" idx="11"/>
          </p:nvPr>
        </p:nvSpPr>
        <p:spPr>
          <a:xfrm>
            <a:off x="633685" y="8176186"/>
            <a:ext cx="5486936" cy="184666"/>
          </a:xfrm>
        </p:spPr>
        <p:txBody>
          <a:bodyPr/>
          <a:lstStyle/>
          <a:p>
            <a:r>
              <a:rPr lang="en-GB"/>
              <a:t>© 2020 Capital Law Limited</a:t>
            </a:r>
            <a:endParaRPr lang="en-GB" dirty="0"/>
          </a:p>
        </p:txBody>
      </p:sp>
      <p:sp>
        <p:nvSpPr>
          <p:cNvPr id="14" name="Rectangle 13">
            <a:extLst>
              <a:ext uri="{FF2B5EF4-FFF2-40B4-BE49-F238E27FC236}">
                <a16:creationId xmlns:a16="http://schemas.microsoft.com/office/drawing/2014/main" id="{0B8BD0EE-7274-4A41-AC5E-EFB312FC53C6}"/>
              </a:ext>
            </a:extLst>
          </p:cNvPr>
          <p:cNvSpPr/>
          <p:nvPr/>
        </p:nvSpPr>
        <p:spPr>
          <a:xfrm>
            <a:off x="1153560" y="5638600"/>
            <a:ext cx="351378"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 </a:t>
            </a:r>
          </a:p>
        </p:txBody>
      </p:sp>
      <p:sp>
        <p:nvSpPr>
          <p:cNvPr id="16" name="Rectangle 15">
            <a:extLst>
              <a:ext uri="{FF2B5EF4-FFF2-40B4-BE49-F238E27FC236}">
                <a16:creationId xmlns:a16="http://schemas.microsoft.com/office/drawing/2014/main" id="{5023C750-1637-467F-8ADE-798146DA323A}"/>
              </a:ext>
            </a:extLst>
          </p:cNvPr>
          <p:cNvSpPr/>
          <p:nvPr/>
        </p:nvSpPr>
        <p:spPr>
          <a:xfrm>
            <a:off x="3045733" y="3839751"/>
            <a:ext cx="36099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 </a:t>
            </a:r>
          </a:p>
        </p:txBody>
      </p:sp>
      <p:sp>
        <p:nvSpPr>
          <p:cNvPr id="2" name="TextBox 1">
            <a:extLst>
              <a:ext uri="{FF2B5EF4-FFF2-40B4-BE49-F238E27FC236}">
                <a16:creationId xmlns:a16="http://schemas.microsoft.com/office/drawing/2014/main" id="{92001D7B-48EC-40A9-8A9E-C98A50169455}"/>
              </a:ext>
            </a:extLst>
          </p:cNvPr>
          <p:cNvSpPr txBox="1"/>
          <p:nvPr/>
        </p:nvSpPr>
        <p:spPr>
          <a:xfrm>
            <a:off x="1504938" y="3129280"/>
            <a:ext cx="11706917" cy="3416320"/>
          </a:xfrm>
          <a:prstGeom prst="rect">
            <a:avLst/>
          </a:prstGeom>
          <a:noFill/>
        </p:spPr>
        <p:txBody>
          <a:bodyPr wrap="square" rtlCol="0">
            <a:spAutoFit/>
          </a:bodyPr>
          <a:lstStyle/>
          <a:p>
            <a:r>
              <a:rPr lang="en-GB" b="1" dirty="0"/>
              <a:t>Marriage and Civil Partnership</a:t>
            </a:r>
            <a:r>
              <a:rPr lang="en-GB" dirty="0"/>
              <a:t>: all persons who are married or in a civil partnership have the protected characteristic of marriage and civil partnership. Single people and divorcees do not have this protected characteristic. </a:t>
            </a:r>
          </a:p>
          <a:p>
            <a:endParaRPr lang="en-GB" dirty="0"/>
          </a:p>
          <a:p>
            <a:r>
              <a:rPr lang="en-GB" b="1" dirty="0"/>
              <a:t>Race</a:t>
            </a:r>
            <a:r>
              <a:rPr lang="en-GB" dirty="0"/>
              <a:t>: colour, nationality, ethnic or national origins.</a:t>
            </a:r>
          </a:p>
          <a:p>
            <a:endParaRPr lang="en-GB" dirty="0"/>
          </a:p>
          <a:p>
            <a:r>
              <a:rPr lang="en-GB" b="1" dirty="0"/>
              <a:t>Disability: a</a:t>
            </a:r>
            <a:r>
              <a:rPr lang="en-GB" dirty="0"/>
              <a:t> person has a disability if they have a physical or mental impairment, and the impairment has a substantial and long-term adverse effect on his ability to carry out normal day-to-day activities".</a:t>
            </a:r>
          </a:p>
        </p:txBody>
      </p:sp>
    </p:spTree>
    <p:extLst>
      <p:ext uri="{BB962C8B-B14F-4D97-AF65-F5344CB8AC3E}">
        <p14:creationId xmlns:p14="http://schemas.microsoft.com/office/powerpoint/2010/main" val="1550309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7EFE9-5FCC-4CAA-AE73-DB035E5FCF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A12FDD-8A8E-4999-9E93-D1E390A09329}"/>
              </a:ext>
            </a:extLst>
          </p:cNvPr>
          <p:cNvSpPr>
            <a:spLocks noGrp="1"/>
          </p:cNvSpPr>
          <p:nvPr>
            <p:ph idx="1"/>
          </p:nvPr>
        </p:nvSpPr>
        <p:spPr/>
        <p:txBody>
          <a:bodyPr/>
          <a:lstStyle/>
          <a:p>
            <a:r>
              <a:rPr lang="en-GB" dirty="0"/>
              <a:t>Protected characteristic</a:t>
            </a:r>
          </a:p>
        </p:txBody>
      </p:sp>
      <p:sp>
        <p:nvSpPr>
          <p:cNvPr id="4" name="Footer Placeholder 3">
            <a:extLst>
              <a:ext uri="{FF2B5EF4-FFF2-40B4-BE49-F238E27FC236}">
                <a16:creationId xmlns:a16="http://schemas.microsoft.com/office/drawing/2014/main" id="{9853DD74-F1DD-4173-9AF3-E31125E6756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08B9AACF-A9AA-4B70-8C7B-E33CDBE0830F}"/>
              </a:ext>
            </a:extLst>
          </p:cNvPr>
          <p:cNvSpPr>
            <a:spLocks noGrp="1"/>
          </p:cNvSpPr>
          <p:nvPr>
            <p:ph type="subTitle" idx="13"/>
          </p:nvPr>
        </p:nvSpPr>
        <p:spPr/>
        <p:txBody>
          <a:bodyPr/>
          <a:lstStyle/>
          <a:p>
            <a:endParaRPr lang="en-GB"/>
          </a:p>
        </p:txBody>
      </p:sp>
      <p:sp>
        <p:nvSpPr>
          <p:cNvPr id="7" name="Text Placeholder 5">
            <a:extLst>
              <a:ext uri="{FF2B5EF4-FFF2-40B4-BE49-F238E27FC236}">
                <a16:creationId xmlns:a16="http://schemas.microsoft.com/office/drawing/2014/main" id="{8C97D8EA-B920-447B-AFFC-B85E2652748D}"/>
              </a:ext>
            </a:extLst>
          </p:cNvPr>
          <p:cNvSpPr>
            <a:spLocks noGrp="1"/>
          </p:cNvSpPr>
          <p:nvPr>
            <p:ph type="body" sz="quarter" idx="14"/>
          </p:nvPr>
        </p:nvSpPr>
        <p:spPr>
          <a:xfrm>
            <a:off x="8258175" y="1971675"/>
            <a:ext cx="7386638" cy="5543550"/>
          </a:xfrm>
        </p:spPr>
        <p:txBody>
          <a:bodyPr/>
          <a:lstStyle/>
          <a:p>
            <a:pPr marL="342900" indent="-342900">
              <a:buFont typeface="Georgia" panose="02040502050405020303" pitchFamily="18" charset="0"/>
              <a:buChar char="─"/>
            </a:pPr>
            <a:r>
              <a:rPr lang="en-GB" b="0" dirty="0"/>
              <a:t>Less favourable treatment must be because of a protected characteristic.</a:t>
            </a:r>
          </a:p>
          <a:p>
            <a:pPr marL="342900" indent="-342900">
              <a:buFont typeface="Georgia" panose="02040502050405020303" pitchFamily="18" charset="0"/>
              <a:buChar char="─"/>
            </a:pPr>
            <a:r>
              <a:rPr lang="en-GB" b="0" dirty="0"/>
              <a:t>An employer does not need to know that they are consciously discriminating. An employee does not need to prove this to bring a claim. Unconscious or subconscious discrimination is still prohibited.</a:t>
            </a:r>
          </a:p>
        </p:txBody>
      </p:sp>
    </p:spTree>
    <p:extLst>
      <p:ext uri="{BB962C8B-B14F-4D97-AF65-F5344CB8AC3E}">
        <p14:creationId xmlns:p14="http://schemas.microsoft.com/office/powerpoint/2010/main" val="51887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873337-2ED3-41EF-9E2D-70686FA32BD3}"/>
              </a:ext>
            </a:extLst>
          </p:cNvPr>
          <p:cNvSpPr>
            <a:spLocks noGrp="1"/>
          </p:cNvSpPr>
          <p:nvPr>
            <p:ph idx="1"/>
          </p:nvPr>
        </p:nvSpPr>
        <p:spPr>
          <a:xfrm>
            <a:off x="504343" y="1188564"/>
            <a:ext cx="4852827" cy="1208697"/>
          </a:xfrm>
        </p:spPr>
        <p:txBody>
          <a:bodyPr/>
          <a:lstStyle/>
          <a:p>
            <a:r>
              <a:rPr lang="en-GB" b="1" dirty="0"/>
              <a:t>Protected characteristics - beware</a:t>
            </a:r>
          </a:p>
        </p:txBody>
      </p:sp>
      <p:sp>
        <p:nvSpPr>
          <p:cNvPr id="4" name="Footer Placeholder 3">
            <a:extLst>
              <a:ext uri="{FF2B5EF4-FFF2-40B4-BE49-F238E27FC236}">
                <a16:creationId xmlns:a16="http://schemas.microsoft.com/office/drawing/2014/main" id="{1CCF1CA5-6B2D-47C9-97BE-758A20501699}"/>
              </a:ext>
            </a:extLst>
          </p:cNvPr>
          <p:cNvSpPr>
            <a:spLocks noGrp="1"/>
          </p:cNvSpPr>
          <p:nvPr>
            <p:ph type="ftr" sz="quarter" idx="11"/>
          </p:nvPr>
        </p:nvSpPr>
        <p:spPr>
          <a:xfrm>
            <a:off x="633685" y="8176186"/>
            <a:ext cx="5486936" cy="184666"/>
          </a:xfrm>
        </p:spPr>
        <p:txBody>
          <a:bodyPr/>
          <a:lstStyle/>
          <a:p>
            <a:r>
              <a:rPr lang="en-GB"/>
              <a:t>© 2020 Capital Law Limited</a:t>
            </a:r>
            <a:endParaRPr lang="en-GB" dirty="0"/>
          </a:p>
        </p:txBody>
      </p:sp>
      <p:sp>
        <p:nvSpPr>
          <p:cNvPr id="14" name="Rectangle 13">
            <a:extLst>
              <a:ext uri="{FF2B5EF4-FFF2-40B4-BE49-F238E27FC236}">
                <a16:creationId xmlns:a16="http://schemas.microsoft.com/office/drawing/2014/main" id="{0B8BD0EE-7274-4A41-AC5E-EFB312FC53C6}"/>
              </a:ext>
            </a:extLst>
          </p:cNvPr>
          <p:cNvSpPr/>
          <p:nvPr/>
        </p:nvSpPr>
        <p:spPr>
          <a:xfrm>
            <a:off x="1153560" y="5638600"/>
            <a:ext cx="351378"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 </a:t>
            </a:r>
          </a:p>
        </p:txBody>
      </p:sp>
      <p:sp>
        <p:nvSpPr>
          <p:cNvPr id="16" name="Rectangle 15">
            <a:extLst>
              <a:ext uri="{FF2B5EF4-FFF2-40B4-BE49-F238E27FC236}">
                <a16:creationId xmlns:a16="http://schemas.microsoft.com/office/drawing/2014/main" id="{5023C750-1637-467F-8ADE-798146DA323A}"/>
              </a:ext>
            </a:extLst>
          </p:cNvPr>
          <p:cNvSpPr/>
          <p:nvPr/>
        </p:nvSpPr>
        <p:spPr>
          <a:xfrm>
            <a:off x="3045733" y="3839751"/>
            <a:ext cx="36099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 </a:t>
            </a:r>
          </a:p>
        </p:txBody>
      </p:sp>
      <p:pic>
        <p:nvPicPr>
          <p:cNvPr id="30" name="Picture 9">
            <a:extLst>
              <a:ext uri="{FF2B5EF4-FFF2-40B4-BE49-F238E27FC236}">
                <a16:creationId xmlns:a16="http://schemas.microsoft.com/office/drawing/2014/main" id="{B2C700F0-B5E2-45F6-9022-FC448CEA6D6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77398" y="1203487"/>
            <a:ext cx="2290951" cy="30979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 name="Picture 11">
            <a:extLst>
              <a:ext uri="{FF2B5EF4-FFF2-40B4-BE49-F238E27FC236}">
                <a16:creationId xmlns:a16="http://schemas.microsoft.com/office/drawing/2014/main" id="{FE7B3023-FBD7-4DF2-9DFA-EBF98EE7316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066379" y="4514971"/>
            <a:ext cx="2290951" cy="2760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 name="Picture 2">
            <a:extLst>
              <a:ext uri="{FF2B5EF4-FFF2-40B4-BE49-F238E27FC236}">
                <a16:creationId xmlns:a16="http://schemas.microsoft.com/office/drawing/2014/main" id="{CA28BF0B-397C-4A69-9A24-229D735740A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557393" y="4224798"/>
            <a:ext cx="2786107" cy="2521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7394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a:xfrm>
            <a:off x="491333" y="1383105"/>
            <a:ext cx="6667340" cy="5855035"/>
          </a:xfrm>
        </p:spPr>
        <p:txBody>
          <a:bodyPr/>
          <a:lstStyle/>
          <a:p>
            <a:endParaRPr lang="en-US" dirty="0"/>
          </a:p>
          <a:p>
            <a:pPr lvl="1"/>
            <a:r>
              <a:rPr lang="en-US" dirty="0"/>
              <a:t>Direct Discrimination</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7016426" y="1414748"/>
            <a:ext cx="8180757" cy="6825412"/>
          </a:xfrm>
        </p:spPr>
        <p:txBody>
          <a:bodyPr/>
          <a:lstStyle/>
          <a:p>
            <a:pPr marL="0" lvl="2" indent="0">
              <a:buNone/>
            </a:pPr>
            <a:endParaRPr lang="en-GB" dirty="0"/>
          </a:p>
          <a:p>
            <a:pPr marL="0" lvl="2" indent="0">
              <a:buNone/>
            </a:pPr>
            <a:r>
              <a:rPr lang="en-GB" dirty="0"/>
              <a:t>- Direct Discrimination is where you are treated worse than another person or other people because:</a:t>
            </a:r>
          </a:p>
          <a:p>
            <a:pPr marL="0" lvl="2" indent="0">
              <a:buNone/>
            </a:pPr>
            <a:r>
              <a:rPr lang="en-GB" dirty="0"/>
              <a:t>(a) you have a protected characteristic;</a:t>
            </a:r>
          </a:p>
          <a:p>
            <a:pPr marL="0" lvl="2" indent="0">
              <a:buNone/>
            </a:pPr>
            <a:r>
              <a:rPr lang="en-GB" dirty="0"/>
              <a:t>(b) someone thinks you have that protected characteristic (known as discrimination by perception); or</a:t>
            </a:r>
          </a:p>
          <a:p>
            <a:pPr marL="0" lvl="2" indent="0">
              <a:buNone/>
            </a:pPr>
            <a:r>
              <a:rPr lang="en-GB" dirty="0"/>
              <a:t>(c) you are connected to someone with that protected characteristic (known as discrimination by association)</a:t>
            </a:r>
          </a:p>
          <a:p>
            <a:pPr marL="0" lvl="2" indent="0">
              <a:buNone/>
            </a:pPr>
            <a:endParaRPr lang="en-GB" dirty="0"/>
          </a:p>
          <a:p>
            <a:pPr marL="0" lvl="2" indent="0">
              <a:buNone/>
            </a:pPr>
            <a:r>
              <a:rPr lang="en-GB" dirty="0"/>
              <a:t>- A employee claiming direct discrimination must show that they have been treated </a:t>
            </a:r>
            <a:r>
              <a:rPr lang="en-GB" b="1" dirty="0"/>
              <a:t>less favourably </a:t>
            </a:r>
            <a:r>
              <a:rPr lang="en-GB" dirty="0"/>
              <a:t>than a </a:t>
            </a:r>
            <a:r>
              <a:rPr lang="en-GB" b="1" dirty="0"/>
              <a:t>real/ hypothetical comparator.</a:t>
            </a:r>
            <a:r>
              <a:rPr lang="en-GB" dirty="0"/>
              <a:t> </a:t>
            </a:r>
          </a:p>
          <a:p>
            <a:pPr marL="0" lvl="2" indent="0">
              <a:buNone/>
            </a:pPr>
            <a:endParaRPr lang="en-GB" dirty="0"/>
          </a:p>
          <a:p>
            <a:pPr lvl="2"/>
            <a:endParaRPr lang="en-GB" dirty="0"/>
          </a:p>
          <a:p>
            <a:endParaRPr lang="en-GB" dirty="0"/>
          </a:p>
        </p:txBody>
      </p:sp>
    </p:spTree>
    <p:extLst>
      <p:ext uri="{BB962C8B-B14F-4D97-AF65-F5344CB8AC3E}">
        <p14:creationId xmlns:p14="http://schemas.microsoft.com/office/powerpoint/2010/main" val="3396997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32B605-19BB-42F0-BF33-233F59F4F031}"/>
              </a:ext>
            </a:extLst>
          </p:cNvPr>
          <p:cNvSpPr>
            <a:spLocks noGrp="1"/>
          </p:cNvSpPr>
          <p:nvPr>
            <p:ph idx="1"/>
          </p:nvPr>
        </p:nvSpPr>
        <p:spPr/>
        <p:txBody>
          <a:bodyPr/>
          <a:lstStyle/>
          <a:p>
            <a:r>
              <a:rPr lang="en-GB" b="1" dirty="0"/>
              <a:t>Perceived Discrimination</a:t>
            </a:r>
          </a:p>
        </p:txBody>
      </p:sp>
      <p:sp>
        <p:nvSpPr>
          <p:cNvPr id="4" name="Footer Placeholder 3">
            <a:extLst>
              <a:ext uri="{FF2B5EF4-FFF2-40B4-BE49-F238E27FC236}">
                <a16:creationId xmlns:a16="http://schemas.microsoft.com/office/drawing/2014/main" id="{AEA67F3B-5BE6-4D12-BF16-1050F03F72DF}"/>
              </a:ext>
            </a:extLst>
          </p:cNvPr>
          <p:cNvSpPr>
            <a:spLocks noGrp="1"/>
          </p:cNvSpPr>
          <p:nvPr>
            <p:ph type="ftr" sz="quarter" idx="11"/>
          </p:nvPr>
        </p:nvSpPr>
        <p:spPr/>
        <p:txBody>
          <a:bodyPr/>
          <a:lstStyle/>
          <a:p>
            <a:r>
              <a:rPr lang="en-GB"/>
              <a:t>© 2020 Capital Law Limited</a:t>
            </a:r>
            <a:endParaRPr lang="en-GB" dirty="0"/>
          </a:p>
        </p:txBody>
      </p:sp>
      <p:sp>
        <p:nvSpPr>
          <p:cNvPr id="6" name="Text Placeholder 5">
            <a:extLst>
              <a:ext uri="{FF2B5EF4-FFF2-40B4-BE49-F238E27FC236}">
                <a16:creationId xmlns:a16="http://schemas.microsoft.com/office/drawing/2014/main" id="{BDBDD75B-91E8-456F-8DDF-25EBBA7D46E8}"/>
              </a:ext>
            </a:extLst>
          </p:cNvPr>
          <p:cNvSpPr>
            <a:spLocks noGrp="1"/>
          </p:cNvSpPr>
          <p:nvPr>
            <p:ph type="body" sz="quarter" idx="14"/>
          </p:nvPr>
        </p:nvSpPr>
        <p:spPr>
          <a:xfrm>
            <a:off x="7676707" y="1971347"/>
            <a:ext cx="7968106" cy="5543550"/>
          </a:xfrm>
        </p:spPr>
        <p:txBody>
          <a:bodyPr/>
          <a:lstStyle/>
          <a:p>
            <a:pPr marL="342900" indent="-342900">
              <a:buFont typeface="Georgia" panose="02040502050405020303" pitchFamily="18" charset="0"/>
              <a:buChar char="─"/>
            </a:pPr>
            <a:r>
              <a:rPr lang="en-GB" b="0" dirty="0"/>
              <a:t>Perceived discrimination is when someone treats you less favourably because of a characteristic (that is protected) which you are perceived to have.</a:t>
            </a:r>
          </a:p>
          <a:p>
            <a:pPr marL="342900" indent="-342900">
              <a:buFont typeface="Georgia" panose="02040502050405020303" pitchFamily="18" charset="0"/>
              <a:buChar char="─"/>
            </a:pPr>
            <a:endParaRPr lang="en-GB" b="0" dirty="0"/>
          </a:p>
          <a:p>
            <a:endParaRPr lang="en-GB" b="0" dirty="0"/>
          </a:p>
        </p:txBody>
      </p:sp>
      <p:pic>
        <p:nvPicPr>
          <p:cNvPr id="5" name="Picture 4" descr="A picture containing text, bottle, shelf, scene&#10;&#10;Description automatically generated">
            <a:extLst>
              <a:ext uri="{FF2B5EF4-FFF2-40B4-BE49-F238E27FC236}">
                <a16:creationId xmlns:a16="http://schemas.microsoft.com/office/drawing/2014/main" id="{3E7AE19E-E81A-4431-8C1A-357D92A40651}"/>
              </a:ext>
            </a:extLst>
          </p:cNvPr>
          <p:cNvPicPr>
            <a:picLocks noChangeAspect="1"/>
          </p:cNvPicPr>
          <p:nvPr/>
        </p:nvPicPr>
        <p:blipFill>
          <a:blip r:embed="rId3"/>
          <a:stretch>
            <a:fillRect/>
          </a:stretch>
        </p:blipFill>
        <p:spPr>
          <a:xfrm>
            <a:off x="8024483" y="3385290"/>
            <a:ext cx="7289423" cy="4854870"/>
          </a:xfrm>
          <a:prstGeom prst="rect">
            <a:avLst/>
          </a:prstGeom>
        </p:spPr>
      </p:pic>
    </p:spTree>
    <p:extLst>
      <p:ext uri="{BB962C8B-B14F-4D97-AF65-F5344CB8AC3E}">
        <p14:creationId xmlns:p14="http://schemas.microsoft.com/office/powerpoint/2010/main" val="3321952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32B605-19BB-42F0-BF33-233F59F4F031}"/>
              </a:ext>
            </a:extLst>
          </p:cNvPr>
          <p:cNvSpPr>
            <a:spLocks noGrp="1"/>
          </p:cNvSpPr>
          <p:nvPr>
            <p:ph idx="1"/>
          </p:nvPr>
        </p:nvSpPr>
        <p:spPr/>
        <p:txBody>
          <a:bodyPr/>
          <a:lstStyle/>
          <a:p>
            <a:r>
              <a:rPr lang="en-GB" b="1"/>
              <a:t>Associated Discrimination</a:t>
            </a:r>
            <a:endParaRPr lang="en-GB" b="1" dirty="0"/>
          </a:p>
        </p:txBody>
      </p:sp>
      <p:sp>
        <p:nvSpPr>
          <p:cNvPr id="4" name="Footer Placeholder 3">
            <a:extLst>
              <a:ext uri="{FF2B5EF4-FFF2-40B4-BE49-F238E27FC236}">
                <a16:creationId xmlns:a16="http://schemas.microsoft.com/office/drawing/2014/main" id="{AEA67F3B-5BE6-4D12-BF16-1050F03F72DF}"/>
              </a:ext>
            </a:extLst>
          </p:cNvPr>
          <p:cNvSpPr>
            <a:spLocks noGrp="1"/>
          </p:cNvSpPr>
          <p:nvPr>
            <p:ph type="ftr" sz="quarter" idx="11"/>
          </p:nvPr>
        </p:nvSpPr>
        <p:spPr/>
        <p:txBody>
          <a:bodyPr/>
          <a:lstStyle/>
          <a:p>
            <a:r>
              <a:rPr lang="en-GB"/>
              <a:t>© 2020 Capital Law Limited</a:t>
            </a:r>
            <a:endParaRPr lang="en-GB" dirty="0"/>
          </a:p>
        </p:txBody>
      </p:sp>
      <p:sp>
        <p:nvSpPr>
          <p:cNvPr id="6" name="Text Placeholder 5">
            <a:extLst>
              <a:ext uri="{FF2B5EF4-FFF2-40B4-BE49-F238E27FC236}">
                <a16:creationId xmlns:a16="http://schemas.microsoft.com/office/drawing/2014/main" id="{BDBDD75B-91E8-456F-8DDF-25EBBA7D46E8}"/>
              </a:ext>
            </a:extLst>
          </p:cNvPr>
          <p:cNvSpPr>
            <a:spLocks noGrp="1"/>
          </p:cNvSpPr>
          <p:nvPr>
            <p:ph type="body" sz="quarter" idx="14"/>
          </p:nvPr>
        </p:nvSpPr>
        <p:spPr>
          <a:xfrm>
            <a:off x="7655909" y="1800225"/>
            <a:ext cx="7968106" cy="5543550"/>
          </a:xfrm>
        </p:spPr>
        <p:txBody>
          <a:bodyPr/>
          <a:lstStyle/>
          <a:p>
            <a:pPr marL="342900" indent="-342900">
              <a:buFont typeface="Georgia" panose="02040502050405020303" pitchFamily="18" charset="0"/>
              <a:buChar char="─"/>
            </a:pPr>
            <a:r>
              <a:rPr lang="en-GB" b="0" dirty="0"/>
              <a:t>Associated discrimination is when you are treated less favourably because a colleague, associate, family member or friend has a protected characteristic</a:t>
            </a:r>
          </a:p>
          <a:p>
            <a:endParaRPr lang="en-GB" b="0" dirty="0"/>
          </a:p>
          <a:p>
            <a:endParaRPr lang="en-GB" b="0" dirty="0"/>
          </a:p>
        </p:txBody>
      </p:sp>
      <p:pic>
        <p:nvPicPr>
          <p:cNvPr id="5" name="Picture 13">
            <a:extLst>
              <a:ext uri="{FF2B5EF4-FFF2-40B4-BE49-F238E27FC236}">
                <a16:creationId xmlns:a16="http://schemas.microsoft.com/office/drawing/2014/main" id="{08FF570D-7E3D-4638-911C-9D7E3A6E9B7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6905" y="3797224"/>
            <a:ext cx="3424967" cy="3865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65949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0C342-B29D-4527-9A9E-E8D58D55F7C2}"/>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38DAEA43-6E2A-499A-936A-D5E4FD8D5139}"/>
              </a:ext>
            </a:extLst>
          </p:cNvPr>
          <p:cNvPicPr>
            <a:picLocks noGrp="1" noChangeAspect="1"/>
          </p:cNvPicPr>
          <p:nvPr>
            <p:ph idx="1"/>
          </p:nvPr>
        </p:nvPicPr>
        <p:blipFill>
          <a:blip r:embed="rId3"/>
          <a:stretch>
            <a:fillRect/>
          </a:stretch>
        </p:blipFill>
        <p:spPr>
          <a:xfrm>
            <a:off x="4490720" y="3007286"/>
            <a:ext cx="10504418" cy="2439736"/>
          </a:xfrm>
        </p:spPr>
      </p:pic>
      <p:sp>
        <p:nvSpPr>
          <p:cNvPr id="4" name="Footer Placeholder 3">
            <a:extLst>
              <a:ext uri="{FF2B5EF4-FFF2-40B4-BE49-F238E27FC236}">
                <a16:creationId xmlns:a16="http://schemas.microsoft.com/office/drawing/2014/main" id="{5DCCAAA9-29C9-4AAB-BD0C-B85671F1C9E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49DCF00-128B-448E-86A1-62DC2ABCA92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F397C7E-073C-4284-B910-03C17428DF0E}"/>
              </a:ext>
            </a:extLst>
          </p:cNvPr>
          <p:cNvSpPr>
            <a:spLocks noGrp="1"/>
          </p:cNvSpPr>
          <p:nvPr>
            <p:ph type="body" sz="quarter" idx="14"/>
          </p:nvPr>
        </p:nvSpPr>
        <p:spPr/>
        <p:txBody>
          <a:bodyPr/>
          <a:lstStyle/>
          <a:p>
            <a:endParaRPr lang="en-GB" dirty="0"/>
          </a:p>
        </p:txBody>
      </p:sp>
    </p:spTree>
    <p:extLst>
      <p:ext uri="{BB962C8B-B14F-4D97-AF65-F5344CB8AC3E}">
        <p14:creationId xmlns:p14="http://schemas.microsoft.com/office/powerpoint/2010/main" val="13365692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A4BD632-6DBB-4C96-84DE-11D9619E00D8}"/>
              </a:ext>
            </a:extLst>
          </p:cNvPr>
          <p:cNvSpPr>
            <a:spLocks noGrp="1"/>
          </p:cNvSpPr>
          <p:nvPr>
            <p:ph type="ftr" sz="quarter" idx="11"/>
          </p:nvPr>
        </p:nvSpPr>
        <p:spPr/>
        <p:txBody>
          <a:bodyPr/>
          <a:lstStyle/>
          <a:p>
            <a:r>
              <a:rPr lang="en-GB"/>
              <a:t>© 2020 Capital Law Limited</a:t>
            </a:r>
            <a:endParaRPr lang="en-GB" dirty="0"/>
          </a:p>
        </p:txBody>
      </p:sp>
      <p:sp>
        <p:nvSpPr>
          <p:cNvPr id="7" name="Rectangle 6">
            <a:extLst>
              <a:ext uri="{FF2B5EF4-FFF2-40B4-BE49-F238E27FC236}">
                <a16:creationId xmlns:a16="http://schemas.microsoft.com/office/drawing/2014/main" id="{B61162FB-4DDF-4474-A2FB-63DCE21C2174}"/>
              </a:ext>
            </a:extLst>
          </p:cNvPr>
          <p:cNvSpPr/>
          <p:nvPr/>
        </p:nvSpPr>
        <p:spPr>
          <a:xfrm>
            <a:off x="414182" y="3519547"/>
            <a:ext cx="15429224"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400" b="1" cap="none" spc="0" dirty="0" err="1">
                <a:ln/>
                <a:solidFill>
                  <a:schemeClr val="accent3"/>
                </a:solidFill>
                <a:effectLst/>
              </a:rPr>
              <a:t>Casamitjana</a:t>
            </a:r>
            <a:r>
              <a:rPr lang="en-GB" sz="5400" b="1" cap="none" spc="0" dirty="0">
                <a:ln/>
                <a:solidFill>
                  <a:schemeClr val="accent3"/>
                </a:solidFill>
                <a:effectLst/>
              </a:rPr>
              <a:t> v League Against Cruel Sports</a:t>
            </a:r>
            <a:endParaRPr lang="en-US" sz="5400" b="1" cap="none" spc="0" dirty="0">
              <a:ln/>
              <a:solidFill>
                <a:schemeClr val="accent3"/>
              </a:solidFill>
              <a:effectLst/>
            </a:endParaRPr>
          </a:p>
        </p:txBody>
      </p:sp>
      <p:sp>
        <p:nvSpPr>
          <p:cNvPr id="8" name="Rectangle 7">
            <a:extLst>
              <a:ext uri="{FF2B5EF4-FFF2-40B4-BE49-F238E27FC236}">
                <a16:creationId xmlns:a16="http://schemas.microsoft.com/office/drawing/2014/main" id="{9148CE29-9F4A-4381-8838-B5C19909C39F}"/>
              </a:ext>
            </a:extLst>
          </p:cNvPr>
          <p:cNvSpPr/>
          <p:nvPr/>
        </p:nvSpPr>
        <p:spPr>
          <a:xfrm>
            <a:off x="4602645" y="4526859"/>
            <a:ext cx="6564618"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3"/>
                </a:solidFill>
                <a:effectLst/>
              </a:rPr>
              <a:t>Ethical Veganism </a:t>
            </a:r>
          </a:p>
        </p:txBody>
      </p:sp>
      <p:sp>
        <p:nvSpPr>
          <p:cNvPr id="5" name="Content Placeholder 4">
            <a:extLst>
              <a:ext uri="{FF2B5EF4-FFF2-40B4-BE49-F238E27FC236}">
                <a16:creationId xmlns:a16="http://schemas.microsoft.com/office/drawing/2014/main" id="{508DFF58-BB89-4002-8AF1-1B865221224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65581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A9BEE3-A9FB-4CE6-8CBA-DF95082854DE}"/>
              </a:ext>
            </a:extLst>
          </p:cNvPr>
          <p:cNvSpPr>
            <a:spLocks noGrp="1"/>
          </p:cNvSpPr>
          <p:nvPr>
            <p:ph idx="1"/>
          </p:nvPr>
        </p:nvSpPr>
        <p:spPr/>
        <p:txBody>
          <a:bodyPr/>
          <a:lstStyle/>
          <a:p>
            <a:r>
              <a:rPr lang="en-GB" b="1" dirty="0"/>
              <a:t>Less favourable treatment</a:t>
            </a:r>
          </a:p>
          <a:p>
            <a:r>
              <a:rPr lang="en-GB" b="1" dirty="0"/>
              <a:t>(LFT)</a:t>
            </a:r>
          </a:p>
        </p:txBody>
      </p:sp>
      <p:sp>
        <p:nvSpPr>
          <p:cNvPr id="4" name="Footer Placeholder 3">
            <a:extLst>
              <a:ext uri="{FF2B5EF4-FFF2-40B4-BE49-F238E27FC236}">
                <a16:creationId xmlns:a16="http://schemas.microsoft.com/office/drawing/2014/main" id="{09F067E8-98C5-45AF-BE88-50E4B5D1897C}"/>
              </a:ext>
            </a:extLst>
          </p:cNvPr>
          <p:cNvSpPr>
            <a:spLocks noGrp="1"/>
          </p:cNvSpPr>
          <p:nvPr>
            <p:ph type="ftr" sz="quarter" idx="11"/>
          </p:nvPr>
        </p:nvSpPr>
        <p:spPr/>
        <p:txBody>
          <a:bodyPr/>
          <a:lstStyle/>
          <a:p>
            <a:r>
              <a:rPr lang="en-GB"/>
              <a:t>© 2020 Capital Law Limited</a:t>
            </a:r>
            <a:endParaRPr lang="en-GB" dirty="0"/>
          </a:p>
        </p:txBody>
      </p:sp>
      <p:sp>
        <p:nvSpPr>
          <p:cNvPr id="6" name="Text Placeholder 5">
            <a:extLst>
              <a:ext uri="{FF2B5EF4-FFF2-40B4-BE49-F238E27FC236}">
                <a16:creationId xmlns:a16="http://schemas.microsoft.com/office/drawing/2014/main" id="{B6D95537-1299-476A-B0F3-6C7399F60CAC}"/>
              </a:ext>
            </a:extLst>
          </p:cNvPr>
          <p:cNvSpPr>
            <a:spLocks noGrp="1"/>
          </p:cNvSpPr>
          <p:nvPr>
            <p:ph type="body" sz="quarter" idx="14"/>
          </p:nvPr>
        </p:nvSpPr>
        <p:spPr>
          <a:xfrm>
            <a:off x="6953693" y="1971346"/>
            <a:ext cx="9058940" cy="6268813"/>
          </a:xfrm>
        </p:spPr>
        <p:txBody>
          <a:bodyPr/>
          <a:lstStyle/>
          <a:p>
            <a:pPr marL="342900" indent="-342900">
              <a:buFont typeface="Georgia" panose="02040502050405020303" pitchFamily="18" charset="0"/>
              <a:buChar char="─"/>
            </a:pPr>
            <a:r>
              <a:rPr lang="en-GB" b="0" dirty="0"/>
              <a:t>Treatment that puts an employee at a clear disadvantage compared with others, is usually classed as LFT. LFT could also involve being deprived of choice and opportunity.</a:t>
            </a:r>
          </a:p>
          <a:p>
            <a:pPr marL="342900" indent="-342900">
              <a:buFont typeface="Georgia" panose="02040502050405020303" pitchFamily="18" charset="0"/>
              <a:buChar char="─"/>
            </a:pPr>
            <a:r>
              <a:rPr lang="en-GB" b="0" dirty="0"/>
              <a:t>Treating two people differently does not in itself mean that one has been treated less favourably than the other.</a:t>
            </a:r>
          </a:p>
          <a:p>
            <a:pPr marL="342900" indent="-342900">
              <a:buFont typeface="Georgia" panose="02040502050405020303" pitchFamily="18" charset="0"/>
              <a:buChar char="─"/>
            </a:pPr>
            <a:r>
              <a:rPr lang="en-GB" b="0" dirty="0"/>
              <a:t>Less favourable treatment cannot be "cancelled out" by more favourable treatment.</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863427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E20D6F-131D-4AB9-8A09-C7E2C2DB17A8}"/>
              </a:ext>
            </a:extLst>
          </p:cNvPr>
          <p:cNvSpPr>
            <a:spLocks noGrp="1"/>
          </p:cNvSpPr>
          <p:nvPr>
            <p:ph idx="1"/>
          </p:nvPr>
        </p:nvSpPr>
        <p:spPr/>
        <p:txBody>
          <a:bodyPr/>
          <a:lstStyle/>
          <a:p>
            <a:r>
              <a:rPr lang="nb-NO" b="1" dirty="0"/>
              <a:t>Smith v Rees</a:t>
            </a:r>
            <a:endParaRPr lang="en-GB" b="1" dirty="0"/>
          </a:p>
        </p:txBody>
      </p:sp>
      <p:sp>
        <p:nvSpPr>
          <p:cNvPr id="4" name="Footer Placeholder 3">
            <a:extLst>
              <a:ext uri="{FF2B5EF4-FFF2-40B4-BE49-F238E27FC236}">
                <a16:creationId xmlns:a16="http://schemas.microsoft.com/office/drawing/2014/main" id="{B05A91F9-EE50-4FD8-A2CD-AEB8F0C18B7B}"/>
              </a:ext>
            </a:extLst>
          </p:cNvPr>
          <p:cNvSpPr>
            <a:spLocks noGrp="1"/>
          </p:cNvSpPr>
          <p:nvPr>
            <p:ph type="ftr" sz="quarter" idx="11"/>
          </p:nvPr>
        </p:nvSpPr>
        <p:spPr/>
        <p:txBody>
          <a:bodyPr/>
          <a:lstStyle/>
          <a:p>
            <a:r>
              <a:rPr lang="en-GB"/>
              <a:t>© 2020 Capital Law Limited</a:t>
            </a:r>
            <a:endParaRPr lang="en-GB" dirty="0"/>
          </a:p>
        </p:txBody>
      </p:sp>
      <p:sp>
        <p:nvSpPr>
          <p:cNvPr id="6" name="Text Placeholder 5">
            <a:extLst>
              <a:ext uri="{FF2B5EF4-FFF2-40B4-BE49-F238E27FC236}">
                <a16:creationId xmlns:a16="http://schemas.microsoft.com/office/drawing/2014/main" id="{340E5547-917D-4132-9206-A6C27035502A}"/>
              </a:ext>
            </a:extLst>
          </p:cNvPr>
          <p:cNvSpPr>
            <a:spLocks noGrp="1"/>
          </p:cNvSpPr>
          <p:nvPr>
            <p:ph type="body" sz="quarter" idx="14"/>
          </p:nvPr>
        </p:nvSpPr>
        <p:spPr/>
        <p:txBody>
          <a:bodyPr/>
          <a:lstStyle/>
          <a:p>
            <a:pPr marL="342900" indent="-342900">
              <a:buFontTx/>
              <a:buChar char="-"/>
            </a:pPr>
            <a:r>
              <a:rPr lang="en-GB" b="0" dirty="0"/>
              <a:t>A female employee was given a top she felt was too revealing to wear.</a:t>
            </a:r>
          </a:p>
          <a:p>
            <a:pPr marL="342900" indent="-342900">
              <a:buFontTx/>
              <a:buChar char="-"/>
            </a:pPr>
            <a:r>
              <a:rPr lang="en-GB" b="0" dirty="0"/>
              <a:t>Her employer told her not to be a prude.</a:t>
            </a:r>
          </a:p>
          <a:p>
            <a:pPr marL="342900" indent="-342900">
              <a:buFontTx/>
              <a:buChar char="-"/>
            </a:pPr>
            <a:r>
              <a:rPr lang="en-GB" b="0" dirty="0"/>
              <a:t>Her employer suggested she wear red lipstick to “tart herself up a bit”</a:t>
            </a:r>
          </a:p>
          <a:p>
            <a:pPr marL="342900" indent="-342900">
              <a:buFontTx/>
              <a:buChar char="-"/>
            </a:pPr>
            <a:r>
              <a:rPr lang="en-GB" b="0" dirty="0"/>
              <a:t>She was dismissed for not wearing her uniform. </a:t>
            </a:r>
          </a:p>
          <a:p>
            <a:pPr marL="342900" indent="-342900">
              <a:buFontTx/>
              <a:buChar char="-"/>
            </a:pPr>
            <a:r>
              <a:rPr lang="en-GB" b="0" dirty="0"/>
              <a:t>Employment Tribunal concluded that a male employee would not have been required to wear a uniform that was “skimpy and inappropriate” and therefore the waitress had been treated </a:t>
            </a:r>
            <a:r>
              <a:rPr lang="en-GB" dirty="0"/>
              <a:t>less favourably </a:t>
            </a:r>
            <a:r>
              <a:rPr lang="en-GB" b="0" dirty="0"/>
              <a:t>because of her sex. </a:t>
            </a:r>
          </a:p>
        </p:txBody>
      </p:sp>
    </p:spTree>
    <p:extLst>
      <p:ext uri="{BB962C8B-B14F-4D97-AF65-F5344CB8AC3E}">
        <p14:creationId xmlns:p14="http://schemas.microsoft.com/office/powerpoint/2010/main" val="2293151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3373E6-1E13-47FC-A574-5B2B2719EE3D}"/>
              </a:ext>
            </a:extLst>
          </p:cNvPr>
          <p:cNvSpPr>
            <a:spLocks noGrp="1"/>
          </p:cNvSpPr>
          <p:nvPr>
            <p:ph idx="1"/>
          </p:nvPr>
        </p:nvSpPr>
        <p:spPr>
          <a:xfrm>
            <a:off x="410053" y="1098172"/>
            <a:ext cx="6667340" cy="5855035"/>
          </a:xfrm>
        </p:spPr>
        <p:txBody>
          <a:bodyPr/>
          <a:lstStyle/>
          <a:p>
            <a:r>
              <a:rPr lang="en-GB" b="1" dirty="0"/>
              <a:t>Comparator</a:t>
            </a:r>
          </a:p>
        </p:txBody>
      </p:sp>
      <p:sp>
        <p:nvSpPr>
          <p:cNvPr id="4" name="Footer Placeholder 3">
            <a:extLst>
              <a:ext uri="{FF2B5EF4-FFF2-40B4-BE49-F238E27FC236}">
                <a16:creationId xmlns:a16="http://schemas.microsoft.com/office/drawing/2014/main" id="{25F7D84D-BFE9-4519-A047-7899A2AA1A20}"/>
              </a:ext>
            </a:extLst>
          </p:cNvPr>
          <p:cNvSpPr>
            <a:spLocks noGrp="1"/>
          </p:cNvSpPr>
          <p:nvPr>
            <p:ph type="ftr" sz="quarter" idx="11"/>
          </p:nvPr>
        </p:nvSpPr>
        <p:spPr/>
        <p:txBody>
          <a:bodyPr/>
          <a:lstStyle/>
          <a:p>
            <a:r>
              <a:rPr lang="en-GB"/>
              <a:t>© 2020 Capital Law Limited</a:t>
            </a:r>
            <a:endParaRPr lang="en-GB" dirty="0"/>
          </a:p>
        </p:txBody>
      </p:sp>
      <p:sp>
        <p:nvSpPr>
          <p:cNvPr id="6" name="Text Placeholder 5">
            <a:extLst>
              <a:ext uri="{FF2B5EF4-FFF2-40B4-BE49-F238E27FC236}">
                <a16:creationId xmlns:a16="http://schemas.microsoft.com/office/drawing/2014/main" id="{7DEC53E5-CF01-4EC1-88B5-16EBDED8FFEC}"/>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It is not always possible to identify an actual comparator. </a:t>
            </a:r>
          </a:p>
          <a:p>
            <a:pPr marL="342900" indent="-342900">
              <a:buFont typeface="Georgia" panose="02040502050405020303" pitchFamily="18" charset="0"/>
              <a:buChar char="─"/>
            </a:pPr>
            <a:r>
              <a:rPr lang="en-GB" b="0" dirty="0"/>
              <a:t>For direct discrimination purposes, an employee does not need to show that there is an actual person with whom their treatment can legitimately be compared. </a:t>
            </a:r>
          </a:p>
          <a:p>
            <a:pPr marL="342900" indent="-342900">
              <a:buFont typeface="Georgia" panose="02040502050405020303" pitchFamily="18" charset="0"/>
              <a:buChar char="─"/>
            </a:pPr>
            <a:r>
              <a:rPr lang="en-GB" b="0" dirty="0"/>
              <a:t>Where no appropriate real comparator can be identified, the tribunal will consider whether a case could be made out based on a "hypothetical comparator”.</a:t>
            </a:r>
          </a:p>
        </p:txBody>
      </p:sp>
      <p:sp>
        <p:nvSpPr>
          <p:cNvPr id="7" name="Rectangle 6">
            <a:extLst>
              <a:ext uri="{FF2B5EF4-FFF2-40B4-BE49-F238E27FC236}">
                <a16:creationId xmlns:a16="http://schemas.microsoft.com/office/drawing/2014/main" id="{1CAAA535-E18C-4156-8953-B341E6EA981C}"/>
              </a:ext>
            </a:extLst>
          </p:cNvPr>
          <p:cNvSpPr/>
          <p:nvPr/>
        </p:nvSpPr>
        <p:spPr>
          <a:xfrm>
            <a:off x="8258175" y="6953207"/>
            <a:ext cx="7205820"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400" b="1" cap="none" spc="0" dirty="0">
                <a:ln/>
                <a:solidFill>
                  <a:schemeClr val="accent3"/>
                </a:solidFill>
                <a:effectLst/>
              </a:rPr>
              <a:t>Can be hypothetical</a:t>
            </a:r>
          </a:p>
        </p:txBody>
      </p:sp>
    </p:spTree>
    <p:extLst>
      <p:ext uri="{BB962C8B-B14F-4D97-AF65-F5344CB8AC3E}">
        <p14:creationId xmlns:p14="http://schemas.microsoft.com/office/powerpoint/2010/main" val="29469832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578453-5C34-4B41-B670-95EFE3142763}"/>
              </a:ext>
            </a:extLst>
          </p:cNvPr>
          <p:cNvSpPr>
            <a:spLocks noGrp="1"/>
          </p:cNvSpPr>
          <p:nvPr>
            <p:ph idx="1"/>
          </p:nvPr>
        </p:nvSpPr>
        <p:spPr>
          <a:xfrm>
            <a:off x="612774" y="1200225"/>
            <a:ext cx="6667340" cy="5855035"/>
          </a:xfrm>
        </p:spPr>
        <p:txBody>
          <a:bodyPr/>
          <a:lstStyle/>
          <a:p>
            <a:r>
              <a:rPr lang="en-GB" b="1" dirty="0"/>
              <a:t>Comparator</a:t>
            </a:r>
          </a:p>
          <a:p>
            <a:r>
              <a:rPr lang="en-GB" b="1" dirty="0"/>
              <a:t>Case study</a:t>
            </a:r>
          </a:p>
        </p:txBody>
      </p:sp>
      <p:sp>
        <p:nvSpPr>
          <p:cNvPr id="4" name="Footer Placeholder 3">
            <a:extLst>
              <a:ext uri="{FF2B5EF4-FFF2-40B4-BE49-F238E27FC236}">
                <a16:creationId xmlns:a16="http://schemas.microsoft.com/office/drawing/2014/main" id="{DD5CA409-B5B8-4EB2-AD14-E25985B68F5B}"/>
              </a:ext>
            </a:extLst>
          </p:cNvPr>
          <p:cNvSpPr>
            <a:spLocks noGrp="1"/>
          </p:cNvSpPr>
          <p:nvPr>
            <p:ph type="ftr" sz="quarter" idx="11"/>
          </p:nvPr>
        </p:nvSpPr>
        <p:spPr/>
        <p:txBody>
          <a:bodyPr/>
          <a:lstStyle/>
          <a:p>
            <a:r>
              <a:rPr lang="en-GB"/>
              <a:t>© 2020 Capital Law Limited</a:t>
            </a:r>
            <a:endParaRPr lang="en-GB" dirty="0"/>
          </a:p>
        </p:txBody>
      </p:sp>
      <p:sp>
        <p:nvSpPr>
          <p:cNvPr id="6" name="Text Placeholder 5">
            <a:extLst>
              <a:ext uri="{FF2B5EF4-FFF2-40B4-BE49-F238E27FC236}">
                <a16:creationId xmlns:a16="http://schemas.microsoft.com/office/drawing/2014/main" id="{21BC69D7-7661-49D5-92EA-B5BF966B3ED5}"/>
              </a:ext>
            </a:extLst>
          </p:cNvPr>
          <p:cNvSpPr>
            <a:spLocks noGrp="1"/>
          </p:cNvSpPr>
          <p:nvPr>
            <p:ph type="body" sz="quarter" idx="14"/>
          </p:nvPr>
        </p:nvSpPr>
        <p:spPr>
          <a:xfrm>
            <a:off x="7300914" y="1558607"/>
            <a:ext cx="8343900" cy="6268813"/>
          </a:xfrm>
        </p:spPr>
        <p:txBody>
          <a:bodyPr/>
          <a:lstStyle/>
          <a:p>
            <a:pPr marL="342900" indent="-342900">
              <a:buFont typeface="Georgia" panose="02040502050405020303" pitchFamily="18" charset="0"/>
              <a:buChar char="─"/>
            </a:pPr>
            <a:r>
              <a:rPr lang="en-GB" b="0" dirty="0"/>
              <a:t>Jessica </a:t>
            </a:r>
            <a:r>
              <a:rPr lang="en-GB" b="0" dirty="0" err="1"/>
              <a:t>Sturgent</a:t>
            </a:r>
            <a:r>
              <a:rPr lang="en-GB" b="0" dirty="0"/>
              <a:t>, a shop worker is 2 months pregnant.</a:t>
            </a:r>
          </a:p>
          <a:p>
            <a:pPr marL="342900" indent="-342900">
              <a:buFont typeface="Georgia" panose="02040502050405020303" pitchFamily="18" charset="0"/>
              <a:buChar char="─"/>
            </a:pPr>
            <a:r>
              <a:rPr lang="en-GB" b="0" dirty="0"/>
              <a:t>She makes a mistake on the till, resulting in a small financial loss to her employer </a:t>
            </a:r>
            <a:r>
              <a:rPr lang="en-GB" b="0" dirty="0" err="1"/>
              <a:t>Noris</a:t>
            </a:r>
            <a:r>
              <a:rPr lang="en-GB" b="0" dirty="0"/>
              <a:t> Bronson. </a:t>
            </a:r>
            <a:r>
              <a:rPr lang="en-GB" b="0" dirty="0" err="1"/>
              <a:t>Noris</a:t>
            </a:r>
            <a:r>
              <a:rPr lang="en-GB" b="0" dirty="0"/>
              <a:t> then dismisses Jessica. The situation has not arisen before, so there is no actual comparator. </a:t>
            </a:r>
          </a:p>
          <a:p>
            <a:pPr marL="342900" indent="-342900">
              <a:buFont typeface="Georgia" panose="02040502050405020303" pitchFamily="18" charset="0"/>
              <a:buChar char="─"/>
            </a:pPr>
            <a:r>
              <a:rPr lang="en-GB" b="0" dirty="0"/>
              <a:t>However 4 months earlier, </a:t>
            </a:r>
            <a:r>
              <a:rPr lang="en-GB" b="0" dirty="0" err="1"/>
              <a:t>Noris</a:t>
            </a:r>
            <a:r>
              <a:rPr lang="en-GB" b="0" dirty="0"/>
              <a:t> gave a written warning to another worker Clark Drakeford for taking stock ( four bottles of lager) home without permission. </a:t>
            </a:r>
          </a:p>
          <a:p>
            <a:pPr marL="342900" indent="-342900">
              <a:buFont typeface="Georgia" panose="02040502050405020303" pitchFamily="18" charset="0"/>
              <a:buChar char="─"/>
            </a:pPr>
            <a:r>
              <a:rPr lang="en-GB" dirty="0"/>
              <a:t>Could Clark’s treatment be used as evidence that </a:t>
            </a:r>
            <a:r>
              <a:rPr lang="en-GB" dirty="0" err="1"/>
              <a:t>Noris</a:t>
            </a:r>
            <a:r>
              <a:rPr lang="en-GB" dirty="0"/>
              <a:t> would not have dismissed a hypothetical worker who is not pregnant for making an error on the </a:t>
            </a:r>
            <a:r>
              <a:rPr lang="en-GB"/>
              <a:t>till?</a:t>
            </a:r>
            <a:endParaRPr lang="en-GB" dirty="0"/>
          </a:p>
        </p:txBody>
      </p:sp>
    </p:spTree>
    <p:extLst>
      <p:ext uri="{BB962C8B-B14F-4D97-AF65-F5344CB8AC3E}">
        <p14:creationId xmlns:p14="http://schemas.microsoft.com/office/powerpoint/2010/main" val="1599159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196DE-016F-4F82-B7CC-A90AE1B4F33D}"/>
              </a:ext>
            </a:extLst>
          </p:cNvPr>
          <p:cNvSpPr>
            <a:spLocks noGrp="1"/>
          </p:cNvSpPr>
          <p:nvPr>
            <p:ph type="ctrTitle"/>
          </p:nvPr>
        </p:nvSpPr>
        <p:spPr/>
        <p:txBody>
          <a:bodyPr/>
          <a:lstStyle/>
          <a:p>
            <a:r>
              <a:rPr lang="en-GB" dirty="0"/>
              <a:t>Indirect discrimination</a:t>
            </a:r>
          </a:p>
        </p:txBody>
      </p:sp>
    </p:spTree>
    <p:extLst>
      <p:ext uri="{BB962C8B-B14F-4D97-AF65-F5344CB8AC3E}">
        <p14:creationId xmlns:p14="http://schemas.microsoft.com/office/powerpoint/2010/main" val="1848465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B7411E-7CDD-40AB-8232-2E9493C155E9}"/>
              </a:ext>
            </a:extLst>
          </p:cNvPr>
          <p:cNvSpPr>
            <a:spLocks noGrp="1"/>
          </p:cNvSpPr>
          <p:nvPr>
            <p:ph idx="1"/>
          </p:nvPr>
        </p:nvSpPr>
        <p:spPr>
          <a:xfrm>
            <a:off x="591709" y="1085747"/>
            <a:ext cx="6667340" cy="5855035"/>
          </a:xfrm>
        </p:spPr>
        <p:txBody>
          <a:bodyPr/>
          <a:lstStyle/>
          <a:p>
            <a:r>
              <a:rPr lang="en-GB" b="1" dirty="0"/>
              <a:t>Indirect discrimination</a:t>
            </a:r>
          </a:p>
        </p:txBody>
      </p:sp>
      <p:sp>
        <p:nvSpPr>
          <p:cNvPr id="4" name="Footer Placeholder 3">
            <a:extLst>
              <a:ext uri="{FF2B5EF4-FFF2-40B4-BE49-F238E27FC236}">
                <a16:creationId xmlns:a16="http://schemas.microsoft.com/office/drawing/2014/main" id="{BD0B554C-4321-4B20-AE23-E55484FEFE0E}"/>
              </a:ext>
            </a:extLst>
          </p:cNvPr>
          <p:cNvSpPr>
            <a:spLocks noGrp="1"/>
          </p:cNvSpPr>
          <p:nvPr>
            <p:ph type="ftr" sz="quarter" idx="11"/>
          </p:nvPr>
        </p:nvSpPr>
        <p:spPr/>
        <p:txBody>
          <a:bodyPr/>
          <a:lstStyle/>
          <a:p>
            <a:r>
              <a:rPr lang="en-GB"/>
              <a:t>© 2020 Capital Law Limited</a:t>
            </a:r>
            <a:endParaRPr lang="en-GB" dirty="0"/>
          </a:p>
        </p:txBody>
      </p:sp>
      <p:sp>
        <p:nvSpPr>
          <p:cNvPr id="6" name="Text Placeholder 5">
            <a:extLst>
              <a:ext uri="{FF2B5EF4-FFF2-40B4-BE49-F238E27FC236}">
                <a16:creationId xmlns:a16="http://schemas.microsoft.com/office/drawing/2014/main" id="{8BFA5BDD-FC82-40FF-9453-32FB114F00FD}"/>
              </a:ext>
            </a:extLst>
          </p:cNvPr>
          <p:cNvSpPr>
            <a:spLocks noGrp="1"/>
          </p:cNvSpPr>
          <p:nvPr>
            <p:ph type="body" sz="quarter" idx="14"/>
          </p:nvPr>
        </p:nvSpPr>
        <p:spPr>
          <a:xfrm>
            <a:off x="8128794" y="2387994"/>
            <a:ext cx="7670394" cy="6756006"/>
          </a:xfrm>
        </p:spPr>
        <p:txBody>
          <a:bodyPr/>
          <a:lstStyle/>
          <a:p>
            <a:r>
              <a:rPr lang="en-GB" b="0" dirty="0"/>
              <a:t>Indirect discrimination happens when there is a provision, criterion or practice that applies in the same way for everybody but disadvantages a group of people. </a:t>
            </a:r>
          </a:p>
          <a:p>
            <a:endParaRPr lang="en-GB" b="0" dirty="0"/>
          </a:p>
          <a:p>
            <a:pPr marL="342900" indent="-342900">
              <a:buFont typeface="Georgia" panose="02040502050405020303" pitchFamily="18" charset="0"/>
              <a:buChar char="─"/>
            </a:pPr>
            <a:endParaRPr lang="en-GB" b="0" dirty="0"/>
          </a:p>
        </p:txBody>
      </p:sp>
      <p:sp>
        <p:nvSpPr>
          <p:cNvPr id="7" name="Rectangle 6">
            <a:extLst>
              <a:ext uri="{FF2B5EF4-FFF2-40B4-BE49-F238E27FC236}">
                <a16:creationId xmlns:a16="http://schemas.microsoft.com/office/drawing/2014/main" id="{EB51C619-C8B3-424A-B10E-0A0E289C3B76}"/>
              </a:ext>
            </a:extLst>
          </p:cNvPr>
          <p:cNvSpPr/>
          <p:nvPr/>
        </p:nvSpPr>
        <p:spPr>
          <a:xfrm>
            <a:off x="9506607" y="4299737"/>
            <a:ext cx="5944503" cy="1200329"/>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3"/>
                </a:solidFill>
                <a:effectLst/>
              </a:rPr>
              <a:t>Unfairly affects a group who share a protected characteristic at a particular disadvantage.</a:t>
            </a:r>
          </a:p>
        </p:txBody>
      </p:sp>
      <p:sp>
        <p:nvSpPr>
          <p:cNvPr id="8" name="Rectangle 7">
            <a:extLst>
              <a:ext uri="{FF2B5EF4-FFF2-40B4-BE49-F238E27FC236}">
                <a16:creationId xmlns:a16="http://schemas.microsoft.com/office/drawing/2014/main" id="{44334B30-739C-4A67-8EFF-CF5204A2DD99}"/>
              </a:ext>
            </a:extLst>
          </p:cNvPr>
          <p:cNvSpPr/>
          <p:nvPr/>
        </p:nvSpPr>
        <p:spPr>
          <a:xfrm>
            <a:off x="5522150" y="6332971"/>
            <a:ext cx="5213287" cy="46166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Is the PCP objectively justified? </a:t>
            </a:r>
          </a:p>
        </p:txBody>
      </p:sp>
      <p:sp>
        <p:nvSpPr>
          <p:cNvPr id="9" name="Rectangle 8">
            <a:extLst>
              <a:ext uri="{FF2B5EF4-FFF2-40B4-BE49-F238E27FC236}">
                <a16:creationId xmlns:a16="http://schemas.microsoft.com/office/drawing/2014/main" id="{00F748CD-52FC-4B9C-8201-D3ECC206034F}"/>
              </a:ext>
            </a:extLst>
          </p:cNvPr>
          <p:cNvSpPr/>
          <p:nvPr/>
        </p:nvSpPr>
        <p:spPr>
          <a:xfrm>
            <a:off x="4551688" y="6940782"/>
            <a:ext cx="7927170" cy="46166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1">
                    <a:lumMod val="75000"/>
                  </a:schemeClr>
                </a:solidFill>
                <a:effectLst/>
              </a:rPr>
              <a:t>Can the employer demonstrate a legitimate aim? </a:t>
            </a:r>
          </a:p>
        </p:txBody>
      </p:sp>
    </p:spTree>
    <p:extLst>
      <p:ext uri="{BB962C8B-B14F-4D97-AF65-F5344CB8AC3E}">
        <p14:creationId xmlns:p14="http://schemas.microsoft.com/office/powerpoint/2010/main" val="27564806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84AF21-057D-4B31-BCB2-814C1A50C610}"/>
              </a:ext>
            </a:extLst>
          </p:cNvPr>
          <p:cNvSpPr>
            <a:spLocks noGrp="1"/>
          </p:cNvSpPr>
          <p:nvPr>
            <p:ph idx="1"/>
          </p:nvPr>
        </p:nvSpPr>
        <p:spPr/>
        <p:txBody>
          <a:bodyPr/>
          <a:lstStyle/>
          <a:p>
            <a:r>
              <a:rPr lang="en-GB" b="1" dirty="0"/>
              <a:t>PCP </a:t>
            </a:r>
          </a:p>
          <a:p>
            <a:r>
              <a:rPr lang="en-GB" b="1" dirty="0"/>
              <a:t>Case study</a:t>
            </a:r>
          </a:p>
        </p:txBody>
      </p:sp>
      <p:sp>
        <p:nvSpPr>
          <p:cNvPr id="4" name="Footer Placeholder 3">
            <a:extLst>
              <a:ext uri="{FF2B5EF4-FFF2-40B4-BE49-F238E27FC236}">
                <a16:creationId xmlns:a16="http://schemas.microsoft.com/office/drawing/2014/main" id="{FED456CE-2933-4267-8796-0FEF6B6E082C}"/>
              </a:ext>
            </a:extLst>
          </p:cNvPr>
          <p:cNvSpPr>
            <a:spLocks noGrp="1"/>
          </p:cNvSpPr>
          <p:nvPr>
            <p:ph type="ftr" sz="quarter" idx="11"/>
          </p:nvPr>
        </p:nvSpPr>
        <p:spPr/>
        <p:txBody>
          <a:bodyPr/>
          <a:lstStyle/>
          <a:p>
            <a:r>
              <a:rPr lang="en-GB"/>
              <a:t>© 2020 Capital Law Limited</a:t>
            </a:r>
            <a:endParaRPr lang="en-GB" dirty="0"/>
          </a:p>
        </p:txBody>
      </p:sp>
      <p:sp>
        <p:nvSpPr>
          <p:cNvPr id="5" name="Text Placeholder 4">
            <a:extLst>
              <a:ext uri="{FF2B5EF4-FFF2-40B4-BE49-F238E27FC236}">
                <a16:creationId xmlns:a16="http://schemas.microsoft.com/office/drawing/2014/main" id="{1D224E89-1D2D-4BF3-A9B2-147F64DF7609}"/>
              </a:ext>
            </a:extLst>
          </p:cNvPr>
          <p:cNvSpPr>
            <a:spLocks noGrp="1"/>
          </p:cNvSpPr>
          <p:nvPr>
            <p:ph type="body" sz="quarter" idx="14"/>
          </p:nvPr>
        </p:nvSpPr>
        <p:spPr/>
        <p:txBody>
          <a:bodyPr/>
          <a:lstStyle/>
          <a:p>
            <a:endParaRPr lang="en-GB"/>
          </a:p>
        </p:txBody>
      </p:sp>
      <p:pic>
        <p:nvPicPr>
          <p:cNvPr id="8" name="Picture 7" descr="A red and white sign&#10;&#10;Description automatically generated with low confidence">
            <a:extLst>
              <a:ext uri="{FF2B5EF4-FFF2-40B4-BE49-F238E27FC236}">
                <a16:creationId xmlns:a16="http://schemas.microsoft.com/office/drawing/2014/main" id="{EB23E03D-92F9-493E-A43A-71EB97CDB399}"/>
              </a:ext>
            </a:extLst>
          </p:cNvPr>
          <p:cNvPicPr>
            <a:picLocks noChangeAspect="1"/>
          </p:cNvPicPr>
          <p:nvPr/>
        </p:nvPicPr>
        <p:blipFill>
          <a:blip r:embed="rId3"/>
          <a:stretch>
            <a:fillRect/>
          </a:stretch>
        </p:blipFill>
        <p:spPr>
          <a:xfrm>
            <a:off x="5443855" y="2804370"/>
            <a:ext cx="9816465" cy="3877504"/>
          </a:xfrm>
          <a:prstGeom prst="rect">
            <a:avLst/>
          </a:prstGeom>
        </p:spPr>
      </p:pic>
    </p:spTree>
    <p:extLst>
      <p:ext uri="{BB962C8B-B14F-4D97-AF65-F5344CB8AC3E}">
        <p14:creationId xmlns:p14="http://schemas.microsoft.com/office/powerpoint/2010/main" val="311361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C6863-5DD9-420A-A0EB-9A0F9E2AACA7}"/>
              </a:ext>
            </a:extLst>
          </p:cNvPr>
          <p:cNvSpPr>
            <a:spLocks noGrp="1"/>
          </p:cNvSpPr>
          <p:nvPr>
            <p:ph idx="1"/>
          </p:nvPr>
        </p:nvSpPr>
        <p:spPr>
          <a:xfrm>
            <a:off x="633573" y="983373"/>
            <a:ext cx="6667340" cy="5855035"/>
          </a:xfrm>
        </p:spPr>
        <p:txBody>
          <a:bodyPr/>
          <a:lstStyle/>
          <a:p>
            <a:r>
              <a:rPr lang="en-GB" b="1" dirty="0"/>
              <a:t>Claimant’s disadvantage</a:t>
            </a:r>
          </a:p>
        </p:txBody>
      </p:sp>
      <p:sp>
        <p:nvSpPr>
          <p:cNvPr id="4" name="Footer Placeholder 3">
            <a:extLst>
              <a:ext uri="{FF2B5EF4-FFF2-40B4-BE49-F238E27FC236}">
                <a16:creationId xmlns:a16="http://schemas.microsoft.com/office/drawing/2014/main" id="{6A0C65A0-C05A-4C36-9637-8495F030DAF5}"/>
              </a:ext>
            </a:extLst>
          </p:cNvPr>
          <p:cNvSpPr>
            <a:spLocks noGrp="1"/>
          </p:cNvSpPr>
          <p:nvPr>
            <p:ph type="ftr" sz="quarter" idx="11"/>
          </p:nvPr>
        </p:nvSpPr>
        <p:spPr/>
        <p:txBody>
          <a:bodyPr/>
          <a:lstStyle/>
          <a:p>
            <a:r>
              <a:rPr lang="en-GB"/>
              <a:t>© 2020 Capital Law Limited</a:t>
            </a:r>
            <a:endParaRPr lang="en-GB" dirty="0"/>
          </a:p>
        </p:txBody>
      </p:sp>
      <p:sp>
        <p:nvSpPr>
          <p:cNvPr id="7" name="Rectangle 6">
            <a:extLst>
              <a:ext uri="{FF2B5EF4-FFF2-40B4-BE49-F238E27FC236}">
                <a16:creationId xmlns:a16="http://schemas.microsoft.com/office/drawing/2014/main" id="{7EEB4D85-A883-4378-9E35-8483E6594F4C}"/>
              </a:ext>
            </a:extLst>
          </p:cNvPr>
          <p:cNvSpPr/>
          <p:nvPr/>
        </p:nvSpPr>
        <p:spPr>
          <a:xfrm>
            <a:off x="5588001" y="1691472"/>
            <a:ext cx="10413554" cy="1200329"/>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1">
                    <a:lumMod val="75000"/>
                  </a:schemeClr>
                </a:solidFill>
                <a:effectLst/>
              </a:rPr>
              <a:t>The PCP that puts members of a protected group at a particular disadvantage must also put (or would put) the claimant at that disadvantage</a:t>
            </a:r>
            <a:endParaRPr lang="en-GB" sz="5400" b="1" cap="none" spc="0" dirty="0">
              <a:ln/>
              <a:solidFill>
                <a:schemeClr val="accent1">
                  <a:lumMod val="75000"/>
                </a:schemeClr>
              </a:solidFill>
              <a:effectLst/>
            </a:endParaRPr>
          </a:p>
        </p:txBody>
      </p:sp>
      <p:sp>
        <p:nvSpPr>
          <p:cNvPr id="9" name="Rectangle 8">
            <a:extLst>
              <a:ext uri="{FF2B5EF4-FFF2-40B4-BE49-F238E27FC236}">
                <a16:creationId xmlns:a16="http://schemas.microsoft.com/office/drawing/2014/main" id="{A0B47ADC-6238-4A59-867F-76366F15DB73}"/>
              </a:ext>
            </a:extLst>
          </p:cNvPr>
          <p:cNvSpPr/>
          <p:nvPr/>
        </p:nvSpPr>
        <p:spPr>
          <a:xfrm>
            <a:off x="0" y="3546509"/>
            <a:ext cx="18182836" cy="830997"/>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endParaRPr lang="en-GB" b="1" cap="none" spc="0" dirty="0">
              <a:ln/>
              <a:solidFill>
                <a:schemeClr val="accent1">
                  <a:lumMod val="75000"/>
                </a:schemeClr>
              </a:solidFill>
              <a:effectLst/>
            </a:endParaRPr>
          </a:p>
          <a:p>
            <a:pPr algn="ctr"/>
            <a:r>
              <a:rPr lang="en-GB" b="1" cap="none" spc="0" dirty="0">
                <a:ln/>
                <a:solidFill>
                  <a:schemeClr val="accent1">
                    <a:lumMod val="75000"/>
                  </a:schemeClr>
                </a:solidFill>
                <a:effectLst/>
              </a:rPr>
              <a:t>Applicants who only apply for a job to bring a claim will not be protected under the law.</a:t>
            </a:r>
          </a:p>
        </p:txBody>
      </p:sp>
    </p:spTree>
    <p:extLst>
      <p:ext uri="{BB962C8B-B14F-4D97-AF65-F5344CB8AC3E}">
        <p14:creationId xmlns:p14="http://schemas.microsoft.com/office/powerpoint/2010/main" val="3238245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DE3DB-B312-41D9-89F8-C6EBA88674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7BA08E-2DC0-4023-9E95-265D3C697894}"/>
              </a:ext>
            </a:extLst>
          </p:cNvPr>
          <p:cNvSpPr>
            <a:spLocks noGrp="1"/>
          </p:cNvSpPr>
          <p:nvPr>
            <p:ph idx="1"/>
          </p:nvPr>
        </p:nvSpPr>
        <p:spPr/>
        <p:txBody>
          <a:bodyPr/>
          <a:lstStyle/>
          <a:p>
            <a:r>
              <a:rPr lang="en-GB" b="1" dirty="0"/>
              <a:t>Genuine occupational requirement</a:t>
            </a:r>
          </a:p>
        </p:txBody>
      </p:sp>
      <p:sp>
        <p:nvSpPr>
          <p:cNvPr id="4" name="Footer Placeholder 3">
            <a:extLst>
              <a:ext uri="{FF2B5EF4-FFF2-40B4-BE49-F238E27FC236}">
                <a16:creationId xmlns:a16="http://schemas.microsoft.com/office/drawing/2014/main" id="{81539A75-5C4B-4E1C-A685-7196FA550D8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E0A37CB0-62DE-4F3A-98FA-B457A992E2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1DD211F1-35C2-4644-869C-C2516EB0595C}"/>
              </a:ext>
            </a:extLst>
          </p:cNvPr>
          <p:cNvSpPr>
            <a:spLocks noGrp="1"/>
          </p:cNvSpPr>
          <p:nvPr>
            <p:ph type="body" sz="quarter" idx="14"/>
          </p:nvPr>
        </p:nvSpPr>
        <p:spPr/>
        <p:txBody>
          <a:bodyPr/>
          <a:lstStyle/>
          <a:p>
            <a:endParaRPr lang="en-GB"/>
          </a:p>
        </p:txBody>
      </p:sp>
      <p:pic>
        <p:nvPicPr>
          <p:cNvPr id="10" name="Picture 9" descr="Text, letter&#10;&#10;Description automatically generated">
            <a:extLst>
              <a:ext uri="{FF2B5EF4-FFF2-40B4-BE49-F238E27FC236}">
                <a16:creationId xmlns:a16="http://schemas.microsoft.com/office/drawing/2014/main" id="{F8F57402-7276-426D-A904-EE1F6A69F1C7}"/>
              </a:ext>
            </a:extLst>
          </p:cNvPr>
          <p:cNvPicPr>
            <a:picLocks noChangeAspect="1"/>
          </p:cNvPicPr>
          <p:nvPr/>
        </p:nvPicPr>
        <p:blipFill>
          <a:blip r:embed="rId3"/>
          <a:stretch>
            <a:fillRect/>
          </a:stretch>
        </p:blipFill>
        <p:spPr>
          <a:xfrm>
            <a:off x="5789459" y="1429261"/>
            <a:ext cx="4678669" cy="6740207"/>
          </a:xfrm>
          <a:prstGeom prst="rect">
            <a:avLst/>
          </a:prstGeom>
        </p:spPr>
      </p:pic>
    </p:spTree>
    <p:extLst>
      <p:ext uri="{BB962C8B-B14F-4D97-AF65-F5344CB8AC3E}">
        <p14:creationId xmlns:p14="http://schemas.microsoft.com/office/powerpoint/2010/main" val="2718280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C6863-5DD9-420A-A0EB-9A0F9E2AACA7}"/>
              </a:ext>
            </a:extLst>
          </p:cNvPr>
          <p:cNvSpPr>
            <a:spLocks noGrp="1"/>
          </p:cNvSpPr>
          <p:nvPr>
            <p:ph idx="1"/>
          </p:nvPr>
        </p:nvSpPr>
        <p:spPr>
          <a:xfrm>
            <a:off x="633572" y="983373"/>
            <a:ext cx="8998107" cy="5855035"/>
          </a:xfrm>
        </p:spPr>
        <p:txBody>
          <a:bodyPr/>
          <a:lstStyle/>
          <a:p>
            <a:r>
              <a:rPr lang="en-GB" b="1" dirty="0"/>
              <a:t>Positive discrimination/action in recruitment</a:t>
            </a:r>
          </a:p>
        </p:txBody>
      </p:sp>
      <p:sp>
        <p:nvSpPr>
          <p:cNvPr id="4" name="Footer Placeholder 3">
            <a:extLst>
              <a:ext uri="{FF2B5EF4-FFF2-40B4-BE49-F238E27FC236}">
                <a16:creationId xmlns:a16="http://schemas.microsoft.com/office/drawing/2014/main" id="{6A0C65A0-C05A-4C36-9637-8495F030DAF5}"/>
              </a:ext>
            </a:extLst>
          </p:cNvPr>
          <p:cNvSpPr>
            <a:spLocks noGrp="1"/>
          </p:cNvSpPr>
          <p:nvPr>
            <p:ph type="ftr" sz="quarter" idx="11"/>
          </p:nvPr>
        </p:nvSpPr>
        <p:spPr/>
        <p:txBody>
          <a:bodyPr/>
          <a:lstStyle/>
          <a:p>
            <a:r>
              <a:rPr lang="en-GB"/>
              <a:t>© 2020 Capital Law Limited</a:t>
            </a:r>
            <a:endParaRPr lang="en-GB" dirty="0"/>
          </a:p>
        </p:txBody>
      </p:sp>
      <p:sp>
        <p:nvSpPr>
          <p:cNvPr id="7" name="Rectangle 6">
            <a:extLst>
              <a:ext uri="{FF2B5EF4-FFF2-40B4-BE49-F238E27FC236}">
                <a16:creationId xmlns:a16="http://schemas.microsoft.com/office/drawing/2014/main" id="{7EEB4D85-A883-4378-9E35-8483E6594F4C}"/>
              </a:ext>
            </a:extLst>
          </p:cNvPr>
          <p:cNvSpPr/>
          <p:nvPr/>
        </p:nvSpPr>
        <p:spPr>
          <a:xfrm>
            <a:off x="5588001" y="2554392"/>
            <a:ext cx="10413554" cy="1200329"/>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1">
                    <a:lumMod val="75000"/>
                  </a:schemeClr>
                </a:solidFill>
                <a:effectLst/>
              </a:rPr>
              <a:t>Positive discrimination occurs where a disadvantaged or under-represented group that share a protected characteristic are treated preferentially in order to address inequality. </a:t>
            </a:r>
            <a:endParaRPr lang="en-GB" sz="5400" b="1" cap="none" spc="0" dirty="0">
              <a:ln/>
              <a:solidFill>
                <a:schemeClr val="accent1">
                  <a:lumMod val="75000"/>
                </a:schemeClr>
              </a:solidFill>
              <a:effectLst/>
            </a:endParaRPr>
          </a:p>
        </p:txBody>
      </p:sp>
      <p:sp>
        <p:nvSpPr>
          <p:cNvPr id="9" name="Rectangle 8">
            <a:extLst>
              <a:ext uri="{FF2B5EF4-FFF2-40B4-BE49-F238E27FC236}">
                <a16:creationId xmlns:a16="http://schemas.microsoft.com/office/drawing/2014/main" id="{A0B47ADC-6238-4A59-867F-76366F15DB73}"/>
              </a:ext>
            </a:extLst>
          </p:cNvPr>
          <p:cNvSpPr/>
          <p:nvPr/>
        </p:nvSpPr>
        <p:spPr>
          <a:xfrm>
            <a:off x="633685" y="3991492"/>
            <a:ext cx="7148194" cy="156966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1">
                    <a:lumMod val="75000"/>
                  </a:schemeClr>
                </a:solidFill>
                <a:effectLst/>
              </a:rPr>
              <a:t>Positive discrimination is unlawful (except in relation to disabilities)</a:t>
            </a:r>
            <a:r>
              <a:rPr lang="en-GB" b="1" dirty="0">
                <a:ln/>
                <a:solidFill>
                  <a:schemeClr val="accent1">
                    <a:lumMod val="75000"/>
                  </a:schemeClr>
                </a:solidFill>
              </a:rPr>
              <a:t>, HOWEVER, positive action (in the circumstances set out in the Equality Act 2010) is permitted.</a:t>
            </a:r>
            <a:endParaRPr lang="en-GB" b="1" cap="none" spc="0" dirty="0">
              <a:ln/>
              <a:solidFill>
                <a:schemeClr val="accent1">
                  <a:lumMod val="75000"/>
                </a:schemeClr>
              </a:solidFill>
              <a:effectLst/>
            </a:endParaRPr>
          </a:p>
        </p:txBody>
      </p:sp>
      <p:sp>
        <p:nvSpPr>
          <p:cNvPr id="2" name="TextBox 1">
            <a:extLst>
              <a:ext uri="{FF2B5EF4-FFF2-40B4-BE49-F238E27FC236}">
                <a16:creationId xmlns:a16="http://schemas.microsoft.com/office/drawing/2014/main" id="{352C8BE2-1E39-4F56-94F1-79E9789421EE}"/>
              </a:ext>
            </a:extLst>
          </p:cNvPr>
          <p:cNvSpPr txBox="1"/>
          <p:nvPr/>
        </p:nvSpPr>
        <p:spPr>
          <a:xfrm>
            <a:off x="8128794" y="4005643"/>
            <a:ext cx="7315200" cy="4154984"/>
          </a:xfrm>
          <a:prstGeom prst="rect">
            <a:avLst/>
          </a:prstGeom>
          <a:noFill/>
        </p:spPr>
        <p:txBody>
          <a:bodyPr wrap="square" rtlCol="0">
            <a:spAutoFit/>
          </a:bodyPr>
          <a:lstStyle/>
          <a:p>
            <a:pPr algn="ctr"/>
            <a:r>
              <a:rPr lang="en-GB" b="1" dirty="0">
                <a:solidFill>
                  <a:schemeClr val="tx1">
                    <a:lumMod val="75000"/>
                    <a:lumOff val="25000"/>
                  </a:schemeClr>
                </a:solidFill>
              </a:rPr>
              <a:t>Positive action in recruitment is only allowed where:</a:t>
            </a:r>
          </a:p>
          <a:p>
            <a:pPr marL="342900" indent="-342900" algn="ctr">
              <a:buFont typeface="Arial" panose="020B0604020202020204" pitchFamily="34" charset="0"/>
              <a:buChar char="•"/>
            </a:pPr>
            <a:r>
              <a:rPr lang="en-GB" b="1" dirty="0">
                <a:solidFill>
                  <a:schemeClr val="tx1">
                    <a:lumMod val="75000"/>
                    <a:lumOff val="25000"/>
                  </a:schemeClr>
                </a:solidFill>
              </a:rPr>
              <a:t>A is as qualified as B to be recruited or promoted.</a:t>
            </a:r>
          </a:p>
          <a:p>
            <a:pPr marL="342900" indent="-342900" algn="ctr">
              <a:buFont typeface="Arial" panose="020B0604020202020204" pitchFamily="34" charset="0"/>
              <a:buChar char="•"/>
            </a:pPr>
            <a:r>
              <a:rPr lang="en-GB" b="1" dirty="0">
                <a:solidFill>
                  <a:schemeClr val="tx1">
                    <a:lumMod val="75000"/>
                    <a:lumOff val="25000"/>
                  </a:schemeClr>
                </a:solidFill>
              </a:rPr>
              <a:t>The employer does not have a policy of treating persons who share the protected characteristic more favourably in connection with recruitment or promotion than persons who do not share it; and</a:t>
            </a:r>
          </a:p>
          <a:p>
            <a:pPr marL="342900" indent="-342900" algn="ctr">
              <a:buFont typeface="Arial" panose="020B0604020202020204" pitchFamily="34" charset="0"/>
              <a:buChar char="•"/>
            </a:pPr>
            <a:r>
              <a:rPr lang="en-GB" b="1" dirty="0">
                <a:solidFill>
                  <a:schemeClr val="tx1">
                    <a:lumMod val="75000"/>
                    <a:lumOff val="25000"/>
                  </a:schemeClr>
                </a:solidFill>
              </a:rPr>
              <a:t>Taking the action is a proportionate means of achieving a legitimate aim</a:t>
            </a:r>
          </a:p>
        </p:txBody>
      </p:sp>
    </p:spTree>
    <p:extLst>
      <p:ext uri="{BB962C8B-B14F-4D97-AF65-F5344CB8AC3E}">
        <p14:creationId xmlns:p14="http://schemas.microsoft.com/office/powerpoint/2010/main" val="3364343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A1F7E-F94D-4A78-82C3-57D1CA3D9DDC}"/>
              </a:ext>
            </a:extLst>
          </p:cNvPr>
          <p:cNvSpPr>
            <a:spLocks noGrp="1"/>
          </p:cNvSpPr>
          <p:nvPr>
            <p:ph type="ctrTitle"/>
          </p:nvPr>
        </p:nvSpPr>
        <p:spPr/>
        <p:txBody>
          <a:bodyPr/>
          <a:lstStyle/>
          <a:p>
            <a:r>
              <a:rPr lang="en-GB" dirty="0"/>
              <a:t>Harassment</a:t>
            </a:r>
          </a:p>
        </p:txBody>
      </p:sp>
    </p:spTree>
    <p:extLst>
      <p:ext uri="{BB962C8B-B14F-4D97-AF65-F5344CB8AC3E}">
        <p14:creationId xmlns:p14="http://schemas.microsoft.com/office/powerpoint/2010/main" val="8313556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DB33A9-A32D-40DB-8CAA-1FD6C8DF0B09}"/>
              </a:ext>
            </a:extLst>
          </p:cNvPr>
          <p:cNvSpPr>
            <a:spLocks noGrp="1"/>
          </p:cNvSpPr>
          <p:nvPr>
            <p:ph idx="1"/>
          </p:nvPr>
        </p:nvSpPr>
        <p:spPr>
          <a:xfrm>
            <a:off x="633573" y="1305340"/>
            <a:ext cx="4710587" cy="1569660"/>
          </a:xfrm>
        </p:spPr>
        <p:txBody>
          <a:bodyPr/>
          <a:lstStyle/>
          <a:p>
            <a:r>
              <a:rPr lang="en-GB" b="1" dirty="0"/>
              <a:t>Harassment</a:t>
            </a:r>
          </a:p>
          <a:p>
            <a:r>
              <a:rPr lang="en-GB" b="1" dirty="0"/>
              <a:t>Key issues</a:t>
            </a:r>
          </a:p>
        </p:txBody>
      </p:sp>
      <p:sp>
        <p:nvSpPr>
          <p:cNvPr id="4" name="Footer Placeholder 3">
            <a:extLst>
              <a:ext uri="{FF2B5EF4-FFF2-40B4-BE49-F238E27FC236}">
                <a16:creationId xmlns:a16="http://schemas.microsoft.com/office/drawing/2014/main" id="{55299FCF-F883-4E50-A900-39DF8DE29E97}"/>
              </a:ext>
            </a:extLst>
          </p:cNvPr>
          <p:cNvSpPr>
            <a:spLocks noGrp="1"/>
          </p:cNvSpPr>
          <p:nvPr>
            <p:ph type="ftr" sz="quarter" idx="11"/>
          </p:nvPr>
        </p:nvSpPr>
        <p:spPr/>
        <p:txBody>
          <a:bodyPr/>
          <a:lstStyle/>
          <a:p>
            <a:r>
              <a:rPr lang="en-GB" dirty="0"/>
              <a:t>© 2020 Capital Law Limited</a:t>
            </a:r>
          </a:p>
        </p:txBody>
      </p:sp>
      <p:sp>
        <p:nvSpPr>
          <p:cNvPr id="9" name="TextBox 8">
            <a:extLst>
              <a:ext uri="{FF2B5EF4-FFF2-40B4-BE49-F238E27FC236}">
                <a16:creationId xmlns:a16="http://schemas.microsoft.com/office/drawing/2014/main" id="{71DD0727-D771-4330-B7D6-C2621B3DA780}"/>
              </a:ext>
            </a:extLst>
          </p:cNvPr>
          <p:cNvSpPr txBox="1"/>
          <p:nvPr/>
        </p:nvSpPr>
        <p:spPr>
          <a:xfrm>
            <a:off x="7504113" y="6618765"/>
            <a:ext cx="8128000" cy="461665"/>
          </a:xfrm>
          <a:prstGeom prst="rect">
            <a:avLst/>
          </a:prstGeom>
          <a:noFill/>
        </p:spPr>
        <p:txBody>
          <a:bodyPr wrap="square">
            <a:spAutoFit/>
          </a:bodyPr>
          <a:lstStyle/>
          <a:p>
            <a:pPr algn="ctr"/>
            <a:r>
              <a:rPr lang="en-GB" b="1" cap="none" spc="0" dirty="0">
                <a:ln/>
                <a:solidFill>
                  <a:schemeClr val="accent3"/>
                </a:solidFill>
                <a:effectLst/>
              </a:rPr>
              <a:t>A one-off incident can be harassment.</a:t>
            </a:r>
          </a:p>
        </p:txBody>
      </p:sp>
      <p:sp>
        <p:nvSpPr>
          <p:cNvPr id="13" name="TextBox 12">
            <a:extLst>
              <a:ext uri="{FF2B5EF4-FFF2-40B4-BE49-F238E27FC236}">
                <a16:creationId xmlns:a16="http://schemas.microsoft.com/office/drawing/2014/main" id="{5B4EE04C-476D-435C-81AC-0C7D6D24DC46}"/>
              </a:ext>
            </a:extLst>
          </p:cNvPr>
          <p:cNvSpPr txBox="1"/>
          <p:nvPr/>
        </p:nvSpPr>
        <p:spPr>
          <a:xfrm>
            <a:off x="282415" y="6200699"/>
            <a:ext cx="6585745" cy="1938992"/>
          </a:xfrm>
          <a:prstGeom prst="rect">
            <a:avLst/>
          </a:prstGeom>
          <a:noFill/>
        </p:spPr>
        <p:txBody>
          <a:bodyPr wrap="square">
            <a:spAutoFit/>
          </a:bodyPr>
          <a:lstStyle/>
          <a:p>
            <a:pPr algn="ctr"/>
            <a:r>
              <a:rPr lang="en-GB" b="1" cap="none" spc="0" dirty="0">
                <a:ln/>
                <a:solidFill>
                  <a:schemeClr val="accent1">
                    <a:lumMod val="75000"/>
                  </a:schemeClr>
                </a:solidFill>
                <a:effectLst/>
              </a:rPr>
              <a:t>The law protects an employee against harassment based on someone else's protected characteristic, or based on the perception that they have a protected characteristic.</a:t>
            </a:r>
          </a:p>
        </p:txBody>
      </p:sp>
      <p:sp>
        <p:nvSpPr>
          <p:cNvPr id="10" name="TextBox 9">
            <a:extLst>
              <a:ext uri="{FF2B5EF4-FFF2-40B4-BE49-F238E27FC236}">
                <a16:creationId xmlns:a16="http://schemas.microsoft.com/office/drawing/2014/main" id="{6BF451F3-E480-4D73-B7F2-7EFAFD90BE88}"/>
              </a:ext>
            </a:extLst>
          </p:cNvPr>
          <p:cNvSpPr txBox="1"/>
          <p:nvPr/>
        </p:nvSpPr>
        <p:spPr>
          <a:xfrm>
            <a:off x="4982368" y="2525235"/>
            <a:ext cx="6585745" cy="3046988"/>
          </a:xfrm>
          <a:prstGeom prst="rect">
            <a:avLst/>
          </a:prstGeom>
          <a:noFill/>
        </p:spPr>
        <p:txBody>
          <a:bodyPr wrap="square">
            <a:spAutoFit/>
          </a:bodyPr>
          <a:lstStyle/>
          <a:p>
            <a:pPr algn="ctr"/>
            <a:r>
              <a:rPr lang="en-GB" b="1" dirty="0">
                <a:ln/>
                <a:solidFill>
                  <a:schemeClr val="accent1">
                    <a:lumMod val="75000"/>
                  </a:schemeClr>
                </a:solidFill>
              </a:rPr>
              <a:t>A harasses B where A's conduct has the purpose or effect of violating B's dignity or creating an intimidating, hostile, degrading, humiliating or offensive environment for B</a:t>
            </a:r>
          </a:p>
          <a:p>
            <a:pPr algn="ctr"/>
            <a:endParaRPr lang="en-GB" b="1" cap="none" spc="0" dirty="0">
              <a:ln/>
              <a:solidFill>
                <a:schemeClr val="accent1">
                  <a:lumMod val="75000"/>
                </a:schemeClr>
              </a:solidFill>
              <a:effectLst/>
            </a:endParaRPr>
          </a:p>
          <a:p>
            <a:pPr algn="ctr"/>
            <a:r>
              <a:rPr lang="en-GB" b="1" dirty="0">
                <a:ln/>
                <a:solidFill>
                  <a:schemeClr val="accent1">
                    <a:lumMod val="75000"/>
                  </a:schemeClr>
                </a:solidFill>
              </a:rPr>
              <a:t>A’s conduct will only be harassment if it relates to a protected characteristic</a:t>
            </a:r>
            <a:endParaRPr lang="en-GB" b="1" cap="none" spc="0" dirty="0">
              <a:ln/>
              <a:solidFill>
                <a:schemeClr val="accent1">
                  <a:lumMod val="75000"/>
                </a:schemeClr>
              </a:solidFill>
              <a:effectLst/>
            </a:endParaRPr>
          </a:p>
        </p:txBody>
      </p:sp>
    </p:spTree>
    <p:extLst>
      <p:ext uri="{BB962C8B-B14F-4D97-AF65-F5344CB8AC3E}">
        <p14:creationId xmlns:p14="http://schemas.microsoft.com/office/powerpoint/2010/main" val="30306082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BD51C7-99C7-4C25-9028-B8B707B36798}"/>
              </a:ext>
            </a:extLst>
          </p:cNvPr>
          <p:cNvSpPr>
            <a:spLocks noGrp="1"/>
          </p:cNvSpPr>
          <p:nvPr>
            <p:ph idx="1"/>
          </p:nvPr>
        </p:nvSpPr>
        <p:spPr/>
        <p:txBody>
          <a:bodyPr/>
          <a:lstStyle/>
          <a:p>
            <a:r>
              <a:rPr lang="en-GB" b="1" dirty="0"/>
              <a:t>Relating to a protected characteristic: EHRC guidance</a:t>
            </a:r>
          </a:p>
        </p:txBody>
      </p:sp>
      <p:sp>
        <p:nvSpPr>
          <p:cNvPr id="4" name="Footer Placeholder 3">
            <a:extLst>
              <a:ext uri="{FF2B5EF4-FFF2-40B4-BE49-F238E27FC236}">
                <a16:creationId xmlns:a16="http://schemas.microsoft.com/office/drawing/2014/main" id="{5A358F8C-BE00-48AC-A9E7-89B979BEA374}"/>
              </a:ext>
            </a:extLst>
          </p:cNvPr>
          <p:cNvSpPr>
            <a:spLocks noGrp="1"/>
          </p:cNvSpPr>
          <p:nvPr>
            <p:ph type="ftr" sz="quarter" idx="11"/>
          </p:nvPr>
        </p:nvSpPr>
        <p:spPr/>
        <p:txBody>
          <a:bodyPr/>
          <a:lstStyle/>
          <a:p>
            <a:r>
              <a:rPr lang="en-GB"/>
              <a:t>© 2020 Capital Law Limited</a:t>
            </a:r>
            <a:endParaRPr lang="en-GB" dirty="0"/>
          </a:p>
        </p:txBody>
      </p:sp>
      <p:sp>
        <p:nvSpPr>
          <p:cNvPr id="6" name="Text Placeholder 5">
            <a:extLst>
              <a:ext uri="{FF2B5EF4-FFF2-40B4-BE49-F238E27FC236}">
                <a16:creationId xmlns:a16="http://schemas.microsoft.com/office/drawing/2014/main" id="{CFC96F9A-26EA-4D7C-8327-2C59222BF477}"/>
              </a:ext>
            </a:extLst>
          </p:cNvPr>
          <p:cNvSpPr>
            <a:spLocks noGrp="1"/>
          </p:cNvSpPr>
          <p:nvPr>
            <p:ph type="body" sz="quarter" idx="14"/>
          </p:nvPr>
        </p:nvSpPr>
        <p:spPr>
          <a:xfrm>
            <a:off x="7697972" y="1971347"/>
            <a:ext cx="7946841" cy="5543550"/>
          </a:xfrm>
        </p:spPr>
        <p:txBody>
          <a:bodyPr/>
          <a:lstStyle/>
          <a:p>
            <a:pPr marL="342900" indent="-342900">
              <a:buFont typeface="Georgia" panose="02040502050405020303" pitchFamily="18" charset="0"/>
              <a:buChar char="─"/>
            </a:pPr>
            <a:r>
              <a:rPr lang="en-GB" b="0" dirty="0"/>
              <a:t>A Muslim worker has a conversation with a colleague about ''Islamic State" fighters. The worker mentions to the colleague some comments made by a journalist about Islamic State fighters which are of a positive nature. </a:t>
            </a:r>
          </a:p>
          <a:p>
            <a:pPr marL="342900" indent="-342900">
              <a:buFont typeface="Georgia" panose="02040502050405020303" pitchFamily="18" charset="0"/>
              <a:buChar char="─"/>
            </a:pPr>
            <a:r>
              <a:rPr lang="en-GB" b="0" dirty="0"/>
              <a:t>Later that month the colleague approaches the worker and asks, "Are you still promoting Islamic State?". The worker is upset at the allegation that he promotes Islamic State and brings a claim of harassment related to religion/belief. </a:t>
            </a:r>
          </a:p>
          <a:p>
            <a:pPr marL="342900" indent="-342900">
              <a:buFont typeface="Georgia" panose="02040502050405020303" pitchFamily="18" charset="0"/>
              <a:buChar char="─"/>
            </a:pPr>
            <a:r>
              <a:rPr lang="en-GB" b="0" dirty="0"/>
              <a:t>The tribunal finds that the colleague asked that question because of the worker’s previous comments, not because the worker is a Muslim or because of anything related to the worker’s religion. The question was therefore </a:t>
            </a:r>
            <a:r>
              <a:rPr lang="en-GB" dirty="0"/>
              <a:t>not harassment.</a:t>
            </a:r>
          </a:p>
        </p:txBody>
      </p:sp>
    </p:spTree>
    <p:extLst>
      <p:ext uri="{BB962C8B-B14F-4D97-AF65-F5344CB8AC3E}">
        <p14:creationId xmlns:p14="http://schemas.microsoft.com/office/powerpoint/2010/main" val="38371321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45ECB3-9B2F-4C4C-980D-69E1CD5F243E}"/>
              </a:ext>
            </a:extLst>
          </p:cNvPr>
          <p:cNvSpPr>
            <a:spLocks noGrp="1"/>
          </p:cNvSpPr>
          <p:nvPr>
            <p:ph idx="1"/>
          </p:nvPr>
        </p:nvSpPr>
        <p:spPr>
          <a:xfrm>
            <a:off x="633573" y="1125942"/>
            <a:ext cx="4283867" cy="1332680"/>
          </a:xfrm>
        </p:spPr>
        <p:txBody>
          <a:bodyPr/>
          <a:lstStyle/>
          <a:p>
            <a:r>
              <a:rPr lang="en-GB" b="1" dirty="0"/>
              <a:t>Unwanted conduct</a:t>
            </a:r>
          </a:p>
        </p:txBody>
      </p:sp>
      <p:sp>
        <p:nvSpPr>
          <p:cNvPr id="4" name="Footer Placeholder 3">
            <a:extLst>
              <a:ext uri="{FF2B5EF4-FFF2-40B4-BE49-F238E27FC236}">
                <a16:creationId xmlns:a16="http://schemas.microsoft.com/office/drawing/2014/main" id="{C836F390-2614-4A93-A03A-3A3B90DF749C}"/>
              </a:ext>
            </a:extLst>
          </p:cNvPr>
          <p:cNvSpPr>
            <a:spLocks noGrp="1"/>
          </p:cNvSpPr>
          <p:nvPr>
            <p:ph type="ftr" sz="quarter" idx="11"/>
          </p:nvPr>
        </p:nvSpPr>
        <p:spPr/>
        <p:txBody>
          <a:bodyPr/>
          <a:lstStyle/>
          <a:p>
            <a:r>
              <a:rPr lang="en-GB"/>
              <a:t>© 2020 Capital Law Limited</a:t>
            </a:r>
            <a:endParaRPr lang="en-GB" dirty="0"/>
          </a:p>
        </p:txBody>
      </p:sp>
      <p:sp>
        <p:nvSpPr>
          <p:cNvPr id="7" name="Rectangle 6">
            <a:extLst>
              <a:ext uri="{FF2B5EF4-FFF2-40B4-BE49-F238E27FC236}">
                <a16:creationId xmlns:a16="http://schemas.microsoft.com/office/drawing/2014/main" id="{9ACA2A8A-5224-46C4-9F29-2FF34A84009D}"/>
              </a:ext>
            </a:extLst>
          </p:cNvPr>
          <p:cNvSpPr/>
          <p:nvPr/>
        </p:nvSpPr>
        <p:spPr>
          <a:xfrm>
            <a:off x="4762687" y="4684830"/>
            <a:ext cx="5478594" cy="830997"/>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3"/>
                </a:solidFill>
                <a:effectLst/>
              </a:rPr>
              <a:t>Physical behaviour towards a person/their property</a:t>
            </a:r>
          </a:p>
        </p:txBody>
      </p:sp>
      <p:sp>
        <p:nvSpPr>
          <p:cNvPr id="11" name="TextBox 10">
            <a:extLst>
              <a:ext uri="{FF2B5EF4-FFF2-40B4-BE49-F238E27FC236}">
                <a16:creationId xmlns:a16="http://schemas.microsoft.com/office/drawing/2014/main" id="{CC9C3962-61DD-4BE3-991F-25722D9DCDA1}"/>
              </a:ext>
            </a:extLst>
          </p:cNvPr>
          <p:cNvSpPr txBox="1"/>
          <p:nvPr/>
        </p:nvSpPr>
        <p:spPr>
          <a:xfrm>
            <a:off x="9749157" y="1550677"/>
            <a:ext cx="5822317" cy="1200329"/>
          </a:xfrm>
          <a:prstGeom prst="rect">
            <a:avLst/>
          </a:prstGeom>
          <a:noFill/>
        </p:spPr>
        <p:txBody>
          <a:bodyPr wrap="square">
            <a:spAutoFit/>
          </a:bodyPr>
          <a:lstStyle/>
          <a:p>
            <a:pPr algn="ctr"/>
            <a:r>
              <a:rPr lang="en-GB" b="1" cap="none" spc="0" dirty="0">
                <a:ln/>
                <a:solidFill>
                  <a:schemeClr val="accent1">
                    <a:lumMod val="75000"/>
                  </a:schemeClr>
                </a:solidFill>
                <a:effectLst/>
              </a:rPr>
              <a:t>“Unwanted" means the same essentially as "unwelcome" or "uninvited” </a:t>
            </a:r>
          </a:p>
        </p:txBody>
      </p:sp>
      <p:sp>
        <p:nvSpPr>
          <p:cNvPr id="13" name="TextBox 12">
            <a:extLst>
              <a:ext uri="{FF2B5EF4-FFF2-40B4-BE49-F238E27FC236}">
                <a16:creationId xmlns:a16="http://schemas.microsoft.com/office/drawing/2014/main" id="{86445D72-9000-4C51-B683-99BE7DE9C2F9}"/>
              </a:ext>
            </a:extLst>
          </p:cNvPr>
          <p:cNvSpPr txBox="1"/>
          <p:nvPr/>
        </p:nvSpPr>
        <p:spPr>
          <a:xfrm>
            <a:off x="4120037" y="2190949"/>
            <a:ext cx="4776790" cy="1569660"/>
          </a:xfrm>
          <a:prstGeom prst="rect">
            <a:avLst/>
          </a:prstGeom>
          <a:noFill/>
        </p:spPr>
        <p:txBody>
          <a:bodyPr wrap="square">
            <a:spAutoFit/>
          </a:bodyPr>
          <a:lstStyle/>
          <a:p>
            <a:pPr algn="ctr"/>
            <a:r>
              <a:rPr lang="en-GB" b="1" cap="none" spc="0" dirty="0">
                <a:ln/>
                <a:solidFill>
                  <a:schemeClr val="accent3"/>
                </a:solidFill>
                <a:effectLst/>
              </a:rPr>
              <a:t>Does not mean that express objection is made to the conduct before it is deemed to be unwanted</a:t>
            </a:r>
          </a:p>
        </p:txBody>
      </p:sp>
      <p:sp>
        <p:nvSpPr>
          <p:cNvPr id="15" name="TextBox 14">
            <a:extLst>
              <a:ext uri="{FF2B5EF4-FFF2-40B4-BE49-F238E27FC236}">
                <a16:creationId xmlns:a16="http://schemas.microsoft.com/office/drawing/2014/main" id="{282B4706-14A2-4699-8D1A-2620FC6E8125}"/>
              </a:ext>
            </a:extLst>
          </p:cNvPr>
          <p:cNvSpPr txBox="1"/>
          <p:nvPr/>
        </p:nvSpPr>
        <p:spPr>
          <a:xfrm>
            <a:off x="9749157" y="3865079"/>
            <a:ext cx="8128000" cy="461665"/>
          </a:xfrm>
          <a:prstGeom prst="rect">
            <a:avLst/>
          </a:prstGeom>
          <a:noFill/>
        </p:spPr>
        <p:txBody>
          <a:bodyPr wrap="square">
            <a:spAutoFit/>
          </a:bodyPr>
          <a:lstStyle/>
          <a:p>
            <a:pPr algn="ctr"/>
            <a:r>
              <a:rPr lang="en-GB" b="1" cap="none" spc="0" dirty="0">
                <a:ln/>
                <a:solidFill>
                  <a:schemeClr val="accent3"/>
                </a:solidFill>
                <a:effectLst/>
              </a:rPr>
              <a:t>Spoken words/banter</a:t>
            </a:r>
          </a:p>
        </p:txBody>
      </p:sp>
      <p:sp>
        <p:nvSpPr>
          <p:cNvPr id="17" name="TextBox 16">
            <a:extLst>
              <a:ext uri="{FF2B5EF4-FFF2-40B4-BE49-F238E27FC236}">
                <a16:creationId xmlns:a16="http://schemas.microsoft.com/office/drawing/2014/main" id="{173FF786-C8D7-41F4-A6EA-66338A6C0044}"/>
              </a:ext>
            </a:extLst>
          </p:cNvPr>
          <p:cNvSpPr txBox="1"/>
          <p:nvPr/>
        </p:nvSpPr>
        <p:spPr>
          <a:xfrm>
            <a:off x="7079455" y="7248361"/>
            <a:ext cx="8544560" cy="461665"/>
          </a:xfrm>
          <a:prstGeom prst="rect">
            <a:avLst/>
          </a:prstGeom>
          <a:noFill/>
        </p:spPr>
        <p:txBody>
          <a:bodyPr wrap="square">
            <a:spAutoFit/>
          </a:bodyPr>
          <a:lstStyle/>
          <a:p>
            <a:pPr algn="ctr"/>
            <a:r>
              <a:rPr lang="en-GB" b="1" cap="none" spc="0" dirty="0">
                <a:ln/>
                <a:solidFill>
                  <a:schemeClr val="accent1">
                    <a:lumMod val="75000"/>
                  </a:schemeClr>
                </a:solidFill>
                <a:effectLst/>
              </a:rPr>
              <a:t>Written words/posts or contact on social media</a:t>
            </a:r>
          </a:p>
        </p:txBody>
      </p:sp>
      <p:sp>
        <p:nvSpPr>
          <p:cNvPr id="19" name="TextBox 18">
            <a:extLst>
              <a:ext uri="{FF2B5EF4-FFF2-40B4-BE49-F238E27FC236}">
                <a16:creationId xmlns:a16="http://schemas.microsoft.com/office/drawing/2014/main" id="{B949B932-F799-4686-BE29-EDEE1AB24DA5}"/>
              </a:ext>
            </a:extLst>
          </p:cNvPr>
          <p:cNvSpPr txBox="1"/>
          <p:nvPr/>
        </p:nvSpPr>
        <p:spPr>
          <a:xfrm>
            <a:off x="696199" y="7063694"/>
            <a:ext cx="2807175" cy="461665"/>
          </a:xfrm>
          <a:prstGeom prst="rect">
            <a:avLst/>
          </a:prstGeom>
          <a:noFill/>
        </p:spPr>
        <p:txBody>
          <a:bodyPr wrap="square">
            <a:spAutoFit/>
          </a:bodyPr>
          <a:lstStyle/>
          <a:p>
            <a:pPr algn="ctr"/>
            <a:r>
              <a:rPr lang="en-GB" b="1" cap="none" spc="0" dirty="0">
                <a:ln/>
                <a:solidFill>
                  <a:schemeClr val="accent1">
                    <a:lumMod val="75000"/>
                  </a:schemeClr>
                </a:solidFill>
                <a:effectLst/>
              </a:rPr>
              <a:t>Imagery/graffiti</a:t>
            </a:r>
            <a:endParaRPr lang="en-GB" b="1" cap="none" spc="0" dirty="0">
              <a:ln/>
              <a:solidFill>
                <a:schemeClr val="accent3"/>
              </a:solidFill>
              <a:effectLst/>
            </a:endParaRPr>
          </a:p>
        </p:txBody>
      </p:sp>
      <p:sp>
        <p:nvSpPr>
          <p:cNvPr id="21" name="TextBox 20">
            <a:extLst>
              <a:ext uri="{FF2B5EF4-FFF2-40B4-BE49-F238E27FC236}">
                <a16:creationId xmlns:a16="http://schemas.microsoft.com/office/drawing/2014/main" id="{38C4B391-67C8-49B9-A8AD-6D04055FFE8D}"/>
              </a:ext>
            </a:extLst>
          </p:cNvPr>
          <p:cNvSpPr txBox="1"/>
          <p:nvPr/>
        </p:nvSpPr>
        <p:spPr>
          <a:xfrm>
            <a:off x="-113825" y="4289426"/>
            <a:ext cx="4348480" cy="830997"/>
          </a:xfrm>
          <a:prstGeom prst="rect">
            <a:avLst/>
          </a:prstGeom>
          <a:noFill/>
        </p:spPr>
        <p:txBody>
          <a:bodyPr wrap="square">
            <a:spAutoFit/>
          </a:bodyPr>
          <a:lstStyle/>
          <a:p>
            <a:pPr algn="ctr"/>
            <a:r>
              <a:rPr lang="en-GB" b="1" cap="none" spc="0" dirty="0">
                <a:ln/>
                <a:solidFill>
                  <a:schemeClr val="accent1">
                    <a:lumMod val="75000"/>
                  </a:schemeClr>
                </a:solidFill>
                <a:effectLst/>
              </a:rPr>
              <a:t>Physical gestures/facial expressions</a:t>
            </a:r>
          </a:p>
        </p:txBody>
      </p:sp>
      <p:sp>
        <p:nvSpPr>
          <p:cNvPr id="23" name="TextBox 22">
            <a:extLst>
              <a:ext uri="{FF2B5EF4-FFF2-40B4-BE49-F238E27FC236}">
                <a16:creationId xmlns:a16="http://schemas.microsoft.com/office/drawing/2014/main" id="{C123DD64-BA61-4305-9E5C-D1E88091B0F9}"/>
              </a:ext>
            </a:extLst>
          </p:cNvPr>
          <p:cNvSpPr txBox="1"/>
          <p:nvPr/>
        </p:nvSpPr>
        <p:spPr>
          <a:xfrm>
            <a:off x="2099786" y="6396333"/>
            <a:ext cx="9001760" cy="461665"/>
          </a:xfrm>
          <a:prstGeom prst="rect">
            <a:avLst/>
          </a:prstGeom>
          <a:noFill/>
        </p:spPr>
        <p:txBody>
          <a:bodyPr wrap="square">
            <a:spAutoFit/>
          </a:bodyPr>
          <a:lstStyle/>
          <a:p>
            <a:pPr algn="ctr"/>
            <a:r>
              <a:rPr lang="en-GB" b="1" cap="none" spc="0" dirty="0">
                <a:ln/>
                <a:solidFill>
                  <a:schemeClr val="accent3"/>
                </a:solidFill>
                <a:effectLst/>
              </a:rPr>
              <a:t>Jokes or pranks</a:t>
            </a:r>
          </a:p>
        </p:txBody>
      </p:sp>
      <p:sp>
        <p:nvSpPr>
          <p:cNvPr id="25" name="TextBox 24">
            <a:extLst>
              <a:ext uri="{FF2B5EF4-FFF2-40B4-BE49-F238E27FC236}">
                <a16:creationId xmlns:a16="http://schemas.microsoft.com/office/drawing/2014/main" id="{E0D4B784-A7E7-4B9A-81A5-BCDF4CECC46E}"/>
              </a:ext>
            </a:extLst>
          </p:cNvPr>
          <p:cNvSpPr txBox="1"/>
          <p:nvPr/>
        </p:nvSpPr>
        <p:spPr>
          <a:xfrm>
            <a:off x="11101546" y="5048559"/>
            <a:ext cx="4281331" cy="461665"/>
          </a:xfrm>
          <a:prstGeom prst="rect">
            <a:avLst/>
          </a:prstGeom>
          <a:noFill/>
        </p:spPr>
        <p:txBody>
          <a:bodyPr wrap="square">
            <a:spAutoFit/>
          </a:bodyPr>
          <a:lstStyle/>
          <a:p>
            <a:pPr algn="ctr"/>
            <a:r>
              <a:rPr lang="en-GB" b="1" cap="none" spc="0" dirty="0">
                <a:ln/>
                <a:solidFill>
                  <a:schemeClr val="accent1">
                    <a:lumMod val="75000"/>
                  </a:schemeClr>
                </a:solidFill>
                <a:effectLst/>
              </a:rPr>
              <a:t>Aggression</a:t>
            </a:r>
          </a:p>
        </p:txBody>
      </p:sp>
    </p:spTree>
    <p:extLst>
      <p:ext uri="{BB962C8B-B14F-4D97-AF65-F5344CB8AC3E}">
        <p14:creationId xmlns:p14="http://schemas.microsoft.com/office/powerpoint/2010/main" val="39192265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931FD2-1FF1-4484-8C95-A7269B2D67A2}"/>
              </a:ext>
            </a:extLst>
          </p:cNvPr>
          <p:cNvSpPr>
            <a:spLocks noGrp="1"/>
          </p:cNvSpPr>
          <p:nvPr>
            <p:ph idx="1"/>
          </p:nvPr>
        </p:nvSpPr>
        <p:spPr/>
        <p:txBody>
          <a:bodyPr/>
          <a:lstStyle/>
          <a:p>
            <a:r>
              <a:rPr lang="en-GB" b="1" dirty="0"/>
              <a:t>Case study on banter:</a:t>
            </a:r>
          </a:p>
          <a:p>
            <a:r>
              <a:rPr lang="en-GB" b="1" dirty="0"/>
              <a:t>Evans v Xactly Corporations Ltd</a:t>
            </a:r>
          </a:p>
        </p:txBody>
      </p:sp>
      <p:sp>
        <p:nvSpPr>
          <p:cNvPr id="4" name="Footer Placeholder 3">
            <a:extLst>
              <a:ext uri="{FF2B5EF4-FFF2-40B4-BE49-F238E27FC236}">
                <a16:creationId xmlns:a16="http://schemas.microsoft.com/office/drawing/2014/main" id="{458AA26E-DB0D-4F19-90DC-BF06D27F3457}"/>
              </a:ext>
            </a:extLst>
          </p:cNvPr>
          <p:cNvSpPr>
            <a:spLocks noGrp="1"/>
          </p:cNvSpPr>
          <p:nvPr>
            <p:ph type="ftr" sz="quarter" idx="11"/>
          </p:nvPr>
        </p:nvSpPr>
        <p:spPr/>
        <p:txBody>
          <a:bodyPr/>
          <a:lstStyle/>
          <a:p>
            <a:r>
              <a:rPr lang="en-GB"/>
              <a:t>© 2020 Capital Law Limited</a:t>
            </a:r>
            <a:endParaRPr lang="en-GB" dirty="0"/>
          </a:p>
        </p:txBody>
      </p:sp>
      <p:sp>
        <p:nvSpPr>
          <p:cNvPr id="6" name="Text Placeholder 5">
            <a:extLst>
              <a:ext uri="{FF2B5EF4-FFF2-40B4-BE49-F238E27FC236}">
                <a16:creationId xmlns:a16="http://schemas.microsoft.com/office/drawing/2014/main" id="{884F5C21-A3DD-4A21-929B-BD046B31A93A}"/>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 There was an office culture of banter. Employees would “give as good as they got”. The claimant was called a “fat ginger pikey”.</a:t>
            </a:r>
          </a:p>
          <a:p>
            <a:pPr marL="342900" indent="-342900">
              <a:buFont typeface="Georgia" panose="02040502050405020303" pitchFamily="18" charset="0"/>
              <a:buChar char="─"/>
            </a:pPr>
            <a:r>
              <a:rPr lang="en-GB" b="0" dirty="0"/>
              <a:t>The tribunal had been entitled to find that the comments were not </a:t>
            </a:r>
            <a:r>
              <a:rPr lang="en-GB" dirty="0"/>
              <a:t>unwanted </a:t>
            </a:r>
            <a:r>
              <a:rPr lang="en-GB" b="0" dirty="0"/>
              <a:t>as the claimant was an active participant in the banter culture, and it did not have the purpose or effect of violating his dignity or creating an intimidating, hostile, degrading, humiliating or offensive environment for him.</a:t>
            </a:r>
          </a:p>
          <a:p>
            <a:endParaRPr lang="en-GB" dirty="0"/>
          </a:p>
        </p:txBody>
      </p:sp>
    </p:spTree>
    <p:extLst>
      <p:ext uri="{BB962C8B-B14F-4D97-AF65-F5344CB8AC3E}">
        <p14:creationId xmlns:p14="http://schemas.microsoft.com/office/powerpoint/2010/main" val="39379095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FA5BE1-47B9-492D-8AE3-2751BB92E6EC}"/>
              </a:ext>
            </a:extLst>
          </p:cNvPr>
          <p:cNvSpPr>
            <a:spLocks noGrp="1"/>
          </p:cNvSpPr>
          <p:nvPr>
            <p:ph idx="1"/>
          </p:nvPr>
        </p:nvSpPr>
        <p:spPr>
          <a:xfrm>
            <a:off x="1141573" y="1085514"/>
            <a:ext cx="2820827" cy="1136575"/>
          </a:xfrm>
        </p:spPr>
        <p:txBody>
          <a:bodyPr/>
          <a:lstStyle/>
          <a:p>
            <a:r>
              <a:rPr lang="en-GB" b="1" dirty="0"/>
              <a:t>Banter</a:t>
            </a:r>
          </a:p>
        </p:txBody>
      </p:sp>
      <p:sp>
        <p:nvSpPr>
          <p:cNvPr id="4" name="Footer Placeholder 3">
            <a:extLst>
              <a:ext uri="{FF2B5EF4-FFF2-40B4-BE49-F238E27FC236}">
                <a16:creationId xmlns:a16="http://schemas.microsoft.com/office/drawing/2014/main" id="{00CAD2CD-E296-4541-A2A7-56B981492461}"/>
              </a:ext>
            </a:extLst>
          </p:cNvPr>
          <p:cNvSpPr>
            <a:spLocks noGrp="1"/>
          </p:cNvSpPr>
          <p:nvPr>
            <p:ph type="ftr" sz="quarter" idx="11"/>
          </p:nvPr>
        </p:nvSpPr>
        <p:spPr/>
        <p:txBody>
          <a:bodyPr/>
          <a:lstStyle/>
          <a:p>
            <a:r>
              <a:rPr lang="en-GB"/>
              <a:t>© 2020 Capital Law Limited</a:t>
            </a:r>
            <a:endParaRPr lang="en-GB" dirty="0"/>
          </a:p>
        </p:txBody>
      </p:sp>
      <p:sp>
        <p:nvSpPr>
          <p:cNvPr id="9" name="TextBox 8">
            <a:extLst>
              <a:ext uri="{FF2B5EF4-FFF2-40B4-BE49-F238E27FC236}">
                <a16:creationId xmlns:a16="http://schemas.microsoft.com/office/drawing/2014/main" id="{F1CC854B-406F-4ABA-B399-710977A9B07C}"/>
              </a:ext>
            </a:extLst>
          </p:cNvPr>
          <p:cNvSpPr txBox="1"/>
          <p:nvPr/>
        </p:nvSpPr>
        <p:spPr>
          <a:xfrm>
            <a:off x="8240962" y="2222089"/>
            <a:ext cx="5022987" cy="1938992"/>
          </a:xfrm>
          <a:prstGeom prst="rect">
            <a:avLst/>
          </a:prstGeom>
          <a:noFill/>
        </p:spPr>
        <p:txBody>
          <a:bodyPr wrap="square">
            <a:spAutoFit/>
          </a:bodyPr>
          <a:lstStyle/>
          <a:p>
            <a:pPr algn="ctr"/>
            <a:r>
              <a:rPr lang="en-GB" b="1" cap="none" spc="0" dirty="0">
                <a:ln/>
                <a:solidFill>
                  <a:schemeClr val="accent1">
                    <a:lumMod val="75000"/>
                  </a:schemeClr>
                </a:solidFill>
                <a:effectLst/>
              </a:rPr>
              <a:t>The fact that a claimant has put up with the conduct, or joined in with "banter", does not necessarily mean that the conduct is not "unwanted”.</a:t>
            </a:r>
          </a:p>
        </p:txBody>
      </p:sp>
      <p:sp>
        <p:nvSpPr>
          <p:cNvPr id="11" name="TextBox 10">
            <a:extLst>
              <a:ext uri="{FF2B5EF4-FFF2-40B4-BE49-F238E27FC236}">
                <a16:creationId xmlns:a16="http://schemas.microsoft.com/office/drawing/2014/main" id="{5788981F-619C-41F3-89D3-CACAB626236F}"/>
              </a:ext>
            </a:extLst>
          </p:cNvPr>
          <p:cNvSpPr txBox="1"/>
          <p:nvPr/>
        </p:nvSpPr>
        <p:spPr>
          <a:xfrm>
            <a:off x="8942388" y="6983452"/>
            <a:ext cx="5527040" cy="461665"/>
          </a:xfrm>
          <a:prstGeom prst="rect">
            <a:avLst/>
          </a:prstGeom>
          <a:noFill/>
        </p:spPr>
        <p:txBody>
          <a:bodyPr wrap="square">
            <a:spAutoFit/>
          </a:bodyPr>
          <a:lstStyle/>
          <a:p>
            <a:r>
              <a:rPr lang="en-GB" b="1" cap="none" spc="0" dirty="0">
                <a:ln/>
                <a:solidFill>
                  <a:schemeClr val="accent3"/>
                </a:solidFill>
                <a:effectLst/>
              </a:rPr>
              <a:t>Cases are fact-sensitive</a:t>
            </a:r>
            <a:endParaRPr lang="en-GB" dirty="0"/>
          </a:p>
        </p:txBody>
      </p:sp>
      <p:sp>
        <p:nvSpPr>
          <p:cNvPr id="13" name="TextBox 12">
            <a:extLst>
              <a:ext uri="{FF2B5EF4-FFF2-40B4-BE49-F238E27FC236}">
                <a16:creationId xmlns:a16="http://schemas.microsoft.com/office/drawing/2014/main" id="{133856C8-9138-4B03-9206-05F0A14DBB70}"/>
              </a:ext>
            </a:extLst>
          </p:cNvPr>
          <p:cNvSpPr txBox="1"/>
          <p:nvPr/>
        </p:nvSpPr>
        <p:spPr>
          <a:xfrm>
            <a:off x="2181338" y="4572000"/>
            <a:ext cx="5527040" cy="1938992"/>
          </a:xfrm>
          <a:prstGeom prst="rect">
            <a:avLst/>
          </a:prstGeom>
          <a:noFill/>
        </p:spPr>
        <p:txBody>
          <a:bodyPr wrap="square">
            <a:spAutoFit/>
          </a:bodyPr>
          <a:lstStyle/>
          <a:p>
            <a:r>
              <a:rPr lang="en-GB" b="1" dirty="0">
                <a:ln/>
                <a:solidFill>
                  <a:schemeClr val="accent1">
                    <a:lumMod val="75000"/>
                  </a:schemeClr>
                </a:solidFill>
              </a:rPr>
              <a:t>T</a:t>
            </a:r>
            <a:r>
              <a:rPr lang="en-GB" b="1" cap="none" spc="0" dirty="0">
                <a:ln/>
                <a:solidFill>
                  <a:schemeClr val="accent1">
                    <a:lumMod val="75000"/>
                  </a:schemeClr>
                </a:solidFill>
                <a:effectLst/>
              </a:rPr>
              <a:t>here may be circumstances in which a course of conduct is not unwanted in the earlier stages, but at some point "oversteps the mark". </a:t>
            </a:r>
            <a:endParaRPr lang="en-GB" dirty="0">
              <a:solidFill>
                <a:schemeClr val="accent1">
                  <a:lumMod val="75000"/>
                </a:schemeClr>
              </a:solidFill>
            </a:endParaRPr>
          </a:p>
        </p:txBody>
      </p:sp>
    </p:spTree>
    <p:extLst>
      <p:ext uri="{BB962C8B-B14F-4D97-AF65-F5344CB8AC3E}">
        <p14:creationId xmlns:p14="http://schemas.microsoft.com/office/powerpoint/2010/main" val="12634690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BE58BD-9CAC-437D-8D20-750F507947BE}"/>
              </a:ext>
            </a:extLst>
          </p:cNvPr>
          <p:cNvSpPr>
            <a:spLocks noGrp="1"/>
          </p:cNvSpPr>
          <p:nvPr>
            <p:ph idx="1"/>
          </p:nvPr>
        </p:nvSpPr>
        <p:spPr>
          <a:xfrm>
            <a:off x="669156" y="719175"/>
            <a:ext cx="6503804" cy="3283866"/>
          </a:xfrm>
        </p:spPr>
        <p:txBody>
          <a:bodyPr/>
          <a:lstStyle/>
          <a:p>
            <a:r>
              <a:rPr lang="en-GB" b="1" dirty="0"/>
              <a:t>Purpose or effect of violating dignity or creating proscribed environment</a:t>
            </a:r>
          </a:p>
        </p:txBody>
      </p:sp>
      <p:sp>
        <p:nvSpPr>
          <p:cNvPr id="4" name="Footer Placeholder 3">
            <a:extLst>
              <a:ext uri="{FF2B5EF4-FFF2-40B4-BE49-F238E27FC236}">
                <a16:creationId xmlns:a16="http://schemas.microsoft.com/office/drawing/2014/main" id="{118A98BE-C1E4-4507-8241-C2C718963601}"/>
              </a:ext>
            </a:extLst>
          </p:cNvPr>
          <p:cNvSpPr>
            <a:spLocks noGrp="1"/>
          </p:cNvSpPr>
          <p:nvPr>
            <p:ph type="ftr" sz="quarter" idx="11"/>
          </p:nvPr>
        </p:nvSpPr>
        <p:spPr/>
        <p:txBody>
          <a:bodyPr/>
          <a:lstStyle/>
          <a:p>
            <a:r>
              <a:rPr lang="en-GB"/>
              <a:t>© 2020 Capital Law Limited</a:t>
            </a:r>
            <a:endParaRPr lang="en-GB" dirty="0"/>
          </a:p>
        </p:txBody>
      </p:sp>
      <p:sp>
        <p:nvSpPr>
          <p:cNvPr id="9" name="TextBox 8">
            <a:extLst>
              <a:ext uri="{FF2B5EF4-FFF2-40B4-BE49-F238E27FC236}">
                <a16:creationId xmlns:a16="http://schemas.microsoft.com/office/drawing/2014/main" id="{5210CFC8-A29A-47F9-8224-50E750C36265}"/>
              </a:ext>
            </a:extLst>
          </p:cNvPr>
          <p:cNvSpPr txBox="1"/>
          <p:nvPr/>
        </p:nvSpPr>
        <p:spPr>
          <a:xfrm>
            <a:off x="910503" y="4003041"/>
            <a:ext cx="4678325" cy="3046988"/>
          </a:xfrm>
          <a:prstGeom prst="rect">
            <a:avLst/>
          </a:prstGeom>
          <a:noFill/>
        </p:spPr>
        <p:txBody>
          <a:bodyPr wrap="square">
            <a:spAutoFit/>
          </a:bodyPr>
          <a:lstStyle/>
          <a:p>
            <a:pPr algn="ctr"/>
            <a:r>
              <a:rPr lang="en-GB" b="1" cap="none" spc="0" dirty="0">
                <a:ln/>
                <a:solidFill>
                  <a:schemeClr val="accent1">
                    <a:lumMod val="75000"/>
                  </a:schemeClr>
                </a:solidFill>
                <a:effectLst/>
              </a:rPr>
              <a:t>A engages in unwanted conduct which has the purpose or effect of violating B's dignity or creating an intimidating/ hostile/degrading/humiliating or offensive environment for B.</a:t>
            </a:r>
          </a:p>
        </p:txBody>
      </p:sp>
      <p:sp>
        <p:nvSpPr>
          <p:cNvPr id="17" name="TextBox 16">
            <a:extLst>
              <a:ext uri="{FF2B5EF4-FFF2-40B4-BE49-F238E27FC236}">
                <a16:creationId xmlns:a16="http://schemas.microsoft.com/office/drawing/2014/main" id="{1FE3FF3A-2041-4222-9C0A-AC9321683F2E}"/>
              </a:ext>
            </a:extLst>
          </p:cNvPr>
          <p:cNvSpPr txBox="1"/>
          <p:nvPr/>
        </p:nvSpPr>
        <p:spPr>
          <a:xfrm>
            <a:off x="7006856" y="5491985"/>
            <a:ext cx="8133906" cy="461665"/>
          </a:xfrm>
          <a:prstGeom prst="rect">
            <a:avLst/>
          </a:prstGeom>
          <a:noFill/>
        </p:spPr>
        <p:txBody>
          <a:bodyPr wrap="square">
            <a:spAutoFit/>
          </a:bodyPr>
          <a:lstStyle/>
          <a:p>
            <a:r>
              <a:rPr lang="en-GB" dirty="0"/>
              <a:t>.</a:t>
            </a:r>
          </a:p>
        </p:txBody>
      </p:sp>
      <p:sp>
        <p:nvSpPr>
          <p:cNvPr id="18" name="Rectangle 17">
            <a:extLst>
              <a:ext uri="{FF2B5EF4-FFF2-40B4-BE49-F238E27FC236}">
                <a16:creationId xmlns:a16="http://schemas.microsoft.com/office/drawing/2014/main" id="{D2DCDB02-9755-4023-9110-96237EE56C41}"/>
              </a:ext>
            </a:extLst>
          </p:cNvPr>
          <p:cNvSpPr/>
          <p:nvPr/>
        </p:nvSpPr>
        <p:spPr>
          <a:xfrm>
            <a:off x="8428357" y="3264377"/>
            <a:ext cx="6283842" cy="3785652"/>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rgbClr val="E63200"/>
                </a:solidFill>
                <a:effectLst/>
              </a:rPr>
              <a:t>Where A's conduct is </a:t>
            </a:r>
            <a:r>
              <a:rPr lang="en-GB" b="1" u="sng" cap="none" spc="0" dirty="0">
                <a:ln/>
                <a:solidFill>
                  <a:srgbClr val="E63200"/>
                </a:solidFill>
                <a:effectLst/>
              </a:rPr>
              <a:t>not shown to have the purpose, </a:t>
            </a:r>
            <a:r>
              <a:rPr lang="en-GB" b="1" cap="none" spc="0" dirty="0">
                <a:ln/>
                <a:solidFill>
                  <a:srgbClr val="E63200"/>
                </a:solidFill>
                <a:effectLst/>
              </a:rPr>
              <a:t>the effect of their conduct on B must be determined. A tribunal must take the following into account:</a:t>
            </a:r>
          </a:p>
          <a:p>
            <a:pPr marL="342900" indent="-342900" algn="ctr">
              <a:buFont typeface="Arial" panose="020B0604020202020204" pitchFamily="34" charset="0"/>
              <a:buChar char="•"/>
            </a:pPr>
            <a:r>
              <a:rPr lang="en-GB" b="1" cap="none" spc="0" dirty="0">
                <a:ln/>
                <a:solidFill>
                  <a:srgbClr val="E63200"/>
                </a:solidFill>
                <a:effectLst/>
              </a:rPr>
              <a:t>B's perception (subjective viewpoint)</a:t>
            </a:r>
          </a:p>
          <a:p>
            <a:pPr marL="342900" indent="-342900" algn="ctr">
              <a:buFont typeface="Arial" panose="020B0604020202020204" pitchFamily="34" charset="0"/>
              <a:buChar char="•"/>
            </a:pPr>
            <a:r>
              <a:rPr lang="en-GB" b="1" cap="none" spc="0" dirty="0">
                <a:ln/>
                <a:solidFill>
                  <a:srgbClr val="E63200"/>
                </a:solidFill>
                <a:effectLst/>
              </a:rPr>
              <a:t>The other circumstances of the case</a:t>
            </a:r>
          </a:p>
          <a:p>
            <a:pPr marL="342900" indent="-342900" algn="ctr">
              <a:buFont typeface="Arial" panose="020B0604020202020204" pitchFamily="34" charset="0"/>
              <a:buChar char="•"/>
            </a:pPr>
            <a:r>
              <a:rPr lang="en-GB" b="1" cap="none" spc="0" dirty="0">
                <a:ln/>
                <a:solidFill>
                  <a:srgbClr val="E63200"/>
                </a:solidFill>
                <a:effectLst/>
              </a:rPr>
              <a:t>Whether it is reasonable for the conduct to have that effect</a:t>
            </a:r>
          </a:p>
        </p:txBody>
      </p:sp>
    </p:spTree>
    <p:extLst>
      <p:ext uri="{BB962C8B-B14F-4D97-AF65-F5344CB8AC3E}">
        <p14:creationId xmlns:p14="http://schemas.microsoft.com/office/powerpoint/2010/main" val="7059198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1BE00A-7328-487E-A337-C1C29E9ECF2B}"/>
              </a:ext>
            </a:extLst>
          </p:cNvPr>
          <p:cNvSpPr>
            <a:spLocks noGrp="1"/>
          </p:cNvSpPr>
          <p:nvPr>
            <p:ph idx="1"/>
          </p:nvPr>
        </p:nvSpPr>
        <p:spPr>
          <a:xfrm>
            <a:off x="612775" y="954602"/>
            <a:ext cx="3206907" cy="1786815"/>
          </a:xfrm>
        </p:spPr>
        <p:txBody>
          <a:bodyPr/>
          <a:lstStyle/>
          <a:p>
            <a:r>
              <a:rPr lang="en-GB" b="1" dirty="0"/>
              <a:t>Case study</a:t>
            </a:r>
          </a:p>
        </p:txBody>
      </p:sp>
      <p:sp>
        <p:nvSpPr>
          <p:cNvPr id="4" name="Footer Placeholder 3">
            <a:extLst>
              <a:ext uri="{FF2B5EF4-FFF2-40B4-BE49-F238E27FC236}">
                <a16:creationId xmlns:a16="http://schemas.microsoft.com/office/drawing/2014/main" id="{D73BC9E2-5676-4DEF-ADFE-6A9938B6DB12}"/>
              </a:ext>
            </a:extLst>
          </p:cNvPr>
          <p:cNvSpPr>
            <a:spLocks noGrp="1"/>
          </p:cNvSpPr>
          <p:nvPr>
            <p:ph type="ftr" sz="quarter" idx="11"/>
          </p:nvPr>
        </p:nvSpPr>
        <p:spPr/>
        <p:txBody>
          <a:bodyPr/>
          <a:lstStyle/>
          <a:p>
            <a:r>
              <a:rPr lang="en-GB"/>
              <a:t>© 2020 Capital Law Limited</a:t>
            </a:r>
            <a:endParaRPr lang="en-GB" dirty="0"/>
          </a:p>
        </p:txBody>
      </p:sp>
      <p:sp>
        <p:nvSpPr>
          <p:cNvPr id="6" name="Text Placeholder 5">
            <a:extLst>
              <a:ext uri="{FF2B5EF4-FFF2-40B4-BE49-F238E27FC236}">
                <a16:creationId xmlns:a16="http://schemas.microsoft.com/office/drawing/2014/main" id="{0BB81AFC-626A-461D-9D25-5169F9185C7E}"/>
              </a:ext>
            </a:extLst>
          </p:cNvPr>
          <p:cNvSpPr>
            <a:spLocks noGrp="1"/>
          </p:cNvSpPr>
          <p:nvPr>
            <p:ph type="body" sz="quarter" idx="14"/>
          </p:nvPr>
        </p:nvSpPr>
        <p:spPr>
          <a:xfrm>
            <a:off x="4191952" y="1482726"/>
            <a:ext cx="11068367" cy="5243194"/>
          </a:xfrm>
        </p:spPr>
        <p:txBody>
          <a:bodyPr/>
          <a:lstStyle/>
          <a:p>
            <a:r>
              <a:rPr lang="en-GB" b="0" dirty="0"/>
              <a:t>At a club meeting, the club manager makes derogatory comments and jokes about women to a mixed audience of men and women. It is not the club manager’s purpose to offend or humiliate anyone in the audience.</a:t>
            </a:r>
          </a:p>
          <a:p>
            <a:r>
              <a:rPr lang="en-GB" b="0" dirty="0"/>
              <a:t>This </a:t>
            </a:r>
            <a:r>
              <a:rPr lang="en-GB" b="0" u="sng" dirty="0"/>
              <a:t>may amount to harassment </a:t>
            </a:r>
            <a:r>
              <a:rPr lang="en-GB" b="0" dirty="0"/>
              <a:t>where the effect of the jokes/comments creates a humiliating or offensive environment for a man or woman in the audience (remember, you don’t have to have the protected characteristic in question).</a:t>
            </a:r>
          </a:p>
        </p:txBody>
      </p:sp>
      <p:sp>
        <p:nvSpPr>
          <p:cNvPr id="8" name="Rectangle 7">
            <a:extLst>
              <a:ext uri="{FF2B5EF4-FFF2-40B4-BE49-F238E27FC236}">
                <a16:creationId xmlns:a16="http://schemas.microsoft.com/office/drawing/2014/main" id="{AA8CD1FA-90C0-4FB8-AA4E-4332A7A60B6E}"/>
              </a:ext>
            </a:extLst>
          </p:cNvPr>
          <p:cNvSpPr/>
          <p:nvPr/>
        </p:nvSpPr>
        <p:spPr>
          <a:xfrm>
            <a:off x="5206453" y="4941500"/>
            <a:ext cx="8168641" cy="830997"/>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3"/>
                </a:solidFill>
                <a:effectLst/>
              </a:rPr>
              <a:t>Assessed from B's subjective viewpoint BUT</a:t>
            </a:r>
            <a:r>
              <a:rPr lang="en-GB" b="1" dirty="0">
                <a:ln/>
                <a:solidFill>
                  <a:schemeClr val="accent3"/>
                </a:solidFill>
              </a:rPr>
              <a:t> also consider whether viewpoint is reasonable</a:t>
            </a:r>
            <a:endParaRPr lang="en-GB" b="1" cap="none" spc="0" dirty="0">
              <a:ln/>
              <a:solidFill>
                <a:schemeClr val="accent3"/>
              </a:solidFill>
              <a:effectLst/>
            </a:endParaRPr>
          </a:p>
        </p:txBody>
      </p:sp>
    </p:spTree>
    <p:extLst>
      <p:ext uri="{BB962C8B-B14F-4D97-AF65-F5344CB8AC3E}">
        <p14:creationId xmlns:p14="http://schemas.microsoft.com/office/powerpoint/2010/main" val="7481816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DF75BA-54BD-4CF9-AB80-C7031AB5B569}"/>
              </a:ext>
            </a:extLst>
          </p:cNvPr>
          <p:cNvSpPr>
            <a:spLocks noGrp="1"/>
          </p:cNvSpPr>
          <p:nvPr>
            <p:ph idx="1"/>
          </p:nvPr>
        </p:nvSpPr>
        <p:spPr>
          <a:xfrm>
            <a:off x="896678" y="907945"/>
            <a:ext cx="4512585" cy="1710917"/>
          </a:xfrm>
        </p:spPr>
        <p:txBody>
          <a:bodyPr/>
          <a:lstStyle/>
          <a:p>
            <a:r>
              <a:rPr lang="en-GB" b="1" dirty="0"/>
              <a:t>Harassment</a:t>
            </a:r>
          </a:p>
          <a:p>
            <a:r>
              <a:rPr lang="en-GB" b="1" dirty="0"/>
              <a:t>final notes</a:t>
            </a:r>
          </a:p>
        </p:txBody>
      </p:sp>
      <p:sp>
        <p:nvSpPr>
          <p:cNvPr id="4" name="Footer Placeholder 3">
            <a:extLst>
              <a:ext uri="{FF2B5EF4-FFF2-40B4-BE49-F238E27FC236}">
                <a16:creationId xmlns:a16="http://schemas.microsoft.com/office/drawing/2014/main" id="{817AC0E2-5E15-49F4-B146-3D4793EE233E}"/>
              </a:ext>
            </a:extLst>
          </p:cNvPr>
          <p:cNvSpPr>
            <a:spLocks noGrp="1"/>
          </p:cNvSpPr>
          <p:nvPr>
            <p:ph type="ftr" sz="quarter" idx="11"/>
          </p:nvPr>
        </p:nvSpPr>
        <p:spPr/>
        <p:txBody>
          <a:bodyPr/>
          <a:lstStyle/>
          <a:p>
            <a:r>
              <a:rPr lang="en-GB" dirty="0"/>
              <a:t>© 2020 Capital Law Limited</a:t>
            </a:r>
          </a:p>
        </p:txBody>
      </p:sp>
      <p:sp>
        <p:nvSpPr>
          <p:cNvPr id="7" name="Rectangle 6">
            <a:extLst>
              <a:ext uri="{FF2B5EF4-FFF2-40B4-BE49-F238E27FC236}">
                <a16:creationId xmlns:a16="http://schemas.microsoft.com/office/drawing/2014/main" id="{39665324-C8E0-485D-831F-44CCFFEADF3B}"/>
              </a:ext>
            </a:extLst>
          </p:cNvPr>
          <p:cNvSpPr/>
          <p:nvPr/>
        </p:nvSpPr>
        <p:spPr>
          <a:xfrm>
            <a:off x="7274560" y="5380587"/>
            <a:ext cx="6895756" cy="1938992"/>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3"/>
                </a:solidFill>
                <a:effectLst/>
              </a:rPr>
              <a:t>Employers should also take reasonable steps to ensure that their employees do not harass third parties with whom they come into contact with during their employment</a:t>
            </a:r>
          </a:p>
        </p:txBody>
      </p:sp>
      <p:sp>
        <p:nvSpPr>
          <p:cNvPr id="15" name="TextBox 14">
            <a:extLst>
              <a:ext uri="{FF2B5EF4-FFF2-40B4-BE49-F238E27FC236}">
                <a16:creationId xmlns:a16="http://schemas.microsoft.com/office/drawing/2014/main" id="{1ACCF62A-A988-4146-A331-7A4569A8E319}"/>
              </a:ext>
            </a:extLst>
          </p:cNvPr>
          <p:cNvSpPr txBox="1"/>
          <p:nvPr/>
        </p:nvSpPr>
        <p:spPr>
          <a:xfrm>
            <a:off x="2239838" y="2944704"/>
            <a:ext cx="3779977" cy="2677656"/>
          </a:xfrm>
          <a:prstGeom prst="rect">
            <a:avLst/>
          </a:prstGeom>
          <a:noFill/>
        </p:spPr>
        <p:txBody>
          <a:bodyPr wrap="square">
            <a:spAutoFit/>
          </a:bodyPr>
          <a:lstStyle/>
          <a:p>
            <a:pPr algn="ctr"/>
            <a:r>
              <a:rPr lang="en-GB" b="1" cap="none" spc="0" dirty="0">
                <a:ln/>
                <a:solidFill>
                  <a:schemeClr val="accent1">
                    <a:lumMod val="75000"/>
                  </a:schemeClr>
                </a:solidFill>
                <a:effectLst/>
              </a:rPr>
              <a:t>The employer can be liable for harassment committed by their employees, whether or not the harassment is done with the employer's approval.</a:t>
            </a:r>
          </a:p>
        </p:txBody>
      </p:sp>
      <p:sp>
        <p:nvSpPr>
          <p:cNvPr id="17" name="TextBox 16">
            <a:extLst>
              <a:ext uri="{FF2B5EF4-FFF2-40B4-BE49-F238E27FC236}">
                <a16:creationId xmlns:a16="http://schemas.microsoft.com/office/drawing/2014/main" id="{775AE6D3-83BC-469D-9B50-E3ACE87B6722}"/>
              </a:ext>
            </a:extLst>
          </p:cNvPr>
          <p:cNvSpPr txBox="1"/>
          <p:nvPr/>
        </p:nvSpPr>
        <p:spPr>
          <a:xfrm>
            <a:off x="7069470" y="1605876"/>
            <a:ext cx="5443870" cy="2677656"/>
          </a:xfrm>
          <a:prstGeom prst="rect">
            <a:avLst/>
          </a:prstGeom>
          <a:noFill/>
        </p:spPr>
        <p:txBody>
          <a:bodyPr wrap="square">
            <a:spAutoFit/>
          </a:bodyPr>
          <a:lstStyle/>
          <a:p>
            <a:pPr algn="ctr"/>
            <a:r>
              <a:rPr lang="en-GB" b="1" cap="none" spc="0" dirty="0">
                <a:ln/>
                <a:solidFill>
                  <a:schemeClr val="accent3"/>
                </a:solidFill>
                <a:effectLst/>
              </a:rPr>
              <a:t>There is a defence available to an employer/principal if it can show that it took "all reasonable steps" to prevent the employee from doing the discriminatory act or from doing anything of that description.</a:t>
            </a:r>
          </a:p>
        </p:txBody>
      </p:sp>
    </p:spTree>
    <p:extLst>
      <p:ext uri="{BB962C8B-B14F-4D97-AF65-F5344CB8AC3E}">
        <p14:creationId xmlns:p14="http://schemas.microsoft.com/office/powerpoint/2010/main" val="34346110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46E722-FB2F-49D5-A693-722EAA98F813}"/>
              </a:ext>
            </a:extLst>
          </p:cNvPr>
          <p:cNvSpPr>
            <a:spLocks noGrp="1"/>
          </p:cNvSpPr>
          <p:nvPr>
            <p:ph idx="1"/>
          </p:nvPr>
        </p:nvSpPr>
        <p:spPr/>
        <p:txBody>
          <a:bodyPr/>
          <a:lstStyle/>
          <a:p>
            <a:r>
              <a:rPr lang="en-GB" b="1" dirty="0"/>
              <a:t>Sexual harassment</a:t>
            </a:r>
          </a:p>
        </p:txBody>
      </p:sp>
      <p:sp>
        <p:nvSpPr>
          <p:cNvPr id="4" name="Footer Placeholder 3">
            <a:extLst>
              <a:ext uri="{FF2B5EF4-FFF2-40B4-BE49-F238E27FC236}">
                <a16:creationId xmlns:a16="http://schemas.microsoft.com/office/drawing/2014/main" id="{2C30724E-2B2A-4E70-B9B3-E157ABD8E223}"/>
              </a:ext>
            </a:extLst>
          </p:cNvPr>
          <p:cNvSpPr>
            <a:spLocks noGrp="1"/>
          </p:cNvSpPr>
          <p:nvPr>
            <p:ph type="ftr" sz="quarter" idx="11"/>
          </p:nvPr>
        </p:nvSpPr>
        <p:spPr/>
        <p:txBody>
          <a:bodyPr/>
          <a:lstStyle/>
          <a:p>
            <a:r>
              <a:rPr lang="en-GB"/>
              <a:t>© 2020 Capital Law Limited</a:t>
            </a:r>
            <a:endParaRPr lang="en-GB" dirty="0"/>
          </a:p>
        </p:txBody>
      </p:sp>
      <p:sp>
        <p:nvSpPr>
          <p:cNvPr id="9" name="Rectangle 8">
            <a:extLst>
              <a:ext uri="{FF2B5EF4-FFF2-40B4-BE49-F238E27FC236}">
                <a16:creationId xmlns:a16="http://schemas.microsoft.com/office/drawing/2014/main" id="{EA31CFEF-C923-4AFF-8EA4-C13C1E8BD961}"/>
              </a:ext>
            </a:extLst>
          </p:cNvPr>
          <p:cNvSpPr/>
          <p:nvPr/>
        </p:nvSpPr>
        <p:spPr>
          <a:xfrm>
            <a:off x="618907" y="3066138"/>
            <a:ext cx="8149988" cy="46166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3"/>
                </a:solidFill>
                <a:effectLst/>
              </a:rPr>
              <a:t>A engages in unwanted conduct of a sexual nature.</a:t>
            </a:r>
          </a:p>
        </p:txBody>
      </p:sp>
    </p:spTree>
    <p:extLst>
      <p:ext uri="{BB962C8B-B14F-4D97-AF65-F5344CB8AC3E}">
        <p14:creationId xmlns:p14="http://schemas.microsoft.com/office/powerpoint/2010/main" val="30941128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5F2D496-445C-4D07-937A-CB2C0006A02D}"/>
              </a:ext>
            </a:extLst>
          </p:cNvPr>
          <p:cNvSpPr>
            <a:spLocks noGrp="1"/>
          </p:cNvSpPr>
          <p:nvPr>
            <p:ph type="ftr" sz="quarter" idx="11"/>
          </p:nvPr>
        </p:nvSpPr>
        <p:spPr/>
        <p:txBody>
          <a:bodyPr/>
          <a:lstStyle/>
          <a:p>
            <a:r>
              <a:rPr lang="en-GB"/>
              <a:t>© 2020 Capital Law Limited</a:t>
            </a:r>
            <a:endParaRPr lang="en-GB" dirty="0"/>
          </a:p>
        </p:txBody>
      </p:sp>
      <p:sp>
        <p:nvSpPr>
          <p:cNvPr id="3" name="Title 2">
            <a:extLst>
              <a:ext uri="{FF2B5EF4-FFF2-40B4-BE49-F238E27FC236}">
                <a16:creationId xmlns:a16="http://schemas.microsoft.com/office/drawing/2014/main" id="{F50225DD-5E18-45EE-B4DF-C8B871A1F7D8}"/>
              </a:ext>
            </a:extLst>
          </p:cNvPr>
          <p:cNvSpPr>
            <a:spLocks noGrp="1"/>
          </p:cNvSpPr>
          <p:nvPr>
            <p:ph type="ctrTitle"/>
          </p:nvPr>
        </p:nvSpPr>
        <p:spPr>
          <a:xfrm>
            <a:off x="633824" y="2458577"/>
            <a:ext cx="10924764" cy="3213187"/>
          </a:xfrm>
        </p:spPr>
        <p:txBody>
          <a:bodyPr/>
          <a:lstStyle/>
          <a:p>
            <a:r>
              <a:rPr lang="en-GB" dirty="0"/>
              <a:t>Victimisation</a:t>
            </a:r>
          </a:p>
        </p:txBody>
      </p:sp>
    </p:spTree>
    <p:extLst>
      <p:ext uri="{BB962C8B-B14F-4D97-AF65-F5344CB8AC3E}">
        <p14:creationId xmlns:p14="http://schemas.microsoft.com/office/powerpoint/2010/main" val="26250261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BD8A07-542D-422C-B4B2-F75BD631280A}"/>
              </a:ext>
            </a:extLst>
          </p:cNvPr>
          <p:cNvSpPr>
            <a:spLocks noGrp="1"/>
          </p:cNvSpPr>
          <p:nvPr>
            <p:ph idx="1"/>
          </p:nvPr>
        </p:nvSpPr>
        <p:spPr/>
        <p:txBody>
          <a:bodyPr/>
          <a:lstStyle/>
          <a:p>
            <a:r>
              <a:rPr lang="en-GB" b="1" dirty="0"/>
              <a:t>Victimisation</a:t>
            </a:r>
          </a:p>
        </p:txBody>
      </p:sp>
      <p:sp>
        <p:nvSpPr>
          <p:cNvPr id="4" name="Footer Placeholder 3">
            <a:extLst>
              <a:ext uri="{FF2B5EF4-FFF2-40B4-BE49-F238E27FC236}">
                <a16:creationId xmlns:a16="http://schemas.microsoft.com/office/drawing/2014/main" id="{B78A97C3-B157-4A2E-A5B7-E927CAC7A9CD}"/>
              </a:ext>
            </a:extLst>
          </p:cNvPr>
          <p:cNvSpPr>
            <a:spLocks noGrp="1"/>
          </p:cNvSpPr>
          <p:nvPr>
            <p:ph type="ftr" sz="quarter" idx="11"/>
          </p:nvPr>
        </p:nvSpPr>
        <p:spPr/>
        <p:txBody>
          <a:bodyPr/>
          <a:lstStyle/>
          <a:p>
            <a:r>
              <a:rPr lang="en-GB"/>
              <a:t>© 2020 Capital Law Limited</a:t>
            </a:r>
            <a:endParaRPr lang="en-GB" dirty="0"/>
          </a:p>
        </p:txBody>
      </p:sp>
      <p:sp>
        <p:nvSpPr>
          <p:cNvPr id="7" name="Rectangle 6">
            <a:extLst>
              <a:ext uri="{FF2B5EF4-FFF2-40B4-BE49-F238E27FC236}">
                <a16:creationId xmlns:a16="http://schemas.microsoft.com/office/drawing/2014/main" id="{8891CD9A-E917-4DD3-AF2B-B1F5628FAF8E}"/>
              </a:ext>
            </a:extLst>
          </p:cNvPr>
          <p:cNvSpPr/>
          <p:nvPr/>
        </p:nvSpPr>
        <p:spPr>
          <a:xfrm>
            <a:off x="5110480" y="3310903"/>
            <a:ext cx="6036628" cy="1200329"/>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1">
                    <a:lumMod val="75000"/>
                  </a:schemeClr>
                </a:solidFill>
                <a:effectLst/>
              </a:rPr>
              <a:t>Victimisation occurs where a person (A) subjects another person (B) to a detriment because either:</a:t>
            </a:r>
          </a:p>
        </p:txBody>
      </p:sp>
      <p:sp>
        <p:nvSpPr>
          <p:cNvPr id="11" name="TextBox 10">
            <a:extLst>
              <a:ext uri="{FF2B5EF4-FFF2-40B4-BE49-F238E27FC236}">
                <a16:creationId xmlns:a16="http://schemas.microsoft.com/office/drawing/2014/main" id="{E9AB7CAF-FB56-41DF-91EF-B70F1098AB34}"/>
              </a:ext>
            </a:extLst>
          </p:cNvPr>
          <p:cNvSpPr txBox="1"/>
          <p:nvPr/>
        </p:nvSpPr>
        <p:spPr>
          <a:xfrm>
            <a:off x="5110480" y="4713398"/>
            <a:ext cx="6236652" cy="461665"/>
          </a:xfrm>
          <a:prstGeom prst="rect">
            <a:avLst/>
          </a:prstGeom>
          <a:noFill/>
        </p:spPr>
        <p:txBody>
          <a:bodyPr wrap="square">
            <a:spAutoFit/>
          </a:bodyPr>
          <a:lstStyle/>
          <a:p>
            <a:pPr algn="ctr"/>
            <a:r>
              <a:rPr lang="en-GB" b="1" cap="none" spc="0" dirty="0">
                <a:ln/>
                <a:solidFill>
                  <a:schemeClr val="accent3"/>
                </a:solidFill>
                <a:effectLst/>
              </a:rPr>
              <a:t>- B has done a protected act.</a:t>
            </a:r>
          </a:p>
        </p:txBody>
      </p:sp>
      <p:sp>
        <p:nvSpPr>
          <p:cNvPr id="13" name="TextBox 12">
            <a:extLst>
              <a:ext uri="{FF2B5EF4-FFF2-40B4-BE49-F238E27FC236}">
                <a16:creationId xmlns:a16="http://schemas.microsoft.com/office/drawing/2014/main" id="{4242023A-0E84-4099-A029-E111B828699F}"/>
              </a:ext>
            </a:extLst>
          </p:cNvPr>
          <p:cNvSpPr txBox="1"/>
          <p:nvPr/>
        </p:nvSpPr>
        <p:spPr>
          <a:xfrm>
            <a:off x="6207125" y="5378481"/>
            <a:ext cx="3843337" cy="1200329"/>
          </a:xfrm>
          <a:prstGeom prst="rect">
            <a:avLst/>
          </a:prstGeom>
          <a:noFill/>
        </p:spPr>
        <p:txBody>
          <a:bodyPr wrap="square">
            <a:spAutoFit/>
          </a:bodyPr>
          <a:lstStyle/>
          <a:p>
            <a:pPr algn="ctr"/>
            <a:r>
              <a:rPr lang="en-GB" b="1" cap="none" spc="0" dirty="0">
                <a:ln/>
                <a:solidFill>
                  <a:schemeClr val="accent3"/>
                </a:solidFill>
                <a:effectLst/>
              </a:rPr>
              <a:t>- A believes that B has done, or may do, a protected act.</a:t>
            </a:r>
          </a:p>
        </p:txBody>
      </p:sp>
    </p:spTree>
    <p:extLst>
      <p:ext uri="{BB962C8B-B14F-4D97-AF65-F5344CB8AC3E}">
        <p14:creationId xmlns:p14="http://schemas.microsoft.com/office/powerpoint/2010/main" val="35623357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769129-5F90-409A-B5EE-D1C19A0E29EA}"/>
              </a:ext>
            </a:extLst>
          </p:cNvPr>
          <p:cNvSpPr>
            <a:spLocks noGrp="1"/>
          </p:cNvSpPr>
          <p:nvPr>
            <p:ph idx="1"/>
          </p:nvPr>
        </p:nvSpPr>
        <p:spPr/>
        <p:txBody>
          <a:bodyPr/>
          <a:lstStyle/>
          <a:p>
            <a:r>
              <a:rPr lang="en-GB" b="1" dirty="0"/>
              <a:t>Protected Acts</a:t>
            </a:r>
          </a:p>
        </p:txBody>
      </p:sp>
      <p:sp>
        <p:nvSpPr>
          <p:cNvPr id="4" name="Footer Placeholder 3">
            <a:extLst>
              <a:ext uri="{FF2B5EF4-FFF2-40B4-BE49-F238E27FC236}">
                <a16:creationId xmlns:a16="http://schemas.microsoft.com/office/drawing/2014/main" id="{7ACC1813-CAD6-42C7-AB6C-6F4528859B09}"/>
              </a:ext>
            </a:extLst>
          </p:cNvPr>
          <p:cNvSpPr>
            <a:spLocks noGrp="1"/>
          </p:cNvSpPr>
          <p:nvPr>
            <p:ph type="ftr" sz="quarter" idx="11"/>
          </p:nvPr>
        </p:nvSpPr>
        <p:spPr/>
        <p:txBody>
          <a:bodyPr/>
          <a:lstStyle/>
          <a:p>
            <a:r>
              <a:rPr lang="en-GB"/>
              <a:t>© 2020 Capital Law Limited</a:t>
            </a:r>
            <a:endParaRPr lang="en-GB" dirty="0"/>
          </a:p>
        </p:txBody>
      </p:sp>
      <p:sp>
        <p:nvSpPr>
          <p:cNvPr id="7" name="Rectangle 6">
            <a:extLst>
              <a:ext uri="{FF2B5EF4-FFF2-40B4-BE49-F238E27FC236}">
                <a16:creationId xmlns:a16="http://schemas.microsoft.com/office/drawing/2014/main" id="{A556FC8D-FF3B-4528-A737-A90C16E68EC5}"/>
              </a:ext>
            </a:extLst>
          </p:cNvPr>
          <p:cNvSpPr/>
          <p:nvPr/>
        </p:nvSpPr>
        <p:spPr>
          <a:xfrm>
            <a:off x="634989" y="2791581"/>
            <a:ext cx="3084070" cy="156966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1">
                    <a:lumMod val="75000"/>
                  </a:schemeClr>
                </a:solidFill>
                <a:effectLst/>
              </a:rPr>
              <a:t>Bringing proceedings under the </a:t>
            </a:r>
            <a:r>
              <a:rPr lang="en-GB" b="1" cap="none" spc="0" dirty="0" err="1">
                <a:ln/>
                <a:solidFill>
                  <a:schemeClr val="accent1">
                    <a:lumMod val="75000"/>
                  </a:schemeClr>
                </a:solidFill>
                <a:effectLst/>
              </a:rPr>
              <a:t>EqA</a:t>
            </a:r>
            <a:r>
              <a:rPr lang="en-GB" b="1" cap="none" spc="0" dirty="0">
                <a:ln/>
                <a:solidFill>
                  <a:schemeClr val="accent1">
                    <a:lumMod val="75000"/>
                  </a:schemeClr>
                </a:solidFill>
                <a:effectLst/>
              </a:rPr>
              <a:t> 2010.</a:t>
            </a:r>
          </a:p>
        </p:txBody>
      </p:sp>
      <p:sp>
        <p:nvSpPr>
          <p:cNvPr id="9" name="TextBox 8">
            <a:extLst>
              <a:ext uri="{FF2B5EF4-FFF2-40B4-BE49-F238E27FC236}">
                <a16:creationId xmlns:a16="http://schemas.microsoft.com/office/drawing/2014/main" id="{A64180A8-6FBC-4EBA-98B7-5757424E1DD8}"/>
              </a:ext>
            </a:extLst>
          </p:cNvPr>
          <p:cNvSpPr txBox="1"/>
          <p:nvPr/>
        </p:nvSpPr>
        <p:spPr>
          <a:xfrm>
            <a:off x="7300913" y="2003057"/>
            <a:ext cx="8128000" cy="830997"/>
          </a:xfrm>
          <a:prstGeom prst="rect">
            <a:avLst/>
          </a:prstGeom>
          <a:noFill/>
        </p:spPr>
        <p:txBody>
          <a:bodyPr wrap="square">
            <a:spAutoFit/>
          </a:bodyPr>
          <a:lstStyle/>
          <a:p>
            <a:pPr algn="ctr"/>
            <a:r>
              <a:rPr lang="en-GB" b="1" cap="none" spc="0" dirty="0">
                <a:ln/>
                <a:solidFill>
                  <a:schemeClr val="accent1">
                    <a:lumMod val="75000"/>
                  </a:schemeClr>
                </a:solidFill>
                <a:effectLst/>
              </a:rPr>
              <a:t>Giving evidence or information in connection with proceedings under the </a:t>
            </a:r>
            <a:r>
              <a:rPr lang="en-GB" b="1" cap="none" spc="0" dirty="0" err="1">
                <a:ln/>
                <a:solidFill>
                  <a:schemeClr val="accent1">
                    <a:lumMod val="75000"/>
                  </a:schemeClr>
                </a:solidFill>
                <a:effectLst/>
              </a:rPr>
              <a:t>EqA</a:t>
            </a:r>
            <a:r>
              <a:rPr lang="en-GB" b="1" cap="none" spc="0" dirty="0">
                <a:ln/>
                <a:solidFill>
                  <a:schemeClr val="accent1">
                    <a:lumMod val="75000"/>
                  </a:schemeClr>
                </a:solidFill>
                <a:effectLst/>
              </a:rPr>
              <a:t> 2010.</a:t>
            </a:r>
          </a:p>
        </p:txBody>
      </p:sp>
      <p:sp>
        <p:nvSpPr>
          <p:cNvPr id="11" name="TextBox 10">
            <a:extLst>
              <a:ext uri="{FF2B5EF4-FFF2-40B4-BE49-F238E27FC236}">
                <a16:creationId xmlns:a16="http://schemas.microsoft.com/office/drawing/2014/main" id="{79134755-BB35-4B46-AFB2-AE8D51B21C8F}"/>
              </a:ext>
            </a:extLst>
          </p:cNvPr>
          <p:cNvSpPr txBox="1"/>
          <p:nvPr/>
        </p:nvSpPr>
        <p:spPr>
          <a:xfrm>
            <a:off x="4763166" y="3015844"/>
            <a:ext cx="3356548" cy="1938992"/>
          </a:xfrm>
          <a:prstGeom prst="rect">
            <a:avLst/>
          </a:prstGeom>
          <a:noFill/>
        </p:spPr>
        <p:txBody>
          <a:bodyPr wrap="square">
            <a:spAutoFit/>
          </a:bodyPr>
          <a:lstStyle/>
          <a:p>
            <a:pPr algn="ctr"/>
            <a:r>
              <a:rPr lang="en-GB" b="1" cap="none" spc="0" dirty="0">
                <a:ln/>
                <a:solidFill>
                  <a:schemeClr val="accent3"/>
                </a:solidFill>
                <a:effectLst/>
              </a:rPr>
              <a:t>Doing any other thing for the purposes of or in connection with the </a:t>
            </a:r>
            <a:r>
              <a:rPr lang="en-GB" b="1" cap="none" spc="0" dirty="0" err="1">
                <a:ln/>
                <a:solidFill>
                  <a:schemeClr val="accent3"/>
                </a:solidFill>
                <a:effectLst/>
              </a:rPr>
              <a:t>EqA</a:t>
            </a:r>
            <a:r>
              <a:rPr lang="en-GB" b="1" cap="none" spc="0" dirty="0">
                <a:ln/>
                <a:solidFill>
                  <a:schemeClr val="accent3"/>
                </a:solidFill>
                <a:effectLst/>
              </a:rPr>
              <a:t> 2010</a:t>
            </a:r>
          </a:p>
        </p:txBody>
      </p:sp>
      <p:sp>
        <p:nvSpPr>
          <p:cNvPr id="13" name="TextBox 12">
            <a:extLst>
              <a:ext uri="{FF2B5EF4-FFF2-40B4-BE49-F238E27FC236}">
                <a16:creationId xmlns:a16="http://schemas.microsoft.com/office/drawing/2014/main" id="{079B7E13-9BCF-4DC0-B555-6C46876F8D44}"/>
              </a:ext>
            </a:extLst>
          </p:cNvPr>
          <p:cNvSpPr txBox="1"/>
          <p:nvPr/>
        </p:nvSpPr>
        <p:spPr>
          <a:xfrm>
            <a:off x="634988" y="5512527"/>
            <a:ext cx="5095251" cy="1569660"/>
          </a:xfrm>
          <a:prstGeom prst="rect">
            <a:avLst/>
          </a:prstGeom>
          <a:noFill/>
        </p:spPr>
        <p:txBody>
          <a:bodyPr wrap="square">
            <a:spAutoFit/>
          </a:bodyPr>
          <a:lstStyle/>
          <a:p>
            <a:pPr algn="ctr"/>
            <a:r>
              <a:rPr lang="en-GB" b="1" cap="none" spc="0" dirty="0">
                <a:ln/>
                <a:solidFill>
                  <a:schemeClr val="accent1">
                    <a:lumMod val="75000"/>
                  </a:schemeClr>
                </a:solidFill>
                <a:effectLst/>
              </a:rPr>
              <a:t>Alleging (whether expressly or otherwise) that the respondent or another person has contravened the </a:t>
            </a:r>
            <a:r>
              <a:rPr lang="en-GB" b="1" cap="none" spc="0" dirty="0" err="1">
                <a:ln/>
                <a:solidFill>
                  <a:schemeClr val="accent1">
                    <a:lumMod val="75000"/>
                  </a:schemeClr>
                </a:solidFill>
                <a:effectLst/>
              </a:rPr>
              <a:t>EqA</a:t>
            </a:r>
            <a:r>
              <a:rPr lang="en-GB" b="1" cap="none" spc="0" dirty="0">
                <a:ln/>
                <a:solidFill>
                  <a:schemeClr val="accent1">
                    <a:lumMod val="75000"/>
                  </a:schemeClr>
                </a:solidFill>
                <a:effectLst/>
              </a:rPr>
              <a:t> 2010</a:t>
            </a:r>
          </a:p>
        </p:txBody>
      </p:sp>
      <p:sp>
        <p:nvSpPr>
          <p:cNvPr id="15" name="TextBox 14">
            <a:extLst>
              <a:ext uri="{FF2B5EF4-FFF2-40B4-BE49-F238E27FC236}">
                <a16:creationId xmlns:a16="http://schemas.microsoft.com/office/drawing/2014/main" id="{21A210B7-E65B-495F-9DA7-6A951D3C8A6E}"/>
              </a:ext>
            </a:extLst>
          </p:cNvPr>
          <p:cNvSpPr txBox="1"/>
          <p:nvPr/>
        </p:nvSpPr>
        <p:spPr>
          <a:xfrm>
            <a:off x="6816226" y="5706468"/>
            <a:ext cx="4348480" cy="1938992"/>
          </a:xfrm>
          <a:prstGeom prst="rect">
            <a:avLst/>
          </a:prstGeom>
          <a:noFill/>
        </p:spPr>
        <p:txBody>
          <a:bodyPr wrap="square">
            <a:spAutoFit/>
          </a:bodyPr>
          <a:lstStyle/>
          <a:p>
            <a:pPr algn="ctr"/>
            <a:r>
              <a:rPr lang="en-GB" b="1" cap="none" spc="0" dirty="0">
                <a:ln/>
                <a:solidFill>
                  <a:schemeClr val="accent3"/>
                </a:solidFill>
                <a:effectLst/>
              </a:rPr>
              <a:t>Giving false evidence/ information, or making a false allegation, will not be a protected act if done in bad faith</a:t>
            </a:r>
          </a:p>
        </p:txBody>
      </p:sp>
      <p:sp>
        <p:nvSpPr>
          <p:cNvPr id="17" name="TextBox 16">
            <a:extLst>
              <a:ext uri="{FF2B5EF4-FFF2-40B4-BE49-F238E27FC236}">
                <a16:creationId xmlns:a16="http://schemas.microsoft.com/office/drawing/2014/main" id="{FB1A3C05-62A8-4BEB-A1A7-9B72524EC3C4}"/>
              </a:ext>
            </a:extLst>
          </p:cNvPr>
          <p:cNvSpPr txBox="1"/>
          <p:nvPr/>
        </p:nvSpPr>
        <p:spPr>
          <a:xfrm>
            <a:off x="12569988" y="5747170"/>
            <a:ext cx="3356548" cy="2677656"/>
          </a:xfrm>
          <a:prstGeom prst="rect">
            <a:avLst/>
          </a:prstGeom>
          <a:noFill/>
        </p:spPr>
        <p:txBody>
          <a:bodyPr wrap="square">
            <a:spAutoFit/>
          </a:bodyPr>
          <a:lstStyle/>
          <a:p>
            <a:pPr algn="ctr"/>
            <a:r>
              <a:rPr lang="en-GB" b="1" cap="none" spc="0" dirty="0">
                <a:ln/>
                <a:solidFill>
                  <a:schemeClr val="accent1">
                    <a:lumMod val="75000"/>
                  </a:schemeClr>
                </a:solidFill>
                <a:effectLst/>
              </a:rPr>
              <a:t>A claimant does not need to have a protected characteristic in order to be protected against victimisation . </a:t>
            </a:r>
          </a:p>
        </p:txBody>
      </p:sp>
      <p:sp>
        <p:nvSpPr>
          <p:cNvPr id="19" name="TextBox 18">
            <a:extLst>
              <a:ext uri="{FF2B5EF4-FFF2-40B4-BE49-F238E27FC236}">
                <a16:creationId xmlns:a16="http://schemas.microsoft.com/office/drawing/2014/main" id="{D4AF6F91-0E9F-471C-8080-26C3BA1F580D}"/>
              </a:ext>
            </a:extLst>
          </p:cNvPr>
          <p:cNvSpPr txBox="1"/>
          <p:nvPr/>
        </p:nvSpPr>
        <p:spPr>
          <a:xfrm>
            <a:off x="8990466" y="3680657"/>
            <a:ext cx="2888271" cy="830997"/>
          </a:xfrm>
          <a:prstGeom prst="rect">
            <a:avLst/>
          </a:prstGeom>
          <a:noFill/>
        </p:spPr>
        <p:txBody>
          <a:bodyPr wrap="square">
            <a:spAutoFit/>
          </a:bodyPr>
          <a:lstStyle/>
          <a:p>
            <a:pPr algn="ctr"/>
            <a:r>
              <a:rPr lang="en-GB" b="1" cap="none" spc="0" dirty="0">
                <a:ln/>
                <a:solidFill>
                  <a:schemeClr val="accent3"/>
                </a:solidFill>
                <a:effectLst/>
              </a:rPr>
              <a:t>Relevant pay disclosures.</a:t>
            </a:r>
          </a:p>
        </p:txBody>
      </p:sp>
    </p:spTree>
    <p:extLst>
      <p:ext uri="{BB962C8B-B14F-4D97-AF65-F5344CB8AC3E}">
        <p14:creationId xmlns:p14="http://schemas.microsoft.com/office/powerpoint/2010/main" val="17629161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D6AE34-92ED-4FB6-92D3-6DF8423C08AB}"/>
              </a:ext>
            </a:extLst>
          </p:cNvPr>
          <p:cNvSpPr>
            <a:spLocks noGrp="1"/>
          </p:cNvSpPr>
          <p:nvPr>
            <p:ph idx="1"/>
          </p:nvPr>
        </p:nvSpPr>
        <p:spPr/>
        <p:txBody>
          <a:bodyPr/>
          <a:lstStyle/>
          <a:p>
            <a:r>
              <a:rPr lang="en-GB" b="1" dirty="0"/>
              <a:t>Detriment</a:t>
            </a:r>
          </a:p>
        </p:txBody>
      </p:sp>
      <p:sp>
        <p:nvSpPr>
          <p:cNvPr id="4" name="Footer Placeholder 3">
            <a:extLst>
              <a:ext uri="{FF2B5EF4-FFF2-40B4-BE49-F238E27FC236}">
                <a16:creationId xmlns:a16="http://schemas.microsoft.com/office/drawing/2014/main" id="{AEEA9AFF-9104-4DDA-A916-1749EBB76627}"/>
              </a:ext>
            </a:extLst>
          </p:cNvPr>
          <p:cNvSpPr>
            <a:spLocks noGrp="1"/>
          </p:cNvSpPr>
          <p:nvPr>
            <p:ph type="ftr" sz="quarter" idx="11"/>
          </p:nvPr>
        </p:nvSpPr>
        <p:spPr/>
        <p:txBody>
          <a:bodyPr/>
          <a:lstStyle/>
          <a:p>
            <a:r>
              <a:rPr lang="en-GB"/>
              <a:t>© 2020 Capital Law Limited</a:t>
            </a:r>
            <a:endParaRPr lang="en-GB" dirty="0"/>
          </a:p>
        </p:txBody>
      </p:sp>
      <p:sp>
        <p:nvSpPr>
          <p:cNvPr id="7" name="Rectangle 6">
            <a:extLst>
              <a:ext uri="{FF2B5EF4-FFF2-40B4-BE49-F238E27FC236}">
                <a16:creationId xmlns:a16="http://schemas.microsoft.com/office/drawing/2014/main" id="{9B47F981-044A-4D05-87A1-CC91FCE1ACC1}"/>
              </a:ext>
            </a:extLst>
          </p:cNvPr>
          <p:cNvSpPr/>
          <p:nvPr/>
        </p:nvSpPr>
        <p:spPr>
          <a:xfrm>
            <a:off x="671186" y="3667541"/>
            <a:ext cx="4168128" cy="46166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3"/>
                </a:solidFill>
                <a:effectLst/>
              </a:rPr>
              <a:t>No comparator required.</a:t>
            </a:r>
          </a:p>
        </p:txBody>
      </p:sp>
      <p:sp>
        <p:nvSpPr>
          <p:cNvPr id="9" name="TextBox 8">
            <a:extLst>
              <a:ext uri="{FF2B5EF4-FFF2-40B4-BE49-F238E27FC236}">
                <a16:creationId xmlns:a16="http://schemas.microsoft.com/office/drawing/2014/main" id="{BE372487-83ED-4879-A7F7-11F31E97AB91}"/>
              </a:ext>
            </a:extLst>
          </p:cNvPr>
          <p:cNvSpPr txBox="1"/>
          <p:nvPr/>
        </p:nvSpPr>
        <p:spPr>
          <a:xfrm>
            <a:off x="7922735" y="1734819"/>
            <a:ext cx="8128000" cy="1200329"/>
          </a:xfrm>
          <a:prstGeom prst="rect">
            <a:avLst/>
          </a:prstGeom>
          <a:noFill/>
        </p:spPr>
        <p:txBody>
          <a:bodyPr wrap="square">
            <a:spAutoFit/>
          </a:bodyPr>
          <a:lstStyle/>
          <a:p>
            <a:pPr algn="ctr"/>
            <a:r>
              <a:rPr lang="en-GB" b="1" cap="none" spc="0" dirty="0">
                <a:ln/>
                <a:solidFill>
                  <a:schemeClr val="accent1">
                    <a:lumMod val="75000"/>
                  </a:schemeClr>
                </a:solidFill>
                <a:effectLst/>
              </a:rPr>
              <a:t>Claimant only needs to show that they have been subjected to a detriment because of a protected act.</a:t>
            </a:r>
          </a:p>
        </p:txBody>
      </p:sp>
      <p:sp>
        <p:nvSpPr>
          <p:cNvPr id="11" name="TextBox 10">
            <a:extLst>
              <a:ext uri="{FF2B5EF4-FFF2-40B4-BE49-F238E27FC236}">
                <a16:creationId xmlns:a16="http://schemas.microsoft.com/office/drawing/2014/main" id="{64DC2328-47CF-4F95-B573-F23775962AE3}"/>
              </a:ext>
            </a:extLst>
          </p:cNvPr>
          <p:cNvSpPr txBox="1"/>
          <p:nvPr/>
        </p:nvSpPr>
        <p:spPr>
          <a:xfrm>
            <a:off x="550927" y="5000373"/>
            <a:ext cx="4408646" cy="2308324"/>
          </a:xfrm>
          <a:prstGeom prst="rect">
            <a:avLst/>
          </a:prstGeom>
          <a:noFill/>
        </p:spPr>
        <p:txBody>
          <a:bodyPr wrap="square">
            <a:spAutoFit/>
          </a:bodyPr>
          <a:lstStyle/>
          <a:p>
            <a:pPr algn="ctr"/>
            <a:r>
              <a:rPr lang="en-GB" b="1" cap="none" spc="0" dirty="0">
                <a:ln/>
                <a:solidFill>
                  <a:schemeClr val="accent1">
                    <a:lumMod val="75000"/>
                  </a:schemeClr>
                </a:solidFill>
                <a:effectLst/>
              </a:rPr>
              <a:t>If a reasonable worker would or might take the view that they had been disadvantaged in the circumstances in which he had to work</a:t>
            </a:r>
          </a:p>
        </p:txBody>
      </p:sp>
      <p:sp>
        <p:nvSpPr>
          <p:cNvPr id="13" name="TextBox 12">
            <a:extLst>
              <a:ext uri="{FF2B5EF4-FFF2-40B4-BE49-F238E27FC236}">
                <a16:creationId xmlns:a16="http://schemas.microsoft.com/office/drawing/2014/main" id="{285CC9E9-B27C-417C-A938-5BD497AF4FDC}"/>
              </a:ext>
            </a:extLst>
          </p:cNvPr>
          <p:cNvSpPr txBox="1"/>
          <p:nvPr/>
        </p:nvSpPr>
        <p:spPr>
          <a:xfrm>
            <a:off x="9112918" y="4215543"/>
            <a:ext cx="5222240" cy="1569660"/>
          </a:xfrm>
          <a:prstGeom prst="rect">
            <a:avLst/>
          </a:prstGeom>
          <a:noFill/>
        </p:spPr>
        <p:txBody>
          <a:bodyPr wrap="square">
            <a:spAutoFit/>
          </a:bodyPr>
          <a:lstStyle/>
          <a:p>
            <a:pPr algn="ctr"/>
            <a:r>
              <a:rPr lang="en-GB" b="1" cap="none" spc="0" dirty="0">
                <a:ln/>
                <a:solidFill>
                  <a:schemeClr val="accent3"/>
                </a:solidFill>
                <a:effectLst/>
              </a:rPr>
              <a:t>Victimisation need not be consciously motivated. If A's reason for subjecting B to a detriment was unconscious</a:t>
            </a:r>
          </a:p>
        </p:txBody>
      </p:sp>
      <p:sp>
        <p:nvSpPr>
          <p:cNvPr id="15" name="TextBox 14">
            <a:extLst>
              <a:ext uri="{FF2B5EF4-FFF2-40B4-BE49-F238E27FC236}">
                <a16:creationId xmlns:a16="http://schemas.microsoft.com/office/drawing/2014/main" id="{DCF46215-6E67-4100-943F-1428FCD218B9}"/>
              </a:ext>
            </a:extLst>
          </p:cNvPr>
          <p:cNvSpPr txBox="1"/>
          <p:nvPr/>
        </p:nvSpPr>
        <p:spPr>
          <a:xfrm>
            <a:off x="7660038" y="6862859"/>
            <a:ext cx="8128000" cy="1200329"/>
          </a:xfrm>
          <a:prstGeom prst="rect">
            <a:avLst/>
          </a:prstGeom>
          <a:noFill/>
        </p:spPr>
        <p:txBody>
          <a:bodyPr wrap="square">
            <a:spAutoFit/>
          </a:bodyPr>
          <a:lstStyle/>
          <a:p>
            <a:pPr algn="ctr"/>
            <a:r>
              <a:rPr lang="en-GB" b="1" cap="none" spc="0" dirty="0">
                <a:ln/>
                <a:solidFill>
                  <a:schemeClr val="accent1">
                    <a:lumMod val="75000"/>
                  </a:schemeClr>
                </a:solidFill>
                <a:effectLst/>
              </a:rPr>
              <a:t>The protected act need not be the main or only reason for the treatment; victimisation will occur where it is one of the reasons.</a:t>
            </a:r>
          </a:p>
        </p:txBody>
      </p:sp>
    </p:spTree>
    <p:extLst>
      <p:ext uri="{BB962C8B-B14F-4D97-AF65-F5344CB8AC3E}">
        <p14:creationId xmlns:p14="http://schemas.microsoft.com/office/powerpoint/2010/main" val="28982212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0BDD64-64D5-4E22-85BD-43F0DD8624E1}"/>
              </a:ext>
            </a:extLst>
          </p:cNvPr>
          <p:cNvSpPr>
            <a:spLocks noGrp="1"/>
          </p:cNvSpPr>
          <p:nvPr>
            <p:ph idx="1"/>
          </p:nvPr>
        </p:nvSpPr>
        <p:spPr/>
        <p:txBody>
          <a:bodyPr/>
          <a:lstStyle/>
          <a:p>
            <a:r>
              <a:rPr lang="en-GB" b="1" dirty="0"/>
              <a:t>Victimisation by Colleagues</a:t>
            </a:r>
          </a:p>
        </p:txBody>
      </p:sp>
      <p:sp>
        <p:nvSpPr>
          <p:cNvPr id="4" name="Footer Placeholder 3">
            <a:extLst>
              <a:ext uri="{FF2B5EF4-FFF2-40B4-BE49-F238E27FC236}">
                <a16:creationId xmlns:a16="http://schemas.microsoft.com/office/drawing/2014/main" id="{16209275-DC56-4B15-8DB5-E1EFCAABA093}"/>
              </a:ext>
            </a:extLst>
          </p:cNvPr>
          <p:cNvSpPr>
            <a:spLocks noGrp="1"/>
          </p:cNvSpPr>
          <p:nvPr>
            <p:ph type="ftr" sz="quarter" idx="11"/>
          </p:nvPr>
        </p:nvSpPr>
        <p:spPr/>
        <p:txBody>
          <a:bodyPr/>
          <a:lstStyle/>
          <a:p>
            <a:r>
              <a:rPr lang="en-GB"/>
              <a:t>© 2020 Capital Law Limited</a:t>
            </a:r>
            <a:endParaRPr lang="en-GB" dirty="0"/>
          </a:p>
        </p:txBody>
      </p:sp>
      <p:sp>
        <p:nvSpPr>
          <p:cNvPr id="7" name="Rectangle 6">
            <a:extLst>
              <a:ext uri="{FF2B5EF4-FFF2-40B4-BE49-F238E27FC236}">
                <a16:creationId xmlns:a16="http://schemas.microsoft.com/office/drawing/2014/main" id="{85754723-22A6-4150-B41E-7AF457694F6E}"/>
              </a:ext>
            </a:extLst>
          </p:cNvPr>
          <p:cNvSpPr/>
          <p:nvPr/>
        </p:nvSpPr>
        <p:spPr>
          <a:xfrm>
            <a:off x="9412010" y="1837731"/>
            <a:ext cx="6212005" cy="156966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b="1" cap="none" spc="0" dirty="0">
                <a:ln/>
                <a:solidFill>
                  <a:schemeClr val="accent1">
                    <a:lumMod val="75000"/>
                  </a:schemeClr>
                </a:solidFill>
                <a:effectLst/>
              </a:rPr>
              <a:t>Like harassment, an employer is </a:t>
            </a:r>
            <a:r>
              <a:rPr lang="en-GB" b="1" u="sng" cap="none" spc="0" dirty="0">
                <a:ln/>
                <a:solidFill>
                  <a:schemeClr val="accent1">
                    <a:lumMod val="75000"/>
                  </a:schemeClr>
                </a:solidFill>
                <a:effectLst/>
              </a:rPr>
              <a:t>legally responsible</a:t>
            </a:r>
            <a:r>
              <a:rPr lang="en-GB" b="1" cap="none" spc="0" dirty="0">
                <a:ln/>
                <a:solidFill>
                  <a:schemeClr val="accent1">
                    <a:lumMod val="75000"/>
                  </a:schemeClr>
                </a:solidFill>
                <a:effectLst/>
              </a:rPr>
              <a:t> for victimisation committed by their employees in the course of employment.</a:t>
            </a:r>
          </a:p>
        </p:txBody>
      </p:sp>
      <p:sp>
        <p:nvSpPr>
          <p:cNvPr id="9" name="TextBox 8">
            <a:extLst>
              <a:ext uri="{FF2B5EF4-FFF2-40B4-BE49-F238E27FC236}">
                <a16:creationId xmlns:a16="http://schemas.microsoft.com/office/drawing/2014/main" id="{E9E33343-C568-47EB-BC93-4D6FD5F246B0}"/>
              </a:ext>
            </a:extLst>
          </p:cNvPr>
          <p:cNvSpPr txBox="1"/>
          <p:nvPr/>
        </p:nvSpPr>
        <p:spPr>
          <a:xfrm>
            <a:off x="794" y="4299737"/>
            <a:ext cx="8128000" cy="830997"/>
          </a:xfrm>
          <a:prstGeom prst="rect">
            <a:avLst/>
          </a:prstGeom>
          <a:noFill/>
        </p:spPr>
        <p:txBody>
          <a:bodyPr wrap="square">
            <a:spAutoFit/>
          </a:bodyPr>
          <a:lstStyle/>
          <a:p>
            <a:pPr algn="ctr"/>
            <a:r>
              <a:rPr lang="en-GB" b="1" cap="none" spc="0" dirty="0">
                <a:ln/>
                <a:solidFill>
                  <a:schemeClr val="accent3"/>
                </a:solidFill>
                <a:effectLst/>
              </a:rPr>
              <a:t>It does not matter whether the employer knows about or approves of the acts of their employee.</a:t>
            </a:r>
          </a:p>
        </p:txBody>
      </p:sp>
      <p:sp>
        <p:nvSpPr>
          <p:cNvPr id="11" name="TextBox 10">
            <a:extLst>
              <a:ext uri="{FF2B5EF4-FFF2-40B4-BE49-F238E27FC236}">
                <a16:creationId xmlns:a16="http://schemas.microsoft.com/office/drawing/2014/main" id="{7251C0B6-A69B-4532-BFAA-898FB462FE4E}"/>
              </a:ext>
            </a:extLst>
          </p:cNvPr>
          <p:cNvSpPr txBox="1"/>
          <p:nvPr/>
        </p:nvSpPr>
        <p:spPr>
          <a:xfrm>
            <a:off x="7300913" y="5967441"/>
            <a:ext cx="8128000" cy="1938992"/>
          </a:xfrm>
          <a:prstGeom prst="rect">
            <a:avLst/>
          </a:prstGeom>
          <a:noFill/>
        </p:spPr>
        <p:txBody>
          <a:bodyPr wrap="square">
            <a:spAutoFit/>
          </a:bodyPr>
          <a:lstStyle/>
          <a:p>
            <a:pPr algn="ctr"/>
            <a:r>
              <a:rPr lang="en-GB" b="1" cap="none" spc="0" dirty="0">
                <a:ln/>
                <a:solidFill>
                  <a:schemeClr val="accent1">
                    <a:lumMod val="75000"/>
                  </a:schemeClr>
                </a:solidFill>
                <a:effectLst/>
              </a:rPr>
              <a:t>There is a potential defence available to an employer, if it can show that it took "all reasonable steps" to prevent the employee from doing the discriminatory act or from doing anything of that description</a:t>
            </a:r>
          </a:p>
        </p:txBody>
      </p:sp>
    </p:spTree>
    <p:extLst>
      <p:ext uri="{BB962C8B-B14F-4D97-AF65-F5344CB8AC3E}">
        <p14:creationId xmlns:p14="http://schemas.microsoft.com/office/powerpoint/2010/main" val="18741474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057F5D-60C8-401E-8C1E-1D91BE937BD6}"/>
              </a:ext>
            </a:extLst>
          </p:cNvPr>
          <p:cNvSpPr>
            <a:spLocks noGrp="1"/>
          </p:cNvSpPr>
          <p:nvPr>
            <p:ph idx="1"/>
          </p:nvPr>
        </p:nvSpPr>
        <p:spPr>
          <a:xfrm>
            <a:off x="633573" y="1465971"/>
            <a:ext cx="8063388" cy="2150989"/>
          </a:xfrm>
        </p:spPr>
        <p:txBody>
          <a:bodyPr/>
          <a:lstStyle/>
          <a:p>
            <a:r>
              <a:rPr lang="en-GB" b="1" dirty="0"/>
              <a:t>Remedies under the Equality Act 2010</a:t>
            </a:r>
          </a:p>
        </p:txBody>
      </p:sp>
      <p:sp>
        <p:nvSpPr>
          <p:cNvPr id="4" name="Footer Placeholder 3">
            <a:extLst>
              <a:ext uri="{FF2B5EF4-FFF2-40B4-BE49-F238E27FC236}">
                <a16:creationId xmlns:a16="http://schemas.microsoft.com/office/drawing/2014/main" id="{59D6AA89-5A52-4AF8-BE07-3715EA0B6C42}"/>
              </a:ext>
            </a:extLst>
          </p:cNvPr>
          <p:cNvSpPr>
            <a:spLocks noGrp="1"/>
          </p:cNvSpPr>
          <p:nvPr>
            <p:ph type="ftr" sz="quarter" idx="11"/>
          </p:nvPr>
        </p:nvSpPr>
        <p:spPr/>
        <p:txBody>
          <a:bodyPr/>
          <a:lstStyle/>
          <a:p>
            <a:r>
              <a:rPr lang="en-GB" dirty="0"/>
              <a:t>© 2020 Capital Law Limited</a:t>
            </a:r>
          </a:p>
        </p:txBody>
      </p:sp>
      <p:sp>
        <p:nvSpPr>
          <p:cNvPr id="2" name="TextBox 1">
            <a:extLst>
              <a:ext uri="{FF2B5EF4-FFF2-40B4-BE49-F238E27FC236}">
                <a16:creationId xmlns:a16="http://schemas.microsoft.com/office/drawing/2014/main" id="{D960DA04-B7FB-4568-8B9F-7BE6B36EDC97}"/>
              </a:ext>
            </a:extLst>
          </p:cNvPr>
          <p:cNvSpPr txBox="1"/>
          <p:nvPr/>
        </p:nvSpPr>
        <p:spPr>
          <a:xfrm>
            <a:off x="1198880" y="3616960"/>
            <a:ext cx="14525130" cy="2431435"/>
          </a:xfrm>
          <a:prstGeom prst="rect">
            <a:avLst/>
          </a:prstGeom>
          <a:noFill/>
        </p:spPr>
        <p:txBody>
          <a:bodyPr wrap="none" rtlCol="0">
            <a:spAutoFit/>
          </a:bodyPr>
          <a:lstStyle/>
          <a:p>
            <a:pPr marL="342900" indent="-342900">
              <a:buFont typeface="Arial" panose="020B0604020202020204" pitchFamily="34" charset="0"/>
              <a:buChar char="•"/>
            </a:pPr>
            <a:r>
              <a:rPr lang="en-GB" sz="3200" dirty="0"/>
              <a:t>Discrimination claims can attract potentially uncapped compensation awards</a:t>
            </a:r>
          </a:p>
          <a:p>
            <a:pPr marL="342900" indent="-342900">
              <a:buFont typeface="Arial" panose="020B0604020202020204" pitchFamily="34" charset="0"/>
              <a:buChar char="•"/>
            </a:pPr>
            <a:r>
              <a:rPr lang="en-GB" sz="3200" dirty="0"/>
              <a:t>“Injury to feelings” (Vento guidelines)</a:t>
            </a:r>
          </a:p>
          <a:p>
            <a:pPr marL="342900" indent="-342900">
              <a:buFont typeface="Arial" panose="020B0604020202020204" pitchFamily="34" charset="0"/>
              <a:buChar char="•"/>
            </a:pPr>
            <a:r>
              <a:rPr lang="en-GB" sz="3200" dirty="0"/>
              <a:t>Recommendations</a:t>
            </a:r>
          </a:p>
          <a:p>
            <a:pPr marL="342900" indent="-342900">
              <a:buFont typeface="Arial" panose="020B0604020202020204" pitchFamily="34" charset="0"/>
              <a:buChar char="•"/>
            </a:pPr>
            <a:r>
              <a:rPr lang="en-GB" sz="3200" dirty="0"/>
              <a:t>Declarations</a:t>
            </a:r>
          </a:p>
          <a:p>
            <a:endParaRPr lang="en-GB" dirty="0"/>
          </a:p>
        </p:txBody>
      </p:sp>
    </p:spTree>
    <p:extLst>
      <p:ext uri="{BB962C8B-B14F-4D97-AF65-F5344CB8AC3E}">
        <p14:creationId xmlns:p14="http://schemas.microsoft.com/office/powerpoint/2010/main" val="22684925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824" y="2458577"/>
            <a:ext cx="10383945" cy="4819781"/>
          </a:xfrm>
        </p:spPr>
        <p:txBody>
          <a:bodyPr/>
          <a:lstStyle/>
          <a:p>
            <a:r>
              <a:rPr lang="en-GB" dirty="0"/>
              <a:t>Thank you,</a:t>
            </a:r>
            <a:br>
              <a:rPr lang="en-GB" dirty="0"/>
            </a:br>
            <a:r>
              <a:rPr lang="en-GB" dirty="0"/>
              <a:t>any questions?</a:t>
            </a:r>
          </a:p>
        </p:txBody>
      </p:sp>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8455356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6088F-52F0-416C-B048-3D557D969F75}"/>
              </a:ext>
            </a:extLst>
          </p:cNvPr>
          <p:cNvSpPr>
            <a:spLocks noGrp="1"/>
          </p:cNvSpPr>
          <p:nvPr>
            <p:ph type="ctrTitle"/>
          </p:nvPr>
        </p:nvSpPr>
        <p:spPr>
          <a:xfrm>
            <a:off x="633685" y="1690422"/>
            <a:ext cx="10383945" cy="1606594"/>
          </a:xfrm>
        </p:spPr>
        <p:txBody>
          <a:bodyPr/>
          <a:lstStyle/>
          <a:p>
            <a:r>
              <a:rPr lang="en-GB" dirty="0"/>
              <a:t>Resources</a:t>
            </a:r>
          </a:p>
        </p:txBody>
      </p:sp>
      <p:sp>
        <p:nvSpPr>
          <p:cNvPr id="3" name="Footer Placeholder 2">
            <a:extLst>
              <a:ext uri="{FF2B5EF4-FFF2-40B4-BE49-F238E27FC236}">
                <a16:creationId xmlns:a16="http://schemas.microsoft.com/office/drawing/2014/main" id="{80989BC1-37FC-460D-BE01-3003198A5DDC}"/>
              </a:ext>
            </a:extLst>
          </p:cNvPr>
          <p:cNvSpPr>
            <a:spLocks noGrp="1"/>
          </p:cNvSpPr>
          <p:nvPr>
            <p:ph type="ftr" sz="quarter" idx="11"/>
          </p:nvPr>
        </p:nvSpPr>
        <p:spPr/>
        <p:txBody>
          <a:bodyPr/>
          <a:lstStyle/>
          <a:p>
            <a:r>
              <a:rPr lang="en-GB"/>
              <a:t>© 2020 Capital Law Limited</a:t>
            </a:r>
            <a:endParaRPr lang="en-GB" dirty="0"/>
          </a:p>
        </p:txBody>
      </p:sp>
      <p:sp>
        <p:nvSpPr>
          <p:cNvPr id="4" name="TextBox 3">
            <a:extLst>
              <a:ext uri="{FF2B5EF4-FFF2-40B4-BE49-F238E27FC236}">
                <a16:creationId xmlns:a16="http://schemas.microsoft.com/office/drawing/2014/main" id="{E198125B-CEE0-46B3-BA52-F250339FC1D2}"/>
              </a:ext>
            </a:extLst>
          </p:cNvPr>
          <p:cNvSpPr txBox="1"/>
          <p:nvPr/>
        </p:nvSpPr>
        <p:spPr>
          <a:xfrm>
            <a:off x="1219201" y="3337656"/>
            <a:ext cx="13675360" cy="4154984"/>
          </a:xfrm>
          <a:prstGeom prst="rect">
            <a:avLst/>
          </a:prstGeom>
          <a:noFill/>
        </p:spPr>
        <p:txBody>
          <a:bodyPr wrap="square" rtlCol="0">
            <a:spAutoFit/>
          </a:bodyPr>
          <a:lstStyle/>
          <a:p>
            <a:pPr marL="342900" indent="-342900">
              <a:buFont typeface="Arial" panose="020B0604020202020204" pitchFamily="34" charset="0"/>
              <a:buChar char="•"/>
            </a:pPr>
            <a:r>
              <a:rPr lang="en-GB" dirty="0">
                <a:solidFill>
                  <a:schemeClr val="bg1"/>
                </a:solidFill>
              </a:rPr>
              <a:t>The Equality Act 2010: </a:t>
            </a:r>
            <a:r>
              <a:rPr lang="en-GB" dirty="0">
                <a:solidFill>
                  <a:schemeClr val="bg1"/>
                </a:solidFill>
                <a:hlinkClick r:id="rId3">
                  <a:extLst>
                    <a:ext uri="{A12FA001-AC4F-418D-AE19-62706E023703}">
                      <ahyp:hlinkClr xmlns:ahyp="http://schemas.microsoft.com/office/drawing/2018/hyperlinkcolor" val="tx"/>
                    </a:ext>
                  </a:extLst>
                </a:hlinkClick>
              </a:rPr>
              <a:t>https://www.legislation.gov.uk/ukpga/2010/15/contents</a:t>
            </a:r>
            <a:endParaRPr lang="en-GB" dirty="0">
              <a:solidFill>
                <a:schemeClr val="bg1"/>
              </a:solidFill>
            </a:endParaRPr>
          </a:p>
          <a:p>
            <a:pPr marL="342900" indent="-342900">
              <a:buFont typeface="Arial" panose="020B0604020202020204" pitchFamily="34" charset="0"/>
              <a:buChar char="•"/>
            </a:pPr>
            <a:r>
              <a:rPr lang="en-GB" dirty="0">
                <a:solidFill>
                  <a:schemeClr val="bg1"/>
                </a:solidFill>
              </a:rPr>
              <a:t>ACAS Guidance:  </a:t>
            </a:r>
            <a:r>
              <a:rPr lang="en-GB" dirty="0">
                <a:solidFill>
                  <a:schemeClr val="bg1"/>
                </a:solidFill>
                <a:hlinkClick r:id="rId4">
                  <a:extLst>
                    <a:ext uri="{A12FA001-AC4F-418D-AE19-62706E023703}">
                      <ahyp:hlinkClr xmlns:ahyp="http://schemas.microsoft.com/office/drawing/2018/hyperlinkcolor" val="tx"/>
                    </a:ext>
                  </a:extLst>
                </a:hlinkClick>
              </a:rPr>
              <a:t>https://archive.acas.org.uk/media/4267/Equality-and-discrimination-understand-the-basics/pdf/Equality_and_discrimination_understand_the_basics_-_July_2019.pdf</a:t>
            </a:r>
            <a:endParaRPr lang="en-GB" dirty="0">
              <a:solidFill>
                <a:schemeClr val="bg1"/>
              </a:solidFill>
            </a:endParaRPr>
          </a:p>
          <a:p>
            <a:pPr marL="342900" indent="-342900">
              <a:buFont typeface="Arial" panose="020B0604020202020204" pitchFamily="34" charset="0"/>
              <a:buChar char="•"/>
            </a:pPr>
            <a:r>
              <a:rPr lang="en-GB" dirty="0">
                <a:solidFill>
                  <a:schemeClr val="bg1"/>
                </a:solidFill>
                <a:hlinkClick r:id="rId5">
                  <a:extLst>
                    <a:ext uri="{A12FA001-AC4F-418D-AE19-62706E023703}">
                      <ahyp:hlinkClr xmlns:ahyp="http://schemas.microsoft.com/office/drawing/2018/hyperlinkcolor" val="tx"/>
                    </a:ext>
                  </a:extLst>
                </a:hlinkClick>
              </a:rPr>
              <a:t>https://www.personneltoday.com/</a:t>
            </a:r>
            <a:r>
              <a:rPr lang="en-GB" dirty="0">
                <a:solidFill>
                  <a:schemeClr val="bg1"/>
                </a:solidFill>
              </a:rPr>
              <a:t> (useful HR resource) </a:t>
            </a:r>
          </a:p>
          <a:p>
            <a:pPr marL="342900" indent="-342900">
              <a:buFont typeface="Arial" panose="020B0604020202020204" pitchFamily="34" charset="0"/>
              <a:buChar char="•"/>
            </a:pPr>
            <a:r>
              <a:rPr lang="en-GB" dirty="0" err="1">
                <a:solidFill>
                  <a:schemeClr val="bg1"/>
                </a:solidFill>
              </a:rPr>
              <a:t>Casamitjana</a:t>
            </a:r>
            <a:r>
              <a:rPr lang="en-GB" dirty="0">
                <a:solidFill>
                  <a:schemeClr val="bg1"/>
                </a:solidFill>
              </a:rPr>
              <a:t> v The League Against Cruel Sports, case no: 3331129/2018</a:t>
            </a:r>
          </a:p>
          <a:p>
            <a:pPr marL="342900" indent="-342900">
              <a:buFont typeface="Arial" panose="020B0604020202020204" pitchFamily="34" charset="0"/>
              <a:buChar char="•"/>
            </a:pPr>
            <a:r>
              <a:rPr lang="en-GB" dirty="0">
                <a:solidFill>
                  <a:schemeClr val="bg1"/>
                </a:solidFill>
              </a:rPr>
              <a:t>Ali and Hextall Court of Appeal Judgement: </a:t>
            </a:r>
            <a:r>
              <a:rPr lang="en-GB" dirty="0">
                <a:solidFill>
                  <a:schemeClr val="bg1"/>
                </a:solidFill>
                <a:hlinkClick r:id="rId6">
                  <a:extLst>
                    <a:ext uri="{A12FA001-AC4F-418D-AE19-62706E023703}">
                      <ahyp:hlinkClr xmlns:ahyp="http://schemas.microsoft.com/office/drawing/2018/hyperlinkcolor" val="tx"/>
                    </a:ext>
                  </a:extLst>
                </a:hlinkClick>
              </a:rPr>
              <a:t>https://www.bailii.org/ew/cases/EWCA/Civ/2019/900.html</a:t>
            </a:r>
            <a:r>
              <a:rPr lang="en-GB" dirty="0">
                <a:solidFill>
                  <a:schemeClr val="bg1"/>
                </a:solidFill>
              </a:rPr>
              <a:t> </a:t>
            </a:r>
          </a:p>
          <a:p>
            <a:pPr marL="342900" indent="-342900">
              <a:buFont typeface="Arial" panose="020B0604020202020204" pitchFamily="34" charset="0"/>
              <a:buChar char="•"/>
            </a:pPr>
            <a:r>
              <a:rPr lang="en-GB" dirty="0">
                <a:solidFill>
                  <a:schemeClr val="bg1"/>
                </a:solidFill>
              </a:rPr>
              <a:t>Mr D P Evans v Xactly Corporation Ltd: UKEATPA/0128/18/LA</a:t>
            </a:r>
          </a:p>
          <a:p>
            <a:endParaRPr lang="en-GB" dirty="0"/>
          </a:p>
          <a:p>
            <a:endParaRPr lang="en-GB" dirty="0"/>
          </a:p>
        </p:txBody>
      </p:sp>
    </p:spTree>
    <p:extLst>
      <p:ext uri="{BB962C8B-B14F-4D97-AF65-F5344CB8AC3E}">
        <p14:creationId xmlns:p14="http://schemas.microsoft.com/office/powerpoint/2010/main" val="2267712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24264-7E0D-4722-BDF3-A391B150109E}"/>
              </a:ext>
            </a:extLst>
          </p:cNvPr>
          <p:cNvSpPr>
            <a:spLocks noGrp="1"/>
          </p:cNvSpPr>
          <p:nvPr>
            <p:ph type="ctrTitle"/>
          </p:nvPr>
        </p:nvSpPr>
        <p:spPr/>
        <p:txBody>
          <a:bodyPr/>
          <a:lstStyle/>
          <a:p>
            <a:endParaRPr lang="en-GB"/>
          </a:p>
        </p:txBody>
      </p:sp>
      <p:sp>
        <p:nvSpPr>
          <p:cNvPr id="3" name="Footer Placeholder 2">
            <a:extLst>
              <a:ext uri="{FF2B5EF4-FFF2-40B4-BE49-F238E27FC236}">
                <a16:creationId xmlns:a16="http://schemas.microsoft.com/office/drawing/2014/main" id="{06E13BC3-759B-4802-AB81-1B1259F55FFD}"/>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1106452083"/>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igrationSourceURL xmlns="5389037c-82e7-4319-bd05-1c84d74f92b1" xsi:nil="true"/>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A0FCE53E6D0F2448AF833875FEE9791" ma:contentTypeVersion="12" ma:contentTypeDescription="Create a new document." ma:contentTypeScope="" ma:versionID="5dcd0a1bec9efeb1f2cee5bd8206d6d3">
  <xsd:schema xmlns:xsd="http://www.w3.org/2001/XMLSchema" xmlns:xs="http://www.w3.org/2001/XMLSchema" xmlns:p="http://schemas.microsoft.com/office/2006/metadata/properties" xmlns:ns1="http://schemas.microsoft.com/sharepoint/v3" xmlns:ns2="8cb76f67-c174-4761-adfd-49df54013293" xmlns:ns3="5389037c-82e7-4319-bd05-1c84d74f92b1" targetNamespace="http://schemas.microsoft.com/office/2006/metadata/properties" ma:root="true" ma:fieldsID="d7d5b87572a70b549ee14d6a813c49b0" ns1:_="" ns2:_="" ns3:_="">
    <xsd:import namespace="http://schemas.microsoft.com/sharepoint/v3"/>
    <xsd:import namespace="8cb76f67-c174-4761-adfd-49df54013293"/>
    <xsd:import namespace="5389037c-82e7-4319-bd05-1c84d74f92b1"/>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3:MigrationSourceURL"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cb76f67-c174-4761-adfd-49df54013293"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389037c-82e7-4319-bd05-1c84d74f92b1" elementFormDefault="qualified">
    <xsd:import namespace="http://schemas.microsoft.com/office/2006/documentManagement/types"/>
    <xsd:import namespace="http://schemas.microsoft.com/office/infopath/2007/PartnerControls"/>
    <xsd:element name="MigrationSourceURL" ma:index="12" nillable="true" ma:displayName="MigrationSourceURL" ma:internalName="MigrationSourceURL">
      <xsd:simpleType>
        <xsd:restriction base="dms:Note">
          <xsd:maxLength value="255"/>
        </xsd:restriction>
      </xsd:simpleType>
    </xsd:element>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Location" ma:index="17" nillable="true" ma:displayName="MediaServiceLocation" ma:description="" ma:internalName="MediaServiceLocation"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11913EE-67E5-4CCE-884D-817D165959F0}">
  <ds:schemaRefs>
    <ds:schemaRef ds:uri="http://schemas.microsoft.com/office/2006/documentManagement/types"/>
    <ds:schemaRef ds:uri="http://purl.org/dc/elements/1.1/"/>
    <ds:schemaRef ds:uri="http://schemas.openxmlformats.org/package/2006/metadata/core-properties"/>
    <ds:schemaRef ds:uri="http://schemas.microsoft.com/sharepoint/v3"/>
    <ds:schemaRef ds:uri="http://www.w3.org/XML/1998/namespace"/>
    <ds:schemaRef ds:uri="5389037c-82e7-4319-bd05-1c84d74f92b1"/>
    <ds:schemaRef ds:uri="http://schemas.microsoft.com/office/infopath/2007/PartnerControls"/>
    <ds:schemaRef ds:uri="8cb76f67-c174-4761-adfd-49df54013293"/>
    <ds:schemaRef ds:uri="http://schemas.microsoft.com/office/2006/metadata/properties"/>
    <ds:schemaRef ds:uri="http://purl.org/dc/dcmitype/"/>
    <ds:schemaRef ds:uri="http://purl.org/dc/terms/"/>
  </ds:schemaRefs>
</ds:datastoreItem>
</file>

<file path=customXml/itemProps2.xml><?xml version="1.0" encoding="utf-8"?>
<ds:datastoreItem xmlns:ds="http://schemas.openxmlformats.org/officeDocument/2006/customXml" ds:itemID="{C86B0422-1ADB-4ECF-9334-0A95C8250F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cb76f67-c174-4761-adfd-49df54013293"/>
    <ds:schemaRef ds:uri="5389037c-82e7-4319-bd05-1c84d74f92b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BD2FDB-584E-4CAA-BD0E-028304EBB05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3172</TotalTime>
  <Words>2633</Words>
  <Application>Microsoft Office PowerPoint</Application>
  <PresentationFormat>Custom</PresentationFormat>
  <Paragraphs>300</Paragraphs>
  <Slides>45</Slides>
  <Notes>41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.AppleSystemUIFont</vt:lpstr>
      <vt:lpstr>Arial</vt:lpstr>
      <vt:lpstr>Calibri</vt:lpstr>
      <vt:lpstr>Georgia</vt:lpstr>
      <vt:lpstr>Office Theme</vt:lpstr>
      <vt:lpstr>Employment Law MA/PGDip in HRM - Level 7</vt:lpstr>
      <vt:lpstr>Employment Law</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Indirect discrimination</vt:lpstr>
      <vt:lpstr>PowerPoint Presentation</vt:lpstr>
      <vt:lpstr>PowerPoint Presentation</vt:lpstr>
      <vt:lpstr>PowerPoint Presentation</vt:lpstr>
      <vt:lpstr>PowerPoint Presentation</vt:lpstr>
      <vt:lpstr>PowerPoint Presentation</vt:lpstr>
      <vt:lpstr>Harassment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Victimisation</vt:lpstr>
      <vt:lpstr>PowerPoint Presentation</vt:lpstr>
      <vt:lpstr>PowerPoint Presentation</vt:lpstr>
      <vt:lpstr>PowerPoint Presentation</vt:lpstr>
      <vt:lpstr>PowerPoint Presentation</vt:lpstr>
      <vt:lpstr>PowerPoint Presentation</vt:lpstr>
      <vt:lpstr>Thank you, any questions?</vt:lpstr>
      <vt:lpstr>Resources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Julie Thomas</cp:lastModifiedBy>
  <cp:revision>44</cp:revision>
  <cp:lastPrinted>2018-02-15T23:48:39Z</cp:lastPrinted>
  <dcterms:created xsi:type="dcterms:W3CDTF">2019-12-31T10:44:14Z</dcterms:created>
  <dcterms:modified xsi:type="dcterms:W3CDTF">2021-01-12T09:50:46Z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0x0101004A0FCE53E6D0F2448AF833875FEE9791</vt:lpwstr>
  </property>
</Properties>
</file>