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1" r:id="rId1"/>
  </p:sldMasterIdLst>
  <p:notesMasterIdLst>
    <p:notesMasterId r:id="rId13"/>
  </p:notesMasterIdLst>
  <p:handoutMasterIdLst>
    <p:handoutMasterId r:id="rId14"/>
  </p:handout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972" autoAdjust="0"/>
    <p:restoredTop sz="94660"/>
  </p:normalViewPr>
  <p:slideViewPr>
    <p:cSldViewPr>
      <p:cViewPr varScale="1">
        <p:scale>
          <a:sx n="69" d="100"/>
          <a:sy n="69" d="100"/>
        </p:scale>
        <p:origin x="-1644"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smtClean="0"/>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smtClean="0"/>
            </a:lvl1pPr>
          </a:lstStyle>
          <a:p>
            <a:pPr>
              <a:defRPr/>
            </a:pPr>
            <a:fld id="{289A9C92-D5FC-4045-AFCF-E6398A2D6B8C}" type="datetimeFigureOut">
              <a:rPr lang="en-GB"/>
              <a:pPr>
                <a:defRPr/>
              </a:pPr>
              <a:t>17/09/2014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smtClean="0"/>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smtClean="0"/>
            </a:lvl1pPr>
          </a:lstStyle>
          <a:p>
            <a:pPr>
              <a:defRPr/>
            </a:pPr>
            <a:fld id="{FB9075E6-D1F4-45AD-B029-19442F9C49D5}" type="slidenum">
              <a:rPr lang="en-GB"/>
              <a:pPr>
                <a:defRPr/>
              </a:pPr>
              <a:t>‹#›</a:t>
            </a:fld>
            <a:endParaRPr lang="en-GB"/>
          </a:p>
        </p:txBody>
      </p:sp>
    </p:spTree>
    <p:extLst>
      <p:ext uri="{BB962C8B-B14F-4D97-AF65-F5344CB8AC3E}">
        <p14:creationId xmlns:p14="http://schemas.microsoft.com/office/powerpoint/2010/main" xmlns="" val="305818213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7EF3D43-844E-4EA6-80AA-4B35C992185C}" type="datetimeFigureOut">
              <a:rPr lang="en-GB" smtClean="0"/>
              <a:pPr/>
              <a:t>17/09/2014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C4D83B-0DE9-4429-ADBC-DA081D28B832}" type="slidenum">
              <a:rPr lang="en-GB" smtClean="0"/>
              <a:pPr/>
              <a:t>‹#›</a:t>
            </a:fld>
            <a:endParaRPr lang="en-GB"/>
          </a:p>
        </p:txBody>
      </p:sp>
    </p:spTree>
    <p:extLst>
      <p:ext uri="{BB962C8B-B14F-4D97-AF65-F5344CB8AC3E}">
        <p14:creationId xmlns:p14="http://schemas.microsoft.com/office/powerpoint/2010/main" xmlns="" val="28265531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9C4D83B-0DE9-4429-ADBC-DA081D28B832}"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D5B70E54-E4A4-4710-969C-D1C5D8E002EE}" type="slidenum">
              <a:rPr lang="en-GB" smtClean="0"/>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D5B70E54-E4A4-4710-969C-D1C5D8E002EE}" type="slidenum">
              <a:rPr lang="en-GB" smtClean="0"/>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D5B70E54-E4A4-4710-969C-D1C5D8E002EE}" type="slidenum">
              <a:rPr lang="en-GB" smtClean="0"/>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D5B70E54-E4A4-4710-969C-D1C5D8E002EE}" type="slidenum">
              <a:rPr lang="en-GB" smtClean="0"/>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D5B70E54-E4A4-4710-969C-D1C5D8E002EE}" type="slidenum">
              <a:rPr lang="en-GB" smtClean="0"/>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96707DE-40AF-42EE-8AEE-11DB3390C945}" type="slidenum">
              <a:rPr lang="en-GB" smtClean="0"/>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96707DE-40AF-42EE-8AEE-11DB3390C945}" type="slidenum">
              <a:rPr lang="en-GB" smtClean="0"/>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96707DE-40AF-42EE-8AEE-11DB3390C945}" type="slidenum">
              <a:rPr lang="en-GB" smtClean="0"/>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96707DE-40AF-42EE-8AEE-11DB3390C945}" type="slidenum">
              <a:rPr lang="en-GB" smtClean="0"/>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96707DE-40AF-42EE-8AEE-11DB3390C945}" type="slidenum">
              <a:rPr lang="en-GB" smtClean="0"/>
              <a:t>11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A9ED2F9-2943-4CAC-BF05-3681DCF5E396}" type="slidenum">
              <a:rPr lang="en-GB" smtClean="0"/>
              <a:pPr>
                <a:defRPr/>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EB780CB4-7DBA-431B-9B37-35F5C0E7C2D1}" type="slidenum">
              <a:rPr lang="en-GB" smtClean="0"/>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40FF0EC-C697-4BE8-91B2-BC0C8687C063}" type="slidenum">
              <a:rPr lang="en-GB" smtClean="0"/>
              <a:pPr>
                <a:defRPr/>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E3CBD789-4A90-471F-85C6-09085C2D9703}" type="slidenum">
              <a:rPr lang="en-GB" smtClean="0"/>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1CC70CF5-42E8-447A-B3B0-4ADC708AAD67}" type="slidenum">
              <a:rPr lang="en-GB" smtClean="0"/>
              <a:pPr>
                <a:defRPr/>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94A13A64-8A25-4140-9D23-F0E385552B32}"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9595DD50-3770-45EF-95C0-033DAFAC8F08}"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8297A08A-4515-4389-BBD0-8D2D368B0D6C}" type="slidenum">
              <a:rPr lang="en-GB" smtClean="0"/>
              <a:pPr>
                <a:defRPr/>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83AD68C0-C270-41C2-8F1B-C7E08C32CB2E}" type="slidenum">
              <a:rPr lang="en-GB" smtClean="0"/>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586D1B2F-A007-4572-BD22-3CD6E76CB6D6}"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CA2EFBC-562A-4C53-9DAD-667978AFEBA6}" type="slidenum">
              <a:rPr lang="en-GB" smtClean="0"/>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pPr>
              <a:defRPr/>
            </a:pPr>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pPr>
              <a:defRPr/>
            </a:pPr>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pPr>
              <a:defRPr/>
            </a:pPr>
            <a:fld id="{312DE9C0-70C4-4DFA-BFFA-F9D0D35A2755}" type="slidenum">
              <a:rPr lang="en-GB" smtClean="0"/>
              <a:pPr>
                <a:defRPr/>
              </a:pPr>
              <a:t>‹#›</a:t>
            </a:fld>
            <a:endParaRPr lang="en-GB"/>
          </a:p>
        </p:txBody>
      </p:sp>
    </p:spTree>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normAutofit fontScale="90000"/>
          </a:bodyPr>
          <a:lstStyle/>
          <a:p>
            <a:pPr eaLnBrk="1" hangingPunct="1">
              <a:defRPr/>
            </a:pPr>
            <a:r>
              <a:rPr lang="en-GB" dirty="0" smtClean="0"/>
              <a:t>CLAH4007: Defenders, Conquerors, Vanquished</a:t>
            </a:r>
          </a:p>
        </p:txBody>
      </p:sp>
      <p:sp>
        <p:nvSpPr>
          <p:cNvPr id="2051" name="Rectangle 3"/>
          <p:cNvSpPr>
            <a:spLocks noGrp="1" noChangeArrowheads="1"/>
          </p:cNvSpPr>
          <p:nvPr>
            <p:ph type="subTitle" idx="1"/>
          </p:nvPr>
        </p:nvSpPr>
        <p:spPr/>
        <p:txBody>
          <a:bodyPr/>
          <a:lstStyle/>
          <a:p>
            <a:pPr eaLnBrk="1" hangingPunct="1">
              <a:defRPr/>
            </a:pPr>
            <a:r>
              <a:rPr lang="en-GB" dirty="0" smtClean="0"/>
              <a:t>Persian Wars</a:t>
            </a:r>
            <a:endParaRPr lang="en-GB" dirty="0" smtClean="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Herodotus </a:t>
            </a:r>
            <a:endParaRPr lang="en-GB" dirty="0"/>
          </a:p>
        </p:txBody>
      </p:sp>
      <p:sp>
        <p:nvSpPr>
          <p:cNvPr id="3" name="Text Placeholder 2"/>
          <p:cNvSpPr>
            <a:spLocks noGrp="1"/>
          </p:cNvSpPr>
          <p:nvPr>
            <p:ph type="body" idx="1"/>
          </p:nvPr>
        </p:nvSpPr>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Herodotus </a:t>
            </a:r>
            <a:endParaRPr lang="en-GB" dirty="0"/>
          </a:p>
        </p:txBody>
      </p:sp>
      <p:sp>
        <p:nvSpPr>
          <p:cNvPr id="5" name="Content Placeholder 4"/>
          <p:cNvSpPr>
            <a:spLocks noGrp="1"/>
          </p:cNvSpPr>
          <p:nvPr>
            <p:ph sz="half" idx="1"/>
          </p:nvPr>
        </p:nvSpPr>
        <p:spPr/>
        <p:txBody>
          <a:bodyPr>
            <a:normAutofit fontScale="92500" lnSpcReduction="10000"/>
          </a:bodyPr>
          <a:lstStyle/>
          <a:p>
            <a:r>
              <a:rPr lang="en-GB" dirty="0" smtClean="0"/>
              <a:t>C485-424 BCE.</a:t>
            </a:r>
          </a:p>
          <a:p>
            <a:r>
              <a:rPr lang="en-GB" dirty="0" smtClean="0"/>
              <a:t>Wrote after the Persian Wars.</a:t>
            </a:r>
          </a:p>
          <a:p>
            <a:r>
              <a:rPr lang="en-GB" dirty="0" smtClean="0"/>
              <a:t>1</a:t>
            </a:r>
            <a:r>
              <a:rPr lang="en-GB" baseline="30000" dirty="0" smtClean="0"/>
              <a:t>st</a:t>
            </a:r>
            <a:r>
              <a:rPr lang="en-GB" dirty="0" smtClean="0"/>
              <a:t> historian = Father of History.</a:t>
            </a:r>
          </a:p>
          <a:p>
            <a:r>
              <a:rPr lang="en-GB" dirty="0" smtClean="0"/>
              <a:t>Born in </a:t>
            </a:r>
            <a:r>
              <a:rPr lang="en-GB" dirty="0" err="1" smtClean="0"/>
              <a:t>Halikarnassos</a:t>
            </a:r>
            <a:r>
              <a:rPr lang="en-GB" dirty="0" smtClean="0"/>
              <a:t>.</a:t>
            </a:r>
            <a:endParaRPr lang="en-GB" dirty="0"/>
          </a:p>
        </p:txBody>
      </p:sp>
      <p:sp>
        <p:nvSpPr>
          <p:cNvPr id="9" name="Content Placeholder 8"/>
          <p:cNvSpPr>
            <a:spLocks noGrp="1"/>
          </p:cNvSpPr>
          <p:nvPr>
            <p:ph sz="half" idx="2"/>
          </p:nvPr>
        </p:nvSpPr>
        <p:spPr>
          <a:xfrm>
            <a:off x="4648200" y="836712"/>
            <a:ext cx="4038600" cy="5518213"/>
          </a:xfrm>
        </p:spPr>
        <p:txBody>
          <a:bodyPr>
            <a:normAutofit fontScale="92500" lnSpcReduction="10000"/>
          </a:bodyPr>
          <a:lstStyle/>
          <a:p>
            <a:r>
              <a:rPr lang="en-GB" dirty="0" smtClean="0"/>
              <a:t>This is the display of the inquiry of Herodotus of Halicarnassus, so that things done by man </a:t>
            </a:r>
            <a:r>
              <a:rPr lang="en-GB" b="1" dirty="0" smtClean="0"/>
              <a:t>not be forgotten in time</a:t>
            </a:r>
            <a:r>
              <a:rPr lang="en-GB" dirty="0" smtClean="0"/>
              <a:t>, and that great and </a:t>
            </a:r>
            <a:r>
              <a:rPr lang="en-GB" dirty="0" err="1" smtClean="0"/>
              <a:t>marvelous</a:t>
            </a:r>
            <a:r>
              <a:rPr lang="en-GB" dirty="0" smtClean="0"/>
              <a:t> deeds, </a:t>
            </a:r>
            <a:r>
              <a:rPr lang="en-GB" b="1" dirty="0" smtClean="0"/>
              <a:t>some displayed by the Hellenes, some by the barbarians</a:t>
            </a:r>
            <a:r>
              <a:rPr lang="en-GB" dirty="0" smtClean="0"/>
              <a:t>, not lose their glory, including among others what was the cause of their waging war on each other. Herodotos 1.1</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Long view of history</a:t>
            </a:r>
            <a:endParaRPr lang="en-GB" dirty="0"/>
          </a:p>
        </p:txBody>
      </p:sp>
      <p:sp>
        <p:nvSpPr>
          <p:cNvPr id="3" name="Content Placeholder 2"/>
          <p:cNvSpPr>
            <a:spLocks noGrp="1"/>
          </p:cNvSpPr>
          <p:nvPr>
            <p:ph sz="half" idx="1"/>
          </p:nvPr>
        </p:nvSpPr>
        <p:spPr/>
        <p:txBody>
          <a:bodyPr>
            <a:normAutofit fontScale="70000" lnSpcReduction="20000"/>
          </a:bodyPr>
          <a:lstStyle/>
          <a:p>
            <a:r>
              <a:rPr lang="en-GB" sz="3100" dirty="0" smtClean="0"/>
              <a:t>Herodotos spends most of the books of the </a:t>
            </a:r>
            <a:r>
              <a:rPr lang="en-GB" sz="3100" i="1" dirty="0" smtClean="0"/>
              <a:t>Histories</a:t>
            </a:r>
            <a:r>
              <a:rPr lang="en-GB" sz="3100" dirty="0" smtClean="0"/>
              <a:t> covering not the Persian Wars per se but the events preceding them. </a:t>
            </a:r>
          </a:p>
          <a:p>
            <a:r>
              <a:rPr lang="en-GB" sz="3100" dirty="0" smtClean="0"/>
              <a:t>The Ionian Revolt is not reached until Book 5 (of 9).</a:t>
            </a:r>
          </a:p>
          <a:p>
            <a:endParaRPr lang="en-GB" dirty="0"/>
          </a:p>
        </p:txBody>
      </p:sp>
      <p:sp>
        <p:nvSpPr>
          <p:cNvPr id="4" name="Content Placeholder 3"/>
          <p:cNvSpPr>
            <a:spLocks noGrp="1"/>
          </p:cNvSpPr>
          <p:nvPr>
            <p:ph sz="half" idx="2"/>
          </p:nvPr>
        </p:nvSpPr>
        <p:spPr/>
        <p:txBody>
          <a:bodyPr>
            <a:normAutofit fontScale="70000" lnSpcReduction="20000"/>
          </a:bodyPr>
          <a:lstStyle/>
          <a:p>
            <a:r>
              <a:rPr lang="en-GB" dirty="0" smtClean="0"/>
              <a:t>In this way, the Persians say (and not as the Greeks), was how Io came to Egypt, and this, according to them, was the first wrong that was done. Next, according to their story, some Greeks (they cannot say who) landed at Tyre in Phoenicia and carried off the king's daughter </a:t>
            </a:r>
            <a:r>
              <a:rPr lang="en-GB" dirty="0" err="1" smtClean="0"/>
              <a:t>Europa</a:t>
            </a:r>
            <a:r>
              <a:rPr lang="en-GB" dirty="0" smtClean="0"/>
              <a:t>. These Greeks must, I suppose, have been Cretans. So far, then, the account between them was balanced. But after this (they say), it was the Greeks who were guilty of the second wrong. Herodotos  1.2</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lstStyle/>
          <a:p>
            <a:r>
              <a:rPr lang="en-GB" dirty="0" smtClean="0"/>
              <a:t>Sources and Witnesses</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smtClean="0"/>
              <a:t>Herodotos believes in presenting all views, rather than only his own.</a:t>
            </a:r>
          </a:p>
          <a:p>
            <a:r>
              <a:rPr lang="en-GB" dirty="0" smtClean="0"/>
              <a:t>It is up to the reader to decide the truth, rather than up to the historian.</a:t>
            </a:r>
            <a:endParaRPr lang="en-GB" dirty="0"/>
          </a:p>
        </p:txBody>
      </p:sp>
      <p:sp>
        <p:nvSpPr>
          <p:cNvPr id="4" name="Content Placeholder 3"/>
          <p:cNvSpPr>
            <a:spLocks noGrp="1"/>
          </p:cNvSpPr>
          <p:nvPr>
            <p:ph sz="half" idx="2"/>
          </p:nvPr>
        </p:nvSpPr>
        <p:spPr>
          <a:xfrm>
            <a:off x="4648200" y="1124744"/>
            <a:ext cx="4038600" cy="5230181"/>
          </a:xfrm>
        </p:spPr>
        <p:txBody>
          <a:bodyPr>
            <a:normAutofit fontScale="77500" lnSpcReduction="20000"/>
          </a:bodyPr>
          <a:lstStyle/>
          <a:p>
            <a:r>
              <a:rPr lang="en-GB" b="1" dirty="0" smtClean="0"/>
              <a:t>As for myself, although it is my business to set down that which is told me, to believe it is none at all of my business. </a:t>
            </a:r>
            <a:r>
              <a:rPr lang="en-GB" dirty="0" smtClean="0"/>
              <a:t>This I ask the reader to hold true for the whole of my history, for there is another tale current, according to which it would seem that it was the </a:t>
            </a:r>
            <a:r>
              <a:rPr lang="en-GB" dirty="0" err="1" smtClean="0"/>
              <a:t>Argives</a:t>
            </a:r>
            <a:r>
              <a:rPr lang="en-GB" dirty="0" smtClean="0"/>
              <a:t> who invited the Persian into Hellas, because the war with the </a:t>
            </a:r>
            <a:r>
              <a:rPr lang="en-GB" dirty="0" err="1" smtClean="0"/>
              <a:t>Lacedaemonians</a:t>
            </a:r>
            <a:r>
              <a:rPr lang="en-GB" dirty="0" smtClean="0"/>
              <a:t> was going badly, and they would prefer anything to their present distresses. Herodotos 7.152</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lstStyle/>
          <a:p>
            <a:r>
              <a:rPr lang="en-GB" dirty="0" smtClean="0"/>
              <a:t>Gods, heroes and credibility</a:t>
            </a:r>
            <a:endParaRPr lang="en-GB" dirty="0"/>
          </a:p>
        </p:txBody>
      </p:sp>
      <p:sp>
        <p:nvSpPr>
          <p:cNvPr id="3" name="Content Placeholder 2"/>
          <p:cNvSpPr>
            <a:spLocks noGrp="1"/>
          </p:cNvSpPr>
          <p:nvPr>
            <p:ph sz="half" idx="1"/>
          </p:nvPr>
        </p:nvSpPr>
        <p:spPr>
          <a:xfrm>
            <a:off x="457200" y="1920085"/>
            <a:ext cx="2674640" cy="4434840"/>
          </a:xfrm>
        </p:spPr>
        <p:txBody>
          <a:bodyPr>
            <a:normAutofit fontScale="62500" lnSpcReduction="20000"/>
          </a:bodyPr>
          <a:lstStyle/>
          <a:p>
            <a:r>
              <a:rPr lang="en-GB" dirty="0" smtClean="0"/>
              <a:t>Often Herodotos will include in his </a:t>
            </a:r>
            <a:r>
              <a:rPr lang="en-GB" i="1" dirty="0" smtClean="0"/>
              <a:t>Histories</a:t>
            </a:r>
            <a:r>
              <a:rPr lang="en-GB" dirty="0" smtClean="0"/>
              <a:t> tales that we would consider fantastic or supernatural.</a:t>
            </a:r>
            <a:endParaRPr lang="en-GB" dirty="0"/>
          </a:p>
        </p:txBody>
      </p:sp>
      <p:sp>
        <p:nvSpPr>
          <p:cNvPr id="4" name="Content Placeholder 3"/>
          <p:cNvSpPr>
            <a:spLocks noGrp="1"/>
          </p:cNvSpPr>
          <p:nvPr>
            <p:ph sz="half" idx="2"/>
          </p:nvPr>
        </p:nvSpPr>
        <p:spPr>
          <a:xfrm>
            <a:off x="3059832" y="1124744"/>
            <a:ext cx="5626968" cy="5230181"/>
          </a:xfrm>
        </p:spPr>
        <p:txBody>
          <a:bodyPr>
            <a:normAutofit fontScale="62500" lnSpcReduction="20000"/>
          </a:bodyPr>
          <a:lstStyle/>
          <a:p>
            <a:r>
              <a:rPr lang="en-GB" dirty="0" smtClean="0"/>
              <a:t>Now when the barbarians drew near and could see the temple, the prophet, whose name was </a:t>
            </a:r>
            <a:r>
              <a:rPr lang="en-GB" dirty="0" err="1" smtClean="0"/>
              <a:t>Aceratus</a:t>
            </a:r>
            <a:r>
              <a:rPr lang="en-GB" dirty="0" smtClean="0"/>
              <a:t>, saw certain sacred arms, which no man might touch without sacrilege, brought out of the chamber within and laid before the shrine. [2] So he went to tell the </a:t>
            </a:r>
            <a:r>
              <a:rPr lang="en-GB" dirty="0" err="1" smtClean="0"/>
              <a:t>Delphians</a:t>
            </a:r>
            <a:r>
              <a:rPr lang="en-GB" dirty="0" smtClean="0"/>
              <a:t> of this miracle, but when the barbarians came with all speed near to the temple of Athena </a:t>
            </a:r>
            <a:r>
              <a:rPr lang="en-GB" dirty="0" err="1" smtClean="0"/>
              <a:t>Pronaea</a:t>
            </a:r>
            <a:r>
              <a:rPr lang="en-GB" dirty="0" smtClean="0"/>
              <a:t>, they were visited by miracles yet greater than the aforesaid. Marvellous indeed it is, that weapons of war should of their own motion appear lying outside in front of the shrine, but the visitation which followed was more wondrous than anything else ever seen. [3] When the barbarians were near to the temple of Athena </a:t>
            </a:r>
            <a:r>
              <a:rPr lang="en-GB" dirty="0" err="1" smtClean="0"/>
              <a:t>Pronaea</a:t>
            </a:r>
            <a:r>
              <a:rPr lang="en-GB" dirty="0" smtClean="0"/>
              <a:t>, they were struck by thunderbolts from the sky, and two peaks broken off from Parnassus came rushing among them with a mighty noise and overwhelmed many of them. In addition to this a shout and a cry of triumph were heard from the temple of Athena. Herodotos 8.37</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Oracles and War</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Oracles in the Greek world</a:t>
            </a:r>
            <a:endParaRPr lang="en-GB" dirty="0"/>
          </a:p>
        </p:txBody>
      </p:sp>
      <p:sp>
        <p:nvSpPr>
          <p:cNvPr id="5" name="Content Placeholder 4"/>
          <p:cNvSpPr>
            <a:spLocks noGrp="1"/>
          </p:cNvSpPr>
          <p:nvPr>
            <p:ph idx="1"/>
          </p:nvPr>
        </p:nvSpPr>
        <p:spPr/>
        <p:txBody>
          <a:bodyPr/>
          <a:lstStyle/>
          <a:p>
            <a:r>
              <a:rPr lang="en-GB" dirty="0" smtClean="0"/>
              <a:t>Oracles were extremely important as they were part of the way humans communicated with the divine.</a:t>
            </a:r>
          </a:p>
          <a:p>
            <a:r>
              <a:rPr lang="en-GB" dirty="0" smtClean="0"/>
              <a:t>Oracles were consulted for all important events (and indeed some not important) both by states and by individuals.</a:t>
            </a:r>
          </a:p>
          <a:p>
            <a:r>
              <a:rPr lang="en-GB" dirty="0" smtClean="0"/>
              <a:t>A great fear was of course that someone would manage to corrupt the oracle.</a:t>
            </a:r>
          </a:p>
          <a:p>
            <a:r>
              <a:rPr lang="en-GB" dirty="0" smtClean="0"/>
              <a:t>Oracles of note: Delphi, Dodona, </a:t>
            </a:r>
            <a:r>
              <a:rPr lang="en-GB" dirty="0" err="1" smtClean="0"/>
              <a:t>Ammon</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251520" y="260648"/>
            <a:ext cx="8229600" cy="1143000"/>
          </a:xfrm>
        </p:spPr>
        <p:txBody>
          <a:bodyPr/>
          <a:lstStyle/>
          <a:p>
            <a:pPr marL="838200" indent="-838200" eaLnBrk="1" hangingPunct="1">
              <a:defRPr/>
            </a:pPr>
            <a:r>
              <a:rPr lang="en-GB" dirty="0" err="1" smtClean="0"/>
              <a:t>Medising</a:t>
            </a:r>
            <a:r>
              <a:rPr lang="en-GB" dirty="0" smtClean="0"/>
              <a:t> Apollo </a:t>
            </a:r>
          </a:p>
        </p:txBody>
      </p:sp>
      <p:sp>
        <p:nvSpPr>
          <p:cNvPr id="37891" name="Rectangle 3"/>
          <p:cNvSpPr>
            <a:spLocks noGrp="1" noChangeArrowheads="1"/>
          </p:cNvSpPr>
          <p:nvPr>
            <p:ph idx="1"/>
          </p:nvPr>
        </p:nvSpPr>
        <p:spPr>
          <a:xfrm>
            <a:off x="457200" y="1600200"/>
            <a:ext cx="8229600" cy="5257800"/>
          </a:xfrm>
        </p:spPr>
        <p:txBody>
          <a:bodyPr/>
          <a:lstStyle/>
          <a:p>
            <a:pPr eaLnBrk="1" hangingPunct="1">
              <a:lnSpc>
                <a:spcPct val="80000"/>
              </a:lnSpc>
              <a:defRPr/>
            </a:pPr>
            <a:r>
              <a:rPr lang="en-GB" sz="2000" smtClean="0"/>
              <a:t>The Athenians had sent messages to Delphi asking that an oracle be given them, and when they had performed all due rites at the temple and sat down in the inner hall, the priestess, whose name was Aristonice, gave them this answer: </a:t>
            </a:r>
          </a:p>
          <a:p>
            <a:pPr eaLnBrk="1" hangingPunct="1">
              <a:lnSpc>
                <a:spcPct val="80000"/>
              </a:lnSpc>
              <a:defRPr/>
            </a:pPr>
            <a:r>
              <a:rPr lang="en-GB" sz="2000" smtClean="0"/>
              <a:t>[2] Wretches, why do you linger here? Rather flee from your houses and city,</a:t>
            </a:r>
            <a:br>
              <a:rPr lang="en-GB" sz="2000" smtClean="0"/>
            </a:br>
            <a:r>
              <a:rPr lang="en-GB" sz="2000" smtClean="0"/>
              <a:t>Flee to the ends of the earth from the circle embattled of Athens!</a:t>
            </a:r>
            <a:br>
              <a:rPr lang="en-GB" sz="2000" smtClean="0"/>
            </a:br>
            <a:r>
              <a:rPr lang="en-GB" sz="2000" smtClean="0"/>
              <a:t>The head will not remain in its place, nor in the body,</a:t>
            </a:r>
            <a:br>
              <a:rPr lang="en-GB" sz="2000" smtClean="0"/>
            </a:br>
            <a:r>
              <a:rPr lang="en-GB" sz="2000" smtClean="0"/>
              <a:t>Nor the feet beneath, nor the hands, nor the parts between;</a:t>
            </a:r>
            <a:br>
              <a:rPr lang="en-GB" sz="2000" smtClean="0"/>
            </a:br>
            <a:r>
              <a:rPr lang="en-GB" sz="2000" smtClean="0"/>
              <a:t>But all is ruined, for fire and the headlong god of war speeding in a Syrian chariot will bring you low.</a:t>
            </a:r>
          </a:p>
          <a:p>
            <a:pPr eaLnBrk="1" hangingPunct="1">
              <a:lnSpc>
                <a:spcPct val="80000"/>
              </a:lnSpc>
              <a:buFont typeface="Wingdings" pitchFamily="2" charset="2"/>
              <a:buNone/>
              <a:defRPr/>
            </a:pPr>
            <a:r>
              <a:rPr lang="en-GB" sz="2000" smtClean="0"/>
              <a:t>[3] Many a fortress too, not yours alone, will he shatter;</a:t>
            </a:r>
            <a:br>
              <a:rPr lang="en-GB" sz="2000" smtClean="0"/>
            </a:br>
            <a:r>
              <a:rPr lang="en-GB" sz="2000" smtClean="0"/>
              <a:t>Many a shrine of the gods will he give to the flame for devouring;</a:t>
            </a:r>
            <a:br>
              <a:rPr lang="en-GB" sz="2000" smtClean="0"/>
            </a:br>
            <a:r>
              <a:rPr lang="en-GB" sz="2000" smtClean="0"/>
              <a:t>Sweating for fear they stand, and quaking for dread of the enemy,</a:t>
            </a:r>
            <a:br>
              <a:rPr lang="en-GB" sz="2000" smtClean="0"/>
            </a:br>
            <a:r>
              <a:rPr lang="en-GB" sz="2000" smtClean="0"/>
              <a:t>Running with gore are their roofs, foreseeing the stress of their sorrow;</a:t>
            </a:r>
            <a:br>
              <a:rPr lang="en-GB" sz="2000" smtClean="0"/>
            </a:br>
            <a:r>
              <a:rPr lang="en-GB" sz="2000" smtClean="0"/>
              <a:t>Therefore I bid you depart from the sanctuary.</a:t>
            </a:r>
            <a:br>
              <a:rPr lang="en-GB" sz="2000" smtClean="0"/>
            </a:br>
            <a:r>
              <a:rPr lang="en-GB" sz="2000" smtClean="0"/>
              <a:t>Have courage to lighten your evil. Herodotos 7.140</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r>
              <a:rPr lang="en-GB" dirty="0" smtClean="0"/>
              <a:t>The second answer </a:t>
            </a:r>
            <a:endParaRPr lang="en-GB" dirty="0"/>
          </a:p>
        </p:txBody>
      </p:sp>
      <p:sp>
        <p:nvSpPr>
          <p:cNvPr id="3" name="Content Placeholder 2"/>
          <p:cNvSpPr>
            <a:spLocks noGrp="1"/>
          </p:cNvSpPr>
          <p:nvPr>
            <p:ph idx="1"/>
          </p:nvPr>
        </p:nvSpPr>
        <p:spPr>
          <a:xfrm>
            <a:off x="457200" y="1196752"/>
            <a:ext cx="8229600" cy="5661248"/>
          </a:xfrm>
        </p:spPr>
        <p:txBody>
          <a:bodyPr>
            <a:normAutofit fontScale="77500" lnSpcReduction="20000"/>
          </a:bodyPr>
          <a:lstStyle/>
          <a:p>
            <a:r>
              <a:rPr lang="en-GB" dirty="0" smtClean="0"/>
              <a:t>When the Athenian messengers heard that, they were very greatly dismayed, and gave themselves up for lost by reason of the evil foretold. Then </a:t>
            </a:r>
            <a:r>
              <a:rPr lang="en-GB" dirty="0" err="1" smtClean="0"/>
              <a:t>Timon</a:t>
            </a:r>
            <a:r>
              <a:rPr lang="en-GB" dirty="0" smtClean="0"/>
              <a:t> son of </a:t>
            </a:r>
            <a:r>
              <a:rPr lang="en-GB" dirty="0" err="1" smtClean="0"/>
              <a:t>Androbulus</a:t>
            </a:r>
            <a:r>
              <a:rPr lang="en-GB" dirty="0" smtClean="0"/>
              <a:t>, as notable a man as any </a:t>
            </a:r>
            <a:r>
              <a:rPr lang="en-GB" dirty="0" err="1" smtClean="0"/>
              <a:t>Delphian</a:t>
            </a:r>
            <a:r>
              <a:rPr lang="en-GB" dirty="0" smtClean="0"/>
              <a:t>, advised them to take boughs of supplication and in the guise of suppliants, approach the oracle a second time. [2] The Athenians did exactly this; “Lord,” they said, “regard mercifully these suppliant boughs which we bring to you, and give us some better answer concerning our country. Otherwise we will not depart from your temple, but remain here until we die.” Thereupon the priestess gave them this second oracle: [3] “Vainly does Pallas strive to appease great Zeus of Olympus;</a:t>
            </a:r>
            <a:br>
              <a:rPr lang="en-GB" dirty="0" smtClean="0"/>
            </a:br>
            <a:r>
              <a:rPr lang="en-GB" dirty="0" smtClean="0"/>
              <a:t>Words of entreaty are vain, and so too cunning counsels of wisdom.</a:t>
            </a:r>
            <a:br>
              <a:rPr lang="en-GB" dirty="0" smtClean="0"/>
            </a:br>
            <a:r>
              <a:rPr lang="en-GB" dirty="0" smtClean="0"/>
              <a:t>Nevertheless I will speak to you again of strength adamantine.</a:t>
            </a:r>
            <a:br>
              <a:rPr lang="en-GB" dirty="0" smtClean="0"/>
            </a:br>
            <a:r>
              <a:rPr lang="en-GB" dirty="0" smtClean="0"/>
              <a:t>All will be taken and lost that the sacred border of </a:t>
            </a:r>
            <a:r>
              <a:rPr lang="en-GB" dirty="0" err="1" smtClean="0"/>
              <a:t>Cecrops</a:t>
            </a:r>
            <a:r>
              <a:rPr lang="en-GB" dirty="0" smtClean="0"/>
              <a:t/>
            </a:r>
            <a:br>
              <a:rPr lang="en-GB" dirty="0" smtClean="0"/>
            </a:br>
            <a:r>
              <a:rPr lang="en-GB" dirty="0" smtClean="0"/>
              <a:t>Holds in keeping today, and the dales divine of Cithaeron;</a:t>
            </a:r>
            <a:br>
              <a:rPr lang="en-GB" dirty="0" smtClean="0"/>
            </a:br>
            <a:r>
              <a:rPr lang="en-GB" dirty="0" smtClean="0"/>
              <a:t>Yet a wood-built wall will by Zeus all-seeing be granted</a:t>
            </a:r>
            <a:br>
              <a:rPr lang="en-GB" dirty="0" smtClean="0"/>
            </a:br>
            <a:r>
              <a:rPr lang="en-GB" dirty="0" smtClean="0"/>
              <a:t>To the </a:t>
            </a:r>
            <a:r>
              <a:rPr lang="en-GB" dirty="0" err="1" smtClean="0"/>
              <a:t>Trito</a:t>
            </a:r>
            <a:r>
              <a:rPr lang="en-GB" dirty="0" smtClean="0"/>
              <a:t>-born, a stronghold for you and your children.</a:t>
            </a:r>
            <a:br>
              <a:rPr lang="en-GB" dirty="0" smtClean="0"/>
            </a:br>
            <a:r>
              <a:rPr lang="en-GB" dirty="0" smtClean="0"/>
              <a:t>” [4] “Await not the host of horse and foot coming from Asia,</a:t>
            </a:r>
            <a:br>
              <a:rPr lang="en-GB" dirty="0" smtClean="0"/>
            </a:br>
            <a:r>
              <a:rPr lang="en-GB" dirty="0" smtClean="0"/>
              <a:t>Nor be still, but turn your back and withdraw from the foe.</a:t>
            </a:r>
            <a:br>
              <a:rPr lang="en-GB" dirty="0" smtClean="0"/>
            </a:br>
            <a:r>
              <a:rPr lang="en-GB" dirty="0" smtClean="0"/>
              <a:t>Truly a day will come when you will meet him face to face.</a:t>
            </a:r>
            <a:br>
              <a:rPr lang="en-GB" dirty="0" smtClean="0"/>
            </a:br>
            <a:r>
              <a:rPr lang="en-GB" dirty="0" smtClean="0"/>
              <a:t>Divine Salamis, you will bring death to women's sons</a:t>
            </a:r>
            <a:br>
              <a:rPr lang="en-GB" dirty="0" smtClean="0"/>
            </a:br>
            <a:r>
              <a:rPr lang="en-GB" dirty="0" smtClean="0"/>
              <a:t>When the corn is scattered, or the harvest gathered in. Herodotos 7.141</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Oracles and politics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Now there was a certain Athenian, by name and title Themistocles son of </a:t>
            </a:r>
            <a:r>
              <a:rPr lang="en-GB" dirty="0" err="1" smtClean="0"/>
              <a:t>Neocles</a:t>
            </a:r>
            <a:r>
              <a:rPr lang="en-GB" dirty="0" smtClean="0"/>
              <a:t>, who had lately risen to be among their chief men. He claimed that the readers of oracles had incorrectly interpreted the whole of the oracle and reasoned that if the verse really pertained to the Athenians, it would have been formulated in less mild language, calling Salamis “cruel” rather than “divine ” seeing that its inhabitants were to perish. [2] Correctly understood, the gods' oracle was spoken not of the Athenians but of their enemies, and his advice was that they should believe their ships to be the wooden wall and so make ready to fight by sea. [3] When Themistocles put forward this interpretation, the Athenians judged him to be a better counsellor than the readers of oracles, who would have had them prepare for no sea fight, and, in short, offer no resistance at all, but leave Attica and settle in some other country. Herodotos 7.143</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886</TotalTime>
  <Words>1040</Words>
  <Application>Microsoft Office PowerPoint</Application>
  <PresentationFormat>On-screen Show (4:3)</PresentationFormat>
  <Paragraphs>45</Paragraphs>
  <Slides>11</Slides>
  <Notes>11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Clarity</vt:lpstr>
      <vt:lpstr>CLAH4007: Defenders, Conquerors, Vanquished</vt:lpstr>
      <vt:lpstr>Herodotus </vt:lpstr>
      <vt:lpstr>Herodotus </vt:lpstr>
      <vt:lpstr>Long view of history</vt:lpstr>
      <vt:lpstr>Sources and Witnesses</vt:lpstr>
      <vt:lpstr>Gods, heroes and credibility</vt:lpstr>
      <vt:lpstr>Oracles and War</vt:lpstr>
      <vt:lpstr>Oracles in the Greek world</vt:lpstr>
      <vt:lpstr>Medising Apollo </vt:lpstr>
      <vt:lpstr>The second answer </vt:lpstr>
      <vt:lpstr>Oracles and politics</vt:lpstr>
    </vt:vector>
  </TitlesOfParts>
  <Company>University of Wales Lampeter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sf003</dc:creator>
  <cp:lastModifiedBy>Errietta Bissa</cp:lastModifiedBy>
  <cp:revision>118</cp:revision>
  <dcterms:created xsi:type="dcterms:W3CDTF">2012-09-30T09:00:07Z</dcterms:created>
  <dcterms:modified xsi:type="dcterms:W3CDTF">2014-09-17T05:40:41Z</dcterms:modified>
</cp:coreProperties>
</file>