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7216"/>
    <p:restoredTop sz="94676"/>
  </p:normalViewPr>
  <p:slideViewPr>
    <p:cSldViewPr snapToGrid="0">
      <p:cViewPr varScale="1">
        <p:scale>
          <a:sx n="106" d="100"/>
          <a:sy n="106" d="100"/>
        </p:scale>
        <p:origin x="136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75C0076-7AE8-9549-8F50-AC700379DBFB}"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473309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5C0076-7AE8-9549-8F50-AC700379DBFB}"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1617472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5C0076-7AE8-9549-8F50-AC700379DBFB}"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1489242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75C0076-7AE8-9549-8F50-AC700379DBFB}"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3606074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75C0076-7AE8-9549-8F50-AC700379DBFB}" type="datetimeFigureOut">
              <a:rPr lang="en-US" smtClean="0"/>
              <a:t>3/16/26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367329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5C0076-7AE8-9549-8F50-AC700379DBFB}" type="datetimeFigureOut">
              <a:rPr lang="en-US" smtClean="0"/>
              <a:t>3/16/26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3412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5C0076-7AE8-9549-8F50-AC700379DBFB}" type="datetimeFigureOut">
              <a:rPr lang="en-US" smtClean="0"/>
              <a:t>3/16/26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4098460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75C0076-7AE8-9549-8F50-AC700379DBFB}"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624070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75C0076-7AE8-9549-8F50-AC700379DBFB}"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4280350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5C0076-7AE8-9549-8F50-AC700379DBFB}"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1450611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5C0076-7AE8-9549-8F50-AC700379DBFB}"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9BC96-EE8A-CF4E-B142-1BB7A76C34CF}" type="slidenum">
              <a:rPr lang="en-US" smtClean="0"/>
              <a:t>‹#›</a:t>
            </a:fld>
            <a:endParaRPr lang="en-US"/>
          </a:p>
        </p:txBody>
      </p:sp>
    </p:spTree>
    <p:extLst>
      <p:ext uri="{BB962C8B-B14F-4D97-AF65-F5344CB8AC3E}">
        <p14:creationId xmlns:p14="http://schemas.microsoft.com/office/powerpoint/2010/main" val="4041719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75C0076-7AE8-9549-8F50-AC700379DBFB}" type="datetimeFigureOut">
              <a:rPr lang="en-US" smtClean="0"/>
              <a:t>3/16/26</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F9BC96-EE8A-CF4E-B142-1BB7A76C34CF}" type="slidenum">
              <a:rPr lang="en-US" smtClean="0"/>
              <a:t>‹#›</a:t>
            </a:fld>
            <a:endParaRPr lang="en-US"/>
          </a:p>
        </p:txBody>
      </p:sp>
    </p:spTree>
    <p:extLst>
      <p:ext uri="{BB962C8B-B14F-4D97-AF65-F5344CB8AC3E}">
        <p14:creationId xmlns:p14="http://schemas.microsoft.com/office/powerpoint/2010/main" val="7162871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69066"/>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6920A16-8F1A-AC42-95EB-2B56462341D8}"/>
              </a:ext>
            </a:extLst>
          </p:cNvPr>
          <p:cNvSpPr/>
          <p:nvPr/>
        </p:nvSpPr>
        <p:spPr>
          <a:xfrm>
            <a:off x="344725" y="85379"/>
            <a:ext cx="3862227" cy="260938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529" dirty="0"/>
          </a:p>
        </p:txBody>
      </p:sp>
      <p:sp>
        <p:nvSpPr>
          <p:cNvPr id="9" name="Rectangle 8">
            <a:extLst>
              <a:ext uri="{FF2B5EF4-FFF2-40B4-BE49-F238E27FC236}">
                <a16:creationId xmlns:a16="http://schemas.microsoft.com/office/drawing/2014/main" id="{3BBEA234-A6E9-DBB7-A7FE-D368CF1A8CFF}"/>
              </a:ext>
            </a:extLst>
          </p:cNvPr>
          <p:cNvSpPr/>
          <p:nvPr/>
        </p:nvSpPr>
        <p:spPr>
          <a:xfrm>
            <a:off x="5245768" y="85378"/>
            <a:ext cx="4475748" cy="363238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D6DEB073-B920-34E1-D7B5-622DB02B730C}"/>
              </a:ext>
            </a:extLst>
          </p:cNvPr>
          <p:cNvSpPr txBox="1"/>
          <p:nvPr/>
        </p:nvSpPr>
        <p:spPr>
          <a:xfrm>
            <a:off x="5763126" y="300790"/>
            <a:ext cx="3621506" cy="3626827"/>
          </a:xfrm>
          <a:prstGeom prst="rect">
            <a:avLst/>
          </a:prstGeom>
          <a:noFill/>
        </p:spPr>
        <p:txBody>
          <a:bodyPr wrap="square" rtlCol="0">
            <a:spAutoFit/>
          </a:bodyPr>
          <a:lstStyle/>
          <a:p>
            <a:r>
              <a:rPr lang="en-GB" sz="2800" dirty="0">
                <a:solidFill>
                  <a:srgbClr val="FF0000"/>
                </a:solidFill>
                <a:latin typeface="Times New Roman" panose="02020603050405020304" pitchFamily="18" charset="0"/>
                <a:ea typeface="Aptos" panose="020B0004020202020204" pitchFamily="34" charset="0"/>
                <a:cs typeface="Times New Roman" panose="02020603050405020304" pitchFamily="18" charset="0"/>
              </a:rPr>
              <a:t>Introduction</a:t>
            </a:r>
            <a:endParaRPr lang="en-GB" sz="1200" dirty="0">
              <a:latin typeface="Aptos" panose="020B0004020202020204" pitchFamily="34" charset="0"/>
              <a:ea typeface="Aptos" panose="020B0004020202020204" pitchFamily="34" charset="0"/>
              <a:cs typeface="Times New Roman" panose="02020603050405020304" pitchFamily="18" charset="0"/>
            </a:endParaRPr>
          </a:p>
          <a:p>
            <a:r>
              <a:rPr lang="en-GB" sz="1400" dirty="0">
                <a:latin typeface="Times New Roman" panose="02020603050405020304" pitchFamily="18" charset="0"/>
                <a:ea typeface="Aptos" panose="020B0004020202020204" pitchFamily="34" charset="0"/>
                <a:cs typeface="Times New Roman" panose="02020603050405020304" pitchFamily="18" charset="0"/>
              </a:rPr>
              <a:t>Emotional Intelligence is the ability to the ability to recognise, understand, and manage your own emotions while also being able to recognise the emotions of others. According to Daniel Goleman, emotional awareness is vital for building strong relationships and making active decisions</a:t>
            </a:r>
            <a:r>
              <a:rPr lang="en-GB" sz="1400" dirty="0">
                <a:latin typeface="Times New Roman" panose="02020603050405020304" pitchFamily="18" charset="0"/>
                <a:cs typeface="Times New Roman" panose="02020603050405020304" pitchFamily="18" charset="0"/>
              </a:rPr>
              <a:t> </a:t>
            </a:r>
          </a:p>
          <a:p>
            <a:r>
              <a:rPr lang="en-GB" sz="2800" dirty="0">
                <a:solidFill>
                  <a:srgbClr val="FF0000"/>
                </a:solidFill>
                <a:latin typeface="Times New Roman" panose="02020603050405020304" pitchFamily="18" charset="0"/>
                <a:cs typeface="Times New Roman" panose="02020603050405020304" pitchFamily="18" charset="0"/>
              </a:rPr>
              <a:t>Method</a:t>
            </a:r>
            <a:endParaRPr lang="en-GB" sz="1800" dirty="0">
              <a:effectLst/>
              <a:latin typeface="Times New Roman" panose="02020603050405020304" pitchFamily="18" charset="0"/>
              <a:ea typeface="Times New Roman" panose="02020603050405020304" pitchFamily="18" charset="0"/>
            </a:endParaRPr>
          </a:p>
          <a:p>
            <a:r>
              <a:rPr lang="en-GB" sz="1400" dirty="0">
                <a:effectLst/>
                <a:latin typeface="Times New Roman" panose="02020603050405020304" pitchFamily="18" charset="0"/>
                <a:ea typeface="Times New Roman" panose="02020603050405020304" pitchFamily="18" charset="0"/>
              </a:rPr>
              <a:t>This poster was developed by</a:t>
            </a:r>
            <a:r>
              <a:rPr lang="en-GB" sz="1400" b="0" dirty="0">
                <a:effectLst/>
                <a:latin typeface="Times New Roman" panose="02020603050405020304" pitchFamily="18" charset="0"/>
                <a:ea typeface="Times New Roman" panose="02020603050405020304" pitchFamily="18" charset="0"/>
              </a:rPr>
              <a:t> researching</a:t>
            </a:r>
            <a:r>
              <a:rPr lang="en-GB" sz="1400" b="1" dirty="0">
                <a:effectLst/>
                <a:latin typeface="Times New Roman" panose="02020603050405020304" pitchFamily="18" charset="0"/>
                <a:ea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rPr>
              <a:t>journal articles,</a:t>
            </a:r>
            <a:r>
              <a:rPr lang="en-GB" sz="1400" b="1" dirty="0">
                <a:effectLst/>
                <a:latin typeface="Times New Roman" panose="02020603050405020304" pitchFamily="18" charset="0"/>
                <a:ea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rPr>
              <a:t>academic books, and reliable online sources about emotional intelligence and mindfulness</a:t>
            </a:r>
            <a:r>
              <a:rPr lang="en-GB" sz="1200" dirty="0">
                <a:effectLst/>
                <a:latin typeface="Times New Roman" panose="02020603050405020304" pitchFamily="18" charset="0"/>
                <a:ea typeface="Times New Roman" panose="02020603050405020304" pitchFamily="18" charset="0"/>
              </a:rPr>
              <a:t>.</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11" name="TextBox 10">
            <a:extLst>
              <a:ext uri="{FF2B5EF4-FFF2-40B4-BE49-F238E27FC236}">
                <a16:creationId xmlns:a16="http://schemas.microsoft.com/office/drawing/2014/main" id="{81E21C88-081E-89C7-4CB1-5125280309C5}"/>
              </a:ext>
            </a:extLst>
          </p:cNvPr>
          <p:cNvSpPr txBox="1"/>
          <p:nvPr/>
        </p:nvSpPr>
        <p:spPr>
          <a:xfrm>
            <a:off x="433046" y="109442"/>
            <a:ext cx="3773906" cy="2585323"/>
          </a:xfrm>
          <a:prstGeom prst="rect">
            <a:avLst/>
          </a:prstGeom>
          <a:noFill/>
        </p:spPr>
        <p:txBody>
          <a:bodyPr wrap="square" rtlCol="0">
            <a:spAutoFit/>
          </a:bodyPr>
          <a:lstStyle/>
          <a:p>
            <a:r>
              <a:rPr lang="en-GB" b="1" dirty="0"/>
              <a:t>Name:</a:t>
            </a:r>
            <a:r>
              <a:rPr lang="en-GB" dirty="0"/>
              <a:t> Winston Morrison</a:t>
            </a:r>
          </a:p>
          <a:p>
            <a:endParaRPr lang="en-GB" b="1" dirty="0"/>
          </a:p>
          <a:p>
            <a:r>
              <a:rPr lang="en-GB" b="1" dirty="0"/>
              <a:t>Student Number:</a:t>
            </a:r>
            <a:r>
              <a:rPr lang="en-GB" dirty="0"/>
              <a:t> </a:t>
            </a:r>
          </a:p>
          <a:p>
            <a:r>
              <a:rPr lang="en-GB" b="1" dirty="0"/>
              <a:t>Module Code &amp; Title:</a:t>
            </a:r>
            <a:r>
              <a:rPr lang="en-GB" dirty="0"/>
              <a:t> Developing Emotional Intelligence Skills LCLM 5006</a:t>
            </a:r>
          </a:p>
          <a:p>
            <a:r>
              <a:rPr lang="en-GB" b="1" dirty="0"/>
              <a:t>Lecturer:</a:t>
            </a:r>
            <a:r>
              <a:rPr lang="en-GB" dirty="0"/>
              <a:t> </a:t>
            </a:r>
          </a:p>
          <a:p>
            <a:r>
              <a:rPr lang="en-GB" b="1" dirty="0"/>
              <a:t>Assignment Title:</a:t>
            </a:r>
            <a:r>
              <a:rPr lang="en-GB" dirty="0"/>
              <a:t>C1- Individual Poster Presentation </a:t>
            </a:r>
            <a:endParaRPr lang="en-US" dirty="0"/>
          </a:p>
        </p:txBody>
      </p:sp>
      <p:sp>
        <p:nvSpPr>
          <p:cNvPr id="13" name="TextBox 12">
            <a:extLst>
              <a:ext uri="{FF2B5EF4-FFF2-40B4-BE49-F238E27FC236}">
                <a16:creationId xmlns:a16="http://schemas.microsoft.com/office/drawing/2014/main" id="{22422F76-9817-6AF7-8EBF-5C10E8C333C3}"/>
              </a:ext>
            </a:extLst>
          </p:cNvPr>
          <p:cNvSpPr txBox="1"/>
          <p:nvPr/>
        </p:nvSpPr>
        <p:spPr>
          <a:xfrm>
            <a:off x="226327" y="2795349"/>
            <a:ext cx="4682557" cy="406265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solidFill>
                  <a:srgbClr val="FF0000"/>
                </a:solidFill>
              </a:rPr>
              <a:t>Questions</a:t>
            </a:r>
            <a:r>
              <a:rPr lang="en-US" dirty="0"/>
              <a:t> </a:t>
            </a:r>
          </a:p>
          <a:p>
            <a:r>
              <a:rPr lang="en-GB" sz="1400" dirty="0">
                <a:latin typeface="Times New Roman" panose="02020603050405020304" pitchFamily="18" charset="0"/>
                <a:cs typeface="Times New Roman" panose="02020603050405020304" pitchFamily="18" charset="0"/>
              </a:rPr>
              <a:t>1.How can someone develop emotional intelligence? </a:t>
            </a:r>
          </a:p>
          <a:p>
            <a:r>
              <a:rPr lang="en-GB" sz="1400" b="1" dirty="0">
                <a:latin typeface="Times New Roman" panose="02020603050405020304" pitchFamily="18" charset="0"/>
                <a:cs typeface="Times New Roman" panose="02020603050405020304" pitchFamily="18" charset="0"/>
              </a:rPr>
              <a:t>Answer: </a:t>
            </a:r>
            <a:r>
              <a:rPr lang="en-GB" sz="1400" dirty="0">
                <a:latin typeface="Times New Roman" panose="02020603050405020304" pitchFamily="18" charset="0"/>
                <a:cs typeface="Times New Roman" panose="02020603050405020304" pitchFamily="18" charset="0"/>
              </a:rPr>
              <a:t>Through practises such as empathy, self-awareness, motivation and social skills.</a:t>
            </a:r>
          </a:p>
          <a:p>
            <a:endParaRPr lang="en-GB" sz="1400" dirty="0">
              <a:latin typeface="Times New Roman" panose="02020603050405020304" pitchFamily="18" charset="0"/>
              <a:cs typeface="Times New Roman" panose="02020603050405020304" pitchFamily="18" charset="0"/>
            </a:endParaRPr>
          </a:p>
          <a:p>
            <a:r>
              <a:rPr lang="en-GB" sz="1600" dirty="0"/>
              <a:t>2. </a:t>
            </a:r>
            <a:r>
              <a:rPr lang="en-GB" sz="1400" dirty="0">
                <a:latin typeface="Times New Roman" panose="02020603050405020304" pitchFamily="18" charset="0"/>
                <a:cs typeface="Times New Roman" panose="02020603050405020304" pitchFamily="18" charset="0"/>
              </a:rPr>
              <a:t>What factors can be accounted for succeeding in your studies and what actions can be taken to address specific emotional intelligence challenges while completing your studies?</a:t>
            </a:r>
          </a:p>
          <a:p>
            <a:r>
              <a:rPr lang="en-GB" sz="1400" b="1" dirty="0">
                <a:latin typeface="Times New Roman" panose="02020603050405020304" pitchFamily="18" charset="0"/>
                <a:cs typeface="Times New Roman" panose="02020603050405020304" pitchFamily="18" charset="0"/>
              </a:rPr>
              <a:t>Answer: </a:t>
            </a:r>
            <a:r>
              <a:rPr lang="en-GB" sz="1400" dirty="0">
                <a:latin typeface="Times New Roman" panose="02020603050405020304" pitchFamily="18" charset="0"/>
                <a:cs typeface="Times New Roman" panose="02020603050405020304" pitchFamily="18" charset="0"/>
              </a:rPr>
              <a:t>Strong motivation and clear goals, Effective time management and being resilient </a:t>
            </a:r>
          </a:p>
          <a:p>
            <a:endParaRPr lang="en-GB" sz="1400" b="1"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Actions to Address Emotional Intelligence Challenges:</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Create study schedules and prioritise tasks</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Improve communication and empathy skills</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Set achievable goals</a:t>
            </a:r>
            <a:endParaRPr lang="en-GB" sz="1400" b="1" dirty="0">
              <a:latin typeface="Times New Roman" panose="02020603050405020304" pitchFamily="18" charset="0"/>
              <a:cs typeface="Times New Roman" panose="02020603050405020304" pitchFamily="18" charset="0"/>
            </a:endParaRPr>
          </a:p>
          <a:p>
            <a:endParaRPr lang="en-GB" sz="1400" b="1"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F1774928-B6F5-F4F9-721E-4F2632FF2467}"/>
              </a:ext>
            </a:extLst>
          </p:cNvPr>
          <p:cNvSpPr txBox="1"/>
          <p:nvPr/>
        </p:nvSpPr>
        <p:spPr>
          <a:xfrm>
            <a:off x="5245769" y="3717758"/>
            <a:ext cx="4138863" cy="3148747"/>
          </a:xfrm>
          <a:prstGeom prst="rect">
            <a:avLst/>
          </a:prstGeom>
          <a:noFill/>
        </p:spPr>
        <p:txBody>
          <a:bodyPr wrap="square" rtlCol="0">
            <a:spAutoFit/>
          </a:bodyPr>
          <a:lstStyle/>
          <a:p>
            <a:pPr>
              <a:lnSpc>
                <a:spcPct val="115000"/>
              </a:lnSpc>
              <a:spcAft>
                <a:spcPts val="800"/>
              </a:spcAft>
            </a:pPr>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Daniel Goleman (1995).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Why It Can Matter More Than IQ</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MindTools. (2023). Emotional Intelligence Skills.</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NHS. (2022). Mindfulness and Mental Wellbeing.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2129908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147</TotalTime>
  <Words>226</Words>
  <Application>Microsoft Macintosh PowerPoint</Application>
  <PresentationFormat>A4 Paper (210x297 mm)</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Winston Richard Morrison (2337238)</dc:creator>
  <cp:lastModifiedBy>Winston Richard Morrison (2337238)</cp:lastModifiedBy>
  <cp:revision>1</cp:revision>
  <dcterms:created xsi:type="dcterms:W3CDTF">2026-03-16T17:44:32Z</dcterms:created>
  <dcterms:modified xsi:type="dcterms:W3CDTF">2026-03-16T20:11:50Z</dcterms:modified>
</cp:coreProperties>
</file>