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67" r:id="rId3"/>
    <p:sldId id="262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8" r:id="rId12"/>
    <p:sldId id="269" r:id="rId13"/>
    <p:sldId id="270" r:id="rId14"/>
    <p:sldId id="271" r:id="rId15"/>
    <p:sldId id="272" r:id="rId16"/>
    <p:sldId id="266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61"/>
  </p:normalViewPr>
  <p:slideViewPr>
    <p:cSldViewPr snapToGrid="0" snapToObjects="1">
      <p:cViewPr varScale="1">
        <p:scale>
          <a:sx n="141" d="100"/>
          <a:sy n="141" d="100"/>
        </p:scale>
        <p:origin x="208" y="1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1232FB-C5E9-4243-B4C6-86633B131364}" type="doc">
      <dgm:prSet loTypeId="urn:microsoft.com/office/officeart/2005/8/layout/hProcess3" loCatId="" qsTypeId="urn:microsoft.com/office/officeart/2005/8/quickstyle/simple3" qsCatId="simple" csTypeId="urn:microsoft.com/office/officeart/2005/8/colors/accent1_2" csCatId="accent1" phldr="1"/>
      <dgm:spPr/>
    </dgm:pt>
    <dgm:pt modelId="{1B31DB05-F81B-CC4A-A75B-68ED73766E73}">
      <dgm:prSet phldrT="[Text]"/>
      <dgm:spPr/>
      <dgm:t>
        <a:bodyPr/>
        <a:lstStyle/>
        <a:p>
          <a:r>
            <a:rPr lang="en-US" dirty="0" smtClean="0"/>
            <a:t>Pedagogy</a:t>
          </a:r>
          <a:endParaRPr lang="en-US" dirty="0"/>
        </a:p>
      </dgm:t>
    </dgm:pt>
    <dgm:pt modelId="{D8C9189E-51AC-6A4F-B6D7-91DCC75E7468}" type="parTrans" cxnId="{2F534123-2FB8-3241-BDF9-377A82A77CC5}">
      <dgm:prSet/>
      <dgm:spPr/>
      <dgm:t>
        <a:bodyPr/>
        <a:lstStyle/>
        <a:p>
          <a:endParaRPr lang="en-US"/>
        </a:p>
      </dgm:t>
    </dgm:pt>
    <dgm:pt modelId="{D2989BB2-9557-7146-ACA2-F129DDB28BF9}" type="sibTrans" cxnId="{2F534123-2FB8-3241-BDF9-377A82A77CC5}">
      <dgm:prSet/>
      <dgm:spPr/>
      <dgm:t>
        <a:bodyPr/>
        <a:lstStyle/>
        <a:p>
          <a:endParaRPr lang="en-US"/>
        </a:p>
      </dgm:t>
    </dgm:pt>
    <dgm:pt modelId="{A1A4F479-6D9A-8B45-8DAD-69C034D497A7}">
      <dgm:prSet phldrT="[Text]"/>
      <dgm:spPr/>
      <dgm:t>
        <a:bodyPr/>
        <a:lstStyle/>
        <a:p>
          <a:r>
            <a:rPr lang="en-US" dirty="0" smtClean="0"/>
            <a:t>Natural shift </a:t>
          </a:r>
          <a:endParaRPr lang="en-US" dirty="0"/>
        </a:p>
      </dgm:t>
    </dgm:pt>
    <dgm:pt modelId="{C04993BE-9588-0443-8C7F-146F2804A506}" type="parTrans" cxnId="{2A0D83A1-719C-5A4F-B59C-0D5A25942B4A}">
      <dgm:prSet/>
      <dgm:spPr/>
      <dgm:t>
        <a:bodyPr/>
        <a:lstStyle/>
        <a:p>
          <a:endParaRPr lang="en-US"/>
        </a:p>
      </dgm:t>
    </dgm:pt>
    <dgm:pt modelId="{F3CC044A-0886-774F-AE31-EDD11A890478}" type="sibTrans" cxnId="{2A0D83A1-719C-5A4F-B59C-0D5A25942B4A}">
      <dgm:prSet/>
      <dgm:spPr/>
      <dgm:t>
        <a:bodyPr/>
        <a:lstStyle/>
        <a:p>
          <a:endParaRPr lang="en-US"/>
        </a:p>
      </dgm:t>
    </dgm:pt>
    <dgm:pt modelId="{EB7A521D-B6A7-5540-9141-21247F0DC84C}">
      <dgm:prSet phldrT="[Text]"/>
      <dgm:spPr/>
      <dgm:t>
        <a:bodyPr/>
        <a:lstStyle/>
        <a:p>
          <a:r>
            <a:rPr lang="en-US" dirty="0" smtClean="0"/>
            <a:t>Andragogy </a:t>
          </a:r>
          <a:endParaRPr lang="en-US" dirty="0"/>
        </a:p>
      </dgm:t>
    </dgm:pt>
    <dgm:pt modelId="{C2485A36-9390-2F4E-9758-BB1C366E8461}" type="parTrans" cxnId="{518D4743-FC79-724E-ADC1-7B01DAB9479D}">
      <dgm:prSet/>
      <dgm:spPr/>
      <dgm:t>
        <a:bodyPr/>
        <a:lstStyle/>
        <a:p>
          <a:endParaRPr lang="en-US"/>
        </a:p>
      </dgm:t>
    </dgm:pt>
    <dgm:pt modelId="{30DBE3BA-39A0-1545-A0A2-89E8B290C1DD}" type="sibTrans" cxnId="{518D4743-FC79-724E-ADC1-7B01DAB9479D}">
      <dgm:prSet/>
      <dgm:spPr/>
      <dgm:t>
        <a:bodyPr/>
        <a:lstStyle/>
        <a:p>
          <a:endParaRPr lang="en-US"/>
        </a:p>
      </dgm:t>
    </dgm:pt>
    <dgm:pt modelId="{B9BA4E59-CF82-DC4D-B8E4-8936884FAA12}" type="pres">
      <dgm:prSet presAssocID="{121232FB-C5E9-4243-B4C6-86633B131364}" presName="Name0" presStyleCnt="0">
        <dgm:presLayoutVars>
          <dgm:dir/>
          <dgm:animLvl val="lvl"/>
          <dgm:resizeHandles val="exact"/>
        </dgm:presLayoutVars>
      </dgm:prSet>
      <dgm:spPr/>
    </dgm:pt>
    <dgm:pt modelId="{E8D71136-37A8-304C-B89E-98CA6D752DF3}" type="pres">
      <dgm:prSet presAssocID="{121232FB-C5E9-4243-B4C6-86633B131364}" presName="dummy" presStyleCnt="0"/>
      <dgm:spPr/>
    </dgm:pt>
    <dgm:pt modelId="{23F2D2F0-B0AD-F447-B339-AB4B8C20283B}" type="pres">
      <dgm:prSet presAssocID="{121232FB-C5E9-4243-B4C6-86633B131364}" presName="linH" presStyleCnt="0"/>
      <dgm:spPr/>
    </dgm:pt>
    <dgm:pt modelId="{C51887AB-9F5D-DC42-BC81-65C39E73673E}" type="pres">
      <dgm:prSet presAssocID="{121232FB-C5E9-4243-B4C6-86633B131364}" presName="padding1" presStyleCnt="0"/>
      <dgm:spPr/>
    </dgm:pt>
    <dgm:pt modelId="{F0592F93-B0AF-FF4B-8FAB-4632A29CCEDB}" type="pres">
      <dgm:prSet presAssocID="{1B31DB05-F81B-CC4A-A75B-68ED73766E73}" presName="linV" presStyleCnt="0"/>
      <dgm:spPr/>
    </dgm:pt>
    <dgm:pt modelId="{91165365-F61E-CE4B-BDF1-51DEEA202672}" type="pres">
      <dgm:prSet presAssocID="{1B31DB05-F81B-CC4A-A75B-68ED73766E73}" presName="spVertical1" presStyleCnt="0"/>
      <dgm:spPr/>
    </dgm:pt>
    <dgm:pt modelId="{2CAC6C7F-DA70-9F40-9C2A-75D047C9A1AE}" type="pres">
      <dgm:prSet presAssocID="{1B31DB05-F81B-CC4A-A75B-68ED73766E73}" presName="par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20BD4FEC-D635-A243-9D7B-544808EACF7A}" type="pres">
      <dgm:prSet presAssocID="{1B31DB05-F81B-CC4A-A75B-68ED73766E73}" presName="spVertical2" presStyleCnt="0"/>
      <dgm:spPr/>
    </dgm:pt>
    <dgm:pt modelId="{11E5DBDF-8670-B940-9D7E-1FDB84731411}" type="pres">
      <dgm:prSet presAssocID="{1B31DB05-F81B-CC4A-A75B-68ED73766E73}" presName="spVertical3" presStyleCnt="0"/>
      <dgm:spPr/>
    </dgm:pt>
    <dgm:pt modelId="{4707D55B-ABB8-0141-86C7-33A8BECDEE21}" type="pres">
      <dgm:prSet presAssocID="{D2989BB2-9557-7146-ACA2-F129DDB28BF9}" presName="space" presStyleCnt="0"/>
      <dgm:spPr/>
    </dgm:pt>
    <dgm:pt modelId="{F86EB01F-BA8F-FE47-81C4-3B37A683316D}" type="pres">
      <dgm:prSet presAssocID="{A1A4F479-6D9A-8B45-8DAD-69C034D497A7}" presName="linV" presStyleCnt="0"/>
      <dgm:spPr/>
    </dgm:pt>
    <dgm:pt modelId="{E90FFD7D-2473-C344-875B-B167687D8895}" type="pres">
      <dgm:prSet presAssocID="{A1A4F479-6D9A-8B45-8DAD-69C034D497A7}" presName="spVertical1" presStyleCnt="0"/>
      <dgm:spPr/>
    </dgm:pt>
    <dgm:pt modelId="{C790F513-1E1F-7C4A-A3A7-A3851A9E209C}" type="pres">
      <dgm:prSet presAssocID="{A1A4F479-6D9A-8B45-8DAD-69C034D497A7}" presName="par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D904F9A2-7A2B-7F42-AFB8-0D96BA01339B}" type="pres">
      <dgm:prSet presAssocID="{A1A4F479-6D9A-8B45-8DAD-69C034D497A7}" presName="spVertical2" presStyleCnt="0"/>
      <dgm:spPr/>
    </dgm:pt>
    <dgm:pt modelId="{747D766C-BA98-244D-9B28-F64946C990CC}" type="pres">
      <dgm:prSet presAssocID="{A1A4F479-6D9A-8B45-8DAD-69C034D497A7}" presName="spVertical3" presStyleCnt="0"/>
      <dgm:spPr/>
    </dgm:pt>
    <dgm:pt modelId="{ACBBD5D0-A107-334F-A97F-1878E9E32903}" type="pres">
      <dgm:prSet presAssocID="{F3CC044A-0886-774F-AE31-EDD11A890478}" presName="space" presStyleCnt="0"/>
      <dgm:spPr/>
    </dgm:pt>
    <dgm:pt modelId="{6C2C32D3-292A-074E-9F62-E11F95EE80A9}" type="pres">
      <dgm:prSet presAssocID="{EB7A521D-B6A7-5540-9141-21247F0DC84C}" presName="linV" presStyleCnt="0"/>
      <dgm:spPr/>
    </dgm:pt>
    <dgm:pt modelId="{1E217FC3-02A7-5F4C-A059-D6DDAD8DDAEB}" type="pres">
      <dgm:prSet presAssocID="{EB7A521D-B6A7-5540-9141-21247F0DC84C}" presName="spVertical1" presStyleCnt="0"/>
      <dgm:spPr/>
    </dgm:pt>
    <dgm:pt modelId="{1386AD16-11FD-374F-9077-F248CF5F4B2F}" type="pres">
      <dgm:prSet presAssocID="{EB7A521D-B6A7-5540-9141-21247F0DC84C}" presName="par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553CF6D4-630E-7D47-A7A2-4B460ED71E90}" type="pres">
      <dgm:prSet presAssocID="{EB7A521D-B6A7-5540-9141-21247F0DC84C}" presName="spVertical2" presStyleCnt="0"/>
      <dgm:spPr/>
    </dgm:pt>
    <dgm:pt modelId="{20C8C22C-9D63-1842-95EE-9F60CB6298A4}" type="pres">
      <dgm:prSet presAssocID="{EB7A521D-B6A7-5540-9141-21247F0DC84C}" presName="spVertical3" presStyleCnt="0"/>
      <dgm:spPr/>
    </dgm:pt>
    <dgm:pt modelId="{195AF82B-0B4B-AA4A-A4D9-7BE34FD5C519}" type="pres">
      <dgm:prSet presAssocID="{121232FB-C5E9-4243-B4C6-86633B131364}" presName="padding2" presStyleCnt="0"/>
      <dgm:spPr/>
    </dgm:pt>
    <dgm:pt modelId="{9D1AD6B4-A74E-1B44-9F45-EF3856300A26}" type="pres">
      <dgm:prSet presAssocID="{121232FB-C5E9-4243-B4C6-86633B131364}" presName="negArrow" presStyleCnt="0"/>
      <dgm:spPr/>
    </dgm:pt>
    <dgm:pt modelId="{7EC15206-3160-2345-A6B7-5347661A630E}" type="pres">
      <dgm:prSet presAssocID="{121232FB-C5E9-4243-B4C6-86633B131364}" presName="backgroundArrow" presStyleLbl="node1" presStyleIdx="0" presStyleCnt="1"/>
      <dgm:spPr/>
    </dgm:pt>
  </dgm:ptLst>
  <dgm:cxnLst>
    <dgm:cxn modelId="{2A0D83A1-719C-5A4F-B59C-0D5A25942B4A}" srcId="{121232FB-C5E9-4243-B4C6-86633B131364}" destId="{A1A4F479-6D9A-8B45-8DAD-69C034D497A7}" srcOrd="1" destOrd="0" parTransId="{C04993BE-9588-0443-8C7F-146F2804A506}" sibTransId="{F3CC044A-0886-774F-AE31-EDD11A890478}"/>
    <dgm:cxn modelId="{4892ABA6-1D8C-AA48-8DA9-48172D44E593}" type="presOf" srcId="{1B31DB05-F81B-CC4A-A75B-68ED73766E73}" destId="{2CAC6C7F-DA70-9F40-9C2A-75D047C9A1AE}" srcOrd="0" destOrd="0" presId="urn:microsoft.com/office/officeart/2005/8/layout/hProcess3"/>
    <dgm:cxn modelId="{518D4743-FC79-724E-ADC1-7B01DAB9479D}" srcId="{121232FB-C5E9-4243-B4C6-86633B131364}" destId="{EB7A521D-B6A7-5540-9141-21247F0DC84C}" srcOrd="2" destOrd="0" parTransId="{C2485A36-9390-2F4E-9758-BB1C366E8461}" sibTransId="{30DBE3BA-39A0-1545-A0A2-89E8B290C1DD}"/>
    <dgm:cxn modelId="{09950A70-247B-9C48-A1F4-4AF21D06CD21}" type="presOf" srcId="{EB7A521D-B6A7-5540-9141-21247F0DC84C}" destId="{1386AD16-11FD-374F-9077-F248CF5F4B2F}" srcOrd="0" destOrd="0" presId="urn:microsoft.com/office/officeart/2005/8/layout/hProcess3"/>
    <dgm:cxn modelId="{871E8BDC-363A-A645-8DA1-5431EA767F05}" type="presOf" srcId="{121232FB-C5E9-4243-B4C6-86633B131364}" destId="{B9BA4E59-CF82-DC4D-B8E4-8936884FAA12}" srcOrd="0" destOrd="0" presId="urn:microsoft.com/office/officeart/2005/8/layout/hProcess3"/>
    <dgm:cxn modelId="{4A30CAB0-D72C-AF48-9B20-EF3308E6295C}" type="presOf" srcId="{A1A4F479-6D9A-8B45-8DAD-69C034D497A7}" destId="{C790F513-1E1F-7C4A-A3A7-A3851A9E209C}" srcOrd="0" destOrd="0" presId="urn:microsoft.com/office/officeart/2005/8/layout/hProcess3"/>
    <dgm:cxn modelId="{2F534123-2FB8-3241-BDF9-377A82A77CC5}" srcId="{121232FB-C5E9-4243-B4C6-86633B131364}" destId="{1B31DB05-F81B-CC4A-A75B-68ED73766E73}" srcOrd="0" destOrd="0" parTransId="{D8C9189E-51AC-6A4F-B6D7-91DCC75E7468}" sibTransId="{D2989BB2-9557-7146-ACA2-F129DDB28BF9}"/>
    <dgm:cxn modelId="{BABC8AD4-A224-4D40-88E8-E220CEE19D3D}" type="presParOf" srcId="{B9BA4E59-CF82-DC4D-B8E4-8936884FAA12}" destId="{E8D71136-37A8-304C-B89E-98CA6D752DF3}" srcOrd="0" destOrd="0" presId="urn:microsoft.com/office/officeart/2005/8/layout/hProcess3"/>
    <dgm:cxn modelId="{E0263FEC-AE7B-7A4E-8CB0-E35D82B47253}" type="presParOf" srcId="{B9BA4E59-CF82-DC4D-B8E4-8936884FAA12}" destId="{23F2D2F0-B0AD-F447-B339-AB4B8C20283B}" srcOrd="1" destOrd="0" presId="urn:microsoft.com/office/officeart/2005/8/layout/hProcess3"/>
    <dgm:cxn modelId="{4BAC0EFD-1D7D-A14A-9BF9-944A8C4F9AEE}" type="presParOf" srcId="{23F2D2F0-B0AD-F447-B339-AB4B8C20283B}" destId="{C51887AB-9F5D-DC42-BC81-65C39E73673E}" srcOrd="0" destOrd="0" presId="urn:microsoft.com/office/officeart/2005/8/layout/hProcess3"/>
    <dgm:cxn modelId="{7CDFB418-43EB-0047-93E0-8A1AC4FEC206}" type="presParOf" srcId="{23F2D2F0-B0AD-F447-B339-AB4B8C20283B}" destId="{F0592F93-B0AF-FF4B-8FAB-4632A29CCEDB}" srcOrd="1" destOrd="0" presId="urn:microsoft.com/office/officeart/2005/8/layout/hProcess3"/>
    <dgm:cxn modelId="{552F6E7D-1432-C549-839C-2312E60A0760}" type="presParOf" srcId="{F0592F93-B0AF-FF4B-8FAB-4632A29CCEDB}" destId="{91165365-F61E-CE4B-BDF1-51DEEA202672}" srcOrd="0" destOrd="0" presId="urn:microsoft.com/office/officeart/2005/8/layout/hProcess3"/>
    <dgm:cxn modelId="{C582B330-2525-B849-BC69-AE79764AB888}" type="presParOf" srcId="{F0592F93-B0AF-FF4B-8FAB-4632A29CCEDB}" destId="{2CAC6C7F-DA70-9F40-9C2A-75D047C9A1AE}" srcOrd="1" destOrd="0" presId="urn:microsoft.com/office/officeart/2005/8/layout/hProcess3"/>
    <dgm:cxn modelId="{EBF234DD-8898-BD47-81CC-3E82E9E58FDD}" type="presParOf" srcId="{F0592F93-B0AF-FF4B-8FAB-4632A29CCEDB}" destId="{20BD4FEC-D635-A243-9D7B-544808EACF7A}" srcOrd="2" destOrd="0" presId="urn:microsoft.com/office/officeart/2005/8/layout/hProcess3"/>
    <dgm:cxn modelId="{219F29EB-BBFA-754D-A304-D4E24FB22A0E}" type="presParOf" srcId="{F0592F93-B0AF-FF4B-8FAB-4632A29CCEDB}" destId="{11E5DBDF-8670-B940-9D7E-1FDB84731411}" srcOrd="3" destOrd="0" presId="urn:microsoft.com/office/officeart/2005/8/layout/hProcess3"/>
    <dgm:cxn modelId="{EC9B3E3C-F652-984D-BE9E-D12FCC4A1127}" type="presParOf" srcId="{23F2D2F0-B0AD-F447-B339-AB4B8C20283B}" destId="{4707D55B-ABB8-0141-86C7-33A8BECDEE21}" srcOrd="2" destOrd="0" presId="urn:microsoft.com/office/officeart/2005/8/layout/hProcess3"/>
    <dgm:cxn modelId="{AF0B35BD-D29D-F34E-89E9-78A7987C545A}" type="presParOf" srcId="{23F2D2F0-B0AD-F447-B339-AB4B8C20283B}" destId="{F86EB01F-BA8F-FE47-81C4-3B37A683316D}" srcOrd="3" destOrd="0" presId="urn:microsoft.com/office/officeart/2005/8/layout/hProcess3"/>
    <dgm:cxn modelId="{7ADC6705-2EE4-2D4C-948F-ABA28AE11D28}" type="presParOf" srcId="{F86EB01F-BA8F-FE47-81C4-3B37A683316D}" destId="{E90FFD7D-2473-C344-875B-B167687D8895}" srcOrd="0" destOrd="0" presId="urn:microsoft.com/office/officeart/2005/8/layout/hProcess3"/>
    <dgm:cxn modelId="{5A985FF3-32B0-784D-9C83-225DD8607359}" type="presParOf" srcId="{F86EB01F-BA8F-FE47-81C4-3B37A683316D}" destId="{C790F513-1E1F-7C4A-A3A7-A3851A9E209C}" srcOrd="1" destOrd="0" presId="urn:microsoft.com/office/officeart/2005/8/layout/hProcess3"/>
    <dgm:cxn modelId="{5898E04C-B9BF-664D-AC92-9F9134C5D80A}" type="presParOf" srcId="{F86EB01F-BA8F-FE47-81C4-3B37A683316D}" destId="{D904F9A2-7A2B-7F42-AFB8-0D96BA01339B}" srcOrd="2" destOrd="0" presId="urn:microsoft.com/office/officeart/2005/8/layout/hProcess3"/>
    <dgm:cxn modelId="{8F64F382-874B-B04C-B93F-5361A74EE316}" type="presParOf" srcId="{F86EB01F-BA8F-FE47-81C4-3B37A683316D}" destId="{747D766C-BA98-244D-9B28-F64946C990CC}" srcOrd="3" destOrd="0" presId="urn:microsoft.com/office/officeart/2005/8/layout/hProcess3"/>
    <dgm:cxn modelId="{4036D2E0-AEB0-7242-A6E8-D4487F463E08}" type="presParOf" srcId="{23F2D2F0-B0AD-F447-B339-AB4B8C20283B}" destId="{ACBBD5D0-A107-334F-A97F-1878E9E32903}" srcOrd="4" destOrd="0" presId="urn:microsoft.com/office/officeart/2005/8/layout/hProcess3"/>
    <dgm:cxn modelId="{084FB1B2-892C-734D-92E3-0E1EE20B032C}" type="presParOf" srcId="{23F2D2F0-B0AD-F447-B339-AB4B8C20283B}" destId="{6C2C32D3-292A-074E-9F62-E11F95EE80A9}" srcOrd="5" destOrd="0" presId="urn:microsoft.com/office/officeart/2005/8/layout/hProcess3"/>
    <dgm:cxn modelId="{4D58F86C-C9AB-5B4D-A2C5-985F412383B0}" type="presParOf" srcId="{6C2C32D3-292A-074E-9F62-E11F95EE80A9}" destId="{1E217FC3-02A7-5F4C-A059-D6DDAD8DDAEB}" srcOrd="0" destOrd="0" presId="urn:microsoft.com/office/officeart/2005/8/layout/hProcess3"/>
    <dgm:cxn modelId="{939AEBE8-560C-7E49-94E6-49FB346365B7}" type="presParOf" srcId="{6C2C32D3-292A-074E-9F62-E11F95EE80A9}" destId="{1386AD16-11FD-374F-9077-F248CF5F4B2F}" srcOrd="1" destOrd="0" presId="urn:microsoft.com/office/officeart/2005/8/layout/hProcess3"/>
    <dgm:cxn modelId="{401A425B-7F33-0044-AA43-15342D18FA2A}" type="presParOf" srcId="{6C2C32D3-292A-074E-9F62-E11F95EE80A9}" destId="{553CF6D4-630E-7D47-A7A2-4B460ED71E90}" srcOrd="2" destOrd="0" presId="urn:microsoft.com/office/officeart/2005/8/layout/hProcess3"/>
    <dgm:cxn modelId="{4A572372-F0E1-8A4E-BA72-D091FE1DA9FE}" type="presParOf" srcId="{6C2C32D3-292A-074E-9F62-E11F95EE80A9}" destId="{20C8C22C-9D63-1842-95EE-9F60CB6298A4}" srcOrd="3" destOrd="0" presId="urn:microsoft.com/office/officeart/2005/8/layout/hProcess3"/>
    <dgm:cxn modelId="{46D97426-7483-AC49-AA61-8FFF6630820D}" type="presParOf" srcId="{23F2D2F0-B0AD-F447-B339-AB4B8C20283B}" destId="{195AF82B-0B4B-AA4A-A4D9-7BE34FD5C519}" srcOrd="6" destOrd="0" presId="urn:microsoft.com/office/officeart/2005/8/layout/hProcess3"/>
    <dgm:cxn modelId="{E809F7C8-667D-CF4C-9842-78E16FDBE8C3}" type="presParOf" srcId="{23F2D2F0-B0AD-F447-B339-AB4B8C20283B}" destId="{9D1AD6B4-A74E-1B44-9F45-EF3856300A26}" srcOrd="7" destOrd="0" presId="urn:microsoft.com/office/officeart/2005/8/layout/hProcess3"/>
    <dgm:cxn modelId="{52C187A3-ECD1-344E-AF8C-C5A1D988326D}" type="presParOf" srcId="{23F2D2F0-B0AD-F447-B339-AB4B8C20283B}" destId="{7EC15206-3160-2345-A6B7-5347661A630E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15206-3160-2345-A6B7-5347661A630E}">
      <dsp:nvSpPr>
        <dsp:cNvPr id="0" name=""/>
        <dsp:cNvSpPr/>
      </dsp:nvSpPr>
      <dsp:spPr>
        <a:xfrm>
          <a:off x="0" y="89896"/>
          <a:ext cx="10515600" cy="4171545"/>
        </a:xfrm>
        <a:prstGeom prst="rightArrow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86AD16-11FD-374F-9077-F248CF5F4B2F}">
      <dsp:nvSpPr>
        <dsp:cNvPr id="0" name=""/>
        <dsp:cNvSpPr/>
      </dsp:nvSpPr>
      <dsp:spPr>
        <a:xfrm>
          <a:off x="6930129" y="1132782"/>
          <a:ext cx="2533910" cy="2085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36880" rIns="0" bIns="43688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Andragogy </a:t>
          </a:r>
          <a:endParaRPr lang="en-US" sz="4300" kern="1200" dirty="0"/>
        </a:p>
      </dsp:txBody>
      <dsp:txXfrm>
        <a:off x="6930129" y="1132782"/>
        <a:ext cx="2533910" cy="2085772"/>
      </dsp:txXfrm>
    </dsp:sp>
    <dsp:sp modelId="{C790F513-1E1F-7C4A-A3A7-A3851A9E209C}">
      <dsp:nvSpPr>
        <dsp:cNvPr id="0" name=""/>
        <dsp:cNvSpPr/>
      </dsp:nvSpPr>
      <dsp:spPr>
        <a:xfrm>
          <a:off x="3889437" y="1132782"/>
          <a:ext cx="2533910" cy="2085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36880" rIns="0" bIns="43688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Natural shift </a:t>
          </a:r>
          <a:endParaRPr lang="en-US" sz="4300" kern="1200" dirty="0"/>
        </a:p>
      </dsp:txBody>
      <dsp:txXfrm>
        <a:off x="3889437" y="1132782"/>
        <a:ext cx="2533910" cy="2085772"/>
      </dsp:txXfrm>
    </dsp:sp>
    <dsp:sp modelId="{2CAC6C7F-DA70-9F40-9C2A-75D047C9A1AE}">
      <dsp:nvSpPr>
        <dsp:cNvPr id="0" name=""/>
        <dsp:cNvSpPr/>
      </dsp:nvSpPr>
      <dsp:spPr>
        <a:xfrm>
          <a:off x="848744" y="1132782"/>
          <a:ext cx="2533910" cy="2085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36880" rIns="0" bIns="43688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Pedagogy</a:t>
          </a:r>
          <a:endParaRPr lang="en-US" sz="4300" kern="1200" dirty="0"/>
        </a:p>
      </dsp:txBody>
      <dsp:txXfrm>
        <a:off x="848744" y="1132782"/>
        <a:ext cx="2533910" cy="20857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2F796-5DF7-B548-AB98-24258083428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BE236E-C760-1242-8F74-BE6068B4C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19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797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652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370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39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96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91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413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750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145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166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908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4C5E3-B735-7F45-B8D4-0A0A4914C9AF}" type="datetimeFigureOut">
              <a:rPr lang="en-US" smtClean="0"/>
              <a:t>10/18/17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4A1E3-6182-3F40-B90A-41AE043742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260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learningindustry.com/tags/adult-learnin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nationalcollege.org.uk/cm-andragogy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roghiemstra.com/policy3.html" TargetMode="External"/><Relationship Id="rId4" Type="http://schemas.openxmlformats.org/officeDocument/2006/relationships/hyperlink" Target="https://www.nationalcollege.org.uk/cm-andragogy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infed.org/mobi/andragogy-what-is-it-and-does-it-help-thinking-about-adult-learn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Andragogy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96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Video: Andragogy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vLoPiHUZbEw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988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Assumption 1. The need to know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n 1984, </a:t>
            </a:r>
            <a:r>
              <a:rPr lang="en-US" b="1" dirty="0"/>
              <a:t>Knowles</a:t>
            </a:r>
            <a:r>
              <a:rPr lang="en-US" dirty="0"/>
              <a:t> suggested </a:t>
            </a:r>
            <a:r>
              <a:rPr lang="en-US" b="1" dirty="0"/>
              <a:t>4 principles</a:t>
            </a:r>
            <a:r>
              <a:rPr lang="en-US" dirty="0"/>
              <a:t> that are applied to </a:t>
            </a:r>
            <a:r>
              <a:rPr lang="en-US" dirty="0">
                <a:hlinkClick r:id="rId2" tooltip="adult learning"/>
              </a:rPr>
              <a:t>adult learning</a:t>
            </a:r>
            <a:r>
              <a:rPr lang="en-US" dirty="0"/>
              <a:t>:</a:t>
            </a:r>
          </a:p>
          <a:p>
            <a:r>
              <a:rPr lang="en-US" dirty="0"/>
              <a:t>Adults need to be involved in the planning and evaluation of their instruction.</a:t>
            </a:r>
          </a:p>
          <a:p>
            <a:r>
              <a:rPr lang="en-US" dirty="0"/>
              <a:t>Experience (including mistakes) provides the basis for the learning activities.</a:t>
            </a:r>
          </a:p>
          <a:p>
            <a:r>
              <a:rPr lang="en-US" dirty="0"/>
              <a:t>Adults are most interested in learning subjects that have immediate relevance and impact to their job or personal life.</a:t>
            </a:r>
          </a:p>
          <a:p>
            <a:r>
              <a:rPr lang="en-US" dirty="0"/>
              <a:t>Adult learning is problem-centered rather than content-oriented. (</a:t>
            </a:r>
            <a:r>
              <a:rPr lang="en-US" dirty="0" err="1"/>
              <a:t>Kearsley</a:t>
            </a:r>
            <a:r>
              <a:rPr lang="en-US" dirty="0"/>
              <a:t>, 2010)</a:t>
            </a:r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906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Assumption </a:t>
            </a:r>
            <a:r>
              <a:rPr lang="en-US" dirty="0"/>
              <a:t>2</a:t>
            </a:r>
            <a:r>
              <a:rPr lang="en-US" dirty="0" smtClean="0"/>
              <a:t>. Self-concept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 </a:t>
            </a:r>
            <a:r>
              <a:rPr lang="en-US" i="1" dirty="0"/>
              <a:t>As a person matures his self concept moves from one of being a dependent personality toward one of being a self-directed human being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733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Assumption </a:t>
            </a:r>
            <a:r>
              <a:rPr lang="en-US" dirty="0"/>
              <a:t>3</a:t>
            </a:r>
            <a:r>
              <a:rPr lang="en-US" dirty="0" smtClean="0"/>
              <a:t>. Experience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b="0" i="1" dirty="0" smtClean="0">
                <a:effectLst/>
              </a:rPr>
              <a:t>As a person matures he accumulates a growing reservoir of experience that becomes an increasing resource for learning</a:t>
            </a:r>
            <a:r>
              <a:rPr lang="en-US" b="0" dirty="0" smtClean="0">
                <a:effectLst/>
              </a:rPr>
              <a:t>.</a:t>
            </a:r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429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Assumption </a:t>
            </a:r>
            <a:r>
              <a:rPr lang="en-US" dirty="0"/>
              <a:t>4</a:t>
            </a:r>
            <a:r>
              <a:rPr lang="en-US" dirty="0" smtClean="0"/>
              <a:t>. </a:t>
            </a:r>
            <a:r>
              <a:rPr lang="en-US" dirty="0"/>
              <a:t>Readiness to learn.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As a person matures his readiness to learn becomes oriented increasingly to the developmental tasks of his social roles</a:t>
            </a:r>
            <a:r>
              <a:rPr lang="en-US" i="1" dirty="0" smtClean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54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Assumption </a:t>
            </a:r>
            <a:r>
              <a:rPr lang="en-US" dirty="0"/>
              <a:t>5</a:t>
            </a:r>
            <a:r>
              <a:rPr lang="en-US" dirty="0" smtClean="0"/>
              <a:t>. </a:t>
            </a:r>
            <a:r>
              <a:rPr lang="en-US" dirty="0"/>
              <a:t>Orientation to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As a person matures his time perspective changes from one of postponed application of knowledge to immediacy of application, and accordingly his orientation toward learning shifts from one of subject-centeredness to one of problem </a:t>
            </a:r>
            <a:r>
              <a:rPr lang="en-US" i="1" dirty="0" err="1"/>
              <a:t>centredness</a:t>
            </a:r>
            <a:r>
              <a:rPr lang="en-US" i="1" dirty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872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Assumption </a:t>
            </a:r>
            <a:r>
              <a:rPr lang="en-US" dirty="0"/>
              <a:t>6</a:t>
            </a:r>
            <a:r>
              <a:rPr lang="en-US" dirty="0" smtClean="0"/>
              <a:t>. </a:t>
            </a:r>
            <a:r>
              <a:rPr lang="en-US" dirty="0"/>
              <a:t>Motivation to learn: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As a person matures the motivation to learn is internal </a:t>
            </a:r>
            <a:r>
              <a:rPr lang="en-US" dirty="0"/>
              <a:t>(Knowles 1984:12).</a:t>
            </a:r>
          </a:p>
        </p:txBody>
      </p:sp>
    </p:spTree>
    <p:extLst>
      <p:ext uri="{BB962C8B-B14F-4D97-AF65-F5344CB8AC3E}">
        <p14:creationId xmlns:p14="http://schemas.microsoft.com/office/powerpoint/2010/main" val="1385747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base"/>
            <a:r>
              <a:rPr lang="en-US" i="1" dirty="0"/>
              <a:t> comparison of the assumptions of pedagogy and andragogy following Knowles (Jarvis 1985: 51)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745498"/>
              </p:ext>
            </p:extLst>
          </p:nvPr>
        </p:nvGraphicFramePr>
        <p:xfrm>
          <a:off x="838200" y="1843732"/>
          <a:ext cx="10515600" cy="329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Pedagogy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Andragogy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Dependent. 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Self-directing. 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learner’s experience is of little worth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learner’s experience is a</a:t>
                      </a:r>
                      <a:r>
                        <a:rPr lang="en-US" sz="24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240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rich resource for learning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People learn what society expects them to.</a:t>
                      </a:r>
                      <a:r>
                        <a:rPr lang="en-US" sz="24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People learn what they need to know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Acquisition of subject matter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experiences should be based around experiences,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844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Relational Process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3620" y="1192558"/>
            <a:ext cx="5183058" cy="4984405"/>
          </a:xfrm>
        </p:spPr>
      </p:pic>
    </p:spTree>
    <p:extLst>
      <p:ext uri="{BB962C8B-B14F-4D97-AF65-F5344CB8AC3E}">
        <p14:creationId xmlns:p14="http://schemas.microsoft.com/office/powerpoint/2010/main" val="2035222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Implications for Practitioners 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Knowles</a:t>
            </a:r>
            <a:r>
              <a:rPr lang="en-US" dirty="0"/>
              <a:t> (1984) provides an example of applying </a:t>
            </a:r>
            <a:r>
              <a:rPr lang="en-US" b="1" dirty="0"/>
              <a:t>andragogy principles</a:t>
            </a:r>
            <a:r>
              <a:rPr lang="en-US" dirty="0"/>
              <a:t> to the design of personal computer training:</a:t>
            </a:r>
          </a:p>
          <a:p>
            <a:r>
              <a:rPr lang="en-US" dirty="0"/>
              <a:t>There is a need to explain the reasons specific things are being taught (e.g., certain commands, functions, operations, etc.)</a:t>
            </a:r>
          </a:p>
          <a:p>
            <a:r>
              <a:rPr lang="en-US" dirty="0"/>
              <a:t>Instruction should be task-oriented instead of promoting memorization -- learning activities should be in the context of common tasks to be performed by the others.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893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Implications for Practitioners (</a:t>
            </a:r>
            <a:r>
              <a:rPr lang="en-US" dirty="0" err="1" smtClean="0"/>
              <a:t>cont</a:t>
            </a:r>
            <a:r>
              <a:rPr lang="en-US" dirty="0" smtClean="0"/>
              <a:t>)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Instruction should take into account the wide range of different backgrounds of learners; learning materials and activities should allow for different levels/types of previous experience with computers.</a:t>
            </a:r>
          </a:p>
          <a:p>
            <a:r>
              <a:rPr lang="en-US" dirty="0" smtClean="0"/>
              <a:t>Since adults are self-directed, instruction should allow learners to discover things and knowledge for themselves without depending on people. However, learners should be offered guidance and help when mistakes are made.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903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Superior Conditions of Learning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The learners feel a need to learn. </a:t>
            </a:r>
          </a:p>
          <a:p>
            <a:r>
              <a:rPr lang="en-US" dirty="0" smtClean="0"/>
              <a:t>The teacher exposes students to new possibilities for </a:t>
            </a:r>
            <a:r>
              <a:rPr lang="en-US" dirty="0" err="1" smtClean="0"/>
              <a:t>self-fulfilment</a:t>
            </a:r>
            <a:r>
              <a:rPr lang="en-US" dirty="0" smtClean="0"/>
              <a:t>. </a:t>
            </a:r>
          </a:p>
          <a:p>
            <a:r>
              <a:rPr lang="en-US" dirty="0" smtClean="0"/>
              <a:t>The teacher helps each student clarify his own aspirations for improved </a:t>
            </a:r>
            <a:r>
              <a:rPr lang="en-US" dirty="0" err="1" smtClean="0"/>
              <a:t>behaviour</a:t>
            </a:r>
            <a:r>
              <a:rPr lang="en-US" dirty="0" smtClean="0"/>
              <a:t>.</a:t>
            </a:r>
          </a:p>
          <a:p>
            <a:r>
              <a:rPr lang="en-US" dirty="0" smtClean="0"/>
              <a:t> The teacher helps each student diagnose the gap between his aspiration and his present level of performance. </a:t>
            </a:r>
          </a:p>
          <a:p>
            <a:r>
              <a:rPr lang="en-US" dirty="0" smtClean="0"/>
              <a:t> The teacher helps the students identify the life problems they experience because of gaps in 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20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 smtClean="0"/>
              <a:t>The learning environment is characterized by physical comfort, mutual trust and respect, mutual helpfulness, freedom of expression, and acceptance of differences.</a:t>
            </a:r>
            <a:br>
              <a:rPr lang="en-US" sz="3200" b="1" dirty="0" smtClean="0"/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/>
          </a:p>
          <a:p>
            <a:r>
              <a:rPr lang="en-US" dirty="0" smtClean="0"/>
              <a:t>The teacher provides physical conditions that are comfortable (as to seating, temperature, ventilation, lighting, decoration) and </a:t>
            </a:r>
            <a:r>
              <a:rPr lang="en-US" dirty="0" smtClean="0"/>
              <a:t>conducive to interaction (preferably, no person sitting behind another person)</a:t>
            </a:r>
          </a:p>
          <a:p>
            <a:r>
              <a:rPr lang="en-US" dirty="0" smtClean="0"/>
              <a:t>The teacher accepts each student as a person of worth and respects his feelings and ideas </a:t>
            </a:r>
          </a:p>
          <a:p>
            <a:r>
              <a:rPr lang="en-US" dirty="0" smtClean="0"/>
              <a:t>The teacher seeks to build relationships of mutual trust and helpfulness among the students by encouraging cooperative activities and Supplied by The British Library – “The world’s knowledge” refraining from inducing competitiveness and </a:t>
            </a:r>
            <a:r>
              <a:rPr lang="en-US" dirty="0" err="1" smtClean="0"/>
              <a:t>judgementalness</a:t>
            </a:r>
            <a:r>
              <a:rPr lang="en-US" dirty="0" smtClean="0"/>
              <a:t>. </a:t>
            </a:r>
          </a:p>
          <a:p>
            <a:r>
              <a:rPr lang="en-US" dirty="0" smtClean="0"/>
              <a:t>The teacher exposes his own feelings and contributes his resources as a co-learner in the spirit of mutual enquiry.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0534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learners perceive the goals of a learning experience to their goals.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 The teacher involves the students in a mutual process of formulating learning </a:t>
            </a:r>
            <a:r>
              <a:rPr lang="en-US" dirty="0" smtClean="0"/>
              <a:t>objectives in which the needs of the students, of the institution, of the teacher, of the subject matter, and of the society are taken into account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>
                <a:hlinkClick r:id="rId2"/>
              </a:rPr>
              <a:t>https://www.nationalcollege.org.uk/cm-andragogy.pdf</a:t>
            </a:r>
            <a:endParaRPr lang="en-US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8933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Pedagog</a:t>
            </a:r>
            <a:r>
              <a:rPr lang="en-US" dirty="0" smtClean="0"/>
              <a:t> to </a:t>
            </a:r>
            <a:r>
              <a:rPr lang="en-US" dirty="0" err="1" smtClean="0"/>
              <a:t>Andragog</a:t>
            </a:r>
            <a:r>
              <a:rPr lang="en-US" dirty="0" smtClean="0"/>
              <a:t>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912065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7074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Knowles, M. (1980) </a:t>
            </a:r>
            <a:r>
              <a:rPr lang="en-US" i="1" dirty="0"/>
              <a:t>The Modern Practice of Adult Education. From pedagogy to andragogy </a:t>
            </a:r>
            <a:r>
              <a:rPr lang="en-US" dirty="0"/>
              <a:t>(2nd </a:t>
            </a:r>
            <a:r>
              <a:rPr lang="en-US" dirty="0" err="1"/>
              <a:t>edn</a:t>
            </a:r>
            <a:r>
              <a:rPr lang="en-US" dirty="0"/>
              <a:t>). Englewood Cliffs: Prentice Hall/Cambridge. 400 pages. 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>
                <a:hlinkClick r:id="rId2"/>
              </a:rPr>
              <a:t>http://infed.org/mobi/andragogy-what-is-it-and-does-it-help-thinking-about-adult-learning/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http://roghiemstra.com/policy3.html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https://www.nationalcollege.org.uk/cm-andragogy.pdf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621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535</Words>
  <Application>Microsoft Macintosh PowerPoint</Application>
  <PresentationFormat>Widescreen</PresentationFormat>
  <Paragraphs>68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Calibri</vt:lpstr>
      <vt:lpstr>Calibri Light</vt:lpstr>
      <vt:lpstr>Arial</vt:lpstr>
      <vt:lpstr>Office Theme</vt:lpstr>
      <vt:lpstr>Andragogy </vt:lpstr>
      <vt:lpstr>Video: Andragogy </vt:lpstr>
      <vt:lpstr>Assumption 1. The need to know</vt:lpstr>
      <vt:lpstr>Assumption 2. Self-concept </vt:lpstr>
      <vt:lpstr>Assumption 3. Experience </vt:lpstr>
      <vt:lpstr>Assumption 4. Readiness to learn.</vt:lpstr>
      <vt:lpstr>Assumption 5. Orientation to learning</vt:lpstr>
      <vt:lpstr>Assumption 6. Motivation to learn: </vt:lpstr>
      <vt:lpstr> comparison of the assumptions of pedagogy and andragogy following Knowles (Jarvis 1985: 51)</vt:lpstr>
      <vt:lpstr>Relational Process </vt:lpstr>
      <vt:lpstr>Implications for Practitioners  </vt:lpstr>
      <vt:lpstr>Implications for Practitioners (cont) </vt:lpstr>
      <vt:lpstr>Superior Conditions of Learning </vt:lpstr>
      <vt:lpstr>The learning environment is characterized by physical comfort, mutual trust and respect, mutual helpfulness, freedom of expression, and acceptance of differences. </vt:lpstr>
      <vt:lpstr>The learners perceive the goals of a learning experience to their goals.</vt:lpstr>
      <vt:lpstr>Pedagog to Andragog </vt:lpstr>
      <vt:lpstr>Reference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Andragogy </dc:title>
  <dc:creator>Mark Flagg</dc:creator>
  <cp:lastModifiedBy>Mark Flagg</cp:lastModifiedBy>
  <cp:revision>3</cp:revision>
  <dcterms:created xsi:type="dcterms:W3CDTF">2017-10-18T05:18:00Z</dcterms:created>
  <dcterms:modified xsi:type="dcterms:W3CDTF">2017-10-18T05:43:02Z</dcterms:modified>
</cp:coreProperties>
</file>