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77" r:id="rId2"/>
    <p:sldId id="278" r:id="rId3"/>
    <p:sldId id="259" r:id="rId4"/>
    <p:sldId id="281" r:id="rId5"/>
    <p:sldId id="282" r:id="rId6"/>
    <p:sldId id="279" r:id="rId7"/>
    <p:sldId id="280" r:id="rId8"/>
    <p:sldId id="261" r:id="rId9"/>
    <p:sldId id="262" r:id="rId10"/>
    <p:sldId id="263" r:id="rId11"/>
    <p:sldId id="264" r:id="rId12"/>
    <p:sldId id="265" r:id="rId13"/>
    <p:sldId id="266" r:id="rId14"/>
    <p:sldId id="268" r:id="rId15"/>
    <p:sldId id="270" r:id="rId16"/>
    <p:sldId id="283"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43C"/>
    <a:srgbClr val="FFFFFF"/>
    <a:srgbClr val="0033CC"/>
    <a:srgbClr val="A3A189"/>
    <a:srgbClr val="EFEFEF"/>
    <a:srgbClr val="EAEAEA"/>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27458" autoAdjust="0"/>
  </p:normalViewPr>
  <p:slideViewPr>
    <p:cSldViewPr snapToGrid="0">
      <p:cViewPr varScale="1">
        <p:scale>
          <a:sx n="19" d="100"/>
          <a:sy n="19" d="100"/>
        </p:scale>
        <p:origin x="27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FF623A-3BAA-4130-B024-EB49FD6C7AE5}"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5836F5-D860-4DF8-A2F5-064BB0C900D5}" type="slidenum">
              <a:rPr lang="en-GB" smtClean="0"/>
              <a:t>‹#›</a:t>
            </a:fld>
            <a:endParaRPr lang="en-GB"/>
          </a:p>
        </p:txBody>
      </p:sp>
    </p:spTree>
    <p:extLst>
      <p:ext uri="{BB962C8B-B14F-4D97-AF65-F5344CB8AC3E}">
        <p14:creationId xmlns:p14="http://schemas.microsoft.com/office/powerpoint/2010/main" val="100974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a:t>
            </a:fld>
            <a:endParaRPr lang="en-GB"/>
          </a:p>
        </p:txBody>
      </p:sp>
    </p:spTree>
    <p:extLst>
      <p:ext uri="{BB962C8B-B14F-4D97-AF65-F5344CB8AC3E}">
        <p14:creationId xmlns:p14="http://schemas.microsoft.com/office/powerpoint/2010/main" val="2262324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name is Kasia White, and today I am going to deliver a presentation about Starbucks. The purpose of this talk is to discuss different aspects of the coffee chain in relation to their goals, objectives and mission statement. Another aim of this presentation is to define and analyse SWOT and PESTEL models in regards to Starbucks. I will also converse about the nature of leadership and the different styles of leadership and apply the one that is most suitable for the chosen organisation. I will distinct group from a team and discuss Tuckman’s and Belbin’s theories and applied them to the coffee house. I will also provide a definition for corporate social responsibility (CSR) and explain what is the CRS in relation to Starbucks.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2</a:t>
            </a:fld>
            <a:endParaRPr lang="en-GB"/>
          </a:p>
        </p:txBody>
      </p:sp>
    </p:spTree>
    <p:extLst>
      <p:ext uri="{BB962C8B-B14F-4D97-AF65-F5344CB8AC3E}">
        <p14:creationId xmlns:p14="http://schemas.microsoft.com/office/powerpoint/2010/main" val="1821692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chosen business for this presentation is Starbucks. Starbucks Corporation is an American, multinational coffee company and coffeehouse chain. Starbucks was founded in Seattle in 1971 by three partners, who at the time were students at the University of San Francisco. English teacher Jerry Baldwin, history teacher Zev </a:t>
            </a:r>
            <a:r>
              <a:rPr lang="en-GB" sz="1200" kern="1200" dirty="0" err="1">
                <a:solidFill>
                  <a:schemeClr val="tx1"/>
                </a:solidFill>
                <a:effectLst/>
                <a:latin typeface="+mn-lt"/>
                <a:ea typeface="+mn-ea"/>
                <a:cs typeface="+mn-cs"/>
              </a:rPr>
              <a:t>Siegl</a:t>
            </a:r>
            <a:r>
              <a:rPr lang="en-GB" sz="1200" kern="1200" dirty="0">
                <a:solidFill>
                  <a:schemeClr val="tx1"/>
                </a:solidFill>
                <a:effectLst/>
                <a:latin typeface="+mn-lt"/>
                <a:ea typeface="+mn-ea"/>
                <a:cs typeface="+mn-cs"/>
              </a:rPr>
              <a:t>, and a writer Gordon Bowker. Coffee roasting entrepreneur Alfred Poet inspired them to sell high-quality coffee beans and equipment after he showed them his style for roasting beans. In 1987, the original owners of Starbucks sold their business to Howard Schultz. He rebranded his </a:t>
            </a:r>
            <a:r>
              <a:rPr lang="en-GB" sz="1200" kern="1200" dirty="0" err="1">
                <a:solidFill>
                  <a:schemeClr val="tx1"/>
                </a:solidFill>
                <a:effectLst/>
                <a:latin typeface="+mn-lt"/>
                <a:ea typeface="+mn-ea"/>
                <a:cs typeface="+mn-cs"/>
              </a:rPr>
              <a:t>Giornale</a:t>
            </a:r>
            <a:r>
              <a:rPr lang="en-GB" sz="1200" kern="1200" dirty="0">
                <a:solidFill>
                  <a:schemeClr val="tx1"/>
                </a:solidFill>
                <a:effectLst/>
                <a:latin typeface="+mn-lt"/>
                <a:ea typeface="+mn-ea"/>
                <a:cs typeface="+mn-cs"/>
              </a:rPr>
              <a:t> coffee outlets as Starbucks and quickly begun to expand. Nowadays, Starbucks has 27,340 stores across 76 countries. In 2012, Starbucks introduced Starbucks Verismo a coffee machine that is using coffee capsules to brew a drink (Starbucks, 2019).</a:t>
            </a:r>
          </a:p>
          <a:p>
            <a:r>
              <a:rPr lang="en-GB" sz="1200" kern="1200" dirty="0">
                <a:solidFill>
                  <a:schemeClr val="tx1"/>
                </a:solidFill>
                <a:effectLst/>
                <a:latin typeface="+mn-lt"/>
                <a:ea typeface="+mn-ea"/>
                <a:cs typeface="+mn-cs"/>
              </a:rPr>
              <a:t> </a:t>
            </a:r>
          </a:p>
          <a:p>
            <a:pPr marL="0" marR="0" lvl="0" indent="0" algn="just" defTabSz="914400" rtl="0" eaLnBrk="1" fontAlgn="auto" latinLnBrk="0" hangingPunct="1">
              <a:lnSpc>
                <a:spcPct val="200000"/>
              </a:lnSpc>
              <a:spcBef>
                <a:spcPts val="0"/>
              </a:spcBef>
              <a:spcAft>
                <a:spcPts val="0"/>
              </a:spcAft>
              <a:buClrTx/>
              <a:buSzTx/>
              <a:buFont typeface="Symbol" panose="05050102010706020507" pitchFamily="18" charset="2"/>
              <a:buNone/>
              <a:tabLst/>
              <a:defRPr/>
            </a:pPr>
            <a:endParaRPr lang="en-GB" sz="1200" b="0" dirty="0">
              <a:solidFill>
                <a:schemeClr val="tx1"/>
              </a:solidFill>
              <a:latin typeface="Tw Cen MT Condensed" panose="020B0606020104020203" pitchFamily="34" charset="0"/>
            </a:endParaRPr>
          </a:p>
        </p:txBody>
      </p:sp>
      <p:sp>
        <p:nvSpPr>
          <p:cNvPr id="4" name="Slide Number Placeholder 3"/>
          <p:cNvSpPr>
            <a:spLocks noGrp="1"/>
          </p:cNvSpPr>
          <p:nvPr>
            <p:ph type="sldNum" sz="quarter" idx="5"/>
          </p:nvPr>
        </p:nvSpPr>
        <p:spPr/>
        <p:txBody>
          <a:bodyPr/>
          <a:lstStyle/>
          <a:p>
            <a:fld id="{1F5836F5-D860-4DF8-A2F5-064BB0C900D5}" type="slidenum">
              <a:rPr lang="en-GB" smtClean="0"/>
              <a:t>3</a:t>
            </a:fld>
            <a:endParaRPr lang="en-GB"/>
          </a:p>
        </p:txBody>
      </p:sp>
    </p:spTree>
    <p:extLst>
      <p:ext uri="{BB962C8B-B14F-4D97-AF65-F5344CB8AC3E}">
        <p14:creationId xmlns:p14="http://schemas.microsoft.com/office/powerpoint/2010/main" val="2095854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Bryson (1996), strategic planning is “a pattern of purposes, policies, programs, actions, decisions, or resource allocations that define what an organization is, what it does, and why it does it.” I can define strategic planning as a management tool that helps an organisation to do a better job. Strategic planning focuses on where the business is now, where it wants to be, what is going to get in its way and finally what needs to be done to get where they want to be. It is necessary for company growth and success. Provides focus and direction to move from plan to action.</a:t>
            </a:r>
          </a:p>
          <a:p>
            <a:r>
              <a:rPr lang="en-GB" sz="1200" kern="1200" dirty="0">
                <a:solidFill>
                  <a:schemeClr val="tx1"/>
                </a:solidFill>
                <a:effectLst/>
                <a:latin typeface="+mn-lt"/>
                <a:ea typeface="+mn-ea"/>
                <a:cs typeface="+mn-cs"/>
              </a:rPr>
              <a:t>For an effective strategic plan, an organisation has to have a clear mission and vision statement and set of values, tactical aims and objectives originated from the primary goal. Every successful company have a set of company values to help their employees in achieving their own and the company’s goals.</a:t>
            </a:r>
          </a:p>
          <a:p>
            <a:r>
              <a:rPr lang="en-GB" sz="1200" kern="1200" dirty="0">
                <a:solidFill>
                  <a:schemeClr val="tx1"/>
                </a:solidFill>
                <a:effectLst/>
                <a:latin typeface="+mn-lt"/>
                <a:ea typeface="+mn-ea"/>
                <a:cs typeface="+mn-cs"/>
              </a:rPr>
              <a:t>A mission statement is a short statement that tells us what the purpose of the organisation. What business do? What are their values? What direction does the company want to go to achieve its goals? A mission statement can also acknowledge the organisation’s stakeholders and work as a form of identity for the business ( Mullins, 2007).  A vision statement outlines where the company wants to be in the future.</a:t>
            </a:r>
          </a:p>
          <a:p>
            <a:r>
              <a:rPr lang="en-GB" sz="1200" kern="1200" dirty="0">
                <a:solidFill>
                  <a:schemeClr val="tx1"/>
                </a:solidFill>
                <a:effectLst/>
                <a:latin typeface="+mn-lt"/>
                <a:ea typeface="+mn-ea"/>
                <a:cs typeface="+mn-cs"/>
              </a:rPr>
              <a:t>In my opinion Starbucks’ mission statement “To inspire and nurture the human spirit- one person, one cup, one neighbourhood at a time” (Starbucks, 2019) is not the best mission statement as it lacks clarity and precision. Key aspects of a good mission statement are missing, such as mentioning its market or employees; however, the main emphasis is being put on its customers. Starbucks highlighted one person, one cup, one neighbourhood giving the perception that each customer will feel special and will be given the desired attention with excellent customer service. This statement does not provide a perfect idea about the business and it feels like it almost needs to be thoroughly analysed to uncover its true meaning as it is taking more of a philosophical approach. On the other hand, their vision statement is clear and concise. Starbucks wants to maintain its leadership in the industry while delivering the highest quality coffee without lowering their values and high standards.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4</a:t>
            </a:fld>
            <a:endParaRPr lang="en-GB"/>
          </a:p>
        </p:txBody>
      </p:sp>
    </p:spTree>
    <p:extLst>
      <p:ext uri="{BB962C8B-B14F-4D97-AF65-F5344CB8AC3E}">
        <p14:creationId xmlns:p14="http://schemas.microsoft.com/office/powerpoint/2010/main" val="4020388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After developing the mission statement, the next step for Starbucks will be developing strategic goals and objectives. The strategic aim is usually a long-term plan (5 years plan). Goals are the statements of what needs to be done in order to implement a strategy. Each goal has to be achieved at the right time and in the correct order. Objectives are the little steps that lead to a goal accomplishment (small set targets).</a:t>
            </a:r>
          </a:p>
          <a:p>
            <a:r>
              <a:rPr lang="en-GB" sz="1200" kern="1200" dirty="0">
                <a:solidFill>
                  <a:schemeClr val="tx1"/>
                </a:solidFill>
                <a:effectLst/>
                <a:latin typeface="+mn-lt"/>
                <a:ea typeface="+mn-ea"/>
                <a:cs typeface="+mn-cs"/>
              </a:rPr>
              <a:t>Starbucks’ objectives are very much orientated around profit maximization and increasing its market share, which is very typical for a private company. Starbucks wants to expand its global sales and number of stores by 1% in 2019 in comparison to 2018. Another objective set by the coffee chain is to return $25 billion to its shareholders which is an increase of $10 billion from 2017 (Starbucks, 2018).</a:t>
            </a:r>
          </a:p>
          <a:p>
            <a:r>
              <a:rPr lang="en-GB" sz="1200" kern="1200" dirty="0">
                <a:solidFill>
                  <a:schemeClr val="tx1"/>
                </a:solidFill>
                <a:effectLst/>
                <a:latin typeface="+mn-lt"/>
                <a:ea typeface="+mn-ea"/>
                <a:cs typeface="+mn-cs"/>
              </a:rPr>
              <a:t>According to CNBC Market (2019), Starbucks revenue in 2019 was $6.75 billion; the figure has exceeded the Wall Street estimation of $6.68 billion. Starbucks financial position is very strong and the coffee chain is planning further expansion and rise in revenue. Having clear objectives in place would definitely contribute to the achievement of goals and could provide them with focus, but also improved their communication within the organisation as every employee was aware of the ultimate goal and plan of action.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5</a:t>
            </a:fld>
            <a:endParaRPr lang="en-GB"/>
          </a:p>
        </p:txBody>
      </p:sp>
    </p:spTree>
    <p:extLst>
      <p:ext uri="{BB962C8B-B14F-4D97-AF65-F5344CB8AC3E}">
        <p14:creationId xmlns:p14="http://schemas.microsoft.com/office/powerpoint/2010/main" val="4036186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SWOT analysis is an examination of different internal and external factors that can help to establish strengths, weaknesses, opportunities and threats of a business.  The SWOT analysis can be very significant for strategic planning ( Hill, T. &amp; Westbrook, R., 1997) as it aids decision making.</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SWOT analysis for Starbucks: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STRENGTHS – Starbucks is one of the most recognisable coffee brands in the world; therefore, they have a solid brand image. They are well established around the globe. </a:t>
            </a:r>
          </a:p>
          <a:p>
            <a:r>
              <a:rPr lang="en-GB" sz="1200" kern="1200" dirty="0">
                <a:solidFill>
                  <a:schemeClr val="tx1"/>
                </a:solidFill>
                <a:effectLst/>
                <a:latin typeface="+mn-lt"/>
                <a:ea typeface="+mn-ea"/>
                <a:cs typeface="+mn-cs"/>
              </a:rPr>
              <a:t>WEAKNESSES – Starbucks’ pricing policy is not affordable for everybody; they are branding themselves as an upmarket coffee brand. They also have been exposed to the bad press regarding the tax issues in the UK.</a:t>
            </a:r>
          </a:p>
          <a:p>
            <a:r>
              <a:rPr lang="en-GB" sz="1200" kern="1200" dirty="0">
                <a:solidFill>
                  <a:schemeClr val="tx1"/>
                </a:solidFill>
                <a:effectLst/>
                <a:latin typeface="+mn-lt"/>
                <a:ea typeface="+mn-ea"/>
                <a:cs typeface="+mn-cs"/>
              </a:rPr>
              <a:t>OPPORTUNITIES – stores and brand expansion into developing countries such as China and India. They can put an even more significant emphasis on  sustainability and entice larger target group as nowadays people are getting more educated about sustainability and fair practices, therefore their expectation is higher.</a:t>
            </a:r>
          </a:p>
          <a:p>
            <a:r>
              <a:rPr lang="en-GB" sz="1200" kern="1200" dirty="0">
                <a:solidFill>
                  <a:schemeClr val="tx1"/>
                </a:solidFill>
                <a:effectLst/>
                <a:latin typeface="+mn-lt"/>
                <a:ea typeface="+mn-ea"/>
                <a:cs typeface="+mn-cs"/>
              </a:rPr>
              <a:t>THREATS – Starbucks biggest threats come from other coffee shop brands such as Costa, but also fast-food chains like McDonald's and local coffee shops offering much lower prices for their products. Another threat can be at home coffee machines, for example, Dolce Gusto or Tassimo, offering substantial product base that can be prepared quickly at home. On the other side, threats can be imposed by governments laws and regulation, for example, minimum living wage. </a:t>
            </a:r>
          </a:p>
          <a:p>
            <a:r>
              <a:rPr lang="en-GB" sz="1200" kern="1200" dirty="0">
                <a:solidFill>
                  <a:schemeClr val="tx1"/>
                </a:solidFill>
                <a:effectLst/>
                <a:latin typeface="+mn-lt"/>
                <a:ea typeface="+mn-ea"/>
                <a:cs typeface="+mn-cs"/>
              </a:rPr>
              <a:t>It is crucial for Starbucks to perform a SWOT analysis as it is providing a quick glance at the negative and positive aspects of the business, but also defines the internal factors important to the company. For the more thorough examination of the external factors affecting businesses, PESTEL analysis is the tool of choice.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6</a:t>
            </a:fld>
            <a:endParaRPr lang="en-GB"/>
          </a:p>
        </p:txBody>
      </p:sp>
    </p:spTree>
    <p:extLst>
      <p:ext uri="{BB962C8B-B14F-4D97-AF65-F5344CB8AC3E}">
        <p14:creationId xmlns:p14="http://schemas.microsoft.com/office/powerpoint/2010/main" val="4202381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a:t>
            </a:r>
            <a:r>
              <a:rPr lang="en-GB" sz="1200" kern="1200" dirty="0">
                <a:solidFill>
                  <a:schemeClr val="tx1"/>
                </a:solidFill>
                <a:effectLst/>
                <a:latin typeface="+mn-lt"/>
                <a:ea typeface="+mn-ea"/>
                <a:cs typeface="+mn-cs"/>
              </a:rPr>
              <a:t> is a tool used by marketers to analyse and monitor the external marketing environment factors that have an impact on a business. PESTEL</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stands for political, economic, social, technological, environmental and legal factors (Johnson. G, Scholes. K, Whittington. R, 2008).</a:t>
            </a:r>
          </a:p>
          <a:p>
            <a:r>
              <a:rPr lang="en-GB" sz="1200" u="sng" kern="1200" dirty="0">
                <a:solidFill>
                  <a:schemeClr val="tx1"/>
                </a:solidFill>
                <a:effectLst/>
                <a:latin typeface="+mn-lt"/>
                <a:ea typeface="+mn-ea"/>
                <a:cs typeface="+mn-cs"/>
              </a:rPr>
              <a:t>Political factors </a:t>
            </a:r>
            <a:r>
              <a:rPr lang="en-GB" sz="1200" kern="1200" dirty="0">
                <a:solidFill>
                  <a:schemeClr val="tx1"/>
                </a:solidFill>
                <a:effectLst/>
                <a:latin typeface="+mn-lt"/>
                <a:ea typeface="+mn-ea"/>
                <a:cs typeface="+mn-cs"/>
              </a:rPr>
              <a:t>that could affect a business are all the changes in government policy regarding the company. </a:t>
            </a:r>
          </a:p>
          <a:p>
            <a:r>
              <a:rPr lang="en-GB" sz="1200" kern="1200" dirty="0">
                <a:solidFill>
                  <a:schemeClr val="tx1"/>
                </a:solidFill>
                <a:effectLst/>
                <a:latin typeface="+mn-lt"/>
                <a:ea typeface="+mn-ea"/>
                <a:cs typeface="+mn-cs"/>
              </a:rPr>
              <a:t>Some of the examples of political factors that could affect businesses are policies, health and safety law, employment law, environmental law, government stability, bureaucracy and trade control. For example, an implemented tax increase will be reflected as an increase in costs, meaning higher prices for customers or lower profits for businesses.</a:t>
            </a:r>
          </a:p>
          <a:p>
            <a:r>
              <a:rPr lang="en-GB" sz="1200" u="sng" kern="1200" dirty="0">
                <a:solidFill>
                  <a:schemeClr val="tx1"/>
                </a:solidFill>
                <a:effectLst/>
                <a:latin typeface="+mn-lt"/>
                <a:ea typeface="+mn-ea"/>
                <a:cs typeface="+mn-cs"/>
              </a:rPr>
              <a:t>Economical factors </a:t>
            </a:r>
            <a:r>
              <a:rPr lang="en-GB" sz="1200" kern="1200" dirty="0">
                <a:solidFill>
                  <a:schemeClr val="tx1"/>
                </a:solidFill>
                <a:effectLst/>
                <a:latin typeface="+mn-lt"/>
                <a:ea typeface="+mn-ea"/>
                <a:cs typeface="+mn-cs"/>
              </a:rPr>
              <a:t>are connected with goods, services and money. They have an impact on businesses, but they refer to a financial state of the economy on a higher level either locally or globally. Examples of economical factors that could affect businesses include interest rates, recession, inflation and taxes.</a:t>
            </a:r>
          </a:p>
          <a:p>
            <a:r>
              <a:rPr lang="en-GB" sz="1200" u="sng" kern="1200" dirty="0">
                <a:solidFill>
                  <a:schemeClr val="tx1"/>
                </a:solidFill>
                <a:effectLst/>
                <a:latin typeface="+mn-lt"/>
                <a:ea typeface="+mn-ea"/>
                <a:cs typeface="+mn-cs"/>
              </a:rPr>
              <a:t>Social factors </a:t>
            </a:r>
            <a:r>
              <a:rPr lang="en-GB" sz="1200" kern="1200" dirty="0">
                <a:solidFill>
                  <a:schemeClr val="tx1"/>
                </a:solidFill>
                <a:effectLst/>
                <a:latin typeface="+mn-lt"/>
                <a:ea typeface="+mn-ea"/>
                <a:cs typeface="+mn-cs"/>
              </a:rPr>
              <a:t>are all the changes and influences in the social environment. Social factors shape who we are as people.  Some social factors that may have an impact on businesses include lifestyle, average disposable income, attitude toward customer service and product quality, health consciousness and buying habits.</a:t>
            </a:r>
          </a:p>
          <a:p>
            <a:r>
              <a:rPr lang="en-GB" sz="1200" u="sng" kern="1200" dirty="0">
                <a:solidFill>
                  <a:schemeClr val="tx1"/>
                </a:solidFill>
                <a:effectLst/>
                <a:latin typeface="+mn-lt"/>
                <a:ea typeface="+mn-ea"/>
                <a:cs typeface="+mn-cs"/>
              </a:rPr>
              <a:t>Technological factors </a:t>
            </a:r>
            <a:r>
              <a:rPr lang="en-GB" sz="1200" kern="1200" dirty="0">
                <a:solidFill>
                  <a:schemeClr val="tx1"/>
                </a:solidFill>
                <a:effectLst/>
                <a:latin typeface="+mn-lt"/>
                <a:ea typeface="+mn-ea"/>
                <a:cs typeface="+mn-cs"/>
              </a:rPr>
              <a:t>are the changes in technology. These can include a rise in automation in workplaces and development of the internet. Examples of technological factors include automation and internet connectivity.</a:t>
            </a:r>
          </a:p>
          <a:p>
            <a:r>
              <a:rPr lang="en-GB" sz="1200" u="sng" kern="1200" dirty="0">
                <a:solidFill>
                  <a:schemeClr val="tx1"/>
                </a:solidFill>
                <a:effectLst/>
                <a:latin typeface="+mn-lt"/>
                <a:ea typeface="+mn-ea"/>
                <a:cs typeface="+mn-cs"/>
              </a:rPr>
              <a:t>Legal factors </a:t>
            </a:r>
            <a:r>
              <a:rPr lang="en-GB" sz="1200" kern="1200" dirty="0">
                <a:solidFill>
                  <a:schemeClr val="tx1"/>
                </a:solidFill>
                <a:effectLst/>
                <a:latin typeface="+mn-lt"/>
                <a:ea typeface="+mn-ea"/>
                <a:cs typeface="+mn-cs"/>
              </a:rPr>
              <a:t>are the external influences in which the law affects the way businesses work and how customers respond to it. Legal factors that could affect companies might be consumer law, employment law and import/export law.</a:t>
            </a:r>
          </a:p>
          <a:p>
            <a:r>
              <a:rPr lang="en-GB" sz="1200" u="sng" kern="1200" dirty="0">
                <a:solidFill>
                  <a:schemeClr val="tx1"/>
                </a:solidFill>
                <a:effectLst/>
                <a:latin typeface="+mn-lt"/>
                <a:ea typeface="+mn-ea"/>
                <a:cs typeface="+mn-cs"/>
              </a:rPr>
              <a:t>Environmental factors </a:t>
            </a:r>
            <a:r>
              <a:rPr lang="en-GB" sz="1200" kern="1200" dirty="0">
                <a:solidFill>
                  <a:schemeClr val="tx1"/>
                </a:solidFill>
                <a:effectLst/>
                <a:latin typeface="+mn-lt"/>
                <a:ea typeface="+mn-ea"/>
                <a:cs typeface="+mn-cs"/>
              </a:rPr>
              <a:t>include weather, climate and climate change. Other factors could  be a new implemented environmental law, such as recycling schemes and disposal of waste. </a:t>
            </a:r>
          </a:p>
          <a:p>
            <a:r>
              <a:rPr lang="en-GB" sz="1200" u="sng" kern="1200" dirty="0">
                <a:solidFill>
                  <a:schemeClr val="tx1"/>
                </a:solidFill>
                <a:effectLst/>
                <a:latin typeface="+mn-lt"/>
                <a:ea typeface="+mn-ea"/>
                <a:cs typeface="+mn-cs"/>
              </a:rPr>
              <a:t>PESTEL analysis for Starbucks: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Political factors </a:t>
            </a:r>
            <a:r>
              <a:rPr lang="en-GB" sz="1200" kern="1200" dirty="0">
                <a:solidFill>
                  <a:schemeClr val="tx1"/>
                </a:solidFill>
                <a:effectLst/>
                <a:latin typeface="+mn-lt"/>
                <a:ea typeface="+mn-ea"/>
                <a:cs typeface="+mn-cs"/>
              </a:rPr>
              <a:t>– Starbucks profits might be affected by the UK decision to leave the EU, many uncertainties surrounding the Brexit is causing investors to withdrawn and stop investing in the UK, which could potentially increase unemployment and lack of disposable income for people living in the UK. </a:t>
            </a:r>
          </a:p>
          <a:p>
            <a:r>
              <a:rPr lang="en-GB" sz="1200" b="1" kern="1200" dirty="0">
                <a:solidFill>
                  <a:schemeClr val="tx1"/>
                </a:solidFill>
                <a:effectLst/>
                <a:latin typeface="+mn-lt"/>
                <a:ea typeface="+mn-ea"/>
                <a:cs typeface="+mn-cs"/>
              </a:rPr>
              <a:t>Economical factors </a:t>
            </a:r>
            <a:r>
              <a:rPr lang="en-GB" sz="1200" kern="1200" dirty="0">
                <a:solidFill>
                  <a:schemeClr val="tx1"/>
                </a:solidFill>
                <a:effectLst/>
                <a:latin typeface="+mn-lt"/>
                <a:ea typeface="+mn-ea"/>
                <a:cs typeface="+mn-cs"/>
              </a:rPr>
              <a:t>– Starbucks is investing in developing countries, where wages, interest rates and taxes are possibly much lower than in the USA or European countries; therefore it is more economical for the coffee shop chain to capitalise in countries such as China or India. However, the negative aspect of this is much smaller disposable income for an average person living in India and for that reason their main profits would come from the much smaller, upper or middle class or the developed countries. </a:t>
            </a:r>
          </a:p>
          <a:p>
            <a:r>
              <a:rPr lang="en-GB" sz="1200" b="1" kern="1200" dirty="0">
                <a:solidFill>
                  <a:schemeClr val="tx1"/>
                </a:solidFill>
                <a:effectLst/>
                <a:latin typeface="+mn-lt"/>
                <a:ea typeface="+mn-ea"/>
                <a:cs typeface="+mn-cs"/>
              </a:rPr>
              <a:t>Social factors </a:t>
            </a:r>
            <a:r>
              <a:rPr lang="en-GB" sz="1200" kern="1200" dirty="0">
                <a:solidFill>
                  <a:schemeClr val="tx1"/>
                </a:solidFill>
                <a:effectLst/>
                <a:latin typeface="+mn-lt"/>
                <a:ea typeface="+mn-ea"/>
                <a:cs typeface="+mn-cs"/>
              </a:rPr>
              <a:t>– growing speciality coffee industry (CBI, 2019) can have a positive impact on Starbucks; however, their upmarket pricing policy might be out of reach for many people with minimum wages; therefore they might need to readdress their pricing to be more inclusive for a broader market.</a:t>
            </a:r>
          </a:p>
          <a:p>
            <a:r>
              <a:rPr lang="en-GB" sz="1200" b="1" kern="1200" dirty="0">
                <a:solidFill>
                  <a:schemeClr val="tx1"/>
                </a:solidFill>
                <a:effectLst/>
                <a:latin typeface="+mn-lt"/>
                <a:ea typeface="+mn-ea"/>
                <a:cs typeface="+mn-cs"/>
              </a:rPr>
              <a:t>Technological factors </a:t>
            </a:r>
            <a:r>
              <a:rPr lang="en-GB" sz="1200" kern="1200" dirty="0">
                <a:solidFill>
                  <a:schemeClr val="tx1"/>
                </a:solidFill>
                <a:effectLst/>
                <a:latin typeface="+mn-lt"/>
                <a:ea typeface="+mn-ea"/>
                <a:cs typeface="+mn-cs"/>
              </a:rPr>
              <a:t>–the m-commerce (mobile commerce) is on the rise, and many customers choose this way of payments; therefore this is the perfect opportunity for Starbucks to include this form of payments in shops; also free wi-fi in stores is highly beneficial and enticing for many potential customers.</a:t>
            </a:r>
          </a:p>
          <a:p>
            <a:r>
              <a:rPr lang="en-GB" sz="1200" b="1" kern="1200" dirty="0">
                <a:solidFill>
                  <a:schemeClr val="tx1"/>
                </a:solidFill>
                <a:effectLst/>
                <a:latin typeface="+mn-lt"/>
                <a:ea typeface="+mn-ea"/>
                <a:cs typeface="+mn-cs"/>
              </a:rPr>
              <a:t>Legal factors </a:t>
            </a:r>
            <a:r>
              <a:rPr lang="en-GB" sz="1200" kern="1200" dirty="0">
                <a:solidFill>
                  <a:schemeClr val="tx1"/>
                </a:solidFill>
                <a:effectLst/>
                <a:latin typeface="+mn-lt"/>
                <a:ea typeface="+mn-ea"/>
                <a:cs typeface="+mn-cs"/>
              </a:rPr>
              <a:t>– One of the most prominent factors influencing Starbucks is employment law, as a globalized organisation is crucial that they follow the rules and regulation of the specific country. For example, the government in the UK has pledged to increase the minimum wage to £10.50 by 2024 for every employee over the age of 21. This means that Starbucks will have to pay their employees higher wages, which could potentially negatively impact on its profits or increase prices. </a:t>
            </a:r>
          </a:p>
          <a:p>
            <a:r>
              <a:rPr lang="en-GB" sz="1200" b="1" kern="1200" dirty="0">
                <a:solidFill>
                  <a:schemeClr val="tx1"/>
                </a:solidFill>
                <a:effectLst/>
                <a:latin typeface="+mn-lt"/>
                <a:ea typeface="+mn-ea"/>
                <a:cs typeface="+mn-cs"/>
              </a:rPr>
              <a:t>Environmental factors </a:t>
            </a:r>
            <a:r>
              <a:rPr lang="en-GB" sz="1200" kern="1200" dirty="0">
                <a:solidFill>
                  <a:schemeClr val="tx1"/>
                </a:solidFill>
                <a:effectLst/>
                <a:latin typeface="+mn-lt"/>
                <a:ea typeface="+mn-ea"/>
                <a:cs typeface="+mn-cs"/>
              </a:rPr>
              <a:t>– Constantly broadcasted news regarding climate change are making people more aware of the impact that businesses have on the environment. People are becoming more educated about sustainability in business and expecting Starbucks to address those issues. Issues such as waste, carbon footprint, greenhouse gas emission, disposable/plastic packaging and sustainable and ethical products sourcing need to be discussed and appropriate solutions should be put in place.</a:t>
            </a:r>
          </a:p>
          <a:p>
            <a:r>
              <a:rPr lang="en-GB" sz="1200" kern="1200" dirty="0">
                <a:solidFill>
                  <a:schemeClr val="tx1"/>
                </a:solidFill>
                <a:effectLst/>
                <a:latin typeface="+mn-lt"/>
                <a:ea typeface="+mn-ea"/>
                <a:cs typeface="+mn-cs"/>
              </a:rPr>
              <a:t>PESTEL analysis helps Starbucks to understand the business environment they exist in, but also the changes that can occur within the environment. By addressing the changes that can have an impact on Starbucks, the company can continue to trade without massive disturbances, since the correct measures were taken place to assure resourceful and practical operations within the Starbucks. If the company failed to address PESTEL analysis, they could be negatively affected by the changes within their setting, but also lose out on the arisen opportunities.</a:t>
            </a:r>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7</a:t>
            </a:fld>
            <a:endParaRPr lang="en-GB"/>
          </a:p>
        </p:txBody>
      </p:sp>
    </p:spTree>
    <p:extLst>
      <p:ext uri="{BB962C8B-B14F-4D97-AF65-F5344CB8AC3E}">
        <p14:creationId xmlns:p14="http://schemas.microsoft.com/office/powerpoint/2010/main" val="2398508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At first impression role of a leader and manager might seem very similar; however there are many significant differences that distinguished both roles. As the name suggests, a leader is a person who leads his team. According to Levine (2000), leaders need to be a part of a team, and their role is to inspire, motivate and stimulate people in order to achieve goals. The leader job is to focus on tasks and get the job done. I believe that every individual can learn how to become a leader; however, not everybody can be an effective leader. To become a good leader an individual has to be born with specific characteristics such as charisma, good personality and assertiveness that are the fundamental features that they can build on with other skills such as excellent communication, empowerment and expertise.</a:t>
            </a:r>
          </a:p>
          <a:p>
            <a:r>
              <a:rPr lang="en-GB" sz="1200" kern="1200" dirty="0">
                <a:solidFill>
                  <a:schemeClr val="tx1"/>
                </a:solidFill>
                <a:effectLst/>
                <a:latin typeface="+mn-lt"/>
                <a:ea typeface="+mn-ea"/>
                <a:cs typeface="+mn-cs"/>
              </a:rPr>
              <a:t>On the other side, we have managers. Their role is to plan, control and organise the work environment and people. Managers follow and enforce the rules, set goals and delegate tasks. I agree with Ibrahim, H &amp; Cordes, K (1996) that in order to be a successful manager, you have to be a true leader. Despite many differences between the leader and manager, the ultimate goal for both is the accomplishment of given tasks.</a:t>
            </a:r>
          </a:p>
          <a:p>
            <a:r>
              <a:rPr lang="en-GB" sz="1200" kern="1200" dirty="0">
                <a:solidFill>
                  <a:schemeClr val="tx1"/>
                </a:solidFill>
                <a:effectLst/>
                <a:latin typeface="+mn-lt"/>
                <a:ea typeface="+mn-ea"/>
                <a:cs typeface="+mn-cs"/>
              </a:rPr>
              <a:t>In relation to Starbucks, </a:t>
            </a:r>
            <a:r>
              <a:rPr lang="en-GB" sz="1200" kern="1200" dirty="0" err="1">
                <a:solidFill>
                  <a:schemeClr val="tx1"/>
                </a:solidFill>
                <a:effectLst/>
                <a:latin typeface="+mn-lt"/>
                <a:ea typeface="+mn-ea"/>
                <a:cs typeface="+mn-cs"/>
              </a:rPr>
              <a:t>Navin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Gurnaney</a:t>
            </a:r>
            <a:r>
              <a:rPr lang="en-GB" sz="1200" kern="1200" dirty="0">
                <a:solidFill>
                  <a:schemeClr val="tx1"/>
                </a:solidFill>
                <a:effectLst/>
                <a:latin typeface="+mn-lt"/>
                <a:ea typeface="+mn-ea"/>
                <a:cs typeface="+mn-cs"/>
              </a:rPr>
              <a:t>, the CEO of Tata Starbucks India, said that persistence and empathy played an essential part in his successful leadership. He says “Also empathy. It has served me very well. When you understand what your people’s challenges are, then they go flat-out to rise to the occasion. And your leadership has to be a combination of the two”. His statement underpins what I have mentioned before, that to be a good leader, people’s skills are one of the most important skills that have to be in place. He didn’t speak of experience or good organisation skills </a:t>
            </a:r>
            <a:r>
              <a:rPr lang="en-GB" sz="1200" kern="1200">
                <a:solidFill>
                  <a:schemeClr val="tx1"/>
                </a:solidFill>
                <a:effectLst/>
                <a:latin typeface="+mn-lt"/>
                <a:ea typeface="+mn-ea"/>
                <a:cs typeface="+mn-cs"/>
              </a:rPr>
              <a:t>as these </a:t>
            </a:r>
            <a:r>
              <a:rPr lang="en-GB" sz="1200" kern="1200" dirty="0">
                <a:solidFill>
                  <a:schemeClr val="tx1"/>
                </a:solidFill>
                <a:effectLst/>
                <a:latin typeface="+mn-lt"/>
                <a:ea typeface="+mn-ea"/>
                <a:cs typeface="+mn-cs"/>
              </a:rPr>
              <a:t>are not the skills that distinguish a successful leader. A good leader has to earn employees respect, and as a result, they will look up to him and follow his lead.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8</a:t>
            </a:fld>
            <a:endParaRPr lang="en-GB"/>
          </a:p>
        </p:txBody>
      </p:sp>
    </p:spTree>
    <p:extLst>
      <p:ext uri="{BB962C8B-B14F-4D97-AF65-F5344CB8AC3E}">
        <p14:creationId xmlns:p14="http://schemas.microsoft.com/office/powerpoint/2010/main" val="691058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leader can take upon a specific leadership style; however I believe that a true leader should adjust their leadership style accordingly to the situation and people they are dealing with. There are many different leadership styles, but the ones I am going to describe are: autocratic, democratic, bureaucratic, paternalistic and laissez-faire styles. </a:t>
            </a:r>
          </a:p>
          <a:p>
            <a:r>
              <a:rPr lang="en-GB" sz="1200" u="sng" kern="1200" dirty="0">
                <a:solidFill>
                  <a:schemeClr val="tx1"/>
                </a:solidFill>
                <a:effectLst/>
                <a:latin typeface="+mn-lt"/>
                <a:ea typeface="+mn-ea"/>
                <a:cs typeface="+mn-cs"/>
              </a:rPr>
              <a:t>The autocratic style </a:t>
            </a:r>
            <a:r>
              <a:rPr lang="en-GB" sz="1200" kern="1200" dirty="0">
                <a:solidFill>
                  <a:schemeClr val="tx1"/>
                </a:solidFill>
                <a:effectLst/>
                <a:latin typeface="+mn-lt"/>
                <a:ea typeface="+mn-ea"/>
                <a:cs typeface="+mn-cs"/>
              </a:rPr>
              <a:t>can be described as a one-sided communication between a leader and an employee. The leader tends to tell people what to do and is not expected to be questioned. This type of leadership can make people feel frightened and even potentially lead to bullying (</a:t>
            </a:r>
            <a:r>
              <a:rPr lang="en-GB" sz="1200" kern="1200" dirty="0" err="1">
                <a:solidFill>
                  <a:schemeClr val="tx1"/>
                </a:solidFill>
                <a:effectLst/>
                <a:latin typeface="+mn-lt"/>
                <a:ea typeface="+mn-ea"/>
                <a:cs typeface="+mn-cs"/>
              </a:rPr>
              <a:t>Salin</a:t>
            </a:r>
            <a:r>
              <a:rPr lang="en-GB" sz="1200" kern="1200" dirty="0">
                <a:solidFill>
                  <a:schemeClr val="tx1"/>
                </a:solidFill>
                <a:effectLst/>
                <a:latin typeface="+mn-lt"/>
                <a:ea typeface="+mn-ea"/>
                <a:cs typeface="+mn-cs"/>
              </a:rPr>
              <a:t>, D. &amp; Helge, H. 2011). One of the most well knows autocratic leaders were Stalin, Hitler and Mussolini.</a:t>
            </a:r>
          </a:p>
          <a:p>
            <a:r>
              <a:rPr lang="en-GB" sz="1200" u="sng" kern="1200" dirty="0">
                <a:solidFill>
                  <a:schemeClr val="tx1"/>
                </a:solidFill>
                <a:effectLst/>
                <a:latin typeface="+mn-lt"/>
                <a:ea typeface="+mn-ea"/>
                <a:cs typeface="+mn-cs"/>
              </a:rPr>
              <a:t>The democratic style </a:t>
            </a:r>
            <a:r>
              <a:rPr lang="en-GB" sz="1200" kern="1200" dirty="0">
                <a:solidFill>
                  <a:schemeClr val="tx1"/>
                </a:solidFill>
                <a:effectLst/>
                <a:latin typeface="+mn-lt"/>
                <a:ea typeface="+mn-ea"/>
                <a:cs typeface="+mn-cs"/>
              </a:rPr>
              <a:t>focuses on equal opportunities in the decision making process. In the workplace environment, every employee is expected to share their ideas and provide input in daily challenges. Once all the ideas being submitted, democratic voting is performed to choose a solution. However, even though employees are given a choice to voice their beliefs, concerns and vote, there must be administered by a leader just like the UK –the democratic country is lead by a prime minister (leader). Having a leader stops chaos and disorganisation and allows everybody to focus on the task in hand.</a:t>
            </a:r>
          </a:p>
          <a:p>
            <a:r>
              <a:rPr lang="en-GB" sz="1200" u="sng" kern="1200" dirty="0">
                <a:solidFill>
                  <a:schemeClr val="tx1"/>
                </a:solidFill>
                <a:effectLst/>
                <a:latin typeface="+mn-lt"/>
                <a:ea typeface="+mn-ea"/>
                <a:cs typeface="+mn-cs"/>
              </a:rPr>
              <a:t>The bureaucratic style </a:t>
            </a:r>
            <a:r>
              <a:rPr lang="en-GB" sz="1200" kern="1200" dirty="0">
                <a:solidFill>
                  <a:schemeClr val="tx1"/>
                </a:solidFill>
                <a:effectLst/>
                <a:latin typeface="+mn-lt"/>
                <a:ea typeface="+mn-ea"/>
                <a:cs typeface="+mn-cs"/>
              </a:rPr>
              <a:t>can be linked to Mark Weber (1964) who created the bureaucracy theory that emphasized hierarchy as the authority, strict rules that have to be followed at all time and a lot of limitations and restrictions making people focus more on paperwork than an actual job. However, this leadership style ensures accuracy and consistency.</a:t>
            </a:r>
          </a:p>
          <a:p>
            <a:r>
              <a:rPr lang="en-GB" sz="1200" u="sng" kern="1200" dirty="0">
                <a:solidFill>
                  <a:schemeClr val="tx1"/>
                </a:solidFill>
                <a:effectLst/>
                <a:latin typeface="+mn-lt"/>
                <a:ea typeface="+mn-ea"/>
                <a:cs typeface="+mn-cs"/>
              </a:rPr>
              <a:t>The paternalistic style </a:t>
            </a:r>
            <a:r>
              <a:rPr lang="en-GB" sz="1200" kern="1200" dirty="0">
                <a:solidFill>
                  <a:schemeClr val="tx1"/>
                </a:solidFill>
                <a:effectLst/>
                <a:latin typeface="+mn-lt"/>
                <a:ea typeface="+mn-ea"/>
                <a:cs typeface="+mn-cs"/>
              </a:rPr>
              <a:t>can be explained as the leader taking on the role of a parent when managing its employees; therefore, they are an authoritarian character in the relationship. Leaders who exercise this style of leadership create a strong bond with their employees, thus making them less likely to look for employment elsewhere. Leaders expect total loyalty and trust from their employees.</a:t>
            </a:r>
          </a:p>
          <a:p>
            <a:r>
              <a:rPr lang="en-GB" sz="1200" u="sng" kern="1200" dirty="0">
                <a:solidFill>
                  <a:schemeClr val="tx1"/>
                </a:solidFill>
                <a:effectLst/>
                <a:latin typeface="+mn-lt"/>
                <a:ea typeface="+mn-ea"/>
                <a:cs typeface="+mn-cs"/>
              </a:rPr>
              <a:t>The laissez-faire style. </a:t>
            </a:r>
            <a:r>
              <a:rPr lang="en-GB" sz="1200" kern="1200" dirty="0">
                <a:solidFill>
                  <a:schemeClr val="tx1"/>
                </a:solidFill>
                <a:effectLst/>
                <a:latin typeface="+mn-lt"/>
                <a:ea typeface="+mn-ea"/>
                <a:cs typeface="+mn-cs"/>
              </a:rPr>
              <a:t>The laissez-faire is a French sentence that translates to “let go”. And this is precisely what this leadership style embraces. According to the Cambridge dictionary (2019), laissez-faire means “unwillingness to get involved in or influence other people’s activities”. Leader practising this style allow their employees freedom with decision making, they provide very little instruction and putting all trust in their workers, however, if guidance is needed employees are allowed to approach them (Mullins, 2007).</a:t>
            </a:r>
          </a:p>
          <a:p>
            <a:r>
              <a:rPr lang="en-GB" sz="1200" kern="1200" dirty="0">
                <a:solidFill>
                  <a:schemeClr val="tx1"/>
                </a:solidFill>
                <a:effectLst/>
                <a:latin typeface="+mn-lt"/>
                <a:ea typeface="+mn-ea"/>
                <a:cs typeface="+mn-cs"/>
              </a:rPr>
              <a:t>Having described the leadership styles above, I believe that the most suitable style for Starbucks could be a combination of democratic and paternalistic styles. As both styles are putting employees in the centre of attention, making sure that they are given a chance to express their opinions, are treated with respect and the fact that they matter. The paternalistic approach can be implemented across the stores where employees are creating work “families” working together as a team to deliver the best service to customers. Where mutual respect is evident and people are devoted to the organisation. The democratic style in my view would be most suited to an office environment where some of the primary decisions are made, especially with the more creative aspects of Starbucks such as marketing department. By having employees to share their best ideas will ensure the best decision making.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9</a:t>
            </a:fld>
            <a:endParaRPr lang="en-GB"/>
          </a:p>
        </p:txBody>
      </p:sp>
    </p:spTree>
    <p:extLst>
      <p:ext uri="{BB962C8B-B14F-4D97-AF65-F5344CB8AC3E}">
        <p14:creationId xmlns:p14="http://schemas.microsoft.com/office/powerpoint/2010/main" val="2146503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Looking at the picture in the slide is quite apparent; the difference between  group and the team. The group is just the large gathering of individuals, who are there for themselves; they perform task individually, therefore work alone. They do not share responsibilities. </a:t>
            </a:r>
          </a:p>
          <a:p>
            <a:r>
              <a:rPr lang="en-GB" sz="1200" kern="1200" dirty="0">
                <a:solidFill>
                  <a:schemeClr val="tx1"/>
                </a:solidFill>
                <a:effectLst/>
                <a:latin typeface="+mn-lt"/>
                <a:ea typeface="+mn-ea"/>
                <a:cs typeface="+mn-cs"/>
              </a:rPr>
              <a:t>A team is when individuals from a group are put together to form a team usually smaller in numbers then a group. They share responsibilities while performing the tasks, as they have to work collectively to find a solution to the problem. However, it is not as straight forward to form a team as it seems. When individuals are assigned to a team, they usually go through different stages that form that team. Bruce Tuckman (1965), come up with a theory called Tuckman’s Team Development Model 1965 which I will discuss in the next slide.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10</a:t>
            </a:fld>
            <a:endParaRPr lang="en-GB"/>
          </a:p>
        </p:txBody>
      </p:sp>
    </p:spTree>
    <p:extLst>
      <p:ext uri="{BB962C8B-B14F-4D97-AF65-F5344CB8AC3E}">
        <p14:creationId xmlns:p14="http://schemas.microsoft.com/office/powerpoint/2010/main" val="4014986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sz="1200" kern="1200" dirty="0">
                <a:solidFill>
                  <a:schemeClr val="tx1"/>
                </a:solidFill>
                <a:effectLst/>
                <a:latin typeface="+mn-lt"/>
                <a:ea typeface="+mn-ea"/>
                <a:cs typeface="+mn-cs"/>
              </a:rPr>
              <a:t>Bruce Tuckman (1965) developed his theory in 1965, as he believed that every team goes through different stages before becoming an effective team produces the expected outcome. He stated that there are three problems that affect team performance are content (what the team does), process (how the teamwork) and feelings ( how the members of the team feel).  Originally Tuckman’s purports that there were 4 stages of team development which are forming, storming, norming and performing; however, in 1977, he added the fifth stage called adjourning (Tuckman, 1977).</a:t>
            </a:r>
          </a:p>
          <a:p>
            <a:r>
              <a:rPr lang="en-GB" sz="1200" kern="1200" dirty="0">
                <a:solidFill>
                  <a:schemeClr val="tx1"/>
                </a:solidFill>
                <a:effectLst/>
                <a:latin typeface="+mn-lt"/>
                <a:ea typeface="+mn-ea"/>
                <a:cs typeface="+mn-cs"/>
              </a:rPr>
              <a:t>The forming stage relates to individuals being assign to a team; the roles are not allocated at this stage; therefore, members are looking for directions.</a:t>
            </a:r>
          </a:p>
          <a:p>
            <a:r>
              <a:rPr lang="en-GB" sz="1200" kern="1200" dirty="0">
                <a:solidFill>
                  <a:schemeClr val="tx1"/>
                </a:solidFill>
                <a:effectLst/>
                <a:latin typeface="+mn-lt"/>
                <a:ea typeface="+mn-ea"/>
                <a:cs typeface="+mn-cs"/>
              </a:rPr>
              <a:t>The second stage, storming is when the stronger individuals are voicing their opinions and take leadership. At this stage, most of the disagreements happen as people might be a concern with the hierarchy within the team.</a:t>
            </a:r>
          </a:p>
          <a:p>
            <a:r>
              <a:rPr lang="en-GB" sz="1200" kern="1200" dirty="0">
                <a:solidFill>
                  <a:schemeClr val="tx1"/>
                </a:solidFill>
                <a:effectLst/>
                <a:latin typeface="+mn-lt"/>
                <a:ea typeface="+mn-ea"/>
                <a:cs typeface="+mn-cs"/>
              </a:rPr>
              <a:t>The norming stage can be described as the stage where people starting to find their own roles within the team; they focus and openly discuss the given task. Issues between the members are being ignored by other members as the job takes centre stage. </a:t>
            </a:r>
          </a:p>
          <a:p>
            <a:r>
              <a:rPr lang="en-GB" sz="1200" kern="1200" dirty="0">
                <a:solidFill>
                  <a:schemeClr val="tx1"/>
                </a:solidFill>
                <a:effectLst/>
                <a:latin typeface="+mn-lt"/>
                <a:ea typeface="+mn-ea"/>
                <a:cs typeface="+mn-cs"/>
              </a:rPr>
              <a:t>The performing stage is the stage where members are fully committed to accomplishing the task, the differences have been resolved and people are able to communicate effectively. Everybody’s focus is put on the ultimate goal.</a:t>
            </a:r>
          </a:p>
          <a:p>
            <a:r>
              <a:rPr lang="en-GB" sz="1200" kern="1200" dirty="0">
                <a:solidFill>
                  <a:schemeClr val="tx1"/>
                </a:solidFill>
                <a:effectLst/>
                <a:latin typeface="+mn-lt"/>
                <a:ea typeface="+mn-ea"/>
                <a:cs typeface="+mn-cs"/>
              </a:rPr>
              <a:t>The very last stage is the adjourning stage, where team members have accomplished the given task and take time to reflect and celebrate their hard work. This is also the stage where a temporary team will stop their existence; for some people this could be demotivating and cause uncertainty. </a:t>
            </a:r>
          </a:p>
          <a:p>
            <a:r>
              <a:rPr lang="en-GB" sz="1200" kern="1200" dirty="0">
                <a:solidFill>
                  <a:schemeClr val="tx1"/>
                </a:solidFill>
                <a:effectLst/>
                <a:latin typeface="+mn-lt"/>
                <a:ea typeface="+mn-ea"/>
                <a:cs typeface="+mn-cs"/>
              </a:rPr>
              <a:t>In regards to Starbucks, I believe we can observe the Tuckman’s team development stages within the coffee shops. Every time new employees enter the shop environment on their first day of work, they are exposed to the forming stage. They might feel anxious and instantly looking for guidance. They will try to understand the dynamics amongst the other employees and get to know everyone. As they are getting familiar with the job and colleagues, they might witness or even be involved in arguments and disputes with other people as this is the stage called storming where the potential leader will become more evident and will try to dominate the environment. For example, the person who worked there the longest might automatically assume that they are the leader; however not everybody will agree with that. This is the stage where most disagreements happen as there is a lot of power struggles and people trying to fit in. The next stage which is norming is usually a lot calmer, employees resolved their disputes and found the place in the team that suits them the most. The odd arguments between employees are being disregarded by the rest of the team as their primary focus shifts to running the shop efficiently and providing excellent customer service. The performing stage happens when everyone works together well, designated job roles are being fulfilled and all employees making sure that the coffee shop is running to its full potential for example customers served, tables cleaned, excellent standards of drinks and food provided. At the end of the day, they might feel a sense of satisfaction knowing that they have worked well as a team and performed their task competently. This would be the last stage called adjourning; however, I think that in coffee shop industry there might be a high turnover of employees; therefore they would often start from the beginning and form a new team as the new employees begin on their first day. </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11</a:t>
            </a:fld>
            <a:endParaRPr lang="en-GB"/>
          </a:p>
        </p:txBody>
      </p:sp>
    </p:spTree>
    <p:extLst>
      <p:ext uri="{BB962C8B-B14F-4D97-AF65-F5344CB8AC3E}">
        <p14:creationId xmlns:p14="http://schemas.microsoft.com/office/powerpoint/2010/main" val="1562830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sz="1200" kern="1200" dirty="0">
                <a:solidFill>
                  <a:schemeClr val="tx1"/>
                </a:solidFill>
                <a:effectLst/>
                <a:latin typeface="+mn-lt"/>
                <a:ea typeface="+mn-ea"/>
                <a:cs typeface="+mn-cs"/>
              </a:rPr>
              <a:t>Dr Meredith Belbin started studying teams in the 1960s and through his extensive research over the years, he was able to distinct nine team roles that he believed when combined in a team will assure team success.</a:t>
            </a:r>
          </a:p>
          <a:p>
            <a:r>
              <a:rPr lang="en-GB" sz="1200" kern="1200" dirty="0">
                <a:solidFill>
                  <a:schemeClr val="tx1"/>
                </a:solidFill>
                <a:effectLst/>
                <a:latin typeface="+mn-lt"/>
                <a:ea typeface="+mn-ea"/>
                <a:cs typeface="+mn-cs"/>
              </a:rPr>
              <a:t>According to Belbin (Belbin, 2012), the nine team roles are as follows:</a:t>
            </a:r>
          </a:p>
          <a:p>
            <a:r>
              <a:rPr lang="en-GB" sz="1200" kern="1200" dirty="0">
                <a:solidFill>
                  <a:schemeClr val="tx1"/>
                </a:solidFill>
                <a:effectLst/>
                <a:latin typeface="+mn-lt"/>
                <a:ea typeface="+mn-ea"/>
                <a:cs typeface="+mn-cs"/>
              </a:rPr>
              <a:t>SPECIALISTS – people who are highly experienced in their field of work, they usually only contribute to their specific specialization, they are mostly only interested in gaining more knowledge about their area, they are not attracted to learn things that are not related to their already existing expertise. </a:t>
            </a:r>
          </a:p>
          <a:p>
            <a:r>
              <a:rPr lang="en-GB" sz="1200" kern="1200" dirty="0">
                <a:solidFill>
                  <a:schemeClr val="tx1"/>
                </a:solidFill>
                <a:effectLst/>
                <a:latin typeface="+mn-lt"/>
                <a:ea typeface="+mn-ea"/>
                <a:cs typeface="+mn-cs"/>
              </a:rPr>
              <a:t>SHAPERS – shapers are people who are very enthusiastic about the given task, they usually motivate other people to get going, they thrive on challenges and making sure that all possibilities to resolve the task have been exhausted.</a:t>
            </a:r>
          </a:p>
          <a:p>
            <a:r>
              <a:rPr lang="en-GB" sz="1200" kern="1200" dirty="0">
                <a:solidFill>
                  <a:schemeClr val="tx1"/>
                </a:solidFill>
                <a:effectLst/>
                <a:latin typeface="+mn-lt"/>
                <a:ea typeface="+mn-ea"/>
                <a:cs typeface="+mn-cs"/>
              </a:rPr>
              <a:t>COMPLETERS – are very meticulous with their work; they will check work for errors and make sure that the team is sticking to the deadlines.</a:t>
            </a:r>
          </a:p>
          <a:p>
            <a:r>
              <a:rPr lang="en-GB" sz="1200" kern="1200" dirty="0">
                <a:solidFill>
                  <a:schemeClr val="tx1"/>
                </a:solidFill>
                <a:effectLst/>
                <a:latin typeface="+mn-lt"/>
                <a:ea typeface="+mn-ea"/>
                <a:cs typeface="+mn-cs"/>
              </a:rPr>
              <a:t>IMPLEMENTERS – are people who get the job done, they are usually well organised and disciplined, they ensure that the job is done on time.</a:t>
            </a:r>
          </a:p>
          <a:p>
            <a:r>
              <a:rPr lang="en-GB" sz="1200" kern="1200" dirty="0">
                <a:solidFill>
                  <a:schemeClr val="tx1"/>
                </a:solidFill>
                <a:effectLst/>
                <a:latin typeface="+mn-lt"/>
                <a:ea typeface="+mn-ea"/>
                <a:cs typeface="+mn-cs"/>
              </a:rPr>
              <a:t>RESOURCE INVESTIGATOR – they are excellent communicators, they usually work on the outside of the team as they are liaising with the parties on the other side of team, they are good networkers.</a:t>
            </a:r>
          </a:p>
          <a:p>
            <a:r>
              <a:rPr lang="en-GB" sz="1200" kern="1200" dirty="0">
                <a:solidFill>
                  <a:schemeClr val="tx1"/>
                </a:solidFill>
                <a:effectLst/>
                <a:latin typeface="+mn-lt"/>
                <a:ea typeface="+mn-ea"/>
                <a:cs typeface="+mn-cs"/>
              </a:rPr>
              <a:t>CO-ORDINATERS – they take on the role of a team leader, they present all the characteristics of a good leader such as work delegation, monitoring, specifying aims and objectives.</a:t>
            </a:r>
          </a:p>
          <a:p>
            <a:r>
              <a:rPr lang="en-GB" sz="1200" kern="1200" dirty="0">
                <a:solidFill>
                  <a:schemeClr val="tx1"/>
                </a:solidFill>
                <a:effectLst/>
                <a:latin typeface="+mn-lt"/>
                <a:ea typeface="+mn-ea"/>
                <a:cs typeface="+mn-cs"/>
              </a:rPr>
              <a:t>TEAM WORKERS – as the name suggest they are playing for the team, their leading roles include backing other team members and making sure that everyone is working efficiently, they are also very good at resolving disagreements.</a:t>
            </a:r>
          </a:p>
          <a:p>
            <a:r>
              <a:rPr lang="en-GB" sz="1200" kern="1200" dirty="0">
                <a:solidFill>
                  <a:schemeClr val="tx1"/>
                </a:solidFill>
                <a:effectLst/>
                <a:latin typeface="+mn-lt"/>
                <a:ea typeface="+mn-ea"/>
                <a:cs typeface="+mn-cs"/>
              </a:rPr>
              <a:t>PLANTS – are good at bringing new ideas and innovations, they tend to work away from the team, they might not be the best communicators, </a:t>
            </a:r>
          </a:p>
          <a:p>
            <a:r>
              <a:rPr lang="en-GB" sz="1200" kern="1200" dirty="0">
                <a:solidFill>
                  <a:schemeClr val="tx1"/>
                </a:solidFill>
                <a:effectLst/>
                <a:latin typeface="+mn-lt"/>
                <a:ea typeface="+mn-ea"/>
                <a:cs typeface="+mn-cs"/>
              </a:rPr>
              <a:t>MONITOR EVALUATORS – are the people who will examine every idea very logically and select the best one out; they are good at problem-solving and are objective.</a:t>
            </a:r>
          </a:p>
          <a:p>
            <a:r>
              <a:rPr lang="en-GB" sz="1200" kern="1200" dirty="0">
                <a:solidFill>
                  <a:schemeClr val="tx1"/>
                </a:solidFill>
                <a:effectLst/>
                <a:latin typeface="+mn-lt"/>
                <a:ea typeface="+mn-ea"/>
                <a:cs typeface="+mn-cs"/>
              </a:rPr>
              <a:t>I think it is crucial to learn which role is most applicable to every team member. Knowing people’s potential strengths and weaknesses allow to mix and match the team to ensure maximum positive outcome while performing tasks. Ideally, every team should consist of one person that has been identified witch each role as opposed to having a team made up of just one or two team roles. For example, if the team was put together with only plants team roles, they would not finish the task as all their effort would be focused on new ideas and solutions, but once you put monitor evaluator and implementor roles in the team things would start to take different directions and the given tasks would be finished on time. The monitor implementor would make sure that plants ideas are being put into practice and implementor would make sure that the job is performed in a timely manner. </a:t>
            </a:r>
          </a:p>
          <a:p>
            <a:r>
              <a:rPr lang="en-GB" sz="1200" kern="1200" dirty="0">
                <a:solidFill>
                  <a:schemeClr val="tx1"/>
                </a:solidFill>
                <a:effectLst/>
                <a:latin typeface="+mn-lt"/>
                <a:ea typeface="+mn-ea"/>
                <a:cs typeface="+mn-cs"/>
              </a:rPr>
              <a:t>Speaking hypothetically it would be very beneficial for Starbucks to provide employees with Belbin’s questionnaire and find out which employee reflects each team role to ensure that teams are working in harmony with the right mixture of people. However, I do not personally think that this is always possible taking into consideration the size of the company. I also believe that Belbin’s theory could be used well within the office environment at Starbucks, where ideas being created and daily tasks performed.</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12</a:t>
            </a:fld>
            <a:endParaRPr lang="en-GB"/>
          </a:p>
        </p:txBody>
      </p:sp>
    </p:spTree>
    <p:extLst>
      <p:ext uri="{BB962C8B-B14F-4D97-AF65-F5344CB8AC3E}">
        <p14:creationId xmlns:p14="http://schemas.microsoft.com/office/powerpoint/2010/main" val="1556378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many definitions of corporate social responsibility, as it is hard to define what CSR is precisely McWilliams, A. and Siegel, D. (2001) described corporate social responsibility as “actions that appear to further some social good, beyond the interests of the ﬁrm and that which is required by law”. In other words, CSR refers to how organisations are treating their employees and other stakeholders, their impact on the environment (positive and negative) and what good are they giving back to the communities. CSR is based on ethical values and respect for stakeholders and environment (Global Corporate Responsibility Policies Project, 2003).</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13</a:t>
            </a:fld>
            <a:endParaRPr lang="en-GB"/>
          </a:p>
        </p:txBody>
      </p:sp>
    </p:spTree>
    <p:extLst>
      <p:ext uri="{BB962C8B-B14F-4D97-AF65-F5344CB8AC3E}">
        <p14:creationId xmlns:p14="http://schemas.microsoft.com/office/powerpoint/2010/main" val="7462969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Starbucks is believed to be one of the most ethical companies in the world. They are very vocal about their contributions to the sustainability use in business through many different initiatives such as a partnership with Neighbourly where they are connecting with local communities, charities and groups offering funding and support. They have also developed strategies to minimise the waste and use of plastic. Almost all the coffee used in stores is ethically sourced and accredited by Fairtrade. Starbucks is also investing in people by offering their employees funding for specific courses to enhance their education progress through the </a:t>
            </a:r>
            <a:r>
              <a:rPr lang="en-GB" sz="1200" kern="1200" dirty="0" err="1">
                <a:solidFill>
                  <a:schemeClr val="tx1"/>
                </a:solidFill>
                <a:effectLst/>
                <a:latin typeface="+mn-lt"/>
                <a:ea typeface="+mn-ea"/>
                <a:cs typeface="+mn-cs"/>
              </a:rPr>
              <a:t>Headstart</a:t>
            </a:r>
            <a:r>
              <a:rPr lang="en-GB" sz="1200" kern="1200" dirty="0">
                <a:solidFill>
                  <a:schemeClr val="tx1"/>
                </a:solidFill>
                <a:effectLst/>
                <a:latin typeface="+mn-lt"/>
                <a:ea typeface="+mn-ea"/>
                <a:cs typeface="+mn-cs"/>
              </a:rPr>
              <a:t> program. As a very successful and profitable business Starbucks is giving back to the people and actively trying to reduce the negative impact on the planet they might have. Starbucks does not participate in “greenwashing” like other big companies out there; their transparency is proved by releasing yearly Global Responsibility Report that highlights goals for the next year and progress they have made in the previous year. This company is definitely one to take an example from on how to be more socially responsible. On Starbucks website, we can also find Standards of Business Conducts document that is available in seven different languages (Starbucks, 2019). Having such a statement open to the public makes them accountable for their action and behaviour.</a:t>
            </a:r>
          </a:p>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14</a:t>
            </a:fld>
            <a:endParaRPr lang="en-GB"/>
          </a:p>
        </p:txBody>
      </p:sp>
    </p:spTree>
    <p:extLst>
      <p:ext uri="{BB962C8B-B14F-4D97-AF65-F5344CB8AC3E}">
        <p14:creationId xmlns:p14="http://schemas.microsoft.com/office/powerpoint/2010/main" val="3498613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within this presentation I have discussed mission and vision statements and analysed Starbucks’ mission and vision statement. I also  described SWOT and PESTEL analysis and applied them to Starbucks, which provided me with better understanding of internal and external factors influencing the business. I have looked into differences between group and team, talked about the Tuckman’s theory on team development and made it relevant to Starbucks. I have explored Belbin’s nine team roles and spoke about what would be the advantage and disadvantage of having  different team roles within the team. I also researched Starbucks CSR and given examples of their contributions. Thank you for listening.</a:t>
            </a:r>
          </a:p>
        </p:txBody>
      </p:sp>
      <p:sp>
        <p:nvSpPr>
          <p:cNvPr id="4" name="Slide Number Placeholder 3"/>
          <p:cNvSpPr>
            <a:spLocks noGrp="1"/>
          </p:cNvSpPr>
          <p:nvPr>
            <p:ph type="sldNum" sz="quarter" idx="5"/>
          </p:nvPr>
        </p:nvSpPr>
        <p:spPr/>
        <p:txBody>
          <a:bodyPr/>
          <a:lstStyle/>
          <a:p>
            <a:fld id="{1F5836F5-D860-4DF8-A2F5-064BB0C900D5}" type="slidenum">
              <a:rPr lang="en-GB" smtClean="0"/>
              <a:t>15</a:t>
            </a:fld>
            <a:endParaRPr lang="en-GB"/>
          </a:p>
        </p:txBody>
      </p:sp>
    </p:spTree>
    <p:extLst>
      <p:ext uri="{BB962C8B-B14F-4D97-AF65-F5344CB8AC3E}">
        <p14:creationId xmlns:p14="http://schemas.microsoft.com/office/powerpoint/2010/main" val="33713003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16</a:t>
            </a:fld>
            <a:endParaRPr lang="en-GB"/>
          </a:p>
        </p:txBody>
      </p:sp>
    </p:spTree>
    <p:extLst>
      <p:ext uri="{BB962C8B-B14F-4D97-AF65-F5344CB8AC3E}">
        <p14:creationId xmlns:p14="http://schemas.microsoft.com/office/powerpoint/2010/main" val="15893171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5836F5-D860-4DF8-A2F5-064BB0C900D5}" type="slidenum">
              <a:rPr lang="en-GB" smtClean="0"/>
              <a:t>17</a:t>
            </a:fld>
            <a:endParaRPr lang="en-GB"/>
          </a:p>
        </p:txBody>
      </p:sp>
    </p:spTree>
    <p:extLst>
      <p:ext uri="{BB962C8B-B14F-4D97-AF65-F5344CB8AC3E}">
        <p14:creationId xmlns:p14="http://schemas.microsoft.com/office/powerpoint/2010/main" val="3875763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4A68-C6B7-4827-96C2-C74B9FBCE5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6FEDB3-62CB-437A-B075-B24F71C5EA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D865A5-3D93-40F6-8F7D-8487DEB7DAA2}"/>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5" name="Footer Placeholder 4">
            <a:extLst>
              <a:ext uri="{FF2B5EF4-FFF2-40B4-BE49-F238E27FC236}">
                <a16:creationId xmlns:a16="http://schemas.microsoft.com/office/drawing/2014/main" id="{FAB67099-BD01-4A20-B0DA-A2ED5197B1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EC3A85-AF40-441B-9D18-A4872E0EA77B}"/>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027272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F02D1-129C-461A-9992-AF63A0D7E5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520D24-C95F-4570-8676-9990DD9B80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DFCE5B-8EC3-4DF2-8ED5-2DD2175FCD61}"/>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5" name="Footer Placeholder 4">
            <a:extLst>
              <a:ext uri="{FF2B5EF4-FFF2-40B4-BE49-F238E27FC236}">
                <a16:creationId xmlns:a16="http://schemas.microsoft.com/office/drawing/2014/main" id="{99BF0C66-02AB-45E2-AFFB-FFD707649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389B0-4C65-4D37-A8F8-86C590F09294}"/>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136680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E049C-9139-467A-8F4E-2612052B7C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45A1D8-4690-416D-BB1C-7807063A64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61DA1B-8820-49DE-A8AC-DBE1BD162166}"/>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5" name="Footer Placeholder 4">
            <a:extLst>
              <a:ext uri="{FF2B5EF4-FFF2-40B4-BE49-F238E27FC236}">
                <a16:creationId xmlns:a16="http://schemas.microsoft.com/office/drawing/2014/main" id="{96C3E45F-109F-4D51-B835-1818A87C3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EAF23-1975-4048-A0F9-EE52C2261D35}"/>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3506617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EAC-663E-4601-A66D-2066226433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0FA807-417C-4FE4-B2BF-FEBB43CE72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A98A84-B4FA-407C-A1A1-5EC1D824A5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DC6909-29BD-4128-BA09-7DC23CCA04E1}"/>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6" name="Footer Placeholder 5">
            <a:extLst>
              <a:ext uri="{FF2B5EF4-FFF2-40B4-BE49-F238E27FC236}">
                <a16:creationId xmlns:a16="http://schemas.microsoft.com/office/drawing/2014/main" id="{F21F2364-E064-4CDA-8A39-85A7E7853B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661A85-909E-443C-B7AE-FCD90D8CA3E4}"/>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47364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00DA3-3DB9-4A61-A2F5-8EF9B1C586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E922F9-78FB-4B72-931E-D7AA3B6B4B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E18995-A0B9-4D09-836D-0D17FFAC8E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E67203-BE4E-469E-9968-A6C39C4675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EC7E0C-D4A6-4FEF-8075-44A5ED322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8A6409-3C8D-4DB9-BC45-6BF7598F2593}"/>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8" name="Footer Placeholder 7">
            <a:extLst>
              <a:ext uri="{FF2B5EF4-FFF2-40B4-BE49-F238E27FC236}">
                <a16:creationId xmlns:a16="http://schemas.microsoft.com/office/drawing/2014/main" id="{AAC2BF36-A362-4EC5-BCAD-6CEF09BFC3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2D8768-E9AA-4CCE-A434-F1B0AC6D6EEA}"/>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573783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5404-9587-42C8-B078-C092F933F5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A4F274-3FB5-41E2-9596-4C09E87256C1}"/>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4" name="Footer Placeholder 3">
            <a:extLst>
              <a:ext uri="{FF2B5EF4-FFF2-40B4-BE49-F238E27FC236}">
                <a16:creationId xmlns:a16="http://schemas.microsoft.com/office/drawing/2014/main" id="{972C5DAF-F0D6-408F-8185-F0A285E13F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EA82D5-83C3-4DDE-8EC9-3BF4CDF90766}"/>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710502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EF8A6A-8065-43B5-9461-0AB4E90BF375}"/>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3" name="Footer Placeholder 2">
            <a:extLst>
              <a:ext uri="{FF2B5EF4-FFF2-40B4-BE49-F238E27FC236}">
                <a16:creationId xmlns:a16="http://schemas.microsoft.com/office/drawing/2014/main" id="{8E509EE7-0CB8-4868-B6CE-52F956FA99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A9029B-27BD-469C-A40C-1546DB436ACA}"/>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069704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9CD43-8C74-4B5B-A62E-A527E258D8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CA9C73-BD8D-46A5-AF81-46D64E07FB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710500-4122-4E89-999C-951D06CC79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C96D8B-F262-4D5C-B37E-E23B784FEC18}"/>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6" name="Footer Placeholder 5">
            <a:extLst>
              <a:ext uri="{FF2B5EF4-FFF2-40B4-BE49-F238E27FC236}">
                <a16:creationId xmlns:a16="http://schemas.microsoft.com/office/drawing/2014/main" id="{CB56AC64-BE81-4450-B3F9-DD7946F1A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1BC4B4-E727-4FA8-852B-5705549B4438}"/>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262695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F1D7A-DEEE-41CB-ABB5-69C6EBF474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5D8239-089B-4E7A-9F91-2A2B6756D3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FA131A-B525-4D74-9725-9F3CB8E484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A498B1-DCEC-4DE0-A245-2A6A728D6B88}"/>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6" name="Footer Placeholder 5">
            <a:extLst>
              <a:ext uri="{FF2B5EF4-FFF2-40B4-BE49-F238E27FC236}">
                <a16:creationId xmlns:a16="http://schemas.microsoft.com/office/drawing/2014/main" id="{3E683075-BAAA-4360-8D62-F56047086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3CE09-2E96-4313-930C-86A8EEBA9DA9}"/>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400088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9689D-B7D1-406D-AABD-D1433348C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8CBF4-A740-4247-A8C7-07A8C533AF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1AA93-8298-4B50-9DB7-CD16ED11F029}"/>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5" name="Footer Placeholder 4">
            <a:extLst>
              <a:ext uri="{FF2B5EF4-FFF2-40B4-BE49-F238E27FC236}">
                <a16:creationId xmlns:a16="http://schemas.microsoft.com/office/drawing/2014/main" id="{5CE877C4-699A-43B6-BAD0-AE55D4ED5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88794C-4885-4825-B7FB-F29DD794A9B2}"/>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1743485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767CCC-79F2-454C-B8CC-A6E76CC37C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A7A921-E15F-4051-B9D7-AF286C42D0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3377D-9FC9-483D-AB1A-DBC9D59BAC7F}"/>
              </a:ext>
            </a:extLst>
          </p:cNvPr>
          <p:cNvSpPr>
            <a:spLocks noGrp="1"/>
          </p:cNvSpPr>
          <p:nvPr>
            <p:ph type="dt" sz="half" idx="10"/>
          </p:nvPr>
        </p:nvSpPr>
        <p:spPr/>
        <p:txBody>
          <a:bodyPr/>
          <a:lstStyle/>
          <a:p>
            <a:fld id="{E6C96626-4B6A-44C7-93F9-50D19C06B11C}" type="datetimeFigureOut">
              <a:rPr lang="en-GB" smtClean="0"/>
              <a:t>20/12/2019</a:t>
            </a:fld>
            <a:endParaRPr lang="en-GB"/>
          </a:p>
        </p:txBody>
      </p:sp>
      <p:sp>
        <p:nvSpPr>
          <p:cNvPr id="5" name="Footer Placeholder 4">
            <a:extLst>
              <a:ext uri="{FF2B5EF4-FFF2-40B4-BE49-F238E27FC236}">
                <a16:creationId xmlns:a16="http://schemas.microsoft.com/office/drawing/2014/main" id="{C47D3974-8463-421F-8389-90F0FB008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8A887-0E69-4A41-BD3C-CBA65296BEA2}"/>
              </a:ext>
            </a:extLst>
          </p:cNvPr>
          <p:cNvSpPr>
            <a:spLocks noGrp="1"/>
          </p:cNvSpPr>
          <p:nvPr>
            <p:ph type="sldNum" sz="quarter" idx="12"/>
          </p:nvPr>
        </p:nvSpPr>
        <p:spPr/>
        <p:txBody>
          <a:bodyPr/>
          <a:lstStyle/>
          <a:p>
            <a:fld id="{2D90319B-3C47-4BD1-8D8F-E3E9FC888F93}" type="slidenum">
              <a:rPr lang="en-GB" smtClean="0"/>
              <a:t>‹#›</a:t>
            </a:fld>
            <a:endParaRPr lang="en-GB"/>
          </a:p>
        </p:txBody>
      </p:sp>
    </p:spTree>
    <p:extLst>
      <p:ext uri="{BB962C8B-B14F-4D97-AF65-F5344CB8AC3E}">
        <p14:creationId xmlns:p14="http://schemas.microsoft.com/office/powerpoint/2010/main" val="2702419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AEAEA"/>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094AAA-3509-4046-AA2E-2BA5FF1B9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838CE3-1FF4-4E1E-B553-39A833A724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A49B0C-04E0-4495-B2CB-BD840998E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C96626-4B6A-44C7-93F9-50D19C06B11C}" type="datetimeFigureOut">
              <a:rPr lang="en-GB" smtClean="0"/>
              <a:t>20/12/2019</a:t>
            </a:fld>
            <a:endParaRPr lang="en-GB"/>
          </a:p>
        </p:txBody>
      </p:sp>
      <p:sp>
        <p:nvSpPr>
          <p:cNvPr id="5" name="Footer Placeholder 4">
            <a:extLst>
              <a:ext uri="{FF2B5EF4-FFF2-40B4-BE49-F238E27FC236}">
                <a16:creationId xmlns:a16="http://schemas.microsoft.com/office/drawing/2014/main" id="{2F692498-6886-4B64-8C53-0E5C8D831E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50C41F-B7EE-4204-859D-6C48063703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90319B-3C47-4BD1-8D8F-E3E9FC888F93}" type="slidenum">
              <a:rPr lang="en-GB" smtClean="0"/>
              <a:t>‹#›</a:t>
            </a:fld>
            <a:endParaRPr lang="en-GB"/>
          </a:p>
        </p:txBody>
      </p:sp>
    </p:spTree>
    <p:extLst>
      <p:ext uri="{BB962C8B-B14F-4D97-AF65-F5344CB8AC3E}">
        <p14:creationId xmlns:p14="http://schemas.microsoft.com/office/powerpoint/2010/main" val="33901150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cbi.eu/market-information/coffee/trends/"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doi.org/10.1080/07303084.1996.10607180" TargetMode="External"/><Relationship Id="rId5" Type="http://schemas.openxmlformats.org/officeDocument/2006/relationships/hyperlink" Target="http://www.csrpolicies.org/" TargetMode="External"/><Relationship Id="rId4" Type="http://schemas.openxmlformats.org/officeDocument/2006/relationships/hyperlink" Target="https://www.cnbc.com/2019/10/30/starbucks-sbux-earnings-q4-2019.htm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csrpolicies.org/"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www.starbuck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000D956-CECF-496C-83B4-3DD06AF58459}"/>
              </a:ext>
            </a:extLst>
          </p:cNvPr>
          <p:cNvSpPr/>
          <p:nvPr/>
        </p:nvSpPr>
        <p:spPr>
          <a:xfrm>
            <a:off x="4122295" y="460717"/>
            <a:ext cx="7520449" cy="1500554"/>
          </a:xfrm>
          <a:prstGeom prst="round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bg1"/>
                </a:solidFill>
                <a:latin typeface="Tw Cen MT Condensed Extra Bold" panose="020B0803020202020204" pitchFamily="34" charset="0"/>
              </a:rPr>
              <a:t>Module:</a:t>
            </a:r>
          </a:p>
          <a:p>
            <a:pPr algn="ctr"/>
            <a:r>
              <a:rPr lang="en-GB" sz="3600" dirty="0">
                <a:solidFill>
                  <a:schemeClr val="bg1"/>
                </a:solidFill>
                <a:latin typeface="Tw Cen MT Condensed Extra Bold" panose="020B0803020202020204" pitchFamily="34" charset="0"/>
              </a:rPr>
              <a:t>Contemporary Management Approaches</a:t>
            </a:r>
          </a:p>
        </p:txBody>
      </p:sp>
      <p:sp>
        <p:nvSpPr>
          <p:cNvPr id="5" name="Rectangle: Rounded Corners 4">
            <a:extLst>
              <a:ext uri="{FF2B5EF4-FFF2-40B4-BE49-F238E27FC236}">
                <a16:creationId xmlns:a16="http://schemas.microsoft.com/office/drawing/2014/main" id="{DBF50164-65EF-457B-853B-C8980A79E801}"/>
              </a:ext>
            </a:extLst>
          </p:cNvPr>
          <p:cNvSpPr/>
          <p:nvPr/>
        </p:nvSpPr>
        <p:spPr>
          <a:xfrm>
            <a:off x="4122294" y="2550355"/>
            <a:ext cx="7520449" cy="1500554"/>
          </a:xfrm>
          <a:prstGeom prst="round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rgbClr val="FFFFFF"/>
                </a:solidFill>
                <a:latin typeface="Tw Cen MT Condensed Extra Bold" panose="020B0803020202020204" pitchFamily="34" charset="0"/>
              </a:rPr>
              <a:t>Tutor:</a:t>
            </a:r>
          </a:p>
          <a:p>
            <a:pPr algn="ctr"/>
            <a:r>
              <a:rPr lang="en-GB" sz="3600" dirty="0">
                <a:solidFill>
                  <a:srgbClr val="FFFFFF"/>
                </a:solidFill>
                <a:latin typeface="Tw Cen MT Condensed Extra Bold" panose="020B0803020202020204" pitchFamily="34" charset="0"/>
              </a:rPr>
              <a:t>Davina Evans</a:t>
            </a:r>
          </a:p>
        </p:txBody>
      </p:sp>
      <p:sp>
        <p:nvSpPr>
          <p:cNvPr id="8" name="Rectangle: Rounded Corners 7">
            <a:extLst>
              <a:ext uri="{FF2B5EF4-FFF2-40B4-BE49-F238E27FC236}">
                <a16:creationId xmlns:a16="http://schemas.microsoft.com/office/drawing/2014/main" id="{838651FA-D534-4134-9AF5-FF519FC1F3C3}"/>
              </a:ext>
            </a:extLst>
          </p:cNvPr>
          <p:cNvSpPr/>
          <p:nvPr/>
        </p:nvSpPr>
        <p:spPr>
          <a:xfrm>
            <a:off x="4122293" y="4586990"/>
            <a:ext cx="7520449" cy="1500554"/>
          </a:xfrm>
          <a:prstGeom prst="round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rgbClr val="FFFFFF"/>
                </a:solidFill>
                <a:latin typeface="Tw Cen MT Condensed Extra Bold" panose="020B0803020202020204" pitchFamily="34" charset="0"/>
              </a:rPr>
              <a:t>Student:</a:t>
            </a:r>
          </a:p>
          <a:p>
            <a:pPr algn="ctr"/>
            <a:r>
              <a:rPr lang="en-GB" sz="3600" dirty="0">
                <a:solidFill>
                  <a:srgbClr val="FFFFFF"/>
                </a:solidFill>
                <a:latin typeface="Tw Cen MT Condensed Extra Bold" panose="020B0803020202020204" pitchFamily="34" charset="0"/>
              </a:rPr>
              <a:t>Katarzyna White (1905801)</a:t>
            </a:r>
          </a:p>
        </p:txBody>
      </p:sp>
      <p:grpSp>
        <p:nvGrpSpPr>
          <p:cNvPr id="10" name="Group 9">
            <a:extLst>
              <a:ext uri="{FF2B5EF4-FFF2-40B4-BE49-F238E27FC236}">
                <a16:creationId xmlns:a16="http://schemas.microsoft.com/office/drawing/2014/main" id="{F698162B-38B8-4298-B1CC-462A1B25FE6B}"/>
              </a:ext>
            </a:extLst>
          </p:cNvPr>
          <p:cNvGrpSpPr/>
          <p:nvPr/>
        </p:nvGrpSpPr>
        <p:grpSpPr>
          <a:xfrm>
            <a:off x="0" y="0"/>
            <a:ext cx="3102964" cy="6858000"/>
            <a:chOff x="0" y="0"/>
            <a:chExt cx="3102964" cy="6858000"/>
          </a:xfrm>
        </p:grpSpPr>
        <p:grpSp>
          <p:nvGrpSpPr>
            <p:cNvPr id="6" name="Group 5">
              <a:extLst>
                <a:ext uri="{FF2B5EF4-FFF2-40B4-BE49-F238E27FC236}">
                  <a16:creationId xmlns:a16="http://schemas.microsoft.com/office/drawing/2014/main" id="{69A74213-F7E4-4B95-B192-7BC5D249419F}"/>
                </a:ext>
              </a:extLst>
            </p:cNvPr>
            <p:cNvGrpSpPr/>
            <p:nvPr/>
          </p:nvGrpSpPr>
          <p:grpSpPr>
            <a:xfrm>
              <a:off x="0" y="0"/>
              <a:ext cx="3102964" cy="6858000"/>
              <a:chOff x="0" y="0"/>
              <a:chExt cx="3102964" cy="6858000"/>
            </a:xfrm>
          </p:grpSpPr>
          <p:sp>
            <p:nvSpPr>
              <p:cNvPr id="7" name="Rectangle 6">
                <a:extLst>
                  <a:ext uri="{FF2B5EF4-FFF2-40B4-BE49-F238E27FC236}">
                    <a16:creationId xmlns:a16="http://schemas.microsoft.com/office/drawing/2014/main" id="{B20E3E3D-916D-481D-A46D-66AACB75BDBB}"/>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CE15D833-8193-41EE-93E7-D76E2A3B2CCE}"/>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4" name="Picture 3" descr="A close up of a logo&#10;&#10;Description automatically generated">
              <a:extLst>
                <a:ext uri="{FF2B5EF4-FFF2-40B4-BE49-F238E27FC236}">
                  <a16:creationId xmlns:a16="http://schemas.microsoft.com/office/drawing/2014/main" id="{AC7112DD-4C6F-4B9D-803B-EF5FFF6D18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777" y="2618524"/>
              <a:ext cx="1588957" cy="1613456"/>
            </a:xfrm>
            <a:prstGeom prst="ellipse">
              <a:avLst/>
            </a:prstGeom>
          </p:spPr>
        </p:pic>
      </p:grpSp>
    </p:spTree>
    <p:extLst>
      <p:ext uri="{BB962C8B-B14F-4D97-AF65-F5344CB8AC3E}">
        <p14:creationId xmlns:p14="http://schemas.microsoft.com/office/powerpoint/2010/main" val="411060254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spd="slow" advClick="0" advTm="1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508C1A-1130-43F9-9173-E96E95D8D971}"/>
              </a:ext>
            </a:extLst>
          </p:cNvPr>
          <p:cNvSpPr txBox="1"/>
          <p:nvPr/>
        </p:nvSpPr>
        <p:spPr>
          <a:xfrm>
            <a:off x="3345767" y="569638"/>
            <a:ext cx="4824048" cy="646331"/>
          </a:xfrm>
          <a:prstGeom prst="rect">
            <a:avLst/>
          </a:prstGeom>
          <a:noFill/>
        </p:spPr>
        <p:txBody>
          <a:bodyPr wrap="square" rtlCol="0">
            <a:spAutoFit/>
          </a:bodyPr>
          <a:lstStyle/>
          <a:p>
            <a:pPr algn="ctr"/>
            <a:r>
              <a:rPr lang="en-GB" sz="3600" b="1" dirty="0">
                <a:solidFill>
                  <a:srgbClr val="FFFFFF"/>
                </a:solidFill>
                <a:latin typeface="Tw Cen MT Condensed" panose="020B0606020104020203" pitchFamily="34" charset="0"/>
              </a:rPr>
              <a:t>Introduction</a:t>
            </a:r>
            <a:r>
              <a:rPr lang="en-GB" dirty="0">
                <a:solidFill>
                  <a:srgbClr val="FFFFFF"/>
                </a:solidFill>
              </a:rPr>
              <a:t>:</a:t>
            </a:r>
          </a:p>
        </p:txBody>
      </p:sp>
      <p:grpSp>
        <p:nvGrpSpPr>
          <p:cNvPr id="4" name="Group 3">
            <a:extLst>
              <a:ext uri="{FF2B5EF4-FFF2-40B4-BE49-F238E27FC236}">
                <a16:creationId xmlns:a16="http://schemas.microsoft.com/office/drawing/2014/main" id="{7C0CA7AF-AF78-47B1-8841-0B6DC36087BF}"/>
              </a:ext>
            </a:extLst>
          </p:cNvPr>
          <p:cNvGrpSpPr/>
          <p:nvPr/>
        </p:nvGrpSpPr>
        <p:grpSpPr>
          <a:xfrm>
            <a:off x="4384701" y="379596"/>
            <a:ext cx="6820525" cy="6091312"/>
            <a:chOff x="2588686" y="379596"/>
            <a:chExt cx="6820525" cy="6091312"/>
          </a:xfrm>
        </p:grpSpPr>
        <p:sp>
          <p:nvSpPr>
            <p:cNvPr id="2" name="Rectangle: Rounded Corners 1">
              <a:extLst>
                <a:ext uri="{FF2B5EF4-FFF2-40B4-BE49-F238E27FC236}">
                  <a16:creationId xmlns:a16="http://schemas.microsoft.com/office/drawing/2014/main" id="{BECF71EC-CDE7-491B-8281-B20273DC878C}"/>
                </a:ext>
              </a:extLst>
            </p:cNvPr>
            <p:cNvSpPr/>
            <p:nvPr/>
          </p:nvSpPr>
          <p:spPr>
            <a:xfrm>
              <a:off x="2588686" y="379596"/>
              <a:ext cx="6820525" cy="6091312"/>
            </a:xfrm>
            <a:prstGeom prst="round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28B4AE1C-F9F6-4D67-AE9C-E67341B993EB}"/>
                </a:ext>
              </a:extLst>
            </p:cNvPr>
            <p:cNvSpPr txBox="1"/>
            <p:nvPr/>
          </p:nvSpPr>
          <p:spPr>
            <a:xfrm>
              <a:off x="3036274" y="861785"/>
              <a:ext cx="6119447"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Company’s profile</a:t>
              </a:r>
            </a:p>
          </p:txBody>
        </p:sp>
        <p:sp>
          <p:nvSpPr>
            <p:cNvPr id="7" name="TextBox 6">
              <a:extLst>
                <a:ext uri="{FF2B5EF4-FFF2-40B4-BE49-F238E27FC236}">
                  <a16:creationId xmlns:a16="http://schemas.microsoft.com/office/drawing/2014/main" id="{C3D9F098-AFD1-4558-9535-0BC279AB1F9C}"/>
                </a:ext>
              </a:extLst>
            </p:cNvPr>
            <p:cNvSpPr txBox="1"/>
            <p:nvPr/>
          </p:nvSpPr>
          <p:spPr>
            <a:xfrm>
              <a:off x="3036274" y="1341616"/>
              <a:ext cx="4825219"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Goals, objectives and mission statement</a:t>
              </a:r>
            </a:p>
          </p:txBody>
        </p:sp>
        <p:sp>
          <p:nvSpPr>
            <p:cNvPr id="9" name="TextBox 8">
              <a:extLst>
                <a:ext uri="{FF2B5EF4-FFF2-40B4-BE49-F238E27FC236}">
                  <a16:creationId xmlns:a16="http://schemas.microsoft.com/office/drawing/2014/main" id="{7F77C4E4-BDAF-4C20-96EA-55D151C5F14B}"/>
                </a:ext>
              </a:extLst>
            </p:cNvPr>
            <p:cNvSpPr txBox="1"/>
            <p:nvPr/>
          </p:nvSpPr>
          <p:spPr>
            <a:xfrm>
              <a:off x="3036278" y="1849235"/>
              <a:ext cx="5022167"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SWOT analysis</a:t>
              </a:r>
            </a:p>
          </p:txBody>
        </p:sp>
        <p:sp>
          <p:nvSpPr>
            <p:cNvPr id="10" name="TextBox 9">
              <a:extLst>
                <a:ext uri="{FF2B5EF4-FFF2-40B4-BE49-F238E27FC236}">
                  <a16:creationId xmlns:a16="http://schemas.microsoft.com/office/drawing/2014/main" id="{6BF4145C-9888-43C7-ADDD-32C6C6CE1F94}"/>
                </a:ext>
              </a:extLst>
            </p:cNvPr>
            <p:cNvSpPr txBox="1"/>
            <p:nvPr/>
          </p:nvSpPr>
          <p:spPr>
            <a:xfrm>
              <a:off x="3036274" y="2359837"/>
              <a:ext cx="5639972"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PESTEL analysis</a:t>
              </a:r>
            </a:p>
          </p:txBody>
        </p:sp>
        <p:sp>
          <p:nvSpPr>
            <p:cNvPr id="12" name="TextBox 11">
              <a:extLst>
                <a:ext uri="{FF2B5EF4-FFF2-40B4-BE49-F238E27FC236}">
                  <a16:creationId xmlns:a16="http://schemas.microsoft.com/office/drawing/2014/main" id="{3AD7FDD8-513D-4D07-B055-CD419D66E110}"/>
                </a:ext>
              </a:extLst>
            </p:cNvPr>
            <p:cNvSpPr txBox="1"/>
            <p:nvPr/>
          </p:nvSpPr>
          <p:spPr>
            <a:xfrm>
              <a:off x="3036274" y="2859255"/>
              <a:ext cx="5022167"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Nature of leadership</a:t>
              </a:r>
            </a:p>
          </p:txBody>
        </p:sp>
        <p:sp>
          <p:nvSpPr>
            <p:cNvPr id="13" name="TextBox 12">
              <a:extLst>
                <a:ext uri="{FF2B5EF4-FFF2-40B4-BE49-F238E27FC236}">
                  <a16:creationId xmlns:a16="http://schemas.microsoft.com/office/drawing/2014/main" id="{AA5563EC-412C-4C7E-A94F-4B7E4CBC2FA1}"/>
                </a:ext>
              </a:extLst>
            </p:cNvPr>
            <p:cNvSpPr txBox="1"/>
            <p:nvPr/>
          </p:nvSpPr>
          <p:spPr>
            <a:xfrm>
              <a:off x="3036273" y="3365574"/>
              <a:ext cx="4825219"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Styles of leadership</a:t>
              </a:r>
            </a:p>
          </p:txBody>
        </p:sp>
        <p:sp>
          <p:nvSpPr>
            <p:cNvPr id="14" name="TextBox 13">
              <a:extLst>
                <a:ext uri="{FF2B5EF4-FFF2-40B4-BE49-F238E27FC236}">
                  <a16:creationId xmlns:a16="http://schemas.microsoft.com/office/drawing/2014/main" id="{033BE787-1562-4149-BE3D-D574FA417A42}"/>
                </a:ext>
              </a:extLst>
            </p:cNvPr>
            <p:cNvSpPr txBox="1"/>
            <p:nvPr/>
          </p:nvSpPr>
          <p:spPr>
            <a:xfrm>
              <a:off x="3036273" y="3871893"/>
              <a:ext cx="4504006"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Group work and team work</a:t>
              </a:r>
            </a:p>
          </p:txBody>
        </p:sp>
        <p:sp>
          <p:nvSpPr>
            <p:cNvPr id="15" name="TextBox 14">
              <a:extLst>
                <a:ext uri="{FF2B5EF4-FFF2-40B4-BE49-F238E27FC236}">
                  <a16:creationId xmlns:a16="http://schemas.microsoft.com/office/drawing/2014/main" id="{A7E939DD-18E6-482C-B72D-7A39E4EAA0A5}"/>
                </a:ext>
              </a:extLst>
            </p:cNvPr>
            <p:cNvSpPr txBox="1"/>
            <p:nvPr/>
          </p:nvSpPr>
          <p:spPr>
            <a:xfrm>
              <a:off x="3036273" y="4371311"/>
              <a:ext cx="4236720"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Tuckman and Belbin</a:t>
              </a:r>
            </a:p>
          </p:txBody>
        </p:sp>
        <p:sp>
          <p:nvSpPr>
            <p:cNvPr id="16" name="TextBox 15">
              <a:extLst>
                <a:ext uri="{FF2B5EF4-FFF2-40B4-BE49-F238E27FC236}">
                  <a16:creationId xmlns:a16="http://schemas.microsoft.com/office/drawing/2014/main" id="{C0524FE9-F90B-4F1D-9659-6D45BCCD5186}"/>
                </a:ext>
              </a:extLst>
            </p:cNvPr>
            <p:cNvSpPr txBox="1"/>
            <p:nvPr/>
          </p:nvSpPr>
          <p:spPr>
            <a:xfrm>
              <a:off x="3036273" y="4853126"/>
              <a:ext cx="4825219"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CSR</a:t>
              </a:r>
            </a:p>
          </p:txBody>
        </p:sp>
        <p:sp>
          <p:nvSpPr>
            <p:cNvPr id="17" name="TextBox 16">
              <a:extLst>
                <a:ext uri="{FF2B5EF4-FFF2-40B4-BE49-F238E27FC236}">
                  <a16:creationId xmlns:a16="http://schemas.microsoft.com/office/drawing/2014/main" id="{FAC22049-133D-4C9C-8303-ED2AD9EA1E6F}"/>
                </a:ext>
              </a:extLst>
            </p:cNvPr>
            <p:cNvSpPr txBox="1"/>
            <p:nvPr/>
          </p:nvSpPr>
          <p:spPr>
            <a:xfrm>
              <a:off x="3036274" y="5367644"/>
              <a:ext cx="2998763"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Conclusion</a:t>
              </a:r>
            </a:p>
          </p:txBody>
        </p:sp>
        <p:sp>
          <p:nvSpPr>
            <p:cNvPr id="28" name="TextBox 27">
              <a:extLst>
                <a:ext uri="{FF2B5EF4-FFF2-40B4-BE49-F238E27FC236}">
                  <a16:creationId xmlns:a16="http://schemas.microsoft.com/office/drawing/2014/main" id="{7384881F-B1F2-4903-941D-42A6CE37E0A8}"/>
                </a:ext>
              </a:extLst>
            </p:cNvPr>
            <p:cNvSpPr txBox="1"/>
            <p:nvPr/>
          </p:nvSpPr>
          <p:spPr>
            <a:xfrm>
              <a:off x="3036274" y="5869876"/>
              <a:ext cx="2998763" cy="461665"/>
            </a:xfrm>
            <a:prstGeom prst="rect">
              <a:avLst/>
            </a:prstGeom>
            <a:noFill/>
          </p:spPr>
          <p:txBody>
            <a:bodyPr wrap="square" rtlCol="0">
              <a:spAutoFit/>
            </a:bodyPr>
            <a:lstStyle/>
            <a:p>
              <a:pPr marL="342900" indent="-342900">
                <a:buFont typeface="Wingdings" panose="05000000000000000000" pitchFamily="2" charset="2"/>
                <a:buChar char="q"/>
              </a:pPr>
              <a:r>
                <a:rPr lang="en-GB" sz="2400" dirty="0">
                  <a:solidFill>
                    <a:srgbClr val="FFFFFF"/>
                  </a:solidFill>
                  <a:latin typeface="Tw Cen MT Condensed" panose="020B0606020104020203" pitchFamily="34" charset="0"/>
                </a:rPr>
                <a:t>Reference list</a:t>
              </a:r>
            </a:p>
          </p:txBody>
        </p:sp>
      </p:grpSp>
      <p:grpSp>
        <p:nvGrpSpPr>
          <p:cNvPr id="18" name="Group 17">
            <a:extLst>
              <a:ext uri="{FF2B5EF4-FFF2-40B4-BE49-F238E27FC236}">
                <a16:creationId xmlns:a16="http://schemas.microsoft.com/office/drawing/2014/main" id="{4B1FB293-4F2C-456C-938E-1F77A72E15E0}"/>
              </a:ext>
            </a:extLst>
          </p:cNvPr>
          <p:cNvGrpSpPr/>
          <p:nvPr/>
        </p:nvGrpSpPr>
        <p:grpSpPr>
          <a:xfrm>
            <a:off x="0" y="0"/>
            <a:ext cx="3102964" cy="6858000"/>
            <a:chOff x="0" y="0"/>
            <a:chExt cx="3102964" cy="6858000"/>
          </a:xfrm>
        </p:grpSpPr>
        <p:sp>
          <p:nvSpPr>
            <p:cNvPr id="19" name="Rectangle 18">
              <a:extLst>
                <a:ext uri="{FF2B5EF4-FFF2-40B4-BE49-F238E27FC236}">
                  <a16:creationId xmlns:a16="http://schemas.microsoft.com/office/drawing/2014/main" id="{483F4E0C-3C39-4A1D-9A91-4BF812B9C8AB}"/>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244DFA3D-6A24-4AE7-A682-E7F23BA32B5A}"/>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b="1" dirty="0">
                  <a:latin typeface="Tw Cen MT Condensed" panose="020B0606020104020203" pitchFamily="34" charset="0"/>
                </a:rPr>
                <a:t>INTRODUCTION</a:t>
              </a:r>
            </a:p>
          </p:txBody>
        </p:sp>
      </p:grpSp>
    </p:spTree>
    <p:extLst>
      <p:ext uri="{BB962C8B-B14F-4D97-AF65-F5344CB8AC3E}">
        <p14:creationId xmlns:p14="http://schemas.microsoft.com/office/powerpoint/2010/main" val="79142791"/>
      </p:ext>
    </p:extLst>
  </p:cSld>
  <p:clrMapOvr>
    <a:masterClrMapping/>
  </p:clrMapOvr>
  <mc:AlternateContent xmlns:mc="http://schemas.openxmlformats.org/markup-compatibility/2006" xmlns:p14="http://schemas.microsoft.com/office/powerpoint/2010/main">
    <mc:Choice Requires="p14">
      <p:transition spd="slow" p14:dur="2500" advTm="15000"/>
    </mc:Choice>
    <mc:Fallback xmlns="">
      <p:transition spd="slow" advTm="1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logo&#10;&#10;Description automatically generated">
            <a:extLst>
              <a:ext uri="{FF2B5EF4-FFF2-40B4-BE49-F238E27FC236}">
                <a16:creationId xmlns:a16="http://schemas.microsoft.com/office/drawing/2014/main" id="{04709DED-C9E4-49D4-B6E6-CF7E5D9A40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4563" y="565067"/>
            <a:ext cx="2333160" cy="2369134"/>
          </a:xfrm>
          <a:prstGeom prst="rect">
            <a:avLst/>
          </a:prstGeom>
          <a:solidFill>
            <a:srgbClr val="00643C"/>
          </a:solidFill>
          <a:ln>
            <a:solidFill>
              <a:srgbClr val="00643C"/>
            </a:solidFill>
          </a:ln>
        </p:spPr>
      </p:pic>
      <p:pic>
        <p:nvPicPr>
          <p:cNvPr id="12" name="Picture 11" descr="A picture containing table, mug, cup, glass&#10;&#10;Description automatically generated">
            <a:extLst>
              <a:ext uri="{FF2B5EF4-FFF2-40B4-BE49-F238E27FC236}">
                <a16:creationId xmlns:a16="http://schemas.microsoft.com/office/drawing/2014/main" id="{4177B157-6F25-4807-9BAE-F0F74885E2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4671" y="3893096"/>
            <a:ext cx="4073035" cy="2677562"/>
          </a:xfrm>
          <a:prstGeom prst="rect">
            <a:avLst/>
          </a:prstGeom>
          <a:ln>
            <a:solidFill>
              <a:srgbClr val="00643C"/>
            </a:solidFill>
          </a:ln>
        </p:spPr>
      </p:pic>
      <p:pic>
        <p:nvPicPr>
          <p:cNvPr id="14" name="Picture 13" descr="A picture containing table, cup, food, indoor&#10;&#10;Description automatically generated">
            <a:extLst>
              <a:ext uri="{FF2B5EF4-FFF2-40B4-BE49-F238E27FC236}">
                <a16:creationId xmlns:a16="http://schemas.microsoft.com/office/drawing/2014/main" id="{6B47BFE2-1BFE-4B2E-85FE-26CD9E9223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14807" y="3852049"/>
            <a:ext cx="3905233" cy="2718609"/>
          </a:xfrm>
          <a:prstGeom prst="rect">
            <a:avLst/>
          </a:prstGeom>
          <a:ln>
            <a:solidFill>
              <a:srgbClr val="00643C"/>
            </a:solidFill>
          </a:ln>
        </p:spPr>
      </p:pic>
      <p:pic>
        <p:nvPicPr>
          <p:cNvPr id="23" name="Picture 22" descr="A picture containing clock, drawing&#10;&#10;Description automatically generated">
            <a:extLst>
              <a:ext uri="{FF2B5EF4-FFF2-40B4-BE49-F238E27FC236}">
                <a16:creationId xmlns:a16="http://schemas.microsoft.com/office/drawing/2014/main" id="{3F9E6879-054E-45B4-8D58-2E408536A6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68682" y="1417040"/>
            <a:ext cx="3629024" cy="857250"/>
          </a:xfrm>
          <a:prstGeom prst="rect">
            <a:avLst/>
          </a:prstGeom>
          <a:ln>
            <a:solidFill>
              <a:srgbClr val="00643C"/>
            </a:solidFill>
          </a:ln>
        </p:spPr>
      </p:pic>
      <p:grpSp>
        <p:nvGrpSpPr>
          <p:cNvPr id="6" name="Group 5">
            <a:extLst>
              <a:ext uri="{FF2B5EF4-FFF2-40B4-BE49-F238E27FC236}">
                <a16:creationId xmlns:a16="http://schemas.microsoft.com/office/drawing/2014/main" id="{5D51FFBE-F50E-4483-B2FB-2142A81FE592}"/>
              </a:ext>
            </a:extLst>
          </p:cNvPr>
          <p:cNvGrpSpPr/>
          <p:nvPr/>
        </p:nvGrpSpPr>
        <p:grpSpPr>
          <a:xfrm>
            <a:off x="0" y="0"/>
            <a:ext cx="3102964" cy="6858000"/>
            <a:chOff x="0" y="0"/>
            <a:chExt cx="3102964" cy="6858000"/>
          </a:xfrm>
        </p:grpSpPr>
        <p:sp>
          <p:nvSpPr>
            <p:cNvPr id="7" name="Rectangle 6">
              <a:extLst>
                <a:ext uri="{FF2B5EF4-FFF2-40B4-BE49-F238E27FC236}">
                  <a16:creationId xmlns:a16="http://schemas.microsoft.com/office/drawing/2014/main" id="{12B9D650-44BA-439F-9D0F-09A94C2B4C74}"/>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15EEC67F-9012-4FFD-B56F-3A24FEF9C2DD}"/>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COMPANY’S PROFILE</a:t>
              </a:r>
            </a:p>
          </p:txBody>
        </p:sp>
      </p:grpSp>
    </p:spTree>
    <p:extLst>
      <p:ext uri="{BB962C8B-B14F-4D97-AF65-F5344CB8AC3E}">
        <p14:creationId xmlns:p14="http://schemas.microsoft.com/office/powerpoint/2010/main" val="363007539"/>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B7F4C05-13E6-48BB-B243-785FDA0CCAEE}"/>
              </a:ext>
            </a:extLst>
          </p:cNvPr>
          <p:cNvGrpSpPr/>
          <p:nvPr/>
        </p:nvGrpSpPr>
        <p:grpSpPr>
          <a:xfrm>
            <a:off x="3767932" y="463112"/>
            <a:ext cx="3984422" cy="4702073"/>
            <a:chOff x="311123" y="227067"/>
            <a:chExt cx="5610387" cy="4946408"/>
          </a:xfrm>
        </p:grpSpPr>
        <p:sp>
          <p:nvSpPr>
            <p:cNvPr id="4" name="Rectangle: Rounded Corners 3">
              <a:extLst>
                <a:ext uri="{FF2B5EF4-FFF2-40B4-BE49-F238E27FC236}">
                  <a16:creationId xmlns:a16="http://schemas.microsoft.com/office/drawing/2014/main" id="{7B719401-0F1A-4198-8F4B-75EF0990E92B}"/>
                </a:ext>
              </a:extLst>
            </p:cNvPr>
            <p:cNvSpPr/>
            <p:nvPr/>
          </p:nvSpPr>
          <p:spPr>
            <a:xfrm>
              <a:off x="311123" y="227067"/>
              <a:ext cx="5610387" cy="1029916"/>
            </a:xfrm>
            <a:prstGeom prst="round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FFFF"/>
                  </a:solidFill>
                  <a:latin typeface="Tw Cen MT Condensed" panose="020B0606020104020203" pitchFamily="34" charset="0"/>
                </a:rPr>
                <a:t>Starbucks’ Mission Statement</a:t>
              </a:r>
            </a:p>
          </p:txBody>
        </p:sp>
        <p:sp>
          <p:nvSpPr>
            <p:cNvPr id="2" name="Rectangle 1">
              <a:extLst>
                <a:ext uri="{FF2B5EF4-FFF2-40B4-BE49-F238E27FC236}">
                  <a16:creationId xmlns:a16="http://schemas.microsoft.com/office/drawing/2014/main" id="{0AFBFE28-3241-491C-A097-71B3B22E13E9}"/>
                </a:ext>
              </a:extLst>
            </p:cNvPr>
            <p:cNvSpPr/>
            <p:nvPr/>
          </p:nvSpPr>
          <p:spPr>
            <a:xfrm>
              <a:off x="689112" y="1772005"/>
              <a:ext cx="4120321" cy="3401470"/>
            </a:xfrm>
            <a:prstGeom prst="rect">
              <a:avLst/>
            </a:prstGeom>
          </p:spPr>
          <p:txBody>
            <a:bodyPr wrap="square">
              <a:spAutoFit/>
            </a:bodyPr>
            <a:lstStyle/>
            <a:p>
              <a:pPr>
                <a:lnSpc>
                  <a:spcPct val="107000"/>
                </a:lnSpc>
                <a:spcAft>
                  <a:spcPts val="0"/>
                </a:spcAft>
              </a:pPr>
              <a:r>
                <a:rPr lang="en-GB" sz="3200" dirty="0">
                  <a:latin typeface="Tw Cen MT Condensed" panose="020B0606020104020203" pitchFamily="34" charset="0"/>
                  <a:ea typeface="Calibri" panose="020F0502020204030204" pitchFamily="34" charset="0"/>
                  <a:cs typeface="Times New Roman" panose="02020603050405020304" pitchFamily="18" charset="0"/>
                </a:rPr>
                <a:t>“To inspire and nurture the human spirit- one person, one cup, one neighbourhood at a time”</a:t>
              </a:r>
            </a:p>
          </p:txBody>
        </p:sp>
      </p:grpSp>
      <p:sp>
        <p:nvSpPr>
          <p:cNvPr id="3" name="TextBox 2">
            <a:extLst>
              <a:ext uri="{FF2B5EF4-FFF2-40B4-BE49-F238E27FC236}">
                <a16:creationId xmlns:a16="http://schemas.microsoft.com/office/drawing/2014/main" id="{7C160A78-971F-4BCC-930E-0A442A6E1F63}"/>
              </a:ext>
            </a:extLst>
          </p:cNvPr>
          <p:cNvSpPr txBox="1"/>
          <p:nvPr/>
        </p:nvSpPr>
        <p:spPr>
          <a:xfrm>
            <a:off x="7128585" y="6224913"/>
            <a:ext cx="1782305" cy="461665"/>
          </a:xfrm>
          <a:prstGeom prst="rect">
            <a:avLst/>
          </a:prstGeom>
          <a:noFill/>
        </p:spPr>
        <p:txBody>
          <a:bodyPr wrap="square" rtlCol="0">
            <a:spAutoFit/>
          </a:bodyPr>
          <a:lstStyle/>
          <a:p>
            <a:r>
              <a:rPr lang="en-GB" sz="2400" dirty="0">
                <a:latin typeface="Tw Cen MT Condensed" panose="020B0606020104020203" pitchFamily="34" charset="0"/>
              </a:rPr>
              <a:t>Starbucks, 2019</a:t>
            </a:r>
          </a:p>
        </p:txBody>
      </p:sp>
      <p:grpSp>
        <p:nvGrpSpPr>
          <p:cNvPr id="6" name="Group 5">
            <a:extLst>
              <a:ext uri="{FF2B5EF4-FFF2-40B4-BE49-F238E27FC236}">
                <a16:creationId xmlns:a16="http://schemas.microsoft.com/office/drawing/2014/main" id="{E83162D9-31DD-4D07-8D13-D9353B9CE126}"/>
              </a:ext>
            </a:extLst>
          </p:cNvPr>
          <p:cNvGrpSpPr/>
          <p:nvPr/>
        </p:nvGrpSpPr>
        <p:grpSpPr>
          <a:xfrm>
            <a:off x="8124669" y="463112"/>
            <a:ext cx="3861141" cy="5471240"/>
            <a:chOff x="6270492" y="284061"/>
            <a:chExt cx="5610387" cy="5267233"/>
          </a:xfrm>
        </p:grpSpPr>
        <p:sp>
          <p:nvSpPr>
            <p:cNvPr id="9" name="Rectangle: Rounded Corners 8">
              <a:extLst>
                <a:ext uri="{FF2B5EF4-FFF2-40B4-BE49-F238E27FC236}">
                  <a16:creationId xmlns:a16="http://schemas.microsoft.com/office/drawing/2014/main" id="{9A4A75CE-9940-45E6-A711-0596823F5774}"/>
                </a:ext>
              </a:extLst>
            </p:cNvPr>
            <p:cNvSpPr/>
            <p:nvPr/>
          </p:nvSpPr>
          <p:spPr>
            <a:xfrm>
              <a:off x="6270492" y="284061"/>
              <a:ext cx="5610387" cy="972922"/>
            </a:xfrm>
            <a:prstGeom prst="round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FFFF"/>
                  </a:solidFill>
                  <a:latin typeface="Tw Cen MT Condensed" panose="020B0606020104020203" pitchFamily="34" charset="0"/>
                </a:rPr>
                <a:t>Starbucks’ Vision Statement</a:t>
              </a:r>
            </a:p>
          </p:txBody>
        </p:sp>
        <p:sp>
          <p:nvSpPr>
            <p:cNvPr id="5" name="TextBox 4">
              <a:extLst>
                <a:ext uri="{FF2B5EF4-FFF2-40B4-BE49-F238E27FC236}">
                  <a16:creationId xmlns:a16="http://schemas.microsoft.com/office/drawing/2014/main" id="{6D1794FF-FA69-4D2B-A1C6-D4425FEACE85}"/>
                </a:ext>
              </a:extLst>
            </p:cNvPr>
            <p:cNvSpPr txBox="1"/>
            <p:nvPr/>
          </p:nvSpPr>
          <p:spPr>
            <a:xfrm>
              <a:off x="6858001" y="1551238"/>
              <a:ext cx="4577255" cy="4000056"/>
            </a:xfrm>
            <a:prstGeom prst="rect">
              <a:avLst/>
            </a:prstGeom>
            <a:noFill/>
          </p:spPr>
          <p:txBody>
            <a:bodyPr wrap="square" rtlCol="0">
              <a:spAutoFit/>
            </a:bodyPr>
            <a:lstStyle/>
            <a:p>
              <a:r>
                <a:rPr lang="en-GB" sz="4000" dirty="0">
                  <a:solidFill>
                    <a:srgbClr val="000000"/>
                  </a:solidFill>
                  <a:latin typeface="Tw Cen MT Condensed" panose="020B0606020104020203" pitchFamily="34" charset="0"/>
                </a:rPr>
                <a:t>“</a:t>
              </a:r>
              <a:r>
                <a:rPr lang="en-GB" sz="3200" dirty="0">
                  <a:solidFill>
                    <a:srgbClr val="000000"/>
                  </a:solidFill>
                  <a:latin typeface="Tw Cen MT Condensed" panose="020B0606020104020203" pitchFamily="34" charset="0"/>
                </a:rPr>
                <a:t>To establish Starbucks as the premier purveyor of the finest coffee in the world while maintaining our uncompromising principles while we grow.”</a:t>
              </a:r>
              <a:endParaRPr lang="en-GB" sz="3200" dirty="0">
                <a:latin typeface="Tw Cen MT Condensed" panose="020B0606020104020203" pitchFamily="34" charset="0"/>
              </a:endParaRPr>
            </a:p>
          </p:txBody>
        </p:sp>
      </p:grpSp>
      <p:grpSp>
        <p:nvGrpSpPr>
          <p:cNvPr id="7" name="Group 6">
            <a:extLst>
              <a:ext uri="{FF2B5EF4-FFF2-40B4-BE49-F238E27FC236}">
                <a16:creationId xmlns:a16="http://schemas.microsoft.com/office/drawing/2014/main" id="{889C5174-0D65-4DCC-AC16-6FF57725C558}"/>
              </a:ext>
            </a:extLst>
          </p:cNvPr>
          <p:cNvGrpSpPr/>
          <p:nvPr/>
        </p:nvGrpSpPr>
        <p:grpSpPr>
          <a:xfrm>
            <a:off x="0" y="0"/>
            <a:ext cx="3102964" cy="6858000"/>
            <a:chOff x="0" y="0"/>
            <a:chExt cx="3102964" cy="6858000"/>
          </a:xfrm>
        </p:grpSpPr>
        <p:sp>
          <p:nvSpPr>
            <p:cNvPr id="8" name="Rectangle 7">
              <a:extLst>
                <a:ext uri="{FF2B5EF4-FFF2-40B4-BE49-F238E27FC236}">
                  <a16:creationId xmlns:a16="http://schemas.microsoft.com/office/drawing/2014/main" id="{7114C5E3-0A2D-4E48-89A0-88EC865B7422}"/>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3889CB2D-70E3-4DB1-BDAD-4EEE7E4E2084}"/>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300" b="1" dirty="0">
                  <a:latin typeface="Tw Cen MT Condensed" panose="020B0606020104020203" pitchFamily="34" charset="0"/>
                </a:rPr>
                <a:t>STARBUCKS’</a:t>
              </a:r>
            </a:p>
            <a:p>
              <a:pPr algn="ctr"/>
              <a:r>
                <a:rPr lang="en-GB" sz="2300" b="1" dirty="0">
                  <a:latin typeface="Tw Cen MT Condensed" panose="020B0606020104020203" pitchFamily="34" charset="0"/>
                </a:rPr>
                <a:t>MISSION </a:t>
              </a:r>
            </a:p>
            <a:p>
              <a:pPr algn="ctr"/>
              <a:r>
                <a:rPr lang="en-GB" sz="2300" b="1" dirty="0">
                  <a:latin typeface="Tw Cen MT Condensed" panose="020B0606020104020203" pitchFamily="34" charset="0"/>
                </a:rPr>
                <a:t>AND</a:t>
              </a:r>
            </a:p>
            <a:p>
              <a:pPr algn="ctr"/>
              <a:r>
                <a:rPr lang="en-GB" sz="2300" b="1" dirty="0">
                  <a:latin typeface="Tw Cen MT Condensed" panose="020B0606020104020203" pitchFamily="34" charset="0"/>
                </a:rPr>
                <a:t> VISION STATEMENTS</a:t>
              </a:r>
            </a:p>
          </p:txBody>
        </p:sp>
      </p:grpSp>
    </p:spTree>
    <p:extLst>
      <p:ext uri="{BB962C8B-B14F-4D97-AF65-F5344CB8AC3E}">
        <p14:creationId xmlns:p14="http://schemas.microsoft.com/office/powerpoint/2010/main" val="95489385"/>
      </p:ext>
    </p:extLst>
  </p:cSld>
  <p:clrMapOvr>
    <a:masterClrMapping/>
  </p:clrMapOvr>
  <mc:AlternateContent xmlns:mc="http://schemas.openxmlformats.org/markup-compatibility/2006" xmlns:p14="http://schemas.microsoft.com/office/powerpoint/2010/main">
    <mc:Choice Requires="p14">
      <p:transition spd="slow" p14:dur="2000" advClick="0" advTm="25000"/>
    </mc:Choice>
    <mc:Fallback xmlns="">
      <p:transition spd="slow" advClick="0" advTm="2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62E6EF1-4A05-4045-B501-810CC6D67D59}"/>
              </a:ext>
            </a:extLst>
          </p:cNvPr>
          <p:cNvSpPr txBox="1"/>
          <p:nvPr/>
        </p:nvSpPr>
        <p:spPr>
          <a:xfrm>
            <a:off x="3972393" y="554636"/>
            <a:ext cx="7749623" cy="1111842"/>
          </a:xfrm>
          <a:prstGeom prst="rect">
            <a:avLst/>
          </a:prstGeom>
          <a:noFill/>
        </p:spPr>
        <p:txBody>
          <a:bodyPr wrap="square" rtlCol="0">
            <a:spAutoFit/>
          </a:bodyPr>
          <a:lstStyle/>
          <a:p>
            <a:r>
              <a:rPr lang="en-GB" sz="3200" dirty="0">
                <a:latin typeface="Tw Cen MT Condensed" panose="020B0606020104020203" pitchFamily="34" charset="0"/>
              </a:rPr>
              <a:t>“Accelerating growth in the U.S. and China, the company’s targeted long-term growth markets”</a:t>
            </a:r>
          </a:p>
        </p:txBody>
      </p:sp>
      <p:sp>
        <p:nvSpPr>
          <p:cNvPr id="10" name="TextBox 9">
            <a:extLst>
              <a:ext uri="{FF2B5EF4-FFF2-40B4-BE49-F238E27FC236}">
                <a16:creationId xmlns:a16="http://schemas.microsoft.com/office/drawing/2014/main" id="{B1737214-6A1F-49C5-B5F5-CEE7420F1047}"/>
              </a:ext>
            </a:extLst>
          </p:cNvPr>
          <p:cNvSpPr txBox="1"/>
          <p:nvPr/>
        </p:nvSpPr>
        <p:spPr>
          <a:xfrm>
            <a:off x="4032646" y="2313480"/>
            <a:ext cx="7749623" cy="1111842"/>
          </a:xfrm>
          <a:prstGeom prst="rect">
            <a:avLst/>
          </a:prstGeom>
          <a:noFill/>
        </p:spPr>
        <p:txBody>
          <a:bodyPr wrap="square" rtlCol="0">
            <a:spAutoFit/>
          </a:bodyPr>
          <a:lstStyle/>
          <a:p>
            <a:r>
              <a:rPr lang="en-GB" sz="3200" dirty="0">
                <a:latin typeface="Tw Cen MT Condensed" panose="020B0606020104020203" pitchFamily="34" charset="0"/>
              </a:rPr>
              <a:t>“Expanding and leveraging the global reach of the brand through the Global Coffee Alliance”</a:t>
            </a:r>
          </a:p>
        </p:txBody>
      </p:sp>
      <p:sp>
        <p:nvSpPr>
          <p:cNvPr id="11" name="TextBox 10">
            <a:extLst>
              <a:ext uri="{FF2B5EF4-FFF2-40B4-BE49-F238E27FC236}">
                <a16:creationId xmlns:a16="http://schemas.microsoft.com/office/drawing/2014/main" id="{5CEF3369-AA32-461A-9B20-10FB217CFEE1}"/>
              </a:ext>
            </a:extLst>
          </p:cNvPr>
          <p:cNvSpPr txBox="1"/>
          <p:nvPr/>
        </p:nvSpPr>
        <p:spPr>
          <a:xfrm>
            <a:off x="4032646" y="4283404"/>
            <a:ext cx="7749623" cy="603571"/>
          </a:xfrm>
          <a:prstGeom prst="rect">
            <a:avLst/>
          </a:prstGeom>
          <a:noFill/>
        </p:spPr>
        <p:txBody>
          <a:bodyPr wrap="square" rtlCol="0">
            <a:spAutoFit/>
          </a:bodyPr>
          <a:lstStyle/>
          <a:p>
            <a:r>
              <a:rPr lang="en-GB" sz="3200" dirty="0">
                <a:latin typeface="Tw Cen MT Condensed" panose="020B0606020104020203" pitchFamily="34" charset="0"/>
              </a:rPr>
              <a:t> “Sharpening the focus on increasing shareholder returns”</a:t>
            </a:r>
          </a:p>
        </p:txBody>
      </p:sp>
      <p:sp>
        <p:nvSpPr>
          <p:cNvPr id="13" name="TextBox 12">
            <a:extLst>
              <a:ext uri="{FF2B5EF4-FFF2-40B4-BE49-F238E27FC236}">
                <a16:creationId xmlns:a16="http://schemas.microsoft.com/office/drawing/2014/main" id="{E646D3FE-A38A-416D-9C02-1D086FBF752C}"/>
              </a:ext>
            </a:extLst>
          </p:cNvPr>
          <p:cNvSpPr txBox="1"/>
          <p:nvPr/>
        </p:nvSpPr>
        <p:spPr>
          <a:xfrm>
            <a:off x="9490406" y="5650334"/>
            <a:ext cx="1590831" cy="400110"/>
          </a:xfrm>
          <a:prstGeom prst="rect">
            <a:avLst/>
          </a:prstGeom>
          <a:noFill/>
        </p:spPr>
        <p:txBody>
          <a:bodyPr wrap="square" rtlCol="0">
            <a:spAutoFit/>
          </a:bodyPr>
          <a:lstStyle/>
          <a:p>
            <a:r>
              <a:rPr lang="en-GB" sz="2000" dirty="0">
                <a:latin typeface="Tw Cen MT Condensed" panose="020B0606020104020203" pitchFamily="34" charset="0"/>
              </a:rPr>
              <a:t>Starbucks, (2018) </a:t>
            </a:r>
          </a:p>
        </p:txBody>
      </p:sp>
      <p:grpSp>
        <p:nvGrpSpPr>
          <p:cNvPr id="7" name="Group 6">
            <a:extLst>
              <a:ext uri="{FF2B5EF4-FFF2-40B4-BE49-F238E27FC236}">
                <a16:creationId xmlns:a16="http://schemas.microsoft.com/office/drawing/2014/main" id="{53DF7F75-8CC8-4CF8-8EF0-3384527FA49E}"/>
              </a:ext>
            </a:extLst>
          </p:cNvPr>
          <p:cNvGrpSpPr/>
          <p:nvPr/>
        </p:nvGrpSpPr>
        <p:grpSpPr>
          <a:xfrm>
            <a:off x="0" y="0"/>
            <a:ext cx="3102964" cy="6858000"/>
            <a:chOff x="0" y="0"/>
            <a:chExt cx="3102964" cy="6858000"/>
          </a:xfrm>
        </p:grpSpPr>
        <p:sp>
          <p:nvSpPr>
            <p:cNvPr id="8" name="Rectangle 7">
              <a:extLst>
                <a:ext uri="{FF2B5EF4-FFF2-40B4-BE49-F238E27FC236}">
                  <a16:creationId xmlns:a16="http://schemas.microsoft.com/office/drawing/2014/main" id="{1DCBA425-4ECF-4D6E-AD60-B9298290C4F5}"/>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C47B9EFF-5800-4EA4-8C69-A1A4CF419883}"/>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STARBUCKS’</a:t>
              </a:r>
            </a:p>
            <a:p>
              <a:pPr algn="ctr"/>
              <a:r>
                <a:rPr lang="en-GB" sz="2400" b="1" dirty="0">
                  <a:latin typeface="Tw Cen MT Condensed" panose="020B0606020104020203" pitchFamily="34" charset="0"/>
                </a:rPr>
                <a:t>OBJECTIVES </a:t>
              </a:r>
              <a:br>
                <a:rPr lang="en-GB" sz="2400" b="1" dirty="0">
                  <a:latin typeface="Tw Cen MT Condensed" panose="020B0606020104020203" pitchFamily="34" charset="0"/>
                </a:rPr>
              </a:br>
              <a:r>
                <a:rPr lang="en-GB" sz="2400" b="1" dirty="0">
                  <a:latin typeface="Tw Cen MT Condensed" panose="020B0606020104020203" pitchFamily="34" charset="0"/>
                </a:rPr>
                <a:t>FOR 2019</a:t>
              </a:r>
            </a:p>
          </p:txBody>
        </p:sp>
      </p:grpSp>
    </p:spTree>
    <p:extLst>
      <p:ext uri="{BB962C8B-B14F-4D97-AF65-F5344CB8AC3E}">
        <p14:creationId xmlns:p14="http://schemas.microsoft.com/office/powerpoint/2010/main" val="1275837624"/>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DAADDCE-92EC-42EC-A18B-14FE446FFB65}"/>
              </a:ext>
            </a:extLst>
          </p:cNvPr>
          <p:cNvGrpSpPr/>
          <p:nvPr/>
        </p:nvGrpSpPr>
        <p:grpSpPr>
          <a:xfrm>
            <a:off x="10095915" y="1701066"/>
            <a:ext cx="2096085" cy="3404382"/>
            <a:chOff x="9762978" y="2299666"/>
            <a:chExt cx="2096085" cy="3404382"/>
          </a:xfrm>
        </p:grpSpPr>
        <p:grpSp>
          <p:nvGrpSpPr>
            <p:cNvPr id="40" name="Group 39">
              <a:extLst>
                <a:ext uri="{FF2B5EF4-FFF2-40B4-BE49-F238E27FC236}">
                  <a16:creationId xmlns:a16="http://schemas.microsoft.com/office/drawing/2014/main" id="{B85086E4-E94D-497F-9052-C34528685BE9}"/>
                </a:ext>
              </a:extLst>
            </p:cNvPr>
            <p:cNvGrpSpPr/>
            <p:nvPr/>
          </p:nvGrpSpPr>
          <p:grpSpPr>
            <a:xfrm>
              <a:off x="9955230" y="2921856"/>
              <a:ext cx="1772529" cy="2782192"/>
              <a:chOff x="9955230" y="2921856"/>
              <a:chExt cx="1772529" cy="2782192"/>
            </a:xfrm>
          </p:grpSpPr>
          <p:sp>
            <p:nvSpPr>
              <p:cNvPr id="19" name="Rectangle 18">
                <a:extLst>
                  <a:ext uri="{FF2B5EF4-FFF2-40B4-BE49-F238E27FC236}">
                    <a16:creationId xmlns:a16="http://schemas.microsoft.com/office/drawing/2014/main" id="{61B0184D-57B4-4DAE-AE18-B12B6E5DD888}"/>
                  </a:ext>
                </a:extLst>
              </p:cNvPr>
              <p:cNvSpPr/>
              <p:nvPr/>
            </p:nvSpPr>
            <p:spPr>
              <a:xfrm>
                <a:off x="9955230" y="4001857"/>
                <a:ext cx="1772529" cy="1702191"/>
              </a:xfrm>
              <a:prstGeom prst="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600" b="1" dirty="0">
                    <a:latin typeface="Tw Cen MT Condensed" panose="020B0606020104020203" pitchFamily="34" charset="0"/>
                  </a:rPr>
                  <a:t>T</a:t>
                </a:r>
              </a:p>
            </p:txBody>
          </p:sp>
          <p:cxnSp>
            <p:nvCxnSpPr>
              <p:cNvPr id="23" name="Straight Arrow Connector 22">
                <a:extLst>
                  <a:ext uri="{FF2B5EF4-FFF2-40B4-BE49-F238E27FC236}">
                    <a16:creationId xmlns:a16="http://schemas.microsoft.com/office/drawing/2014/main" id="{DC56611B-57B8-44EB-815E-215E50FC48E8}"/>
                  </a:ext>
                </a:extLst>
              </p:cNvPr>
              <p:cNvCxnSpPr/>
              <p:nvPr/>
            </p:nvCxnSpPr>
            <p:spPr>
              <a:xfrm flipH="1" flipV="1">
                <a:off x="10850866" y="2921856"/>
                <a:ext cx="0" cy="1080000"/>
              </a:xfrm>
              <a:prstGeom prst="straightConnector1">
                <a:avLst/>
              </a:prstGeom>
              <a:ln w="28575">
                <a:solidFill>
                  <a:schemeClr val="tx1"/>
                </a:solidFill>
                <a:tailEnd type="oval"/>
              </a:ln>
            </p:spPr>
            <p:style>
              <a:lnRef idx="1">
                <a:schemeClr val="accent1"/>
              </a:lnRef>
              <a:fillRef idx="0">
                <a:schemeClr val="accent1"/>
              </a:fillRef>
              <a:effectRef idx="0">
                <a:schemeClr val="accent1"/>
              </a:effectRef>
              <a:fontRef idx="minor">
                <a:schemeClr val="tx1"/>
              </a:fontRef>
            </p:style>
          </p:cxnSp>
        </p:grpSp>
        <p:sp>
          <p:nvSpPr>
            <p:cNvPr id="26" name="TextBox 25">
              <a:extLst>
                <a:ext uri="{FF2B5EF4-FFF2-40B4-BE49-F238E27FC236}">
                  <a16:creationId xmlns:a16="http://schemas.microsoft.com/office/drawing/2014/main" id="{81F8A355-D675-4F70-8A36-B36AFF7048B0}"/>
                </a:ext>
              </a:extLst>
            </p:cNvPr>
            <p:cNvSpPr txBox="1"/>
            <p:nvPr/>
          </p:nvSpPr>
          <p:spPr>
            <a:xfrm>
              <a:off x="9762978" y="2299666"/>
              <a:ext cx="2096085" cy="523220"/>
            </a:xfrm>
            <a:prstGeom prst="rect">
              <a:avLst/>
            </a:prstGeom>
            <a:noFill/>
          </p:spPr>
          <p:txBody>
            <a:bodyPr wrap="square" rtlCol="0">
              <a:spAutoFit/>
            </a:bodyPr>
            <a:lstStyle/>
            <a:p>
              <a:pPr algn="ctr"/>
              <a:r>
                <a:rPr lang="en-GB" sz="2800" b="1" dirty="0">
                  <a:latin typeface="Tw Cen MT Condensed" panose="020B0606020104020203" pitchFamily="34" charset="0"/>
                </a:rPr>
                <a:t>THREATS</a:t>
              </a:r>
            </a:p>
          </p:txBody>
        </p:sp>
      </p:grpSp>
      <p:grpSp>
        <p:nvGrpSpPr>
          <p:cNvPr id="9" name="Group 8">
            <a:extLst>
              <a:ext uri="{FF2B5EF4-FFF2-40B4-BE49-F238E27FC236}">
                <a16:creationId xmlns:a16="http://schemas.microsoft.com/office/drawing/2014/main" id="{1DE5D5E2-2072-4B1D-BDA6-C81018E91A3A}"/>
              </a:ext>
            </a:extLst>
          </p:cNvPr>
          <p:cNvGrpSpPr/>
          <p:nvPr/>
        </p:nvGrpSpPr>
        <p:grpSpPr>
          <a:xfrm>
            <a:off x="3619973" y="1734627"/>
            <a:ext cx="1887562" cy="3386026"/>
            <a:chOff x="3258937" y="485483"/>
            <a:chExt cx="1887562" cy="3386026"/>
          </a:xfrm>
        </p:grpSpPr>
        <p:sp>
          <p:nvSpPr>
            <p:cNvPr id="10" name="TextBox 9">
              <a:extLst>
                <a:ext uri="{FF2B5EF4-FFF2-40B4-BE49-F238E27FC236}">
                  <a16:creationId xmlns:a16="http://schemas.microsoft.com/office/drawing/2014/main" id="{3D0DAD02-0D8F-476F-A807-934E14B90054}"/>
                </a:ext>
              </a:extLst>
            </p:cNvPr>
            <p:cNvSpPr txBox="1"/>
            <p:nvPr/>
          </p:nvSpPr>
          <p:spPr>
            <a:xfrm>
              <a:off x="3331760" y="3348289"/>
              <a:ext cx="1814739" cy="523220"/>
            </a:xfrm>
            <a:prstGeom prst="rect">
              <a:avLst/>
            </a:prstGeom>
            <a:noFill/>
          </p:spPr>
          <p:txBody>
            <a:bodyPr wrap="square" rtlCol="0">
              <a:spAutoFit/>
            </a:bodyPr>
            <a:lstStyle/>
            <a:p>
              <a:pPr algn="ctr"/>
              <a:r>
                <a:rPr lang="en-GB" sz="2800" b="1" dirty="0">
                  <a:latin typeface="Tw Cen MT Condensed" panose="020B0606020104020203" pitchFamily="34" charset="0"/>
                </a:rPr>
                <a:t>STRENGTHS</a:t>
              </a:r>
            </a:p>
          </p:txBody>
        </p:sp>
        <p:grpSp>
          <p:nvGrpSpPr>
            <p:cNvPr id="37" name="Group 36">
              <a:extLst>
                <a:ext uri="{FF2B5EF4-FFF2-40B4-BE49-F238E27FC236}">
                  <a16:creationId xmlns:a16="http://schemas.microsoft.com/office/drawing/2014/main" id="{C550D76E-CD11-4269-8B48-73F271AE9200}"/>
                </a:ext>
              </a:extLst>
            </p:cNvPr>
            <p:cNvGrpSpPr/>
            <p:nvPr/>
          </p:nvGrpSpPr>
          <p:grpSpPr>
            <a:xfrm>
              <a:off x="3258937" y="485483"/>
              <a:ext cx="1772529" cy="2782191"/>
              <a:chOff x="464241" y="2299666"/>
              <a:chExt cx="1772529" cy="2782191"/>
            </a:xfrm>
          </p:grpSpPr>
          <p:grpSp>
            <p:nvGrpSpPr>
              <p:cNvPr id="11" name="Group 10">
                <a:extLst>
                  <a:ext uri="{FF2B5EF4-FFF2-40B4-BE49-F238E27FC236}">
                    <a16:creationId xmlns:a16="http://schemas.microsoft.com/office/drawing/2014/main" id="{FC1E5BC2-2A83-4FC8-9017-A9ACB2DE8D4B}"/>
                  </a:ext>
                </a:extLst>
              </p:cNvPr>
              <p:cNvGrpSpPr/>
              <p:nvPr/>
            </p:nvGrpSpPr>
            <p:grpSpPr>
              <a:xfrm>
                <a:off x="464241" y="2299666"/>
                <a:ext cx="1772529" cy="2782191"/>
                <a:chOff x="590843" y="1726809"/>
                <a:chExt cx="1772529" cy="2782191"/>
              </a:xfrm>
            </p:grpSpPr>
            <p:sp>
              <p:nvSpPr>
                <p:cNvPr id="6" name="Rectangle 5">
                  <a:extLst>
                    <a:ext uri="{FF2B5EF4-FFF2-40B4-BE49-F238E27FC236}">
                      <a16:creationId xmlns:a16="http://schemas.microsoft.com/office/drawing/2014/main" id="{9C6FC9AD-5EED-4BCD-B368-53E0877F212A}"/>
                    </a:ext>
                  </a:extLst>
                </p:cNvPr>
                <p:cNvSpPr/>
                <p:nvPr/>
              </p:nvSpPr>
              <p:spPr>
                <a:xfrm>
                  <a:off x="590843" y="1726809"/>
                  <a:ext cx="1772529" cy="1702191"/>
                </a:xfrm>
                <a:prstGeom prst="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id="{7F7097AD-D516-4CDB-905E-C260480E8621}"/>
                    </a:ext>
                  </a:extLst>
                </p:cNvPr>
                <p:cNvCxnSpPr>
                  <a:cxnSpLocks/>
                </p:cNvCxnSpPr>
                <p:nvPr/>
              </p:nvCxnSpPr>
              <p:spPr>
                <a:xfrm>
                  <a:off x="1463040" y="3429000"/>
                  <a:ext cx="0" cy="1080000"/>
                </a:xfrm>
                <a:prstGeom prst="straightConnector1">
                  <a:avLst/>
                </a:prstGeom>
                <a:ln w="28575">
                  <a:solidFill>
                    <a:schemeClr val="tx1"/>
                  </a:solidFill>
                  <a:tailEnd type="oval"/>
                </a:ln>
              </p:spPr>
              <p:style>
                <a:lnRef idx="1">
                  <a:schemeClr val="accent1"/>
                </a:lnRef>
                <a:fillRef idx="0">
                  <a:schemeClr val="accent1"/>
                </a:fillRef>
                <a:effectRef idx="0">
                  <a:schemeClr val="accent1"/>
                </a:effectRef>
                <a:fontRef idx="minor">
                  <a:schemeClr val="tx1"/>
                </a:fontRef>
              </p:style>
            </p:cxnSp>
          </p:grpSp>
          <p:sp>
            <p:nvSpPr>
              <p:cNvPr id="28" name="TextBox 27">
                <a:extLst>
                  <a:ext uri="{FF2B5EF4-FFF2-40B4-BE49-F238E27FC236}">
                    <a16:creationId xmlns:a16="http://schemas.microsoft.com/office/drawing/2014/main" id="{94D6F487-35C1-4228-A769-52AE9BF73C24}"/>
                  </a:ext>
                </a:extLst>
              </p:cNvPr>
              <p:cNvSpPr txBox="1"/>
              <p:nvPr/>
            </p:nvSpPr>
            <p:spPr>
              <a:xfrm>
                <a:off x="963644" y="2326287"/>
                <a:ext cx="787788" cy="1569660"/>
              </a:xfrm>
              <a:prstGeom prst="rect">
                <a:avLst/>
              </a:prstGeom>
              <a:solidFill>
                <a:srgbClr val="00643C"/>
              </a:solidFill>
            </p:spPr>
            <p:txBody>
              <a:bodyPr wrap="square" rtlCol="0">
                <a:spAutoFit/>
              </a:bodyPr>
              <a:lstStyle/>
              <a:p>
                <a:r>
                  <a:rPr lang="en-GB" sz="9600" b="1" dirty="0">
                    <a:solidFill>
                      <a:srgbClr val="EAEAEA"/>
                    </a:solidFill>
                  </a:rPr>
                  <a:t>S</a:t>
                </a:r>
              </a:p>
            </p:txBody>
          </p:sp>
        </p:grpSp>
      </p:grpSp>
      <p:grpSp>
        <p:nvGrpSpPr>
          <p:cNvPr id="4" name="Group 3">
            <a:extLst>
              <a:ext uri="{FF2B5EF4-FFF2-40B4-BE49-F238E27FC236}">
                <a16:creationId xmlns:a16="http://schemas.microsoft.com/office/drawing/2014/main" id="{7DB1CAC2-DFAF-4BB1-8C9D-CC02F44177A3}"/>
              </a:ext>
            </a:extLst>
          </p:cNvPr>
          <p:cNvGrpSpPr/>
          <p:nvPr/>
        </p:nvGrpSpPr>
        <p:grpSpPr>
          <a:xfrm>
            <a:off x="7780367" y="1734627"/>
            <a:ext cx="2419602" cy="3381249"/>
            <a:chOff x="6443002" y="2327272"/>
            <a:chExt cx="2419602" cy="3381249"/>
          </a:xfrm>
        </p:grpSpPr>
        <p:sp>
          <p:nvSpPr>
            <p:cNvPr id="25" name="TextBox 24">
              <a:extLst>
                <a:ext uri="{FF2B5EF4-FFF2-40B4-BE49-F238E27FC236}">
                  <a16:creationId xmlns:a16="http://schemas.microsoft.com/office/drawing/2014/main" id="{9837E2C3-03C4-4E6F-A61A-460C051F0E0F}"/>
                </a:ext>
              </a:extLst>
            </p:cNvPr>
            <p:cNvSpPr txBox="1"/>
            <p:nvPr/>
          </p:nvSpPr>
          <p:spPr>
            <a:xfrm>
              <a:off x="6443002" y="5185301"/>
              <a:ext cx="2419602" cy="523220"/>
            </a:xfrm>
            <a:prstGeom prst="rect">
              <a:avLst/>
            </a:prstGeom>
            <a:noFill/>
          </p:spPr>
          <p:txBody>
            <a:bodyPr wrap="square" rtlCol="0">
              <a:spAutoFit/>
            </a:bodyPr>
            <a:lstStyle/>
            <a:p>
              <a:pPr algn="ctr"/>
              <a:r>
                <a:rPr lang="en-GB" sz="2800" b="1" dirty="0">
                  <a:latin typeface="Tw Cen MT Condensed" panose="020B0606020104020203" pitchFamily="34" charset="0"/>
                </a:rPr>
                <a:t>OPPORTUNITIES</a:t>
              </a:r>
            </a:p>
          </p:txBody>
        </p:sp>
        <p:grpSp>
          <p:nvGrpSpPr>
            <p:cNvPr id="39" name="Group 38">
              <a:extLst>
                <a:ext uri="{FF2B5EF4-FFF2-40B4-BE49-F238E27FC236}">
                  <a16:creationId xmlns:a16="http://schemas.microsoft.com/office/drawing/2014/main" id="{97736FB4-44EC-47C6-A25D-538D735216C8}"/>
                </a:ext>
              </a:extLst>
            </p:cNvPr>
            <p:cNvGrpSpPr/>
            <p:nvPr/>
          </p:nvGrpSpPr>
          <p:grpSpPr>
            <a:xfrm>
              <a:off x="6827488" y="2327272"/>
              <a:ext cx="1772529" cy="2782190"/>
              <a:chOff x="6780628" y="2299666"/>
              <a:chExt cx="1772529" cy="2782190"/>
            </a:xfrm>
          </p:grpSpPr>
          <p:grpSp>
            <p:nvGrpSpPr>
              <p:cNvPr id="12" name="Group 11">
                <a:extLst>
                  <a:ext uri="{FF2B5EF4-FFF2-40B4-BE49-F238E27FC236}">
                    <a16:creationId xmlns:a16="http://schemas.microsoft.com/office/drawing/2014/main" id="{1505FFFC-240C-4404-97AE-28479BA5398C}"/>
                  </a:ext>
                </a:extLst>
              </p:cNvPr>
              <p:cNvGrpSpPr/>
              <p:nvPr/>
            </p:nvGrpSpPr>
            <p:grpSpPr>
              <a:xfrm>
                <a:off x="6780628" y="2299666"/>
                <a:ext cx="1772529" cy="2782190"/>
                <a:chOff x="590843" y="1726809"/>
                <a:chExt cx="1772529" cy="2782190"/>
              </a:xfrm>
            </p:grpSpPr>
            <p:sp>
              <p:nvSpPr>
                <p:cNvPr id="13" name="Rectangle 12">
                  <a:extLst>
                    <a:ext uri="{FF2B5EF4-FFF2-40B4-BE49-F238E27FC236}">
                      <a16:creationId xmlns:a16="http://schemas.microsoft.com/office/drawing/2014/main" id="{61D1CA00-D81F-4815-8867-F265B63F7AE3}"/>
                    </a:ext>
                  </a:extLst>
                </p:cNvPr>
                <p:cNvSpPr/>
                <p:nvPr/>
              </p:nvSpPr>
              <p:spPr>
                <a:xfrm>
                  <a:off x="590843" y="1726809"/>
                  <a:ext cx="1772529" cy="1702191"/>
                </a:xfrm>
                <a:prstGeom prst="rect">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D47F016E-8DCE-4538-BB9A-B6B20385D64F}"/>
                    </a:ext>
                  </a:extLst>
                </p:cNvPr>
                <p:cNvCxnSpPr>
                  <a:cxnSpLocks/>
                </p:cNvCxnSpPr>
                <p:nvPr/>
              </p:nvCxnSpPr>
              <p:spPr>
                <a:xfrm>
                  <a:off x="1463040" y="3428999"/>
                  <a:ext cx="0" cy="1080000"/>
                </a:xfrm>
                <a:prstGeom prst="straightConnector1">
                  <a:avLst/>
                </a:prstGeom>
                <a:ln w="28575">
                  <a:solidFill>
                    <a:schemeClr val="tx1"/>
                  </a:solidFill>
                  <a:tailEnd type="ova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A374166C-C035-4A32-8620-071458B0F650}"/>
                  </a:ext>
                </a:extLst>
              </p:cNvPr>
              <p:cNvSpPr txBox="1"/>
              <p:nvPr/>
            </p:nvSpPr>
            <p:spPr>
              <a:xfrm>
                <a:off x="6904887" y="2398636"/>
                <a:ext cx="1498198" cy="1569660"/>
              </a:xfrm>
              <a:prstGeom prst="rect">
                <a:avLst/>
              </a:prstGeom>
              <a:solidFill>
                <a:srgbClr val="00643C"/>
              </a:solidFill>
            </p:spPr>
            <p:txBody>
              <a:bodyPr wrap="square" rtlCol="0">
                <a:spAutoFit/>
              </a:bodyPr>
              <a:lstStyle/>
              <a:p>
                <a:pPr algn="ctr"/>
                <a:r>
                  <a:rPr lang="en-GB" sz="9600" b="1" dirty="0">
                    <a:solidFill>
                      <a:srgbClr val="EAEAEA"/>
                    </a:solidFill>
                    <a:latin typeface="Tw Cen MT Condensed" panose="020B0606020104020203" pitchFamily="34" charset="0"/>
                  </a:rPr>
                  <a:t>O</a:t>
                </a:r>
              </a:p>
            </p:txBody>
          </p:sp>
        </p:grpSp>
      </p:grpSp>
      <p:grpSp>
        <p:nvGrpSpPr>
          <p:cNvPr id="7" name="Group 6">
            <a:extLst>
              <a:ext uri="{FF2B5EF4-FFF2-40B4-BE49-F238E27FC236}">
                <a16:creationId xmlns:a16="http://schemas.microsoft.com/office/drawing/2014/main" id="{EBCE74C4-B198-49AC-B382-7EDC48DB505E}"/>
              </a:ext>
            </a:extLst>
          </p:cNvPr>
          <p:cNvGrpSpPr/>
          <p:nvPr/>
        </p:nvGrpSpPr>
        <p:grpSpPr>
          <a:xfrm>
            <a:off x="5388347" y="1711494"/>
            <a:ext cx="2644725" cy="3404382"/>
            <a:chOff x="4901988" y="3343512"/>
            <a:chExt cx="2644725" cy="3404382"/>
          </a:xfrm>
        </p:grpSpPr>
        <p:grpSp>
          <p:nvGrpSpPr>
            <p:cNvPr id="38" name="Group 37">
              <a:extLst>
                <a:ext uri="{FF2B5EF4-FFF2-40B4-BE49-F238E27FC236}">
                  <a16:creationId xmlns:a16="http://schemas.microsoft.com/office/drawing/2014/main" id="{907FE14A-6BBB-4193-9863-155C455B7329}"/>
                </a:ext>
              </a:extLst>
            </p:cNvPr>
            <p:cNvGrpSpPr/>
            <p:nvPr/>
          </p:nvGrpSpPr>
          <p:grpSpPr>
            <a:xfrm>
              <a:off x="5402807" y="3965702"/>
              <a:ext cx="1772529" cy="2782192"/>
              <a:chOff x="3509889" y="2921856"/>
              <a:chExt cx="1772529" cy="2782192"/>
            </a:xfrm>
            <a:solidFill>
              <a:srgbClr val="00643C"/>
            </a:solidFill>
          </p:grpSpPr>
          <p:sp>
            <p:nvSpPr>
              <p:cNvPr id="16" name="Rectangle 15">
                <a:extLst>
                  <a:ext uri="{FF2B5EF4-FFF2-40B4-BE49-F238E27FC236}">
                    <a16:creationId xmlns:a16="http://schemas.microsoft.com/office/drawing/2014/main" id="{40F44BB3-8FC0-4A01-B576-4C3EF50B8D3E}"/>
                  </a:ext>
                </a:extLst>
              </p:cNvPr>
              <p:cNvSpPr/>
              <p:nvPr/>
            </p:nvSpPr>
            <p:spPr>
              <a:xfrm>
                <a:off x="3509889" y="4001857"/>
                <a:ext cx="1772529" cy="1702191"/>
              </a:xfrm>
              <a:prstGeom prst="rect">
                <a:avLst/>
              </a:prstGeom>
              <a:grp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8A9062B9-A966-484A-8F34-C1BF5A9D7004}"/>
                  </a:ext>
                </a:extLst>
              </p:cNvPr>
              <p:cNvCxnSpPr>
                <a:cxnSpLocks/>
              </p:cNvCxnSpPr>
              <p:nvPr/>
            </p:nvCxnSpPr>
            <p:spPr>
              <a:xfrm flipH="1" flipV="1">
                <a:off x="4417255" y="2921856"/>
                <a:ext cx="0" cy="1080000"/>
              </a:xfrm>
              <a:prstGeom prst="straightConnector1">
                <a:avLst/>
              </a:prstGeom>
              <a:grpFill/>
              <a:ln w="28575">
                <a:solidFill>
                  <a:schemeClr val="tx1"/>
                </a:solidFill>
                <a:tailEnd type="oval"/>
              </a:ln>
            </p:spPr>
            <p:style>
              <a:lnRef idx="1">
                <a:schemeClr val="accent1"/>
              </a:lnRef>
              <a:fillRef idx="0">
                <a:schemeClr val="accent1"/>
              </a:fillRef>
              <a:effectRef idx="0">
                <a:schemeClr val="accent1"/>
              </a:effectRef>
              <a:fontRef idx="minor">
                <a:schemeClr val="tx1"/>
              </a:fontRef>
            </p:style>
          </p:cxnSp>
        </p:grpSp>
        <p:sp>
          <p:nvSpPr>
            <p:cNvPr id="24" name="TextBox 23">
              <a:extLst>
                <a:ext uri="{FF2B5EF4-FFF2-40B4-BE49-F238E27FC236}">
                  <a16:creationId xmlns:a16="http://schemas.microsoft.com/office/drawing/2014/main" id="{B927BEC4-C1D6-4BC4-9B36-02B7A266F1AC}"/>
                </a:ext>
              </a:extLst>
            </p:cNvPr>
            <p:cNvSpPr txBox="1"/>
            <p:nvPr/>
          </p:nvSpPr>
          <p:spPr>
            <a:xfrm>
              <a:off x="4901988" y="3343512"/>
              <a:ext cx="2644725" cy="523220"/>
            </a:xfrm>
            <a:prstGeom prst="rect">
              <a:avLst/>
            </a:prstGeom>
            <a:noFill/>
          </p:spPr>
          <p:txBody>
            <a:bodyPr wrap="square" rtlCol="0">
              <a:spAutoFit/>
            </a:bodyPr>
            <a:lstStyle/>
            <a:p>
              <a:pPr algn="ctr"/>
              <a:r>
                <a:rPr lang="en-GB" sz="2800" b="1" dirty="0">
                  <a:latin typeface="Tw Cen MT Condensed" panose="020B0606020104020203" pitchFamily="34" charset="0"/>
                </a:rPr>
                <a:t>WEAKNESSES</a:t>
              </a:r>
            </a:p>
          </p:txBody>
        </p:sp>
        <p:sp>
          <p:nvSpPr>
            <p:cNvPr id="33" name="TextBox 32">
              <a:extLst>
                <a:ext uri="{FF2B5EF4-FFF2-40B4-BE49-F238E27FC236}">
                  <a16:creationId xmlns:a16="http://schemas.microsoft.com/office/drawing/2014/main" id="{141335CB-4001-42E4-BD07-596CC094FDE2}"/>
                </a:ext>
              </a:extLst>
            </p:cNvPr>
            <p:cNvSpPr txBox="1"/>
            <p:nvPr/>
          </p:nvSpPr>
          <p:spPr>
            <a:xfrm>
              <a:off x="5782651" y="5119404"/>
              <a:ext cx="1336423" cy="1569660"/>
            </a:xfrm>
            <a:prstGeom prst="rect">
              <a:avLst/>
            </a:prstGeom>
            <a:solidFill>
              <a:srgbClr val="00643C"/>
            </a:solidFill>
          </p:spPr>
          <p:txBody>
            <a:bodyPr wrap="square" rtlCol="0">
              <a:spAutoFit/>
            </a:bodyPr>
            <a:lstStyle/>
            <a:p>
              <a:r>
                <a:rPr lang="en-GB" sz="9600" b="1" dirty="0">
                  <a:solidFill>
                    <a:srgbClr val="EAEAEA"/>
                  </a:solidFill>
                  <a:latin typeface="Tw Cen MT Condensed" panose="020B0606020104020203" pitchFamily="34" charset="0"/>
                </a:rPr>
                <a:t>W</a:t>
              </a:r>
            </a:p>
          </p:txBody>
        </p:sp>
      </p:grpSp>
      <p:grpSp>
        <p:nvGrpSpPr>
          <p:cNvPr id="27" name="Group 26">
            <a:extLst>
              <a:ext uri="{FF2B5EF4-FFF2-40B4-BE49-F238E27FC236}">
                <a16:creationId xmlns:a16="http://schemas.microsoft.com/office/drawing/2014/main" id="{37ED3BF4-662A-4036-9672-0ACB7C402FE4}"/>
              </a:ext>
            </a:extLst>
          </p:cNvPr>
          <p:cNvGrpSpPr/>
          <p:nvPr/>
        </p:nvGrpSpPr>
        <p:grpSpPr>
          <a:xfrm>
            <a:off x="0" y="0"/>
            <a:ext cx="3102964" cy="6858000"/>
            <a:chOff x="0" y="0"/>
            <a:chExt cx="3102964" cy="6858000"/>
          </a:xfrm>
        </p:grpSpPr>
        <p:sp>
          <p:nvSpPr>
            <p:cNvPr id="29" name="Rectangle 28">
              <a:extLst>
                <a:ext uri="{FF2B5EF4-FFF2-40B4-BE49-F238E27FC236}">
                  <a16:creationId xmlns:a16="http://schemas.microsoft.com/office/drawing/2014/main" id="{FDE083C7-A532-4B91-8631-25FC9ECDAE8E}"/>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545801C4-9F79-448C-9A68-B87E433C6CB4}"/>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SWOT ANALYSIS</a:t>
              </a:r>
            </a:p>
          </p:txBody>
        </p:sp>
      </p:grpSp>
    </p:spTree>
    <p:extLst>
      <p:ext uri="{BB962C8B-B14F-4D97-AF65-F5344CB8AC3E}">
        <p14:creationId xmlns:p14="http://schemas.microsoft.com/office/powerpoint/2010/main" val="313797319"/>
      </p:ext>
    </p:extLst>
  </p:cSld>
  <p:clrMapOvr>
    <a:masterClrMapping/>
  </p:clrMapOvr>
  <mc:AlternateContent xmlns:mc="http://schemas.openxmlformats.org/markup-compatibility/2006" xmlns:p14="http://schemas.microsoft.com/office/powerpoint/2010/main">
    <mc:Choice Requires="p14">
      <p:transition spd="slow" p14:dur="2000" advTm="7000"/>
    </mc:Choice>
    <mc:Fallback xmlns="">
      <p:transition spd="slow" advTm="7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EDCF8E-63E8-4E84-BB5C-D6739428DDA7}"/>
              </a:ext>
            </a:extLst>
          </p:cNvPr>
          <p:cNvGrpSpPr/>
          <p:nvPr/>
        </p:nvGrpSpPr>
        <p:grpSpPr>
          <a:xfrm>
            <a:off x="3792512" y="1012710"/>
            <a:ext cx="7994301" cy="4531558"/>
            <a:chOff x="2067416" y="1867150"/>
            <a:chExt cx="7994301" cy="4531558"/>
          </a:xfrm>
        </p:grpSpPr>
        <p:sp>
          <p:nvSpPr>
            <p:cNvPr id="6" name="Arrow: Up 5">
              <a:extLst>
                <a:ext uri="{FF2B5EF4-FFF2-40B4-BE49-F238E27FC236}">
                  <a16:creationId xmlns:a16="http://schemas.microsoft.com/office/drawing/2014/main" id="{1D05DE9F-1AB6-4F9E-9459-5C676F1DD956}"/>
                </a:ext>
              </a:extLst>
            </p:cNvPr>
            <p:cNvSpPr/>
            <p:nvPr/>
          </p:nvSpPr>
          <p:spPr>
            <a:xfrm>
              <a:off x="6095999" y="2926080"/>
              <a:ext cx="45719" cy="281354"/>
            </a:xfrm>
            <a:prstGeom prst="upArrow">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Up 6">
              <a:extLst>
                <a:ext uri="{FF2B5EF4-FFF2-40B4-BE49-F238E27FC236}">
                  <a16:creationId xmlns:a16="http://schemas.microsoft.com/office/drawing/2014/main" id="{95FFCAC7-A3FD-4E2C-867E-7CC398560550}"/>
                </a:ext>
              </a:extLst>
            </p:cNvPr>
            <p:cNvSpPr/>
            <p:nvPr/>
          </p:nvSpPr>
          <p:spPr>
            <a:xfrm rot="3560014">
              <a:off x="7034240" y="3429000"/>
              <a:ext cx="45719" cy="281354"/>
            </a:xfrm>
            <a:prstGeom prst="upArrow">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C95F088F-722B-43C3-8339-2327978CCC7D}"/>
                </a:ext>
              </a:extLst>
            </p:cNvPr>
            <p:cNvSpPr/>
            <p:nvPr/>
          </p:nvSpPr>
          <p:spPr>
            <a:xfrm rot="17892529">
              <a:off x="5085836" y="3433773"/>
              <a:ext cx="45719" cy="281354"/>
            </a:xfrm>
            <a:prstGeom prst="upArrow">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Up 8">
              <a:extLst>
                <a:ext uri="{FF2B5EF4-FFF2-40B4-BE49-F238E27FC236}">
                  <a16:creationId xmlns:a16="http://schemas.microsoft.com/office/drawing/2014/main" id="{5238A98A-BF9B-4DE9-BB32-ABC78F9039F8}"/>
                </a:ext>
              </a:extLst>
            </p:cNvPr>
            <p:cNvSpPr/>
            <p:nvPr/>
          </p:nvSpPr>
          <p:spPr>
            <a:xfrm rot="14295337">
              <a:off x="5102392" y="4567539"/>
              <a:ext cx="45719" cy="281354"/>
            </a:xfrm>
            <a:prstGeom prst="upArrow">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Up 9">
              <a:extLst>
                <a:ext uri="{FF2B5EF4-FFF2-40B4-BE49-F238E27FC236}">
                  <a16:creationId xmlns:a16="http://schemas.microsoft.com/office/drawing/2014/main" id="{7D32C38C-BDC2-4429-9694-D2C8DAC4224D}"/>
                </a:ext>
              </a:extLst>
            </p:cNvPr>
            <p:cNvSpPr/>
            <p:nvPr/>
          </p:nvSpPr>
          <p:spPr>
            <a:xfrm rot="10800000">
              <a:off x="6112994" y="5064369"/>
              <a:ext cx="45719" cy="281354"/>
            </a:xfrm>
            <a:prstGeom prst="upArrow">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Up 10">
              <a:extLst>
                <a:ext uri="{FF2B5EF4-FFF2-40B4-BE49-F238E27FC236}">
                  <a16:creationId xmlns:a16="http://schemas.microsoft.com/office/drawing/2014/main" id="{50170EE7-BC3B-4C61-BF78-C84B9546A1A6}"/>
                </a:ext>
              </a:extLst>
            </p:cNvPr>
            <p:cNvSpPr/>
            <p:nvPr/>
          </p:nvSpPr>
          <p:spPr>
            <a:xfrm rot="7078982">
              <a:off x="7047187" y="4560278"/>
              <a:ext cx="45719" cy="281354"/>
            </a:xfrm>
            <a:prstGeom prst="upArrow">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a:extLst>
                <a:ext uri="{FF2B5EF4-FFF2-40B4-BE49-F238E27FC236}">
                  <a16:creationId xmlns:a16="http://schemas.microsoft.com/office/drawing/2014/main" id="{E843CE05-AC79-456B-B5CD-7EBB7AAEF2F5}"/>
                </a:ext>
              </a:extLst>
            </p:cNvPr>
            <p:cNvGrpSpPr/>
            <p:nvPr/>
          </p:nvGrpSpPr>
          <p:grpSpPr>
            <a:xfrm>
              <a:off x="4676681" y="1867150"/>
              <a:ext cx="2872623" cy="969291"/>
              <a:chOff x="4676681" y="1867150"/>
              <a:chExt cx="2872623" cy="969291"/>
            </a:xfrm>
          </p:grpSpPr>
          <p:sp>
            <p:nvSpPr>
              <p:cNvPr id="18" name="Rectangle: Rounded Corners 17">
                <a:extLst>
                  <a:ext uri="{FF2B5EF4-FFF2-40B4-BE49-F238E27FC236}">
                    <a16:creationId xmlns:a16="http://schemas.microsoft.com/office/drawing/2014/main" id="{7F57CE51-EB87-4A9E-A757-0ED4EB27E4F1}"/>
                  </a:ext>
                </a:extLst>
              </p:cNvPr>
              <p:cNvSpPr/>
              <p:nvPr/>
            </p:nvSpPr>
            <p:spPr>
              <a:xfrm>
                <a:off x="4676681" y="1867150"/>
                <a:ext cx="2872623" cy="969291"/>
              </a:xfrm>
              <a:prstGeom prst="roundRect">
                <a:avLst>
                  <a:gd name="adj" fmla="val 47145"/>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DA57215A-00A3-4AD1-80B2-E5AC61B7AB86}"/>
                  </a:ext>
                </a:extLst>
              </p:cNvPr>
              <p:cNvSpPr txBox="1"/>
              <p:nvPr/>
            </p:nvSpPr>
            <p:spPr>
              <a:xfrm>
                <a:off x="5196710" y="2100471"/>
                <a:ext cx="1844304" cy="646331"/>
              </a:xfrm>
              <a:prstGeom prst="rect">
                <a:avLst/>
              </a:prstGeom>
              <a:noFill/>
            </p:spPr>
            <p:txBody>
              <a:bodyPr wrap="square" rtlCol="0">
                <a:spAutoFit/>
              </a:bodyPr>
              <a:lstStyle/>
              <a:p>
                <a:pPr algn="ctr"/>
                <a:r>
                  <a:rPr lang="en-GB" sz="3600" b="1" dirty="0">
                    <a:solidFill>
                      <a:srgbClr val="EAEAEA"/>
                    </a:solidFill>
                    <a:latin typeface="Tw Cen MT Condensed" panose="020B0606020104020203" pitchFamily="34" charset="0"/>
                  </a:rPr>
                  <a:t>Political</a:t>
                </a:r>
              </a:p>
            </p:txBody>
          </p:sp>
        </p:grpSp>
        <p:sp>
          <p:nvSpPr>
            <p:cNvPr id="20" name="Rectangle: Rounded Corners 19">
              <a:extLst>
                <a:ext uri="{FF2B5EF4-FFF2-40B4-BE49-F238E27FC236}">
                  <a16:creationId xmlns:a16="http://schemas.microsoft.com/office/drawing/2014/main" id="{EC776307-5518-49D7-8DD7-EAC818B15BED}"/>
                </a:ext>
              </a:extLst>
            </p:cNvPr>
            <p:cNvSpPr/>
            <p:nvPr/>
          </p:nvSpPr>
          <p:spPr>
            <a:xfrm>
              <a:off x="7246805" y="4376433"/>
              <a:ext cx="2814912" cy="969291"/>
            </a:xfrm>
            <a:prstGeom prst="roundRect">
              <a:avLst>
                <a:gd name="adj" fmla="val 47145"/>
              </a:avLst>
            </a:prstGeom>
            <a:solidFill>
              <a:srgbClr val="00643C"/>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latin typeface="Tw Cen MT Condensed" panose="020B0606020104020203" pitchFamily="34" charset="0"/>
                </a:rPr>
                <a:t>Social</a:t>
              </a:r>
            </a:p>
          </p:txBody>
        </p:sp>
        <p:sp>
          <p:nvSpPr>
            <p:cNvPr id="21" name="Rectangle: Rounded Corners 20">
              <a:extLst>
                <a:ext uri="{FF2B5EF4-FFF2-40B4-BE49-F238E27FC236}">
                  <a16:creationId xmlns:a16="http://schemas.microsoft.com/office/drawing/2014/main" id="{FE04AF74-1482-4B22-8F41-FF07736A1808}"/>
                </a:ext>
              </a:extLst>
            </p:cNvPr>
            <p:cNvSpPr/>
            <p:nvPr/>
          </p:nvSpPr>
          <p:spPr>
            <a:xfrm>
              <a:off x="7205003" y="2944354"/>
              <a:ext cx="2856714" cy="969291"/>
            </a:xfrm>
            <a:prstGeom prst="roundRect">
              <a:avLst>
                <a:gd name="adj" fmla="val 47145"/>
              </a:avLst>
            </a:prstGeom>
            <a:solidFill>
              <a:srgbClr val="00643C"/>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latin typeface="Tw Cen MT Condensed" panose="020B0606020104020203" pitchFamily="34" charset="0"/>
                </a:rPr>
                <a:t>Economical</a:t>
              </a:r>
            </a:p>
          </p:txBody>
        </p:sp>
        <p:sp>
          <p:nvSpPr>
            <p:cNvPr id="22" name="Rectangle: Rounded Corners 21">
              <a:extLst>
                <a:ext uri="{FF2B5EF4-FFF2-40B4-BE49-F238E27FC236}">
                  <a16:creationId xmlns:a16="http://schemas.microsoft.com/office/drawing/2014/main" id="{44FEFBDD-E561-4DC0-BE7B-5BCB692E1D1A}"/>
                </a:ext>
              </a:extLst>
            </p:cNvPr>
            <p:cNvSpPr/>
            <p:nvPr/>
          </p:nvSpPr>
          <p:spPr>
            <a:xfrm>
              <a:off x="2067416" y="2958424"/>
              <a:ext cx="2877778" cy="969291"/>
            </a:xfrm>
            <a:prstGeom prst="roundRect">
              <a:avLst>
                <a:gd name="adj" fmla="val 47145"/>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latin typeface="Tw Cen MT Condensed" panose="020B0606020104020203" pitchFamily="34" charset="0"/>
                </a:rPr>
                <a:t>Legal</a:t>
              </a:r>
            </a:p>
          </p:txBody>
        </p:sp>
        <p:sp>
          <p:nvSpPr>
            <p:cNvPr id="23" name="Rectangle: Rounded Corners 22">
              <a:extLst>
                <a:ext uri="{FF2B5EF4-FFF2-40B4-BE49-F238E27FC236}">
                  <a16:creationId xmlns:a16="http://schemas.microsoft.com/office/drawing/2014/main" id="{672410AB-EAE2-49D7-91B9-BE0FFE515F71}"/>
                </a:ext>
              </a:extLst>
            </p:cNvPr>
            <p:cNvSpPr/>
            <p:nvPr/>
          </p:nvSpPr>
          <p:spPr>
            <a:xfrm>
              <a:off x="2082019" y="4353721"/>
              <a:ext cx="2877778" cy="992003"/>
            </a:xfrm>
            <a:prstGeom prst="roundRect">
              <a:avLst>
                <a:gd name="adj" fmla="val 47145"/>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latin typeface="Tw Cen MT Condensed" panose="020B0606020104020203" pitchFamily="34" charset="0"/>
                </a:rPr>
                <a:t>Environmental</a:t>
              </a:r>
            </a:p>
          </p:txBody>
        </p:sp>
        <p:sp>
          <p:nvSpPr>
            <p:cNvPr id="24" name="Rectangle: Rounded Corners 23">
              <a:extLst>
                <a:ext uri="{FF2B5EF4-FFF2-40B4-BE49-F238E27FC236}">
                  <a16:creationId xmlns:a16="http://schemas.microsoft.com/office/drawing/2014/main" id="{C46A990D-4EC9-426B-89CF-73299E97E0D9}"/>
                </a:ext>
              </a:extLst>
            </p:cNvPr>
            <p:cNvSpPr/>
            <p:nvPr/>
          </p:nvSpPr>
          <p:spPr>
            <a:xfrm>
              <a:off x="4699542" y="5429417"/>
              <a:ext cx="2872622" cy="969291"/>
            </a:xfrm>
            <a:prstGeom prst="roundRect">
              <a:avLst>
                <a:gd name="adj" fmla="val 47145"/>
              </a:avLst>
            </a:prstGeom>
            <a:solidFill>
              <a:srgbClr val="00643C"/>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latin typeface="Tw Cen MT Condensed" panose="020B0606020104020203" pitchFamily="34" charset="0"/>
                </a:rPr>
                <a:t>Technological</a:t>
              </a:r>
            </a:p>
          </p:txBody>
        </p:sp>
        <p:grpSp>
          <p:nvGrpSpPr>
            <p:cNvPr id="28" name="Group 27">
              <a:extLst>
                <a:ext uri="{FF2B5EF4-FFF2-40B4-BE49-F238E27FC236}">
                  <a16:creationId xmlns:a16="http://schemas.microsoft.com/office/drawing/2014/main" id="{2941D941-A38F-45A3-9798-939CB70E5708}"/>
                </a:ext>
              </a:extLst>
            </p:cNvPr>
            <p:cNvGrpSpPr/>
            <p:nvPr/>
          </p:nvGrpSpPr>
          <p:grpSpPr>
            <a:xfrm>
              <a:off x="5012787" y="3207434"/>
              <a:ext cx="2166425" cy="1856935"/>
              <a:chOff x="5012787" y="3207434"/>
              <a:chExt cx="2166425" cy="1856935"/>
            </a:xfrm>
            <a:solidFill>
              <a:srgbClr val="00643C"/>
            </a:solidFill>
          </p:grpSpPr>
          <p:sp>
            <p:nvSpPr>
              <p:cNvPr id="5" name="Hexagon 4">
                <a:extLst>
                  <a:ext uri="{FF2B5EF4-FFF2-40B4-BE49-F238E27FC236}">
                    <a16:creationId xmlns:a16="http://schemas.microsoft.com/office/drawing/2014/main" id="{2D143148-7BAA-4395-A3FA-F2C5C3224923}"/>
                  </a:ext>
                </a:extLst>
              </p:cNvPr>
              <p:cNvSpPr/>
              <p:nvPr/>
            </p:nvSpPr>
            <p:spPr>
              <a:xfrm>
                <a:off x="5012787" y="3207434"/>
                <a:ext cx="2166425" cy="1856935"/>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7E3B0B81-23A7-44D0-996B-800906C2899F}"/>
                  </a:ext>
                </a:extLst>
              </p:cNvPr>
              <p:cNvSpPr txBox="1"/>
              <p:nvPr/>
            </p:nvSpPr>
            <p:spPr>
              <a:xfrm>
                <a:off x="5342606" y="3751180"/>
                <a:ext cx="1540772" cy="769441"/>
              </a:xfrm>
              <a:prstGeom prst="rect">
                <a:avLst/>
              </a:prstGeom>
              <a:grpFill/>
            </p:spPr>
            <p:txBody>
              <a:bodyPr wrap="square" rtlCol="0">
                <a:spAutoFit/>
              </a:bodyPr>
              <a:lstStyle/>
              <a:p>
                <a:r>
                  <a:rPr lang="en-GB" sz="4400" b="1" dirty="0">
                    <a:solidFill>
                      <a:schemeClr val="bg1"/>
                    </a:solidFill>
                    <a:latin typeface="Tw Cen MT Condensed" panose="020B0606020104020203" pitchFamily="34" charset="0"/>
                  </a:rPr>
                  <a:t>PESTEL</a:t>
                </a:r>
              </a:p>
            </p:txBody>
          </p:sp>
        </p:grpSp>
      </p:grpSp>
      <p:grpSp>
        <p:nvGrpSpPr>
          <p:cNvPr id="25" name="Group 24">
            <a:extLst>
              <a:ext uri="{FF2B5EF4-FFF2-40B4-BE49-F238E27FC236}">
                <a16:creationId xmlns:a16="http://schemas.microsoft.com/office/drawing/2014/main" id="{3D32F684-188F-4A02-A4CF-55ABB21D69A6}"/>
              </a:ext>
            </a:extLst>
          </p:cNvPr>
          <p:cNvGrpSpPr/>
          <p:nvPr/>
        </p:nvGrpSpPr>
        <p:grpSpPr>
          <a:xfrm>
            <a:off x="0" y="0"/>
            <a:ext cx="3102964" cy="6858000"/>
            <a:chOff x="0" y="0"/>
            <a:chExt cx="3102964" cy="6858000"/>
          </a:xfrm>
        </p:grpSpPr>
        <p:sp>
          <p:nvSpPr>
            <p:cNvPr id="29" name="Rectangle 28">
              <a:extLst>
                <a:ext uri="{FF2B5EF4-FFF2-40B4-BE49-F238E27FC236}">
                  <a16:creationId xmlns:a16="http://schemas.microsoft.com/office/drawing/2014/main" id="{693FA135-4655-4F59-AD41-B5F72452917D}"/>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68D5FFB4-CE93-4F1B-A7C7-C70B0AF47D30}"/>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PESTEL ANALYSIS</a:t>
              </a:r>
            </a:p>
          </p:txBody>
        </p:sp>
      </p:grpSp>
    </p:spTree>
    <p:extLst>
      <p:ext uri="{BB962C8B-B14F-4D97-AF65-F5344CB8AC3E}">
        <p14:creationId xmlns:p14="http://schemas.microsoft.com/office/powerpoint/2010/main" val="143399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ock&#10;&#10;Description automatically generated">
            <a:extLst>
              <a:ext uri="{FF2B5EF4-FFF2-40B4-BE49-F238E27FC236}">
                <a16:creationId xmlns:a16="http://schemas.microsoft.com/office/drawing/2014/main" id="{CD7EB2E4-A184-4379-A624-F77DFEAF66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7728" y="1229193"/>
            <a:ext cx="7744620" cy="4197245"/>
          </a:xfrm>
          <a:prstGeom prst="rect">
            <a:avLst/>
          </a:prstGeom>
          <a:ln>
            <a:solidFill>
              <a:srgbClr val="00643C"/>
            </a:solidFill>
          </a:ln>
        </p:spPr>
      </p:pic>
      <p:grpSp>
        <p:nvGrpSpPr>
          <p:cNvPr id="6" name="Group 5">
            <a:extLst>
              <a:ext uri="{FF2B5EF4-FFF2-40B4-BE49-F238E27FC236}">
                <a16:creationId xmlns:a16="http://schemas.microsoft.com/office/drawing/2014/main" id="{CF1E5796-CC72-4465-9F3A-EC26CD71DAD7}"/>
              </a:ext>
            </a:extLst>
          </p:cNvPr>
          <p:cNvGrpSpPr/>
          <p:nvPr/>
        </p:nvGrpSpPr>
        <p:grpSpPr>
          <a:xfrm>
            <a:off x="0" y="0"/>
            <a:ext cx="3102964" cy="6858000"/>
            <a:chOff x="0" y="0"/>
            <a:chExt cx="3102964" cy="6858000"/>
          </a:xfrm>
        </p:grpSpPr>
        <p:sp>
          <p:nvSpPr>
            <p:cNvPr id="7" name="Rectangle 6">
              <a:extLst>
                <a:ext uri="{FF2B5EF4-FFF2-40B4-BE49-F238E27FC236}">
                  <a16:creationId xmlns:a16="http://schemas.microsoft.com/office/drawing/2014/main" id="{D798030F-4DDE-4FFB-A3C5-85F3DB0DB236}"/>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071CD581-EB54-4FC3-B302-2927D5260D6E}"/>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300" b="1" dirty="0">
                  <a:latin typeface="Tw Cen MT Condensed" panose="020B0606020104020203" pitchFamily="34" charset="0"/>
                </a:rPr>
                <a:t>LEADERSHIP</a:t>
              </a:r>
            </a:p>
            <a:p>
              <a:pPr algn="ctr"/>
              <a:r>
                <a:rPr lang="en-GB" sz="2300" b="1" dirty="0">
                  <a:latin typeface="Tw Cen MT Condensed" panose="020B0606020104020203" pitchFamily="34" charset="0"/>
                </a:rPr>
                <a:t>VS. </a:t>
              </a:r>
            </a:p>
            <a:p>
              <a:pPr algn="ctr"/>
              <a:r>
                <a:rPr lang="en-GB" sz="2300" b="1" dirty="0">
                  <a:latin typeface="Tw Cen MT Condensed" panose="020B0606020104020203" pitchFamily="34" charset="0"/>
                </a:rPr>
                <a:t>MANAGEMENT</a:t>
              </a:r>
            </a:p>
          </p:txBody>
        </p:sp>
      </p:grpSp>
    </p:spTree>
    <p:extLst>
      <p:ext uri="{BB962C8B-B14F-4D97-AF65-F5344CB8AC3E}">
        <p14:creationId xmlns:p14="http://schemas.microsoft.com/office/powerpoint/2010/main" val="1232934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9DA9879-ABAC-44FC-8FCD-4B794CD37BC8}"/>
              </a:ext>
            </a:extLst>
          </p:cNvPr>
          <p:cNvSpPr/>
          <p:nvPr/>
        </p:nvSpPr>
        <p:spPr>
          <a:xfrm>
            <a:off x="6061021" y="329715"/>
            <a:ext cx="4147280" cy="804047"/>
          </a:xfrm>
          <a:prstGeom prst="roundRect">
            <a:avLst/>
          </a:prstGeom>
          <a:solidFill>
            <a:srgbClr val="00643C"/>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AUTOCRATIC</a:t>
            </a:r>
          </a:p>
        </p:txBody>
      </p:sp>
      <p:sp>
        <p:nvSpPr>
          <p:cNvPr id="5" name="TextBox 4">
            <a:extLst>
              <a:ext uri="{FF2B5EF4-FFF2-40B4-BE49-F238E27FC236}">
                <a16:creationId xmlns:a16="http://schemas.microsoft.com/office/drawing/2014/main" id="{D0E9A629-04DA-4BB7-9547-0CD9C4B42A16}"/>
              </a:ext>
            </a:extLst>
          </p:cNvPr>
          <p:cNvSpPr txBox="1"/>
          <p:nvPr/>
        </p:nvSpPr>
        <p:spPr>
          <a:xfrm>
            <a:off x="1064302" y="2809459"/>
            <a:ext cx="2428406" cy="523220"/>
          </a:xfrm>
          <a:prstGeom prst="rect">
            <a:avLst/>
          </a:prstGeom>
          <a:noFill/>
        </p:spPr>
        <p:txBody>
          <a:bodyPr wrap="square" rtlCol="0">
            <a:spAutoFit/>
          </a:bodyPr>
          <a:lstStyle/>
          <a:p>
            <a:pPr algn="ctr"/>
            <a:r>
              <a:rPr lang="en-GB" sz="2800" dirty="0">
                <a:solidFill>
                  <a:srgbClr val="FFFFFF"/>
                </a:solidFill>
                <a:latin typeface="Tw Cen MT Condensed" panose="020B0606020104020203" pitchFamily="34" charset="0"/>
              </a:rPr>
              <a:t>AUTOCRATIC</a:t>
            </a:r>
          </a:p>
        </p:txBody>
      </p:sp>
      <p:sp>
        <p:nvSpPr>
          <p:cNvPr id="15" name="Rectangle: Rounded Corners 14">
            <a:extLst>
              <a:ext uri="{FF2B5EF4-FFF2-40B4-BE49-F238E27FC236}">
                <a16:creationId xmlns:a16="http://schemas.microsoft.com/office/drawing/2014/main" id="{0059CF47-BD46-4C83-86E4-6D8F43ECF340}"/>
              </a:ext>
            </a:extLst>
          </p:cNvPr>
          <p:cNvSpPr/>
          <p:nvPr/>
        </p:nvSpPr>
        <p:spPr>
          <a:xfrm>
            <a:off x="6140969" y="4435128"/>
            <a:ext cx="4067332" cy="804047"/>
          </a:xfrm>
          <a:prstGeom prst="roundRect">
            <a:avLst/>
          </a:prstGeom>
          <a:solidFill>
            <a:srgbClr val="00643C"/>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PATERNALISTIC</a:t>
            </a:r>
          </a:p>
        </p:txBody>
      </p:sp>
      <p:sp>
        <p:nvSpPr>
          <p:cNvPr id="16" name="Rectangle: Rounded Corners 15">
            <a:extLst>
              <a:ext uri="{FF2B5EF4-FFF2-40B4-BE49-F238E27FC236}">
                <a16:creationId xmlns:a16="http://schemas.microsoft.com/office/drawing/2014/main" id="{E56EE54C-E034-444E-BC36-D549D063E7F8}"/>
              </a:ext>
            </a:extLst>
          </p:cNvPr>
          <p:cNvSpPr/>
          <p:nvPr/>
        </p:nvSpPr>
        <p:spPr>
          <a:xfrm>
            <a:off x="6140969" y="5779483"/>
            <a:ext cx="4067332" cy="804047"/>
          </a:xfrm>
          <a:prstGeom prst="roundRect">
            <a:avLst/>
          </a:prstGeom>
          <a:solidFill>
            <a:srgbClr val="00643C"/>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LAISSEZ FAIRE</a:t>
            </a:r>
          </a:p>
        </p:txBody>
      </p:sp>
      <p:sp>
        <p:nvSpPr>
          <p:cNvPr id="17" name="Rectangle: Rounded Corners 16">
            <a:extLst>
              <a:ext uri="{FF2B5EF4-FFF2-40B4-BE49-F238E27FC236}">
                <a16:creationId xmlns:a16="http://schemas.microsoft.com/office/drawing/2014/main" id="{FFFBB008-090D-4F6E-A5CD-100EAC363BA1}"/>
              </a:ext>
            </a:extLst>
          </p:cNvPr>
          <p:cNvSpPr/>
          <p:nvPr/>
        </p:nvSpPr>
        <p:spPr>
          <a:xfrm>
            <a:off x="6095999" y="3071069"/>
            <a:ext cx="4112302" cy="804047"/>
          </a:xfrm>
          <a:prstGeom prst="roundRect">
            <a:avLst/>
          </a:prstGeom>
          <a:solidFill>
            <a:srgbClr val="00643C"/>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BUERAUCRATIC</a:t>
            </a:r>
          </a:p>
        </p:txBody>
      </p:sp>
      <p:sp>
        <p:nvSpPr>
          <p:cNvPr id="18" name="Rectangle: Rounded Corners 17">
            <a:extLst>
              <a:ext uri="{FF2B5EF4-FFF2-40B4-BE49-F238E27FC236}">
                <a16:creationId xmlns:a16="http://schemas.microsoft.com/office/drawing/2014/main" id="{7FAA5149-25D5-469A-AB8D-2F089C32644F}"/>
              </a:ext>
            </a:extLst>
          </p:cNvPr>
          <p:cNvSpPr/>
          <p:nvPr/>
        </p:nvSpPr>
        <p:spPr>
          <a:xfrm>
            <a:off x="6095999" y="1678784"/>
            <a:ext cx="4112302" cy="804047"/>
          </a:xfrm>
          <a:prstGeom prst="roundRect">
            <a:avLst/>
          </a:prstGeom>
          <a:solidFill>
            <a:srgbClr val="00643C"/>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DEMOCRATIC</a:t>
            </a:r>
          </a:p>
        </p:txBody>
      </p:sp>
      <p:grpSp>
        <p:nvGrpSpPr>
          <p:cNvPr id="19" name="Group 18">
            <a:extLst>
              <a:ext uri="{FF2B5EF4-FFF2-40B4-BE49-F238E27FC236}">
                <a16:creationId xmlns:a16="http://schemas.microsoft.com/office/drawing/2014/main" id="{6E59F813-F226-46A6-B590-B77A53605659}"/>
              </a:ext>
            </a:extLst>
          </p:cNvPr>
          <p:cNvGrpSpPr/>
          <p:nvPr/>
        </p:nvGrpSpPr>
        <p:grpSpPr>
          <a:xfrm>
            <a:off x="0" y="0"/>
            <a:ext cx="3102964" cy="6858000"/>
            <a:chOff x="0" y="0"/>
            <a:chExt cx="3102964" cy="6858000"/>
          </a:xfrm>
        </p:grpSpPr>
        <p:sp>
          <p:nvSpPr>
            <p:cNvPr id="20" name="Rectangle 19">
              <a:extLst>
                <a:ext uri="{FF2B5EF4-FFF2-40B4-BE49-F238E27FC236}">
                  <a16:creationId xmlns:a16="http://schemas.microsoft.com/office/drawing/2014/main" id="{C3233C16-C642-487C-B867-ECE469A2127E}"/>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B89DD21-1CF8-48CD-AC70-D62EE03A12A3}"/>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STYLES </a:t>
              </a:r>
            </a:p>
            <a:p>
              <a:pPr algn="ctr"/>
              <a:r>
                <a:rPr lang="en-GB" sz="2400" b="1" dirty="0">
                  <a:latin typeface="Tw Cen MT Condensed" panose="020B0606020104020203" pitchFamily="34" charset="0"/>
                </a:rPr>
                <a:t>OF LEADERSHIP</a:t>
              </a:r>
            </a:p>
          </p:txBody>
        </p:sp>
      </p:grpSp>
    </p:spTree>
    <p:extLst>
      <p:ext uri="{BB962C8B-B14F-4D97-AF65-F5344CB8AC3E}">
        <p14:creationId xmlns:p14="http://schemas.microsoft.com/office/powerpoint/2010/main" val="3576058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next to a dog&#10;&#10;Description automatically generated">
            <a:extLst>
              <a:ext uri="{FF2B5EF4-FFF2-40B4-BE49-F238E27FC236}">
                <a16:creationId xmlns:a16="http://schemas.microsoft.com/office/drawing/2014/main" id="{D130F62C-702C-4BB2-84D9-859C9DC3D0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2512" y="1066652"/>
            <a:ext cx="7938099" cy="4407421"/>
          </a:xfrm>
          <a:prstGeom prst="rect">
            <a:avLst/>
          </a:prstGeom>
          <a:ln w="12700">
            <a:solidFill>
              <a:srgbClr val="00643C"/>
            </a:solidFill>
          </a:ln>
        </p:spPr>
      </p:pic>
      <p:grpSp>
        <p:nvGrpSpPr>
          <p:cNvPr id="6" name="Group 5">
            <a:extLst>
              <a:ext uri="{FF2B5EF4-FFF2-40B4-BE49-F238E27FC236}">
                <a16:creationId xmlns:a16="http://schemas.microsoft.com/office/drawing/2014/main" id="{7583BBA2-74D1-4F42-A3A4-2693EB450ACF}"/>
              </a:ext>
            </a:extLst>
          </p:cNvPr>
          <p:cNvGrpSpPr/>
          <p:nvPr/>
        </p:nvGrpSpPr>
        <p:grpSpPr>
          <a:xfrm>
            <a:off x="0" y="0"/>
            <a:ext cx="3102964" cy="6858000"/>
            <a:chOff x="0" y="0"/>
            <a:chExt cx="3102964" cy="6858000"/>
          </a:xfrm>
        </p:grpSpPr>
        <p:sp>
          <p:nvSpPr>
            <p:cNvPr id="7" name="Rectangle 6">
              <a:extLst>
                <a:ext uri="{FF2B5EF4-FFF2-40B4-BE49-F238E27FC236}">
                  <a16:creationId xmlns:a16="http://schemas.microsoft.com/office/drawing/2014/main" id="{5A2A3E12-A29A-412B-8E01-395C9FFFC12A}"/>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C23330B-A456-4D93-883E-97B7B28AD63F}"/>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GROUP</a:t>
              </a:r>
            </a:p>
            <a:p>
              <a:pPr algn="ctr"/>
              <a:r>
                <a:rPr lang="en-GB" sz="2400" b="1" dirty="0">
                  <a:latin typeface="Tw Cen MT Condensed" panose="020B0606020104020203" pitchFamily="34" charset="0"/>
                </a:rPr>
                <a:t> VS.</a:t>
              </a:r>
            </a:p>
            <a:p>
              <a:pPr algn="ctr"/>
              <a:r>
                <a:rPr lang="en-GB" sz="2400" b="1" dirty="0">
                  <a:latin typeface="Tw Cen MT Condensed" panose="020B0606020104020203" pitchFamily="34" charset="0"/>
                </a:rPr>
                <a:t> TEAM</a:t>
              </a:r>
            </a:p>
          </p:txBody>
        </p:sp>
      </p:grpSp>
    </p:spTree>
    <p:extLst>
      <p:ext uri="{BB962C8B-B14F-4D97-AF65-F5344CB8AC3E}">
        <p14:creationId xmlns:p14="http://schemas.microsoft.com/office/powerpoint/2010/main" val="928830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94F6A31-CC80-4F75-A22A-78C019F1130E}"/>
              </a:ext>
            </a:extLst>
          </p:cNvPr>
          <p:cNvGrpSpPr/>
          <p:nvPr/>
        </p:nvGrpSpPr>
        <p:grpSpPr>
          <a:xfrm>
            <a:off x="3792512" y="758230"/>
            <a:ext cx="7942123" cy="5341539"/>
            <a:chOff x="1891622" y="1474291"/>
            <a:chExt cx="8386828" cy="5361570"/>
          </a:xfrm>
        </p:grpSpPr>
        <p:sp>
          <p:nvSpPr>
            <p:cNvPr id="23" name="Oval 22">
              <a:extLst>
                <a:ext uri="{FF2B5EF4-FFF2-40B4-BE49-F238E27FC236}">
                  <a16:creationId xmlns:a16="http://schemas.microsoft.com/office/drawing/2014/main" id="{769C3A29-4B6E-4670-B702-73F5B693C716}"/>
                </a:ext>
              </a:extLst>
            </p:cNvPr>
            <p:cNvSpPr/>
            <p:nvPr/>
          </p:nvSpPr>
          <p:spPr>
            <a:xfrm>
              <a:off x="4926437" y="1474291"/>
              <a:ext cx="2409363" cy="1200697"/>
            </a:xfrm>
            <a:prstGeom prst="ellipse">
              <a:avLst/>
            </a:prstGeom>
            <a:solidFill>
              <a:srgbClr val="00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FORMING</a:t>
              </a:r>
            </a:p>
          </p:txBody>
        </p:sp>
        <p:grpSp>
          <p:nvGrpSpPr>
            <p:cNvPr id="6" name="Group 5">
              <a:extLst>
                <a:ext uri="{FF2B5EF4-FFF2-40B4-BE49-F238E27FC236}">
                  <a16:creationId xmlns:a16="http://schemas.microsoft.com/office/drawing/2014/main" id="{8EC25472-7C65-4269-ABC3-DEF362EEAC5F}"/>
                </a:ext>
              </a:extLst>
            </p:cNvPr>
            <p:cNvGrpSpPr/>
            <p:nvPr/>
          </p:nvGrpSpPr>
          <p:grpSpPr>
            <a:xfrm>
              <a:off x="4735275" y="2983829"/>
              <a:ext cx="2791689" cy="2708665"/>
              <a:chOff x="5174566" y="3327009"/>
              <a:chExt cx="1842868" cy="1772529"/>
            </a:xfrm>
            <a:solidFill>
              <a:srgbClr val="00643C"/>
            </a:solidFill>
          </p:grpSpPr>
          <p:sp>
            <p:nvSpPr>
              <p:cNvPr id="4" name="Oval 3">
                <a:extLst>
                  <a:ext uri="{FF2B5EF4-FFF2-40B4-BE49-F238E27FC236}">
                    <a16:creationId xmlns:a16="http://schemas.microsoft.com/office/drawing/2014/main" id="{E4541491-4C1C-4AF8-964A-B256F1DB0EDF}"/>
                  </a:ext>
                </a:extLst>
              </p:cNvPr>
              <p:cNvSpPr/>
              <p:nvPr/>
            </p:nvSpPr>
            <p:spPr>
              <a:xfrm>
                <a:off x="5174566" y="3327009"/>
                <a:ext cx="1842868" cy="177252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3869A01-452F-4F17-A6A0-815BD3B2243E}"/>
                  </a:ext>
                </a:extLst>
              </p:cNvPr>
              <p:cNvSpPr txBox="1"/>
              <p:nvPr/>
            </p:nvSpPr>
            <p:spPr>
              <a:xfrm>
                <a:off x="5378548" y="3705441"/>
                <a:ext cx="1434904" cy="906330"/>
              </a:xfrm>
              <a:prstGeom prst="rect">
                <a:avLst/>
              </a:prstGeom>
              <a:grpFill/>
            </p:spPr>
            <p:txBody>
              <a:bodyPr wrap="square" rtlCol="0">
                <a:spAutoFit/>
              </a:bodyPr>
              <a:lstStyle/>
              <a:p>
                <a:pPr algn="ctr"/>
                <a:r>
                  <a:rPr lang="en-GB" sz="2800" b="1" dirty="0">
                    <a:solidFill>
                      <a:schemeClr val="bg1"/>
                    </a:solidFill>
                    <a:latin typeface="Tw Cen MT Condensed" panose="020B0606020104020203" pitchFamily="34" charset="0"/>
                  </a:rPr>
                  <a:t>Group Development Stages</a:t>
                </a:r>
              </a:p>
            </p:txBody>
          </p:sp>
        </p:grpSp>
        <p:sp>
          <p:nvSpPr>
            <p:cNvPr id="33" name="TextBox 32">
              <a:extLst>
                <a:ext uri="{FF2B5EF4-FFF2-40B4-BE49-F238E27FC236}">
                  <a16:creationId xmlns:a16="http://schemas.microsoft.com/office/drawing/2014/main" id="{0CD13C65-5BFE-4B22-874E-1D69C8A5BCBC}"/>
                </a:ext>
              </a:extLst>
            </p:cNvPr>
            <p:cNvSpPr txBox="1"/>
            <p:nvPr/>
          </p:nvSpPr>
          <p:spPr>
            <a:xfrm>
              <a:off x="6869416" y="3105092"/>
              <a:ext cx="768961" cy="354431"/>
            </a:xfrm>
            <a:prstGeom prst="rect">
              <a:avLst/>
            </a:prstGeom>
            <a:noFill/>
          </p:spPr>
          <p:txBody>
            <a:bodyPr wrap="square" rtlCol="0">
              <a:spAutoFit/>
            </a:bodyPr>
            <a:lstStyle/>
            <a:p>
              <a:pPr algn="ctr"/>
              <a:endParaRPr lang="en-GB" sz="2000" b="1" dirty="0">
                <a:latin typeface="Tw Cen MT Condensed" panose="020B0606020104020203" pitchFamily="34" charset="0"/>
              </a:endParaRPr>
            </a:p>
          </p:txBody>
        </p:sp>
        <p:sp>
          <p:nvSpPr>
            <p:cNvPr id="40" name="Arrow: Up 39">
              <a:extLst>
                <a:ext uri="{FF2B5EF4-FFF2-40B4-BE49-F238E27FC236}">
                  <a16:creationId xmlns:a16="http://schemas.microsoft.com/office/drawing/2014/main" id="{86F48D7B-4A77-4AF4-AD88-45D83D64794B}"/>
                </a:ext>
              </a:extLst>
            </p:cNvPr>
            <p:cNvSpPr/>
            <p:nvPr/>
          </p:nvSpPr>
          <p:spPr>
            <a:xfrm rot="3791581">
              <a:off x="3910621" y="2051830"/>
              <a:ext cx="358088" cy="1292509"/>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FF5ACEB1-644C-4797-A5EF-A452DA647ADE}"/>
                </a:ext>
              </a:extLst>
            </p:cNvPr>
            <p:cNvSpPr/>
            <p:nvPr/>
          </p:nvSpPr>
          <p:spPr>
            <a:xfrm>
              <a:off x="1891622" y="3203830"/>
              <a:ext cx="2409363" cy="1200697"/>
            </a:xfrm>
            <a:prstGeom prst="ellipse">
              <a:avLst/>
            </a:prstGeom>
            <a:solidFill>
              <a:srgbClr val="00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ADJOURNING</a:t>
              </a:r>
            </a:p>
          </p:txBody>
        </p:sp>
        <p:sp>
          <p:nvSpPr>
            <p:cNvPr id="49" name="Oval 48">
              <a:extLst>
                <a:ext uri="{FF2B5EF4-FFF2-40B4-BE49-F238E27FC236}">
                  <a16:creationId xmlns:a16="http://schemas.microsoft.com/office/drawing/2014/main" id="{F03B2FEF-24F6-41B5-8D4B-75BAF0F522E7}"/>
                </a:ext>
              </a:extLst>
            </p:cNvPr>
            <p:cNvSpPr/>
            <p:nvPr/>
          </p:nvSpPr>
          <p:spPr>
            <a:xfrm>
              <a:off x="7869087" y="3299020"/>
              <a:ext cx="2409363" cy="1200697"/>
            </a:xfrm>
            <a:prstGeom prst="ellipse">
              <a:avLst/>
            </a:prstGeom>
            <a:solidFill>
              <a:srgbClr val="00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STORMING</a:t>
              </a:r>
            </a:p>
          </p:txBody>
        </p:sp>
        <p:sp>
          <p:nvSpPr>
            <p:cNvPr id="52" name="Oval 51">
              <a:extLst>
                <a:ext uri="{FF2B5EF4-FFF2-40B4-BE49-F238E27FC236}">
                  <a16:creationId xmlns:a16="http://schemas.microsoft.com/office/drawing/2014/main" id="{021A90F8-2C87-49B7-8D19-916CBBD84A9A}"/>
                </a:ext>
              </a:extLst>
            </p:cNvPr>
            <p:cNvSpPr/>
            <p:nvPr/>
          </p:nvSpPr>
          <p:spPr>
            <a:xfrm>
              <a:off x="7083387" y="5635163"/>
              <a:ext cx="2409363" cy="1200697"/>
            </a:xfrm>
            <a:prstGeom prst="ellipse">
              <a:avLst/>
            </a:prstGeom>
            <a:solidFill>
              <a:srgbClr val="00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NORMING</a:t>
              </a:r>
            </a:p>
          </p:txBody>
        </p:sp>
        <p:sp>
          <p:nvSpPr>
            <p:cNvPr id="55" name="Oval 54">
              <a:extLst>
                <a:ext uri="{FF2B5EF4-FFF2-40B4-BE49-F238E27FC236}">
                  <a16:creationId xmlns:a16="http://schemas.microsoft.com/office/drawing/2014/main" id="{39A2FBB3-F64F-4D6A-8AE9-ABB1310D756B}"/>
                </a:ext>
              </a:extLst>
            </p:cNvPr>
            <p:cNvSpPr/>
            <p:nvPr/>
          </p:nvSpPr>
          <p:spPr>
            <a:xfrm>
              <a:off x="2884984" y="5635164"/>
              <a:ext cx="2409363" cy="1200697"/>
            </a:xfrm>
            <a:prstGeom prst="ellipse">
              <a:avLst/>
            </a:prstGeom>
            <a:solidFill>
              <a:srgbClr val="00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w Cen MT Condensed" panose="020B0606020104020203" pitchFamily="34" charset="0"/>
                </a:rPr>
                <a:t>PERFORMING</a:t>
              </a:r>
            </a:p>
          </p:txBody>
        </p:sp>
        <p:sp>
          <p:nvSpPr>
            <p:cNvPr id="58" name="Arrow: Up 57">
              <a:extLst>
                <a:ext uri="{FF2B5EF4-FFF2-40B4-BE49-F238E27FC236}">
                  <a16:creationId xmlns:a16="http://schemas.microsoft.com/office/drawing/2014/main" id="{801C9CB2-A9C2-4DD1-8443-D08F761F539D}"/>
                </a:ext>
              </a:extLst>
            </p:cNvPr>
            <p:cNvSpPr/>
            <p:nvPr/>
          </p:nvSpPr>
          <p:spPr>
            <a:xfrm rot="19135535">
              <a:off x="3373101" y="4373591"/>
              <a:ext cx="358088" cy="1292509"/>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Arrow: Up 58">
              <a:extLst>
                <a:ext uri="{FF2B5EF4-FFF2-40B4-BE49-F238E27FC236}">
                  <a16:creationId xmlns:a16="http://schemas.microsoft.com/office/drawing/2014/main" id="{395B692D-5227-407D-95A7-9A54B5634DF0}"/>
                </a:ext>
              </a:extLst>
            </p:cNvPr>
            <p:cNvSpPr/>
            <p:nvPr/>
          </p:nvSpPr>
          <p:spPr>
            <a:xfrm rot="16200000">
              <a:off x="6009825" y="5491385"/>
              <a:ext cx="358088" cy="1512103"/>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Arrow: Up 59">
              <a:extLst>
                <a:ext uri="{FF2B5EF4-FFF2-40B4-BE49-F238E27FC236}">
                  <a16:creationId xmlns:a16="http://schemas.microsoft.com/office/drawing/2014/main" id="{6533F525-2C04-4E87-86BA-4A38EEC69490}"/>
                </a:ext>
              </a:extLst>
            </p:cNvPr>
            <p:cNvSpPr/>
            <p:nvPr/>
          </p:nvSpPr>
          <p:spPr>
            <a:xfrm rot="13377339">
              <a:off x="8659291" y="4451252"/>
              <a:ext cx="358088" cy="1292509"/>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Arrow: Up 60">
              <a:extLst>
                <a:ext uri="{FF2B5EF4-FFF2-40B4-BE49-F238E27FC236}">
                  <a16:creationId xmlns:a16="http://schemas.microsoft.com/office/drawing/2014/main" id="{872743AA-5056-4390-915E-E00EDC880E36}"/>
                </a:ext>
              </a:extLst>
            </p:cNvPr>
            <p:cNvSpPr/>
            <p:nvPr/>
          </p:nvSpPr>
          <p:spPr>
            <a:xfrm rot="7503197">
              <a:off x="7897612" y="2074397"/>
              <a:ext cx="358088" cy="1292509"/>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7" name="Group 16">
            <a:extLst>
              <a:ext uri="{FF2B5EF4-FFF2-40B4-BE49-F238E27FC236}">
                <a16:creationId xmlns:a16="http://schemas.microsoft.com/office/drawing/2014/main" id="{CCCA7D0C-551F-44AD-8194-2FD88DA459F4}"/>
              </a:ext>
            </a:extLst>
          </p:cNvPr>
          <p:cNvGrpSpPr/>
          <p:nvPr/>
        </p:nvGrpSpPr>
        <p:grpSpPr>
          <a:xfrm>
            <a:off x="0" y="0"/>
            <a:ext cx="3102964" cy="6858000"/>
            <a:chOff x="0" y="0"/>
            <a:chExt cx="3102964" cy="6858000"/>
          </a:xfrm>
        </p:grpSpPr>
        <p:sp>
          <p:nvSpPr>
            <p:cNvPr id="18" name="Rectangle 17">
              <a:extLst>
                <a:ext uri="{FF2B5EF4-FFF2-40B4-BE49-F238E27FC236}">
                  <a16:creationId xmlns:a16="http://schemas.microsoft.com/office/drawing/2014/main" id="{5D480DF0-E1D8-4452-92C2-5669B750B4B1}"/>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5AA0BD03-5FDB-45B8-A44A-D920F788C7BF}"/>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BRUCE TUCKMAN’S THEORY</a:t>
              </a:r>
            </a:p>
          </p:txBody>
        </p:sp>
      </p:grpSp>
    </p:spTree>
    <p:extLst>
      <p:ext uri="{BB962C8B-B14F-4D97-AF65-F5344CB8AC3E}">
        <p14:creationId xmlns:p14="http://schemas.microsoft.com/office/powerpoint/2010/main" val="2045056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sign&#10;&#10;Description automatically generated">
            <a:extLst>
              <a:ext uri="{FF2B5EF4-FFF2-40B4-BE49-F238E27FC236}">
                <a16:creationId xmlns:a16="http://schemas.microsoft.com/office/drawing/2014/main" id="{637D724A-9AB9-4ADD-BE54-5247E7CF0D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0100" y="1016307"/>
            <a:ext cx="6074577" cy="4817890"/>
          </a:xfrm>
          <a:prstGeom prst="rect">
            <a:avLst/>
          </a:prstGeom>
          <a:ln>
            <a:solidFill>
              <a:srgbClr val="00643C"/>
            </a:solidFill>
          </a:ln>
        </p:spPr>
      </p:pic>
      <p:grpSp>
        <p:nvGrpSpPr>
          <p:cNvPr id="7" name="Group 6">
            <a:extLst>
              <a:ext uri="{FF2B5EF4-FFF2-40B4-BE49-F238E27FC236}">
                <a16:creationId xmlns:a16="http://schemas.microsoft.com/office/drawing/2014/main" id="{301CEF52-C9AB-4019-AC20-5D09ADBB7F79}"/>
              </a:ext>
            </a:extLst>
          </p:cNvPr>
          <p:cNvGrpSpPr/>
          <p:nvPr/>
        </p:nvGrpSpPr>
        <p:grpSpPr>
          <a:xfrm>
            <a:off x="0" y="0"/>
            <a:ext cx="3102964" cy="6858000"/>
            <a:chOff x="0" y="0"/>
            <a:chExt cx="3102964" cy="6858000"/>
          </a:xfrm>
        </p:grpSpPr>
        <p:sp>
          <p:nvSpPr>
            <p:cNvPr id="8" name="Rectangle 7">
              <a:extLst>
                <a:ext uri="{FF2B5EF4-FFF2-40B4-BE49-F238E27FC236}">
                  <a16:creationId xmlns:a16="http://schemas.microsoft.com/office/drawing/2014/main" id="{8BD343E9-D065-4F47-A5A3-2551E84CFAB2}"/>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185C2A55-13A1-429D-A026-10EE6332ACF6}"/>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DR MEREDITH  BELBIN’S THEORY</a:t>
              </a:r>
            </a:p>
          </p:txBody>
        </p:sp>
      </p:grpSp>
    </p:spTree>
    <p:extLst>
      <p:ext uri="{BB962C8B-B14F-4D97-AF65-F5344CB8AC3E}">
        <p14:creationId xmlns:p14="http://schemas.microsoft.com/office/powerpoint/2010/main" val="311665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refrigerator&#10;&#10;Description automatically generated">
            <a:extLst>
              <a:ext uri="{FF2B5EF4-FFF2-40B4-BE49-F238E27FC236}">
                <a16:creationId xmlns:a16="http://schemas.microsoft.com/office/drawing/2014/main" id="{D9BDF6ED-1165-4954-AC30-3B63997BC1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87078" y="965597"/>
            <a:ext cx="7375161" cy="4682650"/>
          </a:xfrm>
          <a:prstGeom prst="rect">
            <a:avLst/>
          </a:prstGeom>
          <a:ln>
            <a:solidFill>
              <a:srgbClr val="00643C"/>
            </a:solidFill>
          </a:ln>
        </p:spPr>
      </p:pic>
      <p:grpSp>
        <p:nvGrpSpPr>
          <p:cNvPr id="8" name="Group 7">
            <a:extLst>
              <a:ext uri="{FF2B5EF4-FFF2-40B4-BE49-F238E27FC236}">
                <a16:creationId xmlns:a16="http://schemas.microsoft.com/office/drawing/2014/main" id="{49384A64-1DF7-4147-A56D-5224468E9A45}"/>
              </a:ext>
            </a:extLst>
          </p:cNvPr>
          <p:cNvGrpSpPr/>
          <p:nvPr/>
        </p:nvGrpSpPr>
        <p:grpSpPr>
          <a:xfrm>
            <a:off x="0" y="0"/>
            <a:ext cx="3102964" cy="6858000"/>
            <a:chOff x="0" y="0"/>
            <a:chExt cx="3102964" cy="6858000"/>
          </a:xfrm>
        </p:grpSpPr>
        <p:sp>
          <p:nvSpPr>
            <p:cNvPr id="9" name="Rectangle 8">
              <a:extLst>
                <a:ext uri="{FF2B5EF4-FFF2-40B4-BE49-F238E27FC236}">
                  <a16:creationId xmlns:a16="http://schemas.microsoft.com/office/drawing/2014/main" id="{097CB7C1-4580-4370-B7C4-2ED8BC1565AD}"/>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52307DA-A423-4B1C-9313-8B950135FAA1}"/>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CORPORATE SOCIAL </a:t>
              </a:r>
              <a:r>
                <a:rPr lang="en-GB" sz="2300" b="1" dirty="0">
                  <a:latin typeface="Tw Cen MT Condensed" panose="020B0606020104020203" pitchFamily="34" charset="0"/>
                </a:rPr>
                <a:t>RESPOSIBILITY</a:t>
              </a:r>
            </a:p>
          </p:txBody>
        </p:sp>
      </p:grpSp>
    </p:spTree>
    <p:extLst>
      <p:ext uri="{BB962C8B-B14F-4D97-AF65-F5344CB8AC3E}">
        <p14:creationId xmlns:p14="http://schemas.microsoft.com/office/powerpoint/2010/main" val="740809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lant&#10;&#10;Description automatically generated">
            <a:extLst>
              <a:ext uri="{FF2B5EF4-FFF2-40B4-BE49-F238E27FC236}">
                <a16:creationId xmlns:a16="http://schemas.microsoft.com/office/drawing/2014/main" id="{49A85DA1-D304-46CD-AC43-594039BE9E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7092" y="791308"/>
            <a:ext cx="8249932" cy="5328138"/>
          </a:xfrm>
          <a:prstGeom prst="rect">
            <a:avLst/>
          </a:prstGeom>
          <a:ln>
            <a:solidFill>
              <a:srgbClr val="00643C"/>
            </a:solidFill>
          </a:ln>
        </p:spPr>
      </p:pic>
      <p:grpSp>
        <p:nvGrpSpPr>
          <p:cNvPr id="13" name="Group 12">
            <a:extLst>
              <a:ext uri="{FF2B5EF4-FFF2-40B4-BE49-F238E27FC236}">
                <a16:creationId xmlns:a16="http://schemas.microsoft.com/office/drawing/2014/main" id="{1F56CC9F-1E9D-4F2A-8004-F4F46A3B416B}"/>
              </a:ext>
            </a:extLst>
          </p:cNvPr>
          <p:cNvGrpSpPr/>
          <p:nvPr/>
        </p:nvGrpSpPr>
        <p:grpSpPr>
          <a:xfrm>
            <a:off x="0" y="0"/>
            <a:ext cx="3102964" cy="6858000"/>
            <a:chOff x="0" y="0"/>
            <a:chExt cx="3102964" cy="6858000"/>
          </a:xfrm>
        </p:grpSpPr>
        <p:sp>
          <p:nvSpPr>
            <p:cNvPr id="7" name="Rectangle 6">
              <a:extLst>
                <a:ext uri="{FF2B5EF4-FFF2-40B4-BE49-F238E27FC236}">
                  <a16:creationId xmlns:a16="http://schemas.microsoft.com/office/drawing/2014/main" id="{14157B7D-3160-4CE0-8B7D-3798EDDBA1A8}"/>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5B6CABB2-3ACF-49A5-9A33-A2842C759CAA}"/>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TextBox 11">
            <a:extLst>
              <a:ext uri="{FF2B5EF4-FFF2-40B4-BE49-F238E27FC236}">
                <a16:creationId xmlns:a16="http://schemas.microsoft.com/office/drawing/2014/main" id="{DDED5147-87C0-4D0D-B688-8B95F346F338}"/>
              </a:ext>
            </a:extLst>
          </p:cNvPr>
          <p:cNvSpPr txBox="1"/>
          <p:nvPr/>
        </p:nvSpPr>
        <p:spPr>
          <a:xfrm>
            <a:off x="1064302" y="3009753"/>
            <a:ext cx="1663908" cy="830997"/>
          </a:xfrm>
          <a:prstGeom prst="rect">
            <a:avLst/>
          </a:prstGeom>
          <a:noFill/>
        </p:spPr>
        <p:txBody>
          <a:bodyPr wrap="square" rtlCol="0">
            <a:spAutoFit/>
          </a:bodyPr>
          <a:lstStyle/>
          <a:p>
            <a:pPr algn="ctr"/>
            <a:r>
              <a:rPr lang="en-GB" sz="2400" b="1" dirty="0">
                <a:solidFill>
                  <a:srgbClr val="FFFFFF"/>
                </a:solidFill>
                <a:latin typeface="Tw Cen MT Condensed" panose="020B0606020104020203" pitchFamily="34" charset="0"/>
              </a:rPr>
              <a:t>ETHICAL STANDPOINT</a:t>
            </a:r>
          </a:p>
        </p:txBody>
      </p:sp>
    </p:spTree>
    <p:extLst>
      <p:ext uri="{BB962C8B-B14F-4D97-AF65-F5344CB8AC3E}">
        <p14:creationId xmlns:p14="http://schemas.microsoft.com/office/powerpoint/2010/main" val="2455028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E4A3E1F-C58C-4EA9-843B-70B223CEE816}"/>
              </a:ext>
            </a:extLst>
          </p:cNvPr>
          <p:cNvGrpSpPr/>
          <p:nvPr/>
        </p:nvGrpSpPr>
        <p:grpSpPr>
          <a:xfrm>
            <a:off x="0" y="0"/>
            <a:ext cx="3102964" cy="6858000"/>
            <a:chOff x="0" y="0"/>
            <a:chExt cx="3102964" cy="6858000"/>
          </a:xfrm>
        </p:grpSpPr>
        <p:sp>
          <p:nvSpPr>
            <p:cNvPr id="3" name="Rectangle 2">
              <a:extLst>
                <a:ext uri="{FF2B5EF4-FFF2-40B4-BE49-F238E27FC236}">
                  <a16:creationId xmlns:a16="http://schemas.microsoft.com/office/drawing/2014/main" id="{CA6C5D9C-99C8-44B3-B2C4-9E493626B43F}"/>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8704B88C-E2B4-42A5-88D0-ACC02940747B}"/>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CONCLUSION</a:t>
              </a:r>
            </a:p>
          </p:txBody>
        </p:sp>
      </p:grpSp>
      <p:pic>
        <p:nvPicPr>
          <p:cNvPr id="9" name="Picture 8" descr="A picture containing food&#10;&#10;Description automatically generated">
            <a:extLst>
              <a:ext uri="{FF2B5EF4-FFF2-40B4-BE49-F238E27FC236}">
                <a16:creationId xmlns:a16="http://schemas.microsoft.com/office/drawing/2014/main" id="{A130C630-6717-4BC5-946E-D69FD89FFB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9500" y="247390"/>
            <a:ext cx="6449794" cy="6363219"/>
          </a:xfrm>
          <a:prstGeom prst="rect">
            <a:avLst/>
          </a:prstGeom>
        </p:spPr>
      </p:pic>
    </p:spTree>
    <p:extLst>
      <p:ext uri="{BB962C8B-B14F-4D97-AF65-F5344CB8AC3E}">
        <p14:creationId xmlns:p14="http://schemas.microsoft.com/office/powerpoint/2010/main" val="4213811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06CD13C-5A20-4C2F-B802-41B05C3F0970}"/>
              </a:ext>
            </a:extLst>
          </p:cNvPr>
          <p:cNvGrpSpPr/>
          <p:nvPr/>
        </p:nvGrpSpPr>
        <p:grpSpPr>
          <a:xfrm>
            <a:off x="0" y="0"/>
            <a:ext cx="3102964" cy="6858000"/>
            <a:chOff x="0" y="0"/>
            <a:chExt cx="3102964" cy="6858000"/>
          </a:xfrm>
        </p:grpSpPr>
        <p:sp>
          <p:nvSpPr>
            <p:cNvPr id="3" name="Rectangle 2">
              <a:extLst>
                <a:ext uri="{FF2B5EF4-FFF2-40B4-BE49-F238E27FC236}">
                  <a16:creationId xmlns:a16="http://schemas.microsoft.com/office/drawing/2014/main" id="{E5B5D3E0-1E64-4371-93DA-12168F52DEB0}"/>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7BE4AAB8-5ED6-4ED8-8600-D25FEBD19C54}"/>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REFERENCES</a:t>
              </a:r>
            </a:p>
          </p:txBody>
        </p:sp>
      </p:grpSp>
      <p:sp>
        <p:nvSpPr>
          <p:cNvPr id="10" name="TextBox 9">
            <a:extLst>
              <a:ext uri="{FF2B5EF4-FFF2-40B4-BE49-F238E27FC236}">
                <a16:creationId xmlns:a16="http://schemas.microsoft.com/office/drawing/2014/main" id="{459F14C5-6849-4BCB-8348-18700B4E50AB}"/>
              </a:ext>
            </a:extLst>
          </p:cNvPr>
          <p:cNvSpPr txBox="1"/>
          <p:nvPr/>
        </p:nvSpPr>
        <p:spPr>
          <a:xfrm>
            <a:off x="3614057" y="174171"/>
            <a:ext cx="8360229" cy="5663089"/>
          </a:xfrm>
          <a:prstGeom prst="rect">
            <a:avLst/>
          </a:prstGeom>
          <a:noFill/>
        </p:spPr>
        <p:txBody>
          <a:bodyPr wrap="square" rtlCol="0">
            <a:spAutoFit/>
          </a:bodyPr>
          <a:lstStyle/>
          <a:p>
            <a:pPr marL="342900" lvl="0" indent="-342900">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Belbin, R.M. (2010). Team Roles at Work. London, Routledge.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Bryson, John M. (1995).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Strategic Planning for Public and </a:t>
            </a:r>
            <a:r>
              <a:rPr lang="en-GB" i="1"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Nonprofit</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Organizations. </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Jossey-Bass.</a:t>
            </a:r>
            <a:endParaRPr lang="en-GB" dirty="0">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Cambridge English Dictionary (2019).</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CBI Ministry of Foreign Affairs, (2019). Available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https://www.cbi.eu/market-information/coffee/trends/</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CNBC Market (2019). Available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https://www.cnbc.com/2019/10/30/starbucks-sbux-earnings-q4-2019.html</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Global Corporate Social Responsibility Policies Project. 2003. A Role for the Government – Issues at Hand, Kenan-Flagler Business School of the University of North Carolina, Chapel Hill. Available at: </a:t>
            </a:r>
            <a:r>
              <a:rPr lang="en-GB"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www.csrpolicies.org</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Hill, T. &amp; Westbrook, R., (1997). SWOT analysis: It's time for a product recall. Long Range Planning.</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Ibrahim, H. &amp; Cordes, K. (1996).  Leader or Manager?, Journal of Physical Education, Recreation &amp; Dance, 67:1, 41-42, DOI: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10.1080/07303084.1996.10607180</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Johnson. G, Scholes. K, Whittington. R, (2008). Exploring Corporate Strategy Text and Cases. Eighth edition. Prentice Hall Financial Times.</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mj-lt"/>
              <a:buAutoNum type="arabicPeriod"/>
              <a:tabLst>
                <a:tab pos="457200" algn="l"/>
              </a:tabLs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Levine, M (2000). The importance of leadership: an investigation of presidential style at fifty national universities. </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96486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46610B5B-FBF3-4EA6-842C-2BA068E4A77A}"/>
              </a:ext>
            </a:extLst>
          </p:cNvPr>
          <p:cNvGrpSpPr/>
          <p:nvPr/>
        </p:nvGrpSpPr>
        <p:grpSpPr>
          <a:xfrm>
            <a:off x="0" y="0"/>
            <a:ext cx="3102964" cy="6858000"/>
            <a:chOff x="0" y="0"/>
            <a:chExt cx="3102964" cy="6858000"/>
          </a:xfrm>
        </p:grpSpPr>
        <p:sp>
          <p:nvSpPr>
            <p:cNvPr id="3" name="Rectangle 2">
              <a:extLst>
                <a:ext uri="{FF2B5EF4-FFF2-40B4-BE49-F238E27FC236}">
                  <a16:creationId xmlns:a16="http://schemas.microsoft.com/office/drawing/2014/main" id="{ACB05655-FDA1-4902-B2D2-78D64140E654}"/>
                </a:ext>
              </a:extLst>
            </p:cNvPr>
            <p:cNvSpPr/>
            <p:nvPr/>
          </p:nvSpPr>
          <p:spPr>
            <a:xfrm>
              <a:off x="0" y="0"/>
              <a:ext cx="1899138" cy="6858000"/>
            </a:xfrm>
            <a:prstGeom prst="rect">
              <a:avLst/>
            </a:prstGeom>
            <a:solidFill>
              <a:srgbClr val="00643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9E4FA5AF-BF41-4DFB-B4D7-F0A11A62CDED}"/>
                </a:ext>
              </a:extLst>
            </p:cNvPr>
            <p:cNvSpPr/>
            <p:nvPr/>
          </p:nvSpPr>
          <p:spPr>
            <a:xfrm>
              <a:off x="689548" y="2263515"/>
              <a:ext cx="2413416" cy="23234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w Cen MT Condensed" panose="020B0606020104020203" pitchFamily="34" charset="0"/>
                </a:rPr>
                <a:t>REFERENCES</a:t>
              </a:r>
            </a:p>
          </p:txBody>
        </p:sp>
      </p:grpSp>
      <p:sp>
        <p:nvSpPr>
          <p:cNvPr id="6" name="TextBox 5">
            <a:extLst>
              <a:ext uri="{FF2B5EF4-FFF2-40B4-BE49-F238E27FC236}">
                <a16:creationId xmlns:a16="http://schemas.microsoft.com/office/drawing/2014/main" id="{99FC354C-0718-42AC-A25B-552ECDC23DF4}"/>
              </a:ext>
            </a:extLst>
          </p:cNvPr>
          <p:cNvSpPr txBox="1"/>
          <p:nvPr/>
        </p:nvSpPr>
        <p:spPr>
          <a:xfrm>
            <a:off x="3840480" y="438912"/>
            <a:ext cx="7661972" cy="5355312"/>
          </a:xfrm>
          <a:prstGeom prst="rect">
            <a:avLst/>
          </a:prstGeom>
          <a:noFill/>
        </p:spPr>
        <p:txBody>
          <a:bodyPr wrap="square" rtlCol="0">
            <a:spAutoFit/>
          </a:bodyPr>
          <a:lstStyle/>
          <a:p>
            <a:pPr marL="342900" indent="-342900">
              <a:buFont typeface="+mj-lt"/>
              <a:buAutoNum type="arabicPeriod" startAt="11"/>
            </a:pPr>
            <a:r>
              <a:rPr lang="en-GB" dirty="0"/>
              <a:t>Weber, M. (1964). The Theory of  Social and Economic Organisation, Collier McMillan.</a:t>
            </a:r>
          </a:p>
          <a:p>
            <a:pPr marL="342900" indent="-342900">
              <a:buFont typeface="+mj-lt"/>
              <a:buAutoNum type="arabicPeriod" startAt="11"/>
            </a:pPr>
            <a:r>
              <a:rPr lang="en-GB" dirty="0"/>
              <a:t>Cambridge English Dictionary (2019).</a:t>
            </a:r>
          </a:p>
          <a:p>
            <a:pPr marL="342900" indent="-342900">
              <a:buFont typeface="+mj-lt"/>
              <a:buAutoNum type="arabicPeriod" startAt="11"/>
            </a:pPr>
            <a:r>
              <a:rPr lang="en-GB" dirty="0"/>
              <a:t>Tuckman, B. (1965). Development Sequence in Small Groups, Psychological Bulletin, vol.63</a:t>
            </a:r>
          </a:p>
          <a:p>
            <a:pPr marL="342900" indent="-342900">
              <a:buFont typeface="+mj-lt"/>
              <a:buAutoNum type="arabicPeriod" startAt="11"/>
            </a:pPr>
            <a:r>
              <a:rPr lang="en-GB" dirty="0"/>
              <a:t>Tuckman, B. (1977). Stages of Small Group Development Revised, Organisational Studies, vol.2</a:t>
            </a:r>
          </a:p>
          <a:p>
            <a:pPr marL="342900" indent="-342900">
              <a:buFont typeface="+mj-lt"/>
              <a:buAutoNum type="arabicPeriod" startAt="11"/>
            </a:pPr>
            <a:r>
              <a:rPr lang="en-GB" dirty="0"/>
              <a:t>Belbin, R.M. (2010). Team Roles at Work. London, Routledge.</a:t>
            </a:r>
          </a:p>
          <a:p>
            <a:pPr marL="342900" indent="-342900">
              <a:buFont typeface="+mj-lt"/>
              <a:buAutoNum type="arabicPeriod" startAt="11"/>
            </a:pPr>
            <a:r>
              <a:rPr lang="en-GB" dirty="0"/>
              <a:t>McWilliams, A. and Siegel, D. (2001). Corporate social responsibility: a theory of the ﬁrm perspective. The Academy of Management Review.</a:t>
            </a:r>
          </a:p>
          <a:p>
            <a:pPr marL="342900" indent="-342900">
              <a:buFont typeface="+mj-lt"/>
              <a:buAutoNum type="arabicPeriod" startAt="11"/>
            </a:pPr>
            <a:r>
              <a:rPr lang="en-GB" dirty="0"/>
              <a:t>Global Corporate Social Responsibility Policies Project. 2003. A Role for the Government – Issues at Hand, Kenan-Flagler Business School of the University of North Carolina, Chapel Hill. Available at: </a:t>
            </a:r>
            <a:r>
              <a:rPr lang="en-GB" dirty="0">
                <a:hlinkClick r:id="rId3"/>
              </a:rPr>
              <a:t>www.csrpolicies.org</a:t>
            </a:r>
            <a:endParaRPr lang="en-GB" dirty="0"/>
          </a:p>
          <a:p>
            <a:pPr marL="342900" indent="-342900">
              <a:buFont typeface="+mj-lt"/>
              <a:buAutoNum type="arabicPeriod" startAt="11"/>
            </a:pPr>
            <a:r>
              <a:rPr lang="en-GB" dirty="0"/>
              <a:t>Starbucks, (2019). Available at: </a:t>
            </a:r>
            <a:r>
              <a:rPr lang="en-GB" dirty="0">
                <a:hlinkClick r:id="rId4"/>
              </a:rPr>
              <a:t>www.starbucks.com</a:t>
            </a:r>
            <a:r>
              <a:rPr lang="en-GB" dirty="0"/>
              <a:t> </a:t>
            </a:r>
          </a:p>
          <a:p>
            <a:pPr marL="342900" indent="-342900">
              <a:buFont typeface="+mj-lt"/>
              <a:buAutoNum type="arabicPeriod" startAt="11"/>
            </a:pPr>
            <a:endParaRPr lang="en-GB" dirty="0"/>
          </a:p>
          <a:p>
            <a:pPr marL="342900" indent="-342900">
              <a:buFont typeface="+mj-lt"/>
              <a:buAutoNum type="arabicPeriod" startAt="11"/>
            </a:pPr>
            <a:endParaRPr lang="en-GB" dirty="0"/>
          </a:p>
          <a:p>
            <a:pPr marL="342900" indent="-342900">
              <a:buFont typeface="+mj-lt"/>
              <a:buAutoNum type="arabicPeriod" startAt="11"/>
            </a:pPr>
            <a:endParaRPr lang="en-GB" dirty="0"/>
          </a:p>
          <a:p>
            <a:endParaRPr lang="en-GB" dirty="0"/>
          </a:p>
          <a:p>
            <a:endParaRPr lang="en-GB" dirty="0"/>
          </a:p>
        </p:txBody>
      </p:sp>
    </p:spTree>
    <p:extLst>
      <p:ext uri="{BB962C8B-B14F-4D97-AF65-F5344CB8AC3E}">
        <p14:creationId xmlns:p14="http://schemas.microsoft.com/office/powerpoint/2010/main" val="3095750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3659</TotalTime>
  <Words>5724</Words>
  <Application>Microsoft Office PowerPoint</Application>
  <PresentationFormat>Widescreen</PresentationFormat>
  <Paragraphs>194</Paragraphs>
  <Slides>17</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Calibri</vt:lpstr>
      <vt:lpstr>Calibri Light</vt:lpstr>
      <vt:lpstr>Symbol</vt:lpstr>
      <vt:lpstr>Times New Roman</vt:lpstr>
      <vt:lpstr>Tw Cen MT Condensed</vt:lpstr>
      <vt:lpstr>Tw Cen MT Condensed Extra 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Katarzyna White (1905801)</dc:creator>
  <cp:lastModifiedBy>Katarzyna White (1905801)</cp:lastModifiedBy>
  <cp:revision>191</cp:revision>
  <dcterms:created xsi:type="dcterms:W3CDTF">2019-12-10T15:06:56Z</dcterms:created>
  <dcterms:modified xsi:type="dcterms:W3CDTF">2019-12-20T18:30:14Z</dcterms:modified>
</cp:coreProperties>
</file>