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32"/>
  </p:notesMasterIdLst>
  <p:sldIdLst>
    <p:sldId id="277" r:id="rId2"/>
    <p:sldId id="270" r:id="rId3"/>
    <p:sldId id="395" r:id="rId4"/>
    <p:sldId id="396" r:id="rId5"/>
    <p:sldId id="397" r:id="rId6"/>
    <p:sldId id="398" r:id="rId7"/>
    <p:sldId id="399" r:id="rId8"/>
    <p:sldId id="400" r:id="rId9"/>
    <p:sldId id="411" r:id="rId10"/>
    <p:sldId id="412" r:id="rId11"/>
    <p:sldId id="409" r:id="rId12"/>
    <p:sldId id="417" r:id="rId13"/>
    <p:sldId id="418" r:id="rId14"/>
    <p:sldId id="419" r:id="rId15"/>
    <p:sldId id="413" r:id="rId16"/>
    <p:sldId id="414" r:id="rId17"/>
    <p:sldId id="415" r:id="rId18"/>
    <p:sldId id="416" r:id="rId19"/>
    <p:sldId id="401" r:id="rId20"/>
    <p:sldId id="402" r:id="rId21"/>
    <p:sldId id="403" r:id="rId22"/>
    <p:sldId id="405" r:id="rId23"/>
    <p:sldId id="309" r:id="rId24"/>
    <p:sldId id="312" r:id="rId25"/>
    <p:sldId id="406" r:id="rId26"/>
    <p:sldId id="407" r:id="rId27"/>
    <p:sldId id="408" r:id="rId28"/>
    <p:sldId id="420" r:id="rId29"/>
    <p:sldId id="410" r:id="rId30"/>
    <p:sldId id="394" r:id="rId31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5316" autoAdjust="0"/>
  </p:normalViewPr>
  <p:slideViewPr>
    <p:cSldViewPr>
      <p:cViewPr varScale="1">
        <p:scale>
          <a:sx n="95" d="100"/>
          <a:sy n="95" d="100"/>
        </p:scale>
        <p:origin x="1170" y="9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D2BC66-1E64-458C-A3DA-E3D51F748D03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BFE30AA-0BAD-4495-8BB8-07FB6F548B82}">
      <dgm:prSet phldrT="[Text]" phldr="0"/>
      <dgm:spPr/>
      <dgm:t>
        <a:bodyPr/>
        <a:lstStyle/>
        <a:p>
          <a:r>
            <a:rPr lang="en-GB" dirty="0"/>
            <a:t>Explain organisational power and identify sources of power.</a:t>
          </a:r>
          <a:endParaRPr lang="en-GB" b="0" dirty="0"/>
        </a:p>
      </dgm:t>
    </dgm:pt>
    <dgm:pt modelId="{32A93B73-D732-4C5D-94E9-229902653719}" type="parTrans" cxnId="{490997CB-B6A9-4CB6-89B1-3809B0D01D25}">
      <dgm:prSet/>
      <dgm:spPr/>
      <dgm:t>
        <a:bodyPr/>
        <a:lstStyle/>
        <a:p>
          <a:endParaRPr lang="en-GB"/>
        </a:p>
      </dgm:t>
    </dgm:pt>
    <dgm:pt modelId="{3BB5168D-3890-417A-B40D-F094741E120A}" type="sibTrans" cxnId="{490997CB-B6A9-4CB6-89B1-3809B0D01D25}">
      <dgm:prSet/>
      <dgm:spPr/>
      <dgm:t>
        <a:bodyPr/>
        <a:lstStyle/>
        <a:p>
          <a:endParaRPr lang="en-GB"/>
        </a:p>
      </dgm:t>
    </dgm:pt>
    <dgm:pt modelId="{E7924E0C-4CB4-4728-B997-C8D6DF9A64CD}">
      <dgm:prSet/>
      <dgm:spPr/>
      <dgm:t>
        <a:bodyPr/>
        <a:lstStyle/>
        <a:p>
          <a:pPr>
            <a:buNone/>
          </a:pPr>
          <a:r>
            <a:rPr lang="en-GB" dirty="0"/>
            <a:t>Analyse conflict in organisations and apply influence tactics</a:t>
          </a:r>
          <a:endParaRPr lang="en-GB" b="0" dirty="0"/>
        </a:p>
      </dgm:t>
    </dgm:pt>
    <dgm:pt modelId="{4C315D44-172E-45E1-BDE7-F172421B52A1}" type="parTrans" cxnId="{9D9C784B-D602-45F9-937F-CE5918DF3545}">
      <dgm:prSet/>
      <dgm:spPr/>
      <dgm:t>
        <a:bodyPr/>
        <a:lstStyle/>
        <a:p>
          <a:endParaRPr lang="en-GB"/>
        </a:p>
      </dgm:t>
    </dgm:pt>
    <dgm:pt modelId="{A19E8BD1-219D-4CC9-835D-FA6ED015A313}" type="sibTrans" cxnId="{9D9C784B-D602-45F9-937F-CE5918DF3545}">
      <dgm:prSet/>
      <dgm:spPr/>
      <dgm:t>
        <a:bodyPr/>
        <a:lstStyle/>
        <a:p>
          <a:endParaRPr lang="en-GB"/>
        </a:p>
      </dgm:t>
    </dgm:pt>
    <dgm:pt modelId="{1E92C35D-BB65-43B3-A387-20A7968A174B}">
      <dgm:prSet/>
      <dgm:spPr/>
      <dgm:t>
        <a:bodyPr/>
        <a:lstStyle/>
        <a:p>
          <a:pPr>
            <a:buNone/>
          </a:pPr>
          <a:r>
            <a:rPr lang="en-GB" dirty="0"/>
            <a:t>Focus on component 2 completion</a:t>
          </a:r>
          <a:endParaRPr lang="en-GB" b="0" dirty="0"/>
        </a:p>
      </dgm:t>
    </dgm:pt>
    <dgm:pt modelId="{5BF339B9-698A-46F6-86ED-467225167132}" type="parTrans" cxnId="{2816F607-F902-4F78-A49B-EC91DCB32802}">
      <dgm:prSet/>
      <dgm:spPr/>
      <dgm:t>
        <a:bodyPr/>
        <a:lstStyle/>
        <a:p>
          <a:endParaRPr lang="en-GB"/>
        </a:p>
      </dgm:t>
    </dgm:pt>
    <dgm:pt modelId="{5701D01D-C3BB-47C5-B15C-C4D703C2968B}" type="sibTrans" cxnId="{2816F607-F902-4F78-A49B-EC91DCB32802}">
      <dgm:prSet/>
      <dgm:spPr/>
      <dgm:t>
        <a:bodyPr/>
        <a:lstStyle/>
        <a:p>
          <a:endParaRPr lang="en-GB"/>
        </a:p>
      </dgm:t>
    </dgm:pt>
    <dgm:pt modelId="{89C98209-DC8E-4CDE-A006-2F2CAA5FD080}" type="pres">
      <dgm:prSet presAssocID="{83D2BC66-1E64-458C-A3DA-E3D51F748D03}" presName="CompostProcess" presStyleCnt="0">
        <dgm:presLayoutVars>
          <dgm:dir/>
          <dgm:resizeHandles val="exact"/>
        </dgm:presLayoutVars>
      </dgm:prSet>
      <dgm:spPr/>
    </dgm:pt>
    <dgm:pt modelId="{6455CAF1-4526-4DA7-9DD3-393A0D08CA5D}" type="pres">
      <dgm:prSet presAssocID="{83D2BC66-1E64-458C-A3DA-E3D51F748D03}" presName="arrow" presStyleLbl="bgShp" presStyleIdx="0" presStyleCnt="1"/>
      <dgm:spPr/>
    </dgm:pt>
    <dgm:pt modelId="{138EE867-269B-4173-ACCC-112887EE1AA8}" type="pres">
      <dgm:prSet presAssocID="{83D2BC66-1E64-458C-A3DA-E3D51F748D03}" presName="linearProcess" presStyleCnt="0"/>
      <dgm:spPr/>
    </dgm:pt>
    <dgm:pt modelId="{F0F2F8C5-1471-4FCC-837E-067CAF9E86F4}" type="pres">
      <dgm:prSet presAssocID="{FBFE30AA-0BAD-4495-8BB8-07FB6F548B82}" presName="textNode" presStyleLbl="node1" presStyleIdx="0" presStyleCnt="3">
        <dgm:presLayoutVars>
          <dgm:bulletEnabled val="1"/>
        </dgm:presLayoutVars>
      </dgm:prSet>
      <dgm:spPr/>
    </dgm:pt>
    <dgm:pt modelId="{BD5EF5B6-6822-40C0-B025-4DADA899EFED}" type="pres">
      <dgm:prSet presAssocID="{3BB5168D-3890-417A-B40D-F094741E120A}" presName="sibTrans" presStyleCnt="0"/>
      <dgm:spPr/>
    </dgm:pt>
    <dgm:pt modelId="{CFF4AA7E-1A45-4A76-89E8-51D5B2A4C481}" type="pres">
      <dgm:prSet presAssocID="{E7924E0C-4CB4-4728-B997-C8D6DF9A64CD}" presName="textNode" presStyleLbl="node1" presStyleIdx="1" presStyleCnt="3">
        <dgm:presLayoutVars>
          <dgm:bulletEnabled val="1"/>
        </dgm:presLayoutVars>
      </dgm:prSet>
      <dgm:spPr/>
    </dgm:pt>
    <dgm:pt modelId="{3034AE5F-0509-47FD-9507-4A9C9D6868AF}" type="pres">
      <dgm:prSet presAssocID="{A19E8BD1-219D-4CC9-835D-FA6ED015A313}" presName="sibTrans" presStyleCnt="0"/>
      <dgm:spPr/>
    </dgm:pt>
    <dgm:pt modelId="{7B49CC55-96D9-40B9-8A17-2362800031C0}" type="pres">
      <dgm:prSet presAssocID="{1E92C35D-BB65-43B3-A387-20A7968A174B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2816F607-F902-4F78-A49B-EC91DCB32802}" srcId="{83D2BC66-1E64-458C-A3DA-E3D51F748D03}" destId="{1E92C35D-BB65-43B3-A387-20A7968A174B}" srcOrd="2" destOrd="0" parTransId="{5BF339B9-698A-46F6-86ED-467225167132}" sibTransId="{5701D01D-C3BB-47C5-B15C-C4D703C2968B}"/>
    <dgm:cxn modelId="{F95A5214-38F8-4B68-A0D3-09FC6681D648}" type="presOf" srcId="{1E92C35D-BB65-43B3-A387-20A7968A174B}" destId="{7B49CC55-96D9-40B9-8A17-2362800031C0}" srcOrd="0" destOrd="0" presId="urn:microsoft.com/office/officeart/2005/8/layout/hProcess9"/>
    <dgm:cxn modelId="{53E4AB3D-6370-47F9-953E-C36867D7AE22}" type="presOf" srcId="{FBFE30AA-0BAD-4495-8BB8-07FB6F548B82}" destId="{F0F2F8C5-1471-4FCC-837E-067CAF9E86F4}" srcOrd="0" destOrd="0" presId="urn:microsoft.com/office/officeart/2005/8/layout/hProcess9"/>
    <dgm:cxn modelId="{9D9C784B-D602-45F9-937F-CE5918DF3545}" srcId="{83D2BC66-1E64-458C-A3DA-E3D51F748D03}" destId="{E7924E0C-4CB4-4728-B997-C8D6DF9A64CD}" srcOrd="1" destOrd="0" parTransId="{4C315D44-172E-45E1-BDE7-F172421B52A1}" sibTransId="{A19E8BD1-219D-4CC9-835D-FA6ED015A313}"/>
    <dgm:cxn modelId="{71F55EA7-1F09-4B16-A77A-1255188224F7}" type="presOf" srcId="{83D2BC66-1E64-458C-A3DA-E3D51F748D03}" destId="{89C98209-DC8E-4CDE-A006-2F2CAA5FD080}" srcOrd="0" destOrd="0" presId="urn:microsoft.com/office/officeart/2005/8/layout/hProcess9"/>
    <dgm:cxn modelId="{E56109C5-334A-4E9F-A58F-4F693FDF00B3}" type="presOf" srcId="{E7924E0C-4CB4-4728-B997-C8D6DF9A64CD}" destId="{CFF4AA7E-1A45-4A76-89E8-51D5B2A4C481}" srcOrd="0" destOrd="0" presId="urn:microsoft.com/office/officeart/2005/8/layout/hProcess9"/>
    <dgm:cxn modelId="{490997CB-B6A9-4CB6-89B1-3809B0D01D25}" srcId="{83D2BC66-1E64-458C-A3DA-E3D51F748D03}" destId="{FBFE30AA-0BAD-4495-8BB8-07FB6F548B82}" srcOrd="0" destOrd="0" parTransId="{32A93B73-D732-4C5D-94E9-229902653719}" sibTransId="{3BB5168D-3890-417A-B40D-F094741E120A}"/>
    <dgm:cxn modelId="{881EAA80-0E7D-4FFC-B7A0-5E1CB4AFFE61}" type="presParOf" srcId="{89C98209-DC8E-4CDE-A006-2F2CAA5FD080}" destId="{6455CAF1-4526-4DA7-9DD3-393A0D08CA5D}" srcOrd="0" destOrd="0" presId="urn:microsoft.com/office/officeart/2005/8/layout/hProcess9"/>
    <dgm:cxn modelId="{E699D4F7-9388-4178-A148-77870FE60B64}" type="presParOf" srcId="{89C98209-DC8E-4CDE-A006-2F2CAA5FD080}" destId="{138EE867-269B-4173-ACCC-112887EE1AA8}" srcOrd="1" destOrd="0" presId="urn:microsoft.com/office/officeart/2005/8/layout/hProcess9"/>
    <dgm:cxn modelId="{18568217-EF98-4F22-9D93-C950E7AC0B1B}" type="presParOf" srcId="{138EE867-269B-4173-ACCC-112887EE1AA8}" destId="{F0F2F8C5-1471-4FCC-837E-067CAF9E86F4}" srcOrd="0" destOrd="0" presId="urn:microsoft.com/office/officeart/2005/8/layout/hProcess9"/>
    <dgm:cxn modelId="{08D059BE-34AC-4367-A2EE-953655BB043E}" type="presParOf" srcId="{138EE867-269B-4173-ACCC-112887EE1AA8}" destId="{BD5EF5B6-6822-40C0-B025-4DADA899EFED}" srcOrd="1" destOrd="0" presId="urn:microsoft.com/office/officeart/2005/8/layout/hProcess9"/>
    <dgm:cxn modelId="{50D30991-500C-42CA-8862-AC3A65384E5F}" type="presParOf" srcId="{138EE867-269B-4173-ACCC-112887EE1AA8}" destId="{CFF4AA7E-1A45-4A76-89E8-51D5B2A4C481}" srcOrd="2" destOrd="0" presId="urn:microsoft.com/office/officeart/2005/8/layout/hProcess9"/>
    <dgm:cxn modelId="{DF6C7B96-2E7F-41C6-AFFD-E2A7B71D70F2}" type="presParOf" srcId="{138EE867-269B-4173-ACCC-112887EE1AA8}" destId="{3034AE5F-0509-47FD-9507-4A9C9D6868AF}" srcOrd="3" destOrd="0" presId="urn:microsoft.com/office/officeart/2005/8/layout/hProcess9"/>
    <dgm:cxn modelId="{5E1C65F1-EE74-4EFE-B488-0D1384F0A312}" type="presParOf" srcId="{138EE867-269B-4173-ACCC-112887EE1AA8}" destId="{7B49CC55-96D9-40B9-8A17-2362800031C0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09C7DF-8942-4617-9B58-9B0A3BAB1C50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F5C35E54-3EC9-4514-BA43-98BC82F81892}">
      <dgm:prSet phldrT="[Text]" phldr="0" custT="1"/>
      <dgm:spPr/>
      <dgm:t>
        <a:bodyPr/>
        <a:lstStyle/>
        <a:p>
          <a:r>
            <a:rPr lang="en-GB" sz="2000" b="1" dirty="0"/>
            <a:t>Reward Power</a:t>
          </a:r>
          <a:r>
            <a:rPr lang="en-GB" sz="2000" dirty="0"/>
            <a:t> – ability to provide rewards</a:t>
          </a:r>
        </a:p>
      </dgm:t>
    </dgm:pt>
    <dgm:pt modelId="{7F437C77-517C-4DCC-B315-0227207A0DDE}" type="parTrans" cxnId="{9FAFFC53-6413-44F4-8CB6-184F131CDBE7}">
      <dgm:prSet/>
      <dgm:spPr/>
      <dgm:t>
        <a:bodyPr/>
        <a:lstStyle/>
        <a:p>
          <a:endParaRPr lang="en-GB"/>
        </a:p>
      </dgm:t>
    </dgm:pt>
    <dgm:pt modelId="{F2113EA6-F28B-454E-9A03-7D6FDDC60651}" type="sibTrans" cxnId="{9FAFFC53-6413-44F4-8CB6-184F131CDBE7}">
      <dgm:prSet/>
      <dgm:spPr/>
      <dgm:t>
        <a:bodyPr/>
        <a:lstStyle/>
        <a:p>
          <a:endParaRPr lang="en-GB"/>
        </a:p>
      </dgm:t>
    </dgm:pt>
    <dgm:pt modelId="{BB4243D4-F76A-45A7-83D7-9033D197AB85}">
      <dgm:prSet phldrT="[Text]" phldr="0" custT="1"/>
      <dgm:spPr/>
      <dgm:t>
        <a:bodyPr/>
        <a:lstStyle/>
        <a:p>
          <a:r>
            <a:rPr lang="en-GB" sz="2000" b="1" dirty="0"/>
            <a:t>Coercive Power</a:t>
          </a:r>
          <a:r>
            <a:rPr lang="en-GB" sz="2000" dirty="0"/>
            <a:t> – ability to punish or sanction</a:t>
          </a:r>
        </a:p>
      </dgm:t>
    </dgm:pt>
    <dgm:pt modelId="{A6E22BE4-0C8F-4E5E-855A-C44278E638D8}" type="parTrans" cxnId="{7BDA5D20-658F-480E-AD3D-09F7728FA041}">
      <dgm:prSet/>
      <dgm:spPr/>
      <dgm:t>
        <a:bodyPr/>
        <a:lstStyle/>
        <a:p>
          <a:endParaRPr lang="en-GB"/>
        </a:p>
      </dgm:t>
    </dgm:pt>
    <dgm:pt modelId="{87829185-00B0-4385-8143-E8EC29427691}" type="sibTrans" cxnId="{7BDA5D20-658F-480E-AD3D-09F7728FA041}">
      <dgm:prSet/>
      <dgm:spPr/>
      <dgm:t>
        <a:bodyPr/>
        <a:lstStyle/>
        <a:p>
          <a:endParaRPr lang="en-GB"/>
        </a:p>
      </dgm:t>
    </dgm:pt>
    <dgm:pt modelId="{24C64BC9-A5EA-4D28-A509-952928589BF8}">
      <dgm:prSet phldrT="[Text]" phldr="0" custT="1"/>
      <dgm:spPr/>
      <dgm:t>
        <a:bodyPr/>
        <a:lstStyle/>
        <a:p>
          <a:r>
            <a:rPr lang="en-GB" sz="2000" b="1" dirty="0"/>
            <a:t>Legitimate Power</a:t>
          </a:r>
          <a:r>
            <a:rPr lang="en-GB" sz="2000" dirty="0"/>
            <a:t> – authority derived from formal position</a:t>
          </a:r>
        </a:p>
      </dgm:t>
    </dgm:pt>
    <dgm:pt modelId="{874013FD-32F0-4235-B692-EE7C76632861}" type="parTrans" cxnId="{4F2E7583-D13F-4CE5-91D4-E14A07A93C49}">
      <dgm:prSet/>
      <dgm:spPr/>
      <dgm:t>
        <a:bodyPr/>
        <a:lstStyle/>
        <a:p>
          <a:endParaRPr lang="en-GB"/>
        </a:p>
      </dgm:t>
    </dgm:pt>
    <dgm:pt modelId="{7EE11EBB-13B2-434B-BA62-3B63A76C1E54}" type="sibTrans" cxnId="{4F2E7583-D13F-4CE5-91D4-E14A07A93C49}">
      <dgm:prSet/>
      <dgm:spPr/>
      <dgm:t>
        <a:bodyPr/>
        <a:lstStyle/>
        <a:p>
          <a:endParaRPr lang="en-GB"/>
        </a:p>
      </dgm:t>
    </dgm:pt>
    <dgm:pt modelId="{08936665-FFBD-4752-9714-F02D4A3AC925}">
      <dgm:prSet phldrT="[Text]" phldr="0" custT="1"/>
      <dgm:spPr/>
      <dgm:t>
        <a:bodyPr/>
        <a:lstStyle/>
        <a:p>
          <a:r>
            <a:rPr lang="en-GB" sz="2000" b="1" dirty="0"/>
            <a:t>Referent Power</a:t>
          </a:r>
          <a:r>
            <a:rPr lang="en-GB" sz="2000" dirty="0"/>
            <a:t> – influence through respect or admiration</a:t>
          </a:r>
        </a:p>
      </dgm:t>
    </dgm:pt>
    <dgm:pt modelId="{89BF807C-4113-4937-965D-3FF249FBF7B3}" type="parTrans" cxnId="{B37127A9-FE67-4EDD-9876-C920063CE0E2}">
      <dgm:prSet/>
      <dgm:spPr/>
      <dgm:t>
        <a:bodyPr/>
        <a:lstStyle/>
        <a:p>
          <a:endParaRPr lang="en-GB"/>
        </a:p>
      </dgm:t>
    </dgm:pt>
    <dgm:pt modelId="{B2C7D4EC-0FAC-4E18-BE25-E1CDF892A3FB}" type="sibTrans" cxnId="{B37127A9-FE67-4EDD-9876-C920063CE0E2}">
      <dgm:prSet/>
      <dgm:spPr/>
      <dgm:t>
        <a:bodyPr/>
        <a:lstStyle/>
        <a:p>
          <a:endParaRPr lang="en-GB"/>
        </a:p>
      </dgm:t>
    </dgm:pt>
    <dgm:pt modelId="{4D1BED9C-4056-4422-BC67-1C314D8B6432}">
      <dgm:prSet phldrT="[Text]" phldr="0" custT="1"/>
      <dgm:spPr/>
      <dgm:t>
        <a:bodyPr/>
        <a:lstStyle/>
        <a:p>
          <a:r>
            <a:rPr lang="en-GB" sz="2000" b="1" dirty="0"/>
            <a:t>Expert Power</a:t>
          </a:r>
          <a:r>
            <a:rPr lang="en-GB" sz="2000" dirty="0"/>
            <a:t> – influence based on knowledge or expertise</a:t>
          </a:r>
        </a:p>
      </dgm:t>
    </dgm:pt>
    <dgm:pt modelId="{64366F6F-59A1-4D76-AF02-514711E77F11}" type="parTrans" cxnId="{0B7CE107-05E0-4EF2-93C4-94DA0DF14793}">
      <dgm:prSet/>
      <dgm:spPr/>
      <dgm:t>
        <a:bodyPr/>
        <a:lstStyle/>
        <a:p>
          <a:endParaRPr lang="en-GB"/>
        </a:p>
      </dgm:t>
    </dgm:pt>
    <dgm:pt modelId="{D116F147-79C7-4CCC-90BF-AD90C7571712}" type="sibTrans" cxnId="{0B7CE107-05E0-4EF2-93C4-94DA0DF14793}">
      <dgm:prSet/>
      <dgm:spPr/>
      <dgm:t>
        <a:bodyPr/>
        <a:lstStyle/>
        <a:p>
          <a:endParaRPr lang="en-GB"/>
        </a:p>
      </dgm:t>
    </dgm:pt>
    <dgm:pt modelId="{9DB33051-58EC-4E44-B941-05C7F1905A62}" type="pres">
      <dgm:prSet presAssocID="{3C09C7DF-8942-4617-9B58-9B0A3BAB1C50}" presName="Name0" presStyleCnt="0">
        <dgm:presLayoutVars>
          <dgm:chMax val="7"/>
          <dgm:chPref val="7"/>
          <dgm:dir/>
        </dgm:presLayoutVars>
      </dgm:prSet>
      <dgm:spPr/>
    </dgm:pt>
    <dgm:pt modelId="{5799D8CD-38AB-4220-90EC-26BE443EC4A3}" type="pres">
      <dgm:prSet presAssocID="{3C09C7DF-8942-4617-9B58-9B0A3BAB1C50}" presName="Name1" presStyleCnt="0"/>
      <dgm:spPr/>
    </dgm:pt>
    <dgm:pt modelId="{A1466F87-13C5-4EBA-BFB5-6AD9E98F9AAF}" type="pres">
      <dgm:prSet presAssocID="{3C09C7DF-8942-4617-9B58-9B0A3BAB1C50}" presName="cycle" presStyleCnt="0"/>
      <dgm:spPr/>
    </dgm:pt>
    <dgm:pt modelId="{83867134-9365-4F94-987E-5BF76CC53847}" type="pres">
      <dgm:prSet presAssocID="{3C09C7DF-8942-4617-9B58-9B0A3BAB1C50}" presName="srcNode" presStyleLbl="node1" presStyleIdx="0" presStyleCnt="5"/>
      <dgm:spPr/>
    </dgm:pt>
    <dgm:pt modelId="{BB8C6BD6-A954-480C-B339-823DC2D2095C}" type="pres">
      <dgm:prSet presAssocID="{3C09C7DF-8942-4617-9B58-9B0A3BAB1C50}" presName="conn" presStyleLbl="parChTrans1D2" presStyleIdx="0" presStyleCnt="1"/>
      <dgm:spPr/>
    </dgm:pt>
    <dgm:pt modelId="{0B04269E-7CB6-4E48-875F-29AE599A8C93}" type="pres">
      <dgm:prSet presAssocID="{3C09C7DF-8942-4617-9B58-9B0A3BAB1C50}" presName="extraNode" presStyleLbl="node1" presStyleIdx="0" presStyleCnt="5"/>
      <dgm:spPr/>
    </dgm:pt>
    <dgm:pt modelId="{730D888C-39F5-44D0-BAD6-A1C06D59BEBA}" type="pres">
      <dgm:prSet presAssocID="{3C09C7DF-8942-4617-9B58-9B0A3BAB1C50}" presName="dstNode" presStyleLbl="node1" presStyleIdx="0" presStyleCnt="5"/>
      <dgm:spPr/>
    </dgm:pt>
    <dgm:pt modelId="{113A7B24-8F22-46B9-85D3-CA0AE28D303F}" type="pres">
      <dgm:prSet presAssocID="{F5C35E54-3EC9-4514-BA43-98BC82F81892}" presName="text_1" presStyleLbl="node1" presStyleIdx="0" presStyleCnt="5">
        <dgm:presLayoutVars>
          <dgm:bulletEnabled val="1"/>
        </dgm:presLayoutVars>
      </dgm:prSet>
      <dgm:spPr/>
    </dgm:pt>
    <dgm:pt modelId="{EA956EDF-4DB0-4D02-9807-57E9CB7526AB}" type="pres">
      <dgm:prSet presAssocID="{F5C35E54-3EC9-4514-BA43-98BC82F81892}" presName="accent_1" presStyleCnt="0"/>
      <dgm:spPr/>
    </dgm:pt>
    <dgm:pt modelId="{BB13FBBA-93FB-45A0-A5DE-B1339A3F42EF}" type="pres">
      <dgm:prSet presAssocID="{F5C35E54-3EC9-4514-BA43-98BC82F81892}" presName="accentRepeatNode" presStyleLbl="solidFgAcc1" presStyleIdx="0" presStyleCnt="5"/>
      <dgm:spPr/>
    </dgm:pt>
    <dgm:pt modelId="{08F3A866-CEA7-412C-A275-051030D7630E}" type="pres">
      <dgm:prSet presAssocID="{BB4243D4-F76A-45A7-83D7-9033D197AB85}" presName="text_2" presStyleLbl="node1" presStyleIdx="1" presStyleCnt="5">
        <dgm:presLayoutVars>
          <dgm:bulletEnabled val="1"/>
        </dgm:presLayoutVars>
      </dgm:prSet>
      <dgm:spPr/>
    </dgm:pt>
    <dgm:pt modelId="{53E3D46A-21AD-4D9E-BB16-F01E2D9D635A}" type="pres">
      <dgm:prSet presAssocID="{BB4243D4-F76A-45A7-83D7-9033D197AB85}" presName="accent_2" presStyleCnt="0"/>
      <dgm:spPr/>
    </dgm:pt>
    <dgm:pt modelId="{957D8E43-E3B6-4045-862A-79E1B04A50E3}" type="pres">
      <dgm:prSet presAssocID="{BB4243D4-F76A-45A7-83D7-9033D197AB85}" presName="accentRepeatNode" presStyleLbl="solidFgAcc1" presStyleIdx="1" presStyleCnt="5"/>
      <dgm:spPr/>
    </dgm:pt>
    <dgm:pt modelId="{92B2A591-F423-424A-8FA7-5BCEEA3C6AB2}" type="pres">
      <dgm:prSet presAssocID="{24C64BC9-A5EA-4D28-A509-952928589BF8}" presName="text_3" presStyleLbl="node1" presStyleIdx="2" presStyleCnt="5">
        <dgm:presLayoutVars>
          <dgm:bulletEnabled val="1"/>
        </dgm:presLayoutVars>
      </dgm:prSet>
      <dgm:spPr/>
    </dgm:pt>
    <dgm:pt modelId="{69E39AD3-3B62-455D-99B6-D29A7F3247CE}" type="pres">
      <dgm:prSet presAssocID="{24C64BC9-A5EA-4D28-A509-952928589BF8}" presName="accent_3" presStyleCnt="0"/>
      <dgm:spPr/>
    </dgm:pt>
    <dgm:pt modelId="{FFC9746D-50B6-45E2-AA7E-7C89B87E1DCB}" type="pres">
      <dgm:prSet presAssocID="{24C64BC9-A5EA-4D28-A509-952928589BF8}" presName="accentRepeatNode" presStyleLbl="solidFgAcc1" presStyleIdx="2" presStyleCnt="5"/>
      <dgm:spPr/>
    </dgm:pt>
    <dgm:pt modelId="{10C33BF2-F282-4A1B-AF92-F731CE171E75}" type="pres">
      <dgm:prSet presAssocID="{08936665-FFBD-4752-9714-F02D4A3AC925}" presName="text_4" presStyleLbl="node1" presStyleIdx="3" presStyleCnt="5">
        <dgm:presLayoutVars>
          <dgm:bulletEnabled val="1"/>
        </dgm:presLayoutVars>
      </dgm:prSet>
      <dgm:spPr/>
    </dgm:pt>
    <dgm:pt modelId="{AF92F0B8-7FB6-4056-9E2E-6BCA4469B5B7}" type="pres">
      <dgm:prSet presAssocID="{08936665-FFBD-4752-9714-F02D4A3AC925}" presName="accent_4" presStyleCnt="0"/>
      <dgm:spPr/>
    </dgm:pt>
    <dgm:pt modelId="{2515A589-7531-45E7-869D-9B4E9CA5FFEC}" type="pres">
      <dgm:prSet presAssocID="{08936665-FFBD-4752-9714-F02D4A3AC925}" presName="accentRepeatNode" presStyleLbl="solidFgAcc1" presStyleIdx="3" presStyleCnt="5"/>
      <dgm:spPr/>
    </dgm:pt>
    <dgm:pt modelId="{9670F2F6-B6D4-4B10-BB6F-8B9609D93091}" type="pres">
      <dgm:prSet presAssocID="{4D1BED9C-4056-4422-BC67-1C314D8B6432}" presName="text_5" presStyleLbl="node1" presStyleIdx="4" presStyleCnt="5">
        <dgm:presLayoutVars>
          <dgm:bulletEnabled val="1"/>
        </dgm:presLayoutVars>
      </dgm:prSet>
      <dgm:spPr/>
    </dgm:pt>
    <dgm:pt modelId="{98EBC8DE-9028-411A-8E0B-893E1B9FD6E1}" type="pres">
      <dgm:prSet presAssocID="{4D1BED9C-4056-4422-BC67-1C314D8B6432}" presName="accent_5" presStyleCnt="0"/>
      <dgm:spPr/>
    </dgm:pt>
    <dgm:pt modelId="{E721D7D2-5235-4F0D-8AAD-DB7204EE1CBC}" type="pres">
      <dgm:prSet presAssocID="{4D1BED9C-4056-4422-BC67-1C314D8B6432}" presName="accentRepeatNode" presStyleLbl="solidFgAcc1" presStyleIdx="4" presStyleCnt="5"/>
      <dgm:spPr/>
    </dgm:pt>
  </dgm:ptLst>
  <dgm:cxnLst>
    <dgm:cxn modelId="{0B7CE107-05E0-4EF2-93C4-94DA0DF14793}" srcId="{3C09C7DF-8942-4617-9B58-9B0A3BAB1C50}" destId="{4D1BED9C-4056-4422-BC67-1C314D8B6432}" srcOrd="4" destOrd="0" parTransId="{64366F6F-59A1-4D76-AF02-514711E77F11}" sibTransId="{D116F147-79C7-4CCC-90BF-AD90C7571712}"/>
    <dgm:cxn modelId="{E75B910B-7293-4EBE-8780-F29137DFF420}" type="presOf" srcId="{3C09C7DF-8942-4617-9B58-9B0A3BAB1C50}" destId="{9DB33051-58EC-4E44-B941-05C7F1905A62}" srcOrd="0" destOrd="0" presId="urn:microsoft.com/office/officeart/2008/layout/VerticalCurvedList"/>
    <dgm:cxn modelId="{7BDA5D20-658F-480E-AD3D-09F7728FA041}" srcId="{3C09C7DF-8942-4617-9B58-9B0A3BAB1C50}" destId="{BB4243D4-F76A-45A7-83D7-9033D197AB85}" srcOrd="1" destOrd="0" parTransId="{A6E22BE4-0C8F-4E5E-855A-C44278E638D8}" sibTransId="{87829185-00B0-4385-8143-E8EC29427691}"/>
    <dgm:cxn modelId="{9FAFFC53-6413-44F4-8CB6-184F131CDBE7}" srcId="{3C09C7DF-8942-4617-9B58-9B0A3BAB1C50}" destId="{F5C35E54-3EC9-4514-BA43-98BC82F81892}" srcOrd="0" destOrd="0" parTransId="{7F437C77-517C-4DCC-B315-0227207A0DDE}" sibTransId="{F2113EA6-F28B-454E-9A03-7D6FDDC60651}"/>
    <dgm:cxn modelId="{E15D0E75-1681-48D0-B75B-72D5F4030356}" type="presOf" srcId="{4D1BED9C-4056-4422-BC67-1C314D8B6432}" destId="{9670F2F6-B6D4-4B10-BB6F-8B9609D93091}" srcOrd="0" destOrd="0" presId="urn:microsoft.com/office/officeart/2008/layout/VerticalCurvedList"/>
    <dgm:cxn modelId="{2AC95A58-14B6-499C-BCAD-E0F732FBCBF4}" type="presOf" srcId="{08936665-FFBD-4752-9714-F02D4A3AC925}" destId="{10C33BF2-F282-4A1B-AF92-F731CE171E75}" srcOrd="0" destOrd="0" presId="urn:microsoft.com/office/officeart/2008/layout/VerticalCurvedList"/>
    <dgm:cxn modelId="{BAF3A258-0C44-4329-ACFA-49B8CE48A1BC}" type="presOf" srcId="{24C64BC9-A5EA-4D28-A509-952928589BF8}" destId="{92B2A591-F423-424A-8FA7-5BCEEA3C6AB2}" srcOrd="0" destOrd="0" presId="urn:microsoft.com/office/officeart/2008/layout/VerticalCurvedList"/>
    <dgm:cxn modelId="{AF1D5A80-203E-4208-8EB8-EEDF2F9A3F37}" type="presOf" srcId="{BB4243D4-F76A-45A7-83D7-9033D197AB85}" destId="{08F3A866-CEA7-412C-A275-051030D7630E}" srcOrd="0" destOrd="0" presId="urn:microsoft.com/office/officeart/2008/layout/VerticalCurvedList"/>
    <dgm:cxn modelId="{4F2E7583-D13F-4CE5-91D4-E14A07A93C49}" srcId="{3C09C7DF-8942-4617-9B58-9B0A3BAB1C50}" destId="{24C64BC9-A5EA-4D28-A509-952928589BF8}" srcOrd="2" destOrd="0" parTransId="{874013FD-32F0-4235-B692-EE7C76632861}" sibTransId="{7EE11EBB-13B2-434B-BA62-3B63A76C1E54}"/>
    <dgm:cxn modelId="{D1A0809C-BA31-4601-9DC6-971A5DE5D0FF}" type="presOf" srcId="{F5C35E54-3EC9-4514-BA43-98BC82F81892}" destId="{113A7B24-8F22-46B9-85D3-CA0AE28D303F}" srcOrd="0" destOrd="0" presId="urn:microsoft.com/office/officeart/2008/layout/VerticalCurvedList"/>
    <dgm:cxn modelId="{B37127A9-FE67-4EDD-9876-C920063CE0E2}" srcId="{3C09C7DF-8942-4617-9B58-9B0A3BAB1C50}" destId="{08936665-FFBD-4752-9714-F02D4A3AC925}" srcOrd="3" destOrd="0" parTransId="{89BF807C-4113-4937-965D-3FF249FBF7B3}" sibTransId="{B2C7D4EC-0FAC-4E18-BE25-E1CDF892A3FB}"/>
    <dgm:cxn modelId="{AF5432C5-B49D-4230-BB26-D13B44CECA89}" type="presOf" srcId="{F2113EA6-F28B-454E-9A03-7D6FDDC60651}" destId="{BB8C6BD6-A954-480C-B339-823DC2D2095C}" srcOrd="0" destOrd="0" presId="urn:microsoft.com/office/officeart/2008/layout/VerticalCurvedList"/>
    <dgm:cxn modelId="{BAD54E91-6E8D-4875-AEB7-CB406D6F5425}" type="presParOf" srcId="{9DB33051-58EC-4E44-B941-05C7F1905A62}" destId="{5799D8CD-38AB-4220-90EC-26BE443EC4A3}" srcOrd="0" destOrd="0" presId="urn:microsoft.com/office/officeart/2008/layout/VerticalCurvedList"/>
    <dgm:cxn modelId="{4F7A3BEB-77ED-471C-B7C9-F1B2B4B2D9B9}" type="presParOf" srcId="{5799D8CD-38AB-4220-90EC-26BE443EC4A3}" destId="{A1466F87-13C5-4EBA-BFB5-6AD9E98F9AAF}" srcOrd="0" destOrd="0" presId="urn:microsoft.com/office/officeart/2008/layout/VerticalCurvedList"/>
    <dgm:cxn modelId="{E8AF2601-2A62-455A-88E4-2B578FE9AEFB}" type="presParOf" srcId="{A1466F87-13C5-4EBA-BFB5-6AD9E98F9AAF}" destId="{83867134-9365-4F94-987E-5BF76CC53847}" srcOrd="0" destOrd="0" presId="urn:microsoft.com/office/officeart/2008/layout/VerticalCurvedList"/>
    <dgm:cxn modelId="{861F64FB-ABE4-4A84-9F72-9054E9E5D9BA}" type="presParOf" srcId="{A1466F87-13C5-4EBA-BFB5-6AD9E98F9AAF}" destId="{BB8C6BD6-A954-480C-B339-823DC2D2095C}" srcOrd="1" destOrd="0" presId="urn:microsoft.com/office/officeart/2008/layout/VerticalCurvedList"/>
    <dgm:cxn modelId="{556DB2B5-5B54-4113-9002-A1FB767F09D6}" type="presParOf" srcId="{A1466F87-13C5-4EBA-BFB5-6AD9E98F9AAF}" destId="{0B04269E-7CB6-4E48-875F-29AE599A8C93}" srcOrd="2" destOrd="0" presId="urn:microsoft.com/office/officeart/2008/layout/VerticalCurvedList"/>
    <dgm:cxn modelId="{A7AEEE21-6FC9-4522-AC3B-4FA620E5F011}" type="presParOf" srcId="{A1466F87-13C5-4EBA-BFB5-6AD9E98F9AAF}" destId="{730D888C-39F5-44D0-BAD6-A1C06D59BEBA}" srcOrd="3" destOrd="0" presId="urn:microsoft.com/office/officeart/2008/layout/VerticalCurvedList"/>
    <dgm:cxn modelId="{74C84064-28F3-466E-A97A-0145AEB84463}" type="presParOf" srcId="{5799D8CD-38AB-4220-90EC-26BE443EC4A3}" destId="{113A7B24-8F22-46B9-85D3-CA0AE28D303F}" srcOrd="1" destOrd="0" presId="urn:microsoft.com/office/officeart/2008/layout/VerticalCurvedList"/>
    <dgm:cxn modelId="{9A3FBABA-D188-41B4-91DB-E936774B1852}" type="presParOf" srcId="{5799D8CD-38AB-4220-90EC-26BE443EC4A3}" destId="{EA956EDF-4DB0-4D02-9807-57E9CB7526AB}" srcOrd="2" destOrd="0" presId="urn:microsoft.com/office/officeart/2008/layout/VerticalCurvedList"/>
    <dgm:cxn modelId="{FDAF31DC-07DB-4A71-BB5A-6902A61E0888}" type="presParOf" srcId="{EA956EDF-4DB0-4D02-9807-57E9CB7526AB}" destId="{BB13FBBA-93FB-45A0-A5DE-B1339A3F42EF}" srcOrd="0" destOrd="0" presId="urn:microsoft.com/office/officeart/2008/layout/VerticalCurvedList"/>
    <dgm:cxn modelId="{1B9449FD-0225-4318-80ED-2D48CAAF221C}" type="presParOf" srcId="{5799D8CD-38AB-4220-90EC-26BE443EC4A3}" destId="{08F3A866-CEA7-412C-A275-051030D7630E}" srcOrd="3" destOrd="0" presId="urn:microsoft.com/office/officeart/2008/layout/VerticalCurvedList"/>
    <dgm:cxn modelId="{C857CDC7-20BE-4FEC-88EF-7F45E200FD8C}" type="presParOf" srcId="{5799D8CD-38AB-4220-90EC-26BE443EC4A3}" destId="{53E3D46A-21AD-4D9E-BB16-F01E2D9D635A}" srcOrd="4" destOrd="0" presId="urn:microsoft.com/office/officeart/2008/layout/VerticalCurvedList"/>
    <dgm:cxn modelId="{F41FB834-9524-4AE5-95E9-E573D8553899}" type="presParOf" srcId="{53E3D46A-21AD-4D9E-BB16-F01E2D9D635A}" destId="{957D8E43-E3B6-4045-862A-79E1B04A50E3}" srcOrd="0" destOrd="0" presId="urn:microsoft.com/office/officeart/2008/layout/VerticalCurvedList"/>
    <dgm:cxn modelId="{408EC8B0-E4F5-470C-BEA5-1BA9C5E330FC}" type="presParOf" srcId="{5799D8CD-38AB-4220-90EC-26BE443EC4A3}" destId="{92B2A591-F423-424A-8FA7-5BCEEA3C6AB2}" srcOrd="5" destOrd="0" presId="urn:microsoft.com/office/officeart/2008/layout/VerticalCurvedList"/>
    <dgm:cxn modelId="{DC4F7E31-5D77-4368-BFE0-D02F41B33339}" type="presParOf" srcId="{5799D8CD-38AB-4220-90EC-26BE443EC4A3}" destId="{69E39AD3-3B62-455D-99B6-D29A7F3247CE}" srcOrd="6" destOrd="0" presId="urn:microsoft.com/office/officeart/2008/layout/VerticalCurvedList"/>
    <dgm:cxn modelId="{11559E0E-D82A-481C-9261-6ADB28336248}" type="presParOf" srcId="{69E39AD3-3B62-455D-99B6-D29A7F3247CE}" destId="{FFC9746D-50B6-45E2-AA7E-7C89B87E1DCB}" srcOrd="0" destOrd="0" presId="urn:microsoft.com/office/officeart/2008/layout/VerticalCurvedList"/>
    <dgm:cxn modelId="{A4D0536F-AA5C-4565-8E24-5D57BA828C38}" type="presParOf" srcId="{5799D8CD-38AB-4220-90EC-26BE443EC4A3}" destId="{10C33BF2-F282-4A1B-AF92-F731CE171E75}" srcOrd="7" destOrd="0" presId="urn:microsoft.com/office/officeart/2008/layout/VerticalCurvedList"/>
    <dgm:cxn modelId="{47D1602D-A434-4CDD-B6B5-12EE392B7AE7}" type="presParOf" srcId="{5799D8CD-38AB-4220-90EC-26BE443EC4A3}" destId="{AF92F0B8-7FB6-4056-9E2E-6BCA4469B5B7}" srcOrd="8" destOrd="0" presId="urn:microsoft.com/office/officeart/2008/layout/VerticalCurvedList"/>
    <dgm:cxn modelId="{BA49C133-F570-43F1-877E-49366E6DFB27}" type="presParOf" srcId="{AF92F0B8-7FB6-4056-9E2E-6BCA4469B5B7}" destId="{2515A589-7531-45E7-869D-9B4E9CA5FFEC}" srcOrd="0" destOrd="0" presId="urn:microsoft.com/office/officeart/2008/layout/VerticalCurvedList"/>
    <dgm:cxn modelId="{51160837-142A-4E59-B321-FC644F038A4B}" type="presParOf" srcId="{5799D8CD-38AB-4220-90EC-26BE443EC4A3}" destId="{9670F2F6-B6D4-4B10-BB6F-8B9609D93091}" srcOrd="9" destOrd="0" presId="urn:microsoft.com/office/officeart/2008/layout/VerticalCurvedList"/>
    <dgm:cxn modelId="{F2E60284-EA3C-444A-A37F-12FDDD9047E5}" type="presParOf" srcId="{5799D8CD-38AB-4220-90EC-26BE443EC4A3}" destId="{98EBC8DE-9028-411A-8E0B-893E1B9FD6E1}" srcOrd="10" destOrd="0" presId="urn:microsoft.com/office/officeart/2008/layout/VerticalCurvedList"/>
    <dgm:cxn modelId="{E9D7CBE3-41BC-4A0C-AF3A-E6F514D6B20D}" type="presParOf" srcId="{98EBC8DE-9028-411A-8E0B-893E1B9FD6E1}" destId="{E721D7D2-5235-4F0D-8AAD-DB7204EE1CBC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BB8BE9-ECED-4994-BD01-AA9C4A579051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1DA53441-4C67-4C3E-829E-9CCB97F9BDFC}">
      <dgm:prSet phldrT="[Text]" phldr="0" custT="1"/>
      <dgm:spPr/>
      <dgm:t>
        <a:bodyPr/>
        <a:lstStyle/>
        <a:p>
          <a:r>
            <a:rPr lang="en-GB" sz="2400" b="1" dirty="0">
              <a:solidFill>
                <a:schemeClr val="bg1"/>
              </a:solidFill>
            </a:rPr>
            <a:t>make rapid decisions under uncertainty</a:t>
          </a:r>
        </a:p>
      </dgm:t>
    </dgm:pt>
    <dgm:pt modelId="{0E0FADE0-68D3-41BD-8E5C-3F899C234093}" type="parTrans" cxnId="{20CB9269-554B-48C4-A39E-6C099B22F4BA}">
      <dgm:prSet/>
      <dgm:spPr/>
      <dgm:t>
        <a:bodyPr/>
        <a:lstStyle/>
        <a:p>
          <a:endParaRPr lang="en-GB"/>
        </a:p>
      </dgm:t>
    </dgm:pt>
    <dgm:pt modelId="{8C6B24E4-DBB0-4713-A560-2C35EDDFA542}" type="sibTrans" cxnId="{20CB9269-554B-48C4-A39E-6C099B22F4BA}">
      <dgm:prSet/>
      <dgm:spPr/>
      <dgm:t>
        <a:bodyPr/>
        <a:lstStyle/>
        <a:p>
          <a:endParaRPr lang="en-GB"/>
        </a:p>
      </dgm:t>
    </dgm:pt>
    <dgm:pt modelId="{38C6EB78-E41D-44D2-96FA-CE00436A93B8}">
      <dgm:prSet phldrT="[Text]" phldr="0" custT="1"/>
      <dgm:spPr/>
      <dgm:t>
        <a:bodyPr/>
        <a:lstStyle/>
        <a:p>
          <a:r>
            <a:rPr lang="en-GB" sz="2400" b="1" dirty="0">
              <a:solidFill>
                <a:schemeClr val="bg1"/>
              </a:solidFill>
            </a:rPr>
            <a:t>communicate clearly and transparently</a:t>
          </a:r>
        </a:p>
      </dgm:t>
    </dgm:pt>
    <dgm:pt modelId="{20A4610C-21A5-4AE8-A50C-D673EEF10BEA}" type="parTrans" cxnId="{5A36D7BD-FFB4-4F01-98CB-E4E64C3C157B}">
      <dgm:prSet/>
      <dgm:spPr/>
      <dgm:t>
        <a:bodyPr/>
        <a:lstStyle/>
        <a:p>
          <a:endParaRPr lang="en-GB"/>
        </a:p>
      </dgm:t>
    </dgm:pt>
    <dgm:pt modelId="{DC20E2EB-90C4-4A85-A915-313CC50B1F6D}" type="sibTrans" cxnId="{5A36D7BD-FFB4-4F01-98CB-E4E64C3C157B}">
      <dgm:prSet/>
      <dgm:spPr/>
      <dgm:t>
        <a:bodyPr/>
        <a:lstStyle/>
        <a:p>
          <a:endParaRPr lang="en-GB"/>
        </a:p>
      </dgm:t>
    </dgm:pt>
    <dgm:pt modelId="{7AF972C1-C554-4331-B807-4BE57E4B89A1}">
      <dgm:prSet phldrT="[Text]" phldr="0" custT="1"/>
      <dgm:spPr/>
      <dgm:t>
        <a:bodyPr/>
        <a:lstStyle/>
        <a:p>
          <a:r>
            <a:rPr lang="en-GB" sz="2400" b="1" dirty="0">
              <a:solidFill>
                <a:schemeClr val="bg1"/>
              </a:solidFill>
            </a:rPr>
            <a:t>maintain employee trust and morale</a:t>
          </a:r>
        </a:p>
      </dgm:t>
    </dgm:pt>
    <dgm:pt modelId="{70244D53-A17B-4324-BC25-59FC77B14458}" type="parTrans" cxnId="{41AE4B07-5EF3-4849-8CCA-412894BF52DC}">
      <dgm:prSet/>
      <dgm:spPr/>
      <dgm:t>
        <a:bodyPr/>
        <a:lstStyle/>
        <a:p>
          <a:endParaRPr lang="en-GB"/>
        </a:p>
      </dgm:t>
    </dgm:pt>
    <dgm:pt modelId="{6739263E-57F6-489A-BD87-25FF533DE318}" type="sibTrans" cxnId="{41AE4B07-5EF3-4849-8CCA-412894BF52DC}">
      <dgm:prSet/>
      <dgm:spPr/>
      <dgm:t>
        <a:bodyPr/>
        <a:lstStyle/>
        <a:p>
          <a:endParaRPr lang="en-GB"/>
        </a:p>
      </dgm:t>
    </dgm:pt>
    <dgm:pt modelId="{78583B09-D63C-41C7-BE1E-E3A1A2E2C7C8}">
      <dgm:prSet phldrT="[Text]" phldr="0" custT="1"/>
      <dgm:spPr/>
      <dgm:t>
        <a:bodyPr/>
        <a:lstStyle/>
        <a:p>
          <a:r>
            <a:rPr lang="en-GB" sz="2400" b="1" dirty="0">
              <a:solidFill>
                <a:schemeClr val="tx1"/>
              </a:solidFill>
            </a:rPr>
            <a:t>coordinate organisational responses</a:t>
          </a:r>
        </a:p>
      </dgm:t>
    </dgm:pt>
    <dgm:pt modelId="{F05A7C5E-652F-4FB6-882D-E8C72DFEFCA9}" type="parTrans" cxnId="{2C838BF9-81E3-41BA-BB0D-D8F69FFD04F2}">
      <dgm:prSet/>
      <dgm:spPr/>
      <dgm:t>
        <a:bodyPr/>
        <a:lstStyle/>
        <a:p>
          <a:endParaRPr lang="en-GB"/>
        </a:p>
      </dgm:t>
    </dgm:pt>
    <dgm:pt modelId="{B0B1D954-BA83-4E6F-9A3C-9274DE6824B7}" type="sibTrans" cxnId="{2C838BF9-81E3-41BA-BB0D-D8F69FFD04F2}">
      <dgm:prSet/>
      <dgm:spPr/>
      <dgm:t>
        <a:bodyPr/>
        <a:lstStyle/>
        <a:p>
          <a:endParaRPr lang="en-GB"/>
        </a:p>
      </dgm:t>
    </dgm:pt>
    <dgm:pt modelId="{FF8F48DC-3FFC-461B-BCEA-AF22CBA79FD2}" type="pres">
      <dgm:prSet presAssocID="{9EBB8BE9-ECED-4994-BD01-AA9C4A579051}" presName="linear" presStyleCnt="0">
        <dgm:presLayoutVars>
          <dgm:dir/>
          <dgm:animLvl val="lvl"/>
          <dgm:resizeHandles val="exact"/>
        </dgm:presLayoutVars>
      </dgm:prSet>
      <dgm:spPr/>
    </dgm:pt>
    <dgm:pt modelId="{2B6C2D3D-01E3-4CA0-AF38-768805093871}" type="pres">
      <dgm:prSet presAssocID="{1DA53441-4C67-4C3E-829E-9CCB97F9BDFC}" presName="parentLin" presStyleCnt="0"/>
      <dgm:spPr/>
    </dgm:pt>
    <dgm:pt modelId="{EB9D379D-3BD4-413E-BC50-1CE3A7255857}" type="pres">
      <dgm:prSet presAssocID="{1DA53441-4C67-4C3E-829E-9CCB97F9BDFC}" presName="parentLeftMargin" presStyleLbl="node1" presStyleIdx="0" presStyleCnt="4"/>
      <dgm:spPr/>
    </dgm:pt>
    <dgm:pt modelId="{72876A4B-86DA-440C-8094-C8D05268C151}" type="pres">
      <dgm:prSet presAssocID="{1DA53441-4C67-4C3E-829E-9CCB97F9BDF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9B1C46C-2A56-4FF1-B5AC-520497CC35D2}" type="pres">
      <dgm:prSet presAssocID="{1DA53441-4C67-4C3E-829E-9CCB97F9BDFC}" presName="negativeSpace" presStyleCnt="0"/>
      <dgm:spPr/>
    </dgm:pt>
    <dgm:pt modelId="{C676072C-B08E-4D8B-85AC-3054EAB0AF31}" type="pres">
      <dgm:prSet presAssocID="{1DA53441-4C67-4C3E-829E-9CCB97F9BDFC}" presName="childText" presStyleLbl="conFgAcc1" presStyleIdx="0" presStyleCnt="4">
        <dgm:presLayoutVars>
          <dgm:bulletEnabled val="1"/>
        </dgm:presLayoutVars>
      </dgm:prSet>
      <dgm:spPr/>
    </dgm:pt>
    <dgm:pt modelId="{B475E18D-2BE0-4EA6-AE90-2F0137CE2BA1}" type="pres">
      <dgm:prSet presAssocID="{8C6B24E4-DBB0-4713-A560-2C35EDDFA542}" presName="spaceBetweenRectangles" presStyleCnt="0"/>
      <dgm:spPr/>
    </dgm:pt>
    <dgm:pt modelId="{876AB40B-6803-4F1D-8D05-63BCDD4BE423}" type="pres">
      <dgm:prSet presAssocID="{38C6EB78-E41D-44D2-96FA-CE00436A93B8}" presName="parentLin" presStyleCnt="0"/>
      <dgm:spPr/>
    </dgm:pt>
    <dgm:pt modelId="{A5178258-916A-438B-9B0C-71809F301996}" type="pres">
      <dgm:prSet presAssocID="{38C6EB78-E41D-44D2-96FA-CE00436A93B8}" presName="parentLeftMargin" presStyleLbl="node1" presStyleIdx="0" presStyleCnt="4"/>
      <dgm:spPr/>
    </dgm:pt>
    <dgm:pt modelId="{B5EBEE1C-B27C-49F1-AB99-23934E018AF9}" type="pres">
      <dgm:prSet presAssocID="{38C6EB78-E41D-44D2-96FA-CE00436A93B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F621BEE-D2FC-4960-AE29-F5D5F4A49E4F}" type="pres">
      <dgm:prSet presAssocID="{38C6EB78-E41D-44D2-96FA-CE00436A93B8}" presName="negativeSpace" presStyleCnt="0"/>
      <dgm:spPr/>
    </dgm:pt>
    <dgm:pt modelId="{C585517E-46DF-4C63-8E6F-9977FB51DF3B}" type="pres">
      <dgm:prSet presAssocID="{38C6EB78-E41D-44D2-96FA-CE00436A93B8}" presName="childText" presStyleLbl="conFgAcc1" presStyleIdx="1" presStyleCnt="4">
        <dgm:presLayoutVars>
          <dgm:bulletEnabled val="1"/>
        </dgm:presLayoutVars>
      </dgm:prSet>
      <dgm:spPr/>
    </dgm:pt>
    <dgm:pt modelId="{CA549ACE-9D59-45C0-A96D-8C8D3B00E38F}" type="pres">
      <dgm:prSet presAssocID="{DC20E2EB-90C4-4A85-A915-313CC50B1F6D}" presName="spaceBetweenRectangles" presStyleCnt="0"/>
      <dgm:spPr/>
    </dgm:pt>
    <dgm:pt modelId="{BBBC263D-B294-47E8-A051-EC3C2E24234A}" type="pres">
      <dgm:prSet presAssocID="{7AF972C1-C554-4331-B807-4BE57E4B89A1}" presName="parentLin" presStyleCnt="0"/>
      <dgm:spPr/>
    </dgm:pt>
    <dgm:pt modelId="{06055A6E-4EEC-41E8-95CC-A9704E3D4416}" type="pres">
      <dgm:prSet presAssocID="{7AF972C1-C554-4331-B807-4BE57E4B89A1}" presName="parentLeftMargin" presStyleLbl="node1" presStyleIdx="1" presStyleCnt="4"/>
      <dgm:spPr/>
    </dgm:pt>
    <dgm:pt modelId="{35CB2C53-0B64-4B38-8E65-13A0ABE64AB2}" type="pres">
      <dgm:prSet presAssocID="{7AF972C1-C554-4331-B807-4BE57E4B89A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4BB98AC-B83B-439A-9728-9F06E7B06C39}" type="pres">
      <dgm:prSet presAssocID="{7AF972C1-C554-4331-B807-4BE57E4B89A1}" presName="negativeSpace" presStyleCnt="0"/>
      <dgm:spPr/>
    </dgm:pt>
    <dgm:pt modelId="{F091E15D-AAB8-4D5E-BCF7-8BB44E3E6A5B}" type="pres">
      <dgm:prSet presAssocID="{7AF972C1-C554-4331-B807-4BE57E4B89A1}" presName="childText" presStyleLbl="conFgAcc1" presStyleIdx="2" presStyleCnt="4">
        <dgm:presLayoutVars>
          <dgm:bulletEnabled val="1"/>
        </dgm:presLayoutVars>
      </dgm:prSet>
      <dgm:spPr/>
    </dgm:pt>
    <dgm:pt modelId="{E285D04F-0963-4085-91BC-06A26C67F180}" type="pres">
      <dgm:prSet presAssocID="{6739263E-57F6-489A-BD87-25FF533DE318}" presName="spaceBetweenRectangles" presStyleCnt="0"/>
      <dgm:spPr/>
    </dgm:pt>
    <dgm:pt modelId="{090DB19B-9D71-4ECB-AB0A-232BD7B8952A}" type="pres">
      <dgm:prSet presAssocID="{78583B09-D63C-41C7-BE1E-E3A1A2E2C7C8}" presName="parentLin" presStyleCnt="0"/>
      <dgm:spPr/>
    </dgm:pt>
    <dgm:pt modelId="{73C0126B-4ACF-4C5E-8256-B1397B4B998E}" type="pres">
      <dgm:prSet presAssocID="{78583B09-D63C-41C7-BE1E-E3A1A2E2C7C8}" presName="parentLeftMargin" presStyleLbl="node1" presStyleIdx="2" presStyleCnt="4"/>
      <dgm:spPr/>
    </dgm:pt>
    <dgm:pt modelId="{00E1984B-AA72-430C-A4CA-9DD4A496E07B}" type="pres">
      <dgm:prSet presAssocID="{78583B09-D63C-41C7-BE1E-E3A1A2E2C7C8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983720D2-2D23-48E4-98AC-3B5E8A58485C}" type="pres">
      <dgm:prSet presAssocID="{78583B09-D63C-41C7-BE1E-E3A1A2E2C7C8}" presName="negativeSpace" presStyleCnt="0"/>
      <dgm:spPr/>
    </dgm:pt>
    <dgm:pt modelId="{21E2F5C8-5926-4C89-8369-D93BF0E5E33B}" type="pres">
      <dgm:prSet presAssocID="{78583B09-D63C-41C7-BE1E-E3A1A2E2C7C8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41AE4B07-5EF3-4849-8CCA-412894BF52DC}" srcId="{9EBB8BE9-ECED-4994-BD01-AA9C4A579051}" destId="{7AF972C1-C554-4331-B807-4BE57E4B89A1}" srcOrd="2" destOrd="0" parTransId="{70244D53-A17B-4324-BC25-59FC77B14458}" sibTransId="{6739263E-57F6-489A-BD87-25FF533DE318}"/>
    <dgm:cxn modelId="{C5D30035-02AD-42D4-9B61-D179F2006442}" type="presOf" srcId="{78583B09-D63C-41C7-BE1E-E3A1A2E2C7C8}" destId="{73C0126B-4ACF-4C5E-8256-B1397B4B998E}" srcOrd="0" destOrd="0" presId="urn:microsoft.com/office/officeart/2005/8/layout/list1"/>
    <dgm:cxn modelId="{A48F825B-2C62-45D0-BF3C-C381491B556A}" type="presOf" srcId="{1DA53441-4C67-4C3E-829E-9CCB97F9BDFC}" destId="{72876A4B-86DA-440C-8094-C8D05268C151}" srcOrd="1" destOrd="0" presId="urn:microsoft.com/office/officeart/2005/8/layout/list1"/>
    <dgm:cxn modelId="{20CB9269-554B-48C4-A39E-6C099B22F4BA}" srcId="{9EBB8BE9-ECED-4994-BD01-AA9C4A579051}" destId="{1DA53441-4C67-4C3E-829E-9CCB97F9BDFC}" srcOrd="0" destOrd="0" parTransId="{0E0FADE0-68D3-41BD-8E5C-3F899C234093}" sibTransId="{8C6B24E4-DBB0-4713-A560-2C35EDDFA542}"/>
    <dgm:cxn modelId="{6AF1B676-EB59-4F6B-9F0B-4E19C995C6F4}" type="presOf" srcId="{9EBB8BE9-ECED-4994-BD01-AA9C4A579051}" destId="{FF8F48DC-3FFC-461B-BCEA-AF22CBA79FD2}" srcOrd="0" destOrd="0" presId="urn:microsoft.com/office/officeart/2005/8/layout/list1"/>
    <dgm:cxn modelId="{CB7EEF58-F877-44F7-BB0E-ED0715C028E0}" type="presOf" srcId="{78583B09-D63C-41C7-BE1E-E3A1A2E2C7C8}" destId="{00E1984B-AA72-430C-A4CA-9DD4A496E07B}" srcOrd="1" destOrd="0" presId="urn:microsoft.com/office/officeart/2005/8/layout/list1"/>
    <dgm:cxn modelId="{FD068CB2-9848-4AD5-8659-81F1CA40F125}" type="presOf" srcId="{38C6EB78-E41D-44D2-96FA-CE00436A93B8}" destId="{A5178258-916A-438B-9B0C-71809F301996}" srcOrd="0" destOrd="0" presId="urn:microsoft.com/office/officeart/2005/8/layout/list1"/>
    <dgm:cxn modelId="{5A36D7BD-FFB4-4F01-98CB-E4E64C3C157B}" srcId="{9EBB8BE9-ECED-4994-BD01-AA9C4A579051}" destId="{38C6EB78-E41D-44D2-96FA-CE00436A93B8}" srcOrd="1" destOrd="0" parTransId="{20A4610C-21A5-4AE8-A50C-D673EEF10BEA}" sibTransId="{DC20E2EB-90C4-4A85-A915-313CC50B1F6D}"/>
    <dgm:cxn modelId="{E3AA51C4-5B2D-4D5E-A5D8-132517F50975}" type="presOf" srcId="{7AF972C1-C554-4331-B807-4BE57E4B89A1}" destId="{06055A6E-4EEC-41E8-95CC-A9704E3D4416}" srcOrd="0" destOrd="0" presId="urn:microsoft.com/office/officeart/2005/8/layout/list1"/>
    <dgm:cxn modelId="{1978AEF3-EE0C-4A30-9888-12C7BC48A20A}" type="presOf" srcId="{38C6EB78-E41D-44D2-96FA-CE00436A93B8}" destId="{B5EBEE1C-B27C-49F1-AB99-23934E018AF9}" srcOrd="1" destOrd="0" presId="urn:microsoft.com/office/officeart/2005/8/layout/list1"/>
    <dgm:cxn modelId="{2C838BF9-81E3-41BA-BB0D-D8F69FFD04F2}" srcId="{9EBB8BE9-ECED-4994-BD01-AA9C4A579051}" destId="{78583B09-D63C-41C7-BE1E-E3A1A2E2C7C8}" srcOrd="3" destOrd="0" parTransId="{F05A7C5E-652F-4FB6-882D-E8C72DFEFCA9}" sibTransId="{B0B1D954-BA83-4E6F-9A3C-9274DE6824B7}"/>
    <dgm:cxn modelId="{A2AC19FB-CD82-45FC-9800-B6C51CC69888}" type="presOf" srcId="{7AF972C1-C554-4331-B807-4BE57E4B89A1}" destId="{35CB2C53-0B64-4B38-8E65-13A0ABE64AB2}" srcOrd="1" destOrd="0" presId="urn:microsoft.com/office/officeart/2005/8/layout/list1"/>
    <dgm:cxn modelId="{E52A92FE-8D7A-4305-8BAC-0679A858A6F6}" type="presOf" srcId="{1DA53441-4C67-4C3E-829E-9CCB97F9BDFC}" destId="{EB9D379D-3BD4-413E-BC50-1CE3A7255857}" srcOrd="0" destOrd="0" presId="urn:microsoft.com/office/officeart/2005/8/layout/list1"/>
    <dgm:cxn modelId="{A0E832EE-AF0F-4E25-8AD1-F9ED9B44D7BB}" type="presParOf" srcId="{FF8F48DC-3FFC-461B-BCEA-AF22CBA79FD2}" destId="{2B6C2D3D-01E3-4CA0-AF38-768805093871}" srcOrd="0" destOrd="0" presId="urn:microsoft.com/office/officeart/2005/8/layout/list1"/>
    <dgm:cxn modelId="{5618B85B-9602-4FCD-8A26-91F32D0C91B6}" type="presParOf" srcId="{2B6C2D3D-01E3-4CA0-AF38-768805093871}" destId="{EB9D379D-3BD4-413E-BC50-1CE3A7255857}" srcOrd="0" destOrd="0" presId="urn:microsoft.com/office/officeart/2005/8/layout/list1"/>
    <dgm:cxn modelId="{B2A91F46-8D07-4492-AC88-B307D6249EC8}" type="presParOf" srcId="{2B6C2D3D-01E3-4CA0-AF38-768805093871}" destId="{72876A4B-86DA-440C-8094-C8D05268C151}" srcOrd="1" destOrd="0" presId="urn:microsoft.com/office/officeart/2005/8/layout/list1"/>
    <dgm:cxn modelId="{4AD6B725-22EC-46E9-BA2A-7387B6891C50}" type="presParOf" srcId="{FF8F48DC-3FFC-461B-BCEA-AF22CBA79FD2}" destId="{59B1C46C-2A56-4FF1-B5AC-520497CC35D2}" srcOrd="1" destOrd="0" presId="urn:microsoft.com/office/officeart/2005/8/layout/list1"/>
    <dgm:cxn modelId="{CB536DF7-EFEF-4D54-90EC-5B0D892A17BD}" type="presParOf" srcId="{FF8F48DC-3FFC-461B-BCEA-AF22CBA79FD2}" destId="{C676072C-B08E-4D8B-85AC-3054EAB0AF31}" srcOrd="2" destOrd="0" presId="urn:microsoft.com/office/officeart/2005/8/layout/list1"/>
    <dgm:cxn modelId="{395D434D-8B44-4A1C-AF72-B33FAB4F051C}" type="presParOf" srcId="{FF8F48DC-3FFC-461B-BCEA-AF22CBA79FD2}" destId="{B475E18D-2BE0-4EA6-AE90-2F0137CE2BA1}" srcOrd="3" destOrd="0" presId="urn:microsoft.com/office/officeart/2005/8/layout/list1"/>
    <dgm:cxn modelId="{B38921DD-E8D5-4979-BBF3-A1727DBF69EE}" type="presParOf" srcId="{FF8F48DC-3FFC-461B-BCEA-AF22CBA79FD2}" destId="{876AB40B-6803-4F1D-8D05-63BCDD4BE423}" srcOrd="4" destOrd="0" presId="urn:microsoft.com/office/officeart/2005/8/layout/list1"/>
    <dgm:cxn modelId="{32A7247E-7DB4-4CC9-A12C-C62FECFE8387}" type="presParOf" srcId="{876AB40B-6803-4F1D-8D05-63BCDD4BE423}" destId="{A5178258-916A-438B-9B0C-71809F301996}" srcOrd="0" destOrd="0" presId="urn:microsoft.com/office/officeart/2005/8/layout/list1"/>
    <dgm:cxn modelId="{C2BDA241-245C-4DCD-9D19-93ACB13BED2A}" type="presParOf" srcId="{876AB40B-6803-4F1D-8D05-63BCDD4BE423}" destId="{B5EBEE1C-B27C-49F1-AB99-23934E018AF9}" srcOrd="1" destOrd="0" presId="urn:microsoft.com/office/officeart/2005/8/layout/list1"/>
    <dgm:cxn modelId="{0DE3D7CC-1EC1-42BA-B732-F2E5A090C2F5}" type="presParOf" srcId="{FF8F48DC-3FFC-461B-BCEA-AF22CBA79FD2}" destId="{EF621BEE-D2FC-4960-AE29-F5D5F4A49E4F}" srcOrd="5" destOrd="0" presId="urn:microsoft.com/office/officeart/2005/8/layout/list1"/>
    <dgm:cxn modelId="{0CAA891A-7625-4959-A205-5F0B0E555C68}" type="presParOf" srcId="{FF8F48DC-3FFC-461B-BCEA-AF22CBA79FD2}" destId="{C585517E-46DF-4C63-8E6F-9977FB51DF3B}" srcOrd="6" destOrd="0" presId="urn:microsoft.com/office/officeart/2005/8/layout/list1"/>
    <dgm:cxn modelId="{47780CBA-4CC2-418F-B993-9C5A3286E6DF}" type="presParOf" srcId="{FF8F48DC-3FFC-461B-BCEA-AF22CBA79FD2}" destId="{CA549ACE-9D59-45C0-A96D-8C8D3B00E38F}" srcOrd="7" destOrd="0" presId="urn:microsoft.com/office/officeart/2005/8/layout/list1"/>
    <dgm:cxn modelId="{F8B39258-AC26-4DA3-AF11-145D84310B0C}" type="presParOf" srcId="{FF8F48DC-3FFC-461B-BCEA-AF22CBA79FD2}" destId="{BBBC263D-B294-47E8-A051-EC3C2E24234A}" srcOrd="8" destOrd="0" presId="urn:microsoft.com/office/officeart/2005/8/layout/list1"/>
    <dgm:cxn modelId="{176828D8-CFC1-4EAB-8957-3A13B5D26B12}" type="presParOf" srcId="{BBBC263D-B294-47E8-A051-EC3C2E24234A}" destId="{06055A6E-4EEC-41E8-95CC-A9704E3D4416}" srcOrd="0" destOrd="0" presId="urn:microsoft.com/office/officeart/2005/8/layout/list1"/>
    <dgm:cxn modelId="{76BAAD72-AA0A-4105-9E4E-6CA9A02E3544}" type="presParOf" srcId="{BBBC263D-B294-47E8-A051-EC3C2E24234A}" destId="{35CB2C53-0B64-4B38-8E65-13A0ABE64AB2}" srcOrd="1" destOrd="0" presId="urn:microsoft.com/office/officeart/2005/8/layout/list1"/>
    <dgm:cxn modelId="{FD16D858-3155-44B5-84FC-B62967534090}" type="presParOf" srcId="{FF8F48DC-3FFC-461B-BCEA-AF22CBA79FD2}" destId="{A4BB98AC-B83B-439A-9728-9F06E7B06C39}" srcOrd="9" destOrd="0" presId="urn:microsoft.com/office/officeart/2005/8/layout/list1"/>
    <dgm:cxn modelId="{6C4603FA-2465-4C1C-B846-22FD1FC80085}" type="presParOf" srcId="{FF8F48DC-3FFC-461B-BCEA-AF22CBA79FD2}" destId="{F091E15D-AAB8-4D5E-BCF7-8BB44E3E6A5B}" srcOrd="10" destOrd="0" presId="urn:microsoft.com/office/officeart/2005/8/layout/list1"/>
    <dgm:cxn modelId="{8CDFF1F0-7E13-4331-BAD8-DA9ADBA98F24}" type="presParOf" srcId="{FF8F48DC-3FFC-461B-BCEA-AF22CBA79FD2}" destId="{E285D04F-0963-4085-91BC-06A26C67F180}" srcOrd="11" destOrd="0" presId="urn:microsoft.com/office/officeart/2005/8/layout/list1"/>
    <dgm:cxn modelId="{6ED8EEAC-DB9A-4425-95F1-5DA2D18AB9DC}" type="presParOf" srcId="{FF8F48DC-3FFC-461B-BCEA-AF22CBA79FD2}" destId="{090DB19B-9D71-4ECB-AB0A-232BD7B8952A}" srcOrd="12" destOrd="0" presId="urn:microsoft.com/office/officeart/2005/8/layout/list1"/>
    <dgm:cxn modelId="{04406839-8B72-45D3-A95B-D1EC4ECABBEF}" type="presParOf" srcId="{090DB19B-9D71-4ECB-AB0A-232BD7B8952A}" destId="{73C0126B-4ACF-4C5E-8256-B1397B4B998E}" srcOrd="0" destOrd="0" presId="urn:microsoft.com/office/officeart/2005/8/layout/list1"/>
    <dgm:cxn modelId="{FDF1FE7A-85FB-4375-A638-F4009E593BCE}" type="presParOf" srcId="{090DB19B-9D71-4ECB-AB0A-232BD7B8952A}" destId="{00E1984B-AA72-430C-A4CA-9DD4A496E07B}" srcOrd="1" destOrd="0" presId="urn:microsoft.com/office/officeart/2005/8/layout/list1"/>
    <dgm:cxn modelId="{A70F97C9-E3E0-4CAE-B4F4-0B4B93C820E5}" type="presParOf" srcId="{FF8F48DC-3FFC-461B-BCEA-AF22CBA79FD2}" destId="{983720D2-2D23-48E4-98AC-3B5E8A58485C}" srcOrd="13" destOrd="0" presId="urn:microsoft.com/office/officeart/2005/8/layout/list1"/>
    <dgm:cxn modelId="{EB4B6839-9804-433C-A992-9D8F86D656DD}" type="presParOf" srcId="{FF8F48DC-3FFC-461B-BCEA-AF22CBA79FD2}" destId="{21E2F5C8-5926-4C89-8369-D93BF0E5E33B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55CAF1-4526-4DA7-9DD3-393A0D08CA5D}">
      <dsp:nvSpPr>
        <dsp:cNvPr id="0" name=""/>
        <dsp:cNvSpPr/>
      </dsp:nvSpPr>
      <dsp:spPr>
        <a:xfrm>
          <a:off x="822959" y="0"/>
          <a:ext cx="9326880" cy="391636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F2F8C5-1471-4FCC-837E-067CAF9E86F4}">
      <dsp:nvSpPr>
        <dsp:cNvPr id="0" name=""/>
        <dsp:cNvSpPr/>
      </dsp:nvSpPr>
      <dsp:spPr>
        <a:xfrm>
          <a:off x="11787" y="1174908"/>
          <a:ext cx="3531870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Explain organisational power and identify sources of power.</a:t>
          </a:r>
          <a:endParaRPr lang="en-GB" sz="2500" b="0" kern="1200" dirty="0"/>
        </a:p>
      </dsp:txBody>
      <dsp:txXfrm>
        <a:off x="88259" y="1251380"/>
        <a:ext cx="3378926" cy="1413601"/>
      </dsp:txXfrm>
    </dsp:sp>
    <dsp:sp modelId="{CFF4AA7E-1A45-4A76-89E8-51D5B2A4C481}">
      <dsp:nvSpPr>
        <dsp:cNvPr id="0" name=""/>
        <dsp:cNvSpPr/>
      </dsp:nvSpPr>
      <dsp:spPr>
        <a:xfrm>
          <a:off x="3720465" y="1174908"/>
          <a:ext cx="3531870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Analyse conflict in organisations and apply influence tactics</a:t>
          </a:r>
          <a:endParaRPr lang="en-GB" sz="2500" b="0" kern="1200" dirty="0"/>
        </a:p>
      </dsp:txBody>
      <dsp:txXfrm>
        <a:off x="3796937" y="1251380"/>
        <a:ext cx="3378926" cy="1413601"/>
      </dsp:txXfrm>
    </dsp:sp>
    <dsp:sp modelId="{7B49CC55-96D9-40B9-8A17-2362800031C0}">
      <dsp:nvSpPr>
        <dsp:cNvPr id="0" name=""/>
        <dsp:cNvSpPr/>
      </dsp:nvSpPr>
      <dsp:spPr>
        <a:xfrm>
          <a:off x="7429142" y="1174908"/>
          <a:ext cx="3531870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Focus on component 2 completion</a:t>
          </a:r>
          <a:endParaRPr lang="en-GB" sz="2500" b="0" kern="1200" dirty="0"/>
        </a:p>
      </dsp:txBody>
      <dsp:txXfrm>
        <a:off x="7505614" y="1251380"/>
        <a:ext cx="3378926" cy="14136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8C6BD6-A954-480C-B339-823DC2D2095C}">
      <dsp:nvSpPr>
        <dsp:cNvPr id="0" name=""/>
        <dsp:cNvSpPr/>
      </dsp:nvSpPr>
      <dsp:spPr>
        <a:xfrm>
          <a:off x="-4633849" y="-710415"/>
          <a:ext cx="5519755" cy="5519755"/>
        </a:xfrm>
        <a:prstGeom prst="blockArc">
          <a:avLst>
            <a:gd name="adj1" fmla="val 18900000"/>
            <a:gd name="adj2" fmla="val 2700000"/>
            <a:gd name="adj3" fmla="val 391"/>
          </a:avLst>
        </a:pr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3A7B24-8F22-46B9-85D3-CA0AE28D303F}">
      <dsp:nvSpPr>
        <dsp:cNvPr id="0" name=""/>
        <dsp:cNvSpPr/>
      </dsp:nvSpPr>
      <dsp:spPr>
        <a:xfrm>
          <a:off x="387765" y="256100"/>
          <a:ext cx="8283256" cy="51252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82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Reward Power</a:t>
          </a:r>
          <a:r>
            <a:rPr lang="en-GB" sz="2000" kern="1200" dirty="0"/>
            <a:t> – ability to provide rewards</a:t>
          </a:r>
        </a:p>
      </dsp:txBody>
      <dsp:txXfrm>
        <a:off x="387765" y="256100"/>
        <a:ext cx="8283256" cy="512529"/>
      </dsp:txXfrm>
    </dsp:sp>
    <dsp:sp modelId="{BB13FBBA-93FB-45A0-A5DE-B1339A3F42EF}">
      <dsp:nvSpPr>
        <dsp:cNvPr id="0" name=""/>
        <dsp:cNvSpPr/>
      </dsp:nvSpPr>
      <dsp:spPr>
        <a:xfrm>
          <a:off x="67434" y="192034"/>
          <a:ext cx="640661" cy="64066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F3A866-CEA7-412C-A275-051030D7630E}">
      <dsp:nvSpPr>
        <dsp:cNvPr id="0" name=""/>
        <dsp:cNvSpPr/>
      </dsp:nvSpPr>
      <dsp:spPr>
        <a:xfrm>
          <a:off x="755029" y="1024649"/>
          <a:ext cx="7915992" cy="512529"/>
        </a:xfrm>
        <a:prstGeom prst="rect">
          <a:avLst/>
        </a:prstGeom>
        <a:solidFill>
          <a:schemeClr val="accent4">
            <a:hueOff val="-1116192"/>
            <a:satOff val="6725"/>
            <a:lumOff val="53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82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Coercive Power</a:t>
          </a:r>
          <a:r>
            <a:rPr lang="en-GB" sz="2000" kern="1200" dirty="0"/>
            <a:t> – ability to punish or sanction</a:t>
          </a:r>
        </a:p>
      </dsp:txBody>
      <dsp:txXfrm>
        <a:off x="755029" y="1024649"/>
        <a:ext cx="7915992" cy="512529"/>
      </dsp:txXfrm>
    </dsp:sp>
    <dsp:sp modelId="{957D8E43-E3B6-4045-862A-79E1B04A50E3}">
      <dsp:nvSpPr>
        <dsp:cNvPr id="0" name=""/>
        <dsp:cNvSpPr/>
      </dsp:nvSpPr>
      <dsp:spPr>
        <a:xfrm>
          <a:off x="434698" y="960583"/>
          <a:ext cx="640661" cy="64066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1116192"/>
              <a:satOff val="6725"/>
              <a:lumOff val="5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B2A591-F423-424A-8FA7-5BCEEA3C6AB2}">
      <dsp:nvSpPr>
        <dsp:cNvPr id="0" name=""/>
        <dsp:cNvSpPr/>
      </dsp:nvSpPr>
      <dsp:spPr>
        <a:xfrm>
          <a:off x="867749" y="1793197"/>
          <a:ext cx="7803272" cy="512529"/>
        </a:xfrm>
        <a:prstGeom prst="rect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82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Legitimate Power</a:t>
          </a:r>
          <a:r>
            <a:rPr lang="en-GB" sz="2000" kern="1200" dirty="0"/>
            <a:t> – authority derived from formal position</a:t>
          </a:r>
        </a:p>
      </dsp:txBody>
      <dsp:txXfrm>
        <a:off x="867749" y="1793197"/>
        <a:ext cx="7803272" cy="512529"/>
      </dsp:txXfrm>
    </dsp:sp>
    <dsp:sp modelId="{FFC9746D-50B6-45E2-AA7E-7C89B87E1DCB}">
      <dsp:nvSpPr>
        <dsp:cNvPr id="0" name=""/>
        <dsp:cNvSpPr/>
      </dsp:nvSpPr>
      <dsp:spPr>
        <a:xfrm>
          <a:off x="547418" y="1729131"/>
          <a:ext cx="640661" cy="64066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C33BF2-F282-4A1B-AF92-F731CE171E75}">
      <dsp:nvSpPr>
        <dsp:cNvPr id="0" name=""/>
        <dsp:cNvSpPr/>
      </dsp:nvSpPr>
      <dsp:spPr>
        <a:xfrm>
          <a:off x="755029" y="2561746"/>
          <a:ext cx="7915992" cy="512529"/>
        </a:xfrm>
        <a:prstGeom prst="rect">
          <a:avLst/>
        </a:prstGeom>
        <a:solidFill>
          <a:schemeClr val="accent4">
            <a:hueOff val="-3348577"/>
            <a:satOff val="20174"/>
            <a:lumOff val="161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82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Referent Power</a:t>
          </a:r>
          <a:r>
            <a:rPr lang="en-GB" sz="2000" kern="1200" dirty="0"/>
            <a:t> – influence through respect or admiration</a:t>
          </a:r>
        </a:p>
      </dsp:txBody>
      <dsp:txXfrm>
        <a:off x="755029" y="2561746"/>
        <a:ext cx="7915992" cy="512529"/>
      </dsp:txXfrm>
    </dsp:sp>
    <dsp:sp modelId="{2515A589-7531-45E7-869D-9B4E9CA5FFEC}">
      <dsp:nvSpPr>
        <dsp:cNvPr id="0" name=""/>
        <dsp:cNvSpPr/>
      </dsp:nvSpPr>
      <dsp:spPr>
        <a:xfrm>
          <a:off x="434698" y="2497679"/>
          <a:ext cx="640661" cy="64066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3348577"/>
              <a:satOff val="20174"/>
              <a:lumOff val="16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70F2F6-B6D4-4B10-BB6F-8B9609D93091}">
      <dsp:nvSpPr>
        <dsp:cNvPr id="0" name=""/>
        <dsp:cNvSpPr/>
      </dsp:nvSpPr>
      <dsp:spPr>
        <a:xfrm>
          <a:off x="387765" y="3330294"/>
          <a:ext cx="8283256" cy="512529"/>
        </a:xfrm>
        <a:prstGeom prst="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82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Expert Power</a:t>
          </a:r>
          <a:r>
            <a:rPr lang="en-GB" sz="2000" kern="1200" dirty="0"/>
            <a:t> – influence based on knowledge or expertise</a:t>
          </a:r>
        </a:p>
      </dsp:txBody>
      <dsp:txXfrm>
        <a:off x="387765" y="3330294"/>
        <a:ext cx="8283256" cy="512529"/>
      </dsp:txXfrm>
    </dsp:sp>
    <dsp:sp modelId="{E721D7D2-5235-4F0D-8AAD-DB7204EE1CBC}">
      <dsp:nvSpPr>
        <dsp:cNvPr id="0" name=""/>
        <dsp:cNvSpPr/>
      </dsp:nvSpPr>
      <dsp:spPr>
        <a:xfrm>
          <a:off x="67434" y="3266228"/>
          <a:ext cx="640661" cy="64066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76072C-B08E-4D8B-85AC-3054EAB0AF31}">
      <dsp:nvSpPr>
        <dsp:cNvPr id="0" name=""/>
        <dsp:cNvSpPr/>
      </dsp:nvSpPr>
      <dsp:spPr>
        <a:xfrm>
          <a:off x="0" y="313505"/>
          <a:ext cx="9793089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876A4B-86DA-440C-8094-C8D05268C151}">
      <dsp:nvSpPr>
        <dsp:cNvPr id="0" name=""/>
        <dsp:cNvSpPr/>
      </dsp:nvSpPr>
      <dsp:spPr>
        <a:xfrm>
          <a:off x="489654" y="77345"/>
          <a:ext cx="6855162" cy="4723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109" tIns="0" rIns="259109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bg1"/>
              </a:solidFill>
            </a:rPr>
            <a:t>make rapid decisions under uncertainty</a:t>
          </a:r>
        </a:p>
      </dsp:txBody>
      <dsp:txXfrm>
        <a:off x="512711" y="100402"/>
        <a:ext cx="6809048" cy="426206"/>
      </dsp:txXfrm>
    </dsp:sp>
    <dsp:sp modelId="{C585517E-46DF-4C63-8E6F-9977FB51DF3B}">
      <dsp:nvSpPr>
        <dsp:cNvPr id="0" name=""/>
        <dsp:cNvSpPr/>
      </dsp:nvSpPr>
      <dsp:spPr>
        <a:xfrm>
          <a:off x="0" y="1039265"/>
          <a:ext cx="9793089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1488257"/>
              <a:satOff val="8966"/>
              <a:lumOff val="71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EBEE1C-B27C-49F1-AB99-23934E018AF9}">
      <dsp:nvSpPr>
        <dsp:cNvPr id="0" name=""/>
        <dsp:cNvSpPr/>
      </dsp:nvSpPr>
      <dsp:spPr>
        <a:xfrm>
          <a:off x="489654" y="803105"/>
          <a:ext cx="6855162" cy="472320"/>
        </a:xfrm>
        <a:prstGeom prst="roundRect">
          <a:avLst/>
        </a:prstGeom>
        <a:solidFill>
          <a:schemeClr val="accent4">
            <a:hueOff val="-1488257"/>
            <a:satOff val="8966"/>
            <a:lumOff val="71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109" tIns="0" rIns="259109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bg1"/>
              </a:solidFill>
            </a:rPr>
            <a:t>communicate clearly and transparently</a:t>
          </a:r>
        </a:p>
      </dsp:txBody>
      <dsp:txXfrm>
        <a:off x="512711" y="826162"/>
        <a:ext cx="6809048" cy="426206"/>
      </dsp:txXfrm>
    </dsp:sp>
    <dsp:sp modelId="{F091E15D-AAB8-4D5E-BCF7-8BB44E3E6A5B}">
      <dsp:nvSpPr>
        <dsp:cNvPr id="0" name=""/>
        <dsp:cNvSpPr/>
      </dsp:nvSpPr>
      <dsp:spPr>
        <a:xfrm>
          <a:off x="0" y="1765025"/>
          <a:ext cx="9793089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976513"/>
              <a:satOff val="17933"/>
              <a:lumOff val="14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CB2C53-0B64-4B38-8E65-13A0ABE64AB2}">
      <dsp:nvSpPr>
        <dsp:cNvPr id="0" name=""/>
        <dsp:cNvSpPr/>
      </dsp:nvSpPr>
      <dsp:spPr>
        <a:xfrm>
          <a:off x="489654" y="1528865"/>
          <a:ext cx="6855162" cy="472320"/>
        </a:xfrm>
        <a:prstGeom prst="roundRect">
          <a:avLst/>
        </a:prstGeom>
        <a:solidFill>
          <a:schemeClr val="accent4">
            <a:hueOff val="-2976513"/>
            <a:satOff val="17933"/>
            <a:lumOff val="143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109" tIns="0" rIns="259109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bg1"/>
              </a:solidFill>
            </a:rPr>
            <a:t>maintain employee trust and morale</a:t>
          </a:r>
        </a:p>
      </dsp:txBody>
      <dsp:txXfrm>
        <a:off x="512711" y="1551922"/>
        <a:ext cx="6809048" cy="426206"/>
      </dsp:txXfrm>
    </dsp:sp>
    <dsp:sp modelId="{21E2F5C8-5926-4C89-8369-D93BF0E5E33B}">
      <dsp:nvSpPr>
        <dsp:cNvPr id="0" name=""/>
        <dsp:cNvSpPr/>
      </dsp:nvSpPr>
      <dsp:spPr>
        <a:xfrm>
          <a:off x="0" y="2490785"/>
          <a:ext cx="9793089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E1984B-AA72-430C-A4CA-9DD4A496E07B}">
      <dsp:nvSpPr>
        <dsp:cNvPr id="0" name=""/>
        <dsp:cNvSpPr/>
      </dsp:nvSpPr>
      <dsp:spPr>
        <a:xfrm>
          <a:off x="489654" y="2254625"/>
          <a:ext cx="6855162" cy="472320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109" tIns="0" rIns="259109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</a:rPr>
            <a:t>coordinate organisational responses</a:t>
          </a:r>
        </a:p>
      </dsp:txBody>
      <dsp:txXfrm>
        <a:off x="512711" y="2277682"/>
        <a:ext cx="6809048" cy="4262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08/07/2026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18915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71358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0" dirty="0"/>
              <a:t>Types of Power</a:t>
            </a:r>
          </a:p>
          <a:p>
            <a:r>
              <a:rPr lang="en-GB" b="0" dirty="0"/>
              <a:t>Coercive Power - Coercive power relies on fear, sanctions, or physical constraints.</a:t>
            </a:r>
          </a:p>
          <a:p>
            <a:r>
              <a:rPr lang="en-GB" b="0" dirty="0"/>
              <a:t>Examples include: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prisons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military detention facilities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disciplinary enforcement</a:t>
            </a:r>
          </a:p>
          <a:p>
            <a:r>
              <a:rPr lang="en-GB" b="0" dirty="0"/>
              <a:t>In organisations, coercive power might involve: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threats of dismissal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strict disciplinary action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penalties for non-compliance</a:t>
            </a:r>
          </a:p>
          <a:p>
            <a:r>
              <a:rPr lang="en-GB" b="0" dirty="0"/>
              <a:t>However, excessive coercion often leads to low morale and resistance.</a:t>
            </a:r>
          </a:p>
          <a:p>
            <a:endParaRPr lang="en-GB" b="0" dirty="0"/>
          </a:p>
          <a:p>
            <a:r>
              <a:rPr lang="en-GB" dirty="0"/>
              <a:t>Remunerative power operates through </a:t>
            </a:r>
            <a:r>
              <a:rPr lang="en-GB" b="0" dirty="0"/>
              <a:t>financial incentives or material rewards.</a:t>
            </a:r>
          </a:p>
          <a:p>
            <a:r>
              <a:rPr lang="en-GB" dirty="0"/>
              <a:t>Examples: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wages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bonuses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promotions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performance pay</a:t>
            </a:r>
          </a:p>
          <a:p>
            <a:r>
              <a:rPr lang="en-GB" dirty="0"/>
              <a:t>Most </a:t>
            </a:r>
            <a:r>
              <a:rPr lang="en-GB" b="0" dirty="0"/>
              <a:t>business organisations rely heavily on remunerative power.</a:t>
            </a:r>
          </a:p>
          <a:p>
            <a:r>
              <a:rPr lang="en-GB" dirty="0"/>
              <a:t>Employees exchange labour for financial compensation.</a:t>
            </a:r>
          </a:p>
          <a:p>
            <a:endParaRPr lang="en-GB" dirty="0"/>
          </a:p>
          <a:p>
            <a:r>
              <a:rPr lang="en-GB" b="1" dirty="0"/>
              <a:t>Normative Power</a:t>
            </a:r>
          </a:p>
          <a:p>
            <a:r>
              <a:rPr lang="en-GB" dirty="0"/>
              <a:t>Normative power is based on </a:t>
            </a:r>
            <a:r>
              <a:rPr lang="en-GB" b="0" dirty="0"/>
              <a:t>values, culture, and social recognition.</a:t>
            </a:r>
          </a:p>
          <a:p>
            <a:r>
              <a:rPr lang="en-GB" b="0" dirty="0"/>
              <a:t>Individuals comply because they believe in the organisation’s mission.</a:t>
            </a:r>
          </a:p>
          <a:p>
            <a:r>
              <a:rPr lang="en-GB" dirty="0"/>
              <a:t>Examples include: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charities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religious institutions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volunteer organisations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professional communities</a:t>
            </a:r>
          </a:p>
          <a:p>
            <a:r>
              <a:rPr lang="en-GB" dirty="0"/>
              <a:t>Employees are motivated by </a:t>
            </a:r>
            <a:r>
              <a:rPr lang="en-GB" b="0" dirty="0"/>
              <a:t>purpose, identity, and prestige.</a:t>
            </a:r>
          </a:p>
          <a:p>
            <a:endParaRPr lang="en-GB" dirty="0"/>
          </a:p>
          <a:p>
            <a:endParaRPr lang="en-GB" dirty="0"/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4612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91D309-E850-D049-A290-F2A1597ED3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45CEAD-8F7E-440E-2ED6-13D581C8D2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F37569-82D3-D18D-5ADE-E0CE81D687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This framework was developed by Amitai Etzioni (1975) in his study of complex </a:t>
            </a:r>
            <a:r>
              <a:rPr lang="en-GB" dirty="0" err="1"/>
              <a:t>organizations.The</a:t>
            </a:r>
            <a:r>
              <a:rPr lang="en-GB" dirty="0"/>
              <a:t> model examines how organisations secure compliance from their </a:t>
            </a:r>
            <a:r>
              <a:rPr lang="en-GB" dirty="0" err="1"/>
              <a:t>members.Etzioni</a:t>
            </a:r>
            <a:r>
              <a:rPr lang="en-GB" dirty="0"/>
              <a:t> argued that organizations use different forms of power to influence behaviour, and employees respond with different levels of commitment or </a:t>
            </a:r>
            <a:r>
              <a:rPr lang="en-GB" dirty="0" err="1"/>
              <a:t>involvement.The</a:t>
            </a:r>
            <a:r>
              <a:rPr lang="en-GB" dirty="0"/>
              <a:t> effectiveness of an organisation depends on whether these two elements align properly.</a:t>
            </a:r>
          </a:p>
          <a:p>
            <a:endParaRPr lang="en-GB" dirty="0"/>
          </a:p>
          <a:p>
            <a:r>
              <a:rPr lang="en-GB" b="1" dirty="0" err="1"/>
              <a:t>Alienative</a:t>
            </a:r>
            <a:r>
              <a:rPr lang="en-GB" b="1" dirty="0"/>
              <a:t> Involvement</a:t>
            </a:r>
          </a:p>
          <a:p>
            <a:r>
              <a:rPr lang="en-GB" dirty="0"/>
              <a:t>Employees feel </a:t>
            </a:r>
            <a:r>
              <a:rPr lang="en-GB" b="1" dirty="0"/>
              <a:t>forced to participate</a:t>
            </a:r>
            <a:r>
              <a:rPr lang="en-GB" dirty="0"/>
              <a:t> and may strongly dislike the organisation.</a:t>
            </a:r>
          </a:p>
          <a:p>
            <a:r>
              <a:rPr lang="en-GB" dirty="0"/>
              <a:t>Characteristics:</a:t>
            </a:r>
          </a:p>
          <a:p>
            <a:r>
              <a:rPr lang="en-GB" dirty="0"/>
              <a:t>low commitment</a:t>
            </a:r>
          </a:p>
          <a:p>
            <a:r>
              <a:rPr lang="en-GB" dirty="0"/>
              <a:t>minimal effort</a:t>
            </a:r>
          </a:p>
          <a:p>
            <a:r>
              <a:rPr lang="en-GB" dirty="0"/>
              <a:t>resistance to authority</a:t>
            </a:r>
          </a:p>
          <a:p>
            <a:r>
              <a:rPr lang="en-GB" dirty="0"/>
              <a:t>Example:</a:t>
            </a:r>
            <a:br>
              <a:rPr lang="en-GB" dirty="0"/>
            </a:br>
            <a:r>
              <a:rPr lang="en-GB" dirty="0"/>
              <a:t>Prison inmates or individuals under compulsory supervision.</a:t>
            </a:r>
          </a:p>
          <a:p>
            <a:endParaRPr lang="en-GB" dirty="0"/>
          </a:p>
          <a:p>
            <a:r>
              <a:rPr lang="en-GB" b="1" dirty="0"/>
              <a:t>Calculative Involvement</a:t>
            </a:r>
          </a:p>
          <a:p>
            <a:r>
              <a:rPr lang="en-GB" dirty="0"/>
              <a:t>Individuals participate primarily because they </a:t>
            </a:r>
            <a:r>
              <a:rPr lang="en-GB" b="1" dirty="0"/>
              <a:t>receive economic benefits</a:t>
            </a:r>
            <a:r>
              <a:rPr lang="en-GB" dirty="0"/>
              <a:t>.</a:t>
            </a:r>
          </a:p>
          <a:p>
            <a:r>
              <a:rPr lang="en-GB" dirty="0"/>
              <a:t>Characteristics:</a:t>
            </a:r>
          </a:p>
          <a:p>
            <a:r>
              <a:rPr lang="en-GB" dirty="0"/>
              <a:t>rational decision-making</a:t>
            </a:r>
          </a:p>
          <a:p>
            <a:r>
              <a:rPr lang="en-GB" dirty="0"/>
              <a:t>focus on personal reward</a:t>
            </a:r>
          </a:p>
          <a:p>
            <a:r>
              <a:rPr lang="en-GB" dirty="0"/>
              <a:t>limited emotional attachment</a:t>
            </a:r>
          </a:p>
          <a:p>
            <a:r>
              <a:rPr lang="en-GB" dirty="0"/>
              <a:t>This is the </a:t>
            </a:r>
            <a:r>
              <a:rPr lang="en-GB" b="1" dirty="0"/>
              <a:t>most common relationship in businesses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b="1" dirty="0"/>
              <a:t>Moral Involvement</a:t>
            </a:r>
          </a:p>
          <a:p>
            <a:r>
              <a:rPr lang="en-GB" dirty="0"/>
              <a:t>Individuals feel </a:t>
            </a:r>
            <a:r>
              <a:rPr lang="en-GB" b="1" dirty="0"/>
              <a:t>strong commitment to the organisation’s values or mission</a:t>
            </a:r>
            <a:r>
              <a:rPr lang="en-GB" dirty="0"/>
              <a:t>.</a:t>
            </a:r>
          </a:p>
          <a:p>
            <a:r>
              <a:rPr lang="en-GB" dirty="0"/>
              <a:t>Characteristics:</a:t>
            </a:r>
          </a:p>
          <a:p>
            <a:r>
              <a:rPr lang="en-GB" dirty="0"/>
              <a:t>intrinsic motivation</a:t>
            </a:r>
          </a:p>
          <a:p>
            <a:r>
              <a:rPr lang="en-GB" dirty="0"/>
              <a:t>strong loyalty</a:t>
            </a:r>
          </a:p>
          <a:p>
            <a:r>
              <a:rPr lang="en-GB" dirty="0"/>
              <a:t>willingness to contribute beyond minimum expectations</a:t>
            </a:r>
          </a:p>
          <a:p>
            <a:r>
              <a:rPr lang="en-GB" dirty="0"/>
              <a:t>Examples include:</a:t>
            </a:r>
          </a:p>
          <a:p>
            <a:r>
              <a:rPr lang="en-GB" dirty="0"/>
              <a:t>charity volunteers</a:t>
            </a:r>
          </a:p>
          <a:p>
            <a:r>
              <a:rPr lang="en-GB" dirty="0"/>
              <a:t>mission-driven organisations</a:t>
            </a:r>
          </a:p>
          <a:p>
            <a:r>
              <a:rPr lang="en-GB" dirty="0"/>
              <a:t>NGOs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D49CBB-6501-CF17-93A5-9421C2FDF7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99951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/>
              <a:t>Problems occur when power and involvement are mismatched.</a:t>
            </a:r>
          </a:p>
          <a:p>
            <a:r>
              <a:rPr lang="en-GB" b="0" dirty="0"/>
              <a:t>For example:</a:t>
            </a:r>
          </a:p>
          <a:p>
            <a:r>
              <a:rPr lang="en-GB" b="0" dirty="0"/>
              <a:t>Using coercive power with employees expecting moral involvement</a:t>
            </a:r>
          </a:p>
          <a:p>
            <a:r>
              <a:rPr lang="en-GB" b="0" dirty="0"/>
              <a:t>Example:</a:t>
            </a:r>
            <a:br>
              <a:rPr lang="en-GB" b="0" dirty="0"/>
            </a:br>
            <a:r>
              <a:rPr lang="en-GB" b="0" dirty="0"/>
              <a:t>A charity organisation that uses strict performance monitoring and punishments may undermine commitment.</a:t>
            </a:r>
          </a:p>
          <a:p>
            <a:r>
              <a:rPr lang="en-GB" b="0" dirty="0"/>
              <a:t>Using normative power where employees expect financial rewards</a:t>
            </a:r>
          </a:p>
          <a:p>
            <a:r>
              <a:rPr lang="en-GB" b="0" dirty="0"/>
              <a:t>Example:</a:t>
            </a:r>
            <a:br>
              <a:rPr lang="en-GB" b="0" dirty="0"/>
            </a:br>
            <a:r>
              <a:rPr lang="en-GB" b="0" dirty="0"/>
              <a:t>A corporation relying only on “mission statements” without fair pay may create disengagement.</a:t>
            </a:r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78991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="0" dirty="0"/>
              <a:t>French and Raven developed one of the most influential theories of power and influence in organisations.</a:t>
            </a:r>
          </a:p>
          <a:p>
            <a:r>
              <a:rPr lang="en-GB" b="0" dirty="0"/>
              <a:t>The model explains how leaders influence others, and importantly it highlights that power depends on perception.</a:t>
            </a:r>
          </a:p>
          <a:p>
            <a:r>
              <a:rPr lang="en-GB" b="0" dirty="0"/>
              <a:t>Employees must believe that the leader possesses these powers for them to be effective.</a:t>
            </a:r>
          </a:p>
          <a:p>
            <a:r>
              <a:rPr lang="en-GB" b="0" dirty="0"/>
              <a:t>For example, if employees do not believe a manager can actually punish them, coercive power becomes weak.</a:t>
            </a:r>
          </a:p>
          <a:p>
            <a:endParaRPr lang="en-GB" b="0" dirty="0"/>
          </a:p>
          <a:p>
            <a:r>
              <a:rPr lang="en-GB" dirty="0"/>
              <a:t>French and Raven’s model connects directly to:</a:t>
            </a:r>
          </a:p>
          <a:p>
            <a:r>
              <a:rPr lang="en-GB" dirty="0"/>
              <a:t>• leadership styles</a:t>
            </a:r>
            <a:br>
              <a:rPr lang="en-GB" dirty="0"/>
            </a:br>
            <a:r>
              <a:rPr lang="en-GB" dirty="0"/>
              <a:t>• organisational politics</a:t>
            </a:r>
            <a:br>
              <a:rPr lang="en-GB" dirty="0"/>
            </a:br>
            <a:r>
              <a:rPr lang="en-GB" dirty="0"/>
              <a:t>• employee motivation</a:t>
            </a:r>
            <a:br>
              <a:rPr lang="en-GB" dirty="0"/>
            </a:br>
            <a:r>
              <a:rPr lang="en-GB" dirty="0"/>
              <a:t>• influence tactics (Yukl)</a:t>
            </a:r>
            <a:br>
              <a:rPr lang="en-GB" dirty="0"/>
            </a:br>
            <a:r>
              <a:rPr lang="en-GB" dirty="0"/>
              <a:t>• organisational culture</a:t>
            </a:r>
          </a:p>
          <a:p>
            <a:endParaRPr lang="en-GB" b="0" dirty="0"/>
          </a:p>
          <a:p>
            <a:endParaRPr lang="en-GB" b="0" dirty="0"/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19813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/>
              <a:t>Power conflicts are a normal feature of organisational life. They arise because organisations bring together individuals and groups with different interests, priorities, and levels of authority.</a:t>
            </a:r>
          </a:p>
          <a:p>
            <a:r>
              <a:rPr lang="en-GB" b="0" dirty="0"/>
              <a:t>According to organisational behaviour research, power conflicts often arise when control over decisions, resources, or influence is contested.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56803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7008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27577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crisis occurs when organisations face unexpected events that threaten survival, reputation, or </a:t>
            </a:r>
            <a:r>
              <a:rPr lang="en-GB" dirty="0" err="1"/>
              <a:t>operations.Crises</a:t>
            </a:r>
            <a:r>
              <a:rPr lang="en-GB" dirty="0"/>
              <a:t> often require leaders to make decisions under extreme pressure and uncertainty.</a:t>
            </a:r>
          </a:p>
          <a:p>
            <a:endParaRPr lang="en-GB" dirty="0"/>
          </a:p>
          <a:p>
            <a:r>
              <a:rPr lang="en-GB" dirty="0"/>
              <a:t>Financial Crisis Occurs when organisations experience severe financial problems. Examples:• bankruptcy• major financial losses• sudden market collapse Example: The 2008 global financial crisis, which affected banks worldwide.</a:t>
            </a:r>
          </a:p>
          <a:p>
            <a:endParaRPr lang="en-GB" dirty="0"/>
          </a:p>
          <a:p>
            <a:r>
              <a:rPr lang="en-GB" dirty="0"/>
              <a:t>Operational Crisis Operational crises occur when systems or processes fail. Examples:• production breakdowns• supply chain disruption• technology failures  Example: A major airline experiencing system outages that cancel flights.</a:t>
            </a:r>
          </a:p>
          <a:p>
            <a:endParaRPr lang="en-GB" dirty="0"/>
          </a:p>
          <a:p>
            <a:r>
              <a:rPr lang="en-GB" dirty="0"/>
              <a:t>Reputation crises occur when public trust is damaged. Examples:• product safety scandals• unethical behaviour• environmental damage Example: The Volkswagen emissions scandal significantly damaged public trust.</a:t>
            </a:r>
          </a:p>
          <a:p>
            <a:endParaRPr lang="en-GB" dirty="0"/>
          </a:p>
          <a:p>
            <a:r>
              <a:rPr lang="en-GB" dirty="0"/>
              <a:t> Legal or Regulatory Crisis Occurs when organisations violate laws or regulations. Examples include:• corruption scandals• regulatory penalties• compliance failures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3148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Managers may increase </a:t>
            </a:r>
            <a:r>
              <a:rPr lang="en-GB" sz="1200" b="1" dirty="0"/>
              <a:t>control and centralised authority</a:t>
            </a:r>
            <a:r>
              <a:rPr lang="en-GB" sz="1200" dirty="0"/>
              <a:t> during crises.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6213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Crises test the effectiveness of leadership more than any other organisational situation. Leaders must often make critical decisions with incomplete information.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22117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/>
              <a:t>Successful crisis leadership often involves a combination of authority, expertise, and communication.</a:t>
            </a:r>
          </a:p>
          <a:p>
            <a:r>
              <a:rPr lang="en-GB" b="0" dirty="0"/>
              <a:t>Leaders must balance:</a:t>
            </a:r>
          </a:p>
          <a:p>
            <a:r>
              <a:rPr lang="en-GB" b="0" dirty="0"/>
              <a:t>• control</a:t>
            </a:r>
            <a:br>
              <a:rPr lang="en-GB" b="0" dirty="0"/>
            </a:br>
            <a:r>
              <a:rPr lang="en-GB" b="0" dirty="0"/>
              <a:t>• collaboration</a:t>
            </a:r>
            <a:br>
              <a:rPr lang="en-GB" b="0" dirty="0"/>
            </a:br>
            <a:r>
              <a:rPr lang="en-GB" b="0" dirty="0"/>
              <a:t>• transparency.</a:t>
            </a:r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494455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77305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08/07/2026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08/07/2026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08/07/2026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08/07/2026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08/07/2026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08/07/2026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08/07/2026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08/07/2026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08/07/2026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08/07/2026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08/07/2026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08/07/2026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31715" y="904311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Leadership and Management Theory and Practice</a:t>
            </a:r>
            <a:br>
              <a:rPr lang="en-GB" altLang="en-US" sz="3600" b="1" dirty="0"/>
            </a:br>
            <a:r>
              <a:rPr lang="en-GB" altLang="en-US" sz="3200" b="1" u="sng" dirty="0"/>
              <a:t>( LCBB 6022_BIRM )</a:t>
            </a: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08978" y="2776519"/>
            <a:ext cx="11953328" cy="2815168"/>
          </a:xfrm>
        </p:spPr>
        <p:txBody>
          <a:bodyPr/>
          <a:lstStyle/>
          <a:p>
            <a:pPr eaLnBrk="1" hangingPunct="1"/>
            <a:r>
              <a:rPr lang="en-GB" altLang="en-US" sz="5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Session 9</a:t>
            </a:r>
          </a:p>
          <a:p>
            <a:pPr eaLnBrk="1" hangingPunct="1"/>
            <a:endParaRPr lang="en-GB" altLang="en-US" sz="28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5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Dealing with Conflict and Crisis</a:t>
            </a:r>
            <a:endParaRPr lang="en-GB" altLang="en-US" sz="40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Learning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28793D7-AFD7-F3AE-AF3F-F684F93B94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6828054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C1F04-1365-11CB-8755-885CFB6A7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760132"/>
            <a:ext cx="10972800" cy="148588"/>
          </a:xfrm>
        </p:spPr>
        <p:txBody>
          <a:bodyPr/>
          <a:lstStyle/>
          <a:p>
            <a:r>
              <a:rPr lang="en-GB" b="1" dirty="0"/>
              <a:t>Reminder  - Component 2</a:t>
            </a:r>
            <a:br>
              <a:rPr lang="en-GB" b="1" dirty="0"/>
            </a:br>
            <a:r>
              <a:rPr lang="en-GB" b="1" dirty="0"/>
              <a:t> Assessment – Essay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F2751CA-402B-0843-AC04-7E26B32643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1028491" y="2060848"/>
            <a:ext cx="9315981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4759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B7AE45-BAD9-B4E7-87FE-EB1E15F497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AA9A8-8CE0-B89B-7347-FC672E7D2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8208" y="2283867"/>
            <a:ext cx="3922538" cy="2290266"/>
          </a:xfrm>
        </p:spPr>
        <p:txBody>
          <a:bodyPr/>
          <a:lstStyle/>
          <a:p>
            <a:r>
              <a:rPr lang="en-GB" sz="3600" b="1" dirty="0"/>
              <a:t>Component 2 </a:t>
            </a:r>
            <a:br>
              <a:rPr lang="en-GB" sz="3600" b="1" dirty="0"/>
            </a:br>
            <a:r>
              <a:rPr lang="en-GB" sz="3600" b="1" dirty="0"/>
              <a:t>– Assessment – Essay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CA4CF8-73EE-CC64-4682-A387C76093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254" y="404664"/>
            <a:ext cx="8174480" cy="5256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0097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61701-ACC7-511B-9F8D-CBA331719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25252"/>
            <a:ext cx="4982344" cy="1363588"/>
          </a:xfrm>
        </p:spPr>
        <p:txBody>
          <a:bodyPr/>
          <a:lstStyle/>
          <a:p>
            <a:r>
              <a:rPr lang="en-GB" b="1" dirty="0"/>
              <a:t>Assessment Support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17B9470-2549-E38B-1926-4EFCF951E5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5556279" y="260648"/>
            <a:ext cx="6291232" cy="5386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FD13D71-03EE-A5BC-5F18-3A732AD1AFE4}"/>
              </a:ext>
            </a:extLst>
          </p:cNvPr>
          <p:cNvSpPr txBox="1"/>
          <p:nvPr/>
        </p:nvSpPr>
        <p:spPr>
          <a:xfrm>
            <a:off x="767408" y="2780928"/>
            <a:ext cx="4793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You should view all assessment guidance before planning your workload for completing the assessment. </a:t>
            </a:r>
          </a:p>
        </p:txBody>
      </p:sp>
    </p:spTree>
    <p:extLst>
      <p:ext uri="{BB962C8B-B14F-4D97-AF65-F5344CB8AC3E}">
        <p14:creationId xmlns:p14="http://schemas.microsoft.com/office/powerpoint/2010/main" val="574576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7FEA6-4861-06B7-91D8-6B03ED8AE8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22114"/>
          </a:xfrm>
        </p:spPr>
        <p:txBody>
          <a:bodyPr/>
          <a:lstStyle/>
          <a:p>
            <a:r>
              <a:rPr lang="en-GB" b="1" dirty="0"/>
              <a:t>What is Power?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9D0E2-6AC9-90E7-655E-108B3B167D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376" y="1340768"/>
            <a:ext cx="6192688" cy="4176465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Power in organisations</a:t>
            </a:r>
          </a:p>
          <a:p>
            <a:r>
              <a:rPr lang="en-GB" sz="2400" dirty="0"/>
              <a:t>Power is the ability to influence others.</a:t>
            </a:r>
          </a:p>
          <a:p>
            <a:r>
              <a:rPr lang="en-GB" sz="2400" dirty="0"/>
              <a:t>Power exists in all organisations.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Power may be:</a:t>
            </a:r>
          </a:p>
          <a:p>
            <a:r>
              <a:rPr lang="en-GB" sz="2400" dirty="0"/>
              <a:t>formal</a:t>
            </a:r>
          </a:p>
          <a:p>
            <a:r>
              <a:rPr lang="en-GB" sz="2400" dirty="0"/>
              <a:t>informal</a:t>
            </a:r>
          </a:p>
          <a:p>
            <a:r>
              <a:rPr lang="en-GB" sz="2400" dirty="0"/>
              <a:t>structural</a:t>
            </a:r>
          </a:p>
          <a:p>
            <a:r>
              <a:rPr lang="en-GB" sz="2400" dirty="0"/>
              <a:t>relational</a:t>
            </a:r>
          </a:p>
          <a:p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EF60D5-1139-A1CB-A8B3-E05B8F2198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8991" y="1844824"/>
            <a:ext cx="5087060" cy="341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0251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FB609-3EC1-5E1C-8713-D0C135B8D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6050" y="274638"/>
            <a:ext cx="5506349" cy="1143000"/>
          </a:xfrm>
        </p:spPr>
        <p:txBody>
          <a:bodyPr/>
          <a:lstStyle/>
          <a:p>
            <a:r>
              <a:rPr lang="en-GB" b="1" dirty="0"/>
              <a:t>Authority Types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4B2A7F-3817-D29F-BC55-EB83CADCD07B}"/>
              </a:ext>
            </a:extLst>
          </p:cNvPr>
          <p:cNvSpPr txBox="1"/>
          <p:nvPr/>
        </p:nvSpPr>
        <p:spPr>
          <a:xfrm>
            <a:off x="6541533" y="1628800"/>
            <a:ext cx="5328592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Weber’s authority types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Traditional authority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Charismatic authority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Legal-rational authority</a:t>
            </a:r>
          </a:p>
          <a:p>
            <a:endParaRPr lang="en-GB" sz="2800" dirty="0"/>
          </a:p>
          <a:p>
            <a:r>
              <a:rPr lang="en-GB" sz="2800" dirty="0"/>
              <a:t>Modern organisations mainly rely on legal-rational authority.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FBAE52-7F7C-9FD7-851D-2F0ECFCF72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391" y="1628800"/>
            <a:ext cx="5442379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090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5895F-95F7-1FEA-4D5F-86B8DF6E1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22114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b="1" dirty="0"/>
              <a:t>Power and Compliance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82A2EF-C2F9-0E2C-EDB6-B87B106F9290}"/>
              </a:ext>
            </a:extLst>
          </p:cNvPr>
          <p:cNvSpPr txBox="1"/>
          <p:nvPr/>
        </p:nvSpPr>
        <p:spPr bwMode="auto">
          <a:xfrm>
            <a:off x="4239146" y="1600200"/>
            <a:ext cx="7761510" cy="427707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85000" lnSpcReduction="10000"/>
          </a:bodyPr>
          <a:lstStyle/>
          <a:p>
            <a:r>
              <a:rPr lang="en-GB" sz="2400" b="1" dirty="0"/>
              <a:t>Etzioni’s Model of Organisational Control</a:t>
            </a:r>
          </a:p>
          <a:p>
            <a:endParaRPr lang="en-GB" sz="2400" b="1" dirty="0"/>
          </a:p>
          <a:p>
            <a:r>
              <a:rPr lang="en-GB" sz="2400" dirty="0"/>
              <a:t>Organizations influence behaviour through different types of power, which shape the level of employee commitment.</a:t>
            </a:r>
          </a:p>
          <a:p>
            <a:pPr>
              <a:spcBef>
                <a:spcPct val="20000"/>
              </a:spcBef>
            </a:pPr>
            <a:endParaRPr lang="en-US" sz="2400" b="1" dirty="0"/>
          </a:p>
          <a:p>
            <a:pPr>
              <a:spcBef>
                <a:spcPct val="20000"/>
              </a:spcBef>
            </a:pPr>
            <a:r>
              <a:rPr lang="en-US" sz="2400" b="1" dirty="0"/>
              <a:t>Types of power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Coercive power - </a:t>
            </a:r>
            <a:r>
              <a:rPr lang="en-GB" sz="2400" dirty="0"/>
              <a:t>Control through threats, punishment, or force.</a:t>
            </a:r>
            <a:endParaRPr lang="en-US" sz="2400" dirty="0"/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Remunerative power - </a:t>
            </a:r>
            <a:r>
              <a:rPr lang="en-GB" sz="2400" dirty="0"/>
              <a:t>Control through financial rewards or material benefits.</a:t>
            </a:r>
            <a:endParaRPr lang="en-US" sz="2400" dirty="0"/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Normative power - </a:t>
            </a:r>
            <a:r>
              <a:rPr lang="en-GB" sz="2400" dirty="0"/>
              <a:t>Control through values, prestige, and shared beliefs.</a:t>
            </a:r>
            <a:endParaRPr lang="en-US" sz="2400" dirty="0"/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400" dirty="0"/>
          </a:p>
          <a:p>
            <a:pPr>
              <a:spcBef>
                <a:spcPct val="20000"/>
              </a:spcBef>
            </a:pPr>
            <a:r>
              <a:rPr lang="en-US" sz="2400" dirty="0"/>
              <a:t>Different types of </a:t>
            </a:r>
            <a:r>
              <a:rPr lang="en-US" sz="2400" dirty="0" err="1"/>
              <a:t>organisations</a:t>
            </a:r>
            <a:r>
              <a:rPr lang="en-US" sz="2400" dirty="0"/>
              <a:t> rely on different power types.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3B41A3B-FCA9-4BDD-5FDF-B6489E30BD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028" y="1600201"/>
            <a:ext cx="3600118" cy="2260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3428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DD8B99-6AA2-F9F0-E935-B60F48B760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B181C-2915-59DD-5DB1-939E62A5E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22114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b="1" dirty="0"/>
              <a:t>Power and Compliance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8B5348-3259-532F-F1F9-13D959C90AA3}"/>
              </a:ext>
            </a:extLst>
          </p:cNvPr>
          <p:cNvSpPr txBox="1"/>
          <p:nvPr/>
        </p:nvSpPr>
        <p:spPr bwMode="auto">
          <a:xfrm>
            <a:off x="671242" y="1417638"/>
            <a:ext cx="7761510" cy="445963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r>
              <a:rPr lang="en-GB" sz="2400" b="1" dirty="0"/>
              <a:t>Etzioni’s Model of Organisational Control</a:t>
            </a:r>
          </a:p>
          <a:p>
            <a:endParaRPr lang="en-GB" sz="2400" b="1" dirty="0"/>
          </a:p>
          <a:p>
            <a:r>
              <a:rPr lang="en-GB" sz="2400" dirty="0"/>
              <a:t>Organizations are most effective when the type of power matches the type of involvement.</a:t>
            </a:r>
          </a:p>
          <a:p>
            <a:endParaRPr lang="en-US" sz="2400" b="1" dirty="0"/>
          </a:p>
          <a:p>
            <a:pPr>
              <a:spcBef>
                <a:spcPct val="20000"/>
              </a:spcBef>
            </a:pPr>
            <a:r>
              <a:rPr lang="en-GB" sz="2400" b="1" dirty="0"/>
              <a:t>Types of Employee Involvement</a:t>
            </a:r>
          </a:p>
          <a:p>
            <a:pPr>
              <a:spcBef>
                <a:spcPct val="20000"/>
              </a:spcBef>
            </a:pPr>
            <a:r>
              <a:rPr lang="en-GB" sz="2400" dirty="0"/>
              <a:t>• </a:t>
            </a:r>
            <a:r>
              <a:rPr lang="en-GB" sz="2400" b="1" dirty="0" err="1"/>
              <a:t>Alienative</a:t>
            </a:r>
            <a:r>
              <a:rPr lang="en-GB" sz="2400" b="1" dirty="0"/>
              <a:t> involvement </a:t>
            </a:r>
            <a:r>
              <a:rPr lang="en-GB" sz="2400" dirty="0"/>
              <a:t>- Employees participate unwillingly.</a:t>
            </a:r>
          </a:p>
          <a:p>
            <a:pPr>
              <a:spcBef>
                <a:spcPct val="20000"/>
              </a:spcBef>
            </a:pPr>
            <a:r>
              <a:rPr lang="en-GB" sz="2400" dirty="0"/>
              <a:t>• </a:t>
            </a:r>
            <a:r>
              <a:rPr lang="en-GB" sz="2400" b="1" dirty="0"/>
              <a:t>Calculative involvement </a:t>
            </a:r>
            <a:r>
              <a:rPr lang="en-GB" sz="2400" dirty="0"/>
              <a:t>- Employees participate primarily for rewards.</a:t>
            </a:r>
          </a:p>
          <a:p>
            <a:pPr>
              <a:spcBef>
                <a:spcPct val="20000"/>
              </a:spcBef>
            </a:pPr>
            <a:r>
              <a:rPr lang="en-GB" sz="2400" dirty="0"/>
              <a:t>• </a:t>
            </a:r>
            <a:r>
              <a:rPr lang="en-GB" sz="2400" b="1" dirty="0"/>
              <a:t>Moral involvement </a:t>
            </a:r>
            <a:r>
              <a:rPr lang="en-GB" sz="2400" dirty="0"/>
              <a:t>- Employees participate because they believe in the organisation’s goals.</a:t>
            </a:r>
            <a:endParaRPr lang="en-US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87557B6-6B10-8A0E-01F0-5476B49CE7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8885" y="2132856"/>
            <a:ext cx="3600118" cy="2260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9665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6E8C-D925-3432-95F7-5CBEB67A0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1391056" cy="922114"/>
          </a:xfrm>
        </p:spPr>
        <p:txBody>
          <a:bodyPr/>
          <a:lstStyle/>
          <a:p>
            <a:r>
              <a:rPr lang="en-GB" b="1" dirty="0"/>
              <a:t>Best Fit Between Power and Involvement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6D2CA-DBF4-8841-8ACC-120A3BE7D1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3974232" cy="398904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Etzioni argued that organisations function best when power and involvement align.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When these combinations align, compliance tends to be stable and effective.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503A352-581F-55F7-7025-9E0EC1503AA1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139733521"/>
              </p:ext>
            </p:extLst>
          </p:nvPr>
        </p:nvGraphicFramePr>
        <p:xfrm>
          <a:off x="5375920" y="2142530"/>
          <a:ext cx="6422502" cy="29043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0834">
                  <a:extLst>
                    <a:ext uri="{9D8B030D-6E8A-4147-A177-3AD203B41FA5}">
                      <a16:colId xmlns:a16="http://schemas.microsoft.com/office/drawing/2014/main" val="2944380215"/>
                    </a:ext>
                  </a:extLst>
                </a:gridCol>
                <a:gridCol w="2140834">
                  <a:extLst>
                    <a:ext uri="{9D8B030D-6E8A-4147-A177-3AD203B41FA5}">
                      <a16:colId xmlns:a16="http://schemas.microsoft.com/office/drawing/2014/main" val="2707867592"/>
                    </a:ext>
                  </a:extLst>
                </a:gridCol>
                <a:gridCol w="2140834">
                  <a:extLst>
                    <a:ext uri="{9D8B030D-6E8A-4147-A177-3AD203B41FA5}">
                      <a16:colId xmlns:a16="http://schemas.microsoft.com/office/drawing/2014/main" val="1560760207"/>
                    </a:ext>
                  </a:extLst>
                </a:gridCol>
              </a:tblGrid>
              <a:tr h="9194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Power Type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Involvement Type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Example Organisation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96124666"/>
                  </a:ext>
                </a:extLst>
              </a:tr>
              <a:tr h="5327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Coercive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 err="1"/>
                        <a:t>Alienative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Prison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84760481"/>
                  </a:ext>
                </a:extLst>
              </a:tr>
              <a:tr h="5327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Remunerative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Calculative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Business firm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50350897"/>
                  </a:ext>
                </a:extLst>
              </a:tr>
              <a:tr h="9194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Normative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Moral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Religious organisation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834925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1394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FECCA-4D43-D214-D6B9-571B0DF31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88640"/>
            <a:ext cx="10972800" cy="916995"/>
          </a:xfrm>
        </p:spPr>
        <p:txBody>
          <a:bodyPr/>
          <a:lstStyle/>
          <a:p>
            <a:r>
              <a:rPr lang="en-GB" sz="3600" b="1" dirty="0"/>
              <a:t>Sources of Power in Organisations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E84613A-67BC-C30F-15AF-C9451DCFBE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3070916"/>
              </p:ext>
            </p:extLst>
          </p:nvPr>
        </p:nvGraphicFramePr>
        <p:xfrm>
          <a:off x="407368" y="1916710"/>
          <a:ext cx="8726760" cy="4098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5BD6A47-3850-B782-2FB9-4E07053DEE6B}"/>
              </a:ext>
            </a:extLst>
          </p:cNvPr>
          <p:cNvSpPr txBox="1"/>
          <p:nvPr/>
        </p:nvSpPr>
        <p:spPr>
          <a:xfrm>
            <a:off x="309601" y="1213575"/>
            <a:ext cx="116763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French and Raven (1959) identified five key sources of social power that leaders use to influence others.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0EE2CC-511C-44C2-C190-539C9FA1B2FA}"/>
              </a:ext>
            </a:extLst>
          </p:cNvPr>
          <p:cNvSpPr txBox="1"/>
          <p:nvPr/>
        </p:nvSpPr>
        <p:spPr>
          <a:xfrm>
            <a:off x="9480376" y="2777568"/>
            <a:ext cx="250553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These power sources shape how leaders influence behaviour and gain compliance.</a:t>
            </a:r>
          </a:p>
        </p:txBody>
      </p:sp>
    </p:spTree>
    <p:extLst>
      <p:ext uri="{BB962C8B-B14F-4D97-AF65-F5344CB8AC3E}">
        <p14:creationId xmlns:p14="http://schemas.microsoft.com/office/powerpoint/2010/main" val="8979192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11560-9357-52EC-4F24-135DC2E84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360" y="274638"/>
            <a:ext cx="11247040" cy="776602"/>
          </a:xfrm>
        </p:spPr>
        <p:txBody>
          <a:bodyPr/>
          <a:lstStyle/>
          <a:p>
            <a:r>
              <a:rPr lang="en-GB" b="1" dirty="0"/>
              <a:t>Additional Source of Power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F8AD2-865B-C85E-2AA9-4C11D364E6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Later research suggested another important power base:</a:t>
            </a:r>
          </a:p>
          <a:p>
            <a:pPr marL="0" indent="0">
              <a:buNone/>
            </a:pPr>
            <a:r>
              <a:rPr lang="en-GB" sz="2400" b="1" dirty="0"/>
              <a:t>Information Power</a:t>
            </a:r>
          </a:p>
          <a:p>
            <a:pPr marL="0" indent="0">
              <a:buNone/>
            </a:pPr>
            <a:r>
              <a:rPr lang="en-GB" sz="2400" dirty="0"/>
              <a:t>This comes from access to valuable information.</a:t>
            </a:r>
          </a:p>
          <a:p>
            <a:pPr marL="0" indent="0">
              <a:buNone/>
            </a:pPr>
            <a:r>
              <a:rPr lang="en-GB" sz="2400" dirty="0"/>
              <a:t>Examples:</a:t>
            </a:r>
          </a:p>
          <a:p>
            <a:r>
              <a:rPr lang="en-GB" sz="2400" dirty="0"/>
              <a:t>data analysts</a:t>
            </a:r>
          </a:p>
          <a:p>
            <a:r>
              <a:rPr lang="en-GB" sz="2400" dirty="0"/>
              <a:t>administrative assistants with strategic information</a:t>
            </a:r>
          </a:p>
          <a:p>
            <a:r>
              <a:rPr lang="en-GB" sz="2400" dirty="0"/>
              <a:t>individuals controlling communication flows</a:t>
            </a:r>
          </a:p>
          <a:p>
            <a:pPr marL="0" indent="0">
              <a:buNone/>
            </a:pPr>
            <a:r>
              <a:rPr lang="en-GB" sz="2400" dirty="0"/>
              <a:t>Information can be a powerful resource in organisations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pic>
        <p:nvPicPr>
          <p:cNvPr id="5" name="Picture 4" descr="Customer service man">
            <a:extLst>
              <a:ext uri="{FF2B5EF4-FFF2-40B4-BE49-F238E27FC236}">
                <a16:creationId xmlns:a16="http://schemas.microsoft.com/office/drawing/2014/main" id="{3FBB487B-AD02-6B99-E067-D6F91842F4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2384" y="1570040"/>
            <a:ext cx="1632471" cy="3428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4513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1B999-C681-3B9C-7E29-A0291FD84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78098"/>
          </a:xfrm>
        </p:spPr>
        <p:txBody>
          <a:bodyPr/>
          <a:lstStyle/>
          <a:p>
            <a:r>
              <a:rPr lang="en-GB" b="1" dirty="0"/>
              <a:t>Key Insight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08526-E5B2-BD0D-1D3F-AF8B9E1538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These power bases can operate </a:t>
            </a:r>
            <a:r>
              <a:rPr lang="en-GB" sz="2400" u="sng" dirty="0"/>
              <a:t>simultaneously</a:t>
            </a:r>
            <a:r>
              <a:rPr lang="en-GB" sz="2400" dirty="0"/>
              <a:t>.</a:t>
            </a:r>
          </a:p>
          <a:p>
            <a:r>
              <a:rPr lang="en-GB" sz="2400" dirty="0"/>
              <a:t>Effective leaders typically combine several power sources.</a:t>
            </a:r>
          </a:p>
          <a:p>
            <a:pPr marL="0" indent="0">
              <a:buNone/>
            </a:pPr>
            <a:r>
              <a:rPr lang="en-GB" sz="2400" dirty="0"/>
              <a:t>Example:</a:t>
            </a:r>
          </a:p>
          <a:p>
            <a:pPr marL="0" indent="0">
              <a:buNone/>
            </a:pPr>
            <a:r>
              <a:rPr lang="en-GB" sz="2400" dirty="0"/>
              <a:t>A successful manager might use:</a:t>
            </a:r>
          </a:p>
          <a:p>
            <a:r>
              <a:rPr lang="en-GB" sz="2400" dirty="0"/>
              <a:t>legitimate power (position)</a:t>
            </a:r>
          </a:p>
          <a:p>
            <a:r>
              <a:rPr lang="en-GB" sz="2400" dirty="0"/>
              <a:t>expert power (knowledge)</a:t>
            </a:r>
          </a:p>
          <a:p>
            <a:r>
              <a:rPr lang="en-GB" sz="2400" dirty="0"/>
              <a:t>referent power (respect)</a:t>
            </a:r>
          </a:p>
          <a:p>
            <a:pPr marL="0" indent="0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/>
              <a:t>This combination increases leadership effectiveness.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979494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9C206-5DF9-EAF6-C5DD-4196B5871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22114"/>
          </a:xfrm>
        </p:spPr>
        <p:txBody>
          <a:bodyPr/>
          <a:lstStyle/>
          <a:p>
            <a:r>
              <a:rPr lang="en-GB" b="1" dirty="0"/>
              <a:t>Critical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31287-619C-F49E-79D5-DADEF8944D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344" y="1417638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Not all power sources produce the same outcomes.</a:t>
            </a:r>
          </a:p>
          <a:p>
            <a:pPr marL="0" indent="0">
              <a:buNone/>
            </a:pPr>
            <a:r>
              <a:rPr lang="en-GB" sz="2400" dirty="0"/>
              <a:t>Research suggests:</a:t>
            </a:r>
          </a:p>
          <a:p>
            <a:pPr marL="0" indent="0">
              <a:buNone/>
            </a:pPr>
            <a:r>
              <a:rPr lang="en-GB" sz="2400" b="1" dirty="0"/>
              <a:t>Personal power (referent + expert)</a:t>
            </a:r>
            <a:r>
              <a:rPr lang="en-GB" sz="2400" dirty="0"/>
              <a:t> tends to produce:</a:t>
            </a:r>
          </a:p>
          <a:p>
            <a:r>
              <a:rPr lang="en-GB" sz="2400" dirty="0"/>
              <a:t>stronger trust</a:t>
            </a:r>
          </a:p>
          <a:p>
            <a:r>
              <a:rPr lang="en-GB" sz="2400" dirty="0"/>
              <a:t>higher employee engagement</a:t>
            </a:r>
          </a:p>
          <a:p>
            <a:r>
              <a:rPr lang="en-GB" sz="2400" dirty="0"/>
              <a:t>better long-term performance</a:t>
            </a:r>
          </a:p>
          <a:p>
            <a:pPr marL="0" indent="0">
              <a:buNone/>
            </a:pPr>
            <a:r>
              <a:rPr lang="en-GB" sz="2400" b="1" dirty="0"/>
              <a:t>Positional power (legitimate + coercive)</a:t>
            </a:r>
            <a:r>
              <a:rPr lang="en-GB" sz="2400" dirty="0"/>
              <a:t> often produces:</a:t>
            </a:r>
          </a:p>
          <a:p>
            <a:r>
              <a:rPr lang="en-GB" sz="2400" dirty="0"/>
              <a:t>short-term compliance</a:t>
            </a:r>
          </a:p>
          <a:p>
            <a:r>
              <a:rPr lang="en-GB" sz="2400" dirty="0"/>
              <a:t>lower commitment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926003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2D811-3E5D-7002-E30C-160293572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Discussion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167FE-9138-109B-F7BE-2EBEF26FF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6752"/>
            <a:ext cx="10972800" cy="4464496"/>
          </a:xfrm>
        </p:spPr>
        <p:txBody>
          <a:bodyPr/>
          <a:lstStyle/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Which power base do you think is most effective in modern organisations?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Consider:</a:t>
            </a:r>
          </a:p>
          <a:p>
            <a:r>
              <a:rPr lang="en-GB" sz="2400" dirty="0"/>
              <a:t>technology companies</a:t>
            </a:r>
          </a:p>
          <a:p>
            <a:r>
              <a:rPr lang="en-GB" sz="2400" dirty="0"/>
              <a:t>public sector organisations</a:t>
            </a:r>
          </a:p>
          <a:p>
            <a:r>
              <a:rPr lang="en-GB" sz="2400" dirty="0"/>
              <a:t>startups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533938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ABE8A-EF5D-757E-5E7B-1E0A75E65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1584" y="198652"/>
            <a:ext cx="8136904" cy="1143000"/>
          </a:xfrm>
        </p:spPr>
        <p:txBody>
          <a:bodyPr/>
          <a:lstStyle/>
          <a:p>
            <a:r>
              <a:rPr lang="en-GB" sz="4000" b="1"/>
              <a:t>Power Conflicts in Organisations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78FA1-5250-6C0F-AB46-AE93CE2276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352" y="1196752"/>
            <a:ext cx="6048672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Conflict frequently emerges from competing interests and power dynamics.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Common causes of power conflict include: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Competing organisational goals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Ambiguous authority or unclear roles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Competition for scarce resources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Leadership style differences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Differences in values or organisational priorities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AFC0F3-787A-7ABF-D9BE-FFE76B524B1D}"/>
              </a:ext>
            </a:extLst>
          </p:cNvPr>
          <p:cNvSpPr txBox="1"/>
          <p:nvPr/>
        </p:nvSpPr>
        <p:spPr>
          <a:xfrm>
            <a:off x="6699676" y="2708920"/>
            <a:ext cx="5228972" cy="2145268"/>
          </a:xfrm>
          <a:prstGeom prst="roundRect">
            <a:avLst/>
          </a:prstGeom>
          <a:noFill/>
          <a:ln>
            <a:solidFill>
              <a:schemeClr val="tx2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/>
              <a:t>Power conflicts can occur between:</a:t>
            </a:r>
          </a:p>
          <a:p>
            <a:r>
              <a:rPr lang="en-GB" sz="2400" dirty="0"/>
              <a:t>• managers and employees</a:t>
            </a:r>
            <a:br>
              <a:rPr lang="en-GB" sz="2400" dirty="0"/>
            </a:br>
            <a:r>
              <a:rPr lang="en-GB" sz="2400" dirty="0"/>
              <a:t>• different departments</a:t>
            </a:r>
            <a:br>
              <a:rPr lang="en-GB" sz="2400" dirty="0"/>
            </a:br>
            <a:r>
              <a:rPr lang="en-GB" sz="2400" dirty="0"/>
              <a:t>• individuals competing for influence</a:t>
            </a:r>
          </a:p>
          <a:p>
            <a:pPr>
              <a:buNone/>
            </a:pP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335DA2-CCFE-4F24-3A5D-34EAED8B16DA}"/>
              </a:ext>
            </a:extLst>
          </p:cNvPr>
          <p:cNvSpPr txBox="1"/>
          <p:nvPr/>
        </p:nvSpPr>
        <p:spPr>
          <a:xfrm>
            <a:off x="3047163" y="3116217"/>
            <a:ext cx="6094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Power Conflicts in Organisations</a:t>
            </a:r>
          </a:p>
        </p:txBody>
      </p:sp>
    </p:spTree>
    <p:extLst>
      <p:ext uri="{BB962C8B-B14F-4D97-AF65-F5344CB8AC3E}">
        <p14:creationId xmlns:p14="http://schemas.microsoft.com/office/powerpoint/2010/main" val="1404204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85049-27D0-976E-436E-C5A3FE5FCF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4624"/>
            <a:ext cx="9302824" cy="1080120"/>
          </a:xfrm>
        </p:spPr>
        <p:txBody>
          <a:bodyPr/>
          <a:lstStyle/>
          <a:p>
            <a:r>
              <a:rPr lang="en-GB" b="1" dirty="0"/>
              <a:t>Competing Organisational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BB77E-312B-B555-25BB-BEB1DCB836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687756"/>
            <a:ext cx="10972800" cy="447934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Different departments often pursue different objectives.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Marketing may prioritise customer satisfaction and product variety, while finance prioritises cost control and efficiency.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creates tension because both groups are trying to influence organisational decisions.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Marketing wants to launch a new product campaign requiring additional budget. Finance may resist because it increases costs.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5AC9A8-B835-1BD1-D748-C4784537F2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4272" y="1124744"/>
            <a:ext cx="3528467" cy="1671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3765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3DB57-A16E-1384-551C-7C6DA1731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r>
              <a:rPr lang="en-GB" b="1" dirty="0"/>
              <a:t>Ambiguous Authority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047E76-666F-8A5B-3BFB-1C37BA59A4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91344" y="1417638"/>
            <a:ext cx="10972801" cy="341436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Power conflict frequently emerges when authority is unclear.</a:t>
            </a:r>
          </a:p>
          <a:p>
            <a:pPr marL="0" indent="0">
              <a:buNone/>
            </a:pPr>
            <a:r>
              <a:rPr lang="en-GB" dirty="0"/>
              <a:t>This often happens in:</a:t>
            </a:r>
          </a:p>
          <a:p>
            <a:r>
              <a:rPr lang="en-GB" dirty="0"/>
              <a:t>matrix organisations</a:t>
            </a:r>
          </a:p>
          <a:p>
            <a:r>
              <a:rPr lang="en-GB" dirty="0"/>
              <a:t>project teams</a:t>
            </a:r>
          </a:p>
          <a:p>
            <a:r>
              <a:rPr lang="en-GB" dirty="0"/>
              <a:t>cross-functional teams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Employees may receive conflicting instructions from multiple managers.</a:t>
            </a:r>
          </a:p>
          <a:p>
            <a:pPr marL="0" indent="0">
              <a:buNone/>
            </a:pPr>
            <a:r>
              <a:rPr lang="en-GB" dirty="0"/>
              <a:t>For example:</a:t>
            </a:r>
          </a:p>
          <a:p>
            <a:r>
              <a:rPr lang="en-GB" dirty="0"/>
              <a:t>A project manager and a departmental manager both attempt to control an employee’s work priorities.</a:t>
            </a:r>
          </a:p>
          <a:p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EB7CAF4-8BAC-3D40-66AF-E6EDC42E6A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2848" y="1844824"/>
            <a:ext cx="4367808" cy="2007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6786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07A41-7B38-5475-7EC9-270AC2E30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22114"/>
          </a:xfrm>
        </p:spPr>
        <p:txBody>
          <a:bodyPr/>
          <a:lstStyle/>
          <a:p>
            <a:r>
              <a:rPr lang="en-GB" b="1" dirty="0"/>
              <a:t>Scarce Resources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3A9B88D-67B8-6F7D-0A75-8D888B29D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344" y="1470484"/>
            <a:ext cx="11593288" cy="419076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Organisations operate with limited resources such as:</a:t>
            </a:r>
          </a:p>
          <a:p>
            <a:r>
              <a:rPr lang="en-GB" sz="2400" dirty="0"/>
              <a:t>Budgets</a:t>
            </a:r>
          </a:p>
          <a:p>
            <a:r>
              <a:rPr lang="en-GB" sz="2400" dirty="0"/>
              <a:t>Staffing</a:t>
            </a:r>
          </a:p>
          <a:p>
            <a:r>
              <a:rPr lang="en-GB" sz="2400" dirty="0"/>
              <a:t>Technology</a:t>
            </a:r>
          </a:p>
          <a:p>
            <a:r>
              <a:rPr lang="en-GB" sz="2400" dirty="0"/>
              <a:t>Time</a:t>
            </a:r>
          </a:p>
          <a:p>
            <a:pPr marL="0" indent="0">
              <a:buNone/>
            </a:pPr>
            <a:r>
              <a:rPr lang="en-GB" sz="2400" dirty="0"/>
              <a:t>When resources are scarce, departments may compete for access, creating political behaviour and power struggles.</a:t>
            </a:r>
          </a:p>
          <a:p>
            <a:pPr marL="0" indent="0">
              <a:buNone/>
            </a:pPr>
            <a:r>
              <a:rPr lang="en-GB" sz="2400" dirty="0"/>
              <a:t>Example:</a:t>
            </a:r>
          </a:p>
          <a:p>
            <a:r>
              <a:rPr lang="en-GB" sz="2400" dirty="0"/>
              <a:t>Two departments competing for funding for different projects.</a:t>
            </a:r>
          </a:p>
          <a:p>
            <a:endParaRPr lang="en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B51387-B105-77FD-5C79-8508C850FD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9074" y="1506373"/>
            <a:ext cx="3864611" cy="1928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3966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A7607-9AB8-7E58-4249-55338A7D2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34439"/>
          </a:xfrm>
        </p:spPr>
        <p:txBody>
          <a:bodyPr/>
          <a:lstStyle/>
          <a:p>
            <a:r>
              <a:rPr lang="en-GB" b="1" dirty="0"/>
              <a:t>Are Power Conflicts Always Bad?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C43008-493C-0495-CAD5-DC3EE29E8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062" y="1361344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Power conflicts are not necessarily negative.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Constructive conflict can:</a:t>
            </a:r>
          </a:p>
          <a:p>
            <a:r>
              <a:rPr lang="en-GB" sz="2400" dirty="0"/>
              <a:t> stimulate innovation</a:t>
            </a:r>
          </a:p>
          <a:p>
            <a:r>
              <a:rPr lang="en-GB" sz="2400" dirty="0"/>
              <a:t>encourage debate</a:t>
            </a:r>
          </a:p>
          <a:p>
            <a:r>
              <a:rPr lang="en-GB" sz="2400" dirty="0"/>
              <a:t>improve decision-making</a:t>
            </a:r>
          </a:p>
          <a:p>
            <a:pPr marL="0" indent="0">
              <a:buNone/>
            </a:pPr>
            <a:r>
              <a:rPr lang="en-GB" sz="2400" dirty="0"/>
              <a:t>However, unmanaged conflict can reduce:</a:t>
            </a:r>
          </a:p>
          <a:p>
            <a:r>
              <a:rPr lang="en-GB" sz="2400" dirty="0"/>
              <a:t>Trust</a:t>
            </a:r>
          </a:p>
          <a:p>
            <a:r>
              <a:rPr lang="en-GB" sz="2400" dirty="0"/>
              <a:t>Collaboration</a:t>
            </a:r>
          </a:p>
          <a:p>
            <a:r>
              <a:rPr lang="en-GB" sz="2400" dirty="0"/>
              <a:t>organisational effectiveness.</a:t>
            </a:r>
          </a:p>
        </p:txBody>
      </p:sp>
      <p:pic>
        <p:nvPicPr>
          <p:cNvPr id="5" name="Picture 4" descr="Business woman raising hand">
            <a:extLst>
              <a:ext uri="{FF2B5EF4-FFF2-40B4-BE49-F238E27FC236}">
                <a16:creationId xmlns:a16="http://schemas.microsoft.com/office/drawing/2014/main" id="{9A3E2649-C990-4E1F-C31A-4787F46755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360" y="2718352"/>
            <a:ext cx="799449" cy="1646752"/>
          </a:xfrm>
          <a:prstGeom prst="rect">
            <a:avLst/>
          </a:prstGeom>
        </p:spPr>
      </p:pic>
      <p:pic>
        <p:nvPicPr>
          <p:cNvPr id="7" name="Picture 6" descr="Businessman taking notes">
            <a:extLst>
              <a:ext uri="{FF2B5EF4-FFF2-40B4-BE49-F238E27FC236}">
                <a16:creationId xmlns:a16="http://schemas.microsoft.com/office/drawing/2014/main" id="{91C1BCEA-8809-A160-56DF-B4F17519A5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4072" y="4221088"/>
            <a:ext cx="601201" cy="1646752"/>
          </a:xfrm>
          <a:prstGeom prst="rect">
            <a:avLst/>
          </a:prstGeom>
        </p:spPr>
      </p:pic>
      <p:pic>
        <p:nvPicPr>
          <p:cNvPr id="9" name="Picture 8" descr="Young casual woman writing on notebook">
            <a:extLst>
              <a:ext uri="{FF2B5EF4-FFF2-40B4-BE49-F238E27FC236}">
                <a16:creationId xmlns:a16="http://schemas.microsoft.com/office/drawing/2014/main" id="{C938690E-A790-2676-BF47-600A5E760B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1559" y="3864747"/>
            <a:ext cx="535081" cy="1646752"/>
          </a:xfrm>
          <a:prstGeom prst="rect">
            <a:avLst/>
          </a:prstGeom>
        </p:spPr>
      </p:pic>
      <p:pic>
        <p:nvPicPr>
          <p:cNvPr id="11" name="Picture 10" descr="Customer service man">
            <a:extLst>
              <a:ext uri="{FF2B5EF4-FFF2-40B4-BE49-F238E27FC236}">
                <a16:creationId xmlns:a16="http://schemas.microsoft.com/office/drawing/2014/main" id="{2CDC9356-5D51-5D46-3A62-3CFED74787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9341" y="4365104"/>
            <a:ext cx="784121" cy="1646752"/>
          </a:xfrm>
          <a:prstGeom prst="rect">
            <a:avLst/>
          </a:prstGeom>
        </p:spPr>
      </p:pic>
      <p:pic>
        <p:nvPicPr>
          <p:cNvPr id="13" name="Picture 12" descr="Casual woman hand on face">
            <a:extLst>
              <a:ext uri="{FF2B5EF4-FFF2-40B4-BE49-F238E27FC236}">
                <a16:creationId xmlns:a16="http://schemas.microsoft.com/office/drawing/2014/main" id="{344C88BB-720D-A776-2956-84859478C69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6840" y="1342200"/>
            <a:ext cx="492317" cy="164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1504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C1751-16B0-A2FE-8ACB-06B7F8B8FF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066129"/>
          </a:xfrm>
        </p:spPr>
        <p:txBody>
          <a:bodyPr/>
          <a:lstStyle/>
          <a:p>
            <a:r>
              <a:rPr lang="en-GB" b="1" dirty="0"/>
              <a:t>Reflect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1495D-F15E-F2EE-BF2F-6549CED558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you think of an example where power conflict </a:t>
            </a:r>
            <a:r>
              <a:rPr lang="en-GB" u="sng" dirty="0"/>
              <a:t>improved </a:t>
            </a:r>
            <a:r>
              <a:rPr lang="en-GB" dirty="0"/>
              <a:t>organisational decisions?</a:t>
            </a:r>
          </a:p>
        </p:txBody>
      </p:sp>
    </p:spTree>
    <p:extLst>
      <p:ext uri="{BB962C8B-B14F-4D97-AF65-F5344CB8AC3E}">
        <p14:creationId xmlns:p14="http://schemas.microsoft.com/office/powerpoint/2010/main" val="33492281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E9E98-A1CC-68E7-23F3-204074BCA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70230"/>
            <a:ext cx="10972800" cy="1143000"/>
          </a:xfrm>
        </p:spPr>
        <p:txBody>
          <a:bodyPr/>
          <a:lstStyle/>
          <a:p>
            <a:r>
              <a:rPr lang="en-GB" b="1" dirty="0"/>
              <a:t>Crisis Situations in Organisations</a:t>
            </a:r>
          </a:p>
        </p:txBody>
      </p:sp>
    </p:spTree>
    <p:extLst>
      <p:ext uri="{BB962C8B-B14F-4D97-AF65-F5344CB8AC3E}">
        <p14:creationId xmlns:p14="http://schemas.microsoft.com/office/powerpoint/2010/main" val="2675925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1D6DF-0CC3-6E2B-FD27-959D199CD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22114"/>
          </a:xfrm>
        </p:spPr>
        <p:txBody>
          <a:bodyPr/>
          <a:lstStyle/>
          <a:p>
            <a:r>
              <a:rPr lang="en-GB" b="1" dirty="0"/>
              <a:t>Organisational Crisis Situations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4A3BE-CBB3-1E46-0628-90327F5EE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9" y="1417638"/>
            <a:ext cx="11309848" cy="406399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A crisis is a major unexpected event that threatens organisational stability or reputation.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Examples include:</a:t>
            </a:r>
          </a:p>
          <a:p>
            <a:pPr lvl="1"/>
            <a:r>
              <a:rPr lang="en-GB" sz="2400" dirty="0"/>
              <a:t>financial collapse</a:t>
            </a:r>
          </a:p>
          <a:p>
            <a:pPr lvl="1"/>
            <a:r>
              <a:rPr lang="en-GB" sz="2400" dirty="0"/>
              <a:t>operational failure</a:t>
            </a:r>
          </a:p>
          <a:p>
            <a:pPr lvl="1"/>
            <a:r>
              <a:rPr lang="en-GB" sz="2400" dirty="0"/>
              <a:t>reputational damage</a:t>
            </a:r>
          </a:p>
          <a:p>
            <a:pPr lvl="1"/>
            <a:r>
              <a:rPr lang="en-GB" sz="2400" dirty="0"/>
              <a:t>legal or regulatory violations</a:t>
            </a:r>
          </a:p>
          <a:p>
            <a:pPr lvl="1"/>
            <a:r>
              <a:rPr lang="en-GB" sz="2400" dirty="0"/>
              <a:t>technology or cybersecurity breaches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Crises require </a:t>
            </a:r>
            <a:r>
              <a:rPr lang="en-GB" sz="2400" u="sng" dirty="0"/>
              <a:t>rapid decision-making </a:t>
            </a:r>
            <a:r>
              <a:rPr lang="en-GB" sz="2400" dirty="0"/>
              <a:t>and strong leadership. Managers may increase control and centralised authority during crises.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C40ADDA-900F-160D-3FB6-E40EF0E73310}"/>
              </a:ext>
            </a:extLst>
          </p:cNvPr>
          <p:cNvSpPr txBox="1"/>
          <p:nvPr/>
        </p:nvSpPr>
        <p:spPr>
          <a:xfrm>
            <a:off x="8186057" y="5994400"/>
            <a:ext cx="35311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(Cole and Kelly 2011)</a:t>
            </a:r>
          </a:p>
        </p:txBody>
      </p:sp>
    </p:spTree>
    <p:extLst>
      <p:ext uri="{BB962C8B-B14F-4D97-AF65-F5344CB8AC3E}">
        <p14:creationId xmlns:p14="http://schemas.microsoft.com/office/powerpoint/2010/main" val="1769479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9D537-2D94-2E2E-C420-37C076AC0E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04667"/>
          </a:xfrm>
        </p:spPr>
        <p:txBody>
          <a:bodyPr/>
          <a:lstStyle/>
          <a:p>
            <a:r>
              <a:rPr lang="en-GB" b="1" dirty="0"/>
              <a:t>Why Crisis Creates Power Struggles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6965BB0-F907-401B-536E-91E7B356C90A}"/>
              </a:ext>
            </a:extLst>
          </p:cNvPr>
          <p:cNvSpPr/>
          <p:nvPr/>
        </p:nvSpPr>
        <p:spPr>
          <a:xfrm>
            <a:off x="363731" y="1470785"/>
            <a:ext cx="11569338" cy="1961663"/>
          </a:xfrm>
          <a:prstGeom prst="roundRect">
            <a:avLst>
              <a:gd name="adj" fmla="val 31514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41858" tIns="1211398" rIns="312928" bIns="1211399" numCol="1" spcCol="1270" anchor="ctr" anchorCtr="0">
            <a:no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Crises often </a:t>
            </a:r>
            <a:r>
              <a:rPr lang="en-GB" sz="2400" b="1" u="sng" dirty="0">
                <a:solidFill>
                  <a:schemeClr val="bg1"/>
                </a:solidFill>
              </a:rPr>
              <a:t>intensify</a:t>
            </a:r>
            <a:r>
              <a:rPr lang="en-GB" sz="2400" b="1" dirty="0">
                <a:solidFill>
                  <a:schemeClr val="bg1"/>
                </a:solidFill>
              </a:rPr>
              <a:t> power dynamics because:</a:t>
            </a:r>
          </a:p>
          <a:p>
            <a:endParaRPr lang="en-GB" sz="2400" b="1" dirty="0">
              <a:solidFill>
                <a:schemeClr val="bg1"/>
              </a:solidFill>
            </a:endParaRPr>
          </a:p>
          <a:p>
            <a:r>
              <a:rPr lang="en-GB" sz="2400" b="1" dirty="0">
                <a:solidFill>
                  <a:schemeClr val="bg1"/>
                </a:solidFill>
              </a:rPr>
              <a:t>• decisions must be made </a:t>
            </a:r>
            <a:r>
              <a:rPr lang="en-GB" sz="2400" b="1" u="sng" dirty="0">
                <a:solidFill>
                  <a:schemeClr val="bg1"/>
                </a:solidFill>
              </a:rPr>
              <a:t>quickly</a:t>
            </a:r>
            <a:br>
              <a:rPr lang="en-GB" sz="2400" b="1" dirty="0">
                <a:solidFill>
                  <a:schemeClr val="bg1"/>
                </a:solidFill>
              </a:rPr>
            </a:br>
            <a:r>
              <a:rPr lang="en-GB" sz="2400" b="1" dirty="0">
                <a:solidFill>
                  <a:schemeClr val="bg1"/>
                </a:solidFill>
              </a:rPr>
              <a:t>• leaders compete to influence solutions</a:t>
            </a:r>
            <a:br>
              <a:rPr lang="en-GB" sz="2400" b="1" dirty="0">
                <a:solidFill>
                  <a:schemeClr val="bg1"/>
                </a:solidFill>
              </a:rPr>
            </a:br>
            <a:r>
              <a:rPr lang="en-GB" sz="2400" b="1" dirty="0">
                <a:solidFill>
                  <a:schemeClr val="bg1"/>
                </a:solidFill>
              </a:rPr>
              <a:t>• </a:t>
            </a:r>
            <a:r>
              <a:rPr lang="en-GB" sz="2400" b="1" u="sng" dirty="0">
                <a:solidFill>
                  <a:schemeClr val="bg1"/>
                </a:solidFill>
              </a:rPr>
              <a:t>blame</a:t>
            </a:r>
            <a:r>
              <a:rPr lang="en-GB" sz="2400" b="1" dirty="0">
                <a:solidFill>
                  <a:schemeClr val="bg1"/>
                </a:solidFill>
              </a:rPr>
              <a:t> and accountability become critical issues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1772C04-BD80-5FDD-465F-A9E4C8C11DF5}"/>
              </a:ext>
            </a:extLst>
          </p:cNvPr>
          <p:cNvSpPr/>
          <p:nvPr/>
        </p:nvSpPr>
        <p:spPr>
          <a:xfrm>
            <a:off x="512580" y="3717032"/>
            <a:ext cx="11420489" cy="1961663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77369" tIns="1216660" rIns="934871" bIns="1216659" numCol="1" spcCol="1270" anchor="ctr" anchorCtr="0">
            <a:noAutofit/>
          </a:bodyPr>
          <a:lstStyle/>
          <a:p>
            <a:r>
              <a:rPr lang="en-GB" sz="2400" dirty="0"/>
              <a:t>Key Management Challenge - Leaders must balance:</a:t>
            </a:r>
          </a:p>
          <a:p>
            <a:endParaRPr lang="en-GB" sz="2400" dirty="0"/>
          </a:p>
          <a:p>
            <a:r>
              <a:rPr lang="en-GB" sz="2400" u="sng" dirty="0"/>
              <a:t>Speed</a:t>
            </a:r>
            <a:r>
              <a:rPr lang="en-GB" sz="2400" dirty="0"/>
              <a:t> of decision-making   AND    </a:t>
            </a:r>
            <a:r>
              <a:rPr lang="en-GB" sz="2400" u="sng" dirty="0"/>
              <a:t>Quality</a:t>
            </a:r>
            <a:r>
              <a:rPr lang="en-GB" sz="2400" dirty="0"/>
              <a:t> and ethical responsibility</a:t>
            </a:r>
          </a:p>
          <a:p>
            <a:pPr algn="ctr"/>
            <a:endParaRPr lang="en-GB" sz="2400" dirty="0"/>
          </a:p>
          <a:p>
            <a:r>
              <a:rPr lang="en-GB" sz="2400" dirty="0"/>
              <a:t>Poor decisions during crises can worsen organisational damage.</a:t>
            </a:r>
          </a:p>
        </p:txBody>
      </p:sp>
    </p:spTree>
    <p:extLst>
      <p:ext uri="{BB962C8B-B14F-4D97-AF65-F5344CB8AC3E}">
        <p14:creationId xmlns:p14="http://schemas.microsoft.com/office/powerpoint/2010/main" val="4011278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D3B4B-2C06-61D5-853D-736750A5D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2201"/>
            <a:ext cx="10972800" cy="1143000"/>
          </a:xfrm>
        </p:spPr>
        <p:txBody>
          <a:bodyPr/>
          <a:lstStyle/>
          <a:p>
            <a:r>
              <a:rPr lang="en-GB" b="1" dirty="0"/>
              <a:t>Real World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63CF9-AACF-0A6E-ED60-599D9D45FF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organisational crisis have you seen recently in the news?</a:t>
            </a:r>
          </a:p>
          <a:p>
            <a:r>
              <a:rPr lang="en-GB" dirty="0"/>
              <a:t>How did leaders respond?</a:t>
            </a:r>
          </a:p>
        </p:txBody>
      </p:sp>
    </p:spTree>
    <p:extLst>
      <p:ext uri="{BB962C8B-B14F-4D97-AF65-F5344CB8AC3E}">
        <p14:creationId xmlns:p14="http://schemas.microsoft.com/office/powerpoint/2010/main" val="5858198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68492-75BE-21D3-068F-86AA54997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Leadership During Crisis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196A80-D38C-15E0-31CC-1F9ADFAEA4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213" y="1543886"/>
            <a:ext cx="10972800" cy="1872207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Effective leaders during crises must: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0F06803-E6A5-6F4F-D8C0-14E452A0BE7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80735090"/>
              </p:ext>
            </p:extLst>
          </p:nvPr>
        </p:nvGraphicFramePr>
        <p:xfrm>
          <a:off x="839415" y="1897829"/>
          <a:ext cx="9793089" cy="29713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2746208-F3C7-3A0D-BF9D-D7F4F9DFEAEC}"/>
              </a:ext>
            </a:extLst>
          </p:cNvPr>
          <p:cNvSpPr txBox="1"/>
          <p:nvPr/>
        </p:nvSpPr>
        <p:spPr>
          <a:xfrm>
            <a:off x="2999656" y="4960171"/>
            <a:ext cx="858274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/>
              <a:t>Successful crisis leadership requires balancing:</a:t>
            </a:r>
          </a:p>
          <a:p>
            <a:pPr>
              <a:buNone/>
            </a:pPr>
            <a:r>
              <a:rPr lang="en-GB" sz="2400" b="1" dirty="0"/>
              <a:t>-  control,      - communication,    and   - trust.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116658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4063E-F55A-8916-7520-DAC0DE9FD9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544" y="1084860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Different leadership styles may be effective depending on the situation.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Autocratic leadership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Useful when: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rapid decisions are required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safety risks are present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Transformational leadership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Useful for: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rebuilding morale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inspiring long-term recovery.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FB5AF46-E84A-BDC2-F530-76B69C074996}"/>
              </a:ext>
            </a:extLst>
          </p:cNvPr>
          <p:cNvSpPr txBox="1"/>
          <p:nvPr/>
        </p:nvSpPr>
        <p:spPr>
          <a:xfrm>
            <a:off x="609600" y="363270"/>
            <a:ext cx="10972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Leadership Style in Crisis</a:t>
            </a:r>
          </a:p>
        </p:txBody>
      </p:sp>
    </p:spTree>
    <p:extLst>
      <p:ext uri="{BB962C8B-B14F-4D97-AF65-F5344CB8AC3E}">
        <p14:creationId xmlns:p14="http://schemas.microsoft.com/office/powerpoint/2010/main" val="34429874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19F67-63F6-3298-3753-6208F9375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066129"/>
          </a:xfrm>
        </p:spPr>
        <p:txBody>
          <a:bodyPr/>
          <a:lstStyle/>
          <a:p>
            <a:r>
              <a:rPr lang="en-GB" b="1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360054-9F35-B7BE-486F-FA0E66DD6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Would you prefer a directive leader or a collaborative leader during a crisis?</a:t>
            </a:r>
          </a:p>
          <a:p>
            <a:r>
              <a:rPr lang="en-GB" dirty="0"/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37673006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4FB31-66F7-7FE7-5777-A79C868AA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Focus on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A7204-6B59-EB5A-0572-9F90C70C71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the remaining time to focus on your component 2. </a:t>
            </a:r>
          </a:p>
          <a:p>
            <a:r>
              <a:rPr lang="en-GB" dirty="0"/>
              <a:t>Ensure that you have: </a:t>
            </a:r>
          </a:p>
          <a:p>
            <a:pPr lvl="1"/>
            <a:r>
              <a:rPr lang="en-GB" dirty="0"/>
              <a:t>Accessed the reading materials provided on Moodle </a:t>
            </a:r>
          </a:p>
          <a:p>
            <a:pPr lvl="1"/>
            <a:r>
              <a:rPr lang="en-GB" dirty="0"/>
              <a:t>Conducted a literature search on the UWTSD library</a:t>
            </a:r>
          </a:p>
          <a:p>
            <a:pPr lvl="1"/>
            <a:r>
              <a:rPr lang="en-GB" dirty="0"/>
              <a:t>Monitor your plan for completing the assessment</a:t>
            </a:r>
          </a:p>
        </p:txBody>
      </p:sp>
    </p:spTree>
    <p:extLst>
      <p:ext uri="{BB962C8B-B14F-4D97-AF65-F5344CB8AC3E}">
        <p14:creationId xmlns:p14="http://schemas.microsoft.com/office/powerpoint/2010/main" val="227608740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2">
            <a:extLst>
              <a:ext uri="{FF2B5EF4-FFF2-40B4-BE49-F238E27FC236}">
                <a16:creationId xmlns:a16="http://schemas.microsoft.com/office/drawing/2014/main" id="{1E21E584-6507-4598-AFA2-035C213218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/>
              <a:t>S</a:t>
            </a:r>
            <a:r>
              <a:rPr lang="en-GB" altLang="en-US" b="1" dirty="0" err="1"/>
              <a:t>ources</a:t>
            </a:r>
            <a:endParaRPr lang="en-GB" altLang="en-US" b="1" dirty="0"/>
          </a:p>
        </p:txBody>
      </p:sp>
      <p:sp>
        <p:nvSpPr>
          <p:cNvPr id="38914" name="Content Placeholder 1">
            <a:extLst>
              <a:ext uri="{FF2B5EF4-FFF2-40B4-BE49-F238E27FC236}">
                <a16:creationId xmlns:a16="http://schemas.microsoft.com/office/drawing/2014/main" id="{6B929FAD-B63E-4730-A57A-21C98857D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8" y="1481138"/>
            <a:ext cx="11175032" cy="5908302"/>
          </a:xfrm>
          <a:ln>
            <a:miter lim="800000"/>
            <a:headEnd/>
            <a:tailEnd/>
          </a:ln>
        </p:spPr>
        <p:txBody>
          <a:bodyPr/>
          <a:lstStyle/>
          <a:p>
            <a:pPr eaLnBrk="1" hangingPunct="1">
              <a:spcAft>
                <a:spcPts val="600"/>
              </a:spcAft>
              <a:buNone/>
              <a:defRPr/>
            </a:pPr>
            <a:r>
              <a:rPr lang="en-GB" sz="1600" dirty="0"/>
              <a:t>	 Mullins, L.J. (2019) </a:t>
            </a:r>
            <a:r>
              <a:rPr lang="en-GB" sz="1600" i="1" dirty="0"/>
              <a:t>Organisational behaviour in the workplace </a:t>
            </a:r>
            <a:r>
              <a:rPr lang="en-GB" sz="1600" dirty="0"/>
              <a:t>. Twelfth edition. Harlow : Pearson Education Limited.</a:t>
            </a:r>
          </a:p>
          <a:p>
            <a:pPr eaLnBrk="1" hangingPunct="1">
              <a:spcAft>
                <a:spcPts val="600"/>
              </a:spcAft>
              <a:buNone/>
              <a:defRPr/>
            </a:pPr>
            <a:r>
              <a:rPr lang="en-GB" sz="1600" dirty="0"/>
              <a:t>	Cole, G.A. (2020) </a:t>
            </a:r>
            <a:r>
              <a:rPr lang="en-GB" sz="1600" i="1" dirty="0"/>
              <a:t>Management theory and practice.</a:t>
            </a:r>
            <a:r>
              <a:rPr lang="en-GB" sz="1600" dirty="0"/>
              <a:t> Ninth edition. Andover :, Cengage Learning.</a:t>
            </a:r>
          </a:p>
          <a:p>
            <a:pPr eaLnBrk="1" hangingPunct="1">
              <a:spcAft>
                <a:spcPts val="600"/>
              </a:spcAft>
              <a:buNone/>
              <a:defRPr/>
            </a:pPr>
            <a:r>
              <a:rPr lang="en-GB" sz="1600" dirty="0"/>
              <a:t>	French, J.R.P. and Raven, B. (1959) </a:t>
            </a:r>
            <a:r>
              <a:rPr lang="en-GB" sz="1600" i="1" dirty="0"/>
              <a:t>The bases of social power</a:t>
            </a:r>
            <a:r>
              <a:rPr lang="en-GB" sz="1600" dirty="0"/>
              <a:t>. In: Cartwright, D. (ed.) Studies in Social Power. Ann Arbor: University of Michigan Press.</a:t>
            </a:r>
          </a:p>
          <a:p>
            <a:pPr eaLnBrk="1" hangingPunct="1">
              <a:spcAft>
                <a:spcPts val="600"/>
              </a:spcAft>
              <a:buNone/>
              <a:defRPr/>
            </a:pPr>
            <a:r>
              <a:rPr lang="en-GB" sz="1600" dirty="0"/>
              <a:t>	Yukl, G. (2020) </a:t>
            </a:r>
            <a:r>
              <a:rPr lang="en-GB" sz="1600" i="1" dirty="0"/>
              <a:t>Leadership in Organizations</a:t>
            </a:r>
            <a:r>
              <a:rPr lang="en-GB" sz="1600" dirty="0"/>
              <a:t>. 9th </a:t>
            </a:r>
            <a:r>
              <a:rPr lang="en-GB" sz="1600" dirty="0" err="1"/>
              <a:t>edn</a:t>
            </a:r>
            <a:r>
              <a:rPr lang="en-GB" sz="1600" dirty="0"/>
              <a:t>. Harlow: Pearson.</a:t>
            </a:r>
          </a:p>
          <a:p>
            <a:pPr eaLnBrk="1" hangingPunct="1">
              <a:spcAft>
                <a:spcPts val="600"/>
              </a:spcAft>
              <a:buNone/>
              <a:defRPr/>
            </a:pPr>
            <a:r>
              <a:rPr lang="en-GB" sz="1600" dirty="0"/>
              <a:t>	Podsakoff, P.M. and </a:t>
            </a:r>
            <a:r>
              <a:rPr lang="en-GB" sz="1600" dirty="0" err="1"/>
              <a:t>Schriesheim</a:t>
            </a:r>
            <a:r>
              <a:rPr lang="en-GB" sz="1600" dirty="0"/>
              <a:t>, C.A. (1985) </a:t>
            </a:r>
            <a:r>
              <a:rPr lang="en-GB" sz="1600" i="1" dirty="0"/>
              <a:t>‘Field studies of French and Raven’s bases of power: Critique, reanalysis and suggestions for future research</a:t>
            </a:r>
            <a:r>
              <a:rPr lang="en-GB" sz="1600" dirty="0"/>
              <a:t>’, </a:t>
            </a:r>
            <a:r>
              <a:rPr lang="en-GB" sz="1600" i="1" dirty="0"/>
              <a:t>Psychological Bulletin</a:t>
            </a:r>
            <a:r>
              <a:rPr lang="en-GB" sz="1600" dirty="0"/>
              <a:t>, 97(3), pp. 387–411.</a:t>
            </a:r>
          </a:p>
          <a:p>
            <a:pPr eaLnBrk="1" hangingPunct="1">
              <a:spcAft>
                <a:spcPts val="600"/>
              </a:spcAft>
              <a:buNone/>
              <a:defRPr/>
            </a:pPr>
            <a:r>
              <a:rPr lang="en-GB" sz="1600" dirty="0"/>
              <a:t>	</a:t>
            </a:r>
            <a:r>
              <a:rPr lang="en-GB" sz="1600" dirty="0" err="1"/>
              <a:t>Hinkin</a:t>
            </a:r>
            <a:r>
              <a:rPr lang="en-GB" sz="1600" dirty="0"/>
              <a:t>, T.R. and </a:t>
            </a:r>
            <a:r>
              <a:rPr lang="en-GB" sz="1600" dirty="0" err="1"/>
              <a:t>Schriesheim</a:t>
            </a:r>
            <a:r>
              <a:rPr lang="en-GB" sz="1600" dirty="0"/>
              <a:t>, C.A. (1989) ‘Development and application of new scales to measure the French and Raven bases of social power’, </a:t>
            </a:r>
            <a:r>
              <a:rPr lang="en-GB" sz="1600" i="1" dirty="0"/>
              <a:t>Journal of Applied Psychology</a:t>
            </a:r>
            <a:r>
              <a:rPr lang="en-GB" sz="1600" dirty="0"/>
              <a:t>, 74(4), pp. 561–567.</a:t>
            </a:r>
          </a:p>
          <a:p>
            <a:pPr eaLnBrk="1" hangingPunct="1">
              <a:spcAft>
                <a:spcPts val="600"/>
              </a:spcAft>
              <a:buNone/>
              <a:defRPr/>
            </a:pPr>
            <a:r>
              <a:rPr lang="en-GB" sz="1600" dirty="0"/>
              <a:t>	Judge, T.A. and Piccolo, R.F. (2004) ‘Transformational and transactional leadership: A meta-analytic test of their relative validity’, </a:t>
            </a:r>
            <a:r>
              <a:rPr lang="en-GB" sz="1600" i="1" dirty="0"/>
              <a:t>Journal of Applied Psychology</a:t>
            </a:r>
            <a:r>
              <a:rPr lang="en-GB" sz="1600" dirty="0"/>
              <a:t>, 89(5), pp. 755–768.</a:t>
            </a: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3739</TotalTime>
  <Words>2090</Words>
  <Application>Microsoft Office PowerPoint</Application>
  <PresentationFormat>Widescreen</PresentationFormat>
  <Paragraphs>330</Paragraphs>
  <Slides>30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Myriad Pro</vt:lpstr>
      <vt:lpstr>Arial</vt:lpstr>
      <vt:lpstr>Arial Rounded MT Bold</vt:lpstr>
      <vt:lpstr>Calibri</vt:lpstr>
      <vt:lpstr>20140311PresentationUWTSDTemplate</vt:lpstr>
      <vt:lpstr>Leadership and Management Theory and Practice ( LCBB 6022_BIRM )</vt:lpstr>
      <vt:lpstr>Learning Objectives </vt:lpstr>
      <vt:lpstr>Reminder  - Component 2  Assessment – Essay </vt:lpstr>
      <vt:lpstr>Component 2  – Assessment – Essay </vt:lpstr>
      <vt:lpstr>Assessment Support</vt:lpstr>
      <vt:lpstr>What is Power?</vt:lpstr>
      <vt:lpstr>Authority Types </vt:lpstr>
      <vt:lpstr>Power and Compliance</vt:lpstr>
      <vt:lpstr>Power and Compliance</vt:lpstr>
      <vt:lpstr>Best Fit Between Power and Involvement</vt:lpstr>
      <vt:lpstr>Sources of Power in Organisations</vt:lpstr>
      <vt:lpstr>Additional Source of Power</vt:lpstr>
      <vt:lpstr>Key Insight</vt:lpstr>
      <vt:lpstr>Critical Perspective</vt:lpstr>
      <vt:lpstr>Discussion Activity</vt:lpstr>
      <vt:lpstr>Power Conflicts in Organisations</vt:lpstr>
      <vt:lpstr>Competing Organisational Goals</vt:lpstr>
      <vt:lpstr>Ambiguous Authority</vt:lpstr>
      <vt:lpstr>Scarce Resources</vt:lpstr>
      <vt:lpstr>Are Power Conflicts Always Bad?</vt:lpstr>
      <vt:lpstr>Reflect</vt:lpstr>
      <vt:lpstr>Crisis Situations in Organisations</vt:lpstr>
      <vt:lpstr>Organisational Crisis Situations</vt:lpstr>
      <vt:lpstr>Why Crisis Creates Power Struggles</vt:lpstr>
      <vt:lpstr>Real World Discussion</vt:lpstr>
      <vt:lpstr>Leadership During Crisis</vt:lpstr>
      <vt:lpstr>PowerPoint Presentation</vt:lpstr>
      <vt:lpstr>Reflection</vt:lpstr>
      <vt:lpstr>Focus on Assessment</vt:lpstr>
      <vt:lpstr>Sources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Olu Adegbite</cp:lastModifiedBy>
  <cp:revision>179</cp:revision>
  <cp:lastPrinted>2026-03-08T22:21:42Z</cp:lastPrinted>
  <dcterms:created xsi:type="dcterms:W3CDTF">2011-02-08T13:37:54Z</dcterms:created>
  <dcterms:modified xsi:type="dcterms:W3CDTF">2026-07-08T13:12:29Z</dcterms:modified>
</cp:coreProperties>
</file>