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2"/>
  </p:notesMasterIdLst>
  <p:sldIdLst>
    <p:sldId id="322" r:id="rId24"/>
    <p:sldId id="522" r:id="rId25"/>
    <p:sldId id="518" r:id="rId26"/>
    <p:sldId id="523" r:id="rId27"/>
    <p:sldId id="524" r:id="rId28"/>
    <p:sldId id="525" r:id="rId29"/>
    <p:sldId id="316" r:id="rId30"/>
    <p:sldId id="325" r:id="rId31"/>
    <p:sldId id="317" r:id="rId32"/>
    <p:sldId id="320" r:id="rId33"/>
    <p:sldId id="526" r:id="rId34"/>
    <p:sldId id="319" r:id="rId35"/>
    <p:sldId id="321" r:id="rId36"/>
    <p:sldId id="318" r:id="rId37"/>
    <p:sldId id="324" r:id="rId38"/>
    <p:sldId id="528" r:id="rId39"/>
    <p:sldId id="531" r:id="rId40"/>
    <p:sldId id="52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71"/>
    <p:restoredTop sz="83661"/>
  </p:normalViewPr>
  <p:slideViewPr>
    <p:cSldViewPr snapToGrid="0">
      <p:cViewPr varScale="1">
        <p:scale>
          <a:sx n="84" d="100"/>
          <a:sy n="84" d="100"/>
        </p:scale>
        <p:origin x="216"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15/10/2023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through info on handbook (key point no </a:t>
            </a:r>
            <a:r>
              <a:rPr lang="en-GB" err="1"/>
              <a:t>EwL</a:t>
            </a:r>
            <a:r>
              <a:rPr lang="en-GB"/>
              <a:t> marks but when discussing policy NGB guidance – this falls into practical skills criteria).</a:t>
            </a:r>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3978008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Cover letter is no more than 1 side of A4 – three to five short paragraphs</a:t>
            </a:r>
          </a:p>
        </p:txBody>
      </p:sp>
      <p:sp>
        <p:nvSpPr>
          <p:cNvPr id="4" name="Slide Number Placeholder 3"/>
          <p:cNvSpPr>
            <a:spLocks noGrp="1"/>
          </p:cNvSpPr>
          <p:nvPr>
            <p:ph type="sldNum" sz="quarter" idx="5"/>
          </p:nvPr>
        </p:nvSpPr>
        <p:spPr/>
        <p:txBody>
          <a:bodyPr/>
          <a:lstStyle/>
          <a:p>
            <a:fld id="{A7738796-40B4-49B0-A331-25D568C0517A}" type="slidenum">
              <a:rPr lang="en-GB" smtClean="0"/>
              <a:t>7</a:t>
            </a:fld>
            <a:endParaRPr lang="en-GB"/>
          </a:p>
        </p:txBody>
      </p:sp>
    </p:spTree>
    <p:extLst>
      <p:ext uri="{BB962C8B-B14F-4D97-AF65-F5344CB8AC3E}">
        <p14:creationId xmlns:p14="http://schemas.microsoft.com/office/powerpoint/2010/main" val="1930235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Do your research – look at company web pages / prospectus / </a:t>
            </a:r>
            <a:r>
              <a:rPr lang="en-US" dirty="0" err="1"/>
              <a:t>estyn</a:t>
            </a:r>
            <a:r>
              <a:rPr lang="en-US" dirty="0"/>
              <a:t> inspections</a:t>
            </a:r>
          </a:p>
        </p:txBody>
      </p:sp>
      <p:sp>
        <p:nvSpPr>
          <p:cNvPr id="4" name="Slide Number Placeholder 3"/>
          <p:cNvSpPr>
            <a:spLocks noGrp="1"/>
          </p:cNvSpPr>
          <p:nvPr>
            <p:ph type="sldNum" sz="quarter" idx="5"/>
          </p:nvPr>
        </p:nvSpPr>
        <p:spPr/>
        <p:txBody>
          <a:bodyPr/>
          <a:lstStyle/>
          <a:p>
            <a:fld id="{A7738796-40B4-49B0-A331-25D568C0517A}" type="slidenum">
              <a:rPr lang="en-GB" smtClean="0"/>
              <a:t>9</a:t>
            </a:fld>
            <a:endParaRPr lang="en-GB"/>
          </a:p>
        </p:txBody>
      </p:sp>
    </p:spTree>
    <p:extLst>
      <p:ext uri="{BB962C8B-B14F-4D97-AF65-F5344CB8AC3E}">
        <p14:creationId xmlns:p14="http://schemas.microsoft.com/office/powerpoint/2010/main" val="4936884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- 5 paragraphs.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rgbClr val="000000"/>
                </a:solidFill>
                <a:effectLst/>
                <a:latin typeface="Calibri" panose="020F0502020204030204" pitchFamily="34" charset="0"/>
              </a:rPr>
              <a:t>Personal Statement/ Covering letter : </a:t>
            </a:r>
            <a:r>
              <a:rPr lang="en-GB" sz="1200" b="0" i="0" dirty="0">
                <a:solidFill>
                  <a:srgbClr val="000000"/>
                </a:solidFill>
                <a:effectLst/>
                <a:latin typeface="Calibri" panose="020F0502020204030204" pitchFamily="34" charset="0"/>
              </a:rPr>
              <a:t>reflect on your past experiences, interests and future goals, for your suitability to your chosen job/career. </a:t>
            </a:r>
            <a:r>
              <a:rPr lang="en-US" dirty="0"/>
              <a:t>show that you are aware of the requirements of the post</a:t>
            </a:r>
            <a:endParaRPr lang="en-GB" sz="1200" b="0" i="0" dirty="0">
              <a:solidFill>
                <a:srgbClr val="000000"/>
              </a:solidFill>
              <a:effectLst/>
              <a:latin typeface="Calibri" panose="020F0502020204030204" pitchFamily="34" charset="0"/>
            </a:endParaRPr>
          </a:p>
          <a:p>
            <a:endParaRPr lang="en-US" dirty="0"/>
          </a:p>
          <a:p>
            <a:r>
              <a:rPr lang="en-US" dirty="0"/>
              <a:t>Beth </a:t>
            </a:r>
            <a:r>
              <a:rPr lang="en-US" dirty="0" err="1"/>
              <a:t>yw</a:t>
            </a:r>
            <a:r>
              <a:rPr lang="en-US" dirty="0"/>
              <a:t> </a:t>
            </a:r>
            <a:r>
              <a:rPr lang="en-US" dirty="0" err="1"/>
              <a:t>eich</a:t>
            </a:r>
            <a:r>
              <a:rPr lang="en-US" dirty="0"/>
              <a:t> </a:t>
            </a:r>
            <a:r>
              <a:rPr lang="en-US" dirty="0" err="1"/>
              <a:t>rhinwedau</a:t>
            </a:r>
            <a:r>
              <a:rPr lang="en-US" dirty="0"/>
              <a:t> </a:t>
            </a:r>
            <a:r>
              <a:rPr lang="en-US" dirty="0" err="1"/>
              <a:t>personol</a:t>
            </a:r>
            <a:r>
              <a:rPr lang="en-US" dirty="0"/>
              <a:t>? What are your </a:t>
            </a:r>
            <a:r>
              <a:rPr lang="en-US" dirty="0" err="1"/>
              <a:t>personol</a:t>
            </a:r>
            <a:r>
              <a:rPr lang="en-US" dirty="0"/>
              <a:t> traits? </a:t>
            </a:r>
          </a:p>
          <a:p>
            <a:r>
              <a:rPr lang="en-US" dirty="0"/>
              <a:t>How would you describe yourself?</a:t>
            </a:r>
          </a:p>
          <a:p>
            <a:r>
              <a:rPr lang="en-US" dirty="0"/>
              <a:t>What makes you special?</a:t>
            </a:r>
          </a:p>
          <a:p>
            <a:r>
              <a:rPr lang="en-US" dirty="0"/>
              <a:t>Why do you deserve post before of the next person? </a:t>
            </a:r>
          </a:p>
          <a:p>
            <a:endParaRPr lang="en-US" dirty="0"/>
          </a:p>
          <a:p>
            <a:r>
              <a:rPr lang="en-US" dirty="0"/>
              <a:t>Presented ? Attended conferences? Course rep? </a:t>
            </a:r>
            <a:r>
              <a:rPr lang="en-US" dirty="0" err="1"/>
              <a:t>llysgennad</a:t>
            </a:r>
            <a:r>
              <a:rPr lang="en-US" dirty="0"/>
              <a:t>? Ambassador ? Open days / school </a:t>
            </a:r>
            <a:r>
              <a:rPr lang="en-US" dirty="0" err="1"/>
              <a:t>visitis</a:t>
            </a:r>
            <a:r>
              <a:rPr lang="en-US" dirty="0"/>
              <a:t> ?  …. Help to improve your communication skills / confidence speaking in public / making your self approachable – which are important skills to be an effective National Park Warden …</a:t>
            </a:r>
          </a:p>
          <a:p>
            <a:endParaRPr lang="en-US" dirty="0"/>
          </a:p>
          <a:p>
            <a:r>
              <a:rPr lang="en-US" dirty="0"/>
              <a:t>If your going to speak about interests – how do your interests display / reflect the skills that you need in the job? Strong applicant are those who can link their extra-curricular activities to their proposed job. </a:t>
            </a:r>
          </a:p>
          <a:p>
            <a:r>
              <a:rPr lang="en-US" dirty="0"/>
              <a:t> </a:t>
            </a:r>
          </a:p>
          <a:p>
            <a:endParaRPr lang="en-US" dirty="0"/>
          </a:p>
          <a:p>
            <a:endParaRPr lang="en-US" dirty="0"/>
          </a:p>
        </p:txBody>
      </p:sp>
      <p:sp>
        <p:nvSpPr>
          <p:cNvPr id="4" name="Slide Number Placeholder 3"/>
          <p:cNvSpPr>
            <a:spLocks noGrp="1"/>
          </p:cNvSpPr>
          <p:nvPr>
            <p:ph type="sldNum" sz="quarter" idx="5"/>
          </p:nvPr>
        </p:nvSpPr>
        <p:spPr/>
        <p:txBody>
          <a:bodyPr/>
          <a:lstStyle/>
          <a:p>
            <a:fld id="{A7738796-40B4-49B0-A331-25D568C0517A}" type="slidenum">
              <a:rPr lang="en-GB" smtClean="0"/>
              <a:t>10</a:t>
            </a:fld>
            <a:endParaRPr lang="en-GB"/>
          </a:p>
        </p:txBody>
      </p:sp>
    </p:spTree>
    <p:extLst>
      <p:ext uri="{BB962C8B-B14F-4D97-AF65-F5344CB8AC3E}">
        <p14:creationId xmlns:p14="http://schemas.microsoft.com/office/powerpoint/2010/main" val="4183558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support you in terms of the job – you don’t need to go find ourselves – we’ve got collection on </a:t>
            </a:r>
            <a:r>
              <a:rPr lang="en-US" dirty="0" err="1"/>
              <a:t>moddle</a:t>
            </a:r>
            <a:r>
              <a:rPr lang="en-US" dirty="0"/>
              <a:t> page for you to choose from and then your letter of application will be for one of these. Here there will be lists of spec – some essential and others desired. Try to address as many of the essential as possible )obvs)</a:t>
            </a:r>
          </a:p>
        </p:txBody>
      </p:sp>
      <p:sp>
        <p:nvSpPr>
          <p:cNvPr id="4" name="Slide Number Placeholder 3"/>
          <p:cNvSpPr>
            <a:spLocks noGrp="1"/>
          </p:cNvSpPr>
          <p:nvPr>
            <p:ph type="sldNum" sz="quarter" idx="5"/>
          </p:nvPr>
        </p:nvSpPr>
        <p:spPr/>
        <p:txBody>
          <a:bodyPr/>
          <a:lstStyle/>
          <a:p>
            <a:fld id="{A7738796-40B4-49B0-A331-25D568C0517A}" type="slidenum">
              <a:rPr lang="en-GB" smtClean="0"/>
              <a:t>12</a:t>
            </a:fld>
            <a:endParaRPr lang="en-GB"/>
          </a:p>
        </p:txBody>
      </p:sp>
    </p:spTree>
    <p:extLst>
      <p:ext uri="{BB962C8B-B14F-4D97-AF65-F5344CB8AC3E}">
        <p14:creationId xmlns:p14="http://schemas.microsoft.com/office/powerpoint/2010/main" val="1154754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Policies important to your field? </a:t>
            </a:r>
          </a:p>
          <a:p>
            <a:r>
              <a:rPr lang="en-US" dirty="0"/>
              <a:t>Any health safety docs? </a:t>
            </a:r>
          </a:p>
          <a:p>
            <a:r>
              <a:rPr lang="en-US" dirty="0"/>
              <a:t>Any national statutory docs? </a:t>
            </a:r>
          </a:p>
          <a:p>
            <a:r>
              <a:rPr lang="en-US" dirty="0"/>
              <a:t>Take with you placement docs / </a:t>
            </a:r>
            <a:r>
              <a:rPr lang="en-US" dirty="0" err="1"/>
              <a:t>cpd</a:t>
            </a:r>
            <a:r>
              <a:rPr lang="en-US" dirty="0"/>
              <a:t> thoughts – log book</a:t>
            </a:r>
          </a:p>
          <a:p>
            <a:endParaRPr lang="en-US" dirty="0"/>
          </a:p>
        </p:txBody>
      </p:sp>
      <p:sp>
        <p:nvSpPr>
          <p:cNvPr id="4" name="Slide Number Placeholder 3"/>
          <p:cNvSpPr>
            <a:spLocks noGrp="1"/>
          </p:cNvSpPr>
          <p:nvPr>
            <p:ph type="sldNum" sz="quarter" idx="5"/>
          </p:nvPr>
        </p:nvSpPr>
        <p:spPr/>
        <p:txBody>
          <a:bodyPr/>
          <a:lstStyle/>
          <a:p>
            <a:fld id="{A7738796-40B4-49B0-A331-25D568C0517A}" type="slidenum">
              <a:rPr lang="en-GB" smtClean="0"/>
              <a:t>17</a:t>
            </a:fld>
            <a:endParaRPr lang="en-GB"/>
          </a:p>
        </p:txBody>
      </p:sp>
    </p:spTree>
    <p:extLst>
      <p:ext uri="{BB962C8B-B14F-4D97-AF65-F5344CB8AC3E}">
        <p14:creationId xmlns:p14="http://schemas.microsoft.com/office/powerpoint/2010/main" val="29580993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Following on from meeting </a:t>
            </a:r>
            <a:r>
              <a:rPr lang="en-US" dirty="0" err="1"/>
              <a:t>iwht</a:t>
            </a:r>
            <a:r>
              <a:rPr lang="en-US" dirty="0"/>
              <a:t> you </a:t>
            </a:r>
            <a:r>
              <a:rPr lang="en-US" dirty="0" err="1"/>
              <a:t>menotr</a:t>
            </a:r>
            <a:r>
              <a:rPr lang="en-US" dirty="0"/>
              <a:t> you may in a better position to consider this section of </a:t>
            </a:r>
            <a:r>
              <a:rPr lang="en-US"/>
              <a:t>the assessment …. </a:t>
            </a:r>
          </a:p>
        </p:txBody>
      </p:sp>
      <p:sp>
        <p:nvSpPr>
          <p:cNvPr id="4" name="Slide Number Placeholder 3"/>
          <p:cNvSpPr>
            <a:spLocks noGrp="1"/>
          </p:cNvSpPr>
          <p:nvPr>
            <p:ph type="sldNum" sz="quarter" idx="5"/>
          </p:nvPr>
        </p:nvSpPr>
        <p:spPr/>
        <p:txBody>
          <a:bodyPr/>
          <a:lstStyle/>
          <a:p>
            <a:fld id="{A7738796-40B4-49B0-A331-25D568C0517A}" type="slidenum">
              <a:rPr lang="en-GB" smtClean="0"/>
              <a:t>18</a:t>
            </a:fld>
            <a:endParaRPr lang="en-GB"/>
          </a:p>
        </p:txBody>
      </p:sp>
    </p:spTree>
    <p:extLst>
      <p:ext uri="{BB962C8B-B14F-4D97-AF65-F5344CB8AC3E}">
        <p14:creationId xmlns:p14="http://schemas.microsoft.com/office/powerpoint/2010/main" val="185169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hyperlink" Target="https://www.tyf.com/" TargetMode="Externa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26.png"/><Relationship Id="rId5" Type="http://schemas.openxmlformats.org/officeDocument/2006/relationships/hyperlink" Target="https://www.actif.wales/" TargetMode="Externa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5515363" y="4719591"/>
            <a:ext cx="4535079" cy="511779"/>
          </a:xfrm>
        </p:spPr>
        <p:txBody>
          <a:bodyPr/>
          <a:lstStyle/>
          <a:p>
            <a:r>
              <a:rPr lang="en-GB" sz="4000" b="1" err="1"/>
              <a:t>Cyflwyniad</a:t>
            </a:r>
            <a:r>
              <a:rPr lang="en-GB" sz="4000" b="1"/>
              <a:t> a </a:t>
            </a:r>
            <a:r>
              <a:rPr lang="en-GB" sz="4000" b="1" err="1"/>
              <a:t>Phrofiadau</a:t>
            </a:r>
            <a:endParaRPr lang="en-GB" sz="4000" b="1"/>
          </a:p>
          <a:p>
            <a:r>
              <a:rPr lang="en-GB" sz="4000" b="1"/>
              <a:t>Introduction and Experiences</a:t>
            </a:r>
          </a:p>
        </p:txBody>
      </p:sp>
      <p:sp>
        <p:nvSpPr>
          <p:cNvPr id="4" name="Content Placeholder 1">
            <a:extLst>
              <a:ext uri="{FF2B5EF4-FFF2-40B4-BE49-F238E27FC236}">
                <a16:creationId xmlns:a16="http://schemas.microsoft.com/office/drawing/2014/main" id="{888F2D29-B79B-8743-8A3B-B999800D68A9}"/>
              </a:ext>
            </a:extLst>
          </p:cNvPr>
          <p:cNvSpPr txBox="1">
            <a:spLocks/>
          </p:cNvSpPr>
          <p:nvPr/>
        </p:nvSpPr>
        <p:spPr>
          <a:xfrm>
            <a:off x="1114133" y="1626629"/>
            <a:ext cx="6031247" cy="360474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Developing your Professional Profile</a:t>
            </a:r>
          </a:p>
          <a:p>
            <a:r>
              <a:rPr lang="en-GB" dirty="0" err="1"/>
              <a:t>Datblygu</a:t>
            </a:r>
            <a:r>
              <a:rPr lang="en-GB" dirty="0"/>
              <a:t> </a:t>
            </a:r>
            <a:r>
              <a:rPr lang="en-GB" dirty="0" err="1"/>
              <a:t>eich</a:t>
            </a:r>
            <a:r>
              <a:rPr lang="en-GB" dirty="0"/>
              <a:t> </a:t>
            </a:r>
            <a:r>
              <a:rPr lang="en-GB" dirty="0" err="1"/>
              <a:t>Proffil</a:t>
            </a:r>
            <a:r>
              <a:rPr lang="en-GB" dirty="0"/>
              <a:t> </a:t>
            </a:r>
            <a:r>
              <a:rPr lang="en-GB" dirty="0" err="1"/>
              <a:t>Proffesiynol</a:t>
            </a:r>
            <a:r>
              <a:rPr lang="en-GB" dirty="0"/>
              <a:t> </a:t>
            </a:r>
          </a:p>
          <a:p>
            <a:endParaRPr lang="en-GB" dirty="0"/>
          </a:p>
          <a:p>
            <a:r>
              <a:rPr lang="en-GB" dirty="0"/>
              <a:t>Level / </a:t>
            </a:r>
            <a:r>
              <a:rPr lang="en-GB" dirty="0" err="1"/>
              <a:t>Lefel</a:t>
            </a:r>
            <a:r>
              <a:rPr lang="en-GB" dirty="0"/>
              <a:t>  5</a:t>
            </a:r>
          </a:p>
          <a:p>
            <a:endParaRPr lang="en-GB" dirty="0"/>
          </a:p>
          <a:p>
            <a:r>
              <a:rPr lang="en-GB" dirty="0"/>
              <a:t>Heddwen Davies</a:t>
            </a:r>
          </a:p>
          <a:p>
            <a:endParaRPr lang="en-GB" dirty="0"/>
          </a:p>
        </p:txBody>
      </p:sp>
    </p:spTree>
    <p:extLst>
      <p:ext uri="{BB962C8B-B14F-4D97-AF65-F5344CB8AC3E}">
        <p14:creationId xmlns:p14="http://schemas.microsoft.com/office/powerpoint/2010/main" val="3806473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5DBC7-0214-C46E-93B1-E2D189A275F2}"/>
              </a:ext>
            </a:extLst>
          </p:cNvPr>
          <p:cNvSpPr>
            <a:spLocks noGrp="1"/>
          </p:cNvSpPr>
          <p:nvPr>
            <p:ph type="title"/>
          </p:nvPr>
        </p:nvSpPr>
        <p:spPr>
          <a:xfrm>
            <a:off x="355077" y="162425"/>
            <a:ext cx="11481847" cy="1325563"/>
          </a:xfrm>
        </p:spPr>
        <p:txBody>
          <a:bodyPr/>
          <a:lstStyle/>
          <a:p>
            <a:r>
              <a:rPr lang="en-GB" err="1"/>
              <a:t>Amlinelliad</a:t>
            </a:r>
            <a:r>
              <a:rPr lang="en-GB"/>
              <a:t> </a:t>
            </a:r>
            <a:r>
              <a:rPr lang="en-GB" err="1"/>
              <a:t>Darlith</a:t>
            </a:r>
            <a:r>
              <a:rPr lang="en-GB"/>
              <a:t>                Lecture outline</a:t>
            </a:r>
          </a:p>
        </p:txBody>
      </p:sp>
      <p:sp>
        <p:nvSpPr>
          <p:cNvPr id="3" name="Content Placeholder 2">
            <a:extLst>
              <a:ext uri="{FF2B5EF4-FFF2-40B4-BE49-F238E27FC236}">
                <a16:creationId xmlns:a16="http://schemas.microsoft.com/office/drawing/2014/main" id="{4E5EB39D-E629-EB61-E2A0-520A072CA719}"/>
              </a:ext>
            </a:extLst>
          </p:cNvPr>
          <p:cNvSpPr>
            <a:spLocks noGrp="1"/>
          </p:cNvSpPr>
          <p:nvPr>
            <p:ph idx="1"/>
          </p:nvPr>
        </p:nvSpPr>
        <p:spPr>
          <a:xfrm>
            <a:off x="6797400" y="1487988"/>
            <a:ext cx="5389438" cy="4081538"/>
          </a:xfrm>
        </p:spPr>
        <p:txBody>
          <a:bodyPr>
            <a:normAutofit fontScale="92500" lnSpcReduction="20000"/>
          </a:bodyPr>
          <a:lstStyle/>
          <a:p>
            <a:r>
              <a:rPr lang="en-GB" dirty="0"/>
              <a:t>Reminder Assessment 1 requirements</a:t>
            </a:r>
          </a:p>
          <a:p>
            <a:r>
              <a:rPr lang="en-GB" dirty="0"/>
              <a:t>Recap what should have been completed by now</a:t>
            </a:r>
          </a:p>
          <a:p>
            <a:r>
              <a:rPr lang="en-GB" dirty="0"/>
              <a:t>Resources and additional support</a:t>
            </a:r>
          </a:p>
          <a:p>
            <a:r>
              <a:rPr lang="en-GB" dirty="0"/>
              <a:t>Personal Statement / Covering letter </a:t>
            </a:r>
          </a:p>
          <a:p>
            <a:r>
              <a:rPr lang="en-GB" dirty="0"/>
              <a:t>Tutorials – Workplace documents/ CPD logbooks</a:t>
            </a:r>
          </a:p>
          <a:p>
            <a:r>
              <a:rPr lang="en-GB" dirty="0"/>
              <a:t>30</a:t>
            </a:r>
            <a:r>
              <a:rPr lang="en-GB" baseline="30000" dirty="0"/>
              <a:t>th</a:t>
            </a:r>
            <a:r>
              <a:rPr lang="en-GB" dirty="0"/>
              <a:t> Oct write focus statements (200 words for Placement / 500 words for CPD)</a:t>
            </a:r>
          </a:p>
          <a:p>
            <a:endParaRPr lang="en-GB" dirty="0"/>
          </a:p>
        </p:txBody>
      </p:sp>
      <p:sp>
        <p:nvSpPr>
          <p:cNvPr id="4" name="Content Placeholder 2">
            <a:extLst>
              <a:ext uri="{FF2B5EF4-FFF2-40B4-BE49-F238E27FC236}">
                <a16:creationId xmlns:a16="http://schemas.microsoft.com/office/drawing/2014/main" id="{1C7D7585-8FF0-034B-984C-58AC57482D3B}"/>
              </a:ext>
            </a:extLst>
          </p:cNvPr>
          <p:cNvSpPr txBox="1">
            <a:spLocks/>
          </p:cNvSpPr>
          <p:nvPr/>
        </p:nvSpPr>
        <p:spPr>
          <a:xfrm>
            <a:off x="168039" y="1487988"/>
            <a:ext cx="5389438" cy="4081539"/>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t>Atgoffa</a:t>
            </a:r>
            <a:r>
              <a:rPr lang="en-GB" dirty="0"/>
              <a:t> </a:t>
            </a:r>
            <a:r>
              <a:rPr lang="en-GB" dirty="0" err="1"/>
              <a:t>gofynion</a:t>
            </a:r>
            <a:r>
              <a:rPr lang="en-GB" dirty="0"/>
              <a:t> </a:t>
            </a:r>
            <a:r>
              <a:rPr lang="en-GB" dirty="0" err="1"/>
              <a:t>Asesiad</a:t>
            </a:r>
            <a:r>
              <a:rPr lang="en-GB" dirty="0"/>
              <a:t> 1 </a:t>
            </a:r>
          </a:p>
          <a:p>
            <a:r>
              <a:rPr lang="en-GB" dirty="0" err="1"/>
              <a:t>Atgoffa</a:t>
            </a:r>
            <a:r>
              <a:rPr lang="en-GB" dirty="0"/>
              <a:t> </a:t>
            </a:r>
            <a:r>
              <a:rPr lang="en-GB" dirty="0" err="1"/>
              <a:t>o’r</a:t>
            </a:r>
            <a:r>
              <a:rPr lang="en-GB" dirty="0"/>
              <a:t> </a:t>
            </a:r>
            <a:r>
              <a:rPr lang="en-GB" dirty="0" err="1"/>
              <a:t>hyn</a:t>
            </a:r>
            <a:r>
              <a:rPr lang="en-GB" dirty="0"/>
              <a:t> </a:t>
            </a:r>
            <a:r>
              <a:rPr lang="en-GB" dirty="0" err="1"/>
              <a:t>dylen</a:t>
            </a:r>
            <a:r>
              <a:rPr lang="en-GB" dirty="0"/>
              <a:t> </a:t>
            </a:r>
            <a:r>
              <a:rPr lang="en-GB" dirty="0" err="1"/>
              <a:t>fod</a:t>
            </a:r>
            <a:r>
              <a:rPr lang="en-GB" dirty="0"/>
              <a:t> </a:t>
            </a:r>
            <a:r>
              <a:rPr lang="en-GB" dirty="0" err="1"/>
              <a:t>wedi</a:t>
            </a:r>
            <a:r>
              <a:rPr lang="en-GB" dirty="0"/>
              <a:t> </a:t>
            </a:r>
            <a:r>
              <a:rPr lang="en-GB" dirty="0" err="1"/>
              <a:t>neud</a:t>
            </a:r>
            <a:r>
              <a:rPr lang="en-GB" dirty="0"/>
              <a:t> </a:t>
            </a:r>
            <a:r>
              <a:rPr lang="en-GB" dirty="0" err="1"/>
              <a:t>erbyn</a:t>
            </a:r>
            <a:r>
              <a:rPr lang="en-GB" dirty="0"/>
              <a:t> </a:t>
            </a:r>
            <a:r>
              <a:rPr lang="en-GB" dirty="0" err="1"/>
              <a:t>hyn</a:t>
            </a:r>
            <a:endParaRPr lang="en-GB" dirty="0"/>
          </a:p>
          <a:p>
            <a:r>
              <a:rPr lang="en-GB" dirty="0" err="1"/>
              <a:t>Adnoddau</a:t>
            </a:r>
            <a:r>
              <a:rPr lang="en-GB" dirty="0"/>
              <a:t> a </a:t>
            </a:r>
            <a:r>
              <a:rPr lang="en-GB" dirty="0" err="1"/>
              <a:t>deunydd</a:t>
            </a:r>
            <a:r>
              <a:rPr lang="en-GB" dirty="0"/>
              <a:t> </a:t>
            </a:r>
            <a:r>
              <a:rPr lang="en-GB" dirty="0" err="1"/>
              <a:t>ychwanegol</a:t>
            </a:r>
            <a:r>
              <a:rPr lang="en-GB" dirty="0"/>
              <a:t> </a:t>
            </a:r>
            <a:r>
              <a:rPr lang="en-GB" dirty="0" err="1"/>
              <a:t>i</a:t>
            </a:r>
            <a:r>
              <a:rPr lang="en-GB" dirty="0"/>
              <a:t> </a:t>
            </a:r>
            <a:r>
              <a:rPr lang="en-GB" dirty="0" err="1"/>
              <a:t>gefnogi</a:t>
            </a:r>
            <a:endParaRPr lang="en-GB" dirty="0"/>
          </a:p>
          <a:p>
            <a:r>
              <a:rPr lang="en-GB" dirty="0" err="1"/>
              <a:t>Ysgrifennu</a:t>
            </a:r>
            <a:r>
              <a:rPr lang="en-GB" dirty="0"/>
              <a:t> </a:t>
            </a:r>
            <a:r>
              <a:rPr lang="en-GB" dirty="0" err="1"/>
              <a:t>Llythyr</a:t>
            </a:r>
            <a:r>
              <a:rPr lang="en-GB" dirty="0"/>
              <a:t> / </a:t>
            </a:r>
            <a:r>
              <a:rPr lang="en-GB" dirty="0" err="1"/>
              <a:t>Datganiad</a:t>
            </a:r>
            <a:r>
              <a:rPr lang="en-GB" dirty="0"/>
              <a:t> </a:t>
            </a:r>
            <a:r>
              <a:rPr lang="en-GB" dirty="0" err="1"/>
              <a:t>Personol</a:t>
            </a:r>
            <a:endParaRPr lang="en-GB" dirty="0"/>
          </a:p>
          <a:p>
            <a:r>
              <a:rPr lang="en-GB" dirty="0" err="1"/>
              <a:t>Tiwtorialau</a:t>
            </a:r>
            <a:r>
              <a:rPr lang="en-GB" dirty="0"/>
              <a:t> – </a:t>
            </a:r>
            <a:r>
              <a:rPr lang="en-GB" dirty="0" err="1"/>
              <a:t>Dogfenau</a:t>
            </a:r>
            <a:r>
              <a:rPr lang="en-GB" dirty="0"/>
              <a:t> </a:t>
            </a:r>
            <a:r>
              <a:rPr lang="en-GB" dirty="0" err="1"/>
              <a:t>gweithle</a:t>
            </a:r>
            <a:r>
              <a:rPr lang="en-GB" dirty="0"/>
              <a:t> / </a:t>
            </a:r>
            <a:r>
              <a:rPr lang="en-GB" dirty="0" err="1"/>
              <a:t>Llyfrau</a:t>
            </a:r>
            <a:r>
              <a:rPr lang="en-GB" dirty="0"/>
              <a:t> log CPD </a:t>
            </a:r>
          </a:p>
          <a:p>
            <a:r>
              <a:rPr lang="en-GB" dirty="0"/>
              <a:t>30ain Hydref </a:t>
            </a:r>
            <a:r>
              <a:rPr lang="en-GB" dirty="0" err="1"/>
              <a:t>ysgrifennu</a:t>
            </a:r>
            <a:r>
              <a:rPr lang="en-GB" dirty="0"/>
              <a:t> </a:t>
            </a:r>
            <a:r>
              <a:rPr lang="en-GB" dirty="0" err="1"/>
              <a:t>datganiad</a:t>
            </a:r>
            <a:r>
              <a:rPr lang="en-GB" dirty="0"/>
              <a:t> </a:t>
            </a:r>
            <a:r>
              <a:rPr lang="en-GB" dirty="0" err="1"/>
              <a:t>ffocws</a:t>
            </a:r>
            <a:r>
              <a:rPr lang="en-GB" dirty="0"/>
              <a:t> (200 gair </a:t>
            </a:r>
            <a:r>
              <a:rPr lang="en-GB" dirty="0" err="1"/>
              <a:t>Profiad</a:t>
            </a:r>
            <a:r>
              <a:rPr lang="en-GB" dirty="0"/>
              <a:t> Gwaith / 500 DPP)</a:t>
            </a:r>
          </a:p>
          <a:p>
            <a:endParaRPr lang="en-GB" dirty="0"/>
          </a:p>
        </p:txBody>
      </p:sp>
    </p:spTree>
    <p:extLst>
      <p:ext uri="{BB962C8B-B14F-4D97-AF65-F5344CB8AC3E}">
        <p14:creationId xmlns:p14="http://schemas.microsoft.com/office/powerpoint/2010/main" val="2423727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5378C-E0ED-192F-C722-192AAA340861}"/>
              </a:ext>
            </a:extLst>
          </p:cNvPr>
          <p:cNvSpPr>
            <a:spLocks noGrp="1"/>
          </p:cNvSpPr>
          <p:nvPr>
            <p:ph type="title"/>
          </p:nvPr>
        </p:nvSpPr>
        <p:spPr>
          <a:xfrm>
            <a:off x="358219" y="365125"/>
            <a:ext cx="11481847" cy="784599"/>
          </a:xfrm>
        </p:spPr>
        <p:txBody>
          <a:bodyPr/>
          <a:lstStyle/>
          <a:p>
            <a:r>
              <a:rPr lang="en-GB" dirty="0"/>
              <a:t>Assessment 1 (</a:t>
            </a:r>
            <a:r>
              <a:rPr lang="en-GB" dirty="0" err="1"/>
              <a:t>equiv</a:t>
            </a:r>
            <a:r>
              <a:rPr lang="en-GB" dirty="0"/>
              <a:t> 1,200)</a:t>
            </a:r>
          </a:p>
        </p:txBody>
      </p:sp>
      <p:sp>
        <p:nvSpPr>
          <p:cNvPr id="3" name="Content Placeholder 2">
            <a:extLst>
              <a:ext uri="{FF2B5EF4-FFF2-40B4-BE49-F238E27FC236}">
                <a16:creationId xmlns:a16="http://schemas.microsoft.com/office/drawing/2014/main" id="{8A8266CD-770F-E5C4-B77D-067160D797DA}"/>
              </a:ext>
            </a:extLst>
          </p:cNvPr>
          <p:cNvSpPr>
            <a:spLocks noGrp="1"/>
          </p:cNvSpPr>
          <p:nvPr>
            <p:ph idx="1"/>
          </p:nvPr>
        </p:nvSpPr>
        <p:spPr>
          <a:xfrm>
            <a:off x="351934" y="1270385"/>
            <a:ext cx="11488132" cy="4251835"/>
          </a:xfrm>
        </p:spPr>
        <p:txBody>
          <a:bodyPr>
            <a:normAutofit lnSpcReduction="10000"/>
          </a:bodyPr>
          <a:lstStyle/>
          <a:p>
            <a:pPr>
              <a:lnSpc>
                <a:spcPct val="115000"/>
              </a:lnSpc>
            </a:pPr>
            <a:r>
              <a:rPr lang="en-GB" sz="2400" dirty="0"/>
              <a:t>E-portfolio to prepare for work placement and/or future career opportunities. You are to base your e-portfolio on a related/expected future position of employment.</a:t>
            </a:r>
          </a:p>
          <a:p>
            <a:pPr>
              <a:lnSpc>
                <a:spcPct val="115000"/>
              </a:lnSpc>
            </a:pPr>
            <a:endParaRPr lang="en-GB" sz="2400" dirty="0"/>
          </a:p>
          <a:p>
            <a:pPr>
              <a:lnSpc>
                <a:spcPct val="115000"/>
              </a:lnSpc>
            </a:pPr>
            <a:r>
              <a:rPr lang="en-GB" sz="2400" b="1" i="1" dirty="0">
                <a:highlight>
                  <a:srgbClr val="FFFF00"/>
                </a:highlight>
              </a:rPr>
              <a:t>Pathway a</a:t>
            </a:r>
            <a:r>
              <a:rPr lang="en-GB" sz="2400" dirty="0">
                <a:highlight>
                  <a:srgbClr val="FFFF00"/>
                </a:highlight>
              </a:rPr>
              <a:t>: Work Placement experience</a:t>
            </a:r>
          </a:p>
          <a:p>
            <a:pPr>
              <a:lnSpc>
                <a:spcPct val="115000"/>
              </a:lnSpc>
            </a:pPr>
            <a:r>
              <a:rPr lang="en-GB" sz="2400" b="1" i="1" dirty="0"/>
              <a:t>Pathway a =</a:t>
            </a:r>
            <a:r>
              <a:rPr lang="en-GB" sz="2400" dirty="0"/>
              <a:t>: </a:t>
            </a:r>
            <a:r>
              <a:rPr lang="en-GB" sz="2400" dirty="0">
                <a:highlight>
                  <a:srgbClr val="00FF00"/>
                </a:highlight>
              </a:rPr>
              <a:t>CV; Personal Statement/ Covering letter; Key focus of placement </a:t>
            </a:r>
            <a:r>
              <a:rPr lang="en-GB" sz="2400" dirty="0"/>
              <a:t>(200 words) &amp; ALL Work placement documents</a:t>
            </a:r>
          </a:p>
          <a:p>
            <a:pPr>
              <a:lnSpc>
                <a:spcPct val="115000"/>
              </a:lnSpc>
            </a:pPr>
            <a:r>
              <a:rPr lang="en-GB" sz="2400" b="1" i="1" dirty="0">
                <a:highlight>
                  <a:srgbClr val="FFFF00"/>
                </a:highlight>
              </a:rPr>
              <a:t>Pathway b</a:t>
            </a:r>
            <a:r>
              <a:rPr lang="en-GB" sz="2400" dirty="0">
                <a:highlight>
                  <a:srgbClr val="FFFF00"/>
                </a:highlight>
              </a:rPr>
              <a:t>: CPD logbook activities</a:t>
            </a:r>
          </a:p>
          <a:p>
            <a:pPr>
              <a:lnSpc>
                <a:spcPct val="115000"/>
              </a:lnSpc>
            </a:pPr>
            <a:r>
              <a:rPr lang="en-GB" sz="2400" b="1" i="1" dirty="0"/>
              <a:t>Pathway b elements</a:t>
            </a:r>
            <a:r>
              <a:rPr lang="en-GB" sz="2400" dirty="0"/>
              <a:t>: </a:t>
            </a:r>
            <a:r>
              <a:rPr lang="en-GB" sz="2400" dirty="0">
                <a:highlight>
                  <a:srgbClr val="00FF00"/>
                </a:highlight>
              </a:rPr>
              <a:t>CV; Personal Statement/ Covering letter</a:t>
            </a:r>
            <a:r>
              <a:rPr lang="en-GB" sz="2400" dirty="0"/>
              <a:t>; </a:t>
            </a:r>
            <a:r>
              <a:rPr lang="en-GB" sz="2400" dirty="0">
                <a:highlight>
                  <a:srgbClr val="00FF00"/>
                </a:highlight>
              </a:rPr>
              <a:t>Key focus of CPD </a:t>
            </a:r>
            <a:r>
              <a:rPr lang="en-GB" sz="2400" dirty="0"/>
              <a:t>logbook activities rationale (500 words).</a:t>
            </a:r>
          </a:p>
          <a:p>
            <a:pPr>
              <a:lnSpc>
                <a:spcPct val="115000"/>
              </a:lnSpc>
            </a:pPr>
            <a:endParaRPr lang="en-GB" sz="2400" dirty="0"/>
          </a:p>
        </p:txBody>
      </p:sp>
      <p:sp>
        <p:nvSpPr>
          <p:cNvPr id="4" name="TextBox 3">
            <a:extLst>
              <a:ext uri="{FF2B5EF4-FFF2-40B4-BE49-F238E27FC236}">
                <a16:creationId xmlns:a16="http://schemas.microsoft.com/office/drawing/2014/main" id="{23DBA4E8-AC3A-EDF1-5224-4451685F95CA}"/>
              </a:ext>
            </a:extLst>
          </p:cNvPr>
          <p:cNvSpPr txBox="1"/>
          <p:nvPr/>
        </p:nvSpPr>
        <p:spPr>
          <a:xfrm>
            <a:off x="7500938" y="244464"/>
            <a:ext cx="3900487" cy="861774"/>
          </a:xfrm>
          <a:prstGeom prst="rect">
            <a:avLst/>
          </a:prstGeom>
          <a:noFill/>
          <a:ln w="76200">
            <a:solidFill>
              <a:schemeClr val="tx2">
                <a:lumMod val="75000"/>
              </a:schemeClr>
            </a:solidFill>
          </a:ln>
        </p:spPr>
        <p:txBody>
          <a:bodyPr wrap="square" rtlCol="0">
            <a:spAutoFit/>
          </a:bodyPr>
          <a:lstStyle/>
          <a:p>
            <a:r>
              <a:rPr lang="en-GB" sz="3200" b="1" dirty="0"/>
              <a:t>10</a:t>
            </a:r>
            <a:r>
              <a:rPr lang="en-GB" sz="3200" b="1" baseline="30000" dirty="0"/>
              <a:t>th</a:t>
            </a:r>
            <a:r>
              <a:rPr lang="en-GB" sz="3200" b="1" dirty="0"/>
              <a:t> November 3pm </a:t>
            </a:r>
          </a:p>
          <a:p>
            <a:r>
              <a:rPr lang="en-GB" dirty="0"/>
              <a:t>All on one word document</a:t>
            </a:r>
          </a:p>
        </p:txBody>
      </p:sp>
    </p:spTree>
    <p:extLst>
      <p:ext uri="{BB962C8B-B14F-4D97-AF65-F5344CB8AC3E}">
        <p14:creationId xmlns:p14="http://schemas.microsoft.com/office/powerpoint/2010/main" val="2473141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AD847-C329-F148-9007-5140815F9659}"/>
              </a:ext>
            </a:extLst>
          </p:cNvPr>
          <p:cNvSpPr>
            <a:spLocks noGrp="1"/>
          </p:cNvSpPr>
          <p:nvPr>
            <p:ph type="title"/>
          </p:nvPr>
        </p:nvSpPr>
        <p:spPr>
          <a:xfrm>
            <a:off x="355076" y="72900"/>
            <a:ext cx="11481847" cy="1325563"/>
          </a:xfrm>
        </p:spPr>
        <p:txBody>
          <a:bodyPr>
            <a:normAutofit/>
          </a:bodyPr>
          <a:lstStyle/>
          <a:p>
            <a:r>
              <a:rPr lang="en-GB" sz="4000" b="1" dirty="0"/>
              <a:t>Assessment 1 (</a:t>
            </a:r>
            <a:r>
              <a:rPr lang="en-GB" sz="4000" b="1" dirty="0" err="1"/>
              <a:t>equiv</a:t>
            </a:r>
            <a:r>
              <a:rPr lang="en-GB" sz="4000" b="1" dirty="0"/>
              <a:t> 1,200) 30%</a:t>
            </a:r>
            <a:endParaRPr lang="en-US" sz="4000" b="1" dirty="0"/>
          </a:p>
        </p:txBody>
      </p:sp>
      <p:sp>
        <p:nvSpPr>
          <p:cNvPr id="3" name="Content Placeholder 2">
            <a:extLst>
              <a:ext uri="{FF2B5EF4-FFF2-40B4-BE49-F238E27FC236}">
                <a16:creationId xmlns:a16="http://schemas.microsoft.com/office/drawing/2014/main" id="{1057EB47-B9EB-5A4C-ACA3-E8A64A9F67D3}"/>
              </a:ext>
            </a:extLst>
          </p:cNvPr>
          <p:cNvSpPr>
            <a:spLocks noGrp="1"/>
          </p:cNvSpPr>
          <p:nvPr>
            <p:ph idx="1"/>
          </p:nvPr>
        </p:nvSpPr>
        <p:spPr>
          <a:xfrm>
            <a:off x="355076" y="1277802"/>
            <a:ext cx="11196471" cy="5064682"/>
          </a:xfrm>
        </p:spPr>
        <p:txBody>
          <a:bodyPr>
            <a:normAutofit/>
          </a:bodyPr>
          <a:lstStyle/>
          <a:p>
            <a:pPr fontAlgn="base"/>
            <a:r>
              <a:rPr lang="en-GB" sz="2200" b="0" i="0" dirty="0">
                <a:solidFill>
                  <a:srgbClr val="000000"/>
                </a:solidFill>
                <a:effectLst/>
              </a:rPr>
              <a:t>An e-portfolio to prepare for work placement and/or future career opportunities. You are to base your e-portfolio on a related/expected future position of employment. For example: </a:t>
            </a:r>
          </a:p>
          <a:p>
            <a:pPr algn="l" rtl="0" fontAlgn="base">
              <a:buFont typeface="Arial" panose="020B0604020202020204" pitchFamily="34" charset="0"/>
              <a:buChar char="•"/>
            </a:pPr>
            <a:r>
              <a:rPr lang="en-GB" sz="2200" b="0" i="0" dirty="0">
                <a:solidFill>
                  <a:srgbClr val="000000"/>
                </a:solidFill>
                <a:effectLst/>
              </a:rPr>
              <a:t>PGCE application  </a:t>
            </a:r>
          </a:p>
          <a:p>
            <a:pPr algn="l" rtl="0" fontAlgn="base">
              <a:buFont typeface="Arial" panose="020B0604020202020204" pitchFamily="34" charset="0"/>
              <a:buChar char="•"/>
            </a:pPr>
            <a:r>
              <a:rPr lang="en-GB" sz="2200" b="0" i="0" dirty="0">
                <a:solidFill>
                  <a:srgbClr val="000000"/>
                </a:solidFill>
                <a:effectLst/>
              </a:rPr>
              <a:t>Strength and Conditioning coach </a:t>
            </a:r>
          </a:p>
          <a:p>
            <a:pPr algn="l" rtl="0" fontAlgn="base">
              <a:buFont typeface="Arial" panose="020B0604020202020204" pitchFamily="34" charset="0"/>
              <a:buChar char="•"/>
            </a:pPr>
            <a:r>
              <a:rPr lang="en-GB" sz="2200" b="0" i="0" dirty="0">
                <a:solidFill>
                  <a:srgbClr val="000000"/>
                </a:solidFill>
                <a:effectLst/>
              </a:rPr>
              <a:t>Outdoor instructor </a:t>
            </a:r>
          </a:p>
          <a:p>
            <a:pPr algn="l" rtl="0" fontAlgn="base">
              <a:buFont typeface="Arial" panose="020B0604020202020204" pitchFamily="34" charset="0"/>
              <a:buChar char="•"/>
            </a:pPr>
            <a:r>
              <a:rPr lang="en-GB" sz="2200" b="0" i="0" dirty="0">
                <a:solidFill>
                  <a:srgbClr val="000000"/>
                </a:solidFill>
                <a:effectLst/>
              </a:rPr>
              <a:t>Coaching </a:t>
            </a:r>
          </a:p>
          <a:p>
            <a:pPr algn="l" rtl="0" fontAlgn="base">
              <a:buFont typeface="Arial" panose="020B0604020202020204" pitchFamily="34" charset="0"/>
              <a:buChar char="•"/>
            </a:pPr>
            <a:r>
              <a:rPr lang="en-GB" sz="2200" dirty="0">
                <a:solidFill>
                  <a:srgbClr val="000000"/>
                </a:solidFill>
              </a:rPr>
              <a:t>The</a:t>
            </a:r>
            <a:r>
              <a:rPr lang="en-GB" sz="2200" b="0" i="0" dirty="0">
                <a:solidFill>
                  <a:srgbClr val="000000"/>
                </a:solidFill>
                <a:effectLst/>
              </a:rPr>
              <a:t> role you will be in for your voluntary work placement for this module. </a:t>
            </a:r>
          </a:p>
          <a:p>
            <a:pPr algn="l" rtl="0" fontAlgn="base"/>
            <a:r>
              <a:rPr lang="en-GB" sz="2200" b="0" i="0" dirty="0">
                <a:solidFill>
                  <a:srgbClr val="000000"/>
                </a:solidFill>
                <a:effectLst/>
              </a:rPr>
              <a:t>The e-portfolio assessment has same elements for both </a:t>
            </a:r>
            <a:r>
              <a:rPr lang="en-GB" sz="2200" b="1" i="0" dirty="0">
                <a:solidFill>
                  <a:srgbClr val="000000"/>
                </a:solidFill>
                <a:effectLst/>
              </a:rPr>
              <a:t>Work placement and CPD pathways – </a:t>
            </a:r>
          </a:p>
          <a:p>
            <a:pPr marL="0" indent="0" algn="l" rtl="0" fontAlgn="base">
              <a:buNone/>
            </a:pPr>
            <a:r>
              <a:rPr lang="en-GB" sz="2200" b="1" dirty="0">
                <a:solidFill>
                  <a:srgbClr val="000000"/>
                </a:solidFill>
              </a:rPr>
              <a:t>(</a:t>
            </a:r>
            <a:r>
              <a:rPr lang="en-GB" sz="2200" b="1" dirty="0" err="1">
                <a:solidFill>
                  <a:srgbClr val="000000"/>
                </a:solidFill>
              </a:rPr>
              <a:t>i</a:t>
            </a:r>
            <a:r>
              <a:rPr lang="en-GB" sz="2200" b="1" dirty="0">
                <a:solidFill>
                  <a:srgbClr val="000000"/>
                </a:solidFill>
              </a:rPr>
              <a:t>)</a:t>
            </a:r>
            <a:r>
              <a:rPr lang="en-GB" sz="2200" b="0" i="0" dirty="0">
                <a:solidFill>
                  <a:srgbClr val="000000"/>
                </a:solidFill>
                <a:effectLst/>
              </a:rPr>
              <a:t>CV;  (ii)Personal Statement/Covering Letter (iii) Focus Statement</a:t>
            </a:r>
          </a:p>
          <a:p>
            <a:pPr fontAlgn="base"/>
            <a:r>
              <a:rPr lang="en-GB" sz="2200" b="0" i="0" dirty="0">
                <a:solidFill>
                  <a:srgbClr val="000000"/>
                </a:solidFill>
                <a:effectLst/>
              </a:rPr>
              <a:t>Additionally Work Placement need to complete the placement forms prior to starting placement. </a:t>
            </a:r>
          </a:p>
        </p:txBody>
      </p:sp>
      <p:sp>
        <p:nvSpPr>
          <p:cNvPr id="4" name="TextBox 3">
            <a:extLst>
              <a:ext uri="{FF2B5EF4-FFF2-40B4-BE49-F238E27FC236}">
                <a16:creationId xmlns:a16="http://schemas.microsoft.com/office/drawing/2014/main" id="{D63FB96B-32B2-F04A-9B44-D1680FF31384}"/>
              </a:ext>
            </a:extLst>
          </p:cNvPr>
          <p:cNvSpPr txBox="1"/>
          <p:nvPr/>
        </p:nvSpPr>
        <p:spPr>
          <a:xfrm>
            <a:off x="7500938" y="244464"/>
            <a:ext cx="3900487" cy="861774"/>
          </a:xfrm>
          <a:prstGeom prst="rect">
            <a:avLst/>
          </a:prstGeom>
          <a:noFill/>
          <a:ln w="76200">
            <a:solidFill>
              <a:schemeClr val="tx2">
                <a:lumMod val="75000"/>
              </a:schemeClr>
            </a:solidFill>
          </a:ln>
        </p:spPr>
        <p:txBody>
          <a:bodyPr wrap="square" rtlCol="0">
            <a:spAutoFit/>
          </a:bodyPr>
          <a:lstStyle/>
          <a:p>
            <a:r>
              <a:rPr lang="en-GB" sz="3200" b="1" dirty="0"/>
              <a:t>10</a:t>
            </a:r>
            <a:r>
              <a:rPr lang="en-GB" sz="3200" b="1" baseline="30000" dirty="0"/>
              <a:t>th</a:t>
            </a:r>
            <a:r>
              <a:rPr lang="en-GB" sz="3200" b="1" dirty="0"/>
              <a:t> November 3pm </a:t>
            </a:r>
          </a:p>
          <a:p>
            <a:r>
              <a:rPr lang="en-GB" dirty="0"/>
              <a:t>All on one word document</a:t>
            </a:r>
          </a:p>
        </p:txBody>
      </p:sp>
    </p:spTree>
    <p:extLst>
      <p:ext uri="{BB962C8B-B14F-4D97-AF65-F5344CB8AC3E}">
        <p14:creationId xmlns:p14="http://schemas.microsoft.com/office/powerpoint/2010/main" val="1227822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3309CF-B02C-4440-BB4D-82E0EAE8958A}"/>
              </a:ext>
            </a:extLst>
          </p:cNvPr>
          <p:cNvSpPr>
            <a:spLocks noGrp="1"/>
          </p:cNvSpPr>
          <p:nvPr>
            <p:ph idx="1"/>
          </p:nvPr>
        </p:nvSpPr>
        <p:spPr>
          <a:xfrm>
            <a:off x="355076" y="-1"/>
            <a:ext cx="11481847" cy="6089073"/>
          </a:xfrm>
        </p:spPr>
        <p:txBody>
          <a:bodyPr>
            <a:normAutofit fontScale="70000" lnSpcReduction="20000"/>
          </a:bodyPr>
          <a:lstStyle/>
          <a:p>
            <a:pPr marL="0" indent="0" algn="l" rtl="0" fontAlgn="base">
              <a:buNone/>
            </a:pPr>
            <a:endParaRPr lang="en-GB" b="0" i="0" dirty="0">
              <a:solidFill>
                <a:srgbClr val="000000"/>
              </a:solidFill>
              <a:effectLst/>
              <a:latin typeface="Segoe UI" panose="020B0502040204020203" pitchFamily="34" charset="0"/>
            </a:endParaRPr>
          </a:p>
          <a:p>
            <a:pPr algn="l" rtl="0" fontAlgn="base">
              <a:buFont typeface="+mj-lt"/>
              <a:buAutoNum type="arabicPeriod"/>
            </a:pPr>
            <a:r>
              <a:rPr lang="en-GB" sz="2800" b="1" i="0" dirty="0">
                <a:solidFill>
                  <a:srgbClr val="000000"/>
                </a:solidFill>
                <a:effectLst/>
                <a:latin typeface="Calibri" panose="020F0502020204030204" pitchFamily="34" charset="0"/>
              </a:rPr>
              <a:t>CV: </a:t>
            </a:r>
            <a:r>
              <a:rPr lang="en-GB" sz="2800" b="0" i="0" dirty="0">
                <a:solidFill>
                  <a:srgbClr val="000000"/>
                </a:solidFill>
                <a:effectLst/>
                <a:latin typeface="Calibri" panose="020F0502020204030204" pitchFamily="34" charset="0"/>
              </a:rPr>
              <a:t>Summarise your personal interests, qualifications, and experiences to present yourself as the best candidate. </a:t>
            </a:r>
          </a:p>
          <a:p>
            <a:pPr algn="l" rtl="0" fontAlgn="base">
              <a:buFont typeface="+mj-lt"/>
              <a:buAutoNum type="arabicPeriod" startAt="2"/>
            </a:pPr>
            <a:r>
              <a:rPr lang="en-GB" sz="2800" b="1" i="0" dirty="0">
                <a:solidFill>
                  <a:srgbClr val="000000"/>
                </a:solidFill>
                <a:effectLst/>
                <a:latin typeface="Calibri" panose="020F0502020204030204" pitchFamily="34" charset="0"/>
              </a:rPr>
              <a:t>Personal Statement/ Covering letter : </a:t>
            </a:r>
            <a:r>
              <a:rPr lang="en-GB" sz="2800" b="0" i="0" dirty="0">
                <a:solidFill>
                  <a:srgbClr val="000000"/>
                </a:solidFill>
                <a:effectLst/>
                <a:latin typeface="Calibri" panose="020F0502020204030204" pitchFamily="34" charset="0"/>
              </a:rPr>
              <a:t>reflect on your past experiences, interests and future goals, for your suitability to your chosen job/career. </a:t>
            </a:r>
          </a:p>
          <a:p>
            <a:pPr marL="0" indent="0" algn="l" rtl="0" fontAlgn="base">
              <a:buNone/>
            </a:pPr>
            <a:r>
              <a:rPr lang="en-GB" sz="2800" b="0" i="0" dirty="0">
                <a:solidFill>
                  <a:srgbClr val="000000"/>
                </a:solidFill>
                <a:effectLst/>
                <a:latin typeface="Calibri" panose="020F0502020204030204" pitchFamily="34" charset="0"/>
              </a:rPr>
              <a:t>Both of the above will provide a critical review of your current skills and qualifications for chosen profession.  </a:t>
            </a:r>
            <a:endParaRPr lang="en-GB" b="0" i="0" dirty="0">
              <a:solidFill>
                <a:srgbClr val="000000"/>
              </a:solidFill>
              <a:effectLst/>
              <a:latin typeface="Segoe UI" panose="020B0502040204020203" pitchFamily="34" charset="0"/>
            </a:endParaRPr>
          </a:p>
          <a:p>
            <a:pPr marL="0" indent="0" algn="l" rtl="0" fontAlgn="base">
              <a:buNone/>
            </a:pPr>
            <a:endParaRPr lang="en-GB" b="0" i="0" dirty="0">
              <a:solidFill>
                <a:srgbClr val="000000"/>
              </a:solidFill>
              <a:effectLst/>
              <a:latin typeface="Segoe UI" panose="020B0502040204020203" pitchFamily="34" charset="0"/>
            </a:endParaRPr>
          </a:p>
          <a:p>
            <a:pPr algn="l" rtl="0" fontAlgn="base"/>
            <a:r>
              <a:rPr lang="en-GB" sz="2800" b="1" i="0" dirty="0">
                <a:solidFill>
                  <a:srgbClr val="000000"/>
                </a:solidFill>
                <a:effectLst/>
                <a:latin typeface="Calibri" panose="020F0502020204030204" pitchFamily="34" charset="0"/>
              </a:rPr>
              <a:t>3.a Work Placement Pathway</a:t>
            </a:r>
            <a:r>
              <a:rPr lang="en-GB" sz="2800" b="0" i="0" dirty="0">
                <a:solidFill>
                  <a:srgbClr val="000000"/>
                </a:solidFill>
                <a:effectLst/>
                <a:latin typeface="Calibri" panose="020F0502020204030204" pitchFamily="34" charset="0"/>
              </a:rPr>
              <a:t> (</a:t>
            </a:r>
            <a:r>
              <a:rPr lang="en-GB" sz="2800" b="0" i="0" dirty="0" err="1">
                <a:solidFill>
                  <a:srgbClr val="000000"/>
                </a:solidFill>
                <a:effectLst/>
                <a:latin typeface="Calibri" panose="020F0502020204030204" pitchFamily="34" charset="0"/>
              </a:rPr>
              <a:t>i</a:t>
            </a:r>
            <a:r>
              <a:rPr lang="en-GB" sz="2800" b="0" i="0" dirty="0">
                <a:solidFill>
                  <a:srgbClr val="000000"/>
                </a:solidFill>
                <a:effectLst/>
                <a:latin typeface="Calibri" panose="020F0502020204030204" pitchFamily="34" charset="0"/>
              </a:rPr>
              <a:t>) In relation to the above review - consider your current training needs and skills awareness</a:t>
            </a:r>
            <a:r>
              <a:rPr lang="en-GB" sz="2800" b="1" i="0" dirty="0">
                <a:solidFill>
                  <a:srgbClr val="000000"/>
                </a:solidFill>
                <a:effectLst/>
                <a:latin typeface="Calibri" panose="020F0502020204030204" pitchFamily="34" charset="0"/>
              </a:rPr>
              <a:t> (SWOT analysis)</a:t>
            </a:r>
            <a:r>
              <a:rPr lang="en-GB" sz="2800" b="0" i="0" dirty="0">
                <a:solidFill>
                  <a:srgbClr val="000000"/>
                </a:solidFill>
                <a:effectLst/>
                <a:latin typeface="Calibri" panose="020F0502020204030204" pitchFamily="34" charset="0"/>
              </a:rPr>
              <a:t> and then </a:t>
            </a:r>
            <a:r>
              <a:rPr lang="en-GB" sz="2800" b="1" i="0" dirty="0">
                <a:solidFill>
                  <a:srgbClr val="000000"/>
                </a:solidFill>
                <a:effectLst/>
                <a:latin typeface="Calibri" panose="020F0502020204030204" pitchFamily="34" charset="0"/>
              </a:rPr>
              <a:t>complete a focus statement</a:t>
            </a:r>
            <a:r>
              <a:rPr lang="en-GB" sz="2800" b="0" i="0" dirty="0">
                <a:solidFill>
                  <a:srgbClr val="000000"/>
                </a:solidFill>
                <a:effectLst/>
                <a:latin typeface="Calibri" panose="020F0502020204030204" pitchFamily="34" charset="0"/>
              </a:rPr>
              <a:t> about your proposed placement (200 words).  Consideration of industry code of practice or other qualifications could be included. Begin to form an action plan of your training experiential / work placement needs in relation to your profession.  (ii)complete placement documentation. The placement provider will be included and need to sign and complete their own forms. All forms to be completed by the deadline prior to starting placement (8</a:t>
            </a:r>
            <a:r>
              <a:rPr lang="en-GB" sz="2800" b="0" i="0" baseline="30000" dirty="0">
                <a:solidFill>
                  <a:srgbClr val="000000"/>
                </a:solidFill>
                <a:effectLst/>
                <a:latin typeface="Calibri" panose="020F0502020204030204" pitchFamily="34" charset="0"/>
              </a:rPr>
              <a:t>th</a:t>
            </a:r>
            <a:r>
              <a:rPr lang="en-GB" sz="2800" b="0" i="0" dirty="0">
                <a:solidFill>
                  <a:srgbClr val="000000"/>
                </a:solidFill>
                <a:effectLst/>
                <a:latin typeface="Calibri" panose="020F0502020204030204" pitchFamily="34" charset="0"/>
              </a:rPr>
              <a:t> December, 2023 onwards).  </a:t>
            </a:r>
            <a:endParaRPr lang="en-GB" b="0" i="0" dirty="0">
              <a:solidFill>
                <a:srgbClr val="000000"/>
              </a:solidFill>
              <a:effectLst/>
              <a:latin typeface="Segoe UI" panose="020B0502040204020203" pitchFamily="34" charset="0"/>
            </a:endParaRPr>
          </a:p>
          <a:p>
            <a:pPr algn="l" rtl="0" fontAlgn="base"/>
            <a:r>
              <a:rPr lang="en-GB" sz="2800" b="1" i="0" u="sng" dirty="0">
                <a:solidFill>
                  <a:srgbClr val="000000"/>
                </a:solidFill>
                <a:effectLst/>
                <a:latin typeface="Calibri" panose="020F0502020204030204" pitchFamily="34" charset="0"/>
              </a:rPr>
              <a:t>Or</a:t>
            </a:r>
            <a:r>
              <a:rPr lang="en-GB" sz="2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2800" b="1" i="0" dirty="0">
                <a:solidFill>
                  <a:srgbClr val="000000"/>
                </a:solidFill>
                <a:effectLst/>
                <a:latin typeface="Calibri" panose="020F0502020204030204" pitchFamily="34" charset="0"/>
              </a:rPr>
              <a:t>3.b CPD pathway</a:t>
            </a:r>
            <a:r>
              <a:rPr lang="en-GB" sz="2800" b="0" i="0" dirty="0">
                <a:solidFill>
                  <a:srgbClr val="000000"/>
                </a:solidFill>
                <a:effectLst/>
                <a:latin typeface="Calibri" panose="020F0502020204030204" pitchFamily="34" charset="0"/>
              </a:rPr>
              <a:t> to (</a:t>
            </a:r>
            <a:r>
              <a:rPr lang="en-GB" sz="2800" b="0" i="0" dirty="0" err="1">
                <a:solidFill>
                  <a:srgbClr val="000000"/>
                </a:solidFill>
                <a:effectLst/>
                <a:latin typeface="Calibri" panose="020F0502020204030204" pitchFamily="34" charset="0"/>
              </a:rPr>
              <a:t>i</a:t>
            </a:r>
            <a:r>
              <a:rPr lang="en-GB" sz="2800" b="0" i="0" dirty="0">
                <a:solidFill>
                  <a:srgbClr val="000000"/>
                </a:solidFill>
                <a:effectLst/>
                <a:latin typeface="Calibri" panose="020F0502020204030204" pitchFamily="34" charset="0"/>
              </a:rPr>
              <a:t>) In relation to the above review complete CPD / activities rationale </a:t>
            </a:r>
            <a:r>
              <a:rPr lang="en-GB" sz="2800" b="1" i="0" dirty="0">
                <a:solidFill>
                  <a:srgbClr val="000000"/>
                </a:solidFill>
                <a:effectLst/>
                <a:latin typeface="Calibri" panose="020F0502020204030204" pitchFamily="34" charset="0"/>
              </a:rPr>
              <a:t>(SWOT analysis).</a:t>
            </a:r>
            <a:r>
              <a:rPr lang="en-GB" sz="2800" b="0" i="0" dirty="0">
                <a:solidFill>
                  <a:srgbClr val="000000"/>
                </a:solidFill>
                <a:effectLst/>
                <a:latin typeface="Calibri" panose="020F0502020204030204" pitchFamily="34" charset="0"/>
              </a:rPr>
              <a:t>   Consider your current training needs and skills awareness then consider a focus for your proposed experiential training opportunities. Consideration of industry code of practice or other qualifications could be included.  (ii)Include the key focus statement about purpose of CPD in the pre prepared log book. Begin to form an action plan of your needs - in relation to your profession (500 words).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420708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8BE0-13B4-C54B-B6A8-0668932D78AA}"/>
              </a:ext>
            </a:extLst>
          </p:cNvPr>
          <p:cNvSpPr>
            <a:spLocks noGrp="1"/>
          </p:cNvSpPr>
          <p:nvPr>
            <p:ph type="title"/>
          </p:nvPr>
        </p:nvSpPr>
        <p:spPr>
          <a:xfrm>
            <a:off x="358219" y="365125"/>
            <a:ext cx="11481847" cy="736311"/>
          </a:xfrm>
        </p:spPr>
        <p:txBody>
          <a:bodyPr/>
          <a:lstStyle/>
          <a:p>
            <a:pPr algn="ctr"/>
            <a:r>
              <a:rPr lang="en-US" dirty="0" err="1"/>
              <a:t>Adnoddau</a:t>
            </a:r>
            <a:r>
              <a:rPr lang="en-US" dirty="0"/>
              <a:t> / Resources </a:t>
            </a:r>
          </a:p>
        </p:txBody>
      </p:sp>
      <p:sp>
        <p:nvSpPr>
          <p:cNvPr id="3" name="Content Placeholder 2">
            <a:extLst>
              <a:ext uri="{FF2B5EF4-FFF2-40B4-BE49-F238E27FC236}">
                <a16:creationId xmlns:a16="http://schemas.microsoft.com/office/drawing/2014/main" id="{366E109A-961F-764A-A803-45289E27FDBD}"/>
              </a:ext>
            </a:extLst>
          </p:cNvPr>
          <p:cNvSpPr>
            <a:spLocks noGrp="1"/>
          </p:cNvSpPr>
          <p:nvPr>
            <p:ph idx="1"/>
          </p:nvPr>
        </p:nvSpPr>
        <p:spPr>
          <a:xfrm>
            <a:off x="358219" y="1496291"/>
            <a:ext cx="11481847" cy="3905268"/>
          </a:xfrm>
        </p:spPr>
        <p:txBody>
          <a:bodyPr>
            <a:normAutofit fontScale="92500" lnSpcReduction="10000"/>
          </a:bodyPr>
          <a:lstStyle/>
          <a:p>
            <a:r>
              <a:rPr lang="en-US" sz="4400" dirty="0" err="1"/>
              <a:t>Swydd</a:t>
            </a:r>
            <a:r>
              <a:rPr lang="en-US" sz="4400" dirty="0"/>
              <a:t> </a:t>
            </a:r>
            <a:r>
              <a:rPr lang="en-US" sz="4400" dirty="0" err="1"/>
              <a:t>Ddisgrifiadau</a:t>
            </a:r>
            <a:r>
              <a:rPr lang="en-US" sz="4400" dirty="0"/>
              <a:t> – </a:t>
            </a:r>
            <a:r>
              <a:rPr lang="en-US" sz="4400" dirty="0" err="1"/>
              <a:t>amrywiaeth</a:t>
            </a:r>
            <a:r>
              <a:rPr lang="en-US" sz="4400" dirty="0"/>
              <a:t> </a:t>
            </a:r>
            <a:r>
              <a:rPr lang="en-US" sz="4400" dirty="0" err="1"/>
              <a:t>ar</a:t>
            </a:r>
            <a:r>
              <a:rPr lang="en-US" sz="4400" dirty="0"/>
              <a:t> </a:t>
            </a:r>
            <a:r>
              <a:rPr lang="en-US" sz="4400" dirty="0" err="1"/>
              <a:t>moodle</a:t>
            </a:r>
            <a:r>
              <a:rPr lang="en-US" sz="4400" dirty="0"/>
              <a:t> </a:t>
            </a:r>
          </a:p>
          <a:p>
            <a:endParaRPr lang="en-US" sz="4400" dirty="0"/>
          </a:p>
          <a:p>
            <a:r>
              <a:rPr lang="en-US" sz="4400" dirty="0"/>
              <a:t>Job descriptions – variety on </a:t>
            </a:r>
            <a:r>
              <a:rPr lang="en-US" sz="4400" dirty="0" err="1"/>
              <a:t>moodle</a:t>
            </a:r>
            <a:r>
              <a:rPr lang="en-US" sz="4400" dirty="0"/>
              <a:t> page</a:t>
            </a:r>
          </a:p>
          <a:p>
            <a:endParaRPr lang="en-US" sz="4400" dirty="0"/>
          </a:p>
          <a:p>
            <a:r>
              <a:rPr lang="en-US" sz="4400" dirty="0"/>
              <a:t>Reminder / </a:t>
            </a:r>
            <a:r>
              <a:rPr lang="en-US" sz="4400" dirty="0" err="1"/>
              <a:t>Atgoffa</a:t>
            </a:r>
            <a:r>
              <a:rPr lang="en-US" sz="4400" dirty="0"/>
              <a:t> : CV360 … https://</a:t>
            </a:r>
            <a:r>
              <a:rPr lang="en-US" sz="4400" dirty="0" err="1"/>
              <a:t>www.uwtsd.ac.uk</a:t>
            </a:r>
            <a:r>
              <a:rPr lang="en-US" sz="4400" dirty="0"/>
              <a:t>/careers/</a:t>
            </a:r>
          </a:p>
        </p:txBody>
      </p:sp>
    </p:spTree>
    <p:extLst>
      <p:ext uri="{BB962C8B-B14F-4D97-AF65-F5344CB8AC3E}">
        <p14:creationId xmlns:p14="http://schemas.microsoft.com/office/powerpoint/2010/main" val="1316822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018ED-1C86-448A-E64D-6F689FE9E9EE}"/>
              </a:ext>
            </a:extLst>
          </p:cNvPr>
          <p:cNvSpPr>
            <a:spLocks noGrp="1"/>
          </p:cNvSpPr>
          <p:nvPr>
            <p:ph type="title"/>
          </p:nvPr>
        </p:nvSpPr>
        <p:spPr>
          <a:xfrm>
            <a:off x="539327" y="219058"/>
            <a:ext cx="11833781" cy="1325563"/>
          </a:xfrm>
        </p:spPr>
        <p:txBody>
          <a:bodyPr/>
          <a:lstStyle/>
          <a:p>
            <a:r>
              <a:rPr lang="en-GB"/>
              <a:t>Personal/Supporting Statement and Covering letter</a:t>
            </a:r>
          </a:p>
        </p:txBody>
      </p:sp>
      <p:sp>
        <p:nvSpPr>
          <p:cNvPr id="3" name="Content Placeholder 2">
            <a:extLst>
              <a:ext uri="{FF2B5EF4-FFF2-40B4-BE49-F238E27FC236}">
                <a16:creationId xmlns:a16="http://schemas.microsoft.com/office/drawing/2014/main" id="{1D0FE96B-B562-69B6-BDFA-CCD4CE82252B}"/>
              </a:ext>
            </a:extLst>
          </p:cNvPr>
          <p:cNvSpPr>
            <a:spLocks noGrp="1"/>
          </p:cNvSpPr>
          <p:nvPr>
            <p:ph idx="1"/>
          </p:nvPr>
        </p:nvSpPr>
        <p:spPr>
          <a:xfrm>
            <a:off x="539327" y="1278022"/>
            <a:ext cx="11481847" cy="2013238"/>
          </a:xfrm>
        </p:spPr>
        <p:txBody>
          <a:bodyPr vert="horz" lIns="91440" tIns="45720" rIns="91440" bIns="45720" rtlCol="0" anchor="t">
            <a:normAutofit/>
          </a:bodyPr>
          <a:lstStyle/>
          <a:p>
            <a:r>
              <a:rPr lang="en-GB" dirty="0"/>
              <a:t>Covering letter with CV</a:t>
            </a:r>
            <a:endParaRPr lang="en-GB" dirty="0">
              <a:cs typeface="Calibri"/>
            </a:endParaRPr>
          </a:p>
          <a:p>
            <a:r>
              <a:rPr lang="en-GB" dirty="0"/>
              <a:t>Supporting statement with application form</a:t>
            </a:r>
            <a:endParaRPr lang="en-GB" dirty="0">
              <a:cs typeface="Calibri"/>
            </a:endParaRPr>
          </a:p>
          <a:p>
            <a:r>
              <a:rPr lang="en-GB" dirty="0"/>
              <a:t>General vs specific information</a:t>
            </a:r>
            <a:endParaRPr lang="en-GB" dirty="0">
              <a:cs typeface="Calibri"/>
            </a:endParaRPr>
          </a:p>
          <a:p>
            <a:r>
              <a:rPr lang="en-GB" dirty="0"/>
              <a:t>Personal specification</a:t>
            </a:r>
            <a:endParaRPr lang="en-GB" dirty="0">
              <a:cs typeface="Calibri"/>
            </a:endParaRPr>
          </a:p>
          <a:p>
            <a:endParaRPr lang="en-GB" dirty="0"/>
          </a:p>
        </p:txBody>
      </p:sp>
      <p:sp>
        <p:nvSpPr>
          <p:cNvPr id="4" name="TextBox 3">
            <a:extLst>
              <a:ext uri="{FF2B5EF4-FFF2-40B4-BE49-F238E27FC236}">
                <a16:creationId xmlns:a16="http://schemas.microsoft.com/office/drawing/2014/main" id="{888676E6-C6F4-710C-E378-41B6FE42CE9F}"/>
              </a:ext>
            </a:extLst>
          </p:cNvPr>
          <p:cNvSpPr txBox="1"/>
          <p:nvPr/>
        </p:nvSpPr>
        <p:spPr>
          <a:xfrm>
            <a:off x="7527439" y="1552743"/>
            <a:ext cx="3017520" cy="954107"/>
          </a:xfrm>
          <a:prstGeom prst="rect">
            <a:avLst/>
          </a:prstGeom>
          <a:noFill/>
          <a:ln w="76200">
            <a:solidFill>
              <a:schemeClr val="accent5">
                <a:lumMod val="50000"/>
              </a:schemeClr>
            </a:solidFill>
          </a:ln>
        </p:spPr>
        <p:txBody>
          <a:bodyPr wrap="square" rtlCol="0">
            <a:spAutoFit/>
          </a:bodyPr>
          <a:lstStyle/>
          <a:p>
            <a:r>
              <a:rPr lang="en-GB" sz="2800"/>
              <a:t>ALWAYS RE-DRAFT FOR EACH JOB</a:t>
            </a:r>
          </a:p>
        </p:txBody>
      </p:sp>
      <p:sp>
        <p:nvSpPr>
          <p:cNvPr id="5" name="Content Placeholder 2">
            <a:extLst>
              <a:ext uri="{FF2B5EF4-FFF2-40B4-BE49-F238E27FC236}">
                <a16:creationId xmlns:a16="http://schemas.microsoft.com/office/drawing/2014/main" id="{A69FE519-FEB4-E863-99F0-54B73E123608}"/>
              </a:ext>
            </a:extLst>
          </p:cNvPr>
          <p:cNvSpPr txBox="1">
            <a:spLocks/>
          </p:cNvSpPr>
          <p:nvPr/>
        </p:nvSpPr>
        <p:spPr>
          <a:xfrm>
            <a:off x="4999841" y="3454617"/>
            <a:ext cx="7192159" cy="20132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t>Llythyr</a:t>
            </a:r>
            <a:r>
              <a:rPr lang="en-GB" dirty="0"/>
              <a:t> </a:t>
            </a:r>
            <a:r>
              <a:rPr lang="en-GB" dirty="0" err="1"/>
              <a:t>i</a:t>
            </a:r>
            <a:r>
              <a:rPr lang="en-GB" dirty="0"/>
              <a:t> </a:t>
            </a:r>
            <a:r>
              <a:rPr lang="en-GB" dirty="0" err="1"/>
              <a:t>gyd-fynd</a:t>
            </a:r>
            <a:r>
              <a:rPr lang="en-GB" dirty="0"/>
              <a:t> </a:t>
            </a:r>
            <a:r>
              <a:rPr lang="en-GB" dirty="0" err="1"/>
              <a:t>gyda</a:t>
            </a:r>
            <a:r>
              <a:rPr lang="en-GB" dirty="0"/>
              <a:t> CV </a:t>
            </a:r>
          </a:p>
          <a:p>
            <a:r>
              <a:rPr lang="en-GB" dirty="0" err="1"/>
              <a:t>Datganiad</a:t>
            </a:r>
            <a:r>
              <a:rPr lang="en-GB" dirty="0"/>
              <a:t> </a:t>
            </a:r>
            <a:r>
              <a:rPr lang="en-GB" dirty="0" err="1"/>
              <a:t>cefnogi</a:t>
            </a:r>
            <a:r>
              <a:rPr lang="en-GB" dirty="0"/>
              <a:t> </a:t>
            </a:r>
            <a:r>
              <a:rPr lang="en-GB" dirty="0" err="1"/>
              <a:t>i</a:t>
            </a:r>
            <a:r>
              <a:rPr lang="en-GB" dirty="0"/>
              <a:t> </a:t>
            </a:r>
            <a:r>
              <a:rPr lang="en-GB" dirty="0" err="1"/>
              <a:t>gyd-fynd</a:t>
            </a:r>
            <a:r>
              <a:rPr lang="en-GB" dirty="0"/>
              <a:t> </a:t>
            </a:r>
            <a:r>
              <a:rPr lang="en-GB" dirty="0" err="1"/>
              <a:t>gyda</a:t>
            </a:r>
            <a:r>
              <a:rPr lang="en-GB" dirty="0"/>
              <a:t> </a:t>
            </a:r>
            <a:r>
              <a:rPr lang="en-GB" dirty="0" err="1"/>
              <a:t>ffurflen</a:t>
            </a:r>
            <a:r>
              <a:rPr lang="en-GB" dirty="0"/>
              <a:t> </a:t>
            </a:r>
            <a:r>
              <a:rPr lang="en-GB" dirty="0" err="1"/>
              <a:t>gais</a:t>
            </a:r>
            <a:endParaRPr lang="en-GB" dirty="0"/>
          </a:p>
          <a:p>
            <a:r>
              <a:rPr lang="en-GB" dirty="0" err="1"/>
              <a:t>Gwybodaeth</a:t>
            </a:r>
            <a:r>
              <a:rPr lang="en-GB" dirty="0"/>
              <a:t> </a:t>
            </a:r>
            <a:r>
              <a:rPr lang="en-GB" dirty="0" err="1"/>
              <a:t>cyffredinol</a:t>
            </a:r>
            <a:r>
              <a:rPr lang="en-GB" dirty="0"/>
              <a:t> v </a:t>
            </a:r>
            <a:r>
              <a:rPr lang="en-GB" dirty="0" err="1"/>
              <a:t>penodol</a:t>
            </a:r>
            <a:endParaRPr lang="en-GB" dirty="0"/>
          </a:p>
          <a:p>
            <a:r>
              <a:rPr lang="en-GB" dirty="0" err="1"/>
              <a:t>Manyleb</a:t>
            </a:r>
            <a:r>
              <a:rPr lang="en-GB" dirty="0"/>
              <a:t> personal</a:t>
            </a:r>
          </a:p>
        </p:txBody>
      </p:sp>
      <p:sp>
        <p:nvSpPr>
          <p:cNvPr id="6" name="TextBox 5">
            <a:extLst>
              <a:ext uri="{FF2B5EF4-FFF2-40B4-BE49-F238E27FC236}">
                <a16:creationId xmlns:a16="http://schemas.microsoft.com/office/drawing/2014/main" id="{B9E1FD04-30E0-3960-881B-E4BC3D9A98AA}"/>
              </a:ext>
            </a:extLst>
          </p:cNvPr>
          <p:cNvSpPr txBox="1"/>
          <p:nvPr/>
        </p:nvSpPr>
        <p:spPr>
          <a:xfrm>
            <a:off x="1517227" y="4433784"/>
            <a:ext cx="3017520" cy="954107"/>
          </a:xfrm>
          <a:prstGeom prst="rect">
            <a:avLst/>
          </a:prstGeom>
          <a:noFill/>
          <a:ln w="76200">
            <a:solidFill>
              <a:schemeClr val="accent5">
                <a:lumMod val="50000"/>
              </a:schemeClr>
            </a:solidFill>
          </a:ln>
        </p:spPr>
        <p:txBody>
          <a:bodyPr wrap="square" rtlCol="0">
            <a:spAutoFit/>
          </a:bodyPr>
          <a:lstStyle/>
          <a:p>
            <a:r>
              <a:rPr lang="en-GB" sz="2800" dirty="0"/>
              <a:t>AIL DDRAFFTIWCH CYN POB SWYDD</a:t>
            </a:r>
          </a:p>
        </p:txBody>
      </p:sp>
    </p:spTree>
    <p:extLst>
      <p:ext uri="{BB962C8B-B14F-4D97-AF65-F5344CB8AC3E}">
        <p14:creationId xmlns:p14="http://schemas.microsoft.com/office/powerpoint/2010/main" val="2727936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41DAD-B28E-F13C-B4BE-AC10D46234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0588C68-F4E8-2A49-3DCB-675C21BEE53A}"/>
              </a:ext>
            </a:extLst>
          </p:cNvPr>
          <p:cNvSpPr>
            <a:spLocks noGrp="1"/>
          </p:cNvSpPr>
          <p:nvPr>
            <p:ph idx="1"/>
          </p:nvPr>
        </p:nvSpPr>
        <p:spPr/>
        <p:txBody>
          <a:bodyPr/>
          <a:lstStyle/>
          <a:p>
            <a:r>
              <a:rPr lang="en-GB" dirty="0"/>
              <a:t>https://jamboard.google.com/d/1uE7cqbGSTc8tjFEMpT7RHRsOg12xDgdgLd0-k0qdooI/edit?usp=sharing</a:t>
            </a:r>
          </a:p>
          <a:p>
            <a:endParaRPr lang="en-GB" dirty="0"/>
          </a:p>
        </p:txBody>
      </p:sp>
    </p:spTree>
    <p:extLst>
      <p:ext uri="{BB962C8B-B14F-4D97-AF65-F5344CB8AC3E}">
        <p14:creationId xmlns:p14="http://schemas.microsoft.com/office/powerpoint/2010/main" val="714707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83B92-9DC4-7EFB-59E8-024C2FE3C6DE}"/>
              </a:ext>
            </a:extLst>
          </p:cNvPr>
          <p:cNvSpPr>
            <a:spLocks noGrp="1"/>
          </p:cNvSpPr>
          <p:nvPr>
            <p:ph type="title"/>
          </p:nvPr>
        </p:nvSpPr>
        <p:spPr>
          <a:xfrm>
            <a:off x="1117600" y="212725"/>
            <a:ext cx="10722466" cy="1325563"/>
          </a:xfrm>
        </p:spPr>
        <p:txBody>
          <a:bodyPr>
            <a:normAutofit/>
          </a:bodyPr>
          <a:lstStyle/>
          <a:p>
            <a:pPr algn="ctr"/>
            <a:r>
              <a:rPr lang="en-GB" sz="4000" dirty="0"/>
              <a:t>Direct your statements / letter to the job</a:t>
            </a:r>
            <a:br>
              <a:rPr lang="en-GB" sz="4000" dirty="0"/>
            </a:br>
            <a:r>
              <a:rPr lang="en-GB" sz="4000" dirty="0" err="1"/>
              <a:t>Cyfeiriwch</a:t>
            </a:r>
            <a:r>
              <a:rPr lang="en-GB" sz="4000" dirty="0"/>
              <a:t> </a:t>
            </a:r>
            <a:r>
              <a:rPr lang="en-GB" sz="4000" dirty="0" err="1"/>
              <a:t>eich</a:t>
            </a:r>
            <a:r>
              <a:rPr lang="en-GB" sz="4000" dirty="0"/>
              <a:t> </a:t>
            </a:r>
            <a:r>
              <a:rPr lang="en-GB" sz="4000" dirty="0" err="1"/>
              <a:t>datganiadau</a:t>
            </a:r>
            <a:r>
              <a:rPr lang="en-GB" sz="4000" dirty="0"/>
              <a:t> / </a:t>
            </a:r>
            <a:r>
              <a:rPr lang="en-GB" sz="4000" dirty="0" err="1"/>
              <a:t>llythyr</a:t>
            </a:r>
            <a:r>
              <a:rPr lang="en-GB" sz="4000" dirty="0"/>
              <a:t> </a:t>
            </a:r>
            <a:r>
              <a:rPr lang="en-GB" sz="4000" dirty="0" err="1"/>
              <a:t>i’r</a:t>
            </a:r>
            <a:r>
              <a:rPr lang="en-GB" sz="4000" dirty="0"/>
              <a:t> </a:t>
            </a:r>
            <a:r>
              <a:rPr lang="en-GB" sz="4000" dirty="0" err="1"/>
              <a:t>swydd</a:t>
            </a:r>
            <a:endParaRPr lang="en-GB" sz="4000" dirty="0"/>
          </a:p>
        </p:txBody>
      </p:sp>
      <p:sp>
        <p:nvSpPr>
          <p:cNvPr id="3" name="Content Placeholder 2">
            <a:extLst>
              <a:ext uri="{FF2B5EF4-FFF2-40B4-BE49-F238E27FC236}">
                <a16:creationId xmlns:a16="http://schemas.microsoft.com/office/drawing/2014/main" id="{2A95AD82-C976-E11A-71B3-84BA184AE616}"/>
              </a:ext>
            </a:extLst>
          </p:cNvPr>
          <p:cNvSpPr>
            <a:spLocks noGrp="1"/>
          </p:cNvSpPr>
          <p:nvPr>
            <p:ph idx="1"/>
          </p:nvPr>
        </p:nvSpPr>
        <p:spPr>
          <a:xfrm>
            <a:off x="358221" y="1867990"/>
            <a:ext cx="4137579" cy="3823457"/>
          </a:xfrm>
        </p:spPr>
        <p:txBody>
          <a:bodyPr vert="horz" lIns="91440" tIns="45720" rIns="91440" bIns="45720" rtlCol="0" anchor="t">
            <a:normAutofit/>
          </a:bodyPr>
          <a:lstStyle/>
          <a:p>
            <a:r>
              <a:rPr lang="en-GB" sz="3200" dirty="0">
                <a:cs typeface="Calibri"/>
              </a:rPr>
              <a:t>Y </a:t>
            </a:r>
            <a:r>
              <a:rPr lang="en-GB" sz="3200" dirty="0" err="1">
                <a:cs typeface="Calibri"/>
              </a:rPr>
              <a:t>diwydiant</a:t>
            </a:r>
            <a:endParaRPr lang="en-GB" sz="3200" dirty="0">
              <a:cs typeface="Calibri"/>
            </a:endParaRPr>
          </a:p>
          <a:p>
            <a:endParaRPr lang="en-GB" sz="3200" dirty="0">
              <a:cs typeface="Calibri"/>
            </a:endParaRPr>
          </a:p>
          <a:p>
            <a:r>
              <a:rPr lang="en-GB" sz="3200" dirty="0" err="1"/>
              <a:t>Cwmni</a:t>
            </a:r>
            <a:r>
              <a:rPr lang="en-GB" sz="3200" dirty="0"/>
              <a:t> : </a:t>
            </a:r>
            <a:r>
              <a:rPr lang="en-GB" sz="3200" dirty="0" err="1"/>
              <a:t>amcanion</a:t>
            </a:r>
            <a:r>
              <a:rPr lang="en-GB" sz="3200" dirty="0"/>
              <a:t> / </a:t>
            </a:r>
            <a:r>
              <a:rPr lang="en-GB" sz="3200" dirty="0" err="1"/>
              <a:t>ffocws</a:t>
            </a:r>
            <a:r>
              <a:rPr lang="en-GB" sz="3200" dirty="0"/>
              <a:t> / </a:t>
            </a:r>
            <a:r>
              <a:rPr lang="en-GB" sz="3200" dirty="0" err="1"/>
              <a:t>prosiectau</a:t>
            </a:r>
            <a:endParaRPr lang="en-GB" sz="3200" dirty="0">
              <a:cs typeface="Calibri" panose="020F0502020204030204"/>
            </a:endParaRPr>
          </a:p>
          <a:p>
            <a:pPr marL="0" indent="0">
              <a:buNone/>
            </a:pPr>
            <a:endParaRPr lang="en-GB" sz="3200" dirty="0">
              <a:cs typeface="Calibri" panose="020F0502020204030204"/>
            </a:endParaRPr>
          </a:p>
          <a:p>
            <a:r>
              <a:rPr lang="en-GB" sz="3200" dirty="0"/>
              <a:t>Person: </a:t>
            </a:r>
            <a:r>
              <a:rPr lang="en-GB" sz="3200" dirty="0" err="1"/>
              <a:t>tasgiau</a:t>
            </a:r>
            <a:r>
              <a:rPr lang="en-GB" sz="3200" dirty="0"/>
              <a:t> </a:t>
            </a:r>
            <a:r>
              <a:rPr lang="en-GB" sz="3200" dirty="0" err="1"/>
              <a:t>pendodol</a:t>
            </a:r>
            <a:r>
              <a:rPr lang="en-GB" sz="3200" dirty="0"/>
              <a:t> / </a:t>
            </a:r>
            <a:r>
              <a:rPr lang="en-GB" sz="3200" dirty="0" err="1"/>
              <a:t>prosiectau</a:t>
            </a:r>
            <a:endParaRPr lang="en-GB" sz="3200" dirty="0">
              <a:cs typeface="Calibri" panose="020F0502020204030204"/>
            </a:endParaRPr>
          </a:p>
        </p:txBody>
      </p:sp>
      <p:pic>
        <p:nvPicPr>
          <p:cNvPr id="7" name="Picture 6">
            <a:hlinkClick r:id="rId3"/>
            <a:extLst>
              <a:ext uri="{FF2B5EF4-FFF2-40B4-BE49-F238E27FC236}">
                <a16:creationId xmlns:a16="http://schemas.microsoft.com/office/drawing/2014/main" id="{8FCF50EE-FE75-323B-C611-E2D12C17DE86}"/>
              </a:ext>
            </a:extLst>
          </p:cNvPr>
          <p:cNvPicPr>
            <a:picLocks noChangeAspect="1"/>
          </p:cNvPicPr>
          <p:nvPr/>
        </p:nvPicPr>
        <p:blipFill rotWithShape="1">
          <a:blip r:embed="rId4"/>
          <a:srcRect l="57857" t="10571" r="37750" b="80017"/>
          <a:stretch/>
        </p:blipFill>
        <p:spPr>
          <a:xfrm>
            <a:off x="3946254" y="1696469"/>
            <a:ext cx="2338252" cy="1408945"/>
          </a:xfrm>
          <a:prstGeom prst="rect">
            <a:avLst/>
          </a:prstGeom>
        </p:spPr>
      </p:pic>
      <p:pic>
        <p:nvPicPr>
          <p:cNvPr id="9" name="Picture 8">
            <a:hlinkClick r:id="rId5"/>
            <a:extLst>
              <a:ext uri="{FF2B5EF4-FFF2-40B4-BE49-F238E27FC236}">
                <a16:creationId xmlns:a16="http://schemas.microsoft.com/office/drawing/2014/main" id="{7F03D69C-073D-CA7B-FA61-4C2ED5B646E6}"/>
              </a:ext>
            </a:extLst>
          </p:cNvPr>
          <p:cNvPicPr>
            <a:picLocks noChangeAspect="1"/>
          </p:cNvPicPr>
          <p:nvPr/>
        </p:nvPicPr>
        <p:blipFill rotWithShape="1">
          <a:blip r:embed="rId6"/>
          <a:srcRect l="50000" t="10210" r="44500" b="82317"/>
          <a:stretch/>
        </p:blipFill>
        <p:spPr>
          <a:xfrm>
            <a:off x="4581708" y="3634616"/>
            <a:ext cx="2734491" cy="1045029"/>
          </a:xfrm>
          <a:prstGeom prst="rect">
            <a:avLst/>
          </a:prstGeom>
        </p:spPr>
      </p:pic>
      <p:sp>
        <p:nvSpPr>
          <p:cNvPr id="4" name="Content Placeholder 2">
            <a:extLst>
              <a:ext uri="{FF2B5EF4-FFF2-40B4-BE49-F238E27FC236}">
                <a16:creationId xmlns:a16="http://schemas.microsoft.com/office/drawing/2014/main" id="{FB25BEF4-DD59-FB9C-BDA6-BB0938628423}"/>
              </a:ext>
            </a:extLst>
          </p:cNvPr>
          <p:cNvSpPr txBox="1">
            <a:spLocks/>
          </p:cNvSpPr>
          <p:nvPr/>
        </p:nvSpPr>
        <p:spPr>
          <a:xfrm>
            <a:off x="7696202" y="1867989"/>
            <a:ext cx="4137579" cy="382345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Industry</a:t>
            </a:r>
            <a:endParaRPr lang="en-GB" sz="3200" dirty="0">
              <a:cs typeface="Calibri"/>
            </a:endParaRPr>
          </a:p>
          <a:p>
            <a:endParaRPr lang="en-GB" sz="3200" dirty="0">
              <a:cs typeface="Calibri"/>
            </a:endParaRPr>
          </a:p>
          <a:p>
            <a:r>
              <a:rPr lang="en-GB" sz="3200" dirty="0"/>
              <a:t>Company/ organisation: aims/focus/projects</a:t>
            </a:r>
            <a:endParaRPr lang="en-GB" sz="3200" dirty="0">
              <a:cs typeface="Calibri" panose="020F0502020204030204"/>
            </a:endParaRPr>
          </a:p>
          <a:p>
            <a:pPr marL="0" indent="0">
              <a:buFont typeface="Arial" panose="020B0604020202020204" pitchFamily="34" charset="0"/>
              <a:buNone/>
            </a:pPr>
            <a:endParaRPr lang="en-GB" sz="3200" dirty="0">
              <a:cs typeface="Calibri" panose="020F0502020204030204"/>
            </a:endParaRPr>
          </a:p>
          <a:p>
            <a:r>
              <a:rPr lang="en-GB" sz="3200" dirty="0"/>
              <a:t>Team/person: specific tasks/ projects</a:t>
            </a:r>
            <a:endParaRPr lang="en-GB" sz="3200" dirty="0">
              <a:cs typeface="Calibri" panose="020F0502020204030204"/>
            </a:endParaRPr>
          </a:p>
        </p:txBody>
      </p:sp>
    </p:spTree>
    <p:extLst>
      <p:ext uri="{BB962C8B-B14F-4D97-AF65-F5344CB8AC3E}">
        <p14:creationId xmlns:p14="http://schemas.microsoft.com/office/powerpoint/2010/main" val="3490242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10D5D-11E9-476E-D858-93615391D3D3}"/>
              </a:ext>
            </a:extLst>
          </p:cNvPr>
          <p:cNvSpPr>
            <a:spLocks noGrp="1"/>
          </p:cNvSpPr>
          <p:nvPr>
            <p:ph type="title"/>
          </p:nvPr>
        </p:nvSpPr>
        <p:spPr>
          <a:xfrm>
            <a:off x="482600" y="-61480"/>
            <a:ext cx="11481847" cy="1325563"/>
          </a:xfrm>
        </p:spPr>
        <p:txBody>
          <a:bodyPr/>
          <a:lstStyle/>
          <a:p>
            <a:pPr algn="ctr"/>
            <a:r>
              <a:rPr lang="en-GB" dirty="0"/>
              <a:t>Generic Guidance &amp; optional order …</a:t>
            </a:r>
          </a:p>
        </p:txBody>
      </p:sp>
      <p:sp>
        <p:nvSpPr>
          <p:cNvPr id="4" name="Content Placeholder 2">
            <a:extLst>
              <a:ext uri="{FF2B5EF4-FFF2-40B4-BE49-F238E27FC236}">
                <a16:creationId xmlns:a16="http://schemas.microsoft.com/office/drawing/2014/main" id="{D4AC6B0E-0A63-CDEC-5162-B9B3311A88B4}"/>
              </a:ext>
            </a:extLst>
          </p:cNvPr>
          <p:cNvSpPr txBox="1">
            <a:spLocks/>
          </p:cNvSpPr>
          <p:nvPr/>
        </p:nvSpPr>
        <p:spPr>
          <a:xfrm>
            <a:off x="351934" y="1080655"/>
            <a:ext cx="11357466" cy="4513261"/>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Talk about the company. Why are you interested in working for them? – demonstrates your awareness of the requirements of the job /career</a:t>
            </a:r>
            <a:endParaRPr lang="en-GB" sz="3200" dirty="0">
              <a:cs typeface="Calibri" panose="020F0502020204030204"/>
            </a:endParaRPr>
          </a:p>
          <a:p>
            <a:r>
              <a:rPr lang="en-GB" sz="3200" dirty="0"/>
              <a:t>Why they should want you as an employee?</a:t>
            </a:r>
          </a:p>
          <a:p>
            <a:r>
              <a:rPr lang="en-GB" sz="3200" dirty="0"/>
              <a:t>Explain hard skills/ experiences / including soft skills.</a:t>
            </a:r>
          </a:p>
          <a:p>
            <a:r>
              <a:rPr lang="en-GB" sz="3200" dirty="0">
                <a:cs typeface="Calibri"/>
              </a:rPr>
              <a:t>Work experience/s in previous post/s especially if in a similar field</a:t>
            </a:r>
          </a:p>
          <a:p>
            <a:r>
              <a:rPr lang="en-GB" sz="3200" dirty="0">
                <a:cs typeface="Calibri"/>
              </a:rPr>
              <a:t>Suitability to your chosen job/career</a:t>
            </a:r>
          </a:p>
          <a:p>
            <a:r>
              <a:rPr lang="en-GB" sz="3200" dirty="0"/>
              <a:t>What are your success stories? / future goals?</a:t>
            </a:r>
            <a:endParaRPr lang="en-GB" sz="3200" dirty="0">
              <a:cs typeface="Calibri"/>
            </a:endParaRPr>
          </a:p>
          <a:p>
            <a:r>
              <a:rPr lang="en-GB" sz="3200" dirty="0">
                <a:cs typeface="Calibri" panose="020F0502020204030204"/>
              </a:rPr>
              <a:t>Short sentence statement to close</a:t>
            </a:r>
          </a:p>
        </p:txBody>
      </p:sp>
    </p:spTree>
    <p:extLst>
      <p:ext uri="{BB962C8B-B14F-4D97-AF65-F5344CB8AC3E}">
        <p14:creationId xmlns:p14="http://schemas.microsoft.com/office/powerpoint/2010/main" val="509829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7F138-33BA-0442-A9D2-C5928F6372A0}"/>
              </a:ext>
            </a:extLst>
          </p:cNvPr>
          <p:cNvSpPr>
            <a:spLocks noGrp="1"/>
          </p:cNvSpPr>
          <p:nvPr>
            <p:ph type="title"/>
          </p:nvPr>
        </p:nvSpPr>
        <p:spPr>
          <a:xfrm>
            <a:off x="358219" y="246350"/>
            <a:ext cx="11481847" cy="570057"/>
          </a:xfrm>
        </p:spPr>
        <p:txBody>
          <a:bodyPr>
            <a:normAutofit fontScale="90000"/>
          </a:bodyPr>
          <a:lstStyle/>
          <a:p>
            <a:pPr algn="ctr"/>
            <a:r>
              <a:rPr lang="en-GB" dirty="0"/>
              <a:t>      </a:t>
            </a:r>
            <a:r>
              <a:rPr lang="en-GB" dirty="0" err="1"/>
              <a:t>Arweiniad</a:t>
            </a:r>
            <a:r>
              <a:rPr lang="en-GB" dirty="0"/>
              <a:t> </a:t>
            </a:r>
            <a:r>
              <a:rPr lang="en-GB" dirty="0" err="1"/>
              <a:t>Cyffredinol</a:t>
            </a:r>
            <a:r>
              <a:rPr lang="en-GB" dirty="0"/>
              <a:t> a </a:t>
            </a:r>
            <a:r>
              <a:rPr lang="en-GB" dirty="0" err="1"/>
              <a:t>threfn</a:t>
            </a:r>
            <a:r>
              <a:rPr lang="en-GB" dirty="0"/>
              <a:t> </a:t>
            </a:r>
            <a:r>
              <a:rPr lang="en-GB" dirty="0" err="1"/>
              <a:t>posib</a:t>
            </a:r>
            <a:r>
              <a:rPr lang="en-GB" dirty="0"/>
              <a:t> …</a:t>
            </a:r>
            <a:endParaRPr lang="en-US" dirty="0"/>
          </a:p>
        </p:txBody>
      </p:sp>
      <p:sp>
        <p:nvSpPr>
          <p:cNvPr id="4" name="Content Placeholder 2">
            <a:extLst>
              <a:ext uri="{FF2B5EF4-FFF2-40B4-BE49-F238E27FC236}">
                <a16:creationId xmlns:a16="http://schemas.microsoft.com/office/drawing/2014/main" id="{E52EE533-974B-134B-BCA2-C5BA48221316}"/>
              </a:ext>
            </a:extLst>
          </p:cNvPr>
          <p:cNvSpPr>
            <a:spLocks noGrp="1"/>
          </p:cNvSpPr>
          <p:nvPr>
            <p:ph idx="1"/>
          </p:nvPr>
        </p:nvSpPr>
        <p:spPr>
          <a:xfrm>
            <a:off x="358219" y="841663"/>
            <a:ext cx="11481847" cy="5174673"/>
          </a:xfrm>
        </p:spPr>
        <p:txBody>
          <a:bodyPr vert="horz" lIns="91440" tIns="45720" rIns="91440" bIns="45720" rtlCol="0" anchor="t">
            <a:normAutofit fontScale="92500" lnSpcReduction="20000"/>
          </a:bodyPr>
          <a:lstStyle/>
          <a:p>
            <a:pPr>
              <a:lnSpc>
                <a:spcPct val="120000"/>
              </a:lnSpc>
            </a:pPr>
            <a:r>
              <a:rPr lang="en-GB" sz="3200" dirty="0" err="1"/>
              <a:t>Siaradwch</a:t>
            </a:r>
            <a:r>
              <a:rPr lang="en-GB" sz="3200" dirty="0"/>
              <a:t> am y </a:t>
            </a:r>
            <a:r>
              <a:rPr lang="en-GB" sz="3200" dirty="0" err="1"/>
              <a:t>cwmni</a:t>
            </a:r>
            <a:r>
              <a:rPr lang="en-GB" sz="3200" dirty="0"/>
              <a:t>. Pam </a:t>
            </a:r>
            <a:r>
              <a:rPr lang="en-GB" sz="3200" dirty="0" err="1"/>
              <a:t>fod</a:t>
            </a:r>
            <a:r>
              <a:rPr lang="en-GB" sz="3200" dirty="0"/>
              <a:t> </a:t>
            </a:r>
            <a:r>
              <a:rPr lang="en-GB" sz="3200" dirty="0" err="1"/>
              <a:t>gennych</a:t>
            </a:r>
            <a:r>
              <a:rPr lang="en-GB" sz="3200" dirty="0"/>
              <a:t> </a:t>
            </a:r>
            <a:r>
              <a:rPr lang="en-GB" sz="3200" dirty="0" err="1"/>
              <a:t>diddordeb</a:t>
            </a:r>
            <a:r>
              <a:rPr lang="en-GB" sz="3200" dirty="0"/>
              <a:t> </a:t>
            </a:r>
            <a:r>
              <a:rPr lang="en-GB" sz="3200" dirty="0" err="1"/>
              <a:t>i</a:t>
            </a:r>
            <a:r>
              <a:rPr lang="en-GB" sz="3200" dirty="0"/>
              <a:t> </a:t>
            </a:r>
            <a:r>
              <a:rPr lang="en-GB" sz="3200" dirty="0" err="1"/>
              <a:t>weithio</a:t>
            </a:r>
            <a:r>
              <a:rPr lang="en-GB" sz="3200" dirty="0"/>
              <a:t> </a:t>
            </a:r>
            <a:r>
              <a:rPr lang="en-GB" sz="3200" dirty="0" err="1"/>
              <a:t>iddynt</a:t>
            </a:r>
            <a:r>
              <a:rPr lang="en-GB" sz="3200" dirty="0"/>
              <a:t>? </a:t>
            </a:r>
            <a:r>
              <a:rPr lang="en-GB" sz="3200" dirty="0" err="1"/>
              <a:t>Dangos</a:t>
            </a:r>
            <a:r>
              <a:rPr lang="en-GB" sz="3200" dirty="0"/>
              <a:t> </a:t>
            </a:r>
            <a:r>
              <a:rPr lang="en-GB" sz="3200" dirty="0" err="1"/>
              <a:t>eich</a:t>
            </a:r>
            <a:r>
              <a:rPr lang="en-GB" sz="3200" dirty="0"/>
              <a:t> </a:t>
            </a:r>
            <a:r>
              <a:rPr lang="en-GB" sz="3200" dirty="0" err="1"/>
              <a:t>dealltwriaeth</a:t>
            </a:r>
            <a:r>
              <a:rPr lang="en-GB" sz="3200" dirty="0"/>
              <a:t> o </a:t>
            </a:r>
            <a:r>
              <a:rPr lang="en-GB" sz="3200" dirty="0" err="1"/>
              <a:t>anghenion</a:t>
            </a:r>
            <a:r>
              <a:rPr lang="en-GB" sz="3200" dirty="0"/>
              <a:t> y </a:t>
            </a:r>
            <a:r>
              <a:rPr lang="en-GB" sz="3200" dirty="0" err="1"/>
              <a:t>swydd</a:t>
            </a:r>
            <a:endParaRPr lang="en-GB" sz="3200" dirty="0"/>
          </a:p>
          <a:p>
            <a:pPr>
              <a:lnSpc>
                <a:spcPct val="120000"/>
              </a:lnSpc>
            </a:pPr>
            <a:r>
              <a:rPr lang="en-GB" sz="3200" dirty="0"/>
              <a:t>Pam </a:t>
            </a:r>
            <a:r>
              <a:rPr lang="en-GB" sz="3200" dirty="0" err="1"/>
              <a:t>ddylai</a:t>
            </a:r>
            <a:r>
              <a:rPr lang="en-GB" sz="3200" dirty="0"/>
              <a:t> </a:t>
            </a:r>
            <a:r>
              <a:rPr lang="en-GB" sz="3200" dirty="0" err="1"/>
              <a:t>nhw</a:t>
            </a:r>
            <a:r>
              <a:rPr lang="en-GB" sz="3200" dirty="0"/>
              <a:t> </a:t>
            </a:r>
            <a:r>
              <a:rPr lang="en-GB" sz="3200" dirty="0" err="1"/>
              <a:t>cyflogi</a:t>
            </a:r>
            <a:r>
              <a:rPr lang="en-GB" sz="3200" dirty="0"/>
              <a:t> chi?</a:t>
            </a:r>
          </a:p>
          <a:p>
            <a:pPr>
              <a:lnSpc>
                <a:spcPct val="120000"/>
              </a:lnSpc>
            </a:pPr>
            <a:r>
              <a:rPr lang="en-GB" sz="3200" dirty="0" err="1"/>
              <a:t>Wrth</a:t>
            </a:r>
            <a:r>
              <a:rPr lang="en-GB" sz="3200" dirty="0"/>
              <a:t> </a:t>
            </a:r>
            <a:r>
              <a:rPr lang="en-GB" sz="3200" dirty="0" err="1"/>
              <a:t>egluro</a:t>
            </a:r>
            <a:r>
              <a:rPr lang="en-GB" sz="3200" dirty="0"/>
              <a:t> / </a:t>
            </a:r>
            <a:r>
              <a:rPr lang="en-GB" sz="3200" dirty="0" err="1"/>
              <a:t>siarad</a:t>
            </a:r>
            <a:r>
              <a:rPr lang="en-GB" sz="3200" dirty="0"/>
              <a:t> am </a:t>
            </a:r>
            <a:r>
              <a:rPr lang="en-GB" sz="3200" dirty="0" err="1"/>
              <a:t>sgiliau</a:t>
            </a:r>
            <a:r>
              <a:rPr lang="en-GB" sz="3200" dirty="0"/>
              <a:t> / </a:t>
            </a:r>
            <a:r>
              <a:rPr lang="en-GB" sz="3200" dirty="0" err="1"/>
              <a:t>profiadau</a:t>
            </a:r>
            <a:r>
              <a:rPr lang="en-GB" sz="3200" dirty="0"/>
              <a:t> </a:t>
            </a:r>
            <a:r>
              <a:rPr lang="en-GB" sz="3200" dirty="0" err="1"/>
              <a:t>cadarn</a:t>
            </a:r>
            <a:r>
              <a:rPr lang="en-GB" sz="3200" dirty="0"/>
              <a:t> </a:t>
            </a:r>
            <a:r>
              <a:rPr lang="en-GB" sz="3200" dirty="0" err="1"/>
              <a:t>siaradwch</a:t>
            </a:r>
            <a:r>
              <a:rPr lang="en-GB" sz="3200" dirty="0"/>
              <a:t> am y </a:t>
            </a:r>
            <a:r>
              <a:rPr lang="en-GB" sz="3200" dirty="0" err="1"/>
              <a:t>sgiliau</a:t>
            </a:r>
            <a:r>
              <a:rPr lang="en-GB" sz="3200" dirty="0"/>
              <a:t> </a:t>
            </a:r>
            <a:r>
              <a:rPr lang="en-GB" sz="3200" dirty="0" err="1"/>
              <a:t>mwy</a:t>
            </a:r>
            <a:r>
              <a:rPr lang="en-GB" sz="3200" dirty="0"/>
              <a:t> </a:t>
            </a:r>
            <a:r>
              <a:rPr lang="en-GB" sz="3200" dirty="0" err="1"/>
              <a:t>addfwyn</a:t>
            </a:r>
            <a:r>
              <a:rPr lang="en-GB" sz="3200" dirty="0"/>
              <a:t>/</a:t>
            </a:r>
            <a:r>
              <a:rPr lang="en-GB" sz="3200" dirty="0" err="1"/>
              <a:t>llai</a:t>
            </a:r>
            <a:r>
              <a:rPr lang="en-GB" sz="3200" dirty="0"/>
              <a:t> </a:t>
            </a:r>
            <a:r>
              <a:rPr lang="en-GB" sz="3200" dirty="0" err="1"/>
              <a:t>amlwg</a:t>
            </a:r>
            <a:r>
              <a:rPr lang="en-GB" sz="3200" dirty="0"/>
              <a:t> a </a:t>
            </a:r>
            <a:r>
              <a:rPr lang="en-GB" sz="3200" dirty="0" err="1"/>
              <a:t>defnyddiwyd</a:t>
            </a:r>
            <a:r>
              <a:rPr lang="en-GB" sz="3200" dirty="0"/>
              <a:t>. </a:t>
            </a:r>
          </a:p>
          <a:p>
            <a:pPr>
              <a:lnSpc>
                <a:spcPct val="120000"/>
              </a:lnSpc>
            </a:pPr>
            <a:r>
              <a:rPr lang="en-GB" sz="3200" dirty="0" err="1">
                <a:cs typeface="Calibri"/>
              </a:rPr>
              <a:t>Profiad</a:t>
            </a:r>
            <a:r>
              <a:rPr lang="en-GB" sz="3200" dirty="0">
                <a:cs typeface="Calibri"/>
              </a:rPr>
              <a:t> </a:t>
            </a:r>
            <a:r>
              <a:rPr lang="en-GB" sz="3200" dirty="0" err="1">
                <a:cs typeface="Calibri"/>
              </a:rPr>
              <a:t>blaenorol</a:t>
            </a:r>
            <a:r>
              <a:rPr lang="en-GB" sz="3200" dirty="0">
                <a:cs typeface="Calibri"/>
              </a:rPr>
              <a:t> </a:t>
            </a:r>
            <a:r>
              <a:rPr lang="en-GB" sz="3200" dirty="0" err="1">
                <a:cs typeface="Calibri"/>
              </a:rPr>
              <a:t>mewn</a:t>
            </a:r>
            <a:r>
              <a:rPr lang="en-GB" sz="3200" dirty="0">
                <a:cs typeface="Calibri"/>
              </a:rPr>
              <a:t> </a:t>
            </a:r>
            <a:r>
              <a:rPr lang="en-GB" sz="3200" dirty="0" err="1">
                <a:cs typeface="Calibri"/>
              </a:rPr>
              <a:t>swydd</a:t>
            </a:r>
            <a:r>
              <a:rPr lang="en-GB" sz="3200" dirty="0">
                <a:cs typeface="Calibri"/>
              </a:rPr>
              <a:t>/</a:t>
            </a:r>
            <a:r>
              <a:rPr lang="en-GB" sz="3200" dirty="0" err="1">
                <a:cs typeface="Calibri"/>
              </a:rPr>
              <a:t>i</a:t>
            </a:r>
            <a:r>
              <a:rPr lang="en-GB" sz="3200" dirty="0">
                <a:cs typeface="Calibri"/>
              </a:rPr>
              <a:t> </a:t>
            </a:r>
            <a:r>
              <a:rPr lang="en-GB" sz="3200" dirty="0" err="1">
                <a:cs typeface="Calibri"/>
              </a:rPr>
              <a:t>tebyg</a:t>
            </a:r>
            <a:r>
              <a:rPr lang="en-GB" sz="3200" dirty="0">
                <a:cs typeface="Calibri"/>
              </a:rPr>
              <a:t> </a:t>
            </a:r>
          </a:p>
          <a:p>
            <a:pPr>
              <a:lnSpc>
                <a:spcPct val="120000"/>
              </a:lnSpc>
            </a:pPr>
            <a:r>
              <a:rPr lang="en-GB" sz="3200" dirty="0" err="1">
                <a:cs typeface="Calibri"/>
              </a:rPr>
              <a:t>Addasrwydd</a:t>
            </a:r>
            <a:r>
              <a:rPr lang="en-GB" sz="3200" dirty="0">
                <a:cs typeface="Calibri"/>
              </a:rPr>
              <a:t> chi </a:t>
            </a:r>
            <a:r>
              <a:rPr lang="en-GB" sz="3200" dirty="0" err="1">
                <a:cs typeface="Calibri"/>
              </a:rPr>
              <a:t>i’r</a:t>
            </a:r>
            <a:r>
              <a:rPr lang="en-GB" sz="3200" dirty="0">
                <a:cs typeface="Calibri"/>
              </a:rPr>
              <a:t> </a:t>
            </a:r>
            <a:r>
              <a:rPr lang="en-GB" sz="3200" dirty="0" err="1">
                <a:cs typeface="Calibri"/>
              </a:rPr>
              <a:t>swydd</a:t>
            </a:r>
            <a:r>
              <a:rPr lang="en-GB" sz="3200" dirty="0">
                <a:cs typeface="Calibri"/>
              </a:rPr>
              <a:t> </a:t>
            </a:r>
            <a:r>
              <a:rPr lang="en-GB" sz="3200" dirty="0" err="1">
                <a:cs typeface="Calibri"/>
              </a:rPr>
              <a:t>yma</a:t>
            </a:r>
            <a:endParaRPr lang="en-GB" sz="3200" dirty="0">
              <a:cs typeface="Calibri"/>
            </a:endParaRPr>
          </a:p>
          <a:p>
            <a:pPr>
              <a:lnSpc>
                <a:spcPct val="120000"/>
              </a:lnSpc>
            </a:pPr>
            <a:r>
              <a:rPr lang="en-GB" sz="3200" dirty="0"/>
              <a:t>Beth </a:t>
            </a:r>
            <a:r>
              <a:rPr lang="en-GB" sz="3200" dirty="0" err="1"/>
              <a:t>yw</a:t>
            </a:r>
            <a:r>
              <a:rPr lang="en-GB" sz="3200" dirty="0"/>
              <a:t> </a:t>
            </a:r>
            <a:r>
              <a:rPr lang="en-GB" sz="3200" dirty="0" err="1"/>
              <a:t>eich</a:t>
            </a:r>
            <a:r>
              <a:rPr lang="en-GB" sz="3200" dirty="0"/>
              <a:t> </a:t>
            </a:r>
            <a:r>
              <a:rPr lang="en-GB" sz="3200" dirty="0" err="1"/>
              <a:t>llwyddiannau</a:t>
            </a:r>
            <a:r>
              <a:rPr lang="en-GB" sz="3200" dirty="0"/>
              <a:t>? </a:t>
            </a:r>
            <a:r>
              <a:rPr lang="en-GB" sz="3200" dirty="0" err="1"/>
              <a:t>Targedau</a:t>
            </a:r>
            <a:r>
              <a:rPr lang="en-GB" sz="3200" dirty="0"/>
              <a:t> </a:t>
            </a:r>
            <a:r>
              <a:rPr lang="en-GB" sz="3200" dirty="0" err="1"/>
              <a:t>i’r</a:t>
            </a:r>
            <a:r>
              <a:rPr lang="en-GB" sz="3200" dirty="0"/>
              <a:t> </a:t>
            </a:r>
            <a:r>
              <a:rPr lang="en-GB" sz="3200" dirty="0" err="1"/>
              <a:t>dyfodol</a:t>
            </a:r>
            <a:r>
              <a:rPr lang="en-GB" sz="3200" dirty="0"/>
              <a:t>? </a:t>
            </a:r>
            <a:endParaRPr lang="en-GB" sz="3200" dirty="0">
              <a:cs typeface="Calibri"/>
            </a:endParaRPr>
          </a:p>
          <a:p>
            <a:pPr>
              <a:lnSpc>
                <a:spcPct val="120000"/>
              </a:lnSpc>
            </a:pPr>
            <a:r>
              <a:rPr lang="en-GB" sz="3200" dirty="0" err="1">
                <a:cs typeface="Calibri"/>
              </a:rPr>
              <a:t>Brawddeg</a:t>
            </a:r>
            <a:r>
              <a:rPr lang="en-GB" sz="3200" dirty="0">
                <a:cs typeface="Calibri"/>
              </a:rPr>
              <a:t> </a:t>
            </a:r>
            <a:r>
              <a:rPr lang="en-GB" sz="3200" dirty="0" err="1">
                <a:cs typeface="Calibri"/>
              </a:rPr>
              <a:t>byr</a:t>
            </a:r>
            <a:r>
              <a:rPr lang="en-GB" sz="3200" dirty="0">
                <a:cs typeface="Calibri"/>
              </a:rPr>
              <a:t> a </a:t>
            </a:r>
            <a:r>
              <a:rPr lang="en-GB" sz="3200" dirty="0" err="1">
                <a:cs typeface="Calibri"/>
              </a:rPr>
              <a:t>chadarn</a:t>
            </a:r>
            <a:r>
              <a:rPr lang="en-GB" sz="3200" dirty="0">
                <a:cs typeface="Calibri"/>
              </a:rPr>
              <a:t> </a:t>
            </a:r>
            <a:r>
              <a:rPr lang="en-GB" sz="3200" dirty="0" err="1">
                <a:cs typeface="Calibri"/>
              </a:rPr>
              <a:t>i</a:t>
            </a:r>
            <a:r>
              <a:rPr lang="en-GB" sz="3200" dirty="0">
                <a:cs typeface="Calibri"/>
              </a:rPr>
              <a:t> </a:t>
            </a:r>
            <a:r>
              <a:rPr lang="en-GB" sz="3200" dirty="0" err="1">
                <a:cs typeface="Calibri"/>
              </a:rPr>
              <a:t>gloi</a:t>
            </a:r>
            <a:r>
              <a:rPr lang="en-GB" sz="3200" dirty="0">
                <a:cs typeface="Calibri"/>
              </a:rPr>
              <a:t>. </a:t>
            </a:r>
            <a:endParaRPr lang="en-GB" sz="3200" dirty="0"/>
          </a:p>
        </p:txBody>
      </p:sp>
    </p:spTree>
    <p:extLst>
      <p:ext uri="{BB962C8B-B14F-4D97-AF65-F5344CB8AC3E}">
        <p14:creationId xmlns:p14="http://schemas.microsoft.com/office/powerpoint/2010/main" val="183356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7522D-81B5-BFAD-4B5B-24B56F6FF626}"/>
              </a:ext>
            </a:extLst>
          </p:cNvPr>
          <p:cNvSpPr>
            <a:spLocks noGrp="1"/>
          </p:cNvSpPr>
          <p:nvPr>
            <p:ph type="title"/>
          </p:nvPr>
        </p:nvSpPr>
        <p:spPr>
          <a:xfrm>
            <a:off x="870837" y="378980"/>
            <a:ext cx="10054829" cy="1339417"/>
          </a:xfrm>
        </p:spPr>
        <p:txBody>
          <a:bodyPr/>
          <a:lstStyle/>
          <a:p>
            <a:r>
              <a:rPr lang="en-GB" dirty="0"/>
              <a:t>Structure / </a:t>
            </a:r>
            <a:r>
              <a:rPr lang="en-GB" dirty="0" err="1"/>
              <a:t>Strwythur</a:t>
            </a:r>
            <a:endParaRPr lang="en-GB" dirty="0"/>
          </a:p>
        </p:txBody>
      </p:sp>
      <p:sp>
        <p:nvSpPr>
          <p:cNvPr id="3" name="Content Placeholder 2">
            <a:extLst>
              <a:ext uri="{FF2B5EF4-FFF2-40B4-BE49-F238E27FC236}">
                <a16:creationId xmlns:a16="http://schemas.microsoft.com/office/drawing/2014/main" id="{9F32333D-D354-B270-4BED-9EEB8608FDF5}"/>
              </a:ext>
            </a:extLst>
          </p:cNvPr>
          <p:cNvSpPr>
            <a:spLocks noGrp="1"/>
          </p:cNvSpPr>
          <p:nvPr>
            <p:ph idx="1"/>
          </p:nvPr>
        </p:nvSpPr>
        <p:spPr>
          <a:xfrm>
            <a:off x="136546" y="1465407"/>
            <a:ext cx="6826720" cy="4199387"/>
          </a:xfrm>
        </p:spPr>
        <p:txBody>
          <a:bodyPr vert="horz" lIns="91440" tIns="45720" rIns="91440" bIns="45720" rtlCol="0" anchor="t">
            <a:normAutofit/>
          </a:bodyPr>
          <a:lstStyle/>
          <a:p>
            <a:pPr marL="0" indent="0">
              <a:buNone/>
            </a:pPr>
            <a:endParaRPr lang="en-GB" dirty="0">
              <a:cs typeface="Calibri"/>
            </a:endParaRPr>
          </a:p>
          <a:p>
            <a:r>
              <a:rPr lang="en-GB" sz="3200" dirty="0"/>
              <a:t>Specifications and/or Responsibilities</a:t>
            </a:r>
            <a:endParaRPr lang="en-GB" sz="3200" dirty="0">
              <a:cs typeface="Calibri"/>
            </a:endParaRPr>
          </a:p>
          <a:p>
            <a:r>
              <a:rPr lang="en-GB" sz="3200" dirty="0"/>
              <a:t>What will I be doing?</a:t>
            </a:r>
            <a:endParaRPr lang="en-GB" sz="3200" dirty="0">
              <a:cs typeface="Calibri" panose="020F0502020204030204"/>
            </a:endParaRPr>
          </a:p>
          <a:p>
            <a:r>
              <a:rPr lang="en-GB" sz="3200" dirty="0"/>
              <a:t>What skills will I be using?</a:t>
            </a:r>
            <a:endParaRPr lang="en-GB" sz="3200" dirty="0">
              <a:cs typeface="Calibri" panose="020F0502020204030204"/>
            </a:endParaRPr>
          </a:p>
          <a:p>
            <a:r>
              <a:rPr lang="en-GB" sz="3200" dirty="0"/>
              <a:t>When have I used these skills before?</a:t>
            </a:r>
            <a:endParaRPr lang="en-GB" sz="3200" dirty="0">
              <a:cs typeface="Calibri"/>
            </a:endParaRPr>
          </a:p>
          <a:p>
            <a:endParaRPr lang="en-GB" dirty="0"/>
          </a:p>
        </p:txBody>
      </p:sp>
      <p:grpSp>
        <p:nvGrpSpPr>
          <p:cNvPr id="6" name="Group 5">
            <a:extLst>
              <a:ext uri="{FF2B5EF4-FFF2-40B4-BE49-F238E27FC236}">
                <a16:creationId xmlns:a16="http://schemas.microsoft.com/office/drawing/2014/main" id="{AD6DB5FC-511C-4F12-2A72-053AF36AAD9E}"/>
              </a:ext>
            </a:extLst>
          </p:cNvPr>
          <p:cNvGrpSpPr/>
          <p:nvPr/>
        </p:nvGrpSpPr>
        <p:grpSpPr>
          <a:xfrm>
            <a:off x="6790441" y="124029"/>
            <a:ext cx="5401559" cy="5401559"/>
            <a:chOff x="6938555" y="110966"/>
            <a:chExt cx="5401559" cy="5401559"/>
          </a:xfrm>
        </p:grpSpPr>
        <p:pic>
          <p:nvPicPr>
            <p:cNvPr id="4" name="Picture 3">
              <a:extLst>
                <a:ext uri="{FF2B5EF4-FFF2-40B4-BE49-F238E27FC236}">
                  <a16:creationId xmlns:a16="http://schemas.microsoft.com/office/drawing/2014/main" id="{50BFD743-2016-1820-7FBC-638F5F67F9E5}"/>
                </a:ext>
              </a:extLst>
            </p:cNvPr>
            <p:cNvPicPr>
              <a:picLocks noChangeAspect="1"/>
            </p:cNvPicPr>
            <p:nvPr/>
          </p:nvPicPr>
          <p:blipFill>
            <a:blip r:embed="rId3"/>
            <a:stretch>
              <a:fillRect/>
            </a:stretch>
          </p:blipFill>
          <p:spPr>
            <a:xfrm>
              <a:off x="6938555" y="110966"/>
              <a:ext cx="5401559" cy="5401559"/>
            </a:xfrm>
            <a:prstGeom prst="rect">
              <a:avLst/>
            </a:prstGeom>
          </p:spPr>
        </p:pic>
        <p:pic>
          <p:nvPicPr>
            <p:cNvPr id="5" name="Picture 4">
              <a:extLst>
                <a:ext uri="{FF2B5EF4-FFF2-40B4-BE49-F238E27FC236}">
                  <a16:creationId xmlns:a16="http://schemas.microsoft.com/office/drawing/2014/main" id="{EA851110-1CEF-EA75-74E5-51E94C5C2375}"/>
                </a:ext>
              </a:extLst>
            </p:cNvPr>
            <p:cNvPicPr>
              <a:picLocks noChangeAspect="1"/>
            </p:cNvPicPr>
            <p:nvPr/>
          </p:nvPicPr>
          <p:blipFill rotWithShape="1">
            <a:blip r:embed="rId3"/>
            <a:srcRect l="14412" t="71463" r="57535" b="17896"/>
            <a:stretch/>
          </p:blipFill>
          <p:spPr>
            <a:xfrm>
              <a:off x="7589520" y="3402874"/>
              <a:ext cx="1515292" cy="574765"/>
            </a:xfrm>
            <a:prstGeom prst="rect">
              <a:avLst/>
            </a:prstGeom>
          </p:spPr>
        </p:pic>
      </p:grpSp>
    </p:spTree>
    <p:extLst>
      <p:ext uri="{BB962C8B-B14F-4D97-AF65-F5344CB8AC3E}">
        <p14:creationId xmlns:p14="http://schemas.microsoft.com/office/powerpoint/2010/main" val="33676940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33375-FEA9-DA3D-E8F9-0543033995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51305A6-18DF-8B11-B9E4-3412C45C822E}"/>
              </a:ext>
            </a:extLst>
          </p:cNvPr>
          <p:cNvSpPr>
            <a:spLocks noGrp="1"/>
          </p:cNvSpPr>
          <p:nvPr>
            <p:ph idx="1"/>
          </p:nvPr>
        </p:nvSpPr>
        <p:spPr/>
        <p:txBody>
          <a:bodyPr/>
          <a:lstStyle/>
          <a:p>
            <a:endParaRPr lang="en-GB"/>
          </a:p>
        </p:txBody>
      </p:sp>
      <p:pic>
        <p:nvPicPr>
          <p:cNvPr id="1026" name="Picture 2" descr="How to Use the STAR Interview Response Method">
            <a:extLst>
              <a:ext uri="{FF2B5EF4-FFF2-40B4-BE49-F238E27FC236}">
                <a16:creationId xmlns:a16="http://schemas.microsoft.com/office/drawing/2014/main" id="{2506C569-3979-E06A-A9AB-04693C1ED2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938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9CCE7-A71A-4A72-F674-5108EEF2D746}"/>
              </a:ext>
            </a:extLst>
          </p:cNvPr>
          <p:cNvSpPr>
            <a:spLocks noGrp="1"/>
          </p:cNvSpPr>
          <p:nvPr>
            <p:ph type="title"/>
          </p:nvPr>
        </p:nvSpPr>
        <p:spPr>
          <a:xfrm>
            <a:off x="1078655" y="-2020"/>
            <a:ext cx="5752993" cy="1339417"/>
          </a:xfrm>
        </p:spPr>
        <p:txBody>
          <a:bodyPr/>
          <a:lstStyle/>
          <a:p>
            <a:r>
              <a:rPr lang="en-GB"/>
              <a:t>Format</a:t>
            </a:r>
          </a:p>
        </p:txBody>
      </p:sp>
      <p:sp>
        <p:nvSpPr>
          <p:cNvPr id="3" name="Content Placeholder 2">
            <a:extLst>
              <a:ext uri="{FF2B5EF4-FFF2-40B4-BE49-F238E27FC236}">
                <a16:creationId xmlns:a16="http://schemas.microsoft.com/office/drawing/2014/main" id="{99E3DEF3-49E5-6B4B-2C4A-360846E30252}"/>
              </a:ext>
            </a:extLst>
          </p:cNvPr>
          <p:cNvSpPr>
            <a:spLocks noGrp="1"/>
          </p:cNvSpPr>
          <p:nvPr>
            <p:ph idx="1"/>
          </p:nvPr>
        </p:nvSpPr>
        <p:spPr>
          <a:xfrm>
            <a:off x="344167" y="1244528"/>
            <a:ext cx="6300247" cy="4455696"/>
          </a:xfrm>
        </p:spPr>
        <p:txBody>
          <a:bodyPr vert="horz" lIns="91440" tIns="45720" rIns="91440" bIns="45720" rtlCol="0" anchor="t">
            <a:normAutofit/>
          </a:bodyPr>
          <a:lstStyle/>
          <a:p>
            <a:endParaRPr lang="en-GB" dirty="0">
              <a:cs typeface="Calibri"/>
            </a:endParaRPr>
          </a:p>
          <a:p>
            <a:r>
              <a:rPr lang="en-GB" sz="3200" dirty="0"/>
              <a:t>Personal Details header [Right]</a:t>
            </a:r>
            <a:endParaRPr lang="en-GB" sz="3200" dirty="0">
              <a:cs typeface="Calibri"/>
            </a:endParaRPr>
          </a:p>
          <a:p>
            <a:r>
              <a:rPr lang="en-GB" sz="3200" dirty="0"/>
              <a:t>Left Justification </a:t>
            </a:r>
            <a:endParaRPr lang="en-GB" sz="3200" dirty="0">
              <a:cs typeface="Calibri" panose="020F0502020204030204"/>
            </a:endParaRPr>
          </a:p>
          <a:p>
            <a:r>
              <a:rPr lang="en-GB" sz="3200" dirty="0"/>
              <a:t>Simple font</a:t>
            </a:r>
            <a:endParaRPr lang="en-GB" sz="3200" dirty="0">
              <a:cs typeface="Calibri" panose="020F0502020204030204"/>
            </a:endParaRPr>
          </a:p>
          <a:p>
            <a:r>
              <a:rPr lang="en-GB" sz="3200" dirty="0"/>
              <a:t>Address the contact in the description</a:t>
            </a:r>
            <a:endParaRPr lang="en-GB" sz="3200" dirty="0">
              <a:cs typeface="Calibri"/>
            </a:endParaRPr>
          </a:p>
          <a:p>
            <a:r>
              <a:rPr lang="en-GB" sz="3200" dirty="0"/>
              <a:t>Include any references / codes in full</a:t>
            </a:r>
            <a:endParaRPr lang="en-GB" sz="3200" dirty="0">
              <a:cs typeface="Calibri"/>
            </a:endParaRPr>
          </a:p>
        </p:txBody>
      </p:sp>
      <p:pic>
        <p:nvPicPr>
          <p:cNvPr id="5" name="Picture 4">
            <a:extLst>
              <a:ext uri="{FF2B5EF4-FFF2-40B4-BE49-F238E27FC236}">
                <a16:creationId xmlns:a16="http://schemas.microsoft.com/office/drawing/2014/main" id="{F46C93B0-3722-9A2D-24A2-F498DF2B1EA2}"/>
              </a:ext>
            </a:extLst>
          </p:cNvPr>
          <p:cNvPicPr>
            <a:picLocks noChangeAspect="1"/>
          </p:cNvPicPr>
          <p:nvPr/>
        </p:nvPicPr>
        <p:blipFill rotWithShape="1">
          <a:blip r:embed="rId2"/>
          <a:srcRect l="68571" t="23143" r="12679" b="26190"/>
          <a:stretch/>
        </p:blipFill>
        <p:spPr>
          <a:xfrm>
            <a:off x="6897189" y="509451"/>
            <a:ext cx="5060442" cy="4594993"/>
          </a:xfrm>
          <a:prstGeom prst="rect">
            <a:avLst/>
          </a:prstGeom>
          <a:ln w="76200">
            <a:solidFill>
              <a:schemeClr val="accent5">
                <a:lumMod val="50000"/>
              </a:schemeClr>
            </a:solidFill>
          </a:ln>
        </p:spPr>
      </p:pic>
    </p:spTree>
    <p:extLst>
      <p:ext uri="{BB962C8B-B14F-4D97-AF65-F5344CB8AC3E}">
        <p14:creationId xmlns:p14="http://schemas.microsoft.com/office/powerpoint/2010/main" val="3331672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9CCE7-A71A-4A72-F674-5108EEF2D746}"/>
              </a:ext>
            </a:extLst>
          </p:cNvPr>
          <p:cNvSpPr>
            <a:spLocks noGrp="1"/>
          </p:cNvSpPr>
          <p:nvPr>
            <p:ph type="title"/>
          </p:nvPr>
        </p:nvSpPr>
        <p:spPr>
          <a:xfrm>
            <a:off x="1078655" y="-2020"/>
            <a:ext cx="5752993" cy="1339417"/>
          </a:xfrm>
        </p:spPr>
        <p:txBody>
          <a:bodyPr/>
          <a:lstStyle/>
          <a:p>
            <a:r>
              <a:rPr lang="en-GB" dirty="0" err="1"/>
              <a:t>Fformat</a:t>
            </a:r>
            <a:endParaRPr lang="en-GB" dirty="0"/>
          </a:p>
        </p:txBody>
      </p:sp>
      <p:sp>
        <p:nvSpPr>
          <p:cNvPr id="3" name="Content Placeholder 2">
            <a:extLst>
              <a:ext uri="{FF2B5EF4-FFF2-40B4-BE49-F238E27FC236}">
                <a16:creationId xmlns:a16="http://schemas.microsoft.com/office/drawing/2014/main" id="{99E3DEF3-49E5-6B4B-2C4A-360846E30252}"/>
              </a:ext>
            </a:extLst>
          </p:cNvPr>
          <p:cNvSpPr>
            <a:spLocks noGrp="1"/>
          </p:cNvSpPr>
          <p:nvPr>
            <p:ph idx="1"/>
          </p:nvPr>
        </p:nvSpPr>
        <p:spPr>
          <a:xfrm>
            <a:off x="344167" y="1244528"/>
            <a:ext cx="6300247" cy="4455696"/>
          </a:xfrm>
        </p:spPr>
        <p:txBody>
          <a:bodyPr vert="horz" lIns="91440" tIns="45720" rIns="91440" bIns="45720" rtlCol="0" anchor="t">
            <a:normAutofit lnSpcReduction="10000"/>
          </a:bodyPr>
          <a:lstStyle/>
          <a:p>
            <a:endParaRPr lang="en-GB" dirty="0">
              <a:cs typeface="Calibri"/>
            </a:endParaRPr>
          </a:p>
          <a:p>
            <a:r>
              <a:rPr lang="en-GB" sz="3200" dirty="0" err="1"/>
              <a:t>Manylion</a:t>
            </a:r>
            <a:r>
              <a:rPr lang="en-GB" sz="3200" dirty="0"/>
              <a:t> </a:t>
            </a:r>
            <a:r>
              <a:rPr lang="en-GB" sz="3200" dirty="0" err="1"/>
              <a:t>Personol</a:t>
            </a:r>
            <a:r>
              <a:rPr lang="en-GB" sz="3200" dirty="0"/>
              <a:t> [cornel </a:t>
            </a:r>
            <a:r>
              <a:rPr lang="en-GB" sz="3200" dirty="0" err="1"/>
              <a:t>dde</a:t>
            </a:r>
            <a:r>
              <a:rPr lang="en-GB" sz="3200" dirty="0"/>
              <a:t>] </a:t>
            </a:r>
          </a:p>
          <a:p>
            <a:r>
              <a:rPr lang="en-GB" sz="3200" dirty="0" err="1"/>
              <a:t>Yna’r</a:t>
            </a:r>
            <a:r>
              <a:rPr lang="en-GB" sz="3200" dirty="0"/>
              <a:t> </a:t>
            </a:r>
            <a:r>
              <a:rPr lang="en-GB" sz="3200" dirty="0" err="1"/>
              <a:t>gweddill</a:t>
            </a:r>
            <a:r>
              <a:rPr lang="en-GB" sz="3200" dirty="0"/>
              <a:t> </a:t>
            </a:r>
            <a:r>
              <a:rPr lang="en-GB" sz="3200" dirty="0" err="1"/>
              <a:t>ar</a:t>
            </a:r>
            <a:r>
              <a:rPr lang="en-GB" sz="3200" dirty="0"/>
              <a:t> </a:t>
            </a:r>
            <a:r>
              <a:rPr lang="en-GB" sz="3200" dirty="0" err="1"/>
              <a:t>ochr</a:t>
            </a:r>
            <a:r>
              <a:rPr lang="en-GB" sz="3200" dirty="0"/>
              <a:t> </a:t>
            </a:r>
            <a:r>
              <a:rPr lang="en-GB" sz="3200" dirty="0" err="1"/>
              <a:t>chwith</a:t>
            </a:r>
            <a:r>
              <a:rPr lang="en-GB" sz="3200" dirty="0"/>
              <a:t> y </a:t>
            </a:r>
            <a:r>
              <a:rPr lang="en-GB" sz="3200" dirty="0" err="1"/>
              <a:t>dudalen</a:t>
            </a:r>
            <a:endParaRPr lang="en-GB" sz="3200" dirty="0">
              <a:cs typeface="Calibri" panose="020F0502020204030204"/>
            </a:endParaRPr>
          </a:p>
          <a:p>
            <a:r>
              <a:rPr lang="en-GB" sz="3200" dirty="0" err="1"/>
              <a:t>Ffont</a:t>
            </a:r>
            <a:r>
              <a:rPr lang="en-GB" sz="3200" dirty="0"/>
              <a:t> </a:t>
            </a:r>
            <a:r>
              <a:rPr lang="en-GB" sz="3200" dirty="0" err="1"/>
              <a:t>syml</a:t>
            </a:r>
            <a:r>
              <a:rPr lang="en-GB" sz="3200" dirty="0"/>
              <a:t> </a:t>
            </a:r>
            <a:r>
              <a:rPr lang="en-GB" sz="3200" dirty="0" err="1"/>
              <a:t>e.e.</a:t>
            </a:r>
            <a:r>
              <a:rPr lang="en-GB" sz="3200" dirty="0"/>
              <a:t> comic sans</a:t>
            </a:r>
            <a:endParaRPr lang="en-GB" sz="3200" dirty="0">
              <a:cs typeface="Calibri" panose="020F0502020204030204"/>
            </a:endParaRPr>
          </a:p>
          <a:p>
            <a:r>
              <a:rPr lang="en-GB" sz="3200" dirty="0" err="1"/>
              <a:t>Cynnwys</a:t>
            </a:r>
            <a:r>
              <a:rPr lang="en-GB" sz="3200" dirty="0"/>
              <a:t> y </a:t>
            </a:r>
            <a:r>
              <a:rPr lang="en-GB" sz="3200" dirty="0" err="1"/>
              <a:t>cyflogwyr</a:t>
            </a:r>
            <a:r>
              <a:rPr lang="en-GB" sz="3200" dirty="0"/>
              <a:t>/</a:t>
            </a:r>
            <a:r>
              <a:rPr lang="en-GB" sz="3200" dirty="0" err="1"/>
              <a:t>busnes</a:t>
            </a:r>
            <a:r>
              <a:rPr lang="en-GB" sz="3200" dirty="0"/>
              <a:t> </a:t>
            </a:r>
            <a:r>
              <a:rPr lang="en-GB" sz="3200" dirty="0" err="1"/>
              <a:t>yn</a:t>
            </a:r>
            <a:r>
              <a:rPr lang="en-GB" sz="3200" dirty="0"/>
              <a:t> </a:t>
            </a:r>
            <a:r>
              <a:rPr lang="en-GB" sz="3200" dirty="0" err="1"/>
              <a:t>rhan</a:t>
            </a:r>
            <a:r>
              <a:rPr lang="en-GB" sz="3200" dirty="0"/>
              <a:t> </a:t>
            </a:r>
            <a:r>
              <a:rPr lang="en-GB" sz="3200" dirty="0" err="1"/>
              <a:t>o’r</a:t>
            </a:r>
            <a:r>
              <a:rPr lang="en-GB" sz="3200" dirty="0"/>
              <a:t> </a:t>
            </a:r>
            <a:r>
              <a:rPr lang="en-GB" sz="3200" dirty="0" err="1"/>
              <a:t>llythyr</a:t>
            </a:r>
            <a:r>
              <a:rPr lang="en-GB" sz="3200" dirty="0"/>
              <a:t>. </a:t>
            </a:r>
          </a:p>
          <a:p>
            <a:r>
              <a:rPr lang="en-GB" sz="3200" dirty="0" err="1"/>
              <a:t>Cynnwys</a:t>
            </a:r>
            <a:r>
              <a:rPr lang="en-GB" sz="3200" dirty="0"/>
              <a:t> </a:t>
            </a:r>
            <a:r>
              <a:rPr lang="en-GB" sz="3200" dirty="0" err="1"/>
              <a:t>unrhyw</a:t>
            </a:r>
            <a:r>
              <a:rPr lang="en-GB" sz="3200" dirty="0"/>
              <a:t> </a:t>
            </a:r>
            <a:r>
              <a:rPr lang="en-GB" sz="3200" dirty="0" err="1"/>
              <a:t>cyfeirnodi</a:t>
            </a:r>
            <a:r>
              <a:rPr lang="en-GB" sz="3200" dirty="0"/>
              <a:t> </a:t>
            </a:r>
            <a:r>
              <a:rPr lang="en-GB" sz="3200" dirty="0" err="1"/>
              <a:t>yn</a:t>
            </a:r>
            <a:r>
              <a:rPr lang="en-GB" sz="3200" dirty="0"/>
              <a:t> </a:t>
            </a:r>
            <a:r>
              <a:rPr lang="en-GB" sz="3200" dirty="0" err="1"/>
              <a:t>llawn</a:t>
            </a:r>
            <a:r>
              <a:rPr lang="en-GB" sz="3200" dirty="0"/>
              <a:t>.</a:t>
            </a:r>
            <a:endParaRPr lang="en-GB" sz="3200" dirty="0">
              <a:cs typeface="Calibri"/>
            </a:endParaRPr>
          </a:p>
        </p:txBody>
      </p:sp>
      <p:pic>
        <p:nvPicPr>
          <p:cNvPr id="5" name="Picture 4">
            <a:extLst>
              <a:ext uri="{FF2B5EF4-FFF2-40B4-BE49-F238E27FC236}">
                <a16:creationId xmlns:a16="http://schemas.microsoft.com/office/drawing/2014/main" id="{F46C93B0-3722-9A2D-24A2-F498DF2B1EA2}"/>
              </a:ext>
            </a:extLst>
          </p:cNvPr>
          <p:cNvPicPr>
            <a:picLocks noChangeAspect="1"/>
          </p:cNvPicPr>
          <p:nvPr/>
        </p:nvPicPr>
        <p:blipFill rotWithShape="1">
          <a:blip r:embed="rId2"/>
          <a:srcRect l="68571" t="23143" r="12679" b="26190"/>
          <a:stretch/>
        </p:blipFill>
        <p:spPr>
          <a:xfrm>
            <a:off x="6897189" y="509451"/>
            <a:ext cx="5060442" cy="4594993"/>
          </a:xfrm>
          <a:prstGeom prst="rect">
            <a:avLst/>
          </a:prstGeom>
          <a:ln w="76200">
            <a:solidFill>
              <a:schemeClr val="accent5">
                <a:lumMod val="50000"/>
              </a:schemeClr>
            </a:solidFill>
          </a:ln>
        </p:spPr>
      </p:pic>
    </p:spTree>
    <p:extLst>
      <p:ext uri="{BB962C8B-B14F-4D97-AF65-F5344CB8AC3E}">
        <p14:creationId xmlns:p14="http://schemas.microsoft.com/office/powerpoint/2010/main" val="650251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DAA10-B8B4-7246-92F0-973CB00EF9ED}"/>
              </a:ext>
            </a:extLst>
          </p:cNvPr>
          <p:cNvSpPr>
            <a:spLocks noGrp="1"/>
          </p:cNvSpPr>
          <p:nvPr>
            <p:ph type="title"/>
          </p:nvPr>
        </p:nvSpPr>
        <p:spPr/>
        <p:txBody>
          <a:bodyPr/>
          <a:lstStyle/>
          <a:p>
            <a:r>
              <a:rPr lang="en-US" dirty="0" err="1"/>
              <a:t>Camau</a:t>
            </a:r>
            <a:r>
              <a:rPr lang="en-US" dirty="0"/>
              <a:t> </a:t>
            </a:r>
            <a:r>
              <a:rPr lang="en-US" dirty="0" err="1"/>
              <a:t>Cofio</a:t>
            </a:r>
            <a:r>
              <a:rPr lang="en-US" dirty="0"/>
              <a:t> / Reminder</a:t>
            </a:r>
          </a:p>
        </p:txBody>
      </p:sp>
      <p:sp>
        <p:nvSpPr>
          <p:cNvPr id="3" name="Content Placeholder 2">
            <a:extLst>
              <a:ext uri="{FF2B5EF4-FFF2-40B4-BE49-F238E27FC236}">
                <a16:creationId xmlns:a16="http://schemas.microsoft.com/office/drawing/2014/main" id="{4B37EA8A-A960-BB4B-B701-418CAA326824}"/>
              </a:ext>
            </a:extLst>
          </p:cNvPr>
          <p:cNvSpPr>
            <a:spLocks noGrp="1"/>
          </p:cNvSpPr>
          <p:nvPr>
            <p:ph idx="1"/>
          </p:nvPr>
        </p:nvSpPr>
        <p:spPr>
          <a:xfrm>
            <a:off x="351934" y="1690688"/>
            <a:ext cx="4712545" cy="3575934"/>
          </a:xfrm>
        </p:spPr>
        <p:txBody>
          <a:bodyPr/>
          <a:lstStyle/>
          <a:p>
            <a:r>
              <a:rPr lang="en-US" dirty="0" err="1"/>
              <a:t>Dewis</a:t>
            </a:r>
            <a:r>
              <a:rPr lang="en-US" dirty="0"/>
              <a:t> </a:t>
            </a:r>
            <a:r>
              <a:rPr lang="en-US" dirty="0" err="1"/>
              <a:t>geiriau’n</a:t>
            </a:r>
            <a:r>
              <a:rPr lang="en-US" dirty="0"/>
              <a:t> </a:t>
            </a:r>
            <a:r>
              <a:rPr lang="en-US" dirty="0" err="1"/>
              <a:t>ofalus</a:t>
            </a:r>
            <a:r>
              <a:rPr lang="en-US" dirty="0"/>
              <a:t> – dim </a:t>
            </a:r>
            <a:r>
              <a:rPr lang="en-US" dirty="0" err="1"/>
              <a:t>siarad</a:t>
            </a:r>
            <a:r>
              <a:rPr lang="en-US" dirty="0"/>
              <a:t> </a:t>
            </a:r>
            <a:r>
              <a:rPr lang="en-US" dirty="0" err="1"/>
              <a:t>wast</a:t>
            </a:r>
            <a:r>
              <a:rPr lang="en-US" dirty="0"/>
              <a:t>!</a:t>
            </a:r>
          </a:p>
          <a:p>
            <a:r>
              <a:rPr lang="en-US" dirty="0" err="1"/>
              <a:t>Gwirio’ch</a:t>
            </a:r>
            <a:r>
              <a:rPr lang="en-US" dirty="0"/>
              <a:t> </a:t>
            </a:r>
            <a:r>
              <a:rPr lang="en-US" dirty="0" err="1"/>
              <a:t>gwaith</a:t>
            </a:r>
            <a:r>
              <a:rPr lang="en-US" dirty="0"/>
              <a:t> i </a:t>
            </a:r>
            <a:r>
              <a:rPr lang="en-US" dirty="0" err="1"/>
              <a:t>ddileu</a:t>
            </a:r>
            <a:r>
              <a:rPr lang="en-US" dirty="0"/>
              <a:t> </a:t>
            </a:r>
            <a:r>
              <a:rPr lang="en-US" dirty="0" err="1"/>
              <a:t>gwallau</a:t>
            </a:r>
            <a:r>
              <a:rPr lang="en-US" dirty="0"/>
              <a:t> </a:t>
            </a:r>
            <a:r>
              <a:rPr lang="en-US" dirty="0" err="1"/>
              <a:t>iaith</a:t>
            </a:r>
            <a:r>
              <a:rPr lang="en-US" dirty="0"/>
              <a:t> neu </a:t>
            </a:r>
            <a:r>
              <a:rPr lang="en-US" dirty="0" err="1"/>
              <a:t>gamgymeriadau</a:t>
            </a:r>
            <a:r>
              <a:rPr lang="en-US" dirty="0"/>
              <a:t> di-</a:t>
            </a:r>
            <a:r>
              <a:rPr lang="en-US" dirty="0" err="1"/>
              <a:t>angen</a:t>
            </a:r>
            <a:endParaRPr lang="en-US" dirty="0"/>
          </a:p>
          <a:p>
            <a:r>
              <a:rPr lang="en-US" dirty="0" err="1"/>
              <a:t>Sicrhau</a:t>
            </a:r>
            <a:r>
              <a:rPr lang="en-US" dirty="0"/>
              <a:t> bod </a:t>
            </a:r>
            <a:r>
              <a:rPr lang="en-US" dirty="0" err="1"/>
              <a:t>pob</a:t>
            </a:r>
            <a:r>
              <a:rPr lang="en-US" dirty="0"/>
              <a:t> </a:t>
            </a:r>
            <a:r>
              <a:rPr lang="en-US" dirty="0" err="1"/>
              <a:t>ffaith</a:t>
            </a:r>
            <a:r>
              <a:rPr lang="en-US" dirty="0"/>
              <a:t> </a:t>
            </a:r>
            <a:r>
              <a:rPr lang="en-US" dirty="0" err="1"/>
              <a:t>amdanoch</a:t>
            </a:r>
            <a:r>
              <a:rPr lang="en-US" dirty="0"/>
              <a:t> </a:t>
            </a:r>
            <a:r>
              <a:rPr lang="en-US" dirty="0" err="1"/>
              <a:t>yn</a:t>
            </a:r>
            <a:r>
              <a:rPr lang="en-US" dirty="0"/>
              <a:t> </a:t>
            </a:r>
            <a:r>
              <a:rPr lang="en-US" dirty="0" err="1"/>
              <a:t>wir</a:t>
            </a:r>
            <a:r>
              <a:rPr lang="en-US" dirty="0"/>
              <a:t> (ac </a:t>
            </a:r>
            <a:r>
              <a:rPr lang="en-US" dirty="0" err="1"/>
              <a:t>wedi</a:t>
            </a:r>
            <a:r>
              <a:rPr lang="en-US" dirty="0"/>
              <a:t> </a:t>
            </a:r>
            <a:r>
              <a:rPr lang="en-US" dirty="0" err="1"/>
              <a:t>digwydd</a:t>
            </a:r>
            <a:r>
              <a:rPr lang="en-US" dirty="0"/>
              <a:t>)</a:t>
            </a:r>
          </a:p>
          <a:p>
            <a:endParaRPr lang="en-US" dirty="0"/>
          </a:p>
        </p:txBody>
      </p:sp>
      <p:sp>
        <p:nvSpPr>
          <p:cNvPr id="4" name="Content Placeholder 2">
            <a:extLst>
              <a:ext uri="{FF2B5EF4-FFF2-40B4-BE49-F238E27FC236}">
                <a16:creationId xmlns:a16="http://schemas.microsoft.com/office/drawing/2014/main" id="{496FEC72-35E1-F845-8EBC-5E6F2984E21F}"/>
              </a:ext>
            </a:extLst>
          </p:cNvPr>
          <p:cNvSpPr txBox="1">
            <a:spLocks/>
          </p:cNvSpPr>
          <p:nvPr/>
        </p:nvSpPr>
        <p:spPr>
          <a:xfrm>
            <a:off x="6308747" y="1641033"/>
            <a:ext cx="4712545"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Choose vocabulary carefully – no talking rubbish!</a:t>
            </a:r>
          </a:p>
          <a:p>
            <a:r>
              <a:rPr lang="en-US" dirty="0"/>
              <a:t>Check your work to remove any mistakes or to make sure language makes sense. </a:t>
            </a:r>
          </a:p>
          <a:p>
            <a:r>
              <a:rPr lang="en-US" dirty="0"/>
              <a:t>Ensure that every statement about you is true ( and has happened) </a:t>
            </a:r>
          </a:p>
        </p:txBody>
      </p:sp>
    </p:spTree>
    <p:extLst>
      <p:ext uri="{BB962C8B-B14F-4D97-AF65-F5344CB8AC3E}">
        <p14:creationId xmlns:p14="http://schemas.microsoft.com/office/powerpoint/2010/main" val="1688845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AB2B4-C381-284C-91EA-8DCA533AB3B6}"/>
              </a:ext>
            </a:extLst>
          </p:cNvPr>
          <p:cNvSpPr>
            <a:spLocks noGrp="1"/>
          </p:cNvSpPr>
          <p:nvPr>
            <p:ph type="title"/>
          </p:nvPr>
        </p:nvSpPr>
        <p:spPr>
          <a:xfrm>
            <a:off x="355076" y="130878"/>
            <a:ext cx="11481847" cy="997835"/>
          </a:xfrm>
          <a:solidFill>
            <a:schemeClr val="accent4">
              <a:lumMod val="40000"/>
              <a:lumOff val="60000"/>
            </a:schemeClr>
          </a:solidFill>
        </p:spPr>
        <p:txBody>
          <a:bodyPr>
            <a:normAutofit fontScale="90000"/>
          </a:bodyPr>
          <a:lstStyle/>
          <a:p>
            <a:pPr algn="ctr"/>
            <a:r>
              <a:rPr lang="en-US" sz="4000" b="1" dirty="0" err="1"/>
              <a:t>Wythnos</a:t>
            </a:r>
            <a:r>
              <a:rPr lang="en-US" sz="4000" b="1" dirty="0"/>
              <a:t> 4 : </a:t>
            </a:r>
            <a:r>
              <a:rPr lang="en-US" sz="4000" b="1" dirty="0" err="1"/>
              <a:t>Mentorwyr</a:t>
            </a:r>
            <a:r>
              <a:rPr lang="en-US" sz="4000" b="1" dirty="0"/>
              <a:t> </a:t>
            </a:r>
            <a:r>
              <a:rPr lang="en-US" sz="4000" b="1" dirty="0" err="1"/>
              <a:t>Lleoliad</a:t>
            </a:r>
            <a:r>
              <a:rPr lang="en-US" sz="4000" b="1" dirty="0"/>
              <a:t> &amp; DPP  </a:t>
            </a:r>
            <a:r>
              <a:rPr lang="en-US" sz="4000" dirty="0"/>
              <a:t>23/10/2024</a:t>
            </a:r>
            <a:br>
              <a:rPr lang="en-US" sz="4000" b="1" dirty="0"/>
            </a:br>
            <a:r>
              <a:rPr lang="en-US" sz="4000" b="1" dirty="0"/>
              <a:t>Week 4 : Placement &amp; </a:t>
            </a:r>
            <a:r>
              <a:rPr lang="en-US" sz="4000" b="1" dirty="0" err="1"/>
              <a:t>CPDMentors</a:t>
            </a:r>
            <a:endParaRPr lang="en-US" sz="4000" b="1" dirty="0"/>
          </a:p>
        </p:txBody>
      </p:sp>
      <p:sp>
        <p:nvSpPr>
          <p:cNvPr id="3" name="Content Placeholder 2">
            <a:extLst>
              <a:ext uri="{FF2B5EF4-FFF2-40B4-BE49-F238E27FC236}">
                <a16:creationId xmlns:a16="http://schemas.microsoft.com/office/drawing/2014/main" id="{52561C6E-04D0-F94D-BA30-90633D604D30}"/>
              </a:ext>
            </a:extLst>
          </p:cNvPr>
          <p:cNvSpPr>
            <a:spLocks noGrp="1"/>
          </p:cNvSpPr>
          <p:nvPr>
            <p:ph idx="1"/>
          </p:nvPr>
        </p:nvSpPr>
        <p:spPr>
          <a:xfrm>
            <a:off x="355076" y="1659206"/>
            <a:ext cx="11718986" cy="4219080"/>
          </a:xfrm>
        </p:spPr>
        <p:txBody>
          <a:bodyPr>
            <a:normAutofit/>
          </a:bodyPr>
          <a:lstStyle/>
          <a:p>
            <a:r>
              <a:rPr lang="en-US" sz="4200" dirty="0"/>
              <a:t>Alison 	-	HNL	-	 </a:t>
            </a:r>
            <a:r>
              <a:rPr lang="en-US" sz="4200" dirty="0" err="1"/>
              <a:t>a.connaughton@uwtsd.ac.uk</a:t>
            </a:r>
            <a:endParaRPr lang="en-US" sz="4200" dirty="0"/>
          </a:p>
          <a:p>
            <a:r>
              <a:rPr lang="en-US" sz="4200" dirty="0" err="1"/>
              <a:t>Tomo</a:t>
            </a:r>
            <a:r>
              <a:rPr lang="en-US" sz="4200" dirty="0"/>
              <a:t> 	-	OAE-	 </a:t>
            </a:r>
            <a:r>
              <a:rPr lang="en-US" sz="4200" dirty="0" err="1"/>
              <a:t>t.moore@uwtsd.ac.uk</a:t>
            </a:r>
            <a:endParaRPr lang="en-US" sz="4200" dirty="0"/>
          </a:p>
          <a:p>
            <a:r>
              <a:rPr lang="en-US" sz="4200" dirty="0"/>
              <a:t>David	-	SES	-	 </a:t>
            </a:r>
            <a:r>
              <a:rPr lang="en-US" sz="4200" dirty="0" err="1"/>
              <a:t>d.gardner@uwtsd.ac.uk</a:t>
            </a:r>
            <a:endParaRPr lang="en-US" sz="4200" dirty="0"/>
          </a:p>
          <a:p>
            <a:r>
              <a:rPr lang="en-US" sz="4200" dirty="0"/>
              <a:t>Dylan	-	PE	-	 </a:t>
            </a:r>
            <a:r>
              <a:rPr lang="en-US" sz="4200" dirty="0" err="1"/>
              <a:t>d.blain@uwtsd.ac.uk</a:t>
            </a:r>
            <a:endParaRPr lang="en-US" sz="4200" dirty="0"/>
          </a:p>
          <a:p>
            <a:r>
              <a:rPr lang="en-US" sz="4200" dirty="0"/>
              <a:t>Kerry	-	SET	-	 </a:t>
            </a:r>
            <a:r>
              <a:rPr lang="en-US" sz="4200" dirty="0" err="1"/>
              <a:t>k.nicholas@uwtsd.ac.uk</a:t>
            </a:r>
            <a:endParaRPr lang="en-US" sz="4200" dirty="0"/>
          </a:p>
        </p:txBody>
      </p:sp>
    </p:spTree>
    <p:extLst>
      <p:ext uri="{BB962C8B-B14F-4D97-AF65-F5344CB8AC3E}">
        <p14:creationId xmlns:p14="http://schemas.microsoft.com/office/powerpoint/2010/main" val="798693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07D33-23A1-2048-9F34-6B257D0748A0}"/>
              </a:ext>
            </a:extLst>
          </p:cNvPr>
          <p:cNvSpPr>
            <a:spLocks noGrp="1"/>
          </p:cNvSpPr>
          <p:nvPr>
            <p:ph type="title"/>
          </p:nvPr>
        </p:nvSpPr>
        <p:spPr>
          <a:solidFill>
            <a:schemeClr val="accent4">
              <a:lumMod val="40000"/>
              <a:lumOff val="60000"/>
            </a:schemeClr>
          </a:solidFill>
        </p:spPr>
        <p:txBody>
          <a:bodyPr/>
          <a:lstStyle/>
          <a:p>
            <a:pPr algn="ctr"/>
            <a:r>
              <a:rPr lang="en-US" b="1" dirty="0" err="1"/>
              <a:t>Wythnos</a:t>
            </a:r>
            <a:r>
              <a:rPr lang="en-US" b="1" dirty="0"/>
              <a:t> 5: </a:t>
            </a:r>
            <a:r>
              <a:rPr lang="en-US" b="1" dirty="0" err="1"/>
              <a:t>Datganiad</a:t>
            </a:r>
            <a:r>
              <a:rPr lang="en-US" b="1" dirty="0"/>
              <a:t> </a:t>
            </a:r>
            <a:r>
              <a:rPr lang="en-US" b="1" dirty="0" err="1"/>
              <a:t>Ffocws</a:t>
            </a:r>
            <a:r>
              <a:rPr lang="en-US" b="1" dirty="0"/>
              <a:t> 30/10/2023</a:t>
            </a:r>
            <a:br>
              <a:rPr lang="en-US" b="1" dirty="0"/>
            </a:br>
            <a:r>
              <a:rPr lang="en-US" b="1" dirty="0"/>
              <a:t>Week 5 : Focus statement</a:t>
            </a:r>
          </a:p>
        </p:txBody>
      </p:sp>
      <p:sp>
        <p:nvSpPr>
          <p:cNvPr id="3" name="Content Placeholder 2">
            <a:extLst>
              <a:ext uri="{FF2B5EF4-FFF2-40B4-BE49-F238E27FC236}">
                <a16:creationId xmlns:a16="http://schemas.microsoft.com/office/drawing/2014/main" id="{90E3CD9D-8BF9-4143-B484-47CAD3233702}"/>
              </a:ext>
            </a:extLst>
          </p:cNvPr>
          <p:cNvSpPr>
            <a:spLocks noGrp="1"/>
          </p:cNvSpPr>
          <p:nvPr>
            <p:ph idx="1"/>
          </p:nvPr>
        </p:nvSpPr>
        <p:spPr>
          <a:xfrm>
            <a:off x="7211291" y="1825625"/>
            <a:ext cx="4628775" cy="3575934"/>
          </a:xfrm>
        </p:spPr>
        <p:txBody>
          <a:bodyPr/>
          <a:lstStyle/>
          <a:p>
            <a:pPr marL="0" indent="0">
              <a:buNone/>
            </a:pPr>
            <a:r>
              <a:rPr lang="en-GB" sz="4800" dirty="0"/>
              <a:t>Writing focus statements (200 words for Placement / 500 words for CPD)</a:t>
            </a:r>
          </a:p>
          <a:p>
            <a:endParaRPr lang="en-US" dirty="0"/>
          </a:p>
        </p:txBody>
      </p:sp>
      <p:sp>
        <p:nvSpPr>
          <p:cNvPr id="5" name="TextBox 4">
            <a:extLst>
              <a:ext uri="{FF2B5EF4-FFF2-40B4-BE49-F238E27FC236}">
                <a16:creationId xmlns:a16="http://schemas.microsoft.com/office/drawing/2014/main" id="{C5560B7C-9379-B540-8D10-E36759132838}"/>
              </a:ext>
            </a:extLst>
          </p:cNvPr>
          <p:cNvSpPr txBox="1"/>
          <p:nvPr/>
        </p:nvSpPr>
        <p:spPr>
          <a:xfrm>
            <a:off x="520995" y="1825625"/>
            <a:ext cx="5341089" cy="3046988"/>
          </a:xfrm>
          <a:prstGeom prst="rect">
            <a:avLst/>
          </a:prstGeom>
          <a:noFill/>
        </p:spPr>
        <p:txBody>
          <a:bodyPr wrap="square">
            <a:spAutoFit/>
          </a:bodyPr>
          <a:lstStyle/>
          <a:p>
            <a:r>
              <a:rPr lang="en-GB" sz="4800" dirty="0" err="1"/>
              <a:t>Ysgrifennu</a:t>
            </a:r>
            <a:r>
              <a:rPr lang="en-GB" sz="4800" dirty="0"/>
              <a:t> </a:t>
            </a:r>
            <a:r>
              <a:rPr lang="en-GB" sz="4800" dirty="0" err="1"/>
              <a:t>datganiad</a:t>
            </a:r>
            <a:r>
              <a:rPr lang="en-GB" sz="4800" dirty="0"/>
              <a:t> </a:t>
            </a:r>
            <a:r>
              <a:rPr lang="en-GB" sz="4800" dirty="0" err="1"/>
              <a:t>ffocws</a:t>
            </a:r>
            <a:r>
              <a:rPr lang="en-GB" sz="4800" dirty="0"/>
              <a:t> (200 gair </a:t>
            </a:r>
            <a:r>
              <a:rPr lang="en-GB" sz="4800" dirty="0" err="1"/>
              <a:t>Profiad</a:t>
            </a:r>
            <a:r>
              <a:rPr lang="en-GB" sz="4800" dirty="0"/>
              <a:t> Gwaith / 500 DPP)</a:t>
            </a:r>
          </a:p>
        </p:txBody>
      </p:sp>
    </p:spTree>
    <p:extLst>
      <p:ext uri="{BB962C8B-B14F-4D97-AF65-F5344CB8AC3E}">
        <p14:creationId xmlns:p14="http://schemas.microsoft.com/office/powerpoint/2010/main" val="2723186390"/>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111</TotalTime>
  <Words>1577</Words>
  <Application>Microsoft Macintosh PowerPoint</Application>
  <PresentationFormat>Widescreen</PresentationFormat>
  <Paragraphs>160</Paragraphs>
  <Slides>18</Slides>
  <Notes>7</Notes>
  <HiddenSlides>2</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18</vt:i4>
      </vt:variant>
    </vt:vector>
  </HeadingPairs>
  <TitlesOfParts>
    <vt:vector size="42" baseType="lpstr">
      <vt:lpstr>Arial</vt:lpstr>
      <vt:lpstr>Calibri</vt:lpstr>
      <vt:lpstr>Calibri Light</vt:lpstr>
      <vt:lpstr>Segoe UI</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Amlinelliad Darlith                Lecture outline</vt:lpstr>
      <vt:lpstr>Assessment 1 (equiv 1,200)</vt:lpstr>
      <vt:lpstr>Assessment 1 (equiv 1,200) 30%</vt:lpstr>
      <vt:lpstr>PowerPoint Presentation</vt:lpstr>
      <vt:lpstr>Adnoddau / Resources </vt:lpstr>
      <vt:lpstr>Personal/Supporting Statement and Covering letter</vt:lpstr>
      <vt:lpstr>PowerPoint Presentation</vt:lpstr>
      <vt:lpstr>Direct your statements / letter to the job Cyfeiriwch eich datganiadau / llythyr i’r swydd</vt:lpstr>
      <vt:lpstr>Generic Guidance &amp; optional order …</vt:lpstr>
      <vt:lpstr>      Arweiniad Cyffredinol a threfn posib …</vt:lpstr>
      <vt:lpstr>Structure / Strwythur</vt:lpstr>
      <vt:lpstr>PowerPoint Presentation</vt:lpstr>
      <vt:lpstr>Format</vt:lpstr>
      <vt:lpstr>Fformat</vt:lpstr>
      <vt:lpstr>Camau Cofio / Reminder</vt:lpstr>
      <vt:lpstr>Wythnos 4 : Mentorwyr Lleoliad &amp; DPP  23/10/2024 Week 4 : Placement &amp; CPDMentors</vt:lpstr>
      <vt:lpstr>Wythnos 5: Datganiad Ffocws 30/10/2023 Week 5 : Focus statement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Heddwen Davies</cp:lastModifiedBy>
  <cp:revision>3</cp:revision>
  <dcterms:created xsi:type="dcterms:W3CDTF">2021-03-09T15:35:42Z</dcterms:created>
  <dcterms:modified xsi:type="dcterms:W3CDTF">2023-10-15T19:02:07Z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