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56" r:id="rId2"/>
    <p:sldId id="261" r:id="rId3"/>
    <p:sldId id="274" r:id="rId4"/>
    <p:sldId id="275" r:id="rId5"/>
    <p:sldId id="276" r:id="rId6"/>
    <p:sldId id="286" r:id="rId7"/>
    <p:sldId id="277" r:id="rId8"/>
    <p:sldId id="278" r:id="rId9"/>
    <p:sldId id="279" r:id="rId10"/>
    <p:sldId id="287" r:id="rId11"/>
    <p:sldId id="280" r:id="rId12"/>
    <p:sldId id="281" r:id="rId13"/>
    <p:sldId id="282" r:id="rId14"/>
    <p:sldId id="283" r:id="rId15"/>
    <p:sldId id="284" r:id="rId16"/>
    <p:sldId id="285" r:id="rId17"/>
    <p:sldId id="273" r:id="rId18"/>
    <p:sldId id="288" r:id="rId19"/>
    <p:sldId id="290" r:id="rId20"/>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26" autoAdjust="0"/>
    <p:restoredTop sz="94343" autoAdjust="0"/>
  </p:normalViewPr>
  <p:slideViewPr>
    <p:cSldViewPr snapToGrid="0">
      <p:cViewPr varScale="1">
        <p:scale>
          <a:sx n="64" d="100"/>
          <a:sy n="64" d="100"/>
        </p:scale>
        <p:origin x="848"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D101F8-CE77-419F-9E6C-AA1C50A0C2C3}" type="doc">
      <dgm:prSet loTypeId="urn:microsoft.com/office/officeart/2005/8/layout/orgChart1" loCatId="hierarchy" qsTypeId="urn:microsoft.com/office/officeart/2005/8/quickstyle/simple1" qsCatId="simple" csTypeId="urn:microsoft.com/office/officeart/2005/8/colors/accent2_2" csCatId="accent2" phldr="1"/>
      <dgm:spPr/>
      <dgm:t>
        <a:bodyPr/>
        <a:lstStyle/>
        <a:p>
          <a:endParaRPr lang="en-US"/>
        </a:p>
      </dgm:t>
    </dgm:pt>
    <dgm:pt modelId="{4DF258D1-4BEC-4F79-ACE9-6148F223C2C1}">
      <dgm:prSet phldrT="[Text]"/>
      <dgm:spPr/>
      <dgm:t>
        <a:bodyPr/>
        <a:lstStyle/>
        <a:p>
          <a:r>
            <a:rPr lang="en-US" dirty="0"/>
            <a:t>Management Team of Hard-Hit Coffee</a:t>
          </a:r>
        </a:p>
      </dgm:t>
    </dgm:pt>
    <dgm:pt modelId="{E7817E0F-FF4B-4978-A275-717DDAAB565B}" type="parTrans" cxnId="{9FB5FA0F-6735-4315-98A7-A8364CF67071}">
      <dgm:prSet/>
      <dgm:spPr/>
      <dgm:t>
        <a:bodyPr/>
        <a:lstStyle/>
        <a:p>
          <a:endParaRPr lang="en-US"/>
        </a:p>
      </dgm:t>
    </dgm:pt>
    <dgm:pt modelId="{D91939E7-2D13-45C7-B04C-9777C5AE946D}" type="sibTrans" cxnId="{9FB5FA0F-6735-4315-98A7-A8364CF67071}">
      <dgm:prSet/>
      <dgm:spPr/>
      <dgm:t>
        <a:bodyPr/>
        <a:lstStyle/>
        <a:p>
          <a:endParaRPr lang="en-US"/>
        </a:p>
      </dgm:t>
    </dgm:pt>
    <dgm:pt modelId="{44EAA7CA-6E00-4B56-81CB-B30972C54E00}">
      <dgm:prSet phldrT="[Text]"/>
      <dgm:spPr/>
      <dgm:t>
        <a:bodyPr/>
        <a:lstStyle/>
        <a:p>
          <a:r>
            <a:rPr lang="en-US" dirty="0"/>
            <a:t>Finance </a:t>
          </a:r>
        </a:p>
      </dgm:t>
    </dgm:pt>
    <dgm:pt modelId="{FC392BB8-907C-4BC3-90A5-9CAF659AC3D3}" type="parTrans" cxnId="{9BC3D419-F190-4628-9FB8-D654C0F26C24}">
      <dgm:prSet/>
      <dgm:spPr/>
      <dgm:t>
        <a:bodyPr/>
        <a:lstStyle/>
        <a:p>
          <a:endParaRPr lang="en-US"/>
        </a:p>
      </dgm:t>
    </dgm:pt>
    <dgm:pt modelId="{14B8AA64-4727-4ED6-98DB-D13CE1C69D23}" type="sibTrans" cxnId="{9BC3D419-F190-4628-9FB8-D654C0F26C24}">
      <dgm:prSet/>
      <dgm:spPr/>
      <dgm:t>
        <a:bodyPr/>
        <a:lstStyle/>
        <a:p>
          <a:endParaRPr lang="en-US"/>
        </a:p>
      </dgm:t>
    </dgm:pt>
    <dgm:pt modelId="{4AFBEEE8-2273-4BF3-B046-B1F4889755D0}">
      <dgm:prSet phldrT="[Text]"/>
      <dgm:spPr/>
      <dgm:t>
        <a:bodyPr/>
        <a:lstStyle/>
        <a:p>
          <a:r>
            <a:rPr lang="en-US" dirty="0"/>
            <a:t>HR</a:t>
          </a:r>
        </a:p>
      </dgm:t>
    </dgm:pt>
    <dgm:pt modelId="{FB0F9F95-6CC2-40B1-98AF-F28B706CD9FB}" type="parTrans" cxnId="{647CEC96-78A0-4C28-82C8-D6286C6050B3}">
      <dgm:prSet/>
      <dgm:spPr/>
      <dgm:t>
        <a:bodyPr/>
        <a:lstStyle/>
        <a:p>
          <a:endParaRPr lang="en-US"/>
        </a:p>
      </dgm:t>
    </dgm:pt>
    <dgm:pt modelId="{187940AD-32E6-40C0-B479-259521EA8DA0}" type="sibTrans" cxnId="{647CEC96-78A0-4C28-82C8-D6286C6050B3}">
      <dgm:prSet/>
      <dgm:spPr/>
      <dgm:t>
        <a:bodyPr/>
        <a:lstStyle/>
        <a:p>
          <a:endParaRPr lang="en-US"/>
        </a:p>
      </dgm:t>
    </dgm:pt>
    <dgm:pt modelId="{3FF9F6DF-AE3A-40F7-A678-BFBEC4D2837B}">
      <dgm:prSet phldrT="[Text]"/>
      <dgm:spPr/>
      <dgm:t>
        <a:bodyPr/>
        <a:lstStyle/>
        <a:p>
          <a:r>
            <a:rPr lang="en-US" dirty="0"/>
            <a:t>Customer Care</a:t>
          </a:r>
        </a:p>
      </dgm:t>
    </dgm:pt>
    <dgm:pt modelId="{09301C89-0C0E-4A7A-A037-599726D2A8DF}" type="parTrans" cxnId="{74D9811C-EDBA-4AF5-99FD-4CF1E80D5F33}">
      <dgm:prSet/>
      <dgm:spPr/>
      <dgm:t>
        <a:bodyPr/>
        <a:lstStyle/>
        <a:p>
          <a:endParaRPr lang="en-US"/>
        </a:p>
      </dgm:t>
    </dgm:pt>
    <dgm:pt modelId="{74BEC9A8-8A15-4686-A3B5-80B9DCA24ED4}" type="sibTrans" cxnId="{74D9811C-EDBA-4AF5-99FD-4CF1E80D5F33}">
      <dgm:prSet/>
      <dgm:spPr/>
      <dgm:t>
        <a:bodyPr/>
        <a:lstStyle/>
        <a:p>
          <a:endParaRPr lang="en-US"/>
        </a:p>
      </dgm:t>
    </dgm:pt>
    <dgm:pt modelId="{0E26AE49-3684-4D25-A085-8654E03979D8}">
      <dgm:prSet phldrT="[Text]"/>
      <dgm:spPr/>
      <dgm:t>
        <a:bodyPr/>
        <a:lstStyle/>
        <a:p>
          <a:r>
            <a:rPr lang="en-US" dirty="0"/>
            <a:t>Production</a:t>
          </a:r>
        </a:p>
      </dgm:t>
    </dgm:pt>
    <dgm:pt modelId="{94612482-5059-4C37-A6B3-58FCE1F3880E}" type="parTrans" cxnId="{DB67D98B-20F2-4715-B235-D3FF775B20A4}">
      <dgm:prSet/>
      <dgm:spPr/>
      <dgm:t>
        <a:bodyPr/>
        <a:lstStyle/>
        <a:p>
          <a:endParaRPr lang="en-US"/>
        </a:p>
      </dgm:t>
    </dgm:pt>
    <dgm:pt modelId="{347D0136-5F20-40C2-958C-ACB8AB5E91E6}" type="sibTrans" cxnId="{DB67D98B-20F2-4715-B235-D3FF775B20A4}">
      <dgm:prSet/>
      <dgm:spPr/>
      <dgm:t>
        <a:bodyPr/>
        <a:lstStyle/>
        <a:p>
          <a:endParaRPr lang="en-US"/>
        </a:p>
      </dgm:t>
    </dgm:pt>
    <dgm:pt modelId="{572E4FA4-B68A-4A0D-8333-FB05A011A73C}">
      <dgm:prSet phldrT="[Text]"/>
      <dgm:spPr/>
      <dgm:t>
        <a:bodyPr/>
        <a:lstStyle/>
        <a:p>
          <a:r>
            <a:rPr lang="en-US" dirty="0"/>
            <a:t>Marketing and Sales</a:t>
          </a:r>
        </a:p>
      </dgm:t>
    </dgm:pt>
    <dgm:pt modelId="{98C0E4B1-7B7E-472A-B229-4F3A09E36A3C}" type="parTrans" cxnId="{B34E45A2-CD4C-4761-A43B-882E263EF437}">
      <dgm:prSet/>
      <dgm:spPr/>
      <dgm:t>
        <a:bodyPr/>
        <a:lstStyle/>
        <a:p>
          <a:endParaRPr lang="en-US"/>
        </a:p>
      </dgm:t>
    </dgm:pt>
    <dgm:pt modelId="{3E57E457-0C37-4012-81C8-B91833EB8321}" type="sibTrans" cxnId="{B34E45A2-CD4C-4761-A43B-882E263EF437}">
      <dgm:prSet/>
      <dgm:spPr/>
      <dgm:t>
        <a:bodyPr/>
        <a:lstStyle/>
        <a:p>
          <a:endParaRPr lang="en-US"/>
        </a:p>
      </dgm:t>
    </dgm:pt>
    <dgm:pt modelId="{4DA66EDF-9AA6-48FA-9118-30500688E596}">
      <dgm:prSet/>
      <dgm:spPr/>
      <dgm:t>
        <a:bodyPr/>
        <a:lstStyle/>
        <a:p>
          <a:r>
            <a:rPr lang="en-US" dirty="0"/>
            <a:t>Employees</a:t>
          </a:r>
        </a:p>
      </dgm:t>
    </dgm:pt>
    <dgm:pt modelId="{39311ED6-FF9D-4F0F-9409-1AD30CFD5F89}" type="parTrans" cxnId="{51598390-878D-44DF-B8B5-B08493865F42}">
      <dgm:prSet/>
      <dgm:spPr/>
      <dgm:t>
        <a:bodyPr/>
        <a:lstStyle/>
        <a:p>
          <a:endParaRPr lang="en-US"/>
        </a:p>
      </dgm:t>
    </dgm:pt>
    <dgm:pt modelId="{8493B22D-6F50-440F-B6F0-25482016EAC8}" type="sibTrans" cxnId="{51598390-878D-44DF-B8B5-B08493865F42}">
      <dgm:prSet/>
      <dgm:spPr/>
      <dgm:t>
        <a:bodyPr/>
        <a:lstStyle/>
        <a:p>
          <a:endParaRPr lang="en-US"/>
        </a:p>
      </dgm:t>
    </dgm:pt>
    <dgm:pt modelId="{13DDA1D5-F543-45E0-8AE4-C54EA84A16D9}">
      <dgm:prSet/>
      <dgm:spPr/>
      <dgm:t>
        <a:bodyPr/>
        <a:lstStyle/>
        <a:p>
          <a:r>
            <a:rPr lang="en-US" dirty="0"/>
            <a:t>Employees</a:t>
          </a:r>
        </a:p>
      </dgm:t>
    </dgm:pt>
    <dgm:pt modelId="{6CE915B9-7101-4DDA-909E-F835F23F76A8}" type="parTrans" cxnId="{22050050-8DF6-4047-AF5C-8C369D49D0ED}">
      <dgm:prSet/>
      <dgm:spPr/>
      <dgm:t>
        <a:bodyPr/>
        <a:lstStyle/>
        <a:p>
          <a:endParaRPr lang="en-US"/>
        </a:p>
      </dgm:t>
    </dgm:pt>
    <dgm:pt modelId="{508FB66D-5BFA-4C8B-A773-878A0C18F161}" type="sibTrans" cxnId="{22050050-8DF6-4047-AF5C-8C369D49D0ED}">
      <dgm:prSet/>
      <dgm:spPr/>
      <dgm:t>
        <a:bodyPr/>
        <a:lstStyle/>
        <a:p>
          <a:endParaRPr lang="en-US"/>
        </a:p>
      </dgm:t>
    </dgm:pt>
    <dgm:pt modelId="{BEFD1B3F-14F9-4481-B2B8-B01B3CC43ED6}">
      <dgm:prSet/>
      <dgm:spPr/>
      <dgm:t>
        <a:bodyPr/>
        <a:lstStyle/>
        <a:p>
          <a:r>
            <a:rPr lang="en-US" dirty="0"/>
            <a:t>Employees</a:t>
          </a:r>
        </a:p>
      </dgm:t>
    </dgm:pt>
    <dgm:pt modelId="{93249045-44EE-4968-A881-6D236F299B5D}" type="parTrans" cxnId="{71FAC4C8-E8B6-4A7F-A2BA-BC150BB5190D}">
      <dgm:prSet/>
      <dgm:spPr/>
      <dgm:t>
        <a:bodyPr/>
        <a:lstStyle/>
        <a:p>
          <a:endParaRPr lang="en-US"/>
        </a:p>
      </dgm:t>
    </dgm:pt>
    <dgm:pt modelId="{902D8B97-DE76-43C9-A5ED-0FA5F9782ED0}" type="sibTrans" cxnId="{71FAC4C8-E8B6-4A7F-A2BA-BC150BB5190D}">
      <dgm:prSet/>
      <dgm:spPr/>
      <dgm:t>
        <a:bodyPr/>
        <a:lstStyle/>
        <a:p>
          <a:endParaRPr lang="en-US"/>
        </a:p>
      </dgm:t>
    </dgm:pt>
    <dgm:pt modelId="{913CAC37-F281-4F07-9209-7F0B59E100BB}">
      <dgm:prSet/>
      <dgm:spPr/>
      <dgm:t>
        <a:bodyPr/>
        <a:lstStyle/>
        <a:p>
          <a:r>
            <a:rPr lang="en-US" dirty="0"/>
            <a:t>Employees</a:t>
          </a:r>
        </a:p>
      </dgm:t>
    </dgm:pt>
    <dgm:pt modelId="{4C0F1808-2A15-4325-8FAF-3734A5513A26}" type="parTrans" cxnId="{7B8E68F9-D5DD-4A90-8CD3-FA218A0E090F}">
      <dgm:prSet/>
      <dgm:spPr/>
      <dgm:t>
        <a:bodyPr/>
        <a:lstStyle/>
        <a:p>
          <a:endParaRPr lang="en-US"/>
        </a:p>
      </dgm:t>
    </dgm:pt>
    <dgm:pt modelId="{20E1F0EF-AC1E-41FB-9476-D7D8E7C22E65}" type="sibTrans" cxnId="{7B8E68F9-D5DD-4A90-8CD3-FA218A0E090F}">
      <dgm:prSet/>
      <dgm:spPr/>
      <dgm:t>
        <a:bodyPr/>
        <a:lstStyle/>
        <a:p>
          <a:endParaRPr lang="en-US"/>
        </a:p>
      </dgm:t>
    </dgm:pt>
    <dgm:pt modelId="{3A91F5DE-72E9-4C85-89FF-3F86301077FF}">
      <dgm:prSet/>
      <dgm:spPr/>
      <dgm:t>
        <a:bodyPr/>
        <a:lstStyle/>
        <a:p>
          <a:r>
            <a:rPr lang="en-US" dirty="0"/>
            <a:t>Employees</a:t>
          </a:r>
        </a:p>
      </dgm:t>
    </dgm:pt>
    <dgm:pt modelId="{5A2E22E0-1863-4EC8-AD2B-63D9FF290067}" type="parTrans" cxnId="{A13DBD1B-AB8A-47EF-9092-54E11BF53D59}">
      <dgm:prSet/>
      <dgm:spPr/>
      <dgm:t>
        <a:bodyPr/>
        <a:lstStyle/>
        <a:p>
          <a:endParaRPr lang="en-US"/>
        </a:p>
      </dgm:t>
    </dgm:pt>
    <dgm:pt modelId="{E2259861-813B-49CF-BAF2-702191F7114E}" type="sibTrans" cxnId="{A13DBD1B-AB8A-47EF-9092-54E11BF53D59}">
      <dgm:prSet/>
      <dgm:spPr/>
      <dgm:t>
        <a:bodyPr/>
        <a:lstStyle/>
        <a:p>
          <a:endParaRPr lang="en-US"/>
        </a:p>
      </dgm:t>
    </dgm:pt>
    <dgm:pt modelId="{C27A824B-9058-4ACE-8B6E-42598D984BDC}" type="pres">
      <dgm:prSet presAssocID="{DFD101F8-CE77-419F-9E6C-AA1C50A0C2C3}" presName="hierChild1" presStyleCnt="0">
        <dgm:presLayoutVars>
          <dgm:orgChart val="1"/>
          <dgm:chPref val="1"/>
          <dgm:dir/>
          <dgm:animOne val="branch"/>
          <dgm:animLvl val="lvl"/>
          <dgm:resizeHandles/>
        </dgm:presLayoutVars>
      </dgm:prSet>
      <dgm:spPr/>
    </dgm:pt>
    <dgm:pt modelId="{2AAD9EF8-B9B1-4289-B732-88FD6E7DA24E}" type="pres">
      <dgm:prSet presAssocID="{4DF258D1-4BEC-4F79-ACE9-6148F223C2C1}" presName="hierRoot1" presStyleCnt="0">
        <dgm:presLayoutVars>
          <dgm:hierBranch val="init"/>
        </dgm:presLayoutVars>
      </dgm:prSet>
      <dgm:spPr/>
    </dgm:pt>
    <dgm:pt modelId="{FCFCCEDF-CDA0-4CBD-83D6-E0510E5EFB72}" type="pres">
      <dgm:prSet presAssocID="{4DF258D1-4BEC-4F79-ACE9-6148F223C2C1}" presName="rootComposite1" presStyleCnt="0"/>
      <dgm:spPr/>
    </dgm:pt>
    <dgm:pt modelId="{109F6BC8-F6B7-4CBD-80CB-B7690A2C1ACF}" type="pres">
      <dgm:prSet presAssocID="{4DF258D1-4BEC-4F79-ACE9-6148F223C2C1}" presName="rootText1" presStyleLbl="node0" presStyleIdx="0" presStyleCnt="1">
        <dgm:presLayoutVars>
          <dgm:chPref val="3"/>
        </dgm:presLayoutVars>
      </dgm:prSet>
      <dgm:spPr/>
    </dgm:pt>
    <dgm:pt modelId="{88E4EBE6-636A-48F3-8855-537651F2298D}" type="pres">
      <dgm:prSet presAssocID="{4DF258D1-4BEC-4F79-ACE9-6148F223C2C1}" presName="rootConnector1" presStyleLbl="node1" presStyleIdx="0" presStyleCnt="0"/>
      <dgm:spPr/>
    </dgm:pt>
    <dgm:pt modelId="{8D2ABA54-A35C-42E5-8D75-C10555DD75DE}" type="pres">
      <dgm:prSet presAssocID="{4DF258D1-4BEC-4F79-ACE9-6148F223C2C1}" presName="hierChild2" presStyleCnt="0"/>
      <dgm:spPr/>
    </dgm:pt>
    <dgm:pt modelId="{72B1B7ED-B093-4BE4-BB68-6A3073FC8BD8}" type="pres">
      <dgm:prSet presAssocID="{FC392BB8-907C-4BC3-90A5-9CAF659AC3D3}" presName="Name37" presStyleLbl="parChTrans1D2" presStyleIdx="0" presStyleCnt="5"/>
      <dgm:spPr/>
    </dgm:pt>
    <dgm:pt modelId="{8A3D8BAF-776F-44AE-8562-7736A2500951}" type="pres">
      <dgm:prSet presAssocID="{44EAA7CA-6E00-4B56-81CB-B30972C54E00}" presName="hierRoot2" presStyleCnt="0">
        <dgm:presLayoutVars>
          <dgm:hierBranch val="init"/>
        </dgm:presLayoutVars>
      </dgm:prSet>
      <dgm:spPr/>
    </dgm:pt>
    <dgm:pt modelId="{C800A045-5813-4098-8664-6447A3DC30AC}" type="pres">
      <dgm:prSet presAssocID="{44EAA7CA-6E00-4B56-81CB-B30972C54E00}" presName="rootComposite" presStyleCnt="0"/>
      <dgm:spPr/>
    </dgm:pt>
    <dgm:pt modelId="{1708EFE9-E011-4B98-8767-10EAC7120182}" type="pres">
      <dgm:prSet presAssocID="{44EAA7CA-6E00-4B56-81CB-B30972C54E00}" presName="rootText" presStyleLbl="node2" presStyleIdx="0" presStyleCnt="5">
        <dgm:presLayoutVars>
          <dgm:chPref val="3"/>
        </dgm:presLayoutVars>
      </dgm:prSet>
      <dgm:spPr/>
    </dgm:pt>
    <dgm:pt modelId="{F66299F7-2F56-48BE-B642-578B38B4BB9A}" type="pres">
      <dgm:prSet presAssocID="{44EAA7CA-6E00-4B56-81CB-B30972C54E00}" presName="rootConnector" presStyleLbl="node2" presStyleIdx="0" presStyleCnt="5"/>
      <dgm:spPr/>
    </dgm:pt>
    <dgm:pt modelId="{8D5690AC-C6C6-44A9-B01E-823E44E10FD8}" type="pres">
      <dgm:prSet presAssocID="{44EAA7CA-6E00-4B56-81CB-B30972C54E00}" presName="hierChild4" presStyleCnt="0"/>
      <dgm:spPr/>
    </dgm:pt>
    <dgm:pt modelId="{578533BF-D044-42D3-99DF-E5D84FB752E0}" type="pres">
      <dgm:prSet presAssocID="{39311ED6-FF9D-4F0F-9409-1AD30CFD5F89}" presName="Name37" presStyleLbl="parChTrans1D3" presStyleIdx="0" presStyleCnt="5"/>
      <dgm:spPr/>
    </dgm:pt>
    <dgm:pt modelId="{6AB77E64-98E4-4D0D-BD67-25D368E7A8C6}" type="pres">
      <dgm:prSet presAssocID="{4DA66EDF-9AA6-48FA-9118-30500688E596}" presName="hierRoot2" presStyleCnt="0">
        <dgm:presLayoutVars>
          <dgm:hierBranch val="init"/>
        </dgm:presLayoutVars>
      </dgm:prSet>
      <dgm:spPr/>
    </dgm:pt>
    <dgm:pt modelId="{DFB1EF5C-9090-4407-81FD-7C31816053E6}" type="pres">
      <dgm:prSet presAssocID="{4DA66EDF-9AA6-48FA-9118-30500688E596}" presName="rootComposite" presStyleCnt="0"/>
      <dgm:spPr/>
    </dgm:pt>
    <dgm:pt modelId="{6889C6B3-4D4B-405A-AB7F-F0B996C1A408}" type="pres">
      <dgm:prSet presAssocID="{4DA66EDF-9AA6-48FA-9118-30500688E596}" presName="rootText" presStyleLbl="node3" presStyleIdx="0" presStyleCnt="5">
        <dgm:presLayoutVars>
          <dgm:chPref val="3"/>
        </dgm:presLayoutVars>
      </dgm:prSet>
      <dgm:spPr/>
    </dgm:pt>
    <dgm:pt modelId="{659BBA0B-7EE5-4C95-8D08-B63CB18A1B57}" type="pres">
      <dgm:prSet presAssocID="{4DA66EDF-9AA6-48FA-9118-30500688E596}" presName="rootConnector" presStyleLbl="node3" presStyleIdx="0" presStyleCnt="5"/>
      <dgm:spPr/>
    </dgm:pt>
    <dgm:pt modelId="{C0E259F4-B45E-4B19-A5F5-1180ADFBDB13}" type="pres">
      <dgm:prSet presAssocID="{4DA66EDF-9AA6-48FA-9118-30500688E596}" presName="hierChild4" presStyleCnt="0"/>
      <dgm:spPr/>
    </dgm:pt>
    <dgm:pt modelId="{9D257172-07A8-4DFC-816E-43989709DB92}" type="pres">
      <dgm:prSet presAssocID="{4DA66EDF-9AA6-48FA-9118-30500688E596}" presName="hierChild5" presStyleCnt="0"/>
      <dgm:spPr/>
    </dgm:pt>
    <dgm:pt modelId="{8443911E-88FD-4C20-98EF-057E8123B06B}" type="pres">
      <dgm:prSet presAssocID="{44EAA7CA-6E00-4B56-81CB-B30972C54E00}" presName="hierChild5" presStyleCnt="0"/>
      <dgm:spPr/>
    </dgm:pt>
    <dgm:pt modelId="{76187E87-A374-4EC8-B73F-2C4681FB015D}" type="pres">
      <dgm:prSet presAssocID="{94612482-5059-4C37-A6B3-58FCE1F3880E}" presName="Name37" presStyleLbl="parChTrans1D2" presStyleIdx="1" presStyleCnt="5"/>
      <dgm:spPr/>
    </dgm:pt>
    <dgm:pt modelId="{3DDA841F-5797-4DC6-B68D-0E7FED1E0AE1}" type="pres">
      <dgm:prSet presAssocID="{0E26AE49-3684-4D25-A085-8654E03979D8}" presName="hierRoot2" presStyleCnt="0">
        <dgm:presLayoutVars>
          <dgm:hierBranch val="init"/>
        </dgm:presLayoutVars>
      </dgm:prSet>
      <dgm:spPr/>
    </dgm:pt>
    <dgm:pt modelId="{5EFDF3F5-26EC-4B59-B6F2-6E5616033E73}" type="pres">
      <dgm:prSet presAssocID="{0E26AE49-3684-4D25-A085-8654E03979D8}" presName="rootComposite" presStyleCnt="0"/>
      <dgm:spPr/>
    </dgm:pt>
    <dgm:pt modelId="{D3317188-D4C1-4347-9617-E1A5AF0207E4}" type="pres">
      <dgm:prSet presAssocID="{0E26AE49-3684-4D25-A085-8654E03979D8}" presName="rootText" presStyleLbl="node2" presStyleIdx="1" presStyleCnt="5">
        <dgm:presLayoutVars>
          <dgm:chPref val="3"/>
        </dgm:presLayoutVars>
      </dgm:prSet>
      <dgm:spPr/>
    </dgm:pt>
    <dgm:pt modelId="{B6296758-AF68-49F6-904F-8CFF7739CA3A}" type="pres">
      <dgm:prSet presAssocID="{0E26AE49-3684-4D25-A085-8654E03979D8}" presName="rootConnector" presStyleLbl="node2" presStyleIdx="1" presStyleCnt="5"/>
      <dgm:spPr/>
    </dgm:pt>
    <dgm:pt modelId="{12D0DC26-EE04-4DB9-A5DC-2355A0CF51F4}" type="pres">
      <dgm:prSet presAssocID="{0E26AE49-3684-4D25-A085-8654E03979D8}" presName="hierChild4" presStyleCnt="0"/>
      <dgm:spPr/>
    </dgm:pt>
    <dgm:pt modelId="{4391A006-E467-484D-A5B0-5C4607C242A7}" type="pres">
      <dgm:prSet presAssocID="{6CE915B9-7101-4DDA-909E-F835F23F76A8}" presName="Name37" presStyleLbl="parChTrans1D3" presStyleIdx="1" presStyleCnt="5"/>
      <dgm:spPr/>
    </dgm:pt>
    <dgm:pt modelId="{621A9AF5-793C-4A20-A6FC-349D0B8BACDD}" type="pres">
      <dgm:prSet presAssocID="{13DDA1D5-F543-45E0-8AE4-C54EA84A16D9}" presName="hierRoot2" presStyleCnt="0">
        <dgm:presLayoutVars>
          <dgm:hierBranch val="init"/>
        </dgm:presLayoutVars>
      </dgm:prSet>
      <dgm:spPr/>
    </dgm:pt>
    <dgm:pt modelId="{FFF3FDF8-4FB4-47DB-8504-4BB7032EB6D0}" type="pres">
      <dgm:prSet presAssocID="{13DDA1D5-F543-45E0-8AE4-C54EA84A16D9}" presName="rootComposite" presStyleCnt="0"/>
      <dgm:spPr/>
    </dgm:pt>
    <dgm:pt modelId="{E2CBDA9A-DCE7-4DFF-9279-4AC0B147941C}" type="pres">
      <dgm:prSet presAssocID="{13DDA1D5-F543-45E0-8AE4-C54EA84A16D9}" presName="rootText" presStyleLbl="node3" presStyleIdx="1" presStyleCnt="5">
        <dgm:presLayoutVars>
          <dgm:chPref val="3"/>
        </dgm:presLayoutVars>
      </dgm:prSet>
      <dgm:spPr/>
    </dgm:pt>
    <dgm:pt modelId="{051952FA-9545-4FB4-81B8-E2FAEF7207A0}" type="pres">
      <dgm:prSet presAssocID="{13DDA1D5-F543-45E0-8AE4-C54EA84A16D9}" presName="rootConnector" presStyleLbl="node3" presStyleIdx="1" presStyleCnt="5"/>
      <dgm:spPr/>
    </dgm:pt>
    <dgm:pt modelId="{3458930E-78C1-4CAE-8550-7ED4A3489032}" type="pres">
      <dgm:prSet presAssocID="{13DDA1D5-F543-45E0-8AE4-C54EA84A16D9}" presName="hierChild4" presStyleCnt="0"/>
      <dgm:spPr/>
    </dgm:pt>
    <dgm:pt modelId="{8E03B27C-4102-4140-A301-D45BB0E95830}" type="pres">
      <dgm:prSet presAssocID="{13DDA1D5-F543-45E0-8AE4-C54EA84A16D9}" presName="hierChild5" presStyleCnt="0"/>
      <dgm:spPr/>
    </dgm:pt>
    <dgm:pt modelId="{386FA43F-455B-4757-9A10-B657873D062A}" type="pres">
      <dgm:prSet presAssocID="{0E26AE49-3684-4D25-A085-8654E03979D8}" presName="hierChild5" presStyleCnt="0"/>
      <dgm:spPr/>
    </dgm:pt>
    <dgm:pt modelId="{5DDC3962-0DF2-4091-B653-96195EF9292A}" type="pres">
      <dgm:prSet presAssocID="{98C0E4B1-7B7E-472A-B229-4F3A09E36A3C}" presName="Name37" presStyleLbl="parChTrans1D2" presStyleIdx="2" presStyleCnt="5"/>
      <dgm:spPr/>
    </dgm:pt>
    <dgm:pt modelId="{E53297EB-BD33-4030-9215-4F2033553A60}" type="pres">
      <dgm:prSet presAssocID="{572E4FA4-B68A-4A0D-8333-FB05A011A73C}" presName="hierRoot2" presStyleCnt="0">
        <dgm:presLayoutVars>
          <dgm:hierBranch val="init"/>
        </dgm:presLayoutVars>
      </dgm:prSet>
      <dgm:spPr/>
    </dgm:pt>
    <dgm:pt modelId="{3FE742B3-E4FD-4DDA-926A-C383532A7241}" type="pres">
      <dgm:prSet presAssocID="{572E4FA4-B68A-4A0D-8333-FB05A011A73C}" presName="rootComposite" presStyleCnt="0"/>
      <dgm:spPr/>
    </dgm:pt>
    <dgm:pt modelId="{FEC57E7B-B42B-4AAA-AF64-F02EAF9F771B}" type="pres">
      <dgm:prSet presAssocID="{572E4FA4-B68A-4A0D-8333-FB05A011A73C}" presName="rootText" presStyleLbl="node2" presStyleIdx="2" presStyleCnt="5">
        <dgm:presLayoutVars>
          <dgm:chPref val="3"/>
        </dgm:presLayoutVars>
      </dgm:prSet>
      <dgm:spPr/>
    </dgm:pt>
    <dgm:pt modelId="{26AFF689-CFC3-4F6F-AE1B-13982037CD79}" type="pres">
      <dgm:prSet presAssocID="{572E4FA4-B68A-4A0D-8333-FB05A011A73C}" presName="rootConnector" presStyleLbl="node2" presStyleIdx="2" presStyleCnt="5"/>
      <dgm:spPr/>
    </dgm:pt>
    <dgm:pt modelId="{DF4CFB5C-2263-4899-8F46-76821B8A37B5}" type="pres">
      <dgm:prSet presAssocID="{572E4FA4-B68A-4A0D-8333-FB05A011A73C}" presName="hierChild4" presStyleCnt="0"/>
      <dgm:spPr/>
    </dgm:pt>
    <dgm:pt modelId="{A72C0889-485E-498F-ABD0-98BEC858D24C}" type="pres">
      <dgm:prSet presAssocID="{93249045-44EE-4968-A881-6D236F299B5D}" presName="Name37" presStyleLbl="parChTrans1D3" presStyleIdx="2" presStyleCnt="5"/>
      <dgm:spPr/>
    </dgm:pt>
    <dgm:pt modelId="{BECA9035-B0D4-4AD1-819C-0FAC48051B11}" type="pres">
      <dgm:prSet presAssocID="{BEFD1B3F-14F9-4481-B2B8-B01B3CC43ED6}" presName="hierRoot2" presStyleCnt="0">
        <dgm:presLayoutVars>
          <dgm:hierBranch val="init"/>
        </dgm:presLayoutVars>
      </dgm:prSet>
      <dgm:spPr/>
    </dgm:pt>
    <dgm:pt modelId="{47FA6468-BDAF-4FB4-A7EE-12BE47C203BF}" type="pres">
      <dgm:prSet presAssocID="{BEFD1B3F-14F9-4481-B2B8-B01B3CC43ED6}" presName="rootComposite" presStyleCnt="0"/>
      <dgm:spPr/>
    </dgm:pt>
    <dgm:pt modelId="{BBB33056-5998-4C09-8F4A-C859AD0CEC02}" type="pres">
      <dgm:prSet presAssocID="{BEFD1B3F-14F9-4481-B2B8-B01B3CC43ED6}" presName="rootText" presStyleLbl="node3" presStyleIdx="2" presStyleCnt="5">
        <dgm:presLayoutVars>
          <dgm:chPref val="3"/>
        </dgm:presLayoutVars>
      </dgm:prSet>
      <dgm:spPr/>
    </dgm:pt>
    <dgm:pt modelId="{E88E0772-9A8B-4339-BCA0-FF3126E3EE95}" type="pres">
      <dgm:prSet presAssocID="{BEFD1B3F-14F9-4481-B2B8-B01B3CC43ED6}" presName="rootConnector" presStyleLbl="node3" presStyleIdx="2" presStyleCnt="5"/>
      <dgm:spPr/>
    </dgm:pt>
    <dgm:pt modelId="{EA6AD180-5AB9-46D6-BA51-E0A337DEF463}" type="pres">
      <dgm:prSet presAssocID="{BEFD1B3F-14F9-4481-B2B8-B01B3CC43ED6}" presName="hierChild4" presStyleCnt="0"/>
      <dgm:spPr/>
    </dgm:pt>
    <dgm:pt modelId="{99E52D79-0F10-4C9D-A3FF-3668C9BEAC4A}" type="pres">
      <dgm:prSet presAssocID="{BEFD1B3F-14F9-4481-B2B8-B01B3CC43ED6}" presName="hierChild5" presStyleCnt="0"/>
      <dgm:spPr/>
    </dgm:pt>
    <dgm:pt modelId="{03FFD067-01DC-4FCF-A6F3-E77E9305D9A3}" type="pres">
      <dgm:prSet presAssocID="{572E4FA4-B68A-4A0D-8333-FB05A011A73C}" presName="hierChild5" presStyleCnt="0"/>
      <dgm:spPr/>
    </dgm:pt>
    <dgm:pt modelId="{BC97C028-ED98-4225-B61D-78BE2EE5CC76}" type="pres">
      <dgm:prSet presAssocID="{FB0F9F95-6CC2-40B1-98AF-F28B706CD9FB}" presName="Name37" presStyleLbl="parChTrans1D2" presStyleIdx="3" presStyleCnt="5"/>
      <dgm:spPr/>
    </dgm:pt>
    <dgm:pt modelId="{87CB99A2-84AE-4765-BDB7-F0BE4E1C4D99}" type="pres">
      <dgm:prSet presAssocID="{4AFBEEE8-2273-4BF3-B046-B1F4889755D0}" presName="hierRoot2" presStyleCnt="0">
        <dgm:presLayoutVars>
          <dgm:hierBranch val="init"/>
        </dgm:presLayoutVars>
      </dgm:prSet>
      <dgm:spPr/>
    </dgm:pt>
    <dgm:pt modelId="{7D526381-3A93-437C-B321-3967AF33D50B}" type="pres">
      <dgm:prSet presAssocID="{4AFBEEE8-2273-4BF3-B046-B1F4889755D0}" presName="rootComposite" presStyleCnt="0"/>
      <dgm:spPr/>
    </dgm:pt>
    <dgm:pt modelId="{AA6866D0-2A9E-4FDA-817B-29EB0560F4C3}" type="pres">
      <dgm:prSet presAssocID="{4AFBEEE8-2273-4BF3-B046-B1F4889755D0}" presName="rootText" presStyleLbl="node2" presStyleIdx="3" presStyleCnt="5">
        <dgm:presLayoutVars>
          <dgm:chPref val="3"/>
        </dgm:presLayoutVars>
      </dgm:prSet>
      <dgm:spPr/>
    </dgm:pt>
    <dgm:pt modelId="{7E509417-F3F9-4B62-A0FD-8A8F3292AB15}" type="pres">
      <dgm:prSet presAssocID="{4AFBEEE8-2273-4BF3-B046-B1F4889755D0}" presName="rootConnector" presStyleLbl="node2" presStyleIdx="3" presStyleCnt="5"/>
      <dgm:spPr/>
    </dgm:pt>
    <dgm:pt modelId="{F8931F4F-169A-4B51-98B3-469FD73C99A4}" type="pres">
      <dgm:prSet presAssocID="{4AFBEEE8-2273-4BF3-B046-B1F4889755D0}" presName="hierChild4" presStyleCnt="0"/>
      <dgm:spPr/>
    </dgm:pt>
    <dgm:pt modelId="{57E7FBEA-489D-45EA-8D64-1A8DAF91FEDA}" type="pres">
      <dgm:prSet presAssocID="{4C0F1808-2A15-4325-8FAF-3734A5513A26}" presName="Name37" presStyleLbl="parChTrans1D3" presStyleIdx="3" presStyleCnt="5"/>
      <dgm:spPr/>
    </dgm:pt>
    <dgm:pt modelId="{43968F5E-E406-4C36-A75A-CFD2F845EC16}" type="pres">
      <dgm:prSet presAssocID="{913CAC37-F281-4F07-9209-7F0B59E100BB}" presName="hierRoot2" presStyleCnt="0">
        <dgm:presLayoutVars>
          <dgm:hierBranch val="init"/>
        </dgm:presLayoutVars>
      </dgm:prSet>
      <dgm:spPr/>
    </dgm:pt>
    <dgm:pt modelId="{EDB9BEA5-7F68-47F0-83AA-50F449F0DCA0}" type="pres">
      <dgm:prSet presAssocID="{913CAC37-F281-4F07-9209-7F0B59E100BB}" presName="rootComposite" presStyleCnt="0"/>
      <dgm:spPr/>
    </dgm:pt>
    <dgm:pt modelId="{BAA6ACDA-5298-45CC-95C0-AB16D72881E1}" type="pres">
      <dgm:prSet presAssocID="{913CAC37-F281-4F07-9209-7F0B59E100BB}" presName="rootText" presStyleLbl="node3" presStyleIdx="3" presStyleCnt="5">
        <dgm:presLayoutVars>
          <dgm:chPref val="3"/>
        </dgm:presLayoutVars>
      </dgm:prSet>
      <dgm:spPr/>
    </dgm:pt>
    <dgm:pt modelId="{4F65F1C9-CFCC-4760-8305-DA0296A8DEDC}" type="pres">
      <dgm:prSet presAssocID="{913CAC37-F281-4F07-9209-7F0B59E100BB}" presName="rootConnector" presStyleLbl="node3" presStyleIdx="3" presStyleCnt="5"/>
      <dgm:spPr/>
    </dgm:pt>
    <dgm:pt modelId="{AEEF5AAA-0EC5-4231-9B65-9F2BA7A41D87}" type="pres">
      <dgm:prSet presAssocID="{913CAC37-F281-4F07-9209-7F0B59E100BB}" presName="hierChild4" presStyleCnt="0"/>
      <dgm:spPr/>
    </dgm:pt>
    <dgm:pt modelId="{B899BEC6-970F-493A-94E6-333CA29D025D}" type="pres">
      <dgm:prSet presAssocID="{913CAC37-F281-4F07-9209-7F0B59E100BB}" presName="hierChild5" presStyleCnt="0"/>
      <dgm:spPr/>
    </dgm:pt>
    <dgm:pt modelId="{F4B93F9D-1E8B-4D39-8C72-F72791CE0C90}" type="pres">
      <dgm:prSet presAssocID="{4AFBEEE8-2273-4BF3-B046-B1F4889755D0}" presName="hierChild5" presStyleCnt="0"/>
      <dgm:spPr/>
    </dgm:pt>
    <dgm:pt modelId="{87FBFD23-0554-4857-AC43-058B53007C9B}" type="pres">
      <dgm:prSet presAssocID="{09301C89-0C0E-4A7A-A037-599726D2A8DF}" presName="Name37" presStyleLbl="parChTrans1D2" presStyleIdx="4" presStyleCnt="5"/>
      <dgm:spPr/>
    </dgm:pt>
    <dgm:pt modelId="{1F46B401-0AF2-42AB-8C5E-41B260595C79}" type="pres">
      <dgm:prSet presAssocID="{3FF9F6DF-AE3A-40F7-A678-BFBEC4D2837B}" presName="hierRoot2" presStyleCnt="0">
        <dgm:presLayoutVars>
          <dgm:hierBranch val="init"/>
        </dgm:presLayoutVars>
      </dgm:prSet>
      <dgm:spPr/>
    </dgm:pt>
    <dgm:pt modelId="{988CAF84-DF96-4304-88DF-FF28D808582D}" type="pres">
      <dgm:prSet presAssocID="{3FF9F6DF-AE3A-40F7-A678-BFBEC4D2837B}" presName="rootComposite" presStyleCnt="0"/>
      <dgm:spPr/>
    </dgm:pt>
    <dgm:pt modelId="{5E8AE10E-EAE4-4E77-841D-72670DDEA62C}" type="pres">
      <dgm:prSet presAssocID="{3FF9F6DF-AE3A-40F7-A678-BFBEC4D2837B}" presName="rootText" presStyleLbl="node2" presStyleIdx="4" presStyleCnt="5">
        <dgm:presLayoutVars>
          <dgm:chPref val="3"/>
        </dgm:presLayoutVars>
      </dgm:prSet>
      <dgm:spPr/>
    </dgm:pt>
    <dgm:pt modelId="{709D81C7-9C5C-4890-897A-1120789D2FDC}" type="pres">
      <dgm:prSet presAssocID="{3FF9F6DF-AE3A-40F7-A678-BFBEC4D2837B}" presName="rootConnector" presStyleLbl="node2" presStyleIdx="4" presStyleCnt="5"/>
      <dgm:spPr/>
    </dgm:pt>
    <dgm:pt modelId="{FADEEFC9-7CD7-4E92-8EC1-7BCAE14DDA3A}" type="pres">
      <dgm:prSet presAssocID="{3FF9F6DF-AE3A-40F7-A678-BFBEC4D2837B}" presName="hierChild4" presStyleCnt="0"/>
      <dgm:spPr/>
    </dgm:pt>
    <dgm:pt modelId="{A52B6864-5792-4E71-91EC-7EDB4D4FF473}" type="pres">
      <dgm:prSet presAssocID="{5A2E22E0-1863-4EC8-AD2B-63D9FF290067}" presName="Name37" presStyleLbl="parChTrans1D3" presStyleIdx="4" presStyleCnt="5"/>
      <dgm:spPr/>
    </dgm:pt>
    <dgm:pt modelId="{0FACFDD7-5189-4203-9563-B0F0C0CFD656}" type="pres">
      <dgm:prSet presAssocID="{3A91F5DE-72E9-4C85-89FF-3F86301077FF}" presName="hierRoot2" presStyleCnt="0">
        <dgm:presLayoutVars>
          <dgm:hierBranch val="init"/>
        </dgm:presLayoutVars>
      </dgm:prSet>
      <dgm:spPr/>
    </dgm:pt>
    <dgm:pt modelId="{05C8A46C-DD82-48B9-8267-0D9B472B4A65}" type="pres">
      <dgm:prSet presAssocID="{3A91F5DE-72E9-4C85-89FF-3F86301077FF}" presName="rootComposite" presStyleCnt="0"/>
      <dgm:spPr/>
    </dgm:pt>
    <dgm:pt modelId="{AB662A61-0AEE-4619-91E3-233C7DCFAE27}" type="pres">
      <dgm:prSet presAssocID="{3A91F5DE-72E9-4C85-89FF-3F86301077FF}" presName="rootText" presStyleLbl="node3" presStyleIdx="4" presStyleCnt="5">
        <dgm:presLayoutVars>
          <dgm:chPref val="3"/>
        </dgm:presLayoutVars>
      </dgm:prSet>
      <dgm:spPr/>
    </dgm:pt>
    <dgm:pt modelId="{81881E3D-BDE5-4B28-BB14-20671FF4FCED}" type="pres">
      <dgm:prSet presAssocID="{3A91F5DE-72E9-4C85-89FF-3F86301077FF}" presName="rootConnector" presStyleLbl="node3" presStyleIdx="4" presStyleCnt="5"/>
      <dgm:spPr/>
    </dgm:pt>
    <dgm:pt modelId="{3C45A812-0C77-45DF-800D-EE2F7BD8D122}" type="pres">
      <dgm:prSet presAssocID="{3A91F5DE-72E9-4C85-89FF-3F86301077FF}" presName="hierChild4" presStyleCnt="0"/>
      <dgm:spPr/>
    </dgm:pt>
    <dgm:pt modelId="{2C89FAB5-B65E-4D7B-9346-E2B61F6BD9E6}" type="pres">
      <dgm:prSet presAssocID="{3A91F5DE-72E9-4C85-89FF-3F86301077FF}" presName="hierChild5" presStyleCnt="0"/>
      <dgm:spPr/>
    </dgm:pt>
    <dgm:pt modelId="{741A709B-3EED-4810-83DB-866CB65D7639}" type="pres">
      <dgm:prSet presAssocID="{3FF9F6DF-AE3A-40F7-A678-BFBEC4D2837B}" presName="hierChild5" presStyleCnt="0"/>
      <dgm:spPr/>
    </dgm:pt>
    <dgm:pt modelId="{D9DD25BD-AA4A-4733-BD6B-9DFFFC22037E}" type="pres">
      <dgm:prSet presAssocID="{4DF258D1-4BEC-4F79-ACE9-6148F223C2C1}" presName="hierChild3" presStyleCnt="0"/>
      <dgm:spPr/>
    </dgm:pt>
  </dgm:ptLst>
  <dgm:cxnLst>
    <dgm:cxn modelId="{5AD28F01-EC7C-488D-BF66-E14EC9B81419}" type="presOf" srcId="{4DF258D1-4BEC-4F79-ACE9-6148F223C2C1}" destId="{109F6BC8-F6B7-4CBD-80CB-B7690A2C1ACF}" srcOrd="0" destOrd="0" presId="urn:microsoft.com/office/officeart/2005/8/layout/orgChart1"/>
    <dgm:cxn modelId="{0C983505-28FD-40F6-AC5D-D3695A18861E}" type="presOf" srcId="{13DDA1D5-F543-45E0-8AE4-C54EA84A16D9}" destId="{051952FA-9545-4FB4-81B8-E2FAEF7207A0}" srcOrd="1" destOrd="0" presId="urn:microsoft.com/office/officeart/2005/8/layout/orgChart1"/>
    <dgm:cxn modelId="{78B8870E-89DC-4D6F-AAC9-DAE5A04AF1EB}" type="presOf" srcId="{44EAA7CA-6E00-4B56-81CB-B30972C54E00}" destId="{F66299F7-2F56-48BE-B642-578B38B4BB9A}" srcOrd="1" destOrd="0" presId="urn:microsoft.com/office/officeart/2005/8/layout/orgChart1"/>
    <dgm:cxn modelId="{9FB5FA0F-6735-4315-98A7-A8364CF67071}" srcId="{DFD101F8-CE77-419F-9E6C-AA1C50A0C2C3}" destId="{4DF258D1-4BEC-4F79-ACE9-6148F223C2C1}" srcOrd="0" destOrd="0" parTransId="{E7817E0F-FF4B-4978-A275-717DDAAB565B}" sibTransId="{D91939E7-2D13-45C7-B04C-9777C5AE946D}"/>
    <dgm:cxn modelId="{9BC3D419-F190-4628-9FB8-D654C0F26C24}" srcId="{4DF258D1-4BEC-4F79-ACE9-6148F223C2C1}" destId="{44EAA7CA-6E00-4B56-81CB-B30972C54E00}" srcOrd="0" destOrd="0" parTransId="{FC392BB8-907C-4BC3-90A5-9CAF659AC3D3}" sibTransId="{14B8AA64-4727-4ED6-98DB-D13CE1C69D23}"/>
    <dgm:cxn modelId="{A13DBD1B-AB8A-47EF-9092-54E11BF53D59}" srcId="{3FF9F6DF-AE3A-40F7-A678-BFBEC4D2837B}" destId="{3A91F5DE-72E9-4C85-89FF-3F86301077FF}" srcOrd="0" destOrd="0" parTransId="{5A2E22E0-1863-4EC8-AD2B-63D9FF290067}" sibTransId="{E2259861-813B-49CF-BAF2-702191F7114E}"/>
    <dgm:cxn modelId="{74D9811C-EDBA-4AF5-99FD-4CF1E80D5F33}" srcId="{4DF258D1-4BEC-4F79-ACE9-6148F223C2C1}" destId="{3FF9F6DF-AE3A-40F7-A678-BFBEC4D2837B}" srcOrd="4" destOrd="0" parTransId="{09301C89-0C0E-4A7A-A037-599726D2A8DF}" sibTransId="{74BEC9A8-8A15-4686-A3B5-80B9DCA24ED4}"/>
    <dgm:cxn modelId="{C24C6522-EC3A-4D57-827B-E41D956A74E4}" type="presOf" srcId="{BEFD1B3F-14F9-4481-B2B8-B01B3CC43ED6}" destId="{BBB33056-5998-4C09-8F4A-C859AD0CEC02}" srcOrd="0" destOrd="0" presId="urn:microsoft.com/office/officeart/2005/8/layout/orgChart1"/>
    <dgm:cxn modelId="{A5610524-85A4-490D-A58A-4BC12C020028}" type="presOf" srcId="{0E26AE49-3684-4D25-A085-8654E03979D8}" destId="{B6296758-AF68-49F6-904F-8CFF7739CA3A}" srcOrd="1" destOrd="0" presId="urn:microsoft.com/office/officeart/2005/8/layout/orgChart1"/>
    <dgm:cxn modelId="{10B92A24-74E8-4C79-829D-26B24AF194B3}" type="presOf" srcId="{98C0E4B1-7B7E-472A-B229-4F3A09E36A3C}" destId="{5DDC3962-0DF2-4091-B653-96195EF9292A}" srcOrd="0" destOrd="0" presId="urn:microsoft.com/office/officeart/2005/8/layout/orgChart1"/>
    <dgm:cxn modelId="{2C27DE33-705F-42C7-A733-2532BCD28F9A}" type="presOf" srcId="{4DA66EDF-9AA6-48FA-9118-30500688E596}" destId="{6889C6B3-4D4B-405A-AB7F-F0B996C1A408}" srcOrd="0" destOrd="0" presId="urn:microsoft.com/office/officeart/2005/8/layout/orgChart1"/>
    <dgm:cxn modelId="{F5E4DF33-D062-4586-B844-728EB168A13F}" type="presOf" srcId="{4DF258D1-4BEC-4F79-ACE9-6148F223C2C1}" destId="{88E4EBE6-636A-48F3-8855-537651F2298D}" srcOrd="1" destOrd="0" presId="urn:microsoft.com/office/officeart/2005/8/layout/orgChart1"/>
    <dgm:cxn modelId="{ECC93C39-D716-4D5C-A754-5E48BB34BFC8}" type="presOf" srcId="{913CAC37-F281-4F07-9209-7F0B59E100BB}" destId="{4F65F1C9-CFCC-4760-8305-DA0296A8DEDC}" srcOrd="1" destOrd="0" presId="urn:microsoft.com/office/officeart/2005/8/layout/orgChart1"/>
    <dgm:cxn modelId="{E045233B-035D-41A1-8105-14983B86C197}" type="presOf" srcId="{DFD101F8-CE77-419F-9E6C-AA1C50A0C2C3}" destId="{C27A824B-9058-4ACE-8B6E-42598D984BDC}" srcOrd="0" destOrd="0" presId="urn:microsoft.com/office/officeart/2005/8/layout/orgChart1"/>
    <dgm:cxn modelId="{377F6343-AB4F-4FD8-8981-F63DC7C478F9}" type="presOf" srcId="{FB0F9F95-6CC2-40B1-98AF-F28B706CD9FB}" destId="{BC97C028-ED98-4225-B61D-78BE2EE5CC76}" srcOrd="0" destOrd="0" presId="urn:microsoft.com/office/officeart/2005/8/layout/orgChart1"/>
    <dgm:cxn modelId="{C96AD049-5CE7-4920-94A8-A32E05CF955A}" type="presOf" srcId="{3FF9F6DF-AE3A-40F7-A678-BFBEC4D2837B}" destId="{709D81C7-9C5C-4890-897A-1120789D2FDC}" srcOrd="1" destOrd="0" presId="urn:microsoft.com/office/officeart/2005/8/layout/orgChart1"/>
    <dgm:cxn modelId="{22050050-8DF6-4047-AF5C-8C369D49D0ED}" srcId="{0E26AE49-3684-4D25-A085-8654E03979D8}" destId="{13DDA1D5-F543-45E0-8AE4-C54EA84A16D9}" srcOrd="0" destOrd="0" parTransId="{6CE915B9-7101-4DDA-909E-F835F23F76A8}" sibTransId="{508FB66D-5BFA-4C8B-A773-878A0C18F161}"/>
    <dgm:cxn modelId="{72554A58-3AD1-4FCD-82DE-8192E93DDA1B}" type="presOf" srcId="{39311ED6-FF9D-4F0F-9409-1AD30CFD5F89}" destId="{578533BF-D044-42D3-99DF-E5D84FB752E0}" srcOrd="0" destOrd="0" presId="urn:microsoft.com/office/officeart/2005/8/layout/orgChart1"/>
    <dgm:cxn modelId="{D8639A84-9D6E-4DC3-964D-A1475E671BC7}" type="presOf" srcId="{913CAC37-F281-4F07-9209-7F0B59E100BB}" destId="{BAA6ACDA-5298-45CC-95C0-AB16D72881E1}" srcOrd="0" destOrd="0" presId="urn:microsoft.com/office/officeart/2005/8/layout/orgChart1"/>
    <dgm:cxn modelId="{DF7D778B-15DC-4838-9B2D-5AE8DBCAA773}" type="presOf" srcId="{3FF9F6DF-AE3A-40F7-A678-BFBEC4D2837B}" destId="{5E8AE10E-EAE4-4E77-841D-72670DDEA62C}" srcOrd="0" destOrd="0" presId="urn:microsoft.com/office/officeart/2005/8/layout/orgChart1"/>
    <dgm:cxn modelId="{DB67D98B-20F2-4715-B235-D3FF775B20A4}" srcId="{4DF258D1-4BEC-4F79-ACE9-6148F223C2C1}" destId="{0E26AE49-3684-4D25-A085-8654E03979D8}" srcOrd="1" destOrd="0" parTransId="{94612482-5059-4C37-A6B3-58FCE1F3880E}" sibTransId="{347D0136-5F20-40C2-958C-ACB8AB5E91E6}"/>
    <dgm:cxn modelId="{4C316590-AE55-4E70-802D-D1DC0AA073A8}" type="presOf" srcId="{572E4FA4-B68A-4A0D-8333-FB05A011A73C}" destId="{FEC57E7B-B42B-4AAA-AF64-F02EAF9F771B}" srcOrd="0" destOrd="0" presId="urn:microsoft.com/office/officeart/2005/8/layout/orgChart1"/>
    <dgm:cxn modelId="{51598390-878D-44DF-B8B5-B08493865F42}" srcId="{44EAA7CA-6E00-4B56-81CB-B30972C54E00}" destId="{4DA66EDF-9AA6-48FA-9118-30500688E596}" srcOrd="0" destOrd="0" parTransId="{39311ED6-FF9D-4F0F-9409-1AD30CFD5F89}" sibTransId="{8493B22D-6F50-440F-B6F0-25482016EAC8}"/>
    <dgm:cxn modelId="{A0686C91-C473-4824-8D5C-95880BF05A88}" type="presOf" srcId="{13DDA1D5-F543-45E0-8AE4-C54EA84A16D9}" destId="{E2CBDA9A-DCE7-4DFF-9279-4AC0B147941C}" srcOrd="0" destOrd="0" presId="urn:microsoft.com/office/officeart/2005/8/layout/orgChart1"/>
    <dgm:cxn modelId="{A5C58C91-82EB-4D29-B21A-1D90E916FE69}" type="presOf" srcId="{4AFBEEE8-2273-4BF3-B046-B1F4889755D0}" destId="{7E509417-F3F9-4B62-A0FD-8A8F3292AB15}" srcOrd="1" destOrd="0" presId="urn:microsoft.com/office/officeart/2005/8/layout/orgChart1"/>
    <dgm:cxn modelId="{33C18793-843C-4520-99E5-59B20969EC37}" type="presOf" srcId="{3A91F5DE-72E9-4C85-89FF-3F86301077FF}" destId="{AB662A61-0AEE-4619-91E3-233C7DCFAE27}" srcOrd="0" destOrd="0" presId="urn:microsoft.com/office/officeart/2005/8/layout/orgChart1"/>
    <dgm:cxn modelId="{30457C95-3748-41B8-9F6A-6BC9BDD7A19A}" type="presOf" srcId="{93249045-44EE-4968-A881-6D236F299B5D}" destId="{A72C0889-485E-498F-ABD0-98BEC858D24C}" srcOrd="0" destOrd="0" presId="urn:microsoft.com/office/officeart/2005/8/layout/orgChart1"/>
    <dgm:cxn modelId="{4C20D095-E798-4158-BB1F-E534A768F5E4}" type="presOf" srcId="{5A2E22E0-1863-4EC8-AD2B-63D9FF290067}" destId="{A52B6864-5792-4E71-91EC-7EDB4D4FF473}" srcOrd="0" destOrd="0" presId="urn:microsoft.com/office/officeart/2005/8/layout/orgChart1"/>
    <dgm:cxn modelId="{647CEC96-78A0-4C28-82C8-D6286C6050B3}" srcId="{4DF258D1-4BEC-4F79-ACE9-6148F223C2C1}" destId="{4AFBEEE8-2273-4BF3-B046-B1F4889755D0}" srcOrd="3" destOrd="0" parTransId="{FB0F9F95-6CC2-40B1-98AF-F28B706CD9FB}" sibTransId="{187940AD-32E6-40C0-B479-259521EA8DA0}"/>
    <dgm:cxn modelId="{B34E45A2-CD4C-4761-A43B-882E263EF437}" srcId="{4DF258D1-4BEC-4F79-ACE9-6148F223C2C1}" destId="{572E4FA4-B68A-4A0D-8333-FB05A011A73C}" srcOrd="2" destOrd="0" parTransId="{98C0E4B1-7B7E-472A-B229-4F3A09E36A3C}" sibTransId="{3E57E457-0C37-4012-81C8-B91833EB8321}"/>
    <dgm:cxn modelId="{1A6853A5-08B1-4312-B484-7FD07B115A35}" type="presOf" srcId="{94612482-5059-4C37-A6B3-58FCE1F3880E}" destId="{76187E87-A374-4EC8-B73F-2C4681FB015D}" srcOrd="0" destOrd="0" presId="urn:microsoft.com/office/officeart/2005/8/layout/orgChart1"/>
    <dgm:cxn modelId="{3F20C7A8-EDA8-4EDC-A88A-9BE243119720}" type="presOf" srcId="{0E26AE49-3684-4D25-A085-8654E03979D8}" destId="{D3317188-D4C1-4347-9617-E1A5AF0207E4}" srcOrd="0" destOrd="0" presId="urn:microsoft.com/office/officeart/2005/8/layout/orgChart1"/>
    <dgm:cxn modelId="{AA53DFB5-1452-4BF7-9DC5-BCA304B76A8E}" type="presOf" srcId="{6CE915B9-7101-4DDA-909E-F835F23F76A8}" destId="{4391A006-E467-484D-A5B0-5C4607C242A7}" srcOrd="0" destOrd="0" presId="urn:microsoft.com/office/officeart/2005/8/layout/orgChart1"/>
    <dgm:cxn modelId="{EAD8F4B5-667C-4A76-87F6-31F846700E4E}" type="presOf" srcId="{09301C89-0C0E-4A7A-A037-599726D2A8DF}" destId="{87FBFD23-0554-4857-AC43-058B53007C9B}" srcOrd="0" destOrd="0" presId="urn:microsoft.com/office/officeart/2005/8/layout/orgChart1"/>
    <dgm:cxn modelId="{B102E2C1-990B-4C0B-ADE2-A1DB25C46E18}" type="presOf" srcId="{FC392BB8-907C-4BC3-90A5-9CAF659AC3D3}" destId="{72B1B7ED-B093-4BE4-BB68-6A3073FC8BD8}" srcOrd="0" destOrd="0" presId="urn:microsoft.com/office/officeart/2005/8/layout/orgChart1"/>
    <dgm:cxn modelId="{33911EC4-42A6-461A-BC38-AC7D1C1C1C9E}" type="presOf" srcId="{4AFBEEE8-2273-4BF3-B046-B1F4889755D0}" destId="{AA6866D0-2A9E-4FDA-817B-29EB0560F4C3}" srcOrd="0" destOrd="0" presId="urn:microsoft.com/office/officeart/2005/8/layout/orgChart1"/>
    <dgm:cxn modelId="{71FAC4C8-E8B6-4A7F-A2BA-BC150BB5190D}" srcId="{572E4FA4-B68A-4A0D-8333-FB05A011A73C}" destId="{BEFD1B3F-14F9-4481-B2B8-B01B3CC43ED6}" srcOrd="0" destOrd="0" parTransId="{93249045-44EE-4968-A881-6D236F299B5D}" sibTransId="{902D8B97-DE76-43C9-A5ED-0FA5F9782ED0}"/>
    <dgm:cxn modelId="{51598DCD-9898-4EC5-BEFA-A5B02B4E0605}" type="presOf" srcId="{4DA66EDF-9AA6-48FA-9118-30500688E596}" destId="{659BBA0B-7EE5-4C95-8D08-B63CB18A1B57}" srcOrd="1" destOrd="0" presId="urn:microsoft.com/office/officeart/2005/8/layout/orgChart1"/>
    <dgm:cxn modelId="{73EE71CE-EC58-41F4-809C-FF5222148C47}" type="presOf" srcId="{3A91F5DE-72E9-4C85-89FF-3F86301077FF}" destId="{81881E3D-BDE5-4B28-BB14-20671FF4FCED}" srcOrd="1" destOrd="0" presId="urn:microsoft.com/office/officeart/2005/8/layout/orgChart1"/>
    <dgm:cxn modelId="{632745D5-6C59-4C4D-8753-8976657E2EA5}" type="presOf" srcId="{572E4FA4-B68A-4A0D-8333-FB05A011A73C}" destId="{26AFF689-CFC3-4F6F-AE1B-13982037CD79}" srcOrd="1" destOrd="0" presId="urn:microsoft.com/office/officeart/2005/8/layout/orgChart1"/>
    <dgm:cxn modelId="{69BA37DB-F841-48E6-A4B4-4EB2159A99F7}" type="presOf" srcId="{4C0F1808-2A15-4325-8FAF-3734A5513A26}" destId="{57E7FBEA-489D-45EA-8D64-1A8DAF91FEDA}" srcOrd="0" destOrd="0" presId="urn:microsoft.com/office/officeart/2005/8/layout/orgChart1"/>
    <dgm:cxn modelId="{8DB36CE6-E260-4FB2-A026-B94A29112325}" type="presOf" srcId="{BEFD1B3F-14F9-4481-B2B8-B01B3CC43ED6}" destId="{E88E0772-9A8B-4339-BCA0-FF3126E3EE95}" srcOrd="1" destOrd="0" presId="urn:microsoft.com/office/officeart/2005/8/layout/orgChart1"/>
    <dgm:cxn modelId="{7B8E68F9-D5DD-4A90-8CD3-FA218A0E090F}" srcId="{4AFBEEE8-2273-4BF3-B046-B1F4889755D0}" destId="{913CAC37-F281-4F07-9209-7F0B59E100BB}" srcOrd="0" destOrd="0" parTransId="{4C0F1808-2A15-4325-8FAF-3734A5513A26}" sibTransId="{20E1F0EF-AC1E-41FB-9476-D7D8E7C22E65}"/>
    <dgm:cxn modelId="{FA15B2FA-AD2A-49CE-833B-4E7244572E5A}" type="presOf" srcId="{44EAA7CA-6E00-4B56-81CB-B30972C54E00}" destId="{1708EFE9-E011-4B98-8767-10EAC7120182}" srcOrd="0" destOrd="0" presId="urn:microsoft.com/office/officeart/2005/8/layout/orgChart1"/>
    <dgm:cxn modelId="{F2CDE769-AA14-452B-8C30-5B1F5D2D0AF0}" type="presParOf" srcId="{C27A824B-9058-4ACE-8B6E-42598D984BDC}" destId="{2AAD9EF8-B9B1-4289-B732-88FD6E7DA24E}" srcOrd="0" destOrd="0" presId="urn:microsoft.com/office/officeart/2005/8/layout/orgChart1"/>
    <dgm:cxn modelId="{C5B46994-DBF1-4381-BF77-2D6AE802128D}" type="presParOf" srcId="{2AAD9EF8-B9B1-4289-B732-88FD6E7DA24E}" destId="{FCFCCEDF-CDA0-4CBD-83D6-E0510E5EFB72}" srcOrd="0" destOrd="0" presId="urn:microsoft.com/office/officeart/2005/8/layout/orgChart1"/>
    <dgm:cxn modelId="{177C106A-4282-4785-A80C-91828E4E4853}" type="presParOf" srcId="{FCFCCEDF-CDA0-4CBD-83D6-E0510E5EFB72}" destId="{109F6BC8-F6B7-4CBD-80CB-B7690A2C1ACF}" srcOrd="0" destOrd="0" presId="urn:microsoft.com/office/officeart/2005/8/layout/orgChart1"/>
    <dgm:cxn modelId="{A3449EB8-3726-4BD5-8E4C-A9ED669FA67F}" type="presParOf" srcId="{FCFCCEDF-CDA0-4CBD-83D6-E0510E5EFB72}" destId="{88E4EBE6-636A-48F3-8855-537651F2298D}" srcOrd="1" destOrd="0" presId="urn:microsoft.com/office/officeart/2005/8/layout/orgChart1"/>
    <dgm:cxn modelId="{0C15C21C-1D74-4694-BADE-797FF4F2CAE5}" type="presParOf" srcId="{2AAD9EF8-B9B1-4289-B732-88FD6E7DA24E}" destId="{8D2ABA54-A35C-42E5-8D75-C10555DD75DE}" srcOrd="1" destOrd="0" presId="urn:microsoft.com/office/officeart/2005/8/layout/orgChart1"/>
    <dgm:cxn modelId="{A8A0A822-1E54-4D8E-BC7B-78778EF88830}" type="presParOf" srcId="{8D2ABA54-A35C-42E5-8D75-C10555DD75DE}" destId="{72B1B7ED-B093-4BE4-BB68-6A3073FC8BD8}" srcOrd="0" destOrd="0" presId="urn:microsoft.com/office/officeart/2005/8/layout/orgChart1"/>
    <dgm:cxn modelId="{2106C5D0-D799-4411-8848-F0B0069E50AA}" type="presParOf" srcId="{8D2ABA54-A35C-42E5-8D75-C10555DD75DE}" destId="{8A3D8BAF-776F-44AE-8562-7736A2500951}" srcOrd="1" destOrd="0" presId="urn:microsoft.com/office/officeart/2005/8/layout/orgChart1"/>
    <dgm:cxn modelId="{027D899B-E138-463E-BBC9-08C1567A8D22}" type="presParOf" srcId="{8A3D8BAF-776F-44AE-8562-7736A2500951}" destId="{C800A045-5813-4098-8664-6447A3DC30AC}" srcOrd="0" destOrd="0" presId="urn:microsoft.com/office/officeart/2005/8/layout/orgChart1"/>
    <dgm:cxn modelId="{D62D73E4-02F5-4B39-9F34-3DBBB82B9172}" type="presParOf" srcId="{C800A045-5813-4098-8664-6447A3DC30AC}" destId="{1708EFE9-E011-4B98-8767-10EAC7120182}" srcOrd="0" destOrd="0" presId="urn:microsoft.com/office/officeart/2005/8/layout/orgChart1"/>
    <dgm:cxn modelId="{907803AB-E810-4288-9697-6E13DEC29168}" type="presParOf" srcId="{C800A045-5813-4098-8664-6447A3DC30AC}" destId="{F66299F7-2F56-48BE-B642-578B38B4BB9A}" srcOrd="1" destOrd="0" presId="urn:microsoft.com/office/officeart/2005/8/layout/orgChart1"/>
    <dgm:cxn modelId="{A0A90156-0A22-4EBD-B56F-F7035F7473D3}" type="presParOf" srcId="{8A3D8BAF-776F-44AE-8562-7736A2500951}" destId="{8D5690AC-C6C6-44A9-B01E-823E44E10FD8}" srcOrd="1" destOrd="0" presId="urn:microsoft.com/office/officeart/2005/8/layout/orgChart1"/>
    <dgm:cxn modelId="{71256B0B-6DAE-45D6-8024-94B65517E421}" type="presParOf" srcId="{8D5690AC-C6C6-44A9-B01E-823E44E10FD8}" destId="{578533BF-D044-42D3-99DF-E5D84FB752E0}" srcOrd="0" destOrd="0" presId="urn:microsoft.com/office/officeart/2005/8/layout/orgChart1"/>
    <dgm:cxn modelId="{116A4B2A-AC00-4CD3-A1AA-1E9A7111E26D}" type="presParOf" srcId="{8D5690AC-C6C6-44A9-B01E-823E44E10FD8}" destId="{6AB77E64-98E4-4D0D-BD67-25D368E7A8C6}" srcOrd="1" destOrd="0" presId="urn:microsoft.com/office/officeart/2005/8/layout/orgChart1"/>
    <dgm:cxn modelId="{AEE7C184-336E-45F3-AFE1-15FFC1202C8D}" type="presParOf" srcId="{6AB77E64-98E4-4D0D-BD67-25D368E7A8C6}" destId="{DFB1EF5C-9090-4407-81FD-7C31816053E6}" srcOrd="0" destOrd="0" presId="urn:microsoft.com/office/officeart/2005/8/layout/orgChart1"/>
    <dgm:cxn modelId="{33FC6605-F785-4865-92F7-9860CEAE3FA3}" type="presParOf" srcId="{DFB1EF5C-9090-4407-81FD-7C31816053E6}" destId="{6889C6B3-4D4B-405A-AB7F-F0B996C1A408}" srcOrd="0" destOrd="0" presId="urn:microsoft.com/office/officeart/2005/8/layout/orgChart1"/>
    <dgm:cxn modelId="{B677E5AD-EAD3-47C6-8563-50669268A63A}" type="presParOf" srcId="{DFB1EF5C-9090-4407-81FD-7C31816053E6}" destId="{659BBA0B-7EE5-4C95-8D08-B63CB18A1B57}" srcOrd="1" destOrd="0" presId="urn:microsoft.com/office/officeart/2005/8/layout/orgChart1"/>
    <dgm:cxn modelId="{D81B404C-2136-428F-8B0D-C53F141D821D}" type="presParOf" srcId="{6AB77E64-98E4-4D0D-BD67-25D368E7A8C6}" destId="{C0E259F4-B45E-4B19-A5F5-1180ADFBDB13}" srcOrd="1" destOrd="0" presId="urn:microsoft.com/office/officeart/2005/8/layout/orgChart1"/>
    <dgm:cxn modelId="{808A12FC-70EB-4BE8-BB3C-D77BB60EFA2C}" type="presParOf" srcId="{6AB77E64-98E4-4D0D-BD67-25D368E7A8C6}" destId="{9D257172-07A8-4DFC-816E-43989709DB92}" srcOrd="2" destOrd="0" presId="urn:microsoft.com/office/officeart/2005/8/layout/orgChart1"/>
    <dgm:cxn modelId="{31F15B19-2F7E-4B00-8BE0-9C42AEC38334}" type="presParOf" srcId="{8A3D8BAF-776F-44AE-8562-7736A2500951}" destId="{8443911E-88FD-4C20-98EF-057E8123B06B}" srcOrd="2" destOrd="0" presId="urn:microsoft.com/office/officeart/2005/8/layout/orgChart1"/>
    <dgm:cxn modelId="{AAC10B6C-30AA-41F4-B040-D06AFD82C11E}" type="presParOf" srcId="{8D2ABA54-A35C-42E5-8D75-C10555DD75DE}" destId="{76187E87-A374-4EC8-B73F-2C4681FB015D}" srcOrd="2" destOrd="0" presId="urn:microsoft.com/office/officeart/2005/8/layout/orgChart1"/>
    <dgm:cxn modelId="{EB5AFB28-F0CC-4089-BC7B-E69F87FB2A56}" type="presParOf" srcId="{8D2ABA54-A35C-42E5-8D75-C10555DD75DE}" destId="{3DDA841F-5797-4DC6-B68D-0E7FED1E0AE1}" srcOrd="3" destOrd="0" presId="urn:microsoft.com/office/officeart/2005/8/layout/orgChart1"/>
    <dgm:cxn modelId="{CE3F7BFA-5DF6-4C0B-A27E-26B9DB206817}" type="presParOf" srcId="{3DDA841F-5797-4DC6-B68D-0E7FED1E0AE1}" destId="{5EFDF3F5-26EC-4B59-B6F2-6E5616033E73}" srcOrd="0" destOrd="0" presId="urn:microsoft.com/office/officeart/2005/8/layout/orgChart1"/>
    <dgm:cxn modelId="{2ED72724-FDD5-4D83-94F2-ECE5EE9E613A}" type="presParOf" srcId="{5EFDF3F5-26EC-4B59-B6F2-6E5616033E73}" destId="{D3317188-D4C1-4347-9617-E1A5AF0207E4}" srcOrd="0" destOrd="0" presId="urn:microsoft.com/office/officeart/2005/8/layout/orgChart1"/>
    <dgm:cxn modelId="{D8396D6A-E2A7-4297-AD77-04FFCC8F6475}" type="presParOf" srcId="{5EFDF3F5-26EC-4B59-B6F2-6E5616033E73}" destId="{B6296758-AF68-49F6-904F-8CFF7739CA3A}" srcOrd="1" destOrd="0" presId="urn:microsoft.com/office/officeart/2005/8/layout/orgChart1"/>
    <dgm:cxn modelId="{DE0486DE-1183-48E6-980A-B99742D46941}" type="presParOf" srcId="{3DDA841F-5797-4DC6-B68D-0E7FED1E0AE1}" destId="{12D0DC26-EE04-4DB9-A5DC-2355A0CF51F4}" srcOrd="1" destOrd="0" presId="urn:microsoft.com/office/officeart/2005/8/layout/orgChart1"/>
    <dgm:cxn modelId="{2C6C9226-EF34-4BEF-84FF-E6031691E5B6}" type="presParOf" srcId="{12D0DC26-EE04-4DB9-A5DC-2355A0CF51F4}" destId="{4391A006-E467-484D-A5B0-5C4607C242A7}" srcOrd="0" destOrd="0" presId="urn:microsoft.com/office/officeart/2005/8/layout/orgChart1"/>
    <dgm:cxn modelId="{F7A657DA-021E-4774-BB5D-EBB4861AF579}" type="presParOf" srcId="{12D0DC26-EE04-4DB9-A5DC-2355A0CF51F4}" destId="{621A9AF5-793C-4A20-A6FC-349D0B8BACDD}" srcOrd="1" destOrd="0" presId="urn:microsoft.com/office/officeart/2005/8/layout/orgChart1"/>
    <dgm:cxn modelId="{169AB83A-9FE1-4746-A66C-4A4F75BDF1FB}" type="presParOf" srcId="{621A9AF5-793C-4A20-A6FC-349D0B8BACDD}" destId="{FFF3FDF8-4FB4-47DB-8504-4BB7032EB6D0}" srcOrd="0" destOrd="0" presId="urn:microsoft.com/office/officeart/2005/8/layout/orgChart1"/>
    <dgm:cxn modelId="{D80F0D49-4013-4175-BA08-B23F1EFF5D13}" type="presParOf" srcId="{FFF3FDF8-4FB4-47DB-8504-4BB7032EB6D0}" destId="{E2CBDA9A-DCE7-4DFF-9279-4AC0B147941C}" srcOrd="0" destOrd="0" presId="urn:microsoft.com/office/officeart/2005/8/layout/orgChart1"/>
    <dgm:cxn modelId="{1F386EDB-3B38-401C-85D1-B2FBC67215F4}" type="presParOf" srcId="{FFF3FDF8-4FB4-47DB-8504-4BB7032EB6D0}" destId="{051952FA-9545-4FB4-81B8-E2FAEF7207A0}" srcOrd="1" destOrd="0" presId="urn:microsoft.com/office/officeart/2005/8/layout/orgChart1"/>
    <dgm:cxn modelId="{E48E90DC-6EEC-4AC9-AD4E-4CFCE69BAD42}" type="presParOf" srcId="{621A9AF5-793C-4A20-A6FC-349D0B8BACDD}" destId="{3458930E-78C1-4CAE-8550-7ED4A3489032}" srcOrd="1" destOrd="0" presId="urn:microsoft.com/office/officeart/2005/8/layout/orgChart1"/>
    <dgm:cxn modelId="{24FE0ABF-2970-439D-8CCA-296F10D9061E}" type="presParOf" srcId="{621A9AF5-793C-4A20-A6FC-349D0B8BACDD}" destId="{8E03B27C-4102-4140-A301-D45BB0E95830}" srcOrd="2" destOrd="0" presId="urn:microsoft.com/office/officeart/2005/8/layout/orgChart1"/>
    <dgm:cxn modelId="{C0478E54-963D-420F-9B3C-804C4D93E50D}" type="presParOf" srcId="{3DDA841F-5797-4DC6-B68D-0E7FED1E0AE1}" destId="{386FA43F-455B-4757-9A10-B657873D062A}" srcOrd="2" destOrd="0" presId="urn:microsoft.com/office/officeart/2005/8/layout/orgChart1"/>
    <dgm:cxn modelId="{F9B62812-2179-4EAC-AC43-DBA471EE9EAD}" type="presParOf" srcId="{8D2ABA54-A35C-42E5-8D75-C10555DD75DE}" destId="{5DDC3962-0DF2-4091-B653-96195EF9292A}" srcOrd="4" destOrd="0" presId="urn:microsoft.com/office/officeart/2005/8/layout/orgChart1"/>
    <dgm:cxn modelId="{BDA4BB7E-A19A-41CC-9D46-112A2B3D166C}" type="presParOf" srcId="{8D2ABA54-A35C-42E5-8D75-C10555DD75DE}" destId="{E53297EB-BD33-4030-9215-4F2033553A60}" srcOrd="5" destOrd="0" presId="urn:microsoft.com/office/officeart/2005/8/layout/orgChart1"/>
    <dgm:cxn modelId="{AF81A77F-E507-4E73-B4FC-BB9924FFEB75}" type="presParOf" srcId="{E53297EB-BD33-4030-9215-4F2033553A60}" destId="{3FE742B3-E4FD-4DDA-926A-C383532A7241}" srcOrd="0" destOrd="0" presId="urn:microsoft.com/office/officeart/2005/8/layout/orgChart1"/>
    <dgm:cxn modelId="{08539619-BDE4-41B1-800D-6B76E0EEFA94}" type="presParOf" srcId="{3FE742B3-E4FD-4DDA-926A-C383532A7241}" destId="{FEC57E7B-B42B-4AAA-AF64-F02EAF9F771B}" srcOrd="0" destOrd="0" presId="urn:microsoft.com/office/officeart/2005/8/layout/orgChart1"/>
    <dgm:cxn modelId="{FF473437-E2CF-4B4C-ACB3-4589F19AC704}" type="presParOf" srcId="{3FE742B3-E4FD-4DDA-926A-C383532A7241}" destId="{26AFF689-CFC3-4F6F-AE1B-13982037CD79}" srcOrd="1" destOrd="0" presId="urn:microsoft.com/office/officeart/2005/8/layout/orgChart1"/>
    <dgm:cxn modelId="{A3C11A5B-3DBE-41F7-8909-EC32239A9DAC}" type="presParOf" srcId="{E53297EB-BD33-4030-9215-4F2033553A60}" destId="{DF4CFB5C-2263-4899-8F46-76821B8A37B5}" srcOrd="1" destOrd="0" presId="urn:microsoft.com/office/officeart/2005/8/layout/orgChart1"/>
    <dgm:cxn modelId="{1F38B081-8E6E-4446-8E8F-85BCED354087}" type="presParOf" srcId="{DF4CFB5C-2263-4899-8F46-76821B8A37B5}" destId="{A72C0889-485E-498F-ABD0-98BEC858D24C}" srcOrd="0" destOrd="0" presId="urn:microsoft.com/office/officeart/2005/8/layout/orgChart1"/>
    <dgm:cxn modelId="{3401E178-77FF-4A3E-AC21-86EDA377D9CA}" type="presParOf" srcId="{DF4CFB5C-2263-4899-8F46-76821B8A37B5}" destId="{BECA9035-B0D4-4AD1-819C-0FAC48051B11}" srcOrd="1" destOrd="0" presId="urn:microsoft.com/office/officeart/2005/8/layout/orgChart1"/>
    <dgm:cxn modelId="{1BD4BF5E-A22F-403E-97F3-326D239E428E}" type="presParOf" srcId="{BECA9035-B0D4-4AD1-819C-0FAC48051B11}" destId="{47FA6468-BDAF-4FB4-A7EE-12BE47C203BF}" srcOrd="0" destOrd="0" presId="urn:microsoft.com/office/officeart/2005/8/layout/orgChart1"/>
    <dgm:cxn modelId="{40008079-0707-4E92-88B8-0E8457210D97}" type="presParOf" srcId="{47FA6468-BDAF-4FB4-A7EE-12BE47C203BF}" destId="{BBB33056-5998-4C09-8F4A-C859AD0CEC02}" srcOrd="0" destOrd="0" presId="urn:microsoft.com/office/officeart/2005/8/layout/orgChart1"/>
    <dgm:cxn modelId="{92DCA00F-35C9-4458-9240-8D58AE2B9C95}" type="presParOf" srcId="{47FA6468-BDAF-4FB4-A7EE-12BE47C203BF}" destId="{E88E0772-9A8B-4339-BCA0-FF3126E3EE95}" srcOrd="1" destOrd="0" presId="urn:microsoft.com/office/officeart/2005/8/layout/orgChart1"/>
    <dgm:cxn modelId="{EEBFE898-B858-4E5D-983D-6E20B4D23C4C}" type="presParOf" srcId="{BECA9035-B0D4-4AD1-819C-0FAC48051B11}" destId="{EA6AD180-5AB9-46D6-BA51-E0A337DEF463}" srcOrd="1" destOrd="0" presId="urn:microsoft.com/office/officeart/2005/8/layout/orgChart1"/>
    <dgm:cxn modelId="{6CA8C759-FC52-4DCD-89CE-C674FEBF03C5}" type="presParOf" srcId="{BECA9035-B0D4-4AD1-819C-0FAC48051B11}" destId="{99E52D79-0F10-4C9D-A3FF-3668C9BEAC4A}" srcOrd="2" destOrd="0" presId="urn:microsoft.com/office/officeart/2005/8/layout/orgChart1"/>
    <dgm:cxn modelId="{3100EA99-C311-4061-A8D5-9CA4CF556B10}" type="presParOf" srcId="{E53297EB-BD33-4030-9215-4F2033553A60}" destId="{03FFD067-01DC-4FCF-A6F3-E77E9305D9A3}" srcOrd="2" destOrd="0" presId="urn:microsoft.com/office/officeart/2005/8/layout/orgChart1"/>
    <dgm:cxn modelId="{64D7C72E-174B-41DD-86C0-93DB4A35199F}" type="presParOf" srcId="{8D2ABA54-A35C-42E5-8D75-C10555DD75DE}" destId="{BC97C028-ED98-4225-B61D-78BE2EE5CC76}" srcOrd="6" destOrd="0" presId="urn:microsoft.com/office/officeart/2005/8/layout/orgChart1"/>
    <dgm:cxn modelId="{8409B573-F2B5-4A04-B105-500C7DCAACA5}" type="presParOf" srcId="{8D2ABA54-A35C-42E5-8D75-C10555DD75DE}" destId="{87CB99A2-84AE-4765-BDB7-F0BE4E1C4D99}" srcOrd="7" destOrd="0" presId="urn:microsoft.com/office/officeart/2005/8/layout/orgChart1"/>
    <dgm:cxn modelId="{F1D1264A-7C5F-4D30-B4FE-F920EBD9AB5A}" type="presParOf" srcId="{87CB99A2-84AE-4765-BDB7-F0BE4E1C4D99}" destId="{7D526381-3A93-437C-B321-3967AF33D50B}" srcOrd="0" destOrd="0" presId="urn:microsoft.com/office/officeart/2005/8/layout/orgChart1"/>
    <dgm:cxn modelId="{BFA868C9-A598-446A-A14A-76BD49A1CD8E}" type="presParOf" srcId="{7D526381-3A93-437C-B321-3967AF33D50B}" destId="{AA6866D0-2A9E-4FDA-817B-29EB0560F4C3}" srcOrd="0" destOrd="0" presId="urn:microsoft.com/office/officeart/2005/8/layout/orgChart1"/>
    <dgm:cxn modelId="{216E7746-B19A-4E47-8132-5425CE821112}" type="presParOf" srcId="{7D526381-3A93-437C-B321-3967AF33D50B}" destId="{7E509417-F3F9-4B62-A0FD-8A8F3292AB15}" srcOrd="1" destOrd="0" presId="urn:microsoft.com/office/officeart/2005/8/layout/orgChart1"/>
    <dgm:cxn modelId="{279C8E64-EC98-43C9-A8EA-27091DAE6026}" type="presParOf" srcId="{87CB99A2-84AE-4765-BDB7-F0BE4E1C4D99}" destId="{F8931F4F-169A-4B51-98B3-469FD73C99A4}" srcOrd="1" destOrd="0" presId="urn:microsoft.com/office/officeart/2005/8/layout/orgChart1"/>
    <dgm:cxn modelId="{57A33B75-2698-4FF8-A4D9-77AE050ED6A2}" type="presParOf" srcId="{F8931F4F-169A-4B51-98B3-469FD73C99A4}" destId="{57E7FBEA-489D-45EA-8D64-1A8DAF91FEDA}" srcOrd="0" destOrd="0" presId="urn:microsoft.com/office/officeart/2005/8/layout/orgChart1"/>
    <dgm:cxn modelId="{B8C2215A-0852-4316-9ADD-B48B093A9210}" type="presParOf" srcId="{F8931F4F-169A-4B51-98B3-469FD73C99A4}" destId="{43968F5E-E406-4C36-A75A-CFD2F845EC16}" srcOrd="1" destOrd="0" presId="urn:microsoft.com/office/officeart/2005/8/layout/orgChart1"/>
    <dgm:cxn modelId="{A120A638-55D1-4FCB-8E1D-2ED6C59C27C1}" type="presParOf" srcId="{43968F5E-E406-4C36-A75A-CFD2F845EC16}" destId="{EDB9BEA5-7F68-47F0-83AA-50F449F0DCA0}" srcOrd="0" destOrd="0" presId="urn:microsoft.com/office/officeart/2005/8/layout/orgChart1"/>
    <dgm:cxn modelId="{5C9CB9EA-56E8-4CBF-93A8-B72D6450B2FF}" type="presParOf" srcId="{EDB9BEA5-7F68-47F0-83AA-50F449F0DCA0}" destId="{BAA6ACDA-5298-45CC-95C0-AB16D72881E1}" srcOrd="0" destOrd="0" presId="urn:microsoft.com/office/officeart/2005/8/layout/orgChart1"/>
    <dgm:cxn modelId="{A702F8A1-5926-40FC-89AE-826D569BF596}" type="presParOf" srcId="{EDB9BEA5-7F68-47F0-83AA-50F449F0DCA0}" destId="{4F65F1C9-CFCC-4760-8305-DA0296A8DEDC}" srcOrd="1" destOrd="0" presId="urn:microsoft.com/office/officeart/2005/8/layout/orgChart1"/>
    <dgm:cxn modelId="{7219C226-E0EE-424C-BBB7-949B82BD4A4B}" type="presParOf" srcId="{43968F5E-E406-4C36-A75A-CFD2F845EC16}" destId="{AEEF5AAA-0EC5-4231-9B65-9F2BA7A41D87}" srcOrd="1" destOrd="0" presId="urn:microsoft.com/office/officeart/2005/8/layout/orgChart1"/>
    <dgm:cxn modelId="{D1CB66E5-69B6-40E4-998B-EE57A87BC0BA}" type="presParOf" srcId="{43968F5E-E406-4C36-A75A-CFD2F845EC16}" destId="{B899BEC6-970F-493A-94E6-333CA29D025D}" srcOrd="2" destOrd="0" presId="urn:microsoft.com/office/officeart/2005/8/layout/orgChart1"/>
    <dgm:cxn modelId="{3B3D0D3B-CECD-4957-A86B-EAE8A3BE7ED9}" type="presParOf" srcId="{87CB99A2-84AE-4765-BDB7-F0BE4E1C4D99}" destId="{F4B93F9D-1E8B-4D39-8C72-F72791CE0C90}" srcOrd="2" destOrd="0" presId="urn:microsoft.com/office/officeart/2005/8/layout/orgChart1"/>
    <dgm:cxn modelId="{BCBD2284-4396-45AC-A74D-3935DB9BFABC}" type="presParOf" srcId="{8D2ABA54-A35C-42E5-8D75-C10555DD75DE}" destId="{87FBFD23-0554-4857-AC43-058B53007C9B}" srcOrd="8" destOrd="0" presId="urn:microsoft.com/office/officeart/2005/8/layout/orgChart1"/>
    <dgm:cxn modelId="{1EE72DF9-97E4-48D1-A3C0-36B34F5BE790}" type="presParOf" srcId="{8D2ABA54-A35C-42E5-8D75-C10555DD75DE}" destId="{1F46B401-0AF2-42AB-8C5E-41B260595C79}" srcOrd="9" destOrd="0" presId="urn:microsoft.com/office/officeart/2005/8/layout/orgChart1"/>
    <dgm:cxn modelId="{74C91221-CCD6-4CB8-A32F-95CE2A7A17BD}" type="presParOf" srcId="{1F46B401-0AF2-42AB-8C5E-41B260595C79}" destId="{988CAF84-DF96-4304-88DF-FF28D808582D}" srcOrd="0" destOrd="0" presId="urn:microsoft.com/office/officeart/2005/8/layout/orgChart1"/>
    <dgm:cxn modelId="{D6C9FCAD-7219-4839-A76E-F01660C65E0E}" type="presParOf" srcId="{988CAF84-DF96-4304-88DF-FF28D808582D}" destId="{5E8AE10E-EAE4-4E77-841D-72670DDEA62C}" srcOrd="0" destOrd="0" presId="urn:microsoft.com/office/officeart/2005/8/layout/orgChart1"/>
    <dgm:cxn modelId="{A8ED45D1-BD73-4B34-AC3F-7DA24A7729EF}" type="presParOf" srcId="{988CAF84-DF96-4304-88DF-FF28D808582D}" destId="{709D81C7-9C5C-4890-897A-1120789D2FDC}" srcOrd="1" destOrd="0" presId="urn:microsoft.com/office/officeart/2005/8/layout/orgChart1"/>
    <dgm:cxn modelId="{B33973D9-F690-46FC-9148-AF3562BB5DCB}" type="presParOf" srcId="{1F46B401-0AF2-42AB-8C5E-41B260595C79}" destId="{FADEEFC9-7CD7-4E92-8EC1-7BCAE14DDA3A}" srcOrd="1" destOrd="0" presId="urn:microsoft.com/office/officeart/2005/8/layout/orgChart1"/>
    <dgm:cxn modelId="{52F9903F-91CC-4DE0-B25A-9BF915E59024}" type="presParOf" srcId="{FADEEFC9-7CD7-4E92-8EC1-7BCAE14DDA3A}" destId="{A52B6864-5792-4E71-91EC-7EDB4D4FF473}" srcOrd="0" destOrd="0" presId="urn:microsoft.com/office/officeart/2005/8/layout/orgChart1"/>
    <dgm:cxn modelId="{D9CD37E9-EE3B-471D-AAF8-22AFB4F3EF5E}" type="presParOf" srcId="{FADEEFC9-7CD7-4E92-8EC1-7BCAE14DDA3A}" destId="{0FACFDD7-5189-4203-9563-B0F0C0CFD656}" srcOrd="1" destOrd="0" presId="urn:microsoft.com/office/officeart/2005/8/layout/orgChart1"/>
    <dgm:cxn modelId="{71319053-7D78-43EE-9074-0F2179A49C93}" type="presParOf" srcId="{0FACFDD7-5189-4203-9563-B0F0C0CFD656}" destId="{05C8A46C-DD82-48B9-8267-0D9B472B4A65}" srcOrd="0" destOrd="0" presId="urn:microsoft.com/office/officeart/2005/8/layout/orgChart1"/>
    <dgm:cxn modelId="{9AB2303A-24D0-4BFB-8BF8-971813D67A82}" type="presParOf" srcId="{05C8A46C-DD82-48B9-8267-0D9B472B4A65}" destId="{AB662A61-0AEE-4619-91E3-233C7DCFAE27}" srcOrd="0" destOrd="0" presId="urn:microsoft.com/office/officeart/2005/8/layout/orgChart1"/>
    <dgm:cxn modelId="{B18FBE0D-8AA4-4D77-9D55-EBB39A3BD2FE}" type="presParOf" srcId="{05C8A46C-DD82-48B9-8267-0D9B472B4A65}" destId="{81881E3D-BDE5-4B28-BB14-20671FF4FCED}" srcOrd="1" destOrd="0" presId="urn:microsoft.com/office/officeart/2005/8/layout/orgChart1"/>
    <dgm:cxn modelId="{316FB6A4-01C1-45B9-88BC-37C13120B7CD}" type="presParOf" srcId="{0FACFDD7-5189-4203-9563-B0F0C0CFD656}" destId="{3C45A812-0C77-45DF-800D-EE2F7BD8D122}" srcOrd="1" destOrd="0" presId="urn:microsoft.com/office/officeart/2005/8/layout/orgChart1"/>
    <dgm:cxn modelId="{2510B6E1-A79C-49B1-9253-928366101F93}" type="presParOf" srcId="{0FACFDD7-5189-4203-9563-B0F0C0CFD656}" destId="{2C89FAB5-B65E-4D7B-9346-E2B61F6BD9E6}" srcOrd="2" destOrd="0" presId="urn:microsoft.com/office/officeart/2005/8/layout/orgChart1"/>
    <dgm:cxn modelId="{AF4AFF0E-6758-40D1-AB0A-C12605BC4E58}" type="presParOf" srcId="{1F46B401-0AF2-42AB-8C5E-41B260595C79}" destId="{741A709B-3EED-4810-83DB-866CB65D7639}" srcOrd="2" destOrd="0" presId="urn:microsoft.com/office/officeart/2005/8/layout/orgChart1"/>
    <dgm:cxn modelId="{9091BFE2-7290-4E98-8295-1A50919E8CAB}" type="presParOf" srcId="{2AAD9EF8-B9B1-4289-B732-88FD6E7DA24E}" destId="{D9DD25BD-AA4A-4733-BD6B-9DFFFC22037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6864-5792-4E71-91EC-7EDB4D4FF473}">
      <dsp:nvSpPr>
        <dsp:cNvPr id="0" name=""/>
        <dsp:cNvSpPr/>
      </dsp:nvSpPr>
      <dsp:spPr>
        <a:xfrm>
          <a:off x="8372378" y="2082655"/>
          <a:ext cx="254203" cy="779558"/>
        </a:xfrm>
        <a:custGeom>
          <a:avLst/>
          <a:gdLst/>
          <a:ahLst/>
          <a:cxnLst/>
          <a:rect l="0" t="0" r="0" b="0"/>
          <a:pathLst>
            <a:path>
              <a:moveTo>
                <a:pt x="0" y="0"/>
              </a:moveTo>
              <a:lnTo>
                <a:pt x="0" y="779558"/>
              </a:lnTo>
              <a:lnTo>
                <a:pt x="254203" y="779558"/>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FBFD23-0554-4857-AC43-058B53007C9B}">
      <dsp:nvSpPr>
        <dsp:cNvPr id="0" name=""/>
        <dsp:cNvSpPr/>
      </dsp:nvSpPr>
      <dsp:spPr>
        <a:xfrm>
          <a:off x="4949099" y="879424"/>
          <a:ext cx="4101155" cy="355885"/>
        </a:xfrm>
        <a:custGeom>
          <a:avLst/>
          <a:gdLst/>
          <a:ahLst/>
          <a:cxnLst/>
          <a:rect l="0" t="0" r="0" b="0"/>
          <a:pathLst>
            <a:path>
              <a:moveTo>
                <a:pt x="0" y="0"/>
              </a:moveTo>
              <a:lnTo>
                <a:pt x="0" y="177942"/>
              </a:lnTo>
              <a:lnTo>
                <a:pt x="4101155" y="177942"/>
              </a:lnTo>
              <a:lnTo>
                <a:pt x="4101155" y="35588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7E7FBEA-489D-45EA-8D64-1A8DAF91FEDA}">
      <dsp:nvSpPr>
        <dsp:cNvPr id="0" name=""/>
        <dsp:cNvSpPr/>
      </dsp:nvSpPr>
      <dsp:spPr>
        <a:xfrm>
          <a:off x="6321800" y="2082655"/>
          <a:ext cx="254203" cy="779558"/>
        </a:xfrm>
        <a:custGeom>
          <a:avLst/>
          <a:gdLst/>
          <a:ahLst/>
          <a:cxnLst/>
          <a:rect l="0" t="0" r="0" b="0"/>
          <a:pathLst>
            <a:path>
              <a:moveTo>
                <a:pt x="0" y="0"/>
              </a:moveTo>
              <a:lnTo>
                <a:pt x="0" y="779558"/>
              </a:lnTo>
              <a:lnTo>
                <a:pt x="254203" y="779558"/>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97C028-ED98-4225-B61D-78BE2EE5CC76}">
      <dsp:nvSpPr>
        <dsp:cNvPr id="0" name=""/>
        <dsp:cNvSpPr/>
      </dsp:nvSpPr>
      <dsp:spPr>
        <a:xfrm>
          <a:off x="4949099" y="879424"/>
          <a:ext cx="2050577" cy="355885"/>
        </a:xfrm>
        <a:custGeom>
          <a:avLst/>
          <a:gdLst/>
          <a:ahLst/>
          <a:cxnLst/>
          <a:rect l="0" t="0" r="0" b="0"/>
          <a:pathLst>
            <a:path>
              <a:moveTo>
                <a:pt x="0" y="0"/>
              </a:moveTo>
              <a:lnTo>
                <a:pt x="0" y="177942"/>
              </a:lnTo>
              <a:lnTo>
                <a:pt x="2050577" y="177942"/>
              </a:lnTo>
              <a:lnTo>
                <a:pt x="2050577" y="35588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2C0889-485E-498F-ABD0-98BEC858D24C}">
      <dsp:nvSpPr>
        <dsp:cNvPr id="0" name=""/>
        <dsp:cNvSpPr/>
      </dsp:nvSpPr>
      <dsp:spPr>
        <a:xfrm>
          <a:off x="4271223" y="2082655"/>
          <a:ext cx="254203" cy="779558"/>
        </a:xfrm>
        <a:custGeom>
          <a:avLst/>
          <a:gdLst/>
          <a:ahLst/>
          <a:cxnLst/>
          <a:rect l="0" t="0" r="0" b="0"/>
          <a:pathLst>
            <a:path>
              <a:moveTo>
                <a:pt x="0" y="0"/>
              </a:moveTo>
              <a:lnTo>
                <a:pt x="0" y="779558"/>
              </a:lnTo>
              <a:lnTo>
                <a:pt x="254203" y="779558"/>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DC3962-0DF2-4091-B653-96195EF9292A}">
      <dsp:nvSpPr>
        <dsp:cNvPr id="0" name=""/>
        <dsp:cNvSpPr/>
      </dsp:nvSpPr>
      <dsp:spPr>
        <a:xfrm>
          <a:off x="4903379" y="879424"/>
          <a:ext cx="91440" cy="355885"/>
        </a:xfrm>
        <a:custGeom>
          <a:avLst/>
          <a:gdLst/>
          <a:ahLst/>
          <a:cxnLst/>
          <a:rect l="0" t="0" r="0" b="0"/>
          <a:pathLst>
            <a:path>
              <a:moveTo>
                <a:pt x="45720" y="0"/>
              </a:moveTo>
              <a:lnTo>
                <a:pt x="45720" y="35588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91A006-E467-484D-A5B0-5C4607C242A7}">
      <dsp:nvSpPr>
        <dsp:cNvPr id="0" name=""/>
        <dsp:cNvSpPr/>
      </dsp:nvSpPr>
      <dsp:spPr>
        <a:xfrm>
          <a:off x="2220645" y="2082655"/>
          <a:ext cx="254203" cy="779558"/>
        </a:xfrm>
        <a:custGeom>
          <a:avLst/>
          <a:gdLst/>
          <a:ahLst/>
          <a:cxnLst/>
          <a:rect l="0" t="0" r="0" b="0"/>
          <a:pathLst>
            <a:path>
              <a:moveTo>
                <a:pt x="0" y="0"/>
              </a:moveTo>
              <a:lnTo>
                <a:pt x="0" y="779558"/>
              </a:lnTo>
              <a:lnTo>
                <a:pt x="254203" y="779558"/>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187E87-A374-4EC8-B73F-2C4681FB015D}">
      <dsp:nvSpPr>
        <dsp:cNvPr id="0" name=""/>
        <dsp:cNvSpPr/>
      </dsp:nvSpPr>
      <dsp:spPr>
        <a:xfrm>
          <a:off x="2898522" y="879424"/>
          <a:ext cx="2050577" cy="355885"/>
        </a:xfrm>
        <a:custGeom>
          <a:avLst/>
          <a:gdLst/>
          <a:ahLst/>
          <a:cxnLst/>
          <a:rect l="0" t="0" r="0" b="0"/>
          <a:pathLst>
            <a:path>
              <a:moveTo>
                <a:pt x="2050577" y="0"/>
              </a:moveTo>
              <a:lnTo>
                <a:pt x="2050577" y="177942"/>
              </a:lnTo>
              <a:lnTo>
                <a:pt x="0" y="177942"/>
              </a:lnTo>
              <a:lnTo>
                <a:pt x="0" y="35588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78533BF-D044-42D3-99DF-E5D84FB752E0}">
      <dsp:nvSpPr>
        <dsp:cNvPr id="0" name=""/>
        <dsp:cNvSpPr/>
      </dsp:nvSpPr>
      <dsp:spPr>
        <a:xfrm>
          <a:off x="170067" y="2082655"/>
          <a:ext cx="254203" cy="779558"/>
        </a:xfrm>
        <a:custGeom>
          <a:avLst/>
          <a:gdLst/>
          <a:ahLst/>
          <a:cxnLst/>
          <a:rect l="0" t="0" r="0" b="0"/>
          <a:pathLst>
            <a:path>
              <a:moveTo>
                <a:pt x="0" y="0"/>
              </a:moveTo>
              <a:lnTo>
                <a:pt x="0" y="779558"/>
              </a:lnTo>
              <a:lnTo>
                <a:pt x="254203" y="779558"/>
              </a:lnTo>
            </a:path>
          </a:pathLst>
        </a:custGeom>
        <a:noFill/>
        <a:ln w="12700" cap="flat" cmpd="sng" algn="in">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2B1B7ED-B093-4BE4-BB68-6A3073FC8BD8}">
      <dsp:nvSpPr>
        <dsp:cNvPr id="0" name=""/>
        <dsp:cNvSpPr/>
      </dsp:nvSpPr>
      <dsp:spPr>
        <a:xfrm>
          <a:off x="847944" y="879424"/>
          <a:ext cx="4101155" cy="355885"/>
        </a:xfrm>
        <a:custGeom>
          <a:avLst/>
          <a:gdLst/>
          <a:ahLst/>
          <a:cxnLst/>
          <a:rect l="0" t="0" r="0" b="0"/>
          <a:pathLst>
            <a:path>
              <a:moveTo>
                <a:pt x="4101155" y="0"/>
              </a:moveTo>
              <a:lnTo>
                <a:pt x="4101155" y="177942"/>
              </a:lnTo>
              <a:lnTo>
                <a:pt x="0" y="177942"/>
              </a:lnTo>
              <a:lnTo>
                <a:pt x="0" y="355885"/>
              </a:lnTo>
            </a:path>
          </a:pathLst>
        </a:custGeom>
        <a:noFill/>
        <a:ln w="12700" cap="flat" cmpd="sng" algn="in">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9F6BC8-F6B7-4CBD-80CB-B7690A2C1ACF}">
      <dsp:nvSpPr>
        <dsp:cNvPr id="0" name=""/>
        <dsp:cNvSpPr/>
      </dsp:nvSpPr>
      <dsp:spPr>
        <a:xfrm>
          <a:off x="4101753" y="32077"/>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Management Team of Hard-Hit Coffee</a:t>
          </a:r>
        </a:p>
      </dsp:txBody>
      <dsp:txXfrm>
        <a:off x="4101753" y="32077"/>
        <a:ext cx="1694692" cy="847346"/>
      </dsp:txXfrm>
    </dsp:sp>
    <dsp:sp modelId="{1708EFE9-E011-4B98-8767-10EAC7120182}">
      <dsp:nvSpPr>
        <dsp:cNvPr id="0" name=""/>
        <dsp:cNvSpPr/>
      </dsp:nvSpPr>
      <dsp:spPr>
        <a:xfrm>
          <a:off x="598" y="1235309"/>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Finance </a:t>
          </a:r>
        </a:p>
      </dsp:txBody>
      <dsp:txXfrm>
        <a:off x="598" y="1235309"/>
        <a:ext cx="1694692" cy="847346"/>
      </dsp:txXfrm>
    </dsp:sp>
    <dsp:sp modelId="{6889C6B3-4D4B-405A-AB7F-F0B996C1A408}">
      <dsp:nvSpPr>
        <dsp:cNvPr id="0" name=""/>
        <dsp:cNvSpPr/>
      </dsp:nvSpPr>
      <dsp:spPr>
        <a:xfrm>
          <a:off x="424271" y="2438540"/>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424271" y="2438540"/>
        <a:ext cx="1694692" cy="847346"/>
      </dsp:txXfrm>
    </dsp:sp>
    <dsp:sp modelId="{D3317188-D4C1-4347-9617-E1A5AF0207E4}">
      <dsp:nvSpPr>
        <dsp:cNvPr id="0" name=""/>
        <dsp:cNvSpPr/>
      </dsp:nvSpPr>
      <dsp:spPr>
        <a:xfrm>
          <a:off x="2051176" y="1235309"/>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Production</a:t>
          </a:r>
        </a:p>
      </dsp:txBody>
      <dsp:txXfrm>
        <a:off x="2051176" y="1235309"/>
        <a:ext cx="1694692" cy="847346"/>
      </dsp:txXfrm>
    </dsp:sp>
    <dsp:sp modelId="{E2CBDA9A-DCE7-4DFF-9279-4AC0B147941C}">
      <dsp:nvSpPr>
        <dsp:cNvPr id="0" name=""/>
        <dsp:cNvSpPr/>
      </dsp:nvSpPr>
      <dsp:spPr>
        <a:xfrm>
          <a:off x="2474849" y="2438540"/>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2474849" y="2438540"/>
        <a:ext cx="1694692" cy="847346"/>
      </dsp:txXfrm>
    </dsp:sp>
    <dsp:sp modelId="{FEC57E7B-B42B-4AAA-AF64-F02EAF9F771B}">
      <dsp:nvSpPr>
        <dsp:cNvPr id="0" name=""/>
        <dsp:cNvSpPr/>
      </dsp:nvSpPr>
      <dsp:spPr>
        <a:xfrm>
          <a:off x="4101753" y="1235309"/>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Marketing and Sales</a:t>
          </a:r>
        </a:p>
      </dsp:txBody>
      <dsp:txXfrm>
        <a:off x="4101753" y="1235309"/>
        <a:ext cx="1694692" cy="847346"/>
      </dsp:txXfrm>
    </dsp:sp>
    <dsp:sp modelId="{BBB33056-5998-4C09-8F4A-C859AD0CEC02}">
      <dsp:nvSpPr>
        <dsp:cNvPr id="0" name=""/>
        <dsp:cNvSpPr/>
      </dsp:nvSpPr>
      <dsp:spPr>
        <a:xfrm>
          <a:off x="4525426" y="2438540"/>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4525426" y="2438540"/>
        <a:ext cx="1694692" cy="847346"/>
      </dsp:txXfrm>
    </dsp:sp>
    <dsp:sp modelId="{AA6866D0-2A9E-4FDA-817B-29EB0560F4C3}">
      <dsp:nvSpPr>
        <dsp:cNvPr id="0" name=""/>
        <dsp:cNvSpPr/>
      </dsp:nvSpPr>
      <dsp:spPr>
        <a:xfrm>
          <a:off x="6152331" y="1235309"/>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HR</a:t>
          </a:r>
        </a:p>
      </dsp:txBody>
      <dsp:txXfrm>
        <a:off x="6152331" y="1235309"/>
        <a:ext cx="1694692" cy="847346"/>
      </dsp:txXfrm>
    </dsp:sp>
    <dsp:sp modelId="{BAA6ACDA-5298-45CC-95C0-AB16D72881E1}">
      <dsp:nvSpPr>
        <dsp:cNvPr id="0" name=""/>
        <dsp:cNvSpPr/>
      </dsp:nvSpPr>
      <dsp:spPr>
        <a:xfrm>
          <a:off x="6576004" y="2438540"/>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6576004" y="2438540"/>
        <a:ext cx="1694692" cy="847346"/>
      </dsp:txXfrm>
    </dsp:sp>
    <dsp:sp modelId="{5E8AE10E-EAE4-4E77-841D-72670DDEA62C}">
      <dsp:nvSpPr>
        <dsp:cNvPr id="0" name=""/>
        <dsp:cNvSpPr/>
      </dsp:nvSpPr>
      <dsp:spPr>
        <a:xfrm>
          <a:off x="8202909" y="1235309"/>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Customer Care</a:t>
          </a:r>
        </a:p>
      </dsp:txBody>
      <dsp:txXfrm>
        <a:off x="8202909" y="1235309"/>
        <a:ext cx="1694692" cy="847346"/>
      </dsp:txXfrm>
    </dsp:sp>
    <dsp:sp modelId="{AB662A61-0AEE-4619-91E3-233C7DCFAE27}">
      <dsp:nvSpPr>
        <dsp:cNvPr id="0" name=""/>
        <dsp:cNvSpPr/>
      </dsp:nvSpPr>
      <dsp:spPr>
        <a:xfrm>
          <a:off x="8626582" y="2438540"/>
          <a:ext cx="1694692" cy="84734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8626582" y="2438540"/>
        <a:ext cx="1694692" cy="84734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F3DFC4F4-B2E8-466D-A90F-88533C4DAC70}" type="datetimeFigureOut">
              <a:rPr lang="en-US" smtClean="0"/>
              <a:t>4/26/2018</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EB7FF699-0452-4EAC-A33D-61A77B17651C}" type="slidenum">
              <a:rPr lang="en-US" smtClean="0"/>
              <a:t>‹#›</a:t>
            </a:fld>
            <a:endParaRPr lang="en-US"/>
          </a:p>
        </p:txBody>
      </p:sp>
    </p:spTree>
    <p:extLst>
      <p:ext uri="{BB962C8B-B14F-4D97-AF65-F5344CB8AC3E}">
        <p14:creationId xmlns:p14="http://schemas.microsoft.com/office/powerpoint/2010/main" val="395064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400" dirty="0"/>
              <a:t>The</a:t>
            </a:r>
            <a:r>
              <a:rPr lang="en-US" sz="1400" baseline="0" dirty="0"/>
              <a:t> aim of the company is t</a:t>
            </a:r>
            <a:r>
              <a:rPr lang="en-US" sz="1200" dirty="0"/>
              <a:t>o become one of the most desired coffee brand in the UK</a:t>
            </a:r>
            <a:r>
              <a:rPr lang="en-US" sz="1200" baseline="0" dirty="0"/>
              <a:t> and the objective of the organization is</a:t>
            </a:r>
            <a:r>
              <a:rPr lang="en-US" sz="1200" dirty="0"/>
              <a:t> to establish a brand name for the company and make profit to run the business in the long run.</a:t>
            </a:r>
          </a:p>
          <a:p>
            <a:pPr marL="0" indent="0">
              <a:buNone/>
            </a:pPr>
            <a:r>
              <a:rPr lang="en-US" sz="1400" dirty="0"/>
              <a:t>Mission is the short term goal of the </a:t>
            </a:r>
            <a:r>
              <a:rPr lang="en-US" sz="1400" baseline="0" dirty="0"/>
              <a:t> organization and for our coffee shop it is t</a:t>
            </a:r>
            <a:r>
              <a:rPr lang="en-US" sz="1200" dirty="0"/>
              <a:t>o provide superior products at a reasonable price.</a:t>
            </a:r>
          </a:p>
          <a:p>
            <a:pPr marL="0" indent="0">
              <a:buNone/>
            </a:pPr>
            <a:r>
              <a:rPr lang="en-US" sz="1400" dirty="0"/>
              <a:t>Vision, on</a:t>
            </a:r>
            <a:r>
              <a:rPr lang="en-US" sz="1400" baseline="0" dirty="0"/>
              <a:t> the other hand, is a long term goal of the organization which the company wants to achieve and for our coffee shop it is to </a:t>
            </a:r>
            <a:r>
              <a:rPr lang="en-US" sz="1100" dirty="0"/>
              <a:t>hold the position of the best coffee shop chain in the UK.</a:t>
            </a:r>
          </a:p>
          <a:p>
            <a:pPr marL="0" indent="0">
              <a:buNone/>
            </a:pPr>
            <a:r>
              <a:rPr lang="en-US" sz="1200" dirty="0"/>
              <a:t>Main purpose of the business is to establish a business for self employment.</a:t>
            </a:r>
          </a:p>
          <a:p>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5</a:t>
            </a:fld>
            <a:endParaRPr lang="en-US" dirty="0"/>
          </a:p>
        </p:txBody>
      </p:sp>
    </p:spTree>
    <p:extLst>
      <p:ext uri="{BB962C8B-B14F-4D97-AF65-F5344CB8AC3E}">
        <p14:creationId xmlns:p14="http://schemas.microsoft.com/office/powerpoint/2010/main" val="3172145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The business idea is to sell coffee and snacks to customers throughout the country. The company aims to satisfy the demand of 10% customers in the upcoming 2 years of its operation in the area of its operation. The main products in the coffee shop will be-</a:t>
            </a:r>
          </a:p>
          <a:p>
            <a:r>
              <a:rPr lang="it-IT" dirty="0"/>
              <a:t>Espresso Crema</a:t>
            </a:r>
          </a:p>
          <a:p>
            <a:r>
              <a:rPr lang="it-IT" dirty="0"/>
              <a:t>Bicerin</a:t>
            </a:r>
          </a:p>
          <a:p>
            <a:r>
              <a:rPr lang="it-IT" dirty="0"/>
              <a:t>Cappuccino</a:t>
            </a:r>
          </a:p>
          <a:p>
            <a:r>
              <a:rPr lang="it-IT" dirty="0"/>
              <a:t>Espresso</a:t>
            </a:r>
          </a:p>
          <a:p>
            <a:r>
              <a:rPr lang="it-IT" dirty="0"/>
              <a:t>Caffè Mocha</a:t>
            </a:r>
          </a:p>
          <a:p>
            <a:r>
              <a:rPr lang="it-IT" dirty="0"/>
              <a:t>Espresso Viennese</a:t>
            </a:r>
          </a:p>
          <a:p>
            <a:r>
              <a:rPr lang="it-IT" dirty="0"/>
              <a:t>Caffè Latte etc.</a:t>
            </a:r>
          </a:p>
          <a:p>
            <a:r>
              <a:rPr lang="en-US" dirty="0"/>
              <a:t>All the products will be improved</a:t>
            </a:r>
            <a:r>
              <a:rPr lang="en-US" baseline="0" dirty="0"/>
              <a:t> comparing the taste of the products of its competitors which will allow the project to be successful.</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6</a:t>
            </a:fld>
            <a:endParaRPr lang="en-US" dirty="0"/>
          </a:p>
        </p:txBody>
      </p:sp>
    </p:spTree>
    <p:extLst>
      <p:ext uri="{BB962C8B-B14F-4D97-AF65-F5344CB8AC3E}">
        <p14:creationId xmlns:p14="http://schemas.microsoft.com/office/powerpoint/2010/main" val="1435500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As the business will start as a partnership of the group members, the legal requirements of an organization like company is not required (</a:t>
            </a:r>
            <a:r>
              <a:rPr lang="en-US" sz="1200" dirty="0" err="1"/>
              <a:t>Tinnirello</a:t>
            </a:r>
            <a:r>
              <a:rPr lang="en-US" sz="1200" dirty="0"/>
              <a:t>, 2000). The organization will be formed in accordance with the partnership Act 1980 (Gov.uk, 2018). But the organization requires the licensing for selling the products and services which is provided by the city administration where the organization is going to sell the products.</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7</a:t>
            </a:fld>
            <a:endParaRPr lang="en-US"/>
          </a:p>
        </p:txBody>
      </p:sp>
    </p:spTree>
    <p:extLst>
      <p:ext uri="{BB962C8B-B14F-4D97-AF65-F5344CB8AC3E}">
        <p14:creationId xmlns:p14="http://schemas.microsoft.com/office/powerpoint/2010/main" val="4191064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2800" dirty="0"/>
              <a:t>The competition in the market place is relatively high because of the players like Costa, Starbucks etc. (News et al., 2018). The main target group of the product is the young generation and working people. The following shows the marketing plan-</a:t>
            </a:r>
          </a:p>
          <a:p>
            <a:pPr marL="342900" lvl="1" indent="-342900">
              <a:spcBef>
                <a:spcPts val="1000"/>
              </a:spcBef>
              <a:buFont typeface="Arial" panose="020B0604020202020204" pitchFamily="34" charset="0"/>
              <a:buChar char="•"/>
            </a:pPr>
            <a:r>
              <a:rPr lang="en-GB" sz="2400" b="1" dirty="0"/>
              <a:t>Product:  </a:t>
            </a:r>
            <a:r>
              <a:rPr lang="en-GB" sz="2400" dirty="0"/>
              <a:t>Main focus of the products will be on quality and test of the product.</a:t>
            </a:r>
            <a:endParaRPr lang="en-GB" sz="2400" b="1" dirty="0"/>
          </a:p>
          <a:p>
            <a:pPr marL="342900" lvl="1" indent="-342900">
              <a:spcBef>
                <a:spcPts val="1000"/>
              </a:spcBef>
              <a:buFont typeface="Arial" panose="020B0604020202020204" pitchFamily="34" charset="0"/>
              <a:buChar char="•"/>
            </a:pPr>
            <a:r>
              <a:rPr lang="en-GB" sz="2000" b="1" dirty="0"/>
              <a:t>Price:  </a:t>
            </a:r>
            <a:r>
              <a:rPr lang="en-GB" sz="2000" dirty="0"/>
              <a:t>The price for the products will vary from £5 to £100. </a:t>
            </a:r>
          </a:p>
          <a:p>
            <a:r>
              <a:rPr lang="en-GB" sz="2400" b="1" dirty="0"/>
              <a:t>Place: </a:t>
            </a:r>
            <a:r>
              <a:rPr lang="en-GB" sz="2400" dirty="0"/>
              <a:t>The busy cities and campus areas will be targeted for shop establishing.</a:t>
            </a:r>
          </a:p>
          <a:p>
            <a:r>
              <a:rPr lang="en-GB" sz="2400" b="1" dirty="0"/>
              <a:t>Promotion:</a:t>
            </a:r>
            <a:r>
              <a:rPr lang="en-GB" sz="2400" dirty="0"/>
              <a:t>  Social media will be the main focus for customer attraction and advertisement.</a:t>
            </a:r>
          </a:p>
          <a:p>
            <a:pPr marL="0" indent="0">
              <a:buNone/>
            </a:pPr>
            <a:r>
              <a:rPr lang="en-GB" sz="2400" dirty="0"/>
              <a:t>The selling strategy of the company will be to provide the best for the lower price of the similar companies like </a:t>
            </a:r>
            <a:r>
              <a:rPr lang="en-US" sz="2400" dirty="0"/>
              <a:t>Costa, Starbucks etc.</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8</a:t>
            </a:fld>
            <a:endParaRPr lang="en-US"/>
          </a:p>
        </p:txBody>
      </p:sp>
    </p:spTree>
    <p:extLst>
      <p:ext uri="{BB962C8B-B14F-4D97-AF65-F5344CB8AC3E}">
        <p14:creationId xmlns:p14="http://schemas.microsoft.com/office/powerpoint/2010/main" val="1440857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NPV of the project has turn out positive</a:t>
            </a:r>
            <a:r>
              <a:rPr lang="en-US" baseline="0" dirty="0"/>
              <a:t> within the first 4 years of the operations that means the project is financially viable.</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9</a:t>
            </a:fld>
            <a:endParaRPr lang="en-US"/>
          </a:p>
        </p:txBody>
      </p:sp>
    </p:spTree>
    <p:extLst>
      <p:ext uri="{BB962C8B-B14F-4D97-AF65-F5344CB8AC3E}">
        <p14:creationId xmlns:p14="http://schemas.microsoft.com/office/powerpoint/2010/main" val="1483636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charts</a:t>
            </a:r>
            <a:r>
              <a:rPr lang="en-US" baseline="0" dirty="0"/>
              <a:t> provides the projected income statement for the upcoming four years and the balance sheet of the initial year.</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10</a:t>
            </a:fld>
            <a:endParaRPr lang="en-US" dirty="0"/>
          </a:p>
        </p:txBody>
      </p:sp>
    </p:spTree>
    <p:extLst>
      <p:ext uri="{BB962C8B-B14F-4D97-AF65-F5344CB8AC3E}">
        <p14:creationId xmlns:p14="http://schemas.microsoft.com/office/powerpoint/2010/main" val="3772026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management team is for the operations of the all the shops in differ location and</a:t>
            </a:r>
            <a:r>
              <a:rPr lang="en-US" baseline="0" dirty="0"/>
              <a:t> the shop managers and waiters are for specific shops. Every shop will have two managers for two shifts and four waiters to serve the customers. </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11</a:t>
            </a:fld>
            <a:endParaRPr lang="en-US"/>
          </a:p>
        </p:txBody>
      </p:sp>
    </p:spTree>
    <p:extLst>
      <p:ext uri="{BB962C8B-B14F-4D97-AF65-F5344CB8AC3E}">
        <p14:creationId xmlns:p14="http://schemas.microsoft.com/office/powerpoint/2010/main" val="216030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all the products the Coffee Shop will offer to the customers are already in the market. The Supreme Coffee shop will not develop any new product rather improve existing</a:t>
            </a:r>
            <a:r>
              <a:rPr lang="en-US" baseline="0" dirty="0"/>
              <a:t> product for the customers.</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12</a:t>
            </a:fld>
            <a:endParaRPr lang="en-US"/>
          </a:p>
        </p:txBody>
      </p:sp>
    </p:spTree>
    <p:extLst>
      <p:ext uri="{BB962C8B-B14F-4D97-AF65-F5344CB8AC3E}">
        <p14:creationId xmlns:p14="http://schemas.microsoft.com/office/powerpoint/2010/main" val="3625667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administration of the coffee shop chain consist of five departments finance, production, marketing and sales, human resource, and customer care (</a:t>
            </a:r>
            <a:r>
              <a:rPr lang="en-US" dirty="0" err="1"/>
              <a:t>Tinnirello</a:t>
            </a:r>
            <a:r>
              <a:rPr lang="en-US" dirty="0"/>
              <a:t>, 2000).  Every</a:t>
            </a:r>
            <a:r>
              <a:rPr lang="en-US" baseline="0" dirty="0"/>
              <a:t> department will have their own employees and the Managing director of the Supreme coffee shop will coordinate the operation.</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13</a:t>
            </a:fld>
            <a:endParaRPr lang="en-US"/>
          </a:p>
        </p:txBody>
      </p:sp>
    </p:spTree>
    <p:extLst>
      <p:ext uri="{BB962C8B-B14F-4D97-AF65-F5344CB8AC3E}">
        <p14:creationId xmlns:p14="http://schemas.microsoft.com/office/powerpoint/2010/main" val="1812545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1" i="0" u="none" strike="noStrike" kern="1200" dirty="0">
                <a:solidFill>
                  <a:schemeClr val="tx1"/>
                </a:solidFill>
                <a:effectLst/>
                <a:latin typeface="+mn-lt"/>
                <a:ea typeface="+mn-ea"/>
                <a:cs typeface="+mn-cs"/>
              </a:rPr>
              <a:t>Strengths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Locational advantage</a:t>
            </a:r>
            <a:r>
              <a:rPr lang="en-US" sz="1200" b="1" i="0" u="none" strike="noStrike" kern="1200" baseline="0" dirty="0">
                <a:solidFill>
                  <a:schemeClr val="tx1"/>
                </a:solidFill>
                <a:effectLst/>
                <a:latin typeface="+mn-lt"/>
                <a:ea typeface="+mn-ea"/>
                <a:cs typeface="+mn-cs"/>
              </a:rPr>
              <a:t> of the coffee shops.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baseline="0" dirty="0">
                <a:solidFill>
                  <a:schemeClr val="tx1"/>
                </a:solidFill>
                <a:effectLst/>
                <a:latin typeface="+mn-lt"/>
                <a:ea typeface="+mn-ea"/>
                <a:cs typeface="+mn-cs"/>
              </a:rPr>
              <a:t>Pricing of the products.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baseline="0" dirty="0">
                <a:solidFill>
                  <a:schemeClr val="tx1"/>
                </a:solidFill>
                <a:effectLst/>
                <a:latin typeface="+mn-lt"/>
                <a:ea typeface="+mn-ea"/>
                <a:cs typeface="+mn-cs"/>
              </a:rPr>
              <a:t>Skilled employees and optimized service.</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baseline="0" dirty="0">
                <a:solidFill>
                  <a:schemeClr val="tx1"/>
                </a:solidFill>
                <a:effectLst/>
                <a:latin typeface="+mn-lt"/>
                <a:ea typeface="+mn-ea"/>
                <a:cs typeface="+mn-cs"/>
              </a:rPr>
              <a:t>Skilled management and continuous focus on operation.</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Weaknesses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New</a:t>
            </a:r>
            <a:r>
              <a:rPr lang="en-US" sz="1200" b="1" i="0" u="none" strike="noStrike" kern="1200" baseline="0" dirty="0">
                <a:solidFill>
                  <a:schemeClr val="tx1"/>
                </a:solidFill>
                <a:effectLst/>
                <a:latin typeface="+mn-lt"/>
                <a:ea typeface="+mn-ea"/>
                <a:cs typeface="+mn-cs"/>
              </a:rPr>
              <a:t> shop in the completion.</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baseline="0" dirty="0">
                <a:solidFill>
                  <a:schemeClr val="tx1"/>
                </a:solidFill>
                <a:effectLst/>
                <a:latin typeface="+mn-lt"/>
                <a:ea typeface="+mn-ea"/>
                <a:cs typeface="+mn-cs"/>
              </a:rPr>
              <a:t>Lack of experience in coffee shop business.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baseline="0" dirty="0">
                <a:solidFill>
                  <a:schemeClr val="tx1"/>
                </a:solidFill>
                <a:effectLst/>
                <a:latin typeface="+mn-lt"/>
                <a:ea typeface="+mn-ea"/>
                <a:cs typeface="+mn-cs"/>
              </a:rPr>
              <a:t>No brand image etc.</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Opportunities</a:t>
            </a:r>
          </a:p>
          <a:p>
            <a:pPr rtl="0" eaLnBrk="1" fontAlgn="t" latinLnBrk="0" hangingPunct="1"/>
            <a:r>
              <a:rPr lang="en-US" sz="1200" b="0" i="0" u="none" strike="noStrike" kern="1200" dirty="0">
                <a:solidFill>
                  <a:schemeClr val="tx1"/>
                </a:solidFill>
                <a:effectLst/>
                <a:latin typeface="+mn-lt"/>
                <a:ea typeface="+mn-ea"/>
                <a:cs typeface="+mn-cs"/>
              </a:rPr>
              <a:t>Ability</a:t>
            </a:r>
            <a:r>
              <a:rPr lang="en-US" sz="1200" b="0" i="0" u="none" strike="noStrike" kern="1200" baseline="0" dirty="0">
                <a:solidFill>
                  <a:schemeClr val="tx1"/>
                </a:solidFill>
                <a:effectLst/>
                <a:latin typeface="+mn-lt"/>
                <a:ea typeface="+mn-ea"/>
                <a:cs typeface="+mn-cs"/>
              </a:rPr>
              <a:t> to expand in more locations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baseline="0" dirty="0">
                <a:solidFill>
                  <a:schemeClr val="tx1"/>
                </a:solidFill>
                <a:effectLst/>
                <a:latin typeface="+mn-lt"/>
                <a:ea typeface="+mn-ea"/>
                <a:cs typeface="+mn-cs"/>
              </a:rPr>
              <a:t>Ability to attract students as most of the shops are near the campus areas</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baseline="0" dirty="0">
                <a:solidFill>
                  <a:schemeClr val="tx1"/>
                </a:solidFill>
                <a:effectLst/>
                <a:latin typeface="+mn-lt"/>
                <a:ea typeface="+mn-ea"/>
                <a:cs typeface="+mn-cs"/>
              </a:rPr>
              <a:t>Successful band image creation etc.</a:t>
            </a:r>
            <a:endParaRPr lang="en-US"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Threats</a:t>
            </a:r>
          </a:p>
          <a:p>
            <a:pPr rtl="0" eaLnBrk="1" fontAlgn="t" latinLnBrk="0" hangingPunct="1"/>
            <a:r>
              <a:rPr lang="en-US" sz="1200" b="0" i="0" u="none" strike="noStrike" kern="1200" dirty="0">
                <a:solidFill>
                  <a:schemeClr val="tx1"/>
                </a:solidFill>
                <a:effectLst/>
                <a:latin typeface="+mn-lt"/>
                <a:ea typeface="+mn-ea"/>
                <a:cs typeface="+mn-cs"/>
              </a:rPr>
              <a:t>Other coffee shops in the area.</a:t>
            </a:r>
          </a:p>
          <a:p>
            <a:pPr rtl="0" eaLnBrk="1" fontAlgn="t" latinLnBrk="0" hangingPunct="1"/>
            <a:r>
              <a:rPr lang="en-US" sz="1200" b="0" i="0" u="none" strike="noStrike" kern="1200" dirty="0">
                <a:solidFill>
                  <a:schemeClr val="tx1"/>
                </a:solidFill>
                <a:effectLst/>
                <a:latin typeface="+mn-lt"/>
                <a:ea typeface="+mn-ea"/>
                <a:cs typeface="+mn-cs"/>
              </a:rPr>
              <a:t>Pricing of the other coffee shop may be changed due to opening of the shops. Etc.</a:t>
            </a:r>
          </a:p>
          <a:p>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14</a:t>
            </a:fld>
            <a:endParaRPr lang="en-US"/>
          </a:p>
        </p:txBody>
      </p:sp>
    </p:spTree>
    <p:extLst>
      <p:ext uri="{BB962C8B-B14F-4D97-AF65-F5344CB8AC3E}">
        <p14:creationId xmlns:p14="http://schemas.microsoft.com/office/powerpoint/2010/main" val="1459904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issues in the political,</a:t>
            </a:r>
            <a:r>
              <a:rPr lang="en-US" baseline="0" dirty="0"/>
              <a:t> economic, social, technological, environmental, and legal are given in the slide.</a:t>
            </a:r>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15</a:t>
            </a:fld>
            <a:endParaRPr lang="en-US"/>
          </a:p>
        </p:txBody>
      </p:sp>
    </p:spTree>
    <p:extLst>
      <p:ext uri="{BB962C8B-B14F-4D97-AF65-F5344CB8AC3E}">
        <p14:creationId xmlns:p14="http://schemas.microsoft.com/office/powerpoint/2010/main" val="782376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B7FF699-0452-4EAC-A33D-61A77B17651C}" type="slidenum">
              <a:rPr lang="en-US" smtClean="0"/>
              <a:t>17</a:t>
            </a:fld>
            <a:endParaRPr lang="en-US"/>
          </a:p>
        </p:txBody>
      </p:sp>
    </p:spTree>
    <p:extLst>
      <p:ext uri="{BB962C8B-B14F-4D97-AF65-F5344CB8AC3E}">
        <p14:creationId xmlns:p14="http://schemas.microsoft.com/office/powerpoint/2010/main" val="2259526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7FF699-0452-4EAC-A33D-61A77B17651C}" type="slidenum">
              <a:rPr lang="en-US" smtClean="0"/>
              <a:t>19</a:t>
            </a:fld>
            <a:endParaRPr lang="en-US"/>
          </a:p>
        </p:txBody>
      </p:sp>
    </p:spTree>
    <p:extLst>
      <p:ext uri="{BB962C8B-B14F-4D97-AF65-F5344CB8AC3E}">
        <p14:creationId xmlns:p14="http://schemas.microsoft.com/office/powerpoint/2010/main" val="3178082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7ABA13B-035A-4651-B6ED-91BF715AED2C}" type="slidenum">
              <a:rPr lang="en-GB" smtClean="0"/>
              <a:pPr/>
              <a:t>‹#›</a:t>
            </a:fld>
            <a:endParaRPr lang="en-GB"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88860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297582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7ABA13B-035A-4651-B6ED-91BF715AED2C}" type="slidenum">
              <a:rPr lang="en-GB" smtClean="0"/>
              <a:pPr/>
              <a:t>‹#›</a:t>
            </a:fld>
            <a:endParaRPr lang="en-GB"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1566195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32812208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82284847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4294662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967435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D2D1EEF8-9F47-4978-9302-6FA6712CB46C}" type="datetimeFigureOut">
              <a:rPr lang="en-GB" smtClean="0"/>
              <a:pPr/>
              <a:t>26/04/2018</a:t>
            </a:fld>
            <a:endParaRPr lang="en-GB" dirty="0"/>
          </a:p>
        </p:txBody>
      </p:sp>
      <p:sp>
        <p:nvSpPr>
          <p:cNvPr id="6" name="Footer Placeholder 5"/>
          <p:cNvSpPr>
            <a:spLocks noGrp="1"/>
          </p:cNvSpPr>
          <p:nvPr>
            <p:ph type="ftr" sz="quarter" idx="11"/>
          </p:nvPr>
        </p:nvSpPr>
        <p:spPr>
          <a:xfrm>
            <a:off x="2103620" y="6375679"/>
            <a:ext cx="3482179" cy="345796"/>
          </a:xfrm>
        </p:spPr>
        <p:txBody>
          <a:bodyPr/>
          <a:lstStyle/>
          <a:p>
            <a:endParaRPr lang="en-GB" dirty="0"/>
          </a:p>
        </p:txBody>
      </p:sp>
      <p:sp>
        <p:nvSpPr>
          <p:cNvPr id="7" name="Slide Number Placeholder 6"/>
          <p:cNvSpPr>
            <a:spLocks noGrp="1"/>
          </p:cNvSpPr>
          <p:nvPr>
            <p:ph type="sldNum" sz="quarter" idx="12"/>
          </p:nvPr>
        </p:nvSpPr>
        <p:spPr>
          <a:xfrm>
            <a:off x="5691014" y="6375679"/>
            <a:ext cx="1232456" cy="345796"/>
          </a:xfrm>
        </p:spPr>
        <p:txBody>
          <a:bodyPr/>
          <a:lstStyle/>
          <a:p>
            <a:fld id="{D7ABA13B-035A-4651-B6ED-91BF715AED2C}" type="slidenum">
              <a:rPr lang="en-GB" smtClean="0"/>
              <a:pPr/>
              <a:t>‹#›</a:t>
            </a:fld>
            <a:endParaRPr lang="en-GB"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2514728"/>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D2D1EEF8-9F47-4978-9302-6FA6712CB46C}" type="datetimeFigureOut">
              <a:rPr lang="en-GB" smtClean="0"/>
              <a:pPr/>
              <a:t>26/04/2018</a:t>
            </a:fld>
            <a:endParaRPr lang="en-GB" dirty="0"/>
          </a:p>
        </p:txBody>
      </p:sp>
      <p:sp>
        <p:nvSpPr>
          <p:cNvPr id="6" name="Footer Placeholder 5"/>
          <p:cNvSpPr>
            <a:spLocks noGrp="1"/>
          </p:cNvSpPr>
          <p:nvPr>
            <p:ph type="ftr" sz="quarter" idx="11"/>
          </p:nvPr>
        </p:nvSpPr>
        <p:spPr>
          <a:xfrm>
            <a:off x="2103621" y="6375679"/>
            <a:ext cx="3482178" cy="345796"/>
          </a:xfrm>
        </p:spPr>
        <p:txBody>
          <a:bodyPr/>
          <a:lstStyle/>
          <a:p>
            <a:endParaRPr lang="en-GB" dirty="0"/>
          </a:p>
        </p:txBody>
      </p:sp>
      <p:sp>
        <p:nvSpPr>
          <p:cNvPr id="7" name="Slide Number Placeholder 6"/>
          <p:cNvSpPr>
            <a:spLocks noGrp="1"/>
          </p:cNvSpPr>
          <p:nvPr>
            <p:ph type="sldNum" sz="quarter" idx="12"/>
          </p:nvPr>
        </p:nvSpPr>
        <p:spPr>
          <a:xfrm>
            <a:off x="5687568" y="6375679"/>
            <a:ext cx="1234440" cy="345796"/>
          </a:xfrm>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1685738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4151928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ABA13B-035A-4651-B6ED-91BF715AED2C}" type="slidenum">
              <a:rPr lang="en-GB" smtClean="0"/>
              <a:pPr/>
              <a:t>‹#›</a:t>
            </a:fld>
            <a:endParaRPr lang="en-GB" dirty="0"/>
          </a:p>
        </p:txBody>
      </p:sp>
    </p:spTree>
    <p:extLst>
      <p:ext uri="{BB962C8B-B14F-4D97-AF65-F5344CB8AC3E}">
        <p14:creationId xmlns:p14="http://schemas.microsoft.com/office/powerpoint/2010/main" val="2766523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D2D1EEF8-9F47-4978-9302-6FA6712CB46C}" type="datetimeFigureOut">
              <a:rPr lang="en-GB" smtClean="0"/>
              <a:pPr/>
              <a:t>26/04/2018</a:t>
            </a:fld>
            <a:endParaRPr lang="en-GB"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7ABA13B-035A-4651-B6ED-91BF715AED2C}" type="slidenum">
              <a:rPr lang="en-GB" smtClean="0"/>
              <a:pPr/>
              <a:t>‹#›</a:t>
            </a:fld>
            <a:endParaRPr lang="en-GB"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3247485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A8A0-B6CA-4EAC-91F0-2A5F889D3C89}"/>
              </a:ext>
            </a:extLst>
          </p:cNvPr>
          <p:cNvSpPr>
            <a:spLocks noGrp="1"/>
          </p:cNvSpPr>
          <p:nvPr>
            <p:ph type="ctrTitle"/>
          </p:nvPr>
        </p:nvSpPr>
        <p:spPr>
          <a:xfrm>
            <a:off x="976922" y="193432"/>
            <a:ext cx="10318418" cy="1257300"/>
          </a:xfrm>
        </p:spPr>
        <p:txBody>
          <a:bodyPr/>
          <a:lstStyle/>
          <a:p>
            <a:r>
              <a:rPr lang="en-GB" sz="7200" dirty="0"/>
              <a:t>HARD HIT Coffee Shop</a:t>
            </a:r>
          </a:p>
        </p:txBody>
      </p:sp>
      <p:sp>
        <p:nvSpPr>
          <p:cNvPr id="3" name="Subtitle 2">
            <a:extLst>
              <a:ext uri="{FF2B5EF4-FFF2-40B4-BE49-F238E27FC236}">
                <a16:creationId xmlns:a16="http://schemas.microsoft.com/office/drawing/2014/main" id="{134C1B08-0491-4505-A721-95C1FACFE667}"/>
              </a:ext>
            </a:extLst>
          </p:cNvPr>
          <p:cNvSpPr>
            <a:spLocks noGrp="1"/>
          </p:cNvSpPr>
          <p:nvPr>
            <p:ph type="subTitle" idx="1"/>
          </p:nvPr>
        </p:nvSpPr>
        <p:spPr>
          <a:xfrm>
            <a:off x="2113445" y="1547446"/>
            <a:ext cx="8045373" cy="4462830"/>
          </a:xfrm>
        </p:spPr>
        <p:txBody>
          <a:bodyPr>
            <a:normAutofit/>
          </a:bodyPr>
          <a:lstStyle/>
          <a:p>
            <a:r>
              <a:rPr lang="en-US" sz="2400" dirty="0"/>
              <a:t>Student </a:t>
            </a:r>
            <a:r>
              <a:rPr lang="en-US" sz="2400" dirty="0" err="1"/>
              <a:t>Name:MD.MIAH</a:t>
            </a:r>
            <a:r>
              <a:rPr lang="en-US" sz="2400" dirty="0"/>
              <a:t>,               Kazi </a:t>
            </a:r>
            <a:r>
              <a:rPr lang="en-US" sz="2400" dirty="0" err="1"/>
              <a:t>Haque,zafar</a:t>
            </a:r>
            <a:r>
              <a:rPr lang="en-US" sz="2400" dirty="0"/>
              <a:t> </a:t>
            </a:r>
            <a:r>
              <a:rPr lang="en-US" sz="2400" dirty="0" err="1"/>
              <a:t>sadik,sohrab</a:t>
            </a:r>
            <a:r>
              <a:rPr lang="en-US" sz="2400" dirty="0"/>
              <a:t> </a:t>
            </a:r>
            <a:r>
              <a:rPr lang="en-US" sz="2400" dirty="0" err="1"/>
              <a:t>sarker,ekos</a:t>
            </a:r>
            <a:r>
              <a:rPr lang="en-US" sz="2400" dirty="0"/>
              <a:t> </a:t>
            </a:r>
            <a:r>
              <a:rPr lang="en-US" sz="2400" dirty="0" err="1"/>
              <a:t>manzumba</a:t>
            </a:r>
            <a:endParaRPr lang="en-US" sz="2400" dirty="0"/>
          </a:p>
          <a:p>
            <a:r>
              <a:rPr lang="en-US" sz="2400" dirty="0"/>
              <a:t>Student Number:1605672,1605418,1605839,1605772,1605765</a:t>
            </a:r>
          </a:p>
          <a:p>
            <a:r>
              <a:rPr lang="en-US" sz="2400" dirty="0"/>
              <a:t>Module Title: PATHWAY PROJECT 2</a:t>
            </a:r>
          </a:p>
          <a:p>
            <a:r>
              <a:rPr lang="en-US" sz="2400" dirty="0"/>
              <a:t>Module Code: EMPL4010</a:t>
            </a:r>
          </a:p>
          <a:p>
            <a:r>
              <a:rPr lang="en-US" sz="2400" dirty="0"/>
              <a:t>Lecturer’s </a:t>
            </a:r>
            <a:r>
              <a:rPr lang="en-US" sz="2400"/>
              <a:t>Name:Dr.husam</a:t>
            </a:r>
            <a:r>
              <a:rPr lang="en-US" sz="2400" dirty="0"/>
              <a:t> </a:t>
            </a:r>
            <a:r>
              <a:rPr lang="en-US" sz="2400" dirty="0" err="1"/>
              <a:t>helmi</a:t>
            </a:r>
            <a:endParaRPr lang="en-GB" sz="2400" dirty="0"/>
          </a:p>
        </p:txBody>
      </p:sp>
    </p:spTree>
    <p:extLst>
      <p:ext uri="{BB962C8B-B14F-4D97-AF65-F5344CB8AC3E}">
        <p14:creationId xmlns:p14="http://schemas.microsoft.com/office/powerpoint/2010/main" val="2043189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629B-C26F-42C1-9916-1CCC2AE4AEAC}"/>
              </a:ext>
            </a:extLst>
          </p:cNvPr>
          <p:cNvSpPr>
            <a:spLocks noGrp="1"/>
          </p:cNvSpPr>
          <p:nvPr>
            <p:ph type="title"/>
          </p:nvPr>
        </p:nvSpPr>
        <p:spPr/>
        <p:txBody>
          <a:bodyPr/>
          <a:lstStyle/>
          <a:p>
            <a:r>
              <a:rPr lang="en-GB" dirty="0"/>
              <a:t>Executive Summary</a:t>
            </a:r>
          </a:p>
        </p:txBody>
      </p:sp>
      <p:sp>
        <p:nvSpPr>
          <p:cNvPr id="3" name="Content Placeholder 2">
            <a:extLst>
              <a:ext uri="{FF2B5EF4-FFF2-40B4-BE49-F238E27FC236}">
                <a16:creationId xmlns:a16="http://schemas.microsoft.com/office/drawing/2014/main" id="{E4E3251E-DD27-40A6-AF56-51F1C28DE6E5}"/>
              </a:ext>
            </a:extLst>
          </p:cNvPr>
          <p:cNvSpPr>
            <a:spLocks noGrp="1"/>
          </p:cNvSpPr>
          <p:nvPr>
            <p:ph idx="1"/>
          </p:nvPr>
        </p:nvSpPr>
        <p:spPr>
          <a:xfrm>
            <a:off x="1251678" y="1685109"/>
            <a:ext cx="10178322" cy="3593591"/>
          </a:xfrm>
        </p:spPr>
        <p:txBody>
          <a:bodyPr/>
          <a:lstStyle/>
          <a:p>
            <a:pPr marL="0" indent="0" algn="just">
              <a:buNone/>
            </a:pPr>
            <a:r>
              <a:rPr lang="en-GB" dirty="0"/>
              <a:t>Hard Hit Coffee Shop is a project of starting a coffee shop chain throughout the London in upcoming 4 years. The initial investment is considered to be £1.68 hundred thousand for 4 shops in different locations. The net present value (NPV) from the first four years of operations is £168  The growth of the company is expected to be increase after the initial operation of the company. </a:t>
            </a:r>
          </a:p>
        </p:txBody>
      </p:sp>
    </p:spTree>
    <p:extLst>
      <p:ext uri="{BB962C8B-B14F-4D97-AF65-F5344CB8AC3E}">
        <p14:creationId xmlns:p14="http://schemas.microsoft.com/office/powerpoint/2010/main" val="1603402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p>
        </p:txBody>
      </p:sp>
      <p:sp>
        <p:nvSpPr>
          <p:cNvPr id="3" name="Content Placeholder 2"/>
          <p:cNvSpPr>
            <a:spLocks noGrp="1"/>
          </p:cNvSpPr>
          <p:nvPr>
            <p:ph idx="1"/>
          </p:nvPr>
        </p:nvSpPr>
        <p:spPr>
          <a:xfrm>
            <a:off x="1251678" y="1045029"/>
            <a:ext cx="10178322" cy="4834563"/>
          </a:xfrm>
        </p:spPr>
        <p:txBody>
          <a:bodyPr>
            <a:normAutofit/>
          </a:bodyPr>
          <a:lstStyle/>
          <a:p>
            <a:r>
              <a:rPr lang="en-US" dirty="0"/>
              <a:t>Introduction</a:t>
            </a:r>
          </a:p>
          <a:p>
            <a:r>
              <a:rPr lang="en-US" dirty="0"/>
              <a:t>Aims, objectives, mission, and vison</a:t>
            </a:r>
          </a:p>
          <a:p>
            <a:r>
              <a:rPr lang="en-US" dirty="0"/>
              <a:t>Legal compliances</a:t>
            </a:r>
          </a:p>
          <a:p>
            <a:r>
              <a:rPr lang="en-US" dirty="0"/>
              <a:t>Marketing and Sales</a:t>
            </a:r>
          </a:p>
          <a:p>
            <a:r>
              <a:rPr lang="en-US" dirty="0"/>
              <a:t>Finance</a:t>
            </a:r>
          </a:p>
          <a:p>
            <a:r>
              <a:rPr lang="en-US" dirty="0"/>
              <a:t>Recruitment and Finance</a:t>
            </a:r>
          </a:p>
          <a:p>
            <a:r>
              <a:rPr lang="en-US" dirty="0"/>
              <a:t>Product development</a:t>
            </a:r>
          </a:p>
          <a:p>
            <a:r>
              <a:rPr lang="en-US" dirty="0"/>
              <a:t>Management and Administration</a:t>
            </a:r>
          </a:p>
          <a:p>
            <a:r>
              <a:rPr lang="en-US" dirty="0"/>
              <a:t>SWOT analysis</a:t>
            </a:r>
          </a:p>
          <a:p>
            <a:r>
              <a:rPr lang="en-US" dirty="0"/>
              <a:t>PESTLE analysis</a:t>
            </a:r>
          </a:p>
          <a:p>
            <a:r>
              <a:rPr lang="en-US" dirty="0"/>
              <a:t>Conclusion</a:t>
            </a:r>
          </a:p>
          <a:p>
            <a:endParaRPr lang="en-US" dirty="0"/>
          </a:p>
          <a:p>
            <a:endParaRPr lang="en-US" dirty="0"/>
          </a:p>
        </p:txBody>
      </p:sp>
    </p:spTree>
    <p:extLst>
      <p:ext uri="{BB962C8B-B14F-4D97-AF65-F5344CB8AC3E}">
        <p14:creationId xmlns:p14="http://schemas.microsoft.com/office/powerpoint/2010/main" val="2822132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1251678" y="1553029"/>
            <a:ext cx="10178322" cy="4326563"/>
          </a:xfrm>
        </p:spPr>
        <p:txBody>
          <a:bodyPr/>
          <a:lstStyle/>
          <a:p>
            <a:pPr marL="0" indent="0">
              <a:buNone/>
            </a:pPr>
            <a:r>
              <a:rPr lang="en-US" dirty="0"/>
              <a:t>Coffee shops are one of the most popular business in the UK (Statista, 2018). Though the number of coffee shops are  high, the demand of the coffee is still in its growing phase. This is a business plan of opening coffee shops in different locations nearby the campuses so that the students can be provided with the services.  We are going to open a shop named Hard Hit Coffee Shop.</a:t>
            </a:r>
          </a:p>
        </p:txBody>
      </p:sp>
    </p:spTree>
    <p:extLst>
      <p:ext uri="{BB962C8B-B14F-4D97-AF65-F5344CB8AC3E}">
        <p14:creationId xmlns:p14="http://schemas.microsoft.com/office/powerpoint/2010/main" val="253555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Objectives, mission, and Vision</a:t>
            </a:r>
          </a:p>
        </p:txBody>
      </p:sp>
      <p:sp>
        <p:nvSpPr>
          <p:cNvPr id="3" name="Content Placeholder 2"/>
          <p:cNvSpPr>
            <a:spLocks noGrp="1"/>
          </p:cNvSpPr>
          <p:nvPr>
            <p:ph idx="1"/>
          </p:nvPr>
        </p:nvSpPr>
        <p:spPr>
          <a:xfrm>
            <a:off x="1160238" y="1776549"/>
            <a:ext cx="10726962" cy="4885507"/>
          </a:xfrm>
        </p:spPr>
        <p:txBody>
          <a:bodyPr>
            <a:normAutofit fontScale="85000" lnSpcReduction="20000"/>
          </a:bodyPr>
          <a:lstStyle/>
          <a:p>
            <a:pPr marL="0" indent="0">
              <a:buNone/>
            </a:pPr>
            <a:r>
              <a:rPr lang="en-US" sz="3200" dirty="0"/>
              <a:t>Aim</a:t>
            </a:r>
          </a:p>
          <a:p>
            <a:r>
              <a:rPr lang="en-US" sz="2600" dirty="0"/>
              <a:t>To become one of the most desired coffee brand in London and in further in the UK.</a:t>
            </a:r>
          </a:p>
          <a:p>
            <a:pPr marL="0" indent="0">
              <a:lnSpc>
                <a:spcPct val="120000"/>
              </a:lnSpc>
              <a:buNone/>
            </a:pPr>
            <a:r>
              <a:rPr lang="en-US" sz="3200" dirty="0"/>
              <a:t>Objective</a:t>
            </a:r>
          </a:p>
          <a:p>
            <a:pPr>
              <a:lnSpc>
                <a:spcPct val="120000"/>
              </a:lnSpc>
            </a:pPr>
            <a:r>
              <a:rPr lang="en-US" sz="2600" dirty="0"/>
              <a:t>The main objective of the shop is to establish a brand name for the company and make profit to run the business in the long run.</a:t>
            </a:r>
          </a:p>
          <a:p>
            <a:pPr marL="0" indent="0">
              <a:buNone/>
            </a:pPr>
            <a:r>
              <a:rPr lang="en-US" sz="3200" dirty="0"/>
              <a:t>Mission</a:t>
            </a:r>
          </a:p>
          <a:p>
            <a:r>
              <a:rPr lang="en-US" sz="2800" dirty="0"/>
              <a:t>To provide superior products at a reasonable price.</a:t>
            </a:r>
          </a:p>
          <a:p>
            <a:pPr marL="0" indent="0">
              <a:buNone/>
            </a:pPr>
            <a:r>
              <a:rPr lang="en-US" sz="3200" dirty="0"/>
              <a:t>Vision</a:t>
            </a:r>
          </a:p>
          <a:p>
            <a:r>
              <a:rPr lang="en-US" sz="2400" dirty="0"/>
              <a:t>To hold the position of the best quality coffee shop in the UK.</a:t>
            </a:r>
          </a:p>
          <a:p>
            <a:pPr marL="0" indent="0">
              <a:buNone/>
            </a:pPr>
            <a:r>
              <a:rPr lang="en-US" sz="3200" dirty="0"/>
              <a:t>Purpose of Business</a:t>
            </a:r>
          </a:p>
          <a:p>
            <a:r>
              <a:rPr lang="en-US" sz="2800" dirty="0"/>
              <a:t>Main purpose is to establish a business for self employment.</a:t>
            </a:r>
          </a:p>
          <a:p>
            <a:pPr marL="0" indent="0">
              <a:buNone/>
            </a:pPr>
            <a:endParaRPr lang="en-US" sz="1900" dirty="0"/>
          </a:p>
        </p:txBody>
      </p:sp>
    </p:spTree>
    <p:extLst>
      <p:ext uri="{BB962C8B-B14F-4D97-AF65-F5344CB8AC3E}">
        <p14:creationId xmlns:p14="http://schemas.microsoft.com/office/powerpoint/2010/main" val="3203867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Description</a:t>
            </a:r>
          </a:p>
        </p:txBody>
      </p:sp>
      <p:sp>
        <p:nvSpPr>
          <p:cNvPr id="3" name="Content Placeholder 2"/>
          <p:cNvSpPr>
            <a:spLocks noGrp="1"/>
          </p:cNvSpPr>
          <p:nvPr>
            <p:ph idx="1"/>
          </p:nvPr>
        </p:nvSpPr>
        <p:spPr>
          <a:xfrm>
            <a:off x="1251678" y="1476103"/>
            <a:ext cx="10178322" cy="4952130"/>
          </a:xfrm>
        </p:spPr>
        <p:txBody>
          <a:bodyPr>
            <a:normAutofit/>
          </a:bodyPr>
          <a:lstStyle/>
          <a:p>
            <a:pPr marL="0" indent="0">
              <a:buNone/>
            </a:pPr>
            <a:r>
              <a:rPr lang="en-US" sz="2800" dirty="0"/>
              <a:t>The business idea is to sell coffee and snacks to customers throughout the country. The company aims to satisfy the demand of 10% customers in the upcoming 2 years of its operation in the area of its operation. The main products in the coffee shop will be-</a:t>
            </a:r>
          </a:p>
          <a:p>
            <a:r>
              <a:rPr lang="it-IT" dirty="0"/>
              <a:t>Espresso Crema</a:t>
            </a:r>
          </a:p>
          <a:p>
            <a:r>
              <a:rPr lang="it-IT" dirty="0"/>
              <a:t>Bicerin</a:t>
            </a:r>
          </a:p>
          <a:p>
            <a:r>
              <a:rPr lang="it-IT" dirty="0"/>
              <a:t>Cappuccino</a:t>
            </a:r>
          </a:p>
          <a:p>
            <a:r>
              <a:rPr lang="it-IT" dirty="0"/>
              <a:t>Espresso</a:t>
            </a:r>
          </a:p>
          <a:p>
            <a:r>
              <a:rPr lang="it-IT" dirty="0"/>
              <a:t>Caffè Mocha</a:t>
            </a:r>
          </a:p>
          <a:p>
            <a:r>
              <a:rPr lang="it-IT" dirty="0"/>
              <a:t>Espresso Viennese</a:t>
            </a:r>
          </a:p>
          <a:p>
            <a:r>
              <a:rPr lang="it-IT" dirty="0"/>
              <a:t>Caffè Latte etc.</a:t>
            </a:r>
          </a:p>
        </p:txBody>
      </p:sp>
    </p:spTree>
    <p:extLst>
      <p:ext uri="{BB962C8B-B14F-4D97-AF65-F5344CB8AC3E}">
        <p14:creationId xmlns:p14="http://schemas.microsoft.com/office/powerpoint/2010/main" val="489795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 Compliances</a:t>
            </a:r>
          </a:p>
        </p:txBody>
      </p:sp>
      <p:sp>
        <p:nvSpPr>
          <p:cNvPr id="3" name="Content Placeholder 2"/>
          <p:cNvSpPr>
            <a:spLocks noGrp="1"/>
          </p:cNvSpPr>
          <p:nvPr>
            <p:ph idx="1"/>
          </p:nvPr>
        </p:nvSpPr>
        <p:spPr>
          <a:xfrm>
            <a:off x="1251678" y="1874517"/>
            <a:ext cx="10178322" cy="2913016"/>
          </a:xfrm>
        </p:spPr>
        <p:txBody>
          <a:bodyPr>
            <a:normAutofit/>
          </a:bodyPr>
          <a:lstStyle/>
          <a:p>
            <a:pPr marL="0" indent="0">
              <a:buNone/>
            </a:pPr>
            <a:r>
              <a:rPr lang="en-US" sz="2400" dirty="0"/>
              <a:t>As the business will start as a partnership of the group members, the legal requirements of an organization like company is not required (</a:t>
            </a:r>
            <a:r>
              <a:rPr lang="en-US" sz="2400" dirty="0" err="1"/>
              <a:t>Tinnirello</a:t>
            </a:r>
            <a:r>
              <a:rPr lang="en-US" sz="2400" dirty="0"/>
              <a:t>, 2000). The organization will be formed in accordance with the partnership Act 1980 (Gov.uk, 2018). But the organization requires the licensing for selling the products and services which is provided by the city administration where the organization is going to sell the products. </a:t>
            </a:r>
          </a:p>
          <a:p>
            <a:pPr marL="0" indent="0">
              <a:buNone/>
            </a:pPr>
            <a:endParaRPr lang="en-US" sz="2400" dirty="0"/>
          </a:p>
        </p:txBody>
      </p:sp>
    </p:spTree>
    <p:extLst>
      <p:ext uri="{BB962C8B-B14F-4D97-AF65-F5344CB8AC3E}">
        <p14:creationId xmlns:p14="http://schemas.microsoft.com/office/powerpoint/2010/main" val="4093308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and Sales</a:t>
            </a:r>
          </a:p>
        </p:txBody>
      </p:sp>
      <p:sp>
        <p:nvSpPr>
          <p:cNvPr id="3" name="Content Placeholder 2"/>
          <p:cNvSpPr>
            <a:spLocks noGrp="1"/>
          </p:cNvSpPr>
          <p:nvPr>
            <p:ph idx="1"/>
          </p:nvPr>
        </p:nvSpPr>
        <p:spPr>
          <a:xfrm>
            <a:off x="1251678" y="1031967"/>
            <a:ext cx="10178322" cy="3931919"/>
          </a:xfrm>
        </p:spPr>
        <p:txBody>
          <a:bodyPr>
            <a:noAutofit/>
          </a:bodyPr>
          <a:lstStyle/>
          <a:p>
            <a:pPr marL="0" indent="0">
              <a:buNone/>
            </a:pPr>
            <a:r>
              <a:rPr lang="en-US" sz="2800" dirty="0"/>
              <a:t>The competition in the market place is relatively high because of the players like Costa, Starbucks etc. (News et al., 2018). The main target group of the product is the young generation and working people. The following shows the marketing plan-</a:t>
            </a:r>
          </a:p>
          <a:p>
            <a:pPr marL="342900" lvl="1" indent="-342900">
              <a:spcBef>
                <a:spcPts val="1000"/>
              </a:spcBef>
              <a:buFont typeface="Arial" panose="020B0604020202020204" pitchFamily="34" charset="0"/>
              <a:buChar char="•"/>
            </a:pPr>
            <a:r>
              <a:rPr lang="en-GB" sz="2400" b="1" dirty="0"/>
              <a:t>Product:  </a:t>
            </a:r>
            <a:r>
              <a:rPr lang="en-GB" sz="2400" dirty="0"/>
              <a:t>Main focus of the products will be on quality and test of the product.</a:t>
            </a:r>
            <a:endParaRPr lang="en-GB" sz="2400" b="1" dirty="0"/>
          </a:p>
          <a:p>
            <a:pPr marL="342900" lvl="1" indent="-342900">
              <a:spcBef>
                <a:spcPts val="1000"/>
              </a:spcBef>
              <a:buFont typeface="Arial" panose="020B0604020202020204" pitchFamily="34" charset="0"/>
              <a:buChar char="•"/>
            </a:pPr>
            <a:r>
              <a:rPr lang="en-GB" sz="2000" b="1" dirty="0"/>
              <a:t>Price:  </a:t>
            </a:r>
            <a:r>
              <a:rPr lang="en-GB" sz="2000" dirty="0"/>
              <a:t>The price for the products will vary from £1 to £10. </a:t>
            </a:r>
          </a:p>
          <a:p>
            <a:r>
              <a:rPr lang="en-GB" sz="2400" b="1" dirty="0"/>
              <a:t>Place: </a:t>
            </a:r>
            <a:r>
              <a:rPr lang="en-GB" sz="2400" dirty="0"/>
              <a:t>The busy cities and campus areas will be targeted for shop establishing.</a:t>
            </a:r>
          </a:p>
          <a:p>
            <a:r>
              <a:rPr lang="en-GB" sz="2400" b="1" dirty="0"/>
              <a:t>Promotion:</a:t>
            </a:r>
            <a:r>
              <a:rPr lang="en-GB" sz="2400" dirty="0"/>
              <a:t>  Social media will be the main focus for customer attraction and advertisement.</a:t>
            </a:r>
          </a:p>
          <a:p>
            <a:pPr marL="0" indent="0">
              <a:buNone/>
            </a:pPr>
            <a:r>
              <a:rPr lang="en-GB" sz="2400" dirty="0"/>
              <a:t>The selling strategy of the company will be to provide the best for the lower price of the similar companies like </a:t>
            </a:r>
            <a:r>
              <a:rPr lang="en-US" sz="2400" dirty="0"/>
              <a:t>Costa, Starbucks etc.</a:t>
            </a:r>
            <a:endParaRPr lang="en-GB" sz="2400" dirty="0"/>
          </a:p>
        </p:txBody>
      </p:sp>
    </p:spTree>
    <p:extLst>
      <p:ext uri="{BB962C8B-B14F-4D97-AF65-F5344CB8AC3E}">
        <p14:creationId xmlns:p14="http://schemas.microsoft.com/office/powerpoint/2010/main" val="1841136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73422854"/>
              </p:ext>
            </p:extLst>
          </p:nvPr>
        </p:nvGraphicFramePr>
        <p:xfrm>
          <a:off x="934278" y="1415835"/>
          <a:ext cx="4495428" cy="3077667"/>
        </p:xfrm>
        <a:graphic>
          <a:graphicData uri="http://schemas.openxmlformats.org/drawingml/2006/table">
            <a:tbl>
              <a:tblPr>
                <a:tableStyleId>{3B4B98B0-60AC-42C2-AFA5-B58CD77FA1E5}</a:tableStyleId>
              </a:tblPr>
              <a:tblGrid>
                <a:gridCol w="2289806">
                  <a:extLst>
                    <a:ext uri="{9D8B030D-6E8A-4147-A177-3AD203B41FA5}">
                      <a16:colId xmlns:a16="http://schemas.microsoft.com/office/drawing/2014/main" val="4165669279"/>
                    </a:ext>
                  </a:extLst>
                </a:gridCol>
                <a:gridCol w="2205622">
                  <a:extLst>
                    <a:ext uri="{9D8B030D-6E8A-4147-A177-3AD203B41FA5}">
                      <a16:colId xmlns:a16="http://schemas.microsoft.com/office/drawing/2014/main" val="3480702691"/>
                    </a:ext>
                  </a:extLst>
                </a:gridCol>
              </a:tblGrid>
              <a:tr h="578805">
                <a:tc>
                  <a:txBody>
                    <a:bodyPr/>
                    <a:lstStyle/>
                    <a:p>
                      <a:pPr algn="l" fontAlgn="b"/>
                      <a:r>
                        <a:rPr lang="en-US" sz="2000" u="none" strike="noStrike" dirty="0">
                          <a:effectLst/>
                        </a:rPr>
                        <a:t>Initial Investment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Amount in Thousand</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81893578"/>
                  </a:ext>
                </a:extLst>
              </a:tr>
              <a:tr h="311170">
                <a:tc>
                  <a:txBody>
                    <a:bodyPr/>
                    <a:lstStyle/>
                    <a:p>
                      <a:pPr algn="l" fontAlgn="b"/>
                      <a:r>
                        <a:rPr lang="en-US" sz="2000" u="none" strike="noStrike" dirty="0">
                          <a:effectLst/>
                        </a:rPr>
                        <a:t>Location Cost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£ 60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39316361"/>
                  </a:ext>
                </a:extLst>
              </a:tr>
              <a:tr h="311170">
                <a:tc>
                  <a:txBody>
                    <a:bodyPr/>
                    <a:lstStyle/>
                    <a:p>
                      <a:pPr algn="l" fontAlgn="b"/>
                      <a:r>
                        <a:rPr lang="en-US" sz="2000" u="none" strike="noStrike" dirty="0">
                          <a:effectLst/>
                        </a:rPr>
                        <a:t>Licensing Cost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£ 3</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7170971"/>
                  </a:ext>
                </a:extLst>
              </a:tr>
              <a:tr h="311170">
                <a:tc>
                  <a:txBody>
                    <a:bodyPr/>
                    <a:lstStyle/>
                    <a:p>
                      <a:pPr algn="l" fontAlgn="b"/>
                      <a:r>
                        <a:rPr lang="en-US" sz="2000" u="none" strike="noStrike" dirty="0">
                          <a:effectLst/>
                        </a:rPr>
                        <a:t>Decoration Cost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£ 10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42099894"/>
                  </a:ext>
                </a:extLst>
              </a:tr>
              <a:tr h="311170">
                <a:tc>
                  <a:txBody>
                    <a:bodyPr/>
                    <a:lstStyle/>
                    <a:p>
                      <a:pPr algn="l" fontAlgn="b"/>
                      <a:r>
                        <a:rPr lang="en-US" sz="2000" u="none" strike="noStrike" dirty="0">
                          <a:effectLst/>
                        </a:rPr>
                        <a:t>Inventory Cost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£ 25</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577145337"/>
                  </a:ext>
                </a:extLst>
              </a:tr>
              <a:tr h="311170">
                <a:tc>
                  <a:txBody>
                    <a:bodyPr/>
                    <a:lstStyle/>
                    <a:p>
                      <a:pPr algn="l" fontAlgn="b"/>
                      <a:r>
                        <a:rPr lang="en-US" sz="2000" u="none" strike="noStrike" dirty="0">
                          <a:effectLst/>
                        </a:rPr>
                        <a:t>Operational Cost</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£ 50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94035124"/>
                  </a:ext>
                </a:extLst>
              </a:tr>
              <a:tr h="311170">
                <a:tc>
                  <a:txBody>
                    <a:bodyPr/>
                    <a:lstStyle/>
                    <a:p>
                      <a:pPr algn="l" fontAlgn="b"/>
                      <a:r>
                        <a:rPr lang="en-US" sz="2000" u="none" strike="noStrike" dirty="0">
                          <a:effectLst/>
                        </a:rPr>
                        <a:t>Other Costs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£ 20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57127039"/>
                  </a:ext>
                </a:extLst>
              </a:tr>
              <a:tr h="612912">
                <a:tc>
                  <a:txBody>
                    <a:bodyPr/>
                    <a:lstStyle/>
                    <a:p>
                      <a:pPr algn="l" fontAlgn="b"/>
                      <a:r>
                        <a:rPr lang="en-US" sz="2000" u="none" strike="noStrike" dirty="0">
                          <a:effectLst/>
                        </a:rPr>
                        <a:t>Total</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£ 168</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4404431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595334604"/>
              </p:ext>
            </p:extLst>
          </p:nvPr>
        </p:nvGraphicFramePr>
        <p:xfrm>
          <a:off x="5762171" y="1415834"/>
          <a:ext cx="6072776" cy="3058738"/>
        </p:xfrm>
        <a:graphic>
          <a:graphicData uri="http://schemas.openxmlformats.org/drawingml/2006/table">
            <a:tbl>
              <a:tblPr>
                <a:tableStyleId>{BDBED569-4797-4DF1-A0F4-6AAB3CD982D8}</a:tableStyleId>
              </a:tblPr>
              <a:tblGrid>
                <a:gridCol w="1579154">
                  <a:extLst>
                    <a:ext uri="{9D8B030D-6E8A-4147-A177-3AD203B41FA5}">
                      <a16:colId xmlns:a16="http://schemas.microsoft.com/office/drawing/2014/main" val="2440105087"/>
                    </a:ext>
                  </a:extLst>
                </a:gridCol>
                <a:gridCol w="1521098">
                  <a:extLst>
                    <a:ext uri="{9D8B030D-6E8A-4147-A177-3AD203B41FA5}">
                      <a16:colId xmlns:a16="http://schemas.microsoft.com/office/drawing/2014/main" val="1024820074"/>
                    </a:ext>
                  </a:extLst>
                </a:gridCol>
                <a:gridCol w="743131">
                  <a:extLst>
                    <a:ext uri="{9D8B030D-6E8A-4147-A177-3AD203B41FA5}">
                      <a16:colId xmlns:a16="http://schemas.microsoft.com/office/drawing/2014/main" val="3550332501"/>
                    </a:ext>
                  </a:extLst>
                </a:gridCol>
                <a:gridCol w="743131">
                  <a:extLst>
                    <a:ext uri="{9D8B030D-6E8A-4147-A177-3AD203B41FA5}">
                      <a16:colId xmlns:a16="http://schemas.microsoft.com/office/drawing/2014/main" val="3982491980"/>
                    </a:ext>
                  </a:extLst>
                </a:gridCol>
                <a:gridCol w="743131">
                  <a:extLst>
                    <a:ext uri="{9D8B030D-6E8A-4147-A177-3AD203B41FA5}">
                      <a16:colId xmlns:a16="http://schemas.microsoft.com/office/drawing/2014/main" val="2322651307"/>
                    </a:ext>
                  </a:extLst>
                </a:gridCol>
                <a:gridCol w="743131">
                  <a:extLst>
                    <a:ext uri="{9D8B030D-6E8A-4147-A177-3AD203B41FA5}">
                      <a16:colId xmlns:a16="http://schemas.microsoft.com/office/drawing/2014/main" val="1668886364"/>
                    </a:ext>
                  </a:extLst>
                </a:gridCol>
              </a:tblGrid>
              <a:tr h="345624">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1800" b="0" i="0" u="none" strike="noStrike" dirty="0">
                          <a:solidFill>
                            <a:srgbClr val="000000"/>
                          </a:solidFill>
                          <a:effectLst/>
                          <a:latin typeface="Calibri" panose="020F0502020204030204" pitchFamily="34" charset="0"/>
                        </a:rPr>
                        <a:t>Amounts in Thousand</a:t>
                      </a:r>
                    </a:p>
                  </a:txBody>
                  <a:tcPr marL="9525" marR="9525" marT="9525" marB="0" anchor="b"/>
                </a:tc>
                <a:tc>
                  <a:txBody>
                    <a:bodyPr/>
                    <a:lstStyle/>
                    <a:p>
                      <a:pPr algn="r" fontAlgn="b"/>
                      <a:r>
                        <a:rPr lang="en-US" sz="1800" u="none" strike="noStrike" dirty="0">
                          <a:effectLst/>
                        </a:rPr>
                        <a:t>2018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2019</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2020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2021</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74471593"/>
                  </a:ext>
                </a:extLst>
              </a:tr>
              <a:tr h="345624">
                <a:tc>
                  <a:txBody>
                    <a:bodyPr/>
                    <a:lstStyle/>
                    <a:p>
                      <a:pPr algn="l" fontAlgn="b"/>
                      <a:r>
                        <a:rPr lang="en-US" sz="1800" u="none" strike="noStrike" dirty="0">
                          <a:effectLst/>
                        </a:rPr>
                        <a:t>Cash Outflow</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b="0" i="0" u="none" strike="noStrike" dirty="0">
                          <a:solidFill>
                            <a:schemeClr val="tx1"/>
                          </a:solidFill>
                          <a:effectLst/>
                          <a:latin typeface="+mn-lt"/>
                        </a:rPr>
                        <a:t>168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69540001"/>
                  </a:ext>
                </a:extLst>
              </a:tr>
              <a:tr h="345624">
                <a:tc>
                  <a:txBody>
                    <a:bodyPr/>
                    <a:lstStyle/>
                    <a:p>
                      <a:pPr algn="l" fontAlgn="b"/>
                      <a:r>
                        <a:rPr lang="en-US" sz="1800" u="none" strike="noStrike" dirty="0">
                          <a:effectLst/>
                        </a:rPr>
                        <a:t>Cash inflow</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34.2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45.6</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68.4</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85.5</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01705194"/>
                  </a:ext>
                </a:extLst>
              </a:tr>
              <a:tr h="345624">
                <a:tc>
                  <a:txBody>
                    <a:bodyPr/>
                    <a:lstStyle/>
                    <a:p>
                      <a:pPr algn="l" fontAlgn="b"/>
                      <a:r>
                        <a:rPr lang="en-US" sz="1800" u="none" strike="noStrike" dirty="0">
                          <a:effectLst/>
                        </a:rPr>
                        <a:t>Discounting Factor</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12%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90406910"/>
                  </a:ext>
                </a:extLst>
              </a:tr>
              <a:tr h="625580">
                <a:tc>
                  <a:txBody>
                    <a:bodyPr/>
                    <a:lstStyle/>
                    <a:p>
                      <a:pPr algn="l" fontAlgn="b"/>
                      <a:r>
                        <a:rPr lang="en-US" sz="1800" u="none" strike="noStrike" dirty="0">
                          <a:effectLst/>
                        </a:rPr>
                        <a:t>PV of cash Inflow</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1800" u="none" strike="noStrike" dirty="0">
                          <a:effectLst/>
                        </a:rPr>
                        <a:t> £                        169.91 </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06788851"/>
                  </a:ext>
                </a:extLst>
              </a:tr>
              <a:tr h="625580">
                <a:tc>
                  <a:txBody>
                    <a:bodyPr/>
                    <a:lstStyle/>
                    <a:p>
                      <a:pPr algn="l" fontAlgn="b"/>
                      <a:r>
                        <a:rPr lang="en-US" sz="1800" u="none" strike="noStrike" dirty="0">
                          <a:effectLst/>
                        </a:rPr>
                        <a:t>NPV</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1800" u="none" strike="noStrike" dirty="0">
                          <a:effectLst/>
                        </a:rPr>
                        <a:t> £  397.72                            </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58213928"/>
                  </a:ext>
                </a:extLst>
              </a:tr>
            </a:tbl>
          </a:graphicData>
        </a:graphic>
      </p:graphicFrame>
      <p:sp>
        <p:nvSpPr>
          <p:cNvPr id="6" name="Rectangle 5"/>
          <p:cNvSpPr/>
          <p:nvPr/>
        </p:nvSpPr>
        <p:spPr>
          <a:xfrm>
            <a:off x="2586445" y="4624755"/>
            <a:ext cx="8007531" cy="1384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NPV is £ 397.72 (thousand) so the project is feasible. Considering only four years of operation.</a:t>
            </a:r>
          </a:p>
        </p:txBody>
      </p:sp>
    </p:spTree>
    <p:extLst>
      <p:ext uri="{BB962C8B-B14F-4D97-AF65-F5344CB8AC3E}">
        <p14:creationId xmlns:p14="http://schemas.microsoft.com/office/powerpoint/2010/main" val="2882515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Finance</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62336192"/>
              </p:ext>
            </p:extLst>
          </p:nvPr>
        </p:nvGraphicFramePr>
        <p:xfrm>
          <a:off x="5042083" y="3892004"/>
          <a:ext cx="6445522" cy="2828925"/>
        </p:xfrm>
        <a:graphic>
          <a:graphicData uri="http://schemas.openxmlformats.org/drawingml/2006/table">
            <a:tbl>
              <a:tblPr>
                <a:tableStyleId>{5DA37D80-6434-44D0-A028-1B22A696006F}</a:tableStyleId>
              </a:tblPr>
              <a:tblGrid>
                <a:gridCol w="3707228">
                  <a:extLst>
                    <a:ext uri="{9D8B030D-6E8A-4147-A177-3AD203B41FA5}">
                      <a16:colId xmlns:a16="http://schemas.microsoft.com/office/drawing/2014/main" val="1334548511"/>
                    </a:ext>
                  </a:extLst>
                </a:gridCol>
                <a:gridCol w="2738294">
                  <a:extLst>
                    <a:ext uri="{9D8B030D-6E8A-4147-A177-3AD203B41FA5}">
                      <a16:colId xmlns:a16="http://schemas.microsoft.com/office/drawing/2014/main" val="575495109"/>
                    </a:ext>
                  </a:extLst>
                </a:gridCol>
              </a:tblGrid>
              <a:tr h="235212">
                <a:tc gridSpan="2">
                  <a:txBody>
                    <a:bodyPr/>
                    <a:lstStyle/>
                    <a:p>
                      <a:pPr algn="ctr" fontAlgn="b"/>
                      <a:r>
                        <a:rPr lang="en-US" sz="2000" u="none" strike="noStrike" dirty="0">
                          <a:effectLst/>
                        </a:rPr>
                        <a:t>Projected Balance Sheet</a:t>
                      </a:r>
                      <a:endParaRPr lang="en-US"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extLst>
                  <a:ext uri="{0D108BD9-81ED-4DB2-BD59-A6C34878D82A}">
                    <a16:rowId xmlns:a16="http://schemas.microsoft.com/office/drawing/2014/main" val="4253146239"/>
                  </a:ext>
                </a:extLst>
              </a:tr>
              <a:tr h="235212">
                <a:tc>
                  <a:txBody>
                    <a:bodyPr/>
                    <a:lstStyle/>
                    <a:p>
                      <a:pPr algn="l" fontAlgn="b"/>
                      <a:r>
                        <a:rPr lang="en-US" sz="2000" u="none" strike="noStrike" dirty="0">
                          <a:effectLst/>
                        </a:rPr>
                        <a:t>Assets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US" sz="2000" u="none" strike="noStrike" dirty="0">
                          <a:effectLst/>
                        </a:rPr>
                        <a:t>Amounts in Million</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27343328"/>
                  </a:ext>
                </a:extLst>
              </a:tr>
              <a:tr h="235212">
                <a:tc>
                  <a:txBody>
                    <a:bodyPr/>
                    <a:lstStyle/>
                    <a:p>
                      <a:pPr algn="l" fontAlgn="b"/>
                      <a:r>
                        <a:rPr lang="en-US" sz="2000" u="none" strike="noStrike" dirty="0">
                          <a:effectLst/>
                        </a:rPr>
                        <a:t>Fixed Assets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60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82478714"/>
                  </a:ext>
                </a:extLst>
              </a:tr>
              <a:tr h="235212">
                <a:tc>
                  <a:txBody>
                    <a:bodyPr/>
                    <a:lstStyle/>
                    <a:p>
                      <a:pPr algn="l" fontAlgn="b"/>
                      <a:r>
                        <a:rPr lang="en-US" sz="2000" u="none" strike="noStrike" dirty="0">
                          <a:effectLst/>
                        </a:rPr>
                        <a:t>Other Assets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108</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13186233"/>
                  </a:ext>
                </a:extLst>
              </a:tr>
              <a:tr h="235212">
                <a:tc>
                  <a:txBody>
                    <a:bodyPr/>
                    <a:lstStyle/>
                    <a:p>
                      <a:pPr algn="l" fontAlgn="b"/>
                      <a:r>
                        <a:rPr lang="en-US" sz="2000" u="none" strike="noStrike" dirty="0">
                          <a:effectLst/>
                        </a:rPr>
                        <a:t>Total Assets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168</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92124424"/>
                  </a:ext>
                </a:extLst>
              </a:tr>
              <a:tr h="235212">
                <a:tc>
                  <a:txBody>
                    <a:bodyPr/>
                    <a:lstStyle/>
                    <a:p>
                      <a:pPr algn="l" fontAlgn="b"/>
                      <a:r>
                        <a:rPr lang="en-US" sz="2000" u="none" strike="noStrike" dirty="0">
                          <a:effectLst/>
                        </a:rPr>
                        <a:t>Liabilities</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26472249"/>
                  </a:ext>
                </a:extLst>
              </a:tr>
              <a:tr h="235212">
                <a:tc>
                  <a:txBody>
                    <a:bodyPr/>
                    <a:lstStyle/>
                    <a:p>
                      <a:pPr algn="l" fontAlgn="b"/>
                      <a:r>
                        <a:rPr lang="en-US" sz="2000" u="none" strike="noStrike" dirty="0">
                          <a:effectLst/>
                        </a:rPr>
                        <a:t>Bank Loan</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68</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59888695"/>
                  </a:ext>
                </a:extLst>
              </a:tr>
              <a:tr h="235212">
                <a:tc>
                  <a:txBody>
                    <a:bodyPr/>
                    <a:lstStyle/>
                    <a:p>
                      <a:pPr algn="l" fontAlgn="b"/>
                      <a:r>
                        <a:rPr lang="en-US" sz="2000" u="none" strike="noStrike" dirty="0">
                          <a:effectLst/>
                        </a:rPr>
                        <a:t>Capital</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100</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7746885"/>
                  </a:ext>
                </a:extLst>
              </a:tr>
              <a:tr h="235212">
                <a:tc>
                  <a:txBody>
                    <a:bodyPr/>
                    <a:lstStyle/>
                    <a:p>
                      <a:pPr algn="l" fontAlgn="b"/>
                      <a:r>
                        <a:rPr lang="en-US" sz="2000" u="none" strike="noStrike" dirty="0">
                          <a:effectLst/>
                        </a:rPr>
                        <a:t>Total Liabilities and Capital</a:t>
                      </a:r>
                      <a:endParaRPr lang="en-US"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2000" u="none" strike="noStrike" dirty="0">
                          <a:effectLst/>
                        </a:rPr>
                        <a:t>168</a:t>
                      </a:r>
                      <a:endParaRPr lang="en-US"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93265874"/>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478828747"/>
              </p:ext>
            </p:extLst>
          </p:nvPr>
        </p:nvGraphicFramePr>
        <p:xfrm>
          <a:off x="1251678" y="1168763"/>
          <a:ext cx="7670252" cy="2554605"/>
        </p:xfrm>
        <a:graphic>
          <a:graphicData uri="http://schemas.openxmlformats.org/drawingml/2006/table">
            <a:tbl>
              <a:tblPr>
                <a:tableStyleId>{BC89EF96-8CEA-46FF-86C4-4CE0E7609802}</a:tableStyleId>
              </a:tblPr>
              <a:tblGrid>
                <a:gridCol w="2710772">
                  <a:extLst>
                    <a:ext uri="{9D8B030D-6E8A-4147-A177-3AD203B41FA5}">
                      <a16:colId xmlns:a16="http://schemas.microsoft.com/office/drawing/2014/main" val="1738497861"/>
                    </a:ext>
                  </a:extLst>
                </a:gridCol>
                <a:gridCol w="2002275">
                  <a:extLst>
                    <a:ext uri="{9D8B030D-6E8A-4147-A177-3AD203B41FA5}">
                      <a16:colId xmlns:a16="http://schemas.microsoft.com/office/drawing/2014/main" val="3171928308"/>
                    </a:ext>
                  </a:extLst>
                </a:gridCol>
                <a:gridCol w="985735">
                  <a:extLst>
                    <a:ext uri="{9D8B030D-6E8A-4147-A177-3AD203B41FA5}">
                      <a16:colId xmlns:a16="http://schemas.microsoft.com/office/drawing/2014/main" val="438986554"/>
                    </a:ext>
                  </a:extLst>
                </a:gridCol>
                <a:gridCol w="985735">
                  <a:extLst>
                    <a:ext uri="{9D8B030D-6E8A-4147-A177-3AD203B41FA5}">
                      <a16:colId xmlns:a16="http://schemas.microsoft.com/office/drawing/2014/main" val="647907008"/>
                    </a:ext>
                  </a:extLst>
                </a:gridCol>
                <a:gridCol w="985735">
                  <a:extLst>
                    <a:ext uri="{9D8B030D-6E8A-4147-A177-3AD203B41FA5}">
                      <a16:colId xmlns:a16="http://schemas.microsoft.com/office/drawing/2014/main" val="3447194247"/>
                    </a:ext>
                  </a:extLst>
                </a:gridCol>
              </a:tblGrid>
              <a:tr h="282343">
                <a:tc gridSpan="5">
                  <a:txBody>
                    <a:bodyPr/>
                    <a:lstStyle/>
                    <a:p>
                      <a:pPr algn="ctr" fontAlgn="b"/>
                      <a:r>
                        <a:rPr lang="en-US" sz="1800" u="none" strike="noStrike" dirty="0">
                          <a:effectLst/>
                        </a:rPr>
                        <a:t>Projected Income Statement</a:t>
                      </a:r>
                      <a:endParaRPr lang="en-US" sz="18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27922220"/>
                  </a:ext>
                </a:extLst>
              </a:tr>
              <a:tr h="282343">
                <a:tc>
                  <a:txBody>
                    <a:bodyPr/>
                    <a:lstStyle/>
                    <a:p>
                      <a:pPr algn="ctr" fontAlgn="b"/>
                      <a:r>
                        <a:rPr lang="en-US" sz="1800" u="none" strike="noStrike" dirty="0">
                          <a:effectLst/>
                        </a:rPr>
                        <a:t>Particulars</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US" sz="1800" u="none" strike="noStrike" dirty="0">
                          <a:effectLst/>
                        </a:rPr>
                        <a:t>2018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US" sz="1800" u="none" strike="noStrike" dirty="0">
                          <a:effectLst/>
                        </a:rPr>
                        <a:t>2019</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US" sz="1800" u="none" strike="noStrike" dirty="0">
                          <a:effectLst/>
                        </a:rPr>
                        <a:t>2020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US" sz="1800" u="none" strike="noStrike" dirty="0">
                          <a:effectLst/>
                        </a:rPr>
                        <a:t>2021</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89623995"/>
                  </a:ext>
                </a:extLst>
              </a:tr>
              <a:tr h="282343">
                <a:tc>
                  <a:txBody>
                    <a:bodyPr/>
                    <a:lstStyle/>
                    <a:p>
                      <a:pPr algn="l" fontAlgn="b"/>
                      <a:r>
                        <a:rPr lang="en-US" sz="1800" u="none" strike="noStrike" dirty="0">
                          <a:effectLst/>
                        </a:rPr>
                        <a:t>Turnover</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80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120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150</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29943317"/>
                  </a:ext>
                </a:extLst>
              </a:tr>
              <a:tr h="282343">
                <a:tc>
                  <a:txBody>
                    <a:bodyPr/>
                    <a:lstStyle/>
                    <a:p>
                      <a:pPr algn="l" fontAlgn="b"/>
                      <a:r>
                        <a:rPr lang="en-US" sz="1800" u="none" strike="noStrike" dirty="0">
                          <a:effectLst/>
                        </a:rPr>
                        <a:t>Costs</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25.8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34.4</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51.6</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64.5</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02589373"/>
                  </a:ext>
                </a:extLst>
              </a:tr>
              <a:tr h="282343">
                <a:tc>
                  <a:txBody>
                    <a:bodyPr/>
                    <a:lstStyle/>
                    <a:p>
                      <a:pPr algn="l" fontAlgn="b"/>
                      <a:r>
                        <a:rPr lang="en-US" sz="1800" u="none" strike="noStrike" dirty="0">
                          <a:effectLst/>
                        </a:rPr>
                        <a:t>EBIT</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34.2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45.6</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68.4</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85.5</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97560869"/>
                  </a:ext>
                </a:extLst>
              </a:tr>
              <a:tr h="282343">
                <a:tc>
                  <a:txBody>
                    <a:bodyPr/>
                    <a:lstStyle/>
                    <a:p>
                      <a:pPr algn="l" fontAlgn="b"/>
                      <a:r>
                        <a:rPr lang="en-US" sz="1800" u="none" strike="noStrike" dirty="0">
                          <a:effectLst/>
                        </a:rPr>
                        <a:t>Interest</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217436"/>
                  </a:ext>
                </a:extLst>
              </a:tr>
              <a:tr h="282343">
                <a:tc>
                  <a:txBody>
                    <a:bodyPr/>
                    <a:lstStyle/>
                    <a:p>
                      <a:pPr algn="l" fontAlgn="b"/>
                      <a:r>
                        <a:rPr lang="en-US" sz="1800" u="none" strike="noStrike" dirty="0">
                          <a:effectLst/>
                        </a:rPr>
                        <a:t>EBT</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31.2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42.6</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65.4</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82.5</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30753609"/>
                  </a:ext>
                </a:extLst>
              </a:tr>
              <a:tr h="282343">
                <a:tc>
                  <a:txBody>
                    <a:bodyPr/>
                    <a:lstStyle/>
                    <a:p>
                      <a:pPr algn="l" fontAlgn="b"/>
                      <a:r>
                        <a:rPr lang="en-US" sz="1800" u="none" strike="noStrike" dirty="0">
                          <a:effectLst/>
                        </a:rPr>
                        <a:t>Tax 20%</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6.24</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8.52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13.08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16.5</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20978114"/>
                  </a:ext>
                </a:extLst>
              </a:tr>
              <a:tr h="282343">
                <a:tc>
                  <a:txBody>
                    <a:bodyPr/>
                    <a:lstStyle/>
                    <a:p>
                      <a:pPr algn="l" fontAlgn="b"/>
                      <a:r>
                        <a:rPr lang="en-US" sz="1800" u="none" strike="noStrike" dirty="0">
                          <a:effectLst/>
                        </a:rPr>
                        <a:t>Net Income</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24.96</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34.08</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52.32</a:t>
                      </a:r>
                      <a:endParaRPr lang="en-US"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US" sz="1800" u="none" strike="noStrike" dirty="0">
                          <a:effectLst/>
                        </a:rPr>
                        <a:t>66</a:t>
                      </a:r>
                      <a:endParaRPr lang="en-US" sz="1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613916271"/>
                  </a:ext>
                </a:extLst>
              </a:tr>
            </a:tbl>
          </a:graphicData>
        </a:graphic>
      </p:graphicFrame>
    </p:spTree>
    <p:extLst>
      <p:ext uri="{BB962C8B-B14F-4D97-AF65-F5344CB8AC3E}">
        <p14:creationId xmlns:p14="http://schemas.microsoft.com/office/powerpoint/2010/main" val="3162411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Recruitment and HR</a:t>
            </a:r>
          </a:p>
        </p:txBody>
      </p:sp>
      <p:sp>
        <p:nvSpPr>
          <p:cNvPr id="3" name="Content Placeholder 2"/>
          <p:cNvSpPr>
            <a:spLocks noGrp="1"/>
          </p:cNvSpPr>
          <p:nvPr>
            <p:ph idx="1"/>
          </p:nvPr>
        </p:nvSpPr>
        <p:spPr>
          <a:xfrm>
            <a:off x="1251678" y="1593669"/>
            <a:ext cx="10178322" cy="4285923"/>
          </a:xfrm>
        </p:spPr>
        <p:txBody>
          <a:bodyPr>
            <a:normAutofit fontScale="92500" lnSpcReduction="20000"/>
          </a:bodyPr>
          <a:lstStyle/>
          <a:p>
            <a:pPr marL="0" indent="0">
              <a:buNone/>
            </a:pPr>
            <a:r>
              <a:rPr lang="en-US" dirty="0"/>
              <a:t>The requirements are-</a:t>
            </a:r>
          </a:p>
          <a:p>
            <a:pPr marL="0" indent="0">
              <a:buNone/>
            </a:pPr>
            <a:r>
              <a:rPr lang="en-US" dirty="0"/>
              <a:t>As the Hard-Hit Coffee will open more than 4 shops in different locations, the following number of employees are required.</a:t>
            </a:r>
          </a:p>
          <a:p>
            <a:r>
              <a:rPr lang="en-US" sz="3200" dirty="0"/>
              <a:t>Management team</a:t>
            </a:r>
          </a:p>
          <a:p>
            <a:pPr>
              <a:buFont typeface="Wingdings" panose="05000000000000000000" pitchFamily="2" charset="2"/>
              <a:buChar char="§"/>
            </a:pPr>
            <a:r>
              <a:rPr lang="en-US" dirty="0"/>
              <a:t>Finance-2 employee</a:t>
            </a:r>
          </a:p>
          <a:p>
            <a:pPr>
              <a:buFont typeface="Wingdings" panose="05000000000000000000" pitchFamily="2" charset="2"/>
              <a:buChar char="§"/>
            </a:pPr>
            <a:r>
              <a:rPr lang="en-US" dirty="0"/>
              <a:t>HR-2 employee</a:t>
            </a:r>
          </a:p>
          <a:p>
            <a:pPr>
              <a:buFont typeface="Wingdings" panose="05000000000000000000" pitchFamily="2" charset="2"/>
              <a:buChar char="§"/>
            </a:pPr>
            <a:r>
              <a:rPr lang="en-US" dirty="0"/>
              <a:t>Production Managemnt-4 employee</a:t>
            </a:r>
          </a:p>
          <a:p>
            <a:pPr>
              <a:buFont typeface="Wingdings" panose="05000000000000000000" pitchFamily="2" charset="2"/>
              <a:buChar char="§"/>
            </a:pPr>
            <a:r>
              <a:rPr lang="en-US" dirty="0"/>
              <a:t>Sales and Marketing-4 employees</a:t>
            </a:r>
          </a:p>
          <a:p>
            <a:pPr>
              <a:buFont typeface="Wingdings" panose="05000000000000000000" pitchFamily="2" charset="2"/>
              <a:buChar char="§"/>
            </a:pPr>
            <a:r>
              <a:rPr lang="en-US" dirty="0"/>
              <a:t>Customer Care- 4 employees</a:t>
            </a:r>
          </a:p>
          <a:p>
            <a:r>
              <a:rPr lang="en-US" sz="3500" dirty="0"/>
              <a:t>Shop manager-4</a:t>
            </a:r>
          </a:p>
          <a:p>
            <a:r>
              <a:rPr lang="en-US" sz="3500" dirty="0"/>
              <a:t>Waiters-40</a:t>
            </a:r>
          </a:p>
          <a:p>
            <a:pPr marL="0" indent="0">
              <a:buNone/>
            </a:pPr>
            <a:endParaRPr lang="en-US" dirty="0"/>
          </a:p>
        </p:txBody>
      </p:sp>
    </p:spTree>
    <p:extLst>
      <p:ext uri="{BB962C8B-B14F-4D97-AF65-F5344CB8AC3E}">
        <p14:creationId xmlns:p14="http://schemas.microsoft.com/office/powerpoint/2010/main" val="3280194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Development </a:t>
            </a:r>
          </a:p>
        </p:txBody>
      </p:sp>
      <p:pic>
        <p:nvPicPr>
          <p:cNvPr id="1026" name="Picture 2" descr="Image result for product development"/>
          <p:cNvPicPr>
            <a:picLocks noChangeAspect="1" noChangeArrowheads="1"/>
          </p:cNvPicPr>
          <p:nvPr/>
        </p:nvPicPr>
        <p:blipFill rotWithShape="1">
          <a:blip r:embed="rId3">
            <a:extLst>
              <a:ext uri="{28A0092B-C50C-407E-A947-70E740481C1C}">
                <a14:useLocalDpi xmlns:a14="http://schemas.microsoft.com/office/drawing/2010/main" val="0"/>
              </a:ext>
            </a:extLst>
          </a:blip>
          <a:srcRect t="14092"/>
          <a:stretch/>
        </p:blipFill>
        <p:spPr bwMode="auto">
          <a:xfrm>
            <a:off x="1409020" y="1737360"/>
            <a:ext cx="9863637" cy="4094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055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and Administration</a:t>
            </a:r>
          </a:p>
        </p:txBody>
      </p:sp>
      <p:sp>
        <p:nvSpPr>
          <p:cNvPr id="3" name="Content Placeholder 2"/>
          <p:cNvSpPr>
            <a:spLocks noGrp="1"/>
          </p:cNvSpPr>
          <p:nvPr>
            <p:ph idx="1"/>
          </p:nvPr>
        </p:nvSpPr>
        <p:spPr>
          <a:xfrm>
            <a:off x="1416782" y="1371599"/>
            <a:ext cx="9848113" cy="1763487"/>
          </a:xfrm>
        </p:spPr>
        <p:txBody>
          <a:bodyPr/>
          <a:lstStyle/>
          <a:p>
            <a:pPr marL="0" indent="0">
              <a:buNone/>
            </a:pPr>
            <a:r>
              <a:rPr lang="en-US" dirty="0"/>
              <a:t>The administration of the coffee shop chain consist of five departments finance, production, marketing and sales, human resource, and customer care (</a:t>
            </a:r>
            <a:r>
              <a:rPr lang="en-US" dirty="0" err="1"/>
              <a:t>Tinnirello</a:t>
            </a:r>
            <a:r>
              <a:rPr lang="en-US" dirty="0"/>
              <a:t>, 2000).  The following table shows the management structure of the organization.</a:t>
            </a:r>
          </a:p>
        </p:txBody>
      </p:sp>
      <p:graphicFrame>
        <p:nvGraphicFramePr>
          <p:cNvPr id="4" name="Diagram 3">
            <a:extLst>
              <a:ext uri="{FF2B5EF4-FFF2-40B4-BE49-F238E27FC236}">
                <a16:creationId xmlns:a16="http://schemas.microsoft.com/office/drawing/2014/main" id="{BA2013FD-5DD8-472A-A503-2095398D6EDE}"/>
              </a:ext>
            </a:extLst>
          </p:cNvPr>
          <p:cNvGraphicFramePr/>
          <p:nvPr>
            <p:extLst>
              <p:ext uri="{D42A27DB-BD31-4B8C-83A1-F6EECF244321}">
                <p14:modId xmlns:p14="http://schemas.microsoft.com/office/powerpoint/2010/main" val="3949841648"/>
              </p:ext>
            </p:extLst>
          </p:nvPr>
        </p:nvGraphicFramePr>
        <p:xfrm>
          <a:off x="1416782" y="2863731"/>
          <a:ext cx="10321873" cy="3317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9916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035959857"/>
              </p:ext>
            </p:extLst>
          </p:nvPr>
        </p:nvGraphicFramePr>
        <p:xfrm>
          <a:off x="1250950" y="2286000"/>
          <a:ext cx="10179050" cy="3505200"/>
        </p:xfrm>
        <a:graphic>
          <a:graphicData uri="http://schemas.openxmlformats.org/drawingml/2006/table">
            <a:tbl>
              <a:tblPr firstRow="1" bandRow="1">
                <a:tableStyleId>{5C22544A-7EE6-4342-B048-85BDC9FD1C3A}</a:tableStyleId>
              </a:tblPr>
              <a:tblGrid>
                <a:gridCol w="5089525">
                  <a:extLst>
                    <a:ext uri="{9D8B030D-6E8A-4147-A177-3AD203B41FA5}">
                      <a16:colId xmlns:a16="http://schemas.microsoft.com/office/drawing/2014/main" val="1705167384"/>
                    </a:ext>
                  </a:extLst>
                </a:gridCol>
                <a:gridCol w="5089525">
                  <a:extLst>
                    <a:ext uri="{9D8B030D-6E8A-4147-A177-3AD203B41FA5}">
                      <a16:colId xmlns:a16="http://schemas.microsoft.com/office/drawing/2014/main" val="2913543195"/>
                    </a:ext>
                  </a:extLst>
                </a:gridCol>
              </a:tblGrid>
              <a:tr h="370840">
                <a:tc>
                  <a:txBody>
                    <a:bodyPr/>
                    <a:lstStyle/>
                    <a:p>
                      <a:r>
                        <a:rPr lang="en-US" sz="2800" dirty="0"/>
                        <a:t>Strengths</a:t>
                      </a:r>
                    </a:p>
                    <a:p>
                      <a:pPr marL="285750" indent="-285750">
                        <a:buFont typeface="Arial" panose="020B0604020202020204" pitchFamily="34" charset="0"/>
                        <a:buChar char="•"/>
                      </a:pPr>
                      <a:r>
                        <a:rPr lang="en-US" dirty="0"/>
                        <a:t>Locational advantage</a:t>
                      </a:r>
                      <a:r>
                        <a:rPr lang="en-US" baseline="0" dirty="0"/>
                        <a:t> of the coffee shops.</a:t>
                      </a:r>
                    </a:p>
                    <a:p>
                      <a:pPr marL="285750" indent="-285750">
                        <a:buFont typeface="Arial" panose="020B0604020202020204" pitchFamily="34" charset="0"/>
                        <a:buChar char="•"/>
                      </a:pPr>
                      <a:r>
                        <a:rPr lang="en-US" baseline="0" dirty="0"/>
                        <a:t>Pricing of the products.</a:t>
                      </a:r>
                    </a:p>
                    <a:p>
                      <a:pPr marL="285750" indent="-285750">
                        <a:buFont typeface="Arial" panose="020B0604020202020204" pitchFamily="34" charset="0"/>
                        <a:buChar char="•"/>
                      </a:pPr>
                      <a:r>
                        <a:rPr lang="en-US" baseline="0" dirty="0"/>
                        <a:t>Skilled employees and optimized service.</a:t>
                      </a:r>
                    </a:p>
                    <a:p>
                      <a:pPr marL="285750" indent="-285750">
                        <a:buFont typeface="Arial" panose="020B0604020202020204" pitchFamily="34" charset="0"/>
                        <a:buChar char="•"/>
                      </a:pPr>
                      <a:r>
                        <a:rPr lang="en-US" baseline="0" dirty="0"/>
                        <a:t>Skilled management and continuous focus on operation.</a:t>
                      </a:r>
                      <a:endParaRPr lang="en-US" dirty="0"/>
                    </a:p>
                  </a:txBody>
                  <a:tcPr/>
                </a:tc>
                <a:tc>
                  <a:txBody>
                    <a:bodyPr/>
                    <a:lstStyle/>
                    <a:p>
                      <a:pPr marL="0" algn="l" defTabSz="914400" rtl="0" eaLnBrk="1" latinLnBrk="0" hangingPunct="1"/>
                      <a:r>
                        <a:rPr lang="en-US" sz="2800" b="1" kern="1200" dirty="0">
                          <a:solidFill>
                            <a:schemeClr val="lt1"/>
                          </a:solidFill>
                          <a:latin typeface="+mn-lt"/>
                          <a:ea typeface="+mn-ea"/>
                          <a:cs typeface="+mn-cs"/>
                        </a:rPr>
                        <a:t>Weaknesses</a:t>
                      </a:r>
                    </a:p>
                    <a:p>
                      <a:pPr marL="285750" indent="-285750" algn="l" defTabSz="914400" rtl="0" eaLnBrk="1" latinLnBrk="0" hangingPunct="1">
                        <a:buFont typeface="Arial" panose="020B0604020202020204" pitchFamily="34" charset="0"/>
                        <a:buChar char="•"/>
                      </a:pPr>
                      <a:r>
                        <a:rPr lang="en-US" sz="1800" b="1" kern="1200" dirty="0">
                          <a:solidFill>
                            <a:schemeClr val="lt1"/>
                          </a:solidFill>
                          <a:latin typeface="+mn-lt"/>
                          <a:ea typeface="+mn-ea"/>
                          <a:cs typeface="+mn-cs"/>
                        </a:rPr>
                        <a:t>New</a:t>
                      </a:r>
                      <a:r>
                        <a:rPr lang="en-US" sz="1800" b="1" kern="1200" baseline="0" dirty="0">
                          <a:solidFill>
                            <a:schemeClr val="lt1"/>
                          </a:solidFill>
                          <a:latin typeface="+mn-lt"/>
                          <a:ea typeface="+mn-ea"/>
                          <a:cs typeface="+mn-cs"/>
                        </a:rPr>
                        <a:t> shop in the completion.</a:t>
                      </a:r>
                    </a:p>
                    <a:p>
                      <a:pPr marL="285750" indent="-285750" algn="l" defTabSz="914400" rtl="0" eaLnBrk="1" latinLnBrk="0" hangingPunct="1">
                        <a:buFont typeface="Arial" panose="020B0604020202020204" pitchFamily="34" charset="0"/>
                        <a:buChar char="•"/>
                      </a:pPr>
                      <a:r>
                        <a:rPr lang="en-US" sz="1800" b="1" kern="1200" baseline="0" dirty="0">
                          <a:solidFill>
                            <a:schemeClr val="lt1"/>
                          </a:solidFill>
                          <a:latin typeface="+mn-lt"/>
                          <a:ea typeface="+mn-ea"/>
                          <a:cs typeface="+mn-cs"/>
                        </a:rPr>
                        <a:t>Lack of experience in coffee shop business.</a:t>
                      </a:r>
                    </a:p>
                    <a:p>
                      <a:pPr marL="285750" indent="-285750" algn="l" defTabSz="914400" rtl="0" eaLnBrk="1" latinLnBrk="0" hangingPunct="1">
                        <a:buFont typeface="Arial" panose="020B0604020202020204" pitchFamily="34" charset="0"/>
                        <a:buChar char="•"/>
                      </a:pPr>
                      <a:r>
                        <a:rPr lang="en-US" sz="1800" b="1" kern="1200" baseline="0" dirty="0">
                          <a:solidFill>
                            <a:schemeClr val="lt1"/>
                          </a:solidFill>
                          <a:latin typeface="+mn-lt"/>
                          <a:ea typeface="+mn-ea"/>
                          <a:cs typeface="+mn-cs"/>
                        </a:rPr>
                        <a:t>No brand image etc.</a:t>
                      </a:r>
                      <a:endParaRPr lang="en-US" sz="1800" b="1" kern="1200" dirty="0">
                        <a:solidFill>
                          <a:schemeClr val="lt1"/>
                        </a:solidFill>
                        <a:latin typeface="+mn-lt"/>
                        <a:ea typeface="+mn-ea"/>
                        <a:cs typeface="+mn-cs"/>
                      </a:endParaRPr>
                    </a:p>
                  </a:txBody>
                  <a:tcPr/>
                </a:tc>
                <a:extLst>
                  <a:ext uri="{0D108BD9-81ED-4DB2-BD59-A6C34878D82A}">
                    <a16:rowId xmlns:a16="http://schemas.microsoft.com/office/drawing/2014/main" val="2923301171"/>
                  </a:ext>
                </a:extLst>
              </a:tr>
              <a:tr h="370840">
                <a:tc>
                  <a:txBody>
                    <a:bodyPr/>
                    <a:lstStyle/>
                    <a:p>
                      <a:r>
                        <a:rPr lang="en-US" sz="2800" dirty="0"/>
                        <a:t>Opportunities</a:t>
                      </a:r>
                    </a:p>
                    <a:p>
                      <a:pPr marL="285750" indent="-285750">
                        <a:buFont typeface="Arial" panose="020B0604020202020204" pitchFamily="34" charset="0"/>
                        <a:buChar char="•"/>
                      </a:pPr>
                      <a:r>
                        <a:rPr lang="en-US" dirty="0"/>
                        <a:t>Ability</a:t>
                      </a:r>
                      <a:r>
                        <a:rPr lang="en-US" baseline="0" dirty="0"/>
                        <a:t> to expand in more locations</a:t>
                      </a:r>
                    </a:p>
                    <a:p>
                      <a:pPr marL="285750" indent="-285750">
                        <a:buFont typeface="Arial" panose="020B0604020202020204" pitchFamily="34" charset="0"/>
                        <a:buChar char="•"/>
                      </a:pPr>
                      <a:r>
                        <a:rPr lang="en-US" baseline="0" dirty="0"/>
                        <a:t>Ability to attract students as most of the shops are near the campus areas</a:t>
                      </a:r>
                    </a:p>
                    <a:p>
                      <a:pPr marL="285750" indent="-285750">
                        <a:buFont typeface="Arial" panose="020B0604020202020204" pitchFamily="34" charset="0"/>
                        <a:buChar char="•"/>
                      </a:pPr>
                      <a:r>
                        <a:rPr lang="en-US" baseline="0" dirty="0"/>
                        <a:t>Successful band image creation etc.</a:t>
                      </a:r>
                      <a:endParaRPr lang="en-US" dirty="0"/>
                    </a:p>
                  </a:txBody>
                  <a:tcPr/>
                </a:tc>
                <a:tc>
                  <a:txBody>
                    <a:bodyPr/>
                    <a:lstStyle/>
                    <a:p>
                      <a:pPr marL="0" indent="0">
                        <a:buFont typeface="Arial" panose="020B0604020202020204" pitchFamily="34" charset="0"/>
                        <a:buNone/>
                      </a:pPr>
                      <a:r>
                        <a:rPr lang="en-US" sz="2800" dirty="0"/>
                        <a:t>Threats</a:t>
                      </a:r>
                    </a:p>
                    <a:p>
                      <a:pPr marL="285750" indent="-285750">
                        <a:buFont typeface="Arial" panose="020B0604020202020204" pitchFamily="34" charset="0"/>
                        <a:buChar char="•"/>
                      </a:pPr>
                      <a:r>
                        <a:rPr lang="en-US" dirty="0"/>
                        <a:t>Other coffee shops in the area.</a:t>
                      </a:r>
                    </a:p>
                    <a:p>
                      <a:pPr marL="285750" indent="-285750">
                        <a:buFont typeface="Arial" panose="020B0604020202020204" pitchFamily="34" charset="0"/>
                        <a:buChar char="•"/>
                      </a:pPr>
                      <a:r>
                        <a:rPr lang="en-US" dirty="0"/>
                        <a:t>Pricing of the other coffee shop may be changed due to opening of the shops. Etc.</a:t>
                      </a:r>
                    </a:p>
                  </a:txBody>
                  <a:tcPr/>
                </a:tc>
                <a:extLst>
                  <a:ext uri="{0D108BD9-81ED-4DB2-BD59-A6C34878D82A}">
                    <a16:rowId xmlns:a16="http://schemas.microsoft.com/office/drawing/2014/main" val="2880706574"/>
                  </a:ext>
                </a:extLst>
              </a:tr>
            </a:tbl>
          </a:graphicData>
        </a:graphic>
      </p:graphicFrame>
    </p:spTree>
    <p:extLst>
      <p:ext uri="{BB962C8B-B14F-4D97-AF65-F5344CB8AC3E}">
        <p14:creationId xmlns:p14="http://schemas.microsoft.com/office/powerpoint/2010/main" val="2921250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p>
        </p:txBody>
      </p:sp>
      <p:sp>
        <p:nvSpPr>
          <p:cNvPr id="3" name="Content Placeholder 2"/>
          <p:cNvSpPr>
            <a:spLocks noGrp="1"/>
          </p:cNvSpPr>
          <p:nvPr>
            <p:ph idx="1"/>
          </p:nvPr>
        </p:nvSpPr>
        <p:spPr/>
        <p:txBody>
          <a:bodyPr/>
          <a:lstStyle/>
          <a:p>
            <a:endParaRPr lang="en-US" dirty="0"/>
          </a:p>
        </p:txBody>
      </p:sp>
      <p:pic>
        <p:nvPicPr>
          <p:cNvPr id="2050" name="Picture 2" descr="Image result for PESTLE Analysis of Coffee sh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108" y="1545937"/>
            <a:ext cx="10495892" cy="4758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460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1251678" y="1632858"/>
            <a:ext cx="10178322" cy="3593591"/>
          </a:xfrm>
        </p:spPr>
        <p:txBody>
          <a:bodyPr/>
          <a:lstStyle/>
          <a:p>
            <a:pPr marL="0" indent="0">
              <a:buNone/>
            </a:pPr>
            <a:r>
              <a:rPr lang="en-US" dirty="0"/>
              <a:t>The project analysis shows that the project is financially feasible and the coffee shop has the ability to recover the initial investment in first 4 years. The company will enjoy further growth in the industry with the excellence in operations.</a:t>
            </a:r>
          </a:p>
        </p:txBody>
      </p:sp>
    </p:spTree>
    <p:extLst>
      <p:ext uri="{BB962C8B-B14F-4D97-AF65-F5344CB8AC3E}">
        <p14:creationId xmlns:p14="http://schemas.microsoft.com/office/powerpoint/2010/main" val="3497321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44E31-E88F-4662-82CB-1F46CD2AA409}"/>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35E0A509-0F8A-4C02-9B0A-CC9BAEE3DCC5}"/>
              </a:ext>
            </a:extLst>
          </p:cNvPr>
          <p:cNvSpPr>
            <a:spLocks noGrp="1"/>
          </p:cNvSpPr>
          <p:nvPr>
            <p:ph idx="1"/>
          </p:nvPr>
        </p:nvSpPr>
        <p:spPr>
          <a:xfrm>
            <a:off x="1251678" y="1371600"/>
            <a:ext cx="10178322" cy="5055325"/>
          </a:xfrm>
        </p:spPr>
        <p:txBody>
          <a:bodyPr>
            <a:normAutofit/>
          </a:bodyPr>
          <a:lstStyle/>
          <a:p>
            <a:r>
              <a:rPr lang="en-US" dirty="0"/>
              <a:t>Gov.uk. (2018). </a:t>
            </a:r>
            <a:r>
              <a:rPr lang="en-US" i="1" dirty="0"/>
              <a:t>Set up a business partnership - GOV.UK</a:t>
            </a:r>
            <a:r>
              <a:rPr lang="en-US" dirty="0"/>
              <a:t>. [online] Available at: https://www.gov.uk/set-up-business-partnership [Accessed 9 Apr. 2018].</a:t>
            </a:r>
          </a:p>
          <a:p>
            <a:r>
              <a:rPr lang="en-US" dirty="0"/>
              <a:t>News, L., News, R., News, H., News, P., News, C. and News, C. (2018). </a:t>
            </a:r>
            <a:r>
              <a:rPr lang="en-US" i="1" dirty="0"/>
              <a:t>UK Coffee Shop market continues with robust growth - Hospitality &amp; Catering News</a:t>
            </a:r>
            <a:r>
              <a:rPr lang="en-US" dirty="0"/>
              <a:t>. [online] Hospitality &amp; Catering News. Available at: https://www.hospitalityandcateringnews.com/2018/01/uk-coffee-shop-market-continues-robust-growth/ [Accessed 9 Apr. 2018].</a:t>
            </a:r>
          </a:p>
          <a:p>
            <a:r>
              <a:rPr lang="en-US" dirty="0"/>
              <a:t>Statista. (2018). </a:t>
            </a:r>
            <a:r>
              <a:rPr lang="en-US" i="1" dirty="0"/>
              <a:t>UK: Top coffee shop chains &amp;#x1F4CA | Statista</a:t>
            </a:r>
            <a:r>
              <a:rPr lang="en-US" dirty="0"/>
              <a:t>. [online] Available at: https://www.statista.com/statistics/297863/leading-coffee-shop-chains-in-the-united-kingdom-uk-store-number/ [Accessed 9 Apr. 2018].</a:t>
            </a:r>
          </a:p>
          <a:p>
            <a:r>
              <a:rPr lang="en-US" dirty="0" err="1"/>
              <a:t>Tinnirello</a:t>
            </a:r>
            <a:r>
              <a:rPr lang="en-US" dirty="0"/>
              <a:t>, P. (2000). </a:t>
            </a:r>
            <a:r>
              <a:rPr lang="en-US" i="1" dirty="0"/>
              <a:t>Project management</a:t>
            </a:r>
            <a:r>
              <a:rPr lang="en-US" dirty="0"/>
              <a:t>. Boca Raton: </a:t>
            </a:r>
            <a:r>
              <a:rPr lang="en-US" dirty="0" err="1"/>
              <a:t>Auerbach</a:t>
            </a:r>
            <a:r>
              <a:rPr lang="en-US" dirty="0"/>
              <a:t>.</a:t>
            </a:r>
          </a:p>
          <a:p>
            <a:pPr marL="0" indent="0">
              <a:buNone/>
            </a:pPr>
            <a:endParaRPr lang="en-GB" dirty="0"/>
          </a:p>
        </p:txBody>
      </p:sp>
    </p:spTree>
    <p:extLst>
      <p:ext uri="{BB962C8B-B14F-4D97-AF65-F5344CB8AC3E}">
        <p14:creationId xmlns:p14="http://schemas.microsoft.com/office/powerpoint/2010/main" val="4040592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52B3-4508-48DD-B402-5767AAD59E2A}"/>
              </a:ext>
            </a:extLst>
          </p:cNvPr>
          <p:cNvSpPr>
            <a:spLocks noGrp="1"/>
          </p:cNvSpPr>
          <p:nvPr>
            <p:ph type="title"/>
          </p:nvPr>
        </p:nvSpPr>
        <p:spPr/>
        <p:txBody>
          <a:bodyPr/>
          <a:lstStyle/>
          <a:p>
            <a:r>
              <a:rPr lang="en-GB" dirty="0"/>
              <a:t>LEARNING LOG</a:t>
            </a:r>
          </a:p>
        </p:txBody>
      </p:sp>
      <p:sp>
        <p:nvSpPr>
          <p:cNvPr id="3" name="Content Placeholder 2">
            <a:extLst>
              <a:ext uri="{FF2B5EF4-FFF2-40B4-BE49-F238E27FC236}">
                <a16:creationId xmlns:a16="http://schemas.microsoft.com/office/drawing/2014/main" id="{A27EADAD-B654-4260-9D59-1F6C3BA6C225}"/>
              </a:ext>
            </a:extLst>
          </p:cNvPr>
          <p:cNvSpPr>
            <a:spLocks noGrp="1"/>
          </p:cNvSpPr>
          <p:nvPr>
            <p:ph idx="1"/>
          </p:nvPr>
        </p:nvSpPr>
        <p:spPr/>
        <p:txBody>
          <a:bodyPr>
            <a:normAutofit lnSpcReduction="10000"/>
          </a:bodyPr>
          <a:lstStyle/>
          <a:p>
            <a:r>
              <a:rPr lang="en-GB" b="1" dirty="0"/>
              <a:t>Learning Log </a:t>
            </a:r>
            <a:endParaRPr lang="en-GB" dirty="0"/>
          </a:p>
          <a:p>
            <a:r>
              <a:rPr lang="en-GB" dirty="0"/>
              <a:t> To complete our presentation work all the group member work together. The group leader divides the work among the group members. There was nothing went wrong but the financial part was bit difficult. The group discussion was the best part of the project because everyone could share their views and opinion. We met during and after our class time. We did not use Skype as we talk over the phone and meet at the university.  The entire group member contributes equally and it was fairly shared out. By doing the project we have learned that group work is important because in the real world when we will start working in office environment team work will be important factor and individual contribution to the group. The process of group work is enjoyable if all the members in the group works and contribute equally. This project was good but it was big project in a short period of time. </a:t>
            </a:r>
          </a:p>
          <a:p>
            <a:endParaRPr lang="en-GB" dirty="0"/>
          </a:p>
        </p:txBody>
      </p:sp>
    </p:spTree>
    <p:extLst>
      <p:ext uri="{BB962C8B-B14F-4D97-AF65-F5344CB8AC3E}">
        <p14:creationId xmlns:p14="http://schemas.microsoft.com/office/powerpoint/2010/main" val="4232387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8EC7-B074-4BA4-B298-0884F878C8B0}"/>
              </a:ext>
            </a:extLst>
          </p:cNvPr>
          <p:cNvSpPr>
            <a:spLocks noGrp="1"/>
          </p:cNvSpPr>
          <p:nvPr>
            <p:ph type="title"/>
          </p:nvPr>
        </p:nvSpPr>
        <p:spPr>
          <a:xfrm>
            <a:off x="1251678" y="109330"/>
            <a:ext cx="10178322" cy="874644"/>
          </a:xfrm>
        </p:spPr>
        <p:txBody>
          <a:bodyPr>
            <a:normAutofit/>
          </a:bodyPr>
          <a:lstStyle/>
          <a:p>
            <a:r>
              <a:rPr lang="en-GB" dirty="0"/>
              <a:t>                     </a:t>
            </a:r>
            <a:r>
              <a:rPr lang="en-GB" dirty="0" err="1"/>
              <a:t>Larning</a:t>
            </a:r>
            <a:r>
              <a:rPr lang="en-GB" dirty="0"/>
              <a:t> Log</a:t>
            </a:r>
          </a:p>
        </p:txBody>
      </p:sp>
      <p:graphicFrame>
        <p:nvGraphicFramePr>
          <p:cNvPr id="4" name="Content Placeholder 3">
            <a:extLst>
              <a:ext uri="{FF2B5EF4-FFF2-40B4-BE49-F238E27FC236}">
                <a16:creationId xmlns:a16="http://schemas.microsoft.com/office/drawing/2014/main" id="{F0DAC653-BEC8-4C29-8449-48E8DF431C9B}"/>
              </a:ext>
            </a:extLst>
          </p:cNvPr>
          <p:cNvGraphicFramePr>
            <a:graphicFrameLocks noGrp="1"/>
          </p:cNvGraphicFramePr>
          <p:nvPr>
            <p:ph idx="1"/>
            <p:extLst/>
          </p:nvPr>
        </p:nvGraphicFramePr>
        <p:xfrm>
          <a:off x="1033670" y="1133060"/>
          <a:ext cx="10734258" cy="5615608"/>
        </p:xfrm>
        <a:graphic>
          <a:graphicData uri="http://schemas.openxmlformats.org/drawingml/2006/table">
            <a:tbl>
              <a:tblPr firstRow="1" bandRow="1">
                <a:tableStyleId>{5C22544A-7EE6-4342-B048-85BDC9FD1C3A}</a:tableStyleId>
              </a:tblPr>
              <a:tblGrid>
                <a:gridCol w="1772787">
                  <a:extLst>
                    <a:ext uri="{9D8B030D-6E8A-4147-A177-3AD203B41FA5}">
                      <a16:colId xmlns:a16="http://schemas.microsoft.com/office/drawing/2014/main" val="2996744537"/>
                    </a:ext>
                  </a:extLst>
                </a:gridCol>
                <a:gridCol w="1805299">
                  <a:extLst>
                    <a:ext uri="{9D8B030D-6E8A-4147-A177-3AD203B41FA5}">
                      <a16:colId xmlns:a16="http://schemas.microsoft.com/office/drawing/2014/main" val="11461074"/>
                    </a:ext>
                  </a:extLst>
                </a:gridCol>
                <a:gridCol w="1789043">
                  <a:extLst>
                    <a:ext uri="{9D8B030D-6E8A-4147-A177-3AD203B41FA5}">
                      <a16:colId xmlns:a16="http://schemas.microsoft.com/office/drawing/2014/main" val="4126509620"/>
                    </a:ext>
                  </a:extLst>
                </a:gridCol>
                <a:gridCol w="1789043">
                  <a:extLst>
                    <a:ext uri="{9D8B030D-6E8A-4147-A177-3AD203B41FA5}">
                      <a16:colId xmlns:a16="http://schemas.microsoft.com/office/drawing/2014/main" val="3460511857"/>
                    </a:ext>
                  </a:extLst>
                </a:gridCol>
                <a:gridCol w="1789043">
                  <a:extLst>
                    <a:ext uri="{9D8B030D-6E8A-4147-A177-3AD203B41FA5}">
                      <a16:colId xmlns:a16="http://schemas.microsoft.com/office/drawing/2014/main" val="3770295525"/>
                    </a:ext>
                  </a:extLst>
                </a:gridCol>
                <a:gridCol w="1789043">
                  <a:extLst>
                    <a:ext uri="{9D8B030D-6E8A-4147-A177-3AD203B41FA5}">
                      <a16:colId xmlns:a16="http://schemas.microsoft.com/office/drawing/2014/main" val="59440532"/>
                    </a:ext>
                  </a:extLst>
                </a:gridCol>
              </a:tblGrid>
              <a:tr h="701951">
                <a:tc>
                  <a:txBody>
                    <a:bodyPr/>
                    <a:lstStyle/>
                    <a:p>
                      <a:r>
                        <a:rPr lang="en-GB" dirty="0"/>
                        <a:t>Meeting date</a:t>
                      </a:r>
                    </a:p>
                  </a:txBody>
                  <a:tcPr/>
                </a:tc>
                <a:tc>
                  <a:txBody>
                    <a:bodyPr/>
                    <a:lstStyle/>
                    <a:p>
                      <a:r>
                        <a:rPr lang="en-GB" dirty="0"/>
                        <a:t>Meeting  place</a:t>
                      </a:r>
                    </a:p>
                  </a:txBody>
                  <a:tcPr/>
                </a:tc>
                <a:tc>
                  <a:txBody>
                    <a:bodyPr/>
                    <a:lstStyle/>
                    <a:p>
                      <a:r>
                        <a:rPr lang="en-GB" dirty="0"/>
                        <a:t>Meeting time</a:t>
                      </a:r>
                    </a:p>
                  </a:txBody>
                  <a:tcPr/>
                </a:tc>
                <a:tc>
                  <a:txBody>
                    <a:bodyPr/>
                    <a:lstStyle/>
                    <a:p>
                      <a:r>
                        <a:rPr lang="en-GB" dirty="0"/>
                        <a:t>Members attended</a:t>
                      </a:r>
                    </a:p>
                  </a:txBody>
                  <a:tcPr/>
                </a:tc>
                <a:tc>
                  <a:txBody>
                    <a:bodyPr/>
                    <a:lstStyle/>
                    <a:p>
                      <a:r>
                        <a:rPr lang="en-GB" dirty="0"/>
                        <a:t>Topics Discussed</a:t>
                      </a:r>
                    </a:p>
                  </a:txBody>
                  <a:tcPr/>
                </a:tc>
                <a:tc>
                  <a:txBody>
                    <a:bodyPr/>
                    <a:lstStyle/>
                    <a:p>
                      <a:r>
                        <a:rPr lang="en-GB" dirty="0"/>
                        <a:t>Outcomes</a:t>
                      </a:r>
                    </a:p>
                  </a:txBody>
                  <a:tcPr/>
                </a:tc>
                <a:extLst>
                  <a:ext uri="{0D108BD9-81ED-4DB2-BD59-A6C34878D82A}">
                    <a16:rowId xmlns:a16="http://schemas.microsoft.com/office/drawing/2014/main" val="100426757"/>
                  </a:ext>
                </a:extLst>
              </a:tr>
              <a:tr h="701951">
                <a:tc>
                  <a:txBody>
                    <a:bodyPr/>
                    <a:lstStyle/>
                    <a:p>
                      <a:r>
                        <a:rPr lang="en-GB" dirty="0"/>
                        <a:t>Feb 28.2018</a:t>
                      </a:r>
                    </a:p>
                  </a:txBody>
                  <a:tcPr/>
                </a:tc>
                <a:tc>
                  <a:txBody>
                    <a:bodyPr/>
                    <a:lstStyle/>
                    <a:p>
                      <a:r>
                        <a:rPr lang="en-GB" dirty="0"/>
                        <a:t>LH2</a:t>
                      </a:r>
                    </a:p>
                  </a:txBody>
                  <a:tcPr/>
                </a:tc>
                <a:tc>
                  <a:txBody>
                    <a:bodyPr/>
                    <a:lstStyle/>
                    <a:p>
                      <a:r>
                        <a:rPr lang="en-GB" dirty="0"/>
                        <a:t>17.00-18.00</a:t>
                      </a:r>
                    </a:p>
                  </a:txBody>
                  <a:tcPr/>
                </a:tc>
                <a:tc>
                  <a:txBody>
                    <a:bodyPr/>
                    <a:lstStyle/>
                    <a:p>
                      <a:r>
                        <a:rPr lang="en-GB" dirty="0" err="1"/>
                        <a:t>Mia,Kazi,Sadik</a:t>
                      </a:r>
                      <a:r>
                        <a:rPr lang="en-GB" dirty="0"/>
                        <a:t>,  </a:t>
                      </a:r>
                      <a:r>
                        <a:rPr lang="en-GB" dirty="0" err="1"/>
                        <a:t>Eko,sarker</a:t>
                      </a:r>
                      <a:endParaRPr lang="en-GB" dirty="0"/>
                    </a:p>
                  </a:txBody>
                  <a:tcPr/>
                </a:tc>
                <a:tc>
                  <a:txBody>
                    <a:bodyPr/>
                    <a:lstStyle/>
                    <a:p>
                      <a:r>
                        <a:rPr lang="en-GB" dirty="0"/>
                        <a:t>Type of business</a:t>
                      </a:r>
                    </a:p>
                  </a:txBody>
                  <a:tcPr/>
                </a:tc>
                <a:tc>
                  <a:txBody>
                    <a:bodyPr/>
                    <a:lstStyle/>
                    <a:p>
                      <a:r>
                        <a:rPr lang="en-GB" dirty="0"/>
                        <a:t>Discus</a:t>
                      </a:r>
                    </a:p>
                  </a:txBody>
                  <a:tcPr/>
                </a:tc>
                <a:extLst>
                  <a:ext uri="{0D108BD9-81ED-4DB2-BD59-A6C34878D82A}">
                    <a16:rowId xmlns:a16="http://schemas.microsoft.com/office/drawing/2014/main" val="4142823876"/>
                  </a:ext>
                </a:extLst>
              </a:tr>
              <a:tr h="701951">
                <a:tc>
                  <a:txBody>
                    <a:bodyPr/>
                    <a:lstStyle/>
                    <a:p>
                      <a:r>
                        <a:rPr lang="en-GB" dirty="0"/>
                        <a:t>March 07.2018</a:t>
                      </a:r>
                    </a:p>
                  </a:txBody>
                  <a:tcPr/>
                </a:tc>
                <a:tc>
                  <a:txBody>
                    <a:bodyPr/>
                    <a:lstStyle/>
                    <a:p>
                      <a:r>
                        <a:rPr lang="en-GB" dirty="0"/>
                        <a:t>LH2</a:t>
                      </a:r>
                    </a:p>
                  </a:txBody>
                  <a:tcPr/>
                </a:tc>
                <a:tc>
                  <a:txBody>
                    <a:bodyPr/>
                    <a:lstStyle/>
                    <a:p>
                      <a:r>
                        <a:rPr lang="en-GB" dirty="0"/>
                        <a:t>17.00-18.00</a:t>
                      </a:r>
                    </a:p>
                  </a:txBody>
                  <a:tcPr/>
                </a:tc>
                <a:tc>
                  <a:txBody>
                    <a:bodyPr/>
                    <a:lstStyle/>
                    <a:p>
                      <a:r>
                        <a:rPr lang="en-GB" dirty="0" err="1"/>
                        <a:t>Mia,Kazi,Sadik</a:t>
                      </a:r>
                      <a:r>
                        <a:rPr lang="en-GB" dirty="0"/>
                        <a:t>   </a:t>
                      </a:r>
                      <a:r>
                        <a:rPr lang="en-GB" dirty="0" err="1"/>
                        <a:t>Eko,Sarker</a:t>
                      </a:r>
                      <a:r>
                        <a:rPr lang="en-GB" dirty="0"/>
                        <a:t>  </a:t>
                      </a:r>
                    </a:p>
                  </a:txBody>
                  <a:tcPr/>
                </a:tc>
                <a:tc>
                  <a:txBody>
                    <a:bodyPr/>
                    <a:lstStyle/>
                    <a:p>
                      <a:r>
                        <a:rPr lang="en-GB" dirty="0"/>
                        <a:t>Business Name</a:t>
                      </a:r>
                    </a:p>
                  </a:txBody>
                  <a:tcPr/>
                </a:tc>
                <a:tc>
                  <a:txBody>
                    <a:bodyPr/>
                    <a:lstStyle/>
                    <a:p>
                      <a:r>
                        <a:rPr lang="en-GB" dirty="0"/>
                        <a:t>Discus</a:t>
                      </a:r>
                    </a:p>
                  </a:txBody>
                  <a:tcPr/>
                </a:tc>
                <a:extLst>
                  <a:ext uri="{0D108BD9-81ED-4DB2-BD59-A6C34878D82A}">
                    <a16:rowId xmlns:a16="http://schemas.microsoft.com/office/drawing/2014/main" val="4212621428"/>
                  </a:ext>
                </a:extLst>
              </a:tr>
              <a:tr h="701951">
                <a:tc>
                  <a:txBody>
                    <a:bodyPr/>
                    <a:lstStyle/>
                    <a:p>
                      <a:r>
                        <a:rPr lang="en-GB" dirty="0"/>
                        <a:t>March 15.2018</a:t>
                      </a:r>
                    </a:p>
                  </a:txBody>
                  <a:tcPr/>
                </a:tc>
                <a:tc>
                  <a:txBody>
                    <a:bodyPr/>
                    <a:lstStyle/>
                    <a:p>
                      <a:r>
                        <a:rPr lang="en-GB" dirty="0"/>
                        <a:t>LH2</a:t>
                      </a:r>
                    </a:p>
                  </a:txBody>
                  <a:tcPr/>
                </a:tc>
                <a:tc>
                  <a:txBody>
                    <a:bodyPr/>
                    <a:lstStyle/>
                    <a:p>
                      <a:r>
                        <a:rPr lang="en-GB" dirty="0"/>
                        <a:t>16.00-17.00</a:t>
                      </a:r>
                    </a:p>
                  </a:txBody>
                  <a:tcPr/>
                </a:tc>
                <a:tc>
                  <a:txBody>
                    <a:bodyPr/>
                    <a:lstStyle/>
                    <a:p>
                      <a:r>
                        <a:rPr lang="en-GB" dirty="0" err="1"/>
                        <a:t>Mia,Kazi,sasdik</a:t>
                      </a:r>
                      <a:r>
                        <a:rPr lang="en-GB"/>
                        <a:t>, Eko</a:t>
                      </a:r>
                      <a:r>
                        <a:rPr lang="en-GB" dirty="0" err="1"/>
                        <a:t>,Sarker</a:t>
                      </a:r>
                      <a:endParaRPr lang="en-GB" dirty="0"/>
                    </a:p>
                  </a:txBody>
                  <a:tcPr/>
                </a:tc>
                <a:tc>
                  <a:txBody>
                    <a:bodyPr/>
                    <a:lstStyle/>
                    <a:p>
                      <a:r>
                        <a:rPr lang="en-GB" dirty="0"/>
                        <a:t>Business Description</a:t>
                      </a:r>
                    </a:p>
                  </a:txBody>
                  <a:tcPr/>
                </a:tc>
                <a:tc>
                  <a:txBody>
                    <a:bodyPr/>
                    <a:lstStyle/>
                    <a:p>
                      <a:r>
                        <a:rPr lang="en-GB" dirty="0"/>
                        <a:t>Agreed</a:t>
                      </a:r>
                    </a:p>
                  </a:txBody>
                  <a:tcPr/>
                </a:tc>
                <a:extLst>
                  <a:ext uri="{0D108BD9-81ED-4DB2-BD59-A6C34878D82A}">
                    <a16:rowId xmlns:a16="http://schemas.microsoft.com/office/drawing/2014/main" val="924433491"/>
                  </a:ext>
                </a:extLst>
              </a:tr>
              <a:tr h="701951">
                <a:tc>
                  <a:txBody>
                    <a:bodyPr/>
                    <a:lstStyle/>
                    <a:p>
                      <a:r>
                        <a:rPr lang="en-GB" dirty="0"/>
                        <a:t>March 21.2018</a:t>
                      </a:r>
                    </a:p>
                  </a:txBody>
                  <a:tcPr/>
                </a:tc>
                <a:tc>
                  <a:txBody>
                    <a:bodyPr/>
                    <a:lstStyle/>
                    <a:p>
                      <a:r>
                        <a:rPr lang="en-GB" dirty="0"/>
                        <a:t>LH2</a:t>
                      </a:r>
                    </a:p>
                  </a:txBody>
                  <a:tcPr/>
                </a:tc>
                <a:tc>
                  <a:txBody>
                    <a:bodyPr/>
                    <a:lstStyle/>
                    <a:p>
                      <a:r>
                        <a:rPr lang="en-GB" dirty="0"/>
                        <a:t>16.00-17.00</a:t>
                      </a:r>
                    </a:p>
                  </a:txBody>
                  <a:tcPr/>
                </a:tc>
                <a:tc>
                  <a:txBody>
                    <a:bodyPr/>
                    <a:lstStyle/>
                    <a:p>
                      <a:r>
                        <a:rPr lang="en-GB" dirty="0" err="1"/>
                        <a:t>Mia,Kazi,Sadik</a:t>
                      </a:r>
                      <a:r>
                        <a:rPr lang="en-GB" dirty="0"/>
                        <a:t>,  </a:t>
                      </a:r>
                      <a:r>
                        <a:rPr lang="en-GB" dirty="0" err="1"/>
                        <a:t>Eko,Sarker</a:t>
                      </a:r>
                      <a:endParaRPr lang="en-GB" dirty="0"/>
                    </a:p>
                  </a:txBody>
                  <a:tcPr/>
                </a:tc>
                <a:tc>
                  <a:txBody>
                    <a:bodyPr/>
                    <a:lstStyle/>
                    <a:p>
                      <a:r>
                        <a:rPr lang="en-GB" dirty="0"/>
                        <a:t>Allocations Tasks</a:t>
                      </a:r>
                    </a:p>
                  </a:txBody>
                  <a:tcPr/>
                </a:tc>
                <a:tc>
                  <a:txBody>
                    <a:bodyPr/>
                    <a:lstStyle/>
                    <a:p>
                      <a:r>
                        <a:rPr lang="en-GB" dirty="0"/>
                        <a:t>Agreed</a:t>
                      </a:r>
                    </a:p>
                  </a:txBody>
                  <a:tcPr/>
                </a:tc>
                <a:extLst>
                  <a:ext uri="{0D108BD9-81ED-4DB2-BD59-A6C34878D82A}">
                    <a16:rowId xmlns:a16="http://schemas.microsoft.com/office/drawing/2014/main" val="292395668"/>
                  </a:ext>
                </a:extLst>
              </a:tr>
              <a:tr h="701951">
                <a:tc>
                  <a:txBody>
                    <a:bodyPr/>
                    <a:lstStyle/>
                    <a:p>
                      <a:r>
                        <a:rPr lang="en-GB" dirty="0"/>
                        <a:t>April 4.2018</a:t>
                      </a:r>
                    </a:p>
                  </a:txBody>
                  <a:tcPr/>
                </a:tc>
                <a:tc>
                  <a:txBody>
                    <a:bodyPr/>
                    <a:lstStyle/>
                    <a:p>
                      <a:r>
                        <a:rPr lang="en-GB" dirty="0"/>
                        <a:t>LH2</a:t>
                      </a:r>
                    </a:p>
                  </a:txBody>
                  <a:tcPr/>
                </a:tc>
                <a:tc>
                  <a:txBody>
                    <a:bodyPr/>
                    <a:lstStyle/>
                    <a:p>
                      <a:r>
                        <a:rPr lang="en-GB" dirty="0"/>
                        <a:t>17.00-18.00</a:t>
                      </a:r>
                    </a:p>
                  </a:txBody>
                  <a:tcPr/>
                </a:tc>
                <a:tc>
                  <a:txBody>
                    <a:bodyPr/>
                    <a:lstStyle/>
                    <a:p>
                      <a:r>
                        <a:rPr lang="en-GB" dirty="0" err="1"/>
                        <a:t>Mia,Kazi,Sadik</a:t>
                      </a:r>
                      <a:r>
                        <a:rPr lang="en-GB" dirty="0"/>
                        <a:t>,  </a:t>
                      </a:r>
                      <a:r>
                        <a:rPr lang="en-GB" dirty="0" err="1"/>
                        <a:t>Eko,Sarker</a:t>
                      </a:r>
                      <a:endParaRPr lang="en-GB" dirty="0"/>
                    </a:p>
                  </a:txBody>
                  <a:tcPr/>
                </a:tc>
                <a:tc>
                  <a:txBody>
                    <a:bodyPr/>
                    <a:lstStyle/>
                    <a:p>
                      <a:r>
                        <a:rPr lang="en-GB" dirty="0"/>
                        <a:t>Follow up</a:t>
                      </a:r>
                    </a:p>
                  </a:txBody>
                  <a:tcPr/>
                </a:tc>
                <a:tc>
                  <a:txBody>
                    <a:bodyPr/>
                    <a:lstStyle/>
                    <a:p>
                      <a:r>
                        <a:rPr lang="en-GB" dirty="0"/>
                        <a:t>Agreed</a:t>
                      </a:r>
                    </a:p>
                  </a:txBody>
                  <a:tcPr/>
                </a:tc>
                <a:extLst>
                  <a:ext uri="{0D108BD9-81ED-4DB2-BD59-A6C34878D82A}">
                    <a16:rowId xmlns:a16="http://schemas.microsoft.com/office/drawing/2014/main" val="811925137"/>
                  </a:ext>
                </a:extLst>
              </a:tr>
              <a:tr h="701951">
                <a:tc>
                  <a:txBody>
                    <a:bodyPr/>
                    <a:lstStyle/>
                    <a:p>
                      <a:r>
                        <a:rPr lang="en-GB" dirty="0"/>
                        <a:t>April 11.2018</a:t>
                      </a:r>
                    </a:p>
                  </a:txBody>
                  <a:tcPr/>
                </a:tc>
                <a:tc>
                  <a:txBody>
                    <a:bodyPr/>
                    <a:lstStyle/>
                    <a:p>
                      <a:r>
                        <a:rPr lang="en-GB" dirty="0"/>
                        <a:t>LH2</a:t>
                      </a:r>
                    </a:p>
                  </a:txBody>
                  <a:tcPr/>
                </a:tc>
                <a:tc>
                  <a:txBody>
                    <a:bodyPr/>
                    <a:lstStyle/>
                    <a:p>
                      <a:r>
                        <a:rPr lang="en-GB" dirty="0"/>
                        <a:t>16.00-18.00</a:t>
                      </a:r>
                    </a:p>
                  </a:txBody>
                  <a:tcPr/>
                </a:tc>
                <a:tc>
                  <a:txBody>
                    <a:bodyPr/>
                    <a:lstStyle/>
                    <a:p>
                      <a:r>
                        <a:rPr lang="en-GB" dirty="0" err="1"/>
                        <a:t>Mia,Kazi,Sadik</a:t>
                      </a:r>
                      <a:r>
                        <a:rPr lang="en-GB" dirty="0"/>
                        <a:t>,   </a:t>
                      </a:r>
                      <a:r>
                        <a:rPr lang="en-GB" dirty="0" err="1"/>
                        <a:t>Eko,Sarker</a:t>
                      </a:r>
                      <a:endParaRPr lang="en-GB" dirty="0"/>
                    </a:p>
                  </a:txBody>
                  <a:tcPr/>
                </a:tc>
                <a:tc>
                  <a:txBody>
                    <a:bodyPr/>
                    <a:lstStyle/>
                    <a:p>
                      <a:r>
                        <a:rPr lang="en-GB" dirty="0"/>
                        <a:t>Feedback</a:t>
                      </a:r>
                    </a:p>
                  </a:txBody>
                  <a:tcPr/>
                </a:tc>
                <a:tc>
                  <a:txBody>
                    <a:bodyPr/>
                    <a:lstStyle/>
                    <a:p>
                      <a:r>
                        <a:rPr lang="en-GB" dirty="0"/>
                        <a:t>Agreed</a:t>
                      </a:r>
                    </a:p>
                  </a:txBody>
                  <a:tcPr/>
                </a:tc>
                <a:extLst>
                  <a:ext uri="{0D108BD9-81ED-4DB2-BD59-A6C34878D82A}">
                    <a16:rowId xmlns:a16="http://schemas.microsoft.com/office/drawing/2014/main" val="943257677"/>
                  </a:ext>
                </a:extLst>
              </a:tr>
              <a:tr h="701951">
                <a:tc>
                  <a:txBody>
                    <a:bodyPr/>
                    <a:lstStyle/>
                    <a:p>
                      <a:r>
                        <a:rPr lang="en-GB" dirty="0"/>
                        <a:t>April18.2018</a:t>
                      </a:r>
                    </a:p>
                  </a:txBody>
                  <a:tcPr/>
                </a:tc>
                <a:tc>
                  <a:txBody>
                    <a:bodyPr/>
                    <a:lstStyle/>
                    <a:p>
                      <a:r>
                        <a:rPr lang="en-GB" dirty="0"/>
                        <a:t>LH2</a:t>
                      </a:r>
                    </a:p>
                  </a:txBody>
                  <a:tcPr/>
                </a:tc>
                <a:tc>
                  <a:txBody>
                    <a:bodyPr/>
                    <a:lstStyle/>
                    <a:p>
                      <a:r>
                        <a:rPr lang="en-GB" dirty="0"/>
                        <a:t>1600-18.00</a:t>
                      </a:r>
                    </a:p>
                  </a:txBody>
                  <a:tcPr/>
                </a:tc>
                <a:tc>
                  <a:txBody>
                    <a:bodyPr/>
                    <a:lstStyle/>
                    <a:p>
                      <a:r>
                        <a:rPr lang="en-GB" dirty="0" err="1"/>
                        <a:t>Mia,Kazi,Sadik</a:t>
                      </a:r>
                      <a:r>
                        <a:rPr lang="en-GB" dirty="0"/>
                        <a:t>, </a:t>
                      </a:r>
                      <a:r>
                        <a:rPr lang="en-GB" dirty="0" err="1"/>
                        <a:t>Eko,Sarkar</a:t>
                      </a:r>
                      <a:endParaRPr lang="en-GB" dirty="0"/>
                    </a:p>
                  </a:txBody>
                  <a:tcPr/>
                </a:tc>
                <a:tc>
                  <a:txBody>
                    <a:bodyPr/>
                    <a:lstStyle/>
                    <a:p>
                      <a:r>
                        <a:rPr lang="en-GB" dirty="0"/>
                        <a:t>Final Presentation</a:t>
                      </a:r>
                    </a:p>
                  </a:txBody>
                  <a:tcPr/>
                </a:tc>
                <a:tc>
                  <a:txBody>
                    <a:bodyPr/>
                    <a:lstStyle/>
                    <a:p>
                      <a:r>
                        <a:rPr lang="en-GB" dirty="0"/>
                        <a:t>Agreed</a:t>
                      </a:r>
                    </a:p>
                  </a:txBody>
                  <a:tcPr/>
                </a:tc>
                <a:extLst>
                  <a:ext uri="{0D108BD9-81ED-4DB2-BD59-A6C34878D82A}">
                    <a16:rowId xmlns:a16="http://schemas.microsoft.com/office/drawing/2014/main" val="3985859830"/>
                  </a:ext>
                </a:extLst>
              </a:tr>
            </a:tbl>
          </a:graphicData>
        </a:graphic>
      </p:graphicFrame>
    </p:spTree>
    <p:extLst>
      <p:ext uri="{BB962C8B-B14F-4D97-AF65-F5344CB8AC3E}">
        <p14:creationId xmlns:p14="http://schemas.microsoft.com/office/powerpoint/2010/main" val="2671193185"/>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786</TotalTime>
  <Words>2062</Words>
  <Application>Microsoft Office PowerPoint</Application>
  <PresentationFormat>Widescreen</PresentationFormat>
  <Paragraphs>302</Paragraphs>
  <Slides>19</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Gill Sans MT</vt:lpstr>
      <vt:lpstr>Impact</vt:lpstr>
      <vt:lpstr>Wingdings</vt:lpstr>
      <vt:lpstr>Badge</vt:lpstr>
      <vt:lpstr>HARD HIT Coffee Shop</vt:lpstr>
      <vt:lpstr>Executive Summary</vt:lpstr>
      <vt:lpstr>Contents</vt:lpstr>
      <vt:lpstr>Introduction</vt:lpstr>
      <vt:lpstr>Aims, Objectives, mission, and Vision</vt:lpstr>
      <vt:lpstr>Business Description</vt:lpstr>
      <vt:lpstr>Legal Compliances</vt:lpstr>
      <vt:lpstr>Marketing and Sales</vt:lpstr>
      <vt:lpstr>Finance</vt:lpstr>
      <vt:lpstr>Finance</vt:lpstr>
      <vt:lpstr>Recruitment and HR</vt:lpstr>
      <vt:lpstr>Product Development </vt:lpstr>
      <vt:lpstr>Management and Administration</vt:lpstr>
      <vt:lpstr>SWOT Analysis</vt:lpstr>
      <vt:lpstr>Pestle Analysis</vt:lpstr>
      <vt:lpstr>Conclusion</vt:lpstr>
      <vt:lpstr>Reference </vt:lpstr>
      <vt:lpstr>LEARNING LOG</vt:lpstr>
      <vt:lpstr>                     Larning 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Kaushik Mandal</dc:creator>
  <cp:lastModifiedBy>kazi haque</cp:lastModifiedBy>
  <cp:revision>138</cp:revision>
  <cp:lastPrinted>2018-04-18T15:53:57Z</cp:lastPrinted>
  <dcterms:created xsi:type="dcterms:W3CDTF">2017-12-02T10:25:12Z</dcterms:created>
  <dcterms:modified xsi:type="dcterms:W3CDTF">2018-04-26T21:48:59Z</dcterms:modified>
</cp:coreProperties>
</file>