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64"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1535" autoAdjust="0"/>
  </p:normalViewPr>
  <p:slideViewPr>
    <p:cSldViewPr snapToGrid="0">
      <p:cViewPr varScale="1">
        <p:scale>
          <a:sx n="57" d="100"/>
          <a:sy n="57" d="100"/>
        </p:scale>
        <p:origin x="10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dirty="0"/>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061BD9-2432-480E-9636-CED6A821E04A}" type="datetimeFigureOut">
              <a:rPr lang="bg-BG" smtClean="0"/>
              <a:t>21.7.2022 г.</a:t>
            </a:fld>
            <a:endParaRPr lang="bg-BG" dirty="0"/>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dirty="0"/>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dirty="0"/>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2296AF-6AA4-47FE-A5A0-CB03FAF581EE}" type="slidenum">
              <a:rPr lang="bg-BG" smtClean="0"/>
              <a:t>‹#›</a:t>
            </a:fld>
            <a:endParaRPr lang="bg-BG" dirty="0"/>
          </a:p>
        </p:txBody>
      </p:sp>
    </p:spTree>
    <p:extLst>
      <p:ext uri="{BB962C8B-B14F-4D97-AF65-F5344CB8AC3E}">
        <p14:creationId xmlns:p14="http://schemas.microsoft.com/office/powerpoint/2010/main" val="9250792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Today we live in a new business environment since Covid 19 changed the personal and professional life of the people around the world.</a:t>
            </a:r>
          </a:p>
          <a:p>
            <a:r>
              <a:rPr lang="en-US" dirty="0"/>
              <a:t>Employees are looking for new ways of working with less stress.</a:t>
            </a:r>
          </a:p>
          <a:p>
            <a:r>
              <a:rPr lang="en-US" dirty="0"/>
              <a:t>From the other side </a:t>
            </a:r>
            <a:r>
              <a:rPr lang="en-US" dirty="0" err="1"/>
              <a:t>organisations</a:t>
            </a:r>
            <a:r>
              <a:rPr lang="en-US" dirty="0"/>
              <a:t> wants to achieve greater effectiveness (Hook, 2019). For that reason their aim is to increase employee satisfaction and morale as main forces for effective performance at the workplace. Flexible working is such approach that help </a:t>
            </a:r>
            <a:r>
              <a:rPr lang="en-US" dirty="0" err="1"/>
              <a:t>organisations</a:t>
            </a:r>
            <a:r>
              <a:rPr lang="en-US" dirty="0"/>
              <a:t> to achieve this, plus evoke more interests from job candidates. The main forces driving the business towards flexible working are the changes provoked by Covid-19, plus growing globalization and diversity in the </a:t>
            </a:r>
            <a:r>
              <a:rPr lang="en-US" dirty="0" err="1"/>
              <a:t>organisations</a:t>
            </a:r>
            <a:r>
              <a:rPr lang="en-US" dirty="0"/>
              <a:t>.</a:t>
            </a:r>
            <a:endParaRPr lang="bg-BG" dirty="0"/>
          </a:p>
        </p:txBody>
      </p:sp>
      <p:sp>
        <p:nvSpPr>
          <p:cNvPr id="4" name="Контейнер за номер на слайда 3"/>
          <p:cNvSpPr>
            <a:spLocks noGrp="1"/>
          </p:cNvSpPr>
          <p:nvPr>
            <p:ph type="sldNum" sz="quarter" idx="5"/>
          </p:nvPr>
        </p:nvSpPr>
        <p:spPr/>
        <p:txBody>
          <a:bodyPr/>
          <a:lstStyle/>
          <a:p>
            <a:fld id="{EB2296AF-6AA4-47FE-A5A0-CB03FAF581EE}" type="slidenum">
              <a:rPr lang="bg-BG" smtClean="0"/>
              <a:t>3</a:t>
            </a:fld>
            <a:endParaRPr lang="bg-BG" dirty="0"/>
          </a:p>
        </p:txBody>
      </p:sp>
    </p:spTree>
    <p:extLst>
      <p:ext uri="{BB962C8B-B14F-4D97-AF65-F5344CB8AC3E}">
        <p14:creationId xmlns:p14="http://schemas.microsoft.com/office/powerpoint/2010/main" val="967953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Each person has unique features and specifics. When we are at the workplace we need to respects the differences in others and work without discriminating the people that differ significantly in terms of background, age, culture, gender or sexual orientation. People with disabilities are also group that has to be respected and not discriminated. </a:t>
            </a:r>
          </a:p>
          <a:p>
            <a:r>
              <a:rPr lang="en-US" dirty="0"/>
              <a:t>Nowadays the globalization has led the </a:t>
            </a:r>
            <a:r>
              <a:rPr lang="en-US" dirty="0" err="1"/>
              <a:t>organisations</a:t>
            </a:r>
            <a:r>
              <a:rPr lang="en-US" dirty="0"/>
              <a:t> to explore diversity much more than ever. Also changing perception towards women and their place within today society is another driving factor as well with the sexual orientation of the people.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Since there is huge importance of diversity within business and life, the organizational managers should recognize diversity as an important part of the organizational strategy </a:t>
            </a:r>
            <a:r>
              <a:rPr lang="en-US" sz="1200" dirty="0"/>
              <a:t>(Hook and Jenkins, 2019).</a:t>
            </a:r>
          </a:p>
          <a:p>
            <a:endParaRPr lang="en-US" dirty="0"/>
          </a:p>
          <a:p>
            <a:endParaRPr lang="bg-BG" dirty="0"/>
          </a:p>
        </p:txBody>
      </p:sp>
      <p:sp>
        <p:nvSpPr>
          <p:cNvPr id="4" name="Контейнер за номер на слайда 3"/>
          <p:cNvSpPr>
            <a:spLocks noGrp="1"/>
          </p:cNvSpPr>
          <p:nvPr>
            <p:ph type="sldNum" sz="quarter" idx="5"/>
          </p:nvPr>
        </p:nvSpPr>
        <p:spPr/>
        <p:txBody>
          <a:bodyPr/>
          <a:lstStyle/>
          <a:p>
            <a:fld id="{EB2296AF-6AA4-47FE-A5A0-CB03FAF581EE}" type="slidenum">
              <a:rPr lang="bg-BG" smtClean="0"/>
              <a:t>4</a:t>
            </a:fld>
            <a:endParaRPr lang="bg-BG" dirty="0"/>
          </a:p>
        </p:txBody>
      </p:sp>
    </p:spTree>
    <p:extLst>
      <p:ext uri="{BB962C8B-B14F-4D97-AF65-F5344CB8AC3E}">
        <p14:creationId xmlns:p14="http://schemas.microsoft.com/office/powerpoint/2010/main" val="2775091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Promoting Diversity at the workplace is essential. It is a task of the management to take steps towards that like:</a:t>
            </a:r>
            <a:br>
              <a:rPr lang="en-US" dirty="0"/>
            </a:br>
            <a:r>
              <a:rPr lang="en-US" dirty="0"/>
              <a:t>Compliance with the equality act 2010.</a:t>
            </a:r>
          </a:p>
          <a:p>
            <a:r>
              <a:rPr lang="en-US" dirty="0"/>
              <a:t>Avoiding discrimination is another important step. There are different types of discrimination such as Direct or indirect discrimination, harassment, victimization and combined discrimination. The management should be aware if any of these types happen in the team.</a:t>
            </a:r>
          </a:p>
          <a:p>
            <a:r>
              <a:rPr lang="en-US" dirty="0"/>
              <a:t>Also complaints procedures should be integrated. The employees should have the chance to raise their voice if needed.</a:t>
            </a:r>
            <a:br>
              <a:rPr lang="en-US" dirty="0"/>
            </a:br>
            <a:r>
              <a:rPr lang="en-US" dirty="0"/>
              <a:t>Finally the organization should make sure that there is regular communication with the employees </a:t>
            </a:r>
            <a:r>
              <a:rPr lang="en-US" altLang="en-US" sz="1200" dirty="0"/>
              <a:t>(Syed and </a:t>
            </a:r>
            <a:r>
              <a:rPr lang="en-US" altLang="en-US" sz="1200" dirty="0" err="1"/>
              <a:t>Özbilgin</a:t>
            </a:r>
            <a:r>
              <a:rPr lang="en-US" altLang="en-US" sz="1200" dirty="0"/>
              <a:t>, 2015)</a:t>
            </a:r>
            <a:r>
              <a:rPr lang="en-US" dirty="0"/>
              <a:t>. </a:t>
            </a:r>
            <a:endParaRPr lang="bg-BG" dirty="0"/>
          </a:p>
        </p:txBody>
      </p:sp>
      <p:sp>
        <p:nvSpPr>
          <p:cNvPr id="4" name="Контейнер за номер на слайда 3"/>
          <p:cNvSpPr>
            <a:spLocks noGrp="1"/>
          </p:cNvSpPr>
          <p:nvPr>
            <p:ph type="sldNum" sz="quarter" idx="5"/>
          </p:nvPr>
        </p:nvSpPr>
        <p:spPr/>
        <p:txBody>
          <a:bodyPr/>
          <a:lstStyle/>
          <a:p>
            <a:fld id="{EB2296AF-6AA4-47FE-A5A0-CB03FAF581EE}" type="slidenum">
              <a:rPr lang="bg-BG" smtClean="0"/>
              <a:t>5</a:t>
            </a:fld>
            <a:endParaRPr lang="bg-BG" dirty="0"/>
          </a:p>
        </p:txBody>
      </p:sp>
    </p:spTree>
    <p:extLst>
      <p:ext uri="{BB962C8B-B14F-4D97-AF65-F5344CB8AC3E}">
        <p14:creationId xmlns:p14="http://schemas.microsoft.com/office/powerpoint/2010/main" val="3101599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So what are the specifications and benefits of flexible working.</a:t>
            </a:r>
            <a:br>
              <a:rPr lang="en-US" dirty="0"/>
            </a:br>
            <a:r>
              <a:rPr lang="en-US" dirty="0"/>
              <a:t>First of all since the modern workplace need more flexibility than ever, this type of working differ from the traditional ways in may ways. However before apply such new working conditions the business must consider different factors and people’s attitude.</a:t>
            </a:r>
          </a:p>
          <a:p>
            <a:r>
              <a:rPr lang="en-US" dirty="0"/>
              <a:t>Then the organization should decide which of the different types of flexible working to apply. On the picture can be seen some types like: Part time commitment, Home working, Flexible start and finish of the working shift, job share as well as compressed but intensive hours of work.</a:t>
            </a:r>
            <a:endParaRPr lang="bg-BG" dirty="0"/>
          </a:p>
        </p:txBody>
      </p:sp>
      <p:sp>
        <p:nvSpPr>
          <p:cNvPr id="4" name="Контейнер за номер на слайда 3"/>
          <p:cNvSpPr>
            <a:spLocks noGrp="1"/>
          </p:cNvSpPr>
          <p:nvPr>
            <p:ph type="sldNum" sz="quarter" idx="5"/>
          </p:nvPr>
        </p:nvSpPr>
        <p:spPr/>
        <p:txBody>
          <a:bodyPr/>
          <a:lstStyle/>
          <a:p>
            <a:fld id="{EB2296AF-6AA4-47FE-A5A0-CB03FAF581EE}" type="slidenum">
              <a:rPr lang="bg-BG" smtClean="0"/>
              <a:t>6</a:t>
            </a:fld>
            <a:endParaRPr lang="bg-BG" dirty="0"/>
          </a:p>
        </p:txBody>
      </p:sp>
    </p:spTree>
    <p:extLst>
      <p:ext uri="{BB962C8B-B14F-4D97-AF65-F5344CB8AC3E}">
        <p14:creationId xmlns:p14="http://schemas.microsoft.com/office/powerpoint/2010/main" val="1241755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 there are many benefits of the flexible working for the organization and employees.</a:t>
            </a:r>
            <a:br>
              <a:rPr lang="en-US" dirty="0"/>
            </a:br>
            <a:r>
              <a:rPr lang="en-US" dirty="0"/>
              <a:t>For the organization they are: </a:t>
            </a:r>
            <a:r>
              <a:rPr lang="en-US" sz="1200" dirty="0"/>
              <a:t>Improve organizational culture, Promote Diversity, Higher retention rates, Higher chance to recruit better candidates for work and the fact that It may reduce organizational cost in general.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For the employees from the other side the benefits are that it increase motivation, help them to have better health, they can save on travel expenses and eventually achieve better work-life balance.</a:t>
            </a:r>
            <a:endParaRPr lang="bg-BG"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bg-BG" dirty="0"/>
          </a:p>
        </p:txBody>
      </p:sp>
      <p:sp>
        <p:nvSpPr>
          <p:cNvPr id="4" name="Контейнер за номер на слайда 3"/>
          <p:cNvSpPr>
            <a:spLocks noGrp="1"/>
          </p:cNvSpPr>
          <p:nvPr>
            <p:ph type="sldNum" sz="quarter" idx="5"/>
          </p:nvPr>
        </p:nvSpPr>
        <p:spPr/>
        <p:txBody>
          <a:bodyPr/>
          <a:lstStyle/>
          <a:p>
            <a:fld id="{EB2296AF-6AA4-47FE-A5A0-CB03FAF581EE}" type="slidenum">
              <a:rPr lang="bg-BG" smtClean="0"/>
              <a:t>7</a:t>
            </a:fld>
            <a:endParaRPr lang="bg-BG" dirty="0"/>
          </a:p>
        </p:txBody>
      </p:sp>
    </p:spTree>
    <p:extLst>
      <p:ext uri="{BB962C8B-B14F-4D97-AF65-F5344CB8AC3E}">
        <p14:creationId xmlns:p14="http://schemas.microsoft.com/office/powerpoint/2010/main" val="1821491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So what is the role of the HR in implication of the flexible working conditions?</a:t>
            </a:r>
            <a:br>
              <a:rPr lang="en-US" dirty="0"/>
            </a:br>
            <a:r>
              <a:rPr lang="en-US" dirty="0"/>
              <a:t>First of all, he or she must build a strategy. Then make sure that the staff is ready before continue to implementation of the strategy. Then trainings should be designed and provided to the people within the organization. Finally commitment and support is needed on a regular basis.</a:t>
            </a:r>
            <a:endParaRPr lang="bg-BG" dirty="0"/>
          </a:p>
        </p:txBody>
      </p:sp>
      <p:sp>
        <p:nvSpPr>
          <p:cNvPr id="4" name="Контейнер за номер на слайда 3"/>
          <p:cNvSpPr>
            <a:spLocks noGrp="1"/>
          </p:cNvSpPr>
          <p:nvPr>
            <p:ph type="sldNum" sz="quarter" idx="5"/>
          </p:nvPr>
        </p:nvSpPr>
        <p:spPr/>
        <p:txBody>
          <a:bodyPr/>
          <a:lstStyle/>
          <a:p>
            <a:fld id="{EB2296AF-6AA4-47FE-A5A0-CB03FAF581EE}" type="slidenum">
              <a:rPr lang="bg-BG" smtClean="0"/>
              <a:t>8</a:t>
            </a:fld>
            <a:endParaRPr lang="bg-BG" dirty="0"/>
          </a:p>
        </p:txBody>
      </p:sp>
    </p:spTree>
    <p:extLst>
      <p:ext uri="{BB962C8B-B14F-4D97-AF65-F5344CB8AC3E}">
        <p14:creationId xmlns:p14="http://schemas.microsoft.com/office/powerpoint/2010/main" val="3685502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r>
              <a:rPr lang="en-US" dirty="0"/>
              <a:t>Flexible working approach is becoming more and more desired by employees in order to achieve better work-life balance and reduce stress</a:t>
            </a:r>
          </a:p>
          <a:p>
            <a:r>
              <a:rPr lang="en-US" dirty="0" err="1"/>
              <a:t>Organisations</a:t>
            </a:r>
            <a:r>
              <a:rPr lang="en-US" dirty="0"/>
              <a:t> apply flexible working to improve employees performance and reduce stress levels.</a:t>
            </a:r>
          </a:p>
          <a:p>
            <a:r>
              <a:rPr lang="en-US" dirty="0"/>
              <a:t>Diversity from the other side is having a huge impact for the business and has to be </a:t>
            </a:r>
            <a:r>
              <a:rPr lang="en-US" dirty="0" err="1"/>
              <a:t>analysed</a:t>
            </a:r>
            <a:r>
              <a:rPr lang="en-US" dirty="0"/>
              <a:t> and promoted within organization.</a:t>
            </a:r>
          </a:p>
          <a:p>
            <a:endParaRPr lang="bg-BG" dirty="0"/>
          </a:p>
        </p:txBody>
      </p:sp>
      <p:sp>
        <p:nvSpPr>
          <p:cNvPr id="4" name="Контейнер за номер на слайда 3"/>
          <p:cNvSpPr>
            <a:spLocks noGrp="1"/>
          </p:cNvSpPr>
          <p:nvPr>
            <p:ph type="sldNum" sz="quarter" idx="5"/>
          </p:nvPr>
        </p:nvSpPr>
        <p:spPr/>
        <p:txBody>
          <a:bodyPr/>
          <a:lstStyle/>
          <a:p>
            <a:fld id="{EB2296AF-6AA4-47FE-A5A0-CB03FAF581EE}" type="slidenum">
              <a:rPr lang="bg-BG" smtClean="0"/>
              <a:t>9</a:t>
            </a:fld>
            <a:endParaRPr lang="bg-BG" dirty="0"/>
          </a:p>
        </p:txBody>
      </p:sp>
    </p:spTree>
    <p:extLst>
      <p:ext uri="{BB962C8B-B14F-4D97-AF65-F5344CB8AC3E}">
        <p14:creationId xmlns:p14="http://schemas.microsoft.com/office/powerpoint/2010/main" val="4149063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bg-BG"/>
              <a:t>Редакт. стил загл. образец</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E620DE93-A1FC-45B5-84C8-F03B107545EA}" type="datetimeFigureOut">
              <a:rPr lang="bg-BG" smtClean="0"/>
              <a:t>21.7.2022 г.</a:t>
            </a:fld>
            <a:endParaRPr lang="bg-BG"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bg-BG"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A5F49AB9-9327-4082-84A5-6D24CB360748}" type="slidenum">
              <a:rPr lang="bg-BG" smtClean="0"/>
              <a:t>‹#›</a:t>
            </a:fld>
            <a:endParaRPr lang="bg-BG" dirty="0"/>
          </a:p>
        </p:txBody>
      </p:sp>
    </p:spTree>
    <p:extLst>
      <p:ext uri="{BB962C8B-B14F-4D97-AF65-F5344CB8AC3E}">
        <p14:creationId xmlns:p14="http://schemas.microsoft.com/office/powerpoint/2010/main" val="405933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bg-BG"/>
              <a:t>Редакт. стил загл. образец</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E620DE93-A1FC-45B5-84C8-F03B107545EA}" type="datetimeFigureOut">
              <a:rPr lang="bg-BG" smtClean="0"/>
              <a:t>21.7.2022 г.</a:t>
            </a:fld>
            <a:endParaRPr lang="bg-BG" dirty="0"/>
          </a:p>
        </p:txBody>
      </p:sp>
      <p:sp>
        <p:nvSpPr>
          <p:cNvPr id="5" name="Footer Placeholder 4"/>
          <p:cNvSpPr>
            <a:spLocks noGrp="1"/>
          </p:cNvSpPr>
          <p:nvPr>
            <p:ph type="ftr" sz="quarter" idx="11"/>
          </p:nvPr>
        </p:nvSpPr>
        <p:spPr/>
        <p:txBody>
          <a:bodyPr/>
          <a:lstStyle/>
          <a:p>
            <a:endParaRPr lang="bg-BG" dirty="0"/>
          </a:p>
        </p:txBody>
      </p:sp>
      <p:sp>
        <p:nvSpPr>
          <p:cNvPr id="6" name="Slide Number Placeholder 5"/>
          <p:cNvSpPr>
            <a:spLocks noGrp="1"/>
          </p:cNvSpPr>
          <p:nvPr>
            <p:ph type="sldNum" sz="quarter" idx="12"/>
          </p:nvPr>
        </p:nvSpPr>
        <p:spPr>
          <a:xfrm>
            <a:off x="10558300" y="5956137"/>
            <a:ext cx="1052508" cy="365125"/>
          </a:xfrm>
        </p:spPr>
        <p:txBody>
          <a:bodyPr/>
          <a:lstStyle/>
          <a:p>
            <a:fld id="{A5F49AB9-9327-4082-84A5-6D24CB360748}" type="slidenum">
              <a:rPr lang="bg-BG" smtClean="0"/>
              <a:t>‹#›</a:t>
            </a:fld>
            <a:endParaRPr lang="bg-BG" dirty="0"/>
          </a:p>
        </p:txBody>
      </p:sp>
    </p:spTree>
    <p:extLst>
      <p:ext uri="{BB962C8B-B14F-4D97-AF65-F5344CB8AC3E}">
        <p14:creationId xmlns:p14="http://schemas.microsoft.com/office/powerpoint/2010/main" val="1052855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bg-BG"/>
              <a:t>Редакт. стил загл. образец</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E620DE93-A1FC-45B5-84C8-F03B107545EA}" type="datetimeFigureOut">
              <a:rPr lang="bg-BG" smtClean="0"/>
              <a:t>21.7.2022 г.</a:t>
            </a:fld>
            <a:endParaRPr lang="bg-BG"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bg-BG"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A5F49AB9-9327-4082-84A5-6D24CB360748}" type="slidenum">
              <a:rPr lang="bg-BG" smtClean="0"/>
              <a:t>‹#›</a:t>
            </a:fld>
            <a:endParaRPr lang="bg-BG" dirty="0"/>
          </a:p>
        </p:txBody>
      </p:sp>
    </p:spTree>
    <p:extLst>
      <p:ext uri="{BB962C8B-B14F-4D97-AF65-F5344CB8AC3E}">
        <p14:creationId xmlns:p14="http://schemas.microsoft.com/office/powerpoint/2010/main" val="4101567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E620DE93-A1FC-45B5-84C8-F03B107545EA}" type="datetimeFigureOut">
              <a:rPr lang="bg-BG" smtClean="0"/>
              <a:t>21.7.2022 г.</a:t>
            </a:fld>
            <a:endParaRPr lang="bg-BG" dirty="0"/>
          </a:p>
        </p:txBody>
      </p:sp>
      <p:sp>
        <p:nvSpPr>
          <p:cNvPr id="6" name="Footer Placeholder 5"/>
          <p:cNvSpPr>
            <a:spLocks noGrp="1"/>
          </p:cNvSpPr>
          <p:nvPr>
            <p:ph type="ftr" sz="quarter" idx="11"/>
          </p:nvPr>
        </p:nvSpPr>
        <p:spPr/>
        <p:txBody>
          <a:bodyPr/>
          <a:lstStyle/>
          <a:p>
            <a:endParaRPr lang="bg-BG" dirty="0"/>
          </a:p>
        </p:txBody>
      </p:sp>
      <p:sp>
        <p:nvSpPr>
          <p:cNvPr id="7" name="Slide Number Placeholder 6"/>
          <p:cNvSpPr>
            <a:spLocks noGrp="1"/>
          </p:cNvSpPr>
          <p:nvPr>
            <p:ph type="sldNum" sz="quarter" idx="12"/>
          </p:nvPr>
        </p:nvSpPr>
        <p:spPr/>
        <p:txBody>
          <a:bodyPr/>
          <a:lstStyle/>
          <a:p>
            <a:fld id="{A5F49AB9-9327-4082-84A5-6D24CB360748}" type="slidenum">
              <a:rPr lang="bg-BG" smtClean="0"/>
              <a:t>‹#›</a:t>
            </a:fld>
            <a:endParaRPr lang="bg-BG" dirty="0"/>
          </a:p>
        </p:txBody>
      </p:sp>
    </p:spTree>
    <p:extLst>
      <p:ext uri="{BB962C8B-B14F-4D97-AF65-F5344CB8AC3E}">
        <p14:creationId xmlns:p14="http://schemas.microsoft.com/office/powerpoint/2010/main" val="3232045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E620DE93-A1FC-45B5-84C8-F03B107545EA}" type="datetimeFigureOut">
              <a:rPr lang="bg-BG" smtClean="0"/>
              <a:t>21.7.2022 г.</a:t>
            </a:fld>
            <a:endParaRPr lang="bg-BG" dirty="0"/>
          </a:p>
        </p:txBody>
      </p:sp>
      <p:sp>
        <p:nvSpPr>
          <p:cNvPr id="8" name="Footer Placeholder 7"/>
          <p:cNvSpPr>
            <a:spLocks noGrp="1"/>
          </p:cNvSpPr>
          <p:nvPr>
            <p:ph type="ftr" sz="quarter" idx="11"/>
          </p:nvPr>
        </p:nvSpPr>
        <p:spPr/>
        <p:txBody>
          <a:bodyPr/>
          <a:lstStyle/>
          <a:p>
            <a:endParaRPr lang="bg-BG" dirty="0"/>
          </a:p>
        </p:txBody>
      </p:sp>
      <p:sp>
        <p:nvSpPr>
          <p:cNvPr id="9" name="Slide Number Placeholder 8"/>
          <p:cNvSpPr>
            <a:spLocks noGrp="1"/>
          </p:cNvSpPr>
          <p:nvPr>
            <p:ph type="sldNum" sz="quarter" idx="12"/>
          </p:nvPr>
        </p:nvSpPr>
        <p:spPr/>
        <p:txBody>
          <a:bodyPr/>
          <a:lstStyle/>
          <a:p>
            <a:fld id="{A5F49AB9-9327-4082-84A5-6D24CB360748}" type="slidenum">
              <a:rPr lang="bg-BG" smtClean="0"/>
              <a:t>‹#›</a:t>
            </a:fld>
            <a:endParaRPr lang="bg-BG" dirty="0"/>
          </a:p>
        </p:txBody>
      </p:sp>
    </p:spTree>
    <p:extLst>
      <p:ext uri="{BB962C8B-B14F-4D97-AF65-F5344CB8AC3E}">
        <p14:creationId xmlns:p14="http://schemas.microsoft.com/office/powerpoint/2010/main" val="969380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E620DE93-A1FC-45B5-84C8-F03B107545EA}" type="datetimeFigureOut">
              <a:rPr lang="bg-BG" smtClean="0"/>
              <a:t>21.7.2022 г.</a:t>
            </a:fld>
            <a:endParaRPr lang="bg-BG" dirty="0"/>
          </a:p>
        </p:txBody>
      </p:sp>
      <p:sp>
        <p:nvSpPr>
          <p:cNvPr id="4" name="Footer Placeholder 3"/>
          <p:cNvSpPr>
            <a:spLocks noGrp="1"/>
          </p:cNvSpPr>
          <p:nvPr>
            <p:ph type="ftr" sz="quarter" idx="11"/>
          </p:nvPr>
        </p:nvSpPr>
        <p:spPr/>
        <p:txBody>
          <a:bodyPr/>
          <a:lstStyle/>
          <a:p>
            <a:endParaRPr lang="bg-BG" dirty="0"/>
          </a:p>
        </p:txBody>
      </p:sp>
      <p:sp>
        <p:nvSpPr>
          <p:cNvPr id="5" name="Slide Number Placeholder 4"/>
          <p:cNvSpPr>
            <a:spLocks noGrp="1"/>
          </p:cNvSpPr>
          <p:nvPr>
            <p:ph type="sldNum" sz="quarter" idx="12"/>
          </p:nvPr>
        </p:nvSpPr>
        <p:spPr/>
        <p:txBody>
          <a:bodyPr/>
          <a:lstStyle/>
          <a:p>
            <a:fld id="{A5F49AB9-9327-4082-84A5-6D24CB360748}" type="slidenum">
              <a:rPr lang="bg-BG" smtClean="0"/>
              <a:t>‹#›</a:t>
            </a:fld>
            <a:endParaRPr lang="bg-BG" dirty="0"/>
          </a:p>
        </p:txBody>
      </p:sp>
    </p:spTree>
    <p:extLst>
      <p:ext uri="{BB962C8B-B14F-4D97-AF65-F5344CB8AC3E}">
        <p14:creationId xmlns:p14="http://schemas.microsoft.com/office/powerpoint/2010/main" val="595790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20DE93-A1FC-45B5-84C8-F03B107545EA}" type="datetimeFigureOut">
              <a:rPr lang="bg-BG" smtClean="0"/>
              <a:t>21.7.2022 г.</a:t>
            </a:fld>
            <a:endParaRPr lang="bg-BG" dirty="0"/>
          </a:p>
        </p:txBody>
      </p:sp>
      <p:sp>
        <p:nvSpPr>
          <p:cNvPr id="3" name="Footer Placeholder 2"/>
          <p:cNvSpPr>
            <a:spLocks noGrp="1"/>
          </p:cNvSpPr>
          <p:nvPr>
            <p:ph type="ftr" sz="quarter" idx="11"/>
          </p:nvPr>
        </p:nvSpPr>
        <p:spPr/>
        <p:txBody>
          <a:bodyPr/>
          <a:lstStyle/>
          <a:p>
            <a:endParaRPr lang="bg-BG" dirty="0"/>
          </a:p>
        </p:txBody>
      </p:sp>
      <p:sp>
        <p:nvSpPr>
          <p:cNvPr id="4" name="Slide Number Placeholder 3"/>
          <p:cNvSpPr>
            <a:spLocks noGrp="1"/>
          </p:cNvSpPr>
          <p:nvPr>
            <p:ph type="sldNum" sz="quarter" idx="12"/>
          </p:nvPr>
        </p:nvSpPr>
        <p:spPr/>
        <p:txBody>
          <a:bodyPr/>
          <a:lstStyle/>
          <a:p>
            <a:fld id="{A5F49AB9-9327-4082-84A5-6D24CB360748}" type="slidenum">
              <a:rPr lang="bg-BG" smtClean="0"/>
              <a:t>‹#›</a:t>
            </a:fld>
            <a:endParaRPr lang="bg-BG" dirty="0"/>
          </a:p>
        </p:txBody>
      </p:sp>
    </p:spTree>
    <p:extLst>
      <p:ext uri="{BB962C8B-B14F-4D97-AF65-F5344CB8AC3E}">
        <p14:creationId xmlns:p14="http://schemas.microsoft.com/office/powerpoint/2010/main" val="211603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bg-BG"/>
              <a:t>Редакт. стил загл. образец</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E620DE93-A1FC-45B5-84C8-F03B107545EA}" type="datetimeFigureOut">
              <a:rPr lang="bg-BG" smtClean="0"/>
              <a:t>21.7.2022 г.</a:t>
            </a:fld>
            <a:endParaRPr lang="bg-BG"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bg-BG"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A5F49AB9-9327-4082-84A5-6D24CB360748}" type="slidenum">
              <a:rPr lang="bg-BG" smtClean="0"/>
              <a:t>‹#›</a:t>
            </a:fld>
            <a:endParaRPr lang="bg-BG" dirty="0"/>
          </a:p>
        </p:txBody>
      </p:sp>
    </p:spTree>
    <p:extLst>
      <p:ext uri="{BB962C8B-B14F-4D97-AF65-F5344CB8AC3E}">
        <p14:creationId xmlns:p14="http://schemas.microsoft.com/office/powerpoint/2010/main" val="22621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bg-BG" dirty="0"/>
              <a:t>Щракнете върху иконата, за да добавите картина</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E620DE93-A1FC-45B5-84C8-F03B107545EA}" type="datetimeFigureOut">
              <a:rPr lang="bg-BG" smtClean="0"/>
              <a:t>21.7.2022 г.</a:t>
            </a:fld>
            <a:endParaRPr lang="bg-BG" dirty="0"/>
          </a:p>
        </p:txBody>
      </p:sp>
      <p:sp>
        <p:nvSpPr>
          <p:cNvPr id="6" name="Footer Placeholder 5"/>
          <p:cNvSpPr>
            <a:spLocks noGrp="1"/>
          </p:cNvSpPr>
          <p:nvPr>
            <p:ph type="ftr" sz="quarter" idx="11"/>
          </p:nvPr>
        </p:nvSpPr>
        <p:spPr/>
        <p:txBody>
          <a:bodyPr/>
          <a:lstStyle/>
          <a:p>
            <a:endParaRPr lang="bg-BG" dirty="0"/>
          </a:p>
        </p:txBody>
      </p:sp>
      <p:sp>
        <p:nvSpPr>
          <p:cNvPr id="7" name="Slide Number Placeholder 6"/>
          <p:cNvSpPr>
            <a:spLocks noGrp="1"/>
          </p:cNvSpPr>
          <p:nvPr>
            <p:ph type="sldNum" sz="quarter" idx="12"/>
          </p:nvPr>
        </p:nvSpPr>
        <p:spPr/>
        <p:txBody>
          <a:bodyPr/>
          <a:lstStyle/>
          <a:p>
            <a:fld id="{A5F49AB9-9327-4082-84A5-6D24CB360748}" type="slidenum">
              <a:rPr lang="bg-BG" smtClean="0"/>
              <a:t>‹#›</a:t>
            </a:fld>
            <a:endParaRPr lang="bg-BG" dirty="0"/>
          </a:p>
        </p:txBody>
      </p:sp>
    </p:spTree>
    <p:extLst>
      <p:ext uri="{BB962C8B-B14F-4D97-AF65-F5344CB8AC3E}">
        <p14:creationId xmlns:p14="http://schemas.microsoft.com/office/powerpoint/2010/main" val="1097241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E620DE93-A1FC-45B5-84C8-F03B107545EA}" type="datetimeFigureOut">
              <a:rPr lang="bg-BG" smtClean="0"/>
              <a:t>21.7.2022 г.</a:t>
            </a:fld>
            <a:endParaRPr lang="bg-BG" dirty="0"/>
          </a:p>
        </p:txBody>
      </p:sp>
      <p:sp>
        <p:nvSpPr>
          <p:cNvPr id="5" name="Footer Placeholder 4"/>
          <p:cNvSpPr>
            <a:spLocks noGrp="1"/>
          </p:cNvSpPr>
          <p:nvPr>
            <p:ph type="ftr" sz="quarter" idx="11"/>
          </p:nvPr>
        </p:nvSpPr>
        <p:spPr/>
        <p:txBody>
          <a:bodyPr/>
          <a:lstStyle/>
          <a:p>
            <a:endParaRPr lang="bg-BG" dirty="0"/>
          </a:p>
        </p:txBody>
      </p:sp>
      <p:sp>
        <p:nvSpPr>
          <p:cNvPr id="6" name="Slide Number Placeholder 5"/>
          <p:cNvSpPr>
            <a:spLocks noGrp="1"/>
          </p:cNvSpPr>
          <p:nvPr>
            <p:ph type="sldNum" sz="quarter" idx="12"/>
          </p:nvPr>
        </p:nvSpPr>
        <p:spPr/>
        <p:txBody>
          <a:bodyPr/>
          <a:lstStyle/>
          <a:p>
            <a:fld id="{A5F49AB9-9327-4082-84A5-6D24CB360748}" type="slidenum">
              <a:rPr lang="bg-BG" smtClean="0"/>
              <a:t>‹#›</a:t>
            </a:fld>
            <a:endParaRPr lang="bg-BG" dirty="0"/>
          </a:p>
        </p:txBody>
      </p:sp>
    </p:spTree>
    <p:extLst>
      <p:ext uri="{BB962C8B-B14F-4D97-AF65-F5344CB8AC3E}">
        <p14:creationId xmlns:p14="http://schemas.microsoft.com/office/powerpoint/2010/main" val="1651924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620DE93-A1FC-45B5-84C8-F03B107545EA}" type="datetimeFigureOut">
              <a:rPr lang="bg-BG" smtClean="0"/>
              <a:t>21.7.2022 г.</a:t>
            </a:fld>
            <a:endParaRPr lang="bg-BG" dirty="0"/>
          </a:p>
        </p:txBody>
      </p:sp>
      <p:sp>
        <p:nvSpPr>
          <p:cNvPr id="5" name="Footer Placeholder 4"/>
          <p:cNvSpPr>
            <a:spLocks noGrp="1"/>
          </p:cNvSpPr>
          <p:nvPr>
            <p:ph type="ftr" sz="quarter" idx="11"/>
          </p:nvPr>
        </p:nvSpPr>
        <p:spPr>
          <a:xfrm>
            <a:off x="774923" y="5951811"/>
            <a:ext cx="7896279" cy="365125"/>
          </a:xfrm>
        </p:spPr>
        <p:txBody>
          <a:bodyPr/>
          <a:lstStyle/>
          <a:p>
            <a:endParaRPr lang="bg-BG"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A5F49AB9-9327-4082-84A5-6D24CB360748}" type="slidenum">
              <a:rPr lang="bg-BG" smtClean="0"/>
              <a:t>‹#›</a:t>
            </a:fld>
            <a:endParaRPr lang="bg-BG" dirty="0"/>
          </a:p>
        </p:txBody>
      </p:sp>
    </p:spTree>
    <p:extLst>
      <p:ext uri="{BB962C8B-B14F-4D97-AF65-F5344CB8AC3E}">
        <p14:creationId xmlns:p14="http://schemas.microsoft.com/office/powerpoint/2010/main" val="3896886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620DE93-A1FC-45B5-84C8-F03B107545EA}" type="datetimeFigureOut">
              <a:rPr lang="bg-BG" smtClean="0"/>
              <a:t>21.7.2022 г.</a:t>
            </a:fld>
            <a:endParaRPr lang="bg-BG"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bg-BG"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A5F49AB9-9327-4082-84A5-6D24CB360748}" type="slidenum">
              <a:rPr lang="bg-BG" smtClean="0"/>
              <a:t>‹#›</a:t>
            </a:fld>
            <a:endParaRPr lang="bg-BG"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469008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cipd.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9E59358-8766-472C-10A2-FB3407CF99F3}"/>
              </a:ext>
            </a:extLst>
          </p:cNvPr>
          <p:cNvSpPr>
            <a:spLocks noGrp="1"/>
          </p:cNvSpPr>
          <p:nvPr>
            <p:ph type="ctrTitle"/>
          </p:nvPr>
        </p:nvSpPr>
        <p:spPr/>
        <p:txBody>
          <a:bodyPr/>
          <a:lstStyle/>
          <a:p>
            <a:r>
              <a:rPr lang="en-US" dirty="0"/>
              <a:t>Flexible Working</a:t>
            </a:r>
            <a:endParaRPr lang="bg-BG" dirty="0"/>
          </a:p>
        </p:txBody>
      </p:sp>
      <p:sp>
        <p:nvSpPr>
          <p:cNvPr id="3" name="Подзаглавие 2">
            <a:extLst>
              <a:ext uri="{FF2B5EF4-FFF2-40B4-BE49-F238E27FC236}">
                <a16:creationId xmlns:a16="http://schemas.microsoft.com/office/drawing/2014/main" id="{9D3B0CB1-A435-BEBF-5501-26B5B67ADBC8}"/>
              </a:ext>
            </a:extLst>
          </p:cNvPr>
          <p:cNvSpPr>
            <a:spLocks noGrp="1"/>
          </p:cNvSpPr>
          <p:nvPr>
            <p:ph type="subTitle" idx="1"/>
          </p:nvPr>
        </p:nvSpPr>
        <p:spPr/>
        <p:txBody>
          <a:bodyPr/>
          <a:lstStyle/>
          <a:p>
            <a:r>
              <a:rPr lang="en-US" dirty="0"/>
              <a:t>By Petio marinov</a:t>
            </a:r>
            <a:endParaRPr lang="bg-BG" dirty="0"/>
          </a:p>
        </p:txBody>
      </p:sp>
    </p:spTree>
    <p:extLst>
      <p:ext uri="{BB962C8B-B14F-4D97-AF65-F5344CB8AC3E}">
        <p14:creationId xmlns:p14="http://schemas.microsoft.com/office/powerpoint/2010/main" val="419351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5D0FB31-BF7B-2A16-C45D-8927DD7D91F8}"/>
              </a:ext>
            </a:extLst>
          </p:cNvPr>
          <p:cNvSpPr>
            <a:spLocks noGrp="1"/>
          </p:cNvSpPr>
          <p:nvPr>
            <p:ph type="title"/>
          </p:nvPr>
        </p:nvSpPr>
        <p:spPr/>
        <p:txBody>
          <a:bodyPr/>
          <a:lstStyle/>
          <a:p>
            <a:r>
              <a:rPr lang="en-US" dirty="0"/>
              <a:t>Table of Content</a:t>
            </a:r>
            <a:endParaRPr lang="bg-BG" dirty="0"/>
          </a:p>
        </p:txBody>
      </p:sp>
      <p:sp>
        <p:nvSpPr>
          <p:cNvPr id="3" name="Контейнер за съдържание 2">
            <a:extLst>
              <a:ext uri="{FF2B5EF4-FFF2-40B4-BE49-F238E27FC236}">
                <a16:creationId xmlns:a16="http://schemas.microsoft.com/office/drawing/2014/main" id="{B46E2DD9-A2D6-A07C-275B-FC27A3B2D8D9}"/>
              </a:ext>
            </a:extLst>
          </p:cNvPr>
          <p:cNvSpPr>
            <a:spLocks noGrp="1"/>
          </p:cNvSpPr>
          <p:nvPr>
            <p:ph idx="1"/>
          </p:nvPr>
        </p:nvSpPr>
        <p:spPr>
          <a:xfrm>
            <a:off x="581192" y="3440245"/>
            <a:ext cx="7778415" cy="3403599"/>
          </a:xfrm>
        </p:spPr>
        <p:txBody>
          <a:bodyPr>
            <a:normAutofit lnSpcReduction="10000"/>
          </a:bodyPr>
          <a:lstStyle/>
          <a:p>
            <a:pPr marL="342900" indent="-342900">
              <a:buFont typeface="+mj-lt"/>
              <a:buAutoNum type="arabicPeriod"/>
            </a:pPr>
            <a:r>
              <a:rPr lang="en-US" sz="2000" dirty="0"/>
              <a:t>Introduction to Flexible Working</a:t>
            </a:r>
          </a:p>
          <a:p>
            <a:pPr marL="342900" indent="-342900">
              <a:buFont typeface="+mj-lt"/>
              <a:buAutoNum type="arabicPeriod"/>
            </a:pPr>
            <a:r>
              <a:rPr lang="en-US" sz="2000" dirty="0"/>
              <a:t>Diversity</a:t>
            </a:r>
            <a:r>
              <a:rPr lang="bg-BG" sz="2000" dirty="0"/>
              <a:t> </a:t>
            </a:r>
            <a:r>
              <a:rPr lang="en-US" sz="2000" dirty="0"/>
              <a:t>and its importance</a:t>
            </a:r>
          </a:p>
          <a:p>
            <a:pPr marL="342900" indent="-342900">
              <a:buFont typeface="+mj-lt"/>
              <a:buAutoNum type="arabicPeriod"/>
            </a:pPr>
            <a:r>
              <a:rPr lang="en-US" sz="2000" dirty="0"/>
              <a:t>Promoting Diversity at the workplace</a:t>
            </a:r>
          </a:p>
          <a:p>
            <a:pPr marL="342900" indent="-342900">
              <a:buFont typeface="+mj-lt"/>
              <a:buAutoNum type="arabicPeriod"/>
            </a:pPr>
            <a:r>
              <a:rPr lang="en-US" sz="2000" dirty="0"/>
              <a:t>Flexible Working</a:t>
            </a:r>
          </a:p>
          <a:p>
            <a:pPr marL="342900" indent="-342900">
              <a:buFont typeface="+mj-lt"/>
              <a:buAutoNum type="arabicPeriod"/>
            </a:pPr>
            <a:r>
              <a:rPr lang="en-US" sz="2000" dirty="0"/>
              <a:t>Benefits of Flexible Working</a:t>
            </a:r>
          </a:p>
          <a:p>
            <a:pPr marL="342900" indent="-342900">
              <a:buFont typeface="+mj-lt"/>
              <a:buAutoNum type="arabicPeriod"/>
            </a:pPr>
            <a:r>
              <a:rPr lang="en-US" sz="2000" dirty="0"/>
              <a:t>Role of HR – Approaches</a:t>
            </a:r>
          </a:p>
          <a:p>
            <a:pPr marL="342900" indent="-342900">
              <a:buFont typeface="+mj-lt"/>
              <a:buAutoNum type="arabicPeriod"/>
            </a:pPr>
            <a:r>
              <a:rPr lang="en-US" sz="2000" dirty="0"/>
              <a:t>Conclusion</a:t>
            </a:r>
          </a:p>
          <a:p>
            <a:pPr marL="342900" indent="-342900">
              <a:buFont typeface="+mj-lt"/>
              <a:buAutoNum type="arabicPeriod"/>
            </a:pPr>
            <a:r>
              <a:rPr lang="en-US" sz="2000" dirty="0"/>
              <a:t>References</a:t>
            </a:r>
          </a:p>
          <a:p>
            <a:pPr marL="342900" indent="-342900">
              <a:buFont typeface="+mj-lt"/>
              <a:buAutoNum type="arabicPeriod"/>
            </a:pPr>
            <a:endParaRPr lang="en-US" dirty="0"/>
          </a:p>
          <a:p>
            <a:pPr marL="342900" indent="-342900">
              <a:buFont typeface="+mj-lt"/>
              <a:buAutoNum type="arabicPeriod"/>
            </a:pPr>
            <a:endParaRPr lang="en-US" dirty="0"/>
          </a:p>
          <a:p>
            <a:pPr marL="342900" indent="-342900">
              <a:buFont typeface="+mj-lt"/>
              <a:buAutoNum type="arabicPeriod"/>
            </a:pPr>
            <a:endParaRPr lang="en-US" dirty="0"/>
          </a:p>
          <a:p>
            <a:pPr marL="342900" indent="-342900">
              <a:buFont typeface="+mj-lt"/>
              <a:buAutoNum type="arabicPeriod"/>
            </a:pPr>
            <a:endParaRPr lang="en-US" dirty="0"/>
          </a:p>
          <a:p>
            <a:pPr marL="342900" indent="-342900">
              <a:buFont typeface="+mj-lt"/>
              <a:buAutoNum type="arabicPeriod"/>
            </a:pPr>
            <a:endParaRPr lang="bg-BG" dirty="0"/>
          </a:p>
        </p:txBody>
      </p:sp>
    </p:spTree>
    <p:extLst>
      <p:ext uri="{BB962C8B-B14F-4D97-AF65-F5344CB8AC3E}">
        <p14:creationId xmlns:p14="http://schemas.microsoft.com/office/powerpoint/2010/main" val="3812911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6E55718-25BF-6633-EA23-772F14C4428E}"/>
              </a:ext>
            </a:extLst>
          </p:cNvPr>
          <p:cNvSpPr>
            <a:spLocks noGrp="1"/>
          </p:cNvSpPr>
          <p:nvPr>
            <p:ph type="title"/>
          </p:nvPr>
        </p:nvSpPr>
        <p:spPr/>
        <p:txBody>
          <a:bodyPr/>
          <a:lstStyle/>
          <a:p>
            <a:r>
              <a:rPr lang="en-US" dirty="0"/>
              <a:t>Introduction to Flexible Working</a:t>
            </a:r>
            <a:endParaRPr lang="bg-BG" dirty="0"/>
          </a:p>
        </p:txBody>
      </p:sp>
      <p:sp>
        <p:nvSpPr>
          <p:cNvPr id="3" name="Контейнер за съдържание 2">
            <a:extLst>
              <a:ext uri="{FF2B5EF4-FFF2-40B4-BE49-F238E27FC236}">
                <a16:creationId xmlns:a16="http://schemas.microsoft.com/office/drawing/2014/main" id="{C9037A8D-A1CA-B02B-7028-F9F8892C9A52}"/>
              </a:ext>
            </a:extLst>
          </p:cNvPr>
          <p:cNvSpPr>
            <a:spLocks noGrp="1"/>
          </p:cNvSpPr>
          <p:nvPr>
            <p:ph idx="1"/>
          </p:nvPr>
        </p:nvSpPr>
        <p:spPr>
          <a:xfrm>
            <a:off x="581192" y="2174488"/>
            <a:ext cx="6477530" cy="4318387"/>
          </a:xfrm>
        </p:spPr>
        <p:txBody>
          <a:bodyPr>
            <a:normAutofit fontScale="92500" lnSpcReduction="10000"/>
          </a:bodyPr>
          <a:lstStyle/>
          <a:p>
            <a:r>
              <a:rPr lang="en-US" sz="2400" dirty="0"/>
              <a:t>Covid 19 has changed the personal and professional life of people.</a:t>
            </a:r>
          </a:p>
          <a:p>
            <a:r>
              <a:rPr lang="en-US" sz="2400" dirty="0"/>
              <a:t>New way of working conditions is desired by the employees to reduce stress levels (2022).</a:t>
            </a:r>
          </a:p>
          <a:p>
            <a:r>
              <a:rPr lang="en-US" sz="2400" dirty="0"/>
              <a:t>Organisation aim is to achieve greater effectiveness (Hook, 2019).</a:t>
            </a:r>
          </a:p>
          <a:p>
            <a:r>
              <a:rPr lang="en-US" sz="2400" dirty="0"/>
              <a:t>Aim to Increase employee satisfaction and morale</a:t>
            </a:r>
          </a:p>
          <a:p>
            <a:r>
              <a:rPr lang="en-US" sz="2400" dirty="0"/>
              <a:t>It evoke more interest from job candidates </a:t>
            </a:r>
          </a:p>
          <a:p>
            <a:r>
              <a:rPr lang="en-US" sz="2400" dirty="0"/>
              <a:t>Driven by different factors like changes in social and business environment, Globalization, diversity within the teams (Ching et al., 2021).</a:t>
            </a:r>
          </a:p>
        </p:txBody>
      </p:sp>
      <p:pic>
        <p:nvPicPr>
          <p:cNvPr id="1026" name="Picture 2" descr="Webinar: Flexible Working | ESCP">
            <a:extLst>
              <a:ext uri="{FF2B5EF4-FFF2-40B4-BE49-F238E27FC236}">
                <a16:creationId xmlns:a16="http://schemas.microsoft.com/office/drawing/2014/main" id="{3CD0D299-1D6A-6338-2201-01A4BCC2D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3220" y="2801743"/>
            <a:ext cx="4659735" cy="3097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70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4D39596-2DA2-A6EC-72D3-2C5F7A59293B}"/>
              </a:ext>
            </a:extLst>
          </p:cNvPr>
          <p:cNvSpPr>
            <a:spLocks noGrp="1"/>
          </p:cNvSpPr>
          <p:nvPr>
            <p:ph type="title"/>
          </p:nvPr>
        </p:nvSpPr>
        <p:spPr/>
        <p:txBody>
          <a:bodyPr/>
          <a:lstStyle/>
          <a:p>
            <a:r>
              <a:rPr lang="en-US" dirty="0"/>
              <a:t>Diversity</a:t>
            </a:r>
            <a:r>
              <a:rPr lang="bg-BG" dirty="0"/>
              <a:t> </a:t>
            </a:r>
            <a:r>
              <a:rPr lang="en-US" dirty="0"/>
              <a:t>and its importance</a:t>
            </a:r>
            <a:endParaRPr lang="bg-BG" dirty="0"/>
          </a:p>
        </p:txBody>
      </p:sp>
      <p:sp>
        <p:nvSpPr>
          <p:cNvPr id="3" name="Контейнер за съдържание 2">
            <a:extLst>
              <a:ext uri="{FF2B5EF4-FFF2-40B4-BE49-F238E27FC236}">
                <a16:creationId xmlns:a16="http://schemas.microsoft.com/office/drawing/2014/main" id="{1EB7A9CF-3A08-F32E-FC9B-9C403EE12885}"/>
              </a:ext>
            </a:extLst>
          </p:cNvPr>
          <p:cNvSpPr>
            <a:spLocks noGrp="1"/>
          </p:cNvSpPr>
          <p:nvPr>
            <p:ph idx="1"/>
          </p:nvPr>
        </p:nvSpPr>
        <p:spPr>
          <a:xfrm>
            <a:off x="581192" y="2219093"/>
            <a:ext cx="6400800" cy="4638907"/>
          </a:xfrm>
        </p:spPr>
        <p:txBody>
          <a:bodyPr>
            <a:normAutofit fontScale="92500" lnSpcReduction="20000"/>
          </a:bodyPr>
          <a:lstStyle/>
          <a:p>
            <a:r>
              <a:rPr lang="en-US" sz="2600" dirty="0"/>
              <a:t>Each person is having unique features and specifics</a:t>
            </a:r>
          </a:p>
          <a:p>
            <a:r>
              <a:rPr lang="en-US" sz="2600" dirty="0"/>
              <a:t>Diversity is the way we respect people’s difference at the workplace </a:t>
            </a:r>
          </a:p>
          <a:p>
            <a:r>
              <a:rPr lang="en-US" sz="2600" dirty="0"/>
              <a:t>Globalization led the organisations to explore more diversity</a:t>
            </a:r>
          </a:p>
          <a:p>
            <a:r>
              <a:rPr lang="en-US" sz="2600" dirty="0"/>
              <a:t>Changing perception and attitudes towards women</a:t>
            </a:r>
          </a:p>
          <a:p>
            <a:r>
              <a:rPr lang="en-US" sz="2600" dirty="0"/>
              <a:t>Sexual orientation</a:t>
            </a:r>
          </a:p>
          <a:p>
            <a:r>
              <a:rPr lang="en-US" sz="2600" dirty="0"/>
              <a:t>Organisational managers recognize diversity as an important for the organizational strategy</a:t>
            </a:r>
            <a:br>
              <a:rPr lang="en-US" sz="2200" dirty="0"/>
            </a:br>
            <a:br>
              <a:rPr lang="en-US" sz="2200" dirty="0"/>
            </a:br>
            <a:r>
              <a:rPr lang="en-US" sz="2200" dirty="0"/>
              <a:t>                                   (Hook and Jenkins, 2019).</a:t>
            </a:r>
          </a:p>
          <a:p>
            <a:endParaRPr lang="bg-BG" dirty="0"/>
          </a:p>
        </p:txBody>
      </p:sp>
      <p:pic>
        <p:nvPicPr>
          <p:cNvPr id="2050" name="Picture 2" descr="To Drive Diversity and Inclusion, Ask Tough Questions and Listen to Tough  Answers - SPONSOR CONTENT FROM SIEMENS ENERGY">
            <a:extLst>
              <a:ext uri="{FF2B5EF4-FFF2-40B4-BE49-F238E27FC236}">
                <a16:creationId xmlns:a16="http://schemas.microsoft.com/office/drawing/2014/main" id="{0D3ABDFF-BBD1-DF2B-C417-30B321070F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8502" y="3624146"/>
            <a:ext cx="5216859" cy="3052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221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635AF90-6ACD-B86E-7F45-246CBCAC892C}"/>
              </a:ext>
            </a:extLst>
          </p:cNvPr>
          <p:cNvSpPr>
            <a:spLocks noGrp="1"/>
          </p:cNvSpPr>
          <p:nvPr>
            <p:ph type="title"/>
          </p:nvPr>
        </p:nvSpPr>
        <p:spPr/>
        <p:txBody>
          <a:bodyPr/>
          <a:lstStyle/>
          <a:p>
            <a:r>
              <a:rPr lang="en-US" dirty="0"/>
              <a:t>Promoting Diversity at the workplace</a:t>
            </a:r>
            <a:endParaRPr lang="bg-BG" dirty="0"/>
          </a:p>
        </p:txBody>
      </p:sp>
      <p:sp>
        <p:nvSpPr>
          <p:cNvPr id="3" name="Контейнер за съдържание 2">
            <a:extLst>
              <a:ext uri="{FF2B5EF4-FFF2-40B4-BE49-F238E27FC236}">
                <a16:creationId xmlns:a16="http://schemas.microsoft.com/office/drawing/2014/main" id="{5C711836-5484-5131-38E0-961581F223D4}"/>
              </a:ext>
            </a:extLst>
          </p:cNvPr>
          <p:cNvSpPr>
            <a:spLocks noGrp="1"/>
          </p:cNvSpPr>
          <p:nvPr>
            <p:ph idx="1"/>
          </p:nvPr>
        </p:nvSpPr>
        <p:spPr>
          <a:xfrm>
            <a:off x="666685" y="3099006"/>
            <a:ext cx="6291676" cy="3480080"/>
          </a:xfrm>
        </p:spPr>
        <p:txBody>
          <a:bodyPr>
            <a:normAutofit fontScale="92500"/>
          </a:bodyPr>
          <a:lstStyle/>
          <a:p>
            <a:r>
              <a:rPr lang="en-US" sz="2400" dirty="0"/>
              <a:t>Compliance with the equality law: The Equality act 2010</a:t>
            </a:r>
          </a:p>
          <a:p>
            <a:r>
              <a:rPr lang="en-US" sz="2400" dirty="0"/>
              <a:t>Make action to avoid discrimination at workplace</a:t>
            </a:r>
          </a:p>
          <a:p>
            <a:r>
              <a:rPr lang="en-US" sz="2400" dirty="0"/>
              <a:t>Integrating complaints procedures </a:t>
            </a:r>
          </a:p>
          <a:p>
            <a:r>
              <a:rPr lang="en-US" sz="2400" dirty="0"/>
              <a:t>Regular communication over equality and diversity topics</a:t>
            </a:r>
          </a:p>
          <a:p>
            <a:pPr marL="0" indent="0">
              <a:buNone/>
            </a:pPr>
            <a:r>
              <a:rPr lang="en-US" altLang="en-US" sz="2200" dirty="0"/>
              <a:t>                                             (Syed and </a:t>
            </a:r>
            <a:r>
              <a:rPr lang="en-US" altLang="en-US" sz="2200" dirty="0" err="1"/>
              <a:t>Özbilgin</a:t>
            </a:r>
            <a:r>
              <a:rPr lang="en-US" altLang="en-US" sz="2200" dirty="0"/>
              <a:t>, 2015)</a:t>
            </a:r>
            <a:endParaRPr lang="en-US" sz="2200" dirty="0"/>
          </a:p>
          <a:p>
            <a:endParaRPr lang="en-US" dirty="0"/>
          </a:p>
          <a:p>
            <a:endParaRPr lang="en-US" dirty="0"/>
          </a:p>
          <a:p>
            <a:endParaRPr lang="bg-BG" dirty="0"/>
          </a:p>
        </p:txBody>
      </p:sp>
      <p:pic>
        <p:nvPicPr>
          <p:cNvPr id="3074" name="Picture 2" descr="Diversity beyond gender - the next frontier - Melior Investment Management">
            <a:extLst>
              <a:ext uri="{FF2B5EF4-FFF2-40B4-BE49-F238E27FC236}">
                <a16:creationId xmlns:a16="http://schemas.microsoft.com/office/drawing/2014/main" id="{B23941EE-29D2-337C-E0AA-F92D3C88CE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4432" y="3205976"/>
            <a:ext cx="4724400" cy="3150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979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3E096504-364B-0117-9593-013DCFA1ED15}"/>
              </a:ext>
            </a:extLst>
          </p:cNvPr>
          <p:cNvSpPr>
            <a:spLocks noGrp="1"/>
          </p:cNvSpPr>
          <p:nvPr>
            <p:ph type="title"/>
          </p:nvPr>
        </p:nvSpPr>
        <p:spPr/>
        <p:txBody>
          <a:bodyPr/>
          <a:lstStyle/>
          <a:p>
            <a:r>
              <a:rPr lang="en-US" dirty="0"/>
              <a:t>Before apply Flexible Working – Specifications</a:t>
            </a:r>
            <a:endParaRPr lang="bg-BG" dirty="0"/>
          </a:p>
        </p:txBody>
      </p:sp>
      <p:sp>
        <p:nvSpPr>
          <p:cNvPr id="3" name="Контейнер за съдържание 2">
            <a:extLst>
              <a:ext uri="{FF2B5EF4-FFF2-40B4-BE49-F238E27FC236}">
                <a16:creationId xmlns:a16="http://schemas.microsoft.com/office/drawing/2014/main" id="{6B8AC60A-1B22-6A37-3327-73FA0682DE18}"/>
              </a:ext>
            </a:extLst>
          </p:cNvPr>
          <p:cNvSpPr>
            <a:spLocks noGrp="1"/>
          </p:cNvSpPr>
          <p:nvPr>
            <p:ph idx="1"/>
          </p:nvPr>
        </p:nvSpPr>
        <p:spPr>
          <a:xfrm>
            <a:off x="581192" y="2625885"/>
            <a:ext cx="6633646" cy="3422486"/>
          </a:xfrm>
        </p:spPr>
        <p:txBody>
          <a:bodyPr>
            <a:normAutofit fontScale="92500"/>
          </a:bodyPr>
          <a:lstStyle/>
          <a:p>
            <a:r>
              <a:rPr lang="en-US" sz="2400" dirty="0"/>
              <a:t>Modern Workplace need flexibility</a:t>
            </a:r>
          </a:p>
          <a:p>
            <a:r>
              <a:rPr lang="en-US" sz="2400" dirty="0"/>
              <a:t>Flexible working is type of working conditions that differ from the traditional way</a:t>
            </a:r>
          </a:p>
          <a:p>
            <a:r>
              <a:rPr lang="en-US" sz="2400" dirty="0"/>
              <a:t>Employees attitude must be considered before introduce flexible working</a:t>
            </a:r>
          </a:p>
          <a:p>
            <a:r>
              <a:rPr lang="en-US" sz="2400" dirty="0"/>
              <a:t>Flexible working may have different forms; Part-time commitment, home working, flexible start-finish time, job share, compressed hours and others.</a:t>
            </a:r>
          </a:p>
          <a:p>
            <a:endParaRPr lang="en-US" dirty="0"/>
          </a:p>
          <a:p>
            <a:endParaRPr lang="bg-BG" dirty="0"/>
          </a:p>
        </p:txBody>
      </p:sp>
      <p:pic>
        <p:nvPicPr>
          <p:cNvPr id="4098" name="Picture 2" descr="Flexible Working within the Department for Health | Department for Health:  Equality &amp; Diversity">
            <a:extLst>
              <a:ext uri="{FF2B5EF4-FFF2-40B4-BE49-F238E27FC236}">
                <a16:creationId xmlns:a16="http://schemas.microsoft.com/office/drawing/2014/main" id="{B68B36F5-B3DE-E7B3-26EB-A6604DFCF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9840" y="3317549"/>
            <a:ext cx="4349648" cy="3422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47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E687A11-6D19-E1EC-1DD8-313D450B40E1}"/>
              </a:ext>
            </a:extLst>
          </p:cNvPr>
          <p:cNvSpPr>
            <a:spLocks noGrp="1"/>
          </p:cNvSpPr>
          <p:nvPr>
            <p:ph type="title"/>
          </p:nvPr>
        </p:nvSpPr>
        <p:spPr/>
        <p:txBody>
          <a:bodyPr/>
          <a:lstStyle/>
          <a:p>
            <a:r>
              <a:rPr lang="en-US" dirty="0"/>
              <a:t>Benefits of Flexible Working</a:t>
            </a:r>
            <a:endParaRPr lang="bg-BG" dirty="0"/>
          </a:p>
        </p:txBody>
      </p:sp>
      <p:sp>
        <p:nvSpPr>
          <p:cNvPr id="3" name="Контейнер за съдържание 2">
            <a:extLst>
              <a:ext uri="{FF2B5EF4-FFF2-40B4-BE49-F238E27FC236}">
                <a16:creationId xmlns:a16="http://schemas.microsoft.com/office/drawing/2014/main" id="{D0525DCB-AEDD-2CE0-C7A6-4A73E02EC771}"/>
              </a:ext>
            </a:extLst>
          </p:cNvPr>
          <p:cNvSpPr>
            <a:spLocks noGrp="1"/>
          </p:cNvSpPr>
          <p:nvPr>
            <p:ph idx="1"/>
          </p:nvPr>
        </p:nvSpPr>
        <p:spPr>
          <a:xfrm>
            <a:off x="477425" y="2477911"/>
            <a:ext cx="3432998" cy="3678304"/>
          </a:xfrm>
        </p:spPr>
        <p:txBody>
          <a:bodyPr>
            <a:normAutofit lnSpcReduction="10000"/>
          </a:bodyPr>
          <a:lstStyle/>
          <a:p>
            <a:pPr marL="0" indent="0">
              <a:buNone/>
            </a:pPr>
            <a:r>
              <a:rPr lang="en-US" sz="2000" dirty="0"/>
              <a:t>For Organisation </a:t>
            </a:r>
          </a:p>
          <a:p>
            <a:pPr marL="0" indent="0">
              <a:buNone/>
            </a:pPr>
            <a:endParaRPr lang="en-US" sz="2000" dirty="0"/>
          </a:p>
          <a:p>
            <a:r>
              <a:rPr lang="en-US" sz="2000" dirty="0"/>
              <a:t>Improve organizational culture</a:t>
            </a:r>
          </a:p>
          <a:p>
            <a:r>
              <a:rPr lang="en-US" sz="2000" dirty="0"/>
              <a:t>Promote Diversity</a:t>
            </a:r>
          </a:p>
          <a:p>
            <a:r>
              <a:rPr lang="en-US" sz="2000" dirty="0"/>
              <a:t>Higher retention rates</a:t>
            </a:r>
          </a:p>
          <a:p>
            <a:r>
              <a:rPr lang="en-US" sz="2000" dirty="0"/>
              <a:t>Higher chance to recruit better candidates for work</a:t>
            </a:r>
          </a:p>
          <a:p>
            <a:r>
              <a:rPr lang="en-US" sz="2000" dirty="0"/>
              <a:t>It may reduce organizational cost</a:t>
            </a:r>
            <a:endParaRPr lang="bg-BG" sz="2000" dirty="0"/>
          </a:p>
        </p:txBody>
      </p:sp>
      <p:pic>
        <p:nvPicPr>
          <p:cNvPr id="5122" name="Picture 2" descr="Flexibility Is Non-Negotiable When It Comes To The Australian Employee  Experience">
            <a:extLst>
              <a:ext uri="{FF2B5EF4-FFF2-40B4-BE49-F238E27FC236}">
                <a16:creationId xmlns:a16="http://schemas.microsoft.com/office/drawing/2014/main" id="{F951473B-AF93-20C8-A5AE-385A0FB16E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2318" y="3691054"/>
            <a:ext cx="4481560" cy="2986149"/>
          </a:xfrm>
          <a:prstGeom prst="rect">
            <a:avLst/>
          </a:prstGeom>
          <a:noFill/>
          <a:extLst>
            <a:ext uri="{909E8E84-426E-40DD-AFC4-6F175D3DCCD1}">
              <a14:hiddenFill xmlns:a14="http://schemas.microsoft.com/office/drawing/2010/main">
                <a:solidFill>
                  <a:srgbClr val="FFFFFF"/>
                </a:solidFill>
              </a14:hiddenFill>
            </a:ext>
          </a:extLst>
        </p:spPr>
      </p:pic>
      <p:sp>
        <p:nvSpPr>
          <p:cNvPr id="5" name="Контейнер за съдържание 2">
            <a:extLst>
              <a:ext uri="{FF2B5EF4-FFF2-40B4-BE49-F238E27FC236}">
                <a16:creationId xmlns:a16="http://schemas.microsoft.com/office/drawing/2014/main" id="{1D5F790E-FEC4-2B83-C6FA-0EAD697745DC}"/>
              </a:ext>
            </a:extLst>
          </p:cNvPr>
          <p:cNvSpPr txBox="1">
            <a:spLocks/>
          </p:cNvSpPr>
          <p:nvPr/>
        </p:nvSpPr>
        <p:spPr>
          <a:xfrm>
            <a:off x="4081346" y="2093657"/>
            <a:ext cx="3240049" cy="3553978"/>
          </a:xfrm>
          <a:prstGeom prst="rect">
            <a:avLst/>
          </a:prstGeom>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US" sz="2000" dirty="0"/>
              <a:t>For Employees</a:t>
            </a:r>
          </a:p>
          <a:p>
            <a:pPr marL="0" indent="0">
              <a:buNone/>
            </a:pPr>
            <a:endParaRPr lang="en-US" sz="2000" dirty="0"/>
          </a:p>
          <a:p>
            <a:r>
              <a:rPr lang="en-US" sz="2000" dirty="0"/>
              <a:t>Increase Motivation</a:t>
            </a:r>
          </a:p>
          <a:p>
            <a:r>
              <a:rPr lang="en-US" sz="2000" dirty="0"/>
              <a:t>Better health</a:t>
            </a:r>
          </a:p>
          <a:p>
            <a:r>
              <a:rPr lang="en-US" sz="2000" dirty="0"/>
              <a:t>Saving on traveling cost</a:t>
            </a:r>
          </a:p>
          <a:p>
            <a:r>
              <a:rPr lang="en-US" sz="2000" dirty="0"/>
              <a:t>Better work-life balance</a:t>
            </a:r>
          </a:p>
        </p:txBody>
      </p:sp>
    </p:spTree>
    <p:extLst>
      <p:ext uri="{BB962C8B-B14F-4D97-AF65-F5344CB8AC3E}">
        <p14:creationId xmlns:p14="http://schemas.microsoft.com/office/powerpoint/2010/main" val="4289152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414144E-F7AC-19E6-457A-D8BBE000E6EC}"/>
              </a:ext>
            </a:extLst>
          </p:cNvPr>
          <p:cNvSpPr>
            <a:spLocks noGrp="1"/>
          </p:cNvSpPr>
          <p:nvPr>
            <p:ph type="title"/>
          </p:nvPr>
        </p:nvSpPr>
        <p:spPr/>
        <p:txBody>
          <a:bodyPr/>
          <a:lstStyle/>
          <a:p>
            <a:r>
              <a:rPr lang="en-US" dirty="0"/>
              <a:t>Role of HR - Approaches</a:t>
            </a:r>
            <a:endParaRPr lang="bg-BG" dirty="0"/>
          </a:p>
        </p:txBody>
      </p:sp>
      <p:sp>
        <p:nvSpPr>
          <p:cNvPr id="3" name="Контейнер за съдържание 2">
            <a:extLst>
              <a:ext uri="{FF2B5EF4-FFF2-40B4-BE49-F238E27FC236}">
                <a16:creationId xmlns:a16="http://schemas.microsoft.com/office/drawing/2014/main" id="{95E21BB4-8270-99C1-929E-534F26EB63F9}"/>
              </a:ext>
            </a:extLst>
          </p:cNvPr>
          <p:cNvSpPr>
            <a:spLocks noGrp="1"/>
          </p:cNvSpPr>
          <p:nvPr>
            <p:ph idx="1"/>
          </p:nvPr>
        </p:nvSpPr>
        <p:spPr>
          <a:xfrm>
            <a:off x="510569" y="2477541"/>
            <a:ext cx="6581608" cy="3678303"/>
          </a:xfrm>
        </p:spPr>
        <p:txBody>
          <a:bodyPr/>
          <a:lstStyle/>
          <a:p>
            <a:r>
              <a:rPr lang="en-US" sz="2400" dirty="0"/>
              <a:t>Build a strategy to promote flexible working</a:t>
            </a:r>
          </a:p>
          <a:p>
            <a:r>
              <a:rPr lang="en-US" sz="2400" dirty="0"/>
              <a:t>Ensure that the staff is ready for new working conditions</a:t>
            </a:r>
          </a:p>
          <a:p>
            <a:r>
              <a:rPr lang="en-US" sz="2400" dirty="0"/>
              <a:t>Trainings are provided</a:t>
            </a:r>
            <a:r>
              <a:rPr lang="bg-BG" sz="2400" dirty="0"/>
              <a:t> </a:t>
            </a:r>
            <a:r>
              <a:rPr lang="en-US" sz="2800" dirty="0"/>
              <a:t>(</a:t>
            </a:r>
            <a:r>
              <a:rPr lang="en-US" sz="2400" dirty="0"/>
              <a:t>Hook, 2019).</a:t>
            </a:r>
            <a:r>
              <a:rPr lang="bg-BG" sz="2400" dirty="0"/>
              <a:t> </a:t>
            </a:r>
            <a:endParaRPr lang="en-US" sz="2400" dirty="0"/>
          </a:p>
          <a:p>
            <a:r>
              <a:rPr lang="en-US" sz="2400" dirty="0"/>
              <a:t>Regular communication and provide ongoing support</a:t>
            </a:r>
          </a:p>
          <a:p>
            <a:endParaRPr lang="bg-BG" dirty="0"/>
          </a:p>
        </p:txBody>
      </p:sp>
      <p:pic>
        <p:nvPicPr>
          <p:cNvPr id="6146" name="Picture 2" descr="Ask the HR Expert: How to become a HR Manager?">
            <a:extLst>
              <a:ext uri="{FF2B5EF4-FFF2-40B4-BE49-F238E27FC236}">
                <a16:creationId xmlns:a16="http://schemas.microsoft.com/office/drawing/2014/main" id="{4EB86486-DBA0-B6CB-5C8A-160CF3F68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1" y="3429000"/>
            <a:ext cx="4785360" cy="319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5970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CF65613-5146-7555-DE68-13C595BCD100}"/>
              </a:ext>
            </a:extLst>
          </p:cNvPr>
          <p:cNvSpPr>
            <a:spLocks noGrp="1"/>
          </p:cNvSpPr>
          <p:nvPr>
            <p:ph type="title"/>
          </p:nvPr>
        </p:nvSpPr>
        <p:spPr/>
        <p:txBody>
          <a:bodyPr/>
          <a:lstStyle/>
          <a:p>
            <a:r>
              <a:rPr lang="en-US" dirty="0"/>
              <a:t>Conclusion</a:t>
            </a:r>
            <a:endParaRPr lang="bg-BG" dirty="0"/>
          </a:p>
        </p:txBody>
      </p:sp>
      <p:sp>
        <p:nvSpPr>
          <p:cNvPr id="3" name="Контейнер за съдържание 2">
            <a:extLst>
              <a:ext uri="{FF2B5EF4-FFF2-40B4-BE49-F238E27FC236}">
                <a16:creationId xmlns:a16="http://schemas.microsoft.com/office/drawing/2014/main" id="{598A2E23-1565-F2E3-EFA9-D9994C807425}"/>
              </a:ext>
            </a:extLst>
          </p:cNvPr>
          <p:cNvSpPr>
            <a:spLocks noGrp="1"/>
          </p:cNvSpPr>
          <p:nvPr>
            <p:ph idx="1"/>
          </p:nvPr>
        </p:nvSpPr>
        <p:spPr>
          <a:xfrm>
            <a:off x="415118" y="2726906"/>
            <a:ext cx="11361763" cy="4354119"/>
          </a:xfrm>
        </p:spPr>
        <p:txBody>
          <a:bodyPr>
            <a:normAutofit fontScale="85000" lnSpcReduction="10000"/>
          </a:bodyPr>
          <a:lstStyle/>
          <a:p>
            <a:r>
              <a:rPr lang="en-US" sz="2400" dirty="0"/>
              <a:t>Flexible working approach is becoming more and more desired by employees in order to achieve better work-life balance and reduce stress</a:t>
            </a:r>
          </a:p>
          <a:p>
            <a:r>
              <a:rPr lang="en-US" sz="2400" dirty="0" err="1"/>
              <a:t>Organisations</a:t>
            </a:r>
            <a:r>
              <a:rPr lang="en-US" sz="2400" dirty="0"/>
              <a:t> apply flexible working to improve employees performance and reduce stress levels.</a:t>
            </a:r>
          </a:p>
          <a:p>
            <a:r>
              <a:rPr lang="en-US" sz="2400" dirty="0"/>
              <a:t>Diversity from the other side is having a huge impact for the business </a:t>
            </a:r>
          </a:p>
          <a:p>
            <a:r>
              <a:rPr lang="en-US" sz="2400" dirty="0" err="1"/>
              <a:t>Organisational</a:t>
            </a:r>
            <a:r>
              <a:rPr lang="en-US" sz="2400" dirty="0"/>
              <a:t> management has to analyze and promote diversity within organization.</a:t>
            </a:r>
          </a:p>
          <a:p>
            <a:r>
              <a:rPr lang="en-US" sz="2400" dirty="0"/>
              <a:t>Before apply the flexible working condition the management should consider important factors and employees attitude </a:t>
            </a:r>
          </a:p>
          <a:p>
            <a:r>
              <a:rPr lang="en-US" sz="2400" dirty="0"/>
              <a:t>There are many benefits for </a:t>
            </a:r>
            <a:r>
              <a:rPr lang="en-US" sz="2400" dirty="0" err="1"/>
              <a:t>organsiation</a:t>
            </a:r>
            <a:r>
              <a:rPr lang="en-US" sz="2400" dirty="0"/>
              <a:t> and employees such as: More motivated people, promoted diversity and cost reduction for the organization and less travel expenses and better work-life balance for the employees</a:t>
            </a:r>
          </a:p>
          <a:p>
            <a:r>
              <a:rPr lang="en-US" sz="2400" dirty="0"/>
              <a:t>Finally the role of an HR is very important in order to apply the flexible working condition in the most efficient way</a:t>
            </a:r>
          </a:p>
          <a:p>
            <a:endParaRPr lang="en-US" dirty="0"/>
          </a:p>
          <a:p>
            <a:endParaRPr lang="en-US" dirty="0"/>
          </a:p>
          <a:p>
            <a:endParaRPr lang="bg-BG" dirty="0"/>
          </a:p>
        </p:txBody>
      </p:sp>
    </p:spTree>
    <p:extLst>
      <p:ext uri="{BB962C8B-B14F-4D97-AF65-F5344CB8AC3E}">
        <p14:creationId xmlns:p14="http://schemas.microsoft.com/office/powerpoint/2010/main" val="1445067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BD7DC01-0373-DF2C-AAC1-3F407F23568D}"/>
              </a:ext>
            </a:extLst>
          </p:cNvPr>
          <p:cNvSpPr>
            <a:spLocks noGrp="1"/>
          </p:cNvSpPr>
          <p:nvPr>
            <p:ph type="title"/>
          </p:nvPr>
        </p:nvSpPr>
        <p:spPr/>
        <p:txBody>
          <a:bodyPr/>
          <a:lstStyle/>
          <a:p>
            <a:r>
              <a:rPr lang="en-US" dirty="0"/>
              <a:t>References</a:t>
            </a:r>
            <a:endParaRPr lang="bg-BG" dirty="0"/>
          </a:p>
        </p:txBody>
      </p:sp>
      <p:sp>
        <p:nvSpPr>
          <p:cNvPr id="3" name="Контейнер за съдържание 2">
            <a:extLst>
              <a:ext uri="{FF2B5EF4-FFF2-40B4-BE49-F238E27FC236}">
                <a16:creationId xmlns:a16="http://schemas.microsoft.com/office/drawing/2014/main" id="{7CF3D1BE-6E27-493E-C065-680711F29081}"/>
              </a:ext>
            </a:extLst>
          </p:cNvPr>
          <p:cNvSpPr>
            <a:spLocks noGrp="1"/>
          </p:cNvSpPr>
          <p:nvPr>
            <p:ph idx="1"/>
          </p:nvPr>
        </p:nvSpPr>
        <p:spPr>
          <a:xfrm>
            <a:off x="479503" y="1862254"/>
            <a:ext cx="11262732" cy="4917687"/>
          </a:xfrm>
        </p:spPr>
        <p:txBody>
          <a:bodyPr>
            <a:normAutofit fontScale="92500" lnSpcReduction="20000"/>
          </a:bodyPr>
          <a:lstStyle/>
          <a:p>
            <a:pPr marL="360363" indent="-360363">
              <a:buClr>
                <a:srgbClr val="007BA4"/>
              </a:buClr>
            </a:pPr>
            <a:r>
              <a:rPr lang="en-IN" altLang="en-US" sz="1800" dirty="0">
                <a:solidFill>
                  <a:schemeClr val="tx1"/>
                </a:solidFill>
                <a:latin typeface="+mj-lt"/>
              </a:rPr>
              <a:t>Advisory, Conciliation and Arbitration Service (2014) </a:t>
            </a:r>
            <a:r>
              <a:rPr lang="en-IN" altLang="en-US" sz="1800" i="1" dirty="0">
                <a:solidFill>
                  <a:schemeClr val="tx1"/>
                </a:solidFill>
                <a:latin typeface="+mj-lt"/>
              </a:rPr>
              <a:t>Delivering Equality and Diversity</a:t>
            </a:r>
            <a:r>
              <a:rPr lang="en-IN" altLang="en-US" sz="1800" dirty="0">
                <a:solidFill>
                  <a:schemeClr val="tx1"/>
                </a:solidFill>
                <a:latin typeface="+mj-lt"/>
              </a:rPr>
              <a:t>, ACAS (available at </a:t>
            </a:r>
            <a:r>
              <a:rPr lang="en-IN" altLang="en-US" sz="1800" u="sng" dirty="0">
                <a:solidFill>
                  <a:schemeClr val="tx1"/>
                </a:solidFill>
                <a:latin typeface="+mj-lt"/>
              </a:rPr>
              <a:t>www.acas.org.uk</a:t>
            </a:r>
            <a:r>
              <a:rPr lang="en-IN" altLang="en-US" sz="1800" dirty="0">
                <a:solidFill>
                  <a:schemeClr val="tx1"/>
                </a:solidFill>
                <a:latin typeface="+mj-lt"/>
              </a:rPr>
              <a:t>).</a:t>
            </a:r>
          </a:p>
          <a:p>
            <a:pPr marL="360363" indent="-360363">
              <a:buClr>
                <a:srgbClr val="007BA4"/>
              </a:buClr>
            </a:pPr>
            <a:r>
              <a:rPr lang="en-IN" altLang="en-US" sz="1800" dirty="0">
                <a:solidFill>
                  <a:schemeClr val="tx1"/>
                </a:solidFill>
                <a:latin typeface="+mj-lt"/>
              </a:rPr>
              <a:t>Chartered Institute of Personnel and Development (2018) </a:t>
            </a:r>
            <a:r>
              <a:rPr lang="en-IN" altLang="en-US" sz="1800" i="1" dirty="0">
                <a:solidFill>
                  <a:schemeClr val="tx1"/>
                </a:solidFill>
                <a:latin typeface="+mj-lt"/>
              </a:rPr>
              <a:t>Diversity and inclusion in the Workplace </a:t>
            </a:r>
            <a:r>
              <a:rPr lang="en-IN" altLang="en-US" sz="1800" dirty="0">
                <a:solidFill>
                  <a:schemeClr val="tx1"/>
                </a:solidFill>
                <a:latin typeface="+mj-lt"/>
              </a:rPr>
              <a:t>(factsheet available from </a:t>
            </a:r>
            <a:r>
              <a:rPr lang="en-IN" altLang="en-US" sz="1800" u="sng" dirty="0">
                <a:solidFill>
                  <a:schemeClr val="tx1"/>
                </a:solidFill>
                <a:latin typeface="+mj-lt"/>
                <a:hlinkClick r:id="rId2">
                  <a:extLst>
                    <a:ext uri="{A12FA001-AC4F-418D-AE19-62706E023703}">
                      <ahyp:hlinkClr xmlns:ahyp="http://schemas.microsoft.com/office/drawing/2018/hyperlinkcolor" val="tx"/>
                    </a:ext>
                  </a:extLst>
                </a:hlinkClick>
              </a:rPr>
              <a:t>www.cipd.co.uk</a:t>
            </a:r>
            <a:r>
              <a:rPr lang="en-IN" altLang="en-US" sz="1800" dirty="0">
                <a:solidFill>
                  <a:schemeClr val="tx1"/>
                </a:solidFill>
                <a:latin typeface="+mj-lt"/>
              </a:rPr>
              <a:t>).</a:t>
            </a:r>
          </a:p>
          <a:p>
            <a:pPr marL="360363" indent="-360363">
              <a:buClr>
                <a:srgbClr val="007BA4"/>
              </a:buClr>
            </a:pPr>
            <a:r>
              <a:rPr lang="en-IN" altLang="en-US" sz="1800" dirty="0">
                <a:solidFill>
                  <a:schemeClr val="tx1"/>
                </a:solidFill>
                <a:latin typeface="+mj-lt"/>
              </a:rPr>
              <a:t>Chartered Institute of Personnel and Development (2020) </a:t>
            </a:r>
            <a:r>
              <a:rPr lang="en-GB" altLang="bg-BG" sz="1800" i="1" dirty="0">
                <a:solidFill>
                  <a:schemeClr val="tx1"/>
                </a:solidFill>
                <a:latin typeface="+mj-lt"/>
              </a:rPr>
              <a:t>Diversity and inclusion through COVID-19 </a:t>
            </a:r>
            <a:r>
              <a:rPr lang="en-GB" altLang="bg-BG" sz="1800" dirty="0">
                <a:solidFill>
                  <a:schemeClr val="tx1"/>
                </a:solidFill>
                <a:latin typeface="+mj-lt"/>
              </a:rPr>
              <a:t>(</a:t>
            </a:r>
            <a:r>
              <a:rPr lang="en-IN" altLang="en-US" sz="1800" dirty="0">
                <a:solidFill>
                  <a:schemeClr val="tx1"/>
                </a:solidFill>
                <a:latin typeface="+mj-lt"/>
              </a:rPr>
              <a:t>factsheet available from </a:t>
            </a:r>
            <a:r>
              <a:rPr lang="en-IN" altLang="en-US" sz="1800" u="sng" dirty="0">
                <a:solidFill>
                  <a:schemeClr val="tx1"/>
                </a:solidFill>
                <a:latin typeface="+mj-lt"/>
                <a:hlinkClick r:id="rId2">
                  <a:extLst>
                    <a:ext uri="{A12FA001-AC4F-418D-AE19-62706E023703}">
                      <ahyp:hlinkClr xmlns:ahyp="http://schemas.microsoft.com/office/drawing/2018/hyperlinkcolor" val="tx"/>
                    </a:ext>
                  </a:extLst>
                </a:hlinkClick>
              </a:rPr>
              <a:t>www.cipd.co.uk</a:t>
            </a:r>
            <a:r>
              <a:rPr lang="en-IN" altLang="en-US" sz="1800" u="sng" dirty="0">
                <a:solidFill>
                  <a:schemeClr val="tx1"/>
                </a:solidFill>
                <a:latin typeface="+mj-lt"/>
              </a:rPr>
              <a:t>)</a:t>
            </a:r>
          </a:p>
          <a:p>
            <a:pPr>
              <a:lnSpc>
                <a:spcPct val="200000"/>
              </a:lnSpc>
              <a:spcBef>
                <a:spcPts val="1400"/>
              </a:spcBef>
              <a:spcAft>
                <a:spcPts val="1400"/>
              </a:spcAft>
            </a:pPr>
            <a:r>
              <a:rPr lang="en-IN" altLang="en-US" sz="1800" dirty="0">
                <a:solidFill>
                  <a:schemeClr val="tx1"/>
                </a:solidFill>
                <a:latin typeface="+mj-lt"/>
              </a:rPr>
              <a:t>Chung, H., Birkett, H., Forbes, S. </a:t>
            </a:r>
            <a:r>
              <a:rPr lang="en-IN" altLang="en-US" dirty="0">
                <a:solidFill>
                  <a:schemeClr val="tx1"/>
                </a:solidFill>
                <a:latin typeface="+mj-lt"/>
              </a:rPr>
              <a:t>and </a:t>
            </a:r>
            <a:r>
              <a:rPr lang="en-IN" altLang="en-US" dirty="0" err="1">
                <a:solidFill>
                  <a:schemeClr val="tx1"/>
                </a:solidFill>
                <a:latin typeface="+mj-lt"/>
              </a:rPr>
              <a:t>Seo</a:t>
            </a:r>
            <a:r>
              <a:rPr lang="en-IN" altLang="en-US" dirty="0">
                <a:solidFill>
                  <a:schemeClr val="tx1"/>
                </a:solidFill>
                <a:latin typeface="+mj-lt"/>
              </a:rPr>
              <a:t>, H. (2021).</a:t>
            </a:r>
            <a:r>
              <a:rPr lang="en-GB" sz="1800" dirty="0">
                <a:solidFill>
                  <a:schemeClr val="tx1"/>
                </a:solidFill>
                <a:effectLst/>
                <a:latin typeface="+mj-lt"/>
                <a:ea typeface="Times New Roman" panose="02020603050405020304" pitchFamily="18" charset="0"/>
              </a:rPr>
              <a:t> Flexible Working, and Implications for Gender Equality in the United Kingdom. </a:t>
            </a:r>
            <a:r>
              <a:rPr lang="en-GB" sz="1800" i="1" dirty="0">
                <a:solidFill>
                  <a:schemeClr val="tx1"/>
                </a:solidFill>
                <a:effectLst/>
                <a:latin typeface="+mj-lt"/>
                <a:ea typeface="Times New Roman" panose="02020603050405020304" pitchFamily="18" charset="0"/>
              </a:rPr>
              <a:t>Gender &amp; Society</a:t>
            </a:r>
            <a:r>
              <a:rPr lang="en-GB" sz="1800" dirty="0">
                <a:solidFill>
                  <a:schemeClr val="tx1"/>
                </a:solidFill>
                <a:effectLst/>
                <a:latin typeface="+mj-lt"/>
                <a:ea typeface="Times New Roman" panose="02020603050405020304" pitchFamily="18" charset="0"/>
              </a:rPr>
              <a:t>, [online] 35(2), pp.218–232. Available at: https://journals.sagepub.com/doi/full/10.1177/08912432211001304 [</a:t>
            </a:r>
            <a:r>
              <a:rPr lang="en-IN" sz="1800" dirty="0">
                <a:solidFill>
                  <a:schemeClr val="tx1"/>
                </a:solidFill>
                <a:effectLst/>
                <a:latin typeface="+mj-lt"/>
                <a:ea typeface="Times New Roman" panose="02020603050405020304" pitchFamily="18" charset="0"/>
              </a:rPr>
              <a:t>Accessed </a:t>
            </a:r>
            <a:r>
              <a:rPr lang="bg-BG" dirty="0">
                <a:solidFill>
                  <a:schemeClr val="tx1"/>
                </a:solidFill>
                <a:latin typeface="+mj-lt"/>
                <a:ea typeface="Times New Roman" panose="02020603050405020304" pitchFamily="18" charset="0"/>
              </a:rPr>
              <a:t>13</a:t>
            </a:r>
            <a:r>
              <a:rPr lang="en-IN" sz="1800" dirty="0">
                <a:solidFill>
                  <a:schemeClr val="tx1"/>
                </a:solidFill>
                <a:effectLst/>
                <a:latin typeface="+mj-lt"/>
                <a:ea typeface="Times New Roman" panose="02020603050405020304" pitchFamily="18" charset="0"/>
              </a:rPr>
              <a:t> </a:t>
            </a:r>
            <a:r>
              <a:rPr lang="en-US" dirty="0">
                <a:solidFill>
                  <a:schemeClr val="tx1"/>
                </a:solidFill>
                <a:latin typeface="+mj-lt"/>
                <a:ea typeface="Times New Roman" panose="02020603050405020304" pitchFamily="18" charset="0"/>
              </a:rPr>
              <a:t>July</a:t>
            </a:r>
            <a:r>
              <a:rPr lang="en-IN" dirty="0">
                <a:solidFill>
                  <a:schemeClr val="tx1"/>
                </a:solidFill>
                <a:latin typeface="+mj-lt"/>
                <a:ea typeface="Times New Roman" panose="02020603050405020304" pitchFamily="18" charset="0"/>
              </a:rPr>
              <a:t>.2022]</a:t>
            </a:r>
            <a:endParaRPr lang="en-IN" altLang="en-US" sz="1800" dirty="0">
              <a:solidFill>
                <a:schemeClr val="tx1"/>
              </a:solidFill>
              <a:latin typeface="+mj-lt"/>
            </a:endParaRPr>
          </a:p>
          <a:p>
            <a:pPr marL="360363" indent="-360363">
              <a:buClr>
                <a:srgbClr val="007BA4"/>
              </a:buClr>
            </a:pPr>
            <a:r>
              <a:rPr lang="en-US" b="0" i="0" dirty="0">
                <a:solidFill>
                  <a:schemeClr val="tx1"/>
                </a:solidFill>
                <a:effectLst/>
                <a:latin typeface="+mj-lt"/>
              </a:rPr>
              <a:t>Hook, C. (2019). </a:t>
            </a:r>
            <a:r>
              <a:rPr lang="en-US" b="0" i="1" dirty="0">
                <a:solidFill>
                  <a:schemeClr val="tx1"/>
                </a:solidFill>
                <a:effectLst/>
                <a:latin typeface="+mj-lt"/>
              </a:rPr>
              <a:t>Introducing Human Resource Management</a:t>
            </a:r>
            <a:r>
              <a:rPr lang="en-US" b="0" i="0" dirty="0">
                <a:solidFill>
                  <a:schemeClr val="tx1"/>
                </a:solidFill>
                <a:effectLst/>
                <a:latin typeface="+mj-lt"/>
              </a:rPr>
              <a:t>. Pearson UK.</a:t>
            </a:r>
            <a:endParaRPr lang="en-US" altLang="en-US" sz="1800" dirty="0">
              <a:solidFill>
                <a:schemeClr val="tx1"/>
              </a:solidFill>
              <a:latin typeface="+mj-lt"/>
            </a:endParaRPr>
          </a:p>
          <a:p>
            <a:pPr marL="360363" indent="-360363">
              <a:buClr>
                <a:srgbClr val="007BA4"/>
              </a:buClr>
            </a:pPr>
            <a:r>
              <a:rPr lang="en-US" altLang="en-US" sz="1800" dirty="0">
                <a:solidFill>
                  <a:schemeClr val="tx1"/>
                </a:solidFill>
                <a:latin typeface="+mj-lt"/>
              </a:rPr>
              <a:t>Marson, J. (2014). Beginning Employment Law, Routledge, London. </a:t>
            </a:r>
            <a:endParaRPr lang="en-GB" altLang="en-US" sz="1800" dirty="0">
              <a:solidFill>
                <a:schemeClr val="tx1"/>
              </a:solidFill>
              <a:latin typeface="+mj-lt"/>
            </a:endParaRPr>
          </a:p>
          <a:p>
            <a:pPr marL="360363" indent="-360363">
              <a:buClr>
                <a:srgbClr val="007BA4"/>
              </a:buClr>
            </a:pPr>
            <a:r>
              <a:rPr lang="en-US" altLang="en-US" sz="1800" dirty="0">
                <a:solidFill>
                  <a:schemeClr val="tx1"/>
                </a:solidFill>
                <a:latin typeface="+mj-lt"/>
              </a:rPr>
              <a:t>Syed, J., &amp; Özbilgin, M. (2015). Managing diversity and inclusion: An international perspective, Sage, London.</a:t>
            </a:r>
          </a:p>
          <a:p>
            <a:pPr marL="360363" indent="-360363">
              <a:buClr>
                <a:srgbClr val="007BA4"/>
              </a:buClr>
            </a:pPr>
            <a:r>
              <a:rPr lang="en-US" b="0" i="0" dirty="0">
                <a:solidFill>
                  <a:schemeClr val="tx1"/>
                </a:solidFill>
                <a:effectLst/>
                <a:latin typeface="+mj-lt"/>
              </a:rPr>
              <a:t>2022. [online] Available at: &lt;https://www.acas.org.uk/new-study-reveals-half-of-employers-expect-more-flexible-working-after-pandemic&gt; [Accessed 20 July 2022].</a:t>
            </a:r>
            <a:endParaRPr lang="en-IN" altLang="en-US" sz="1800" dirty="0">
              <a:solidFill>
                <a:schemeClr val="tx1"/>
              </a:solidFill>
              <a:latin typeface="+mj-lt"/>
            </a:endParaRPr>
          </a:p>
        </p:txBody>
      </p:sp>
    </p:spTree>
    <p:extLst>
      <p:ext uri="{BB962C8B-B14F-4D97-AF65-F5344CB8AC3E}">
        <p14:creationId xmlns:p14="http://schemas.microsoft.com/office/powerpoint/2010/main" val="759921864"/>
      </p:ext>
    </p:extLst>
  </p:cSld>
  <p:clrMapOvr>
    <a:masterClrMapping/>
  </p:clrMapOvr>
</p:sld>
</file>

<file path=ppt/theme/theme1.xml><?xml version="1.0" encoding="utf-8"?>
<a:theme xmlns:a="http://schemas.openxmlformats.org/drawingml/2006/main" name="Дивидент">
  <a:themeElements>
    <a:clrScheme name="Дивидент">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Дивидент">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Дивидент">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Дивидент</Template>
  <TotalTime>4362</TotalTime>
  <Words>1414</Words>
  <Application>Microsoft Office PowerPoint</Application>
  <PresentationFormat>Широк екран</PresentationFormat>
  <Paragraphs>104</Paragraphs>
  <Slides>10</Slides>
  <Notes>7</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10</vt:i4>
      </vt:variant>
    </vt:vector>
  </HeadingPairs>
  <TitlesOfParts>
    <vt:vector size="15" baseType="lpstr">
      <vt:lpstr>Calibri</vt:lpstr>
      <vt:lpstr>Corbel</vt:lpstr>
      <vt:lpstr>Gill Sans MT</vt:lpstr>
      <vt:lpstr>Wingdings 2</vt:lpstr>
      <vt:lpstr>Дивидент</vt:lpstr>
      <vt:lpstr>Flexible Working</vt:lpstr>
      <vt:lpstr>Table of Content</vt:lpstr>
      <vt:lpstr>Introduction to Flexible Working</vt:lpstr>
      <vt:lpstr>Diversity and its importance</vt:lpstr>
      <vt:lpstr>Promoting Diversity at the workplace</vt:lpstr>
      <vt:lpstr>Before apply Flexible Working – Specifications</vt:lpstr>
      <vt:lpstr>Benefits of Flexible Working</vt:lpstr>
      <vt:lpstr>Role of HR - Approaches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plovdiv</dc:creator>
  <cp:lastModifiedBy>plovdiv</cp:lastModifiedBy>
  <cp:revision>7</cp:revision>
  <dcterms:created xsi:type="dcterms:W3CDTF">2022-07-13T14:41:42Z</dcterms:created>
  <dcterms:modified xsi:type="dcterms:W3CDTF">2022-07-21T08:01:19Z</dcterms:modified>
</cp:coreProperties>
</file>