
<file path=[Content_Types].xml><?xml version="1.0" encoding="utf-8"?>
<Types xmlns="http://schemas.openxmlformats.org/package/2006/content-types">
  <Default Extension="jpeg" ContentType="image/jpeg"/>
  <Default Extension="m4a" ContentType="audio/mp4"/>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2.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3.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21.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22.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28.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29.xml" ContentType="application/vnd.openxmlformats-officedocument.presentationml.notesSlide+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notesSlides/notesSlide3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4094" r:id="rId1"/>
  </p:sldMasterIdLst>
  <p:notesMasterIdLst>
    <p:notesMasterId r:id="rId32"/>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70" r:id="rId15"/>
    <p:sldId id="269"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5" r:id="rId30"/>
    <p:sldId id="284" r:id="rId3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537"/>
    <p:restoredTop sz="95680"/>
  </p:normalViewPr>
  <p:slideViewPr>
    <p:cSldViewPr snapToGrid="0" snapToObjects="1">
      <p:cViewPr varScale="1">
        <p:scale>
          <a:sx n="103" d="100"/>
          <a:sy n="103" d="100"/>
        </p:scale>
        <p:origin x="192" y="2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1456CD8-2345-45D6-ADE3-62CFC11D2414}" type="doc">
      <dgm:prSet loTypeId="urn:microsoft.com/office/officeart/2005/8/layout/hList6" loCatId="list" qsTypeId="urn:microsoft.com/office/officeart/2005/8/quickstyle/simple1" qsCatId="simple" csTypeId="urn:microsoft.com/office/officeart/2005/8/colors/accent0_3" csCatId="mainScheme" phldr="1"/>
      <dgm:spPr/>
      <dgm:t>
        <a:bodyPr/>
        <a:lstStyle/>
        <a:p>
          <a:endParaRPr lang="en-US"/>
        </a:p>
      </dgm:t>
    </dgm:pt>
    <dgm:pt modelId="{C3CC7B9D-7F6E-4032-AC7C-80E9822D2235}">
      <dgm:prSet/>
      <dgm:spPr>
        <a:effectLst>
          <a:outerShdw blurRad="50800" dist="50800" dir="5400000" algn="ctr" rotWithShape="0">
            <a:srgbClr val="FFC000"/>
          </a:outerShdw>
        </a:effectLst>
      </dgm:spPr>
      <dgm:t>
        <a:bodyPr/>
        <a:lstStyle/>
        <a:p>
          <a:r>
            <a:rPr lang="en-US" dirty="0"/>
            <a:t>Look at 9/11 and how technology was used.</a:t>
          </a:r>
        </a:p>
      </dgm:t>
    </dgm:pt>
    <dgm:pt modelId="{65F766D9-D06E-4044-BCC9-AFE23C436AAA}" type="parTrans" cxnId="{9C8E2B89-41F7-4D04-A885-95DCC960ABD1}">
      <dgm:prSet/>
      <dgm:spPr/>
      <dgm:t>
        <a:bodyPr/>
        <a:lstStyle/>
        <a:p>
          <a:endParaRPr lang="en-US"/>
        </a:p>
      </dgm:t>
    </dgm:pt>
    <dgm:pt modelId="{DF8E1FB3-87B4-4377-8B3D-FF4CE7E71B63}" type="sibTrans" cxnId="{9C8E2B89-41F7-4D04-A885-95DCC960ABD1}">
      <dgm:prSet/>
      <dgm:spPr/>
      <dgm:t>
        <a:bodyPr/>
        <a:lstStyle/>
        <a:p>
          <a:endParaRPr lang="en-US"/>
        </a:p>
      </dgm:t>
    </dgm:pt>
    <dgm:pt modelId="{6866462C-EC75-4221-880F-44AFD1FAEBB4}">
      <dgm:prSet/>
      <dgm:spPr>
        <a:effectLst>
          <a:outerShdw blurRad="50800" dist="50800" dir="5400000" algn="ctr" rotWithShape="0">
            <a:srgbClr val="FFC000"/>
          </a:outerShdw>
        </a:effectLst>
      </dgm:spPr>
      <dgm:t>
        <a:bodyPr/>
        <a:lstStyle/>
        <a:p>
          <a:r>
            <a:rPr lang="en-GB" dirty="0"/>
            <a:t>Explore their currency in modern day society.</a:t>
          </a:r>
          <a:endParaRPr lang="en-US" dirty="0"/>
        </a:p>
      </dgm:t>
    </dgm:pt>
    <dgm:pt modelId="{12C70252-53D3-474A-9327-089CA6D92BF6}" type="parTrans" cxnId="{7F8CF27A-2531-44BB-95DF-608041EE94A1}">
      <dgm:prSet/>
      <dgm:spPr/>
      <dgm:t>
        <a:bodyPr/>
        <a:lstStyle/>
        <a:p>
          <a:endParaRPr lang="en-US"/>
        </a:p>
      </dgm:t>
    </dgm:pt>
    <dgm:pt modelId="{54E07DDB-A513-421C-A664-4ED521270B27}" type="sibTrans" cxnId="{7F8CF27A-2531-44BB-95DF-608041EE94A1}">
      <dgm:prSet/>
      <dgm:spPr/>
      <dgm:t>
        <a:bodyPr/>
        <a:lstStyle/>
        <a:p>
          <a:endParaRPr lang="en-US"/>
        </a:p>
      </dgm:t>
    </dgm:pt>
    <dgm:pt modelId="{F421159C-1D52-D84B-B55F-3D62CF856BF1}">
      <dgm:prSet/>
      <dgm:spPr>
        <a:effectLst>
          <a:outerShdw blurRad="50800" dist="50800" dir="5400000" algn="ctr" rotWithShape="0">
            <a:srgbClr val="FFC000"/>
          </a:outerShdw>
        </a:effectLst>
      </dgm:spPr>
      <dgm:t>
        <a:bodyPr/>
        <a:lstStyle/>
        <a:p>
          <a:r>
            <a:rPr lang="en-GB" dirty="0"/>
            <a:t>Explore the ideology, motives and goals of Al Qaeda.</a:t>
          </a:r>
        </a:p>
      </dgm:t>
    </dgm:pt>
    <dgm:pt modelId="{F51F685A-B317-A645-8B55-F63543033E20}" type="parTrans" cxnId="{5CCCA5FD-CBA2-5C48-86D0-1D2BDBA66245}">
      <dgm:prSet/>
      <dgm:spPr/>
      <dgm:t>
        <a:bodyPr/>
        <a:lstStyle/>
        <a:p>
          <a:endParaRPr lang="en-GB"/>
        </a:p>
      </dgm:t>
    </dgm:pt>
    <dgm:pt modelId="{96B94EB6-33FC-4548-B9DF-99B2B4BC4F0A}" type="sibTrans" cxnId="{5CCCA5FD-CBA2-5C48-86D0-1D2BDBA66245}">
      <dgm:prSet/>
      <dgm:spPr/>
      <dgm:t>
        <a:bodyPr/>
        <a:lstStyle/>
        <a:p>
          <a:endParaRPr lang="en-GB"/>
        </a:p>
      </dgm:t>
    </dgm:pt>
    <dgm:pt modelId="{B9293B28-C6F3-8049-86B5-F64F6350D4A0}">
      <dgm:prSet/>
      <dgm:spPr>
        <a:effectLst>
          <a:outerShdw blurRad="50800" dist="50800" dir="5400000" algn="ctr" rotWithShape="0">
            <a:srgbClr val="FFC000"/>
          </a:outerShdw>
        </a:effectLst>
      </dgm:spPr>
      <dgm:t>
        <a:bodyPr/>
        <a:lstStyle/>
        <a:p>
          <a:r>
            <a:rPr lang="en-GB" dirty="0"/>
            <a:t>Introduce the Islamist terrorist group – Al Qaeda.</a:t>
          </a:r>
        </a:p>
      </dgm:t>
    </dgm:pt>
    <dgm:pt modelId="{A86A8DAE-B8A5-1747-A0AA-29A39ABF6695}" type="parTrans" cxnId="{B8107E7F-C5C6-C84B-94D8-2AC994B416FF}">
      <dgm:prSet/>
      <dgm:spPr/>
      <dgm:t>
        <a:bodyPr/>
        <a:lstStyle/>
        <a:p>
          <a:endParaRPr lang="en-GB"/>
        </a:p>
      </dgm:t>
    </dgm:pt>
    <dgm:pt modelId="{113C55E3-D760-2349-87BC-237705996FDF}" type="sibTrans" cxnId="{B8107E7F-C5C6-C84B-94D8-2AC994B416FF}">
      <dgm:prSet/>
      <dgm:spPr/>
      <dgm:t>
        <a:bodyPr/>
        <a:lstStyle/>
        <a:p>
          <a:endParaRPr lang="en-GB"/>
        </a:p>
      </dgm:t>
    </dgm:pt>
    <dgm:pt modelId="{490528AF-AA39-464A-B2DA-DF8B8985E3FE}">
      <dgm:prSet/>
      <dgm:spPr>
        <a:effectLst>
          <a:outerShdw blurRad="50800" dist="50800" dir="5400000" algn="ctr" rotWithShape="0">
            <a:srgbClr val="FFC000"/>
          </a:outerShdw>
        </a:effectLst>
      </dgm:spPr>
      <dgm:t>
        <a:bodyPr/>
        <a:lstStyle/>
        <a:p>
          <a:r>
            <a:rPr lang="en-GB" dirty="0"/>
            <a:t>Look at how Al Qaeda shaped governmental policy following 9/11.</a:t>
          </a:r>
        </a:p>
      </dgm:t>
    </dgm:pt>
    <dgm:pt modelId="{6B8FC491-9291-4644-9F55-BA0CD00A76FD}" type="parTrans" cxnId="{75EF9DB1-8BFE-FE45-AB33-77C6FCF5A94F}">
      <dgm:prSet/>
      <dgm:spPr/>
      <dgm:t>
        <a:bodyPr/>
        <a:lstStyle/>
        <a:p>
          <a:endParaRPr lang="en-GB"/>
        </a:p>
      </dgm:t>
    </dgm:pt>
    <dgm:pt modelId="{80CC2982-FCA0-5D40-BCE6-EECE3496D7B4}" type="sibTrans" cxnId="{75EF9DB1-8BFE-FE45-AB33-77C6FCF5A94F}">
      <dgm:prSet/>
      <dgm:spPr/>
      <dgm:t>
        <a:bodyPr/>
        <a:lstStyle/>
        <a:p>
          <a:endParaRPr lang="en-GB"/>
        </a:p>
      </dgm:t>
    </dgm:pt>
    <dgm:pt modelId="{B1A14BED-B91A-6446-B0E8-15166771B0A1}" type="pres">
      <dgm:prSet presAssocID="{11456CD8-2345-45D6-ADE3-62CFC11D2414}" presName="Name0" presStyleCnt="0">
        <dgm:presLayoutVars>
          <dgm:dir/>
          <dgm:resizeHandles val="exact"/>
        </dgm:presLayoutVars>
      </dgm:prSet>
      <dgm:spPr/>
    </dgm:pt>
    <dgm:pt modelId="{97B4CA3A-01DB-CB40-9E95-3786950F7E5C}" type="pres">
      <dgm:prSet presAssocID="{B9293B28-C6F3-8049-86B5-F64F6350D4A0}" presName="node" presStyleLbl="node1" presStyleIdx="0" presStyleCnt="5">
        <dgm:presLayoutVars>
          <dgm:bulletEnabled val="1"/>
        </dgm:presLayoutVars>
      </dgm:prSet>
      <dgm:spPr/>
    </dgm:pt>
    <dgm:pt modelId="{A0F41CA4-019D-9748-8E6B-4AED5377B822}" type="pres">
      <dgm:prSet presAssocID="{113C55E3-D760-2349-87BC-237705996FDF}" presName="sibTrans" presStyleCnt="0"/>
      <dgm:spPr/>
    </dgm:pt>
    <dgm:pt modelId="{67F25B5C-8C06-6343-A91B-2076F29B4AED}" type="pres">
      <dgm:prSet presAssocID="{F421159C-1D52-D84B-B55F-3D62CF856BF1}" presName="node" presStyleLbl="node1" presStyleIdx="1" presStyleCnt="5">
        <dgm:presLayoutVars>
          <dgm:bulletEnabled val="1"/>
        </dgm:presLayoutVars>
      </dgm:prSet>
      <dgm:spPr/>
    </dgm:pt>
    <dgm:pt modelId="{C5D5A882-1A09-754D-A9BF-8C7E445219EE}" type="pres">
      <dgm:prSet presAssocID="{96B94EB6-33FC-4548-B9DF-99B2B4BC4F0A}" presName="sibTrans" presStyleCnt="0"/>
      <dgm:spPr/>
    </dgm:pt>
    <dgm:pt modelId="{F3A47F6B-9E86-F047-A6D6-8A039231C666}" type="pres">
      <dgm:prSet presAssocID="{C3CC7B9D-7F6E-4032-AC7C-80E9822D2235}" presName="node" presStyleLbl="node1" presStyleIdx="2" presStyleCnt="5">
        <dgm:presLayoutVars>
          <dgm:bulletEnabled val="1"/>
        </dgm:presLayoutVars>
      </dgm:prSet>
      <dgm:spPr/>
    </dgm:pt>
    <dgm:pt modelId="{C697E116-E413-9243-8E7E-2A3DAB861098}" type="pres">
      <dgm:prSet presAssocID="{DF8E1FB3-87B4-4377-8B3D-FF4CE7E71B63}" presName="sibTrans" presStyleCnt="0"/>
      <dgm:spPr/>
    </dgm:pt>
    <dgm:pt modelId="{754C7DD6-D7DF-E343-BF6D-34AF7D077ADB}" type="pres">
      <dgm:prSet presAssocID="{490528AF-AA39-464A-B2DA-DF8B8985E3FE}" presName="node" presStyleLbl="node1" presStyleIdx="3" presStyleCnt="5">
        <dgm:presLayoutVars>
          <dgm:bulletEnabled val="1"/>
        </dgm:presLayoutVars>
      </dgm:prSet>
      <dgm:spPr/>
    </dgm:pt>
    <dgm:pt modelId="{E3A9AB8C-971E-0B4C-904A-710780253796}" type="pres">
      <dgm:prSet presAssocID="{80CC2982-FCA0-5D40-BCE6-EECE3496D7B4}" presName="sibTrans" presStyleCnt="0"/>
      <dgm:spPr/>
    </dgm:pt>
    <dgm:pt modelId="{DFE71846-46E7-C04F-AC33-61B4AEE96069}" type="pres">
      <dgm:prSet presAssocID="{6866462C-EC75-4221-880F-44AFD1FAEBB4}" presName="node" presStyleLbl="node1" presStyleIdx="4" presStyleCnt="5">
        <dgm:presLayoutVars>
          <dgm:bulletEnabled val="1"/>
        </dgm:presLayoutVars>
      </dgm:prSet>
      <dgm:spPr/>
    </dgm:pt>
  </dgm:ptLst>
  <dgm:cxnLst>
    <dgm:cxn modelId="{2FF8DC32-FE07-AA44-AA26-7C065A8732F9}" type="presOf" srcId="{6866462C-EC75-4221-880F-44AFD1FAEBB4}" destId="{DFE71846-46E7-C04F-AC33-61B4AEE96069}" srcOrd="0" destOrd="0" presId="urn:microsoft.com/office/officeart/2005/8/layout/hList6"/>
    <dgm:cxn modelId="{D3821F3E-5B98-8F41-8D83-257AD8C25DDD}" type="presOf" srcId="{11456CD8-2345-45D6-ADE3-62CFC11D2414}" destId="{B1A14BED-B91A-6446-B0E8-15166771B0A1}" srcOrd="0" destOrd="0" presId="urn:microsoft.com/office/officeart/2005/8/layout/hList6"/>
    <dgm:cxn modelId="{752E9857-CF98-B644-A5B9-0D4700C45991}" type="presOf" srcId="{F421159C-1D52-D84B-B55F-3D62CF856BF1}" destId="{67F25B5C-8C06-6343-A91B-2076F29B4AED}" srcOrd="0" destOrd="0" presId="urn:microsoft.com/office/officeart/2005/8/layout/hList6"/>
    <dgm:cxn modelId="{7F8CF27A-2531-44BB-95DF-608041EE94A1}" srcId="{11456CD8-2345-45D6-ADE3-62CFC11D2414}" destId="{6866462C-EC75-4221-880F-44AFD1FAEBB4}" srcOrd="4" destOrd="0" parTransId="{12C70252-53D3-474A-9327-089CA6D92BF6}" sibTransId="{54E07DDB-A513-421C-A664-4ED521270B27}"/>
    <dgm:cxn modelId="{B8107E7F-C5C6-C84B-94D8-2AC994B416FF}" srcId="{11456CD8-2345-45D6-ADE3-62CFC11D2414}" destId="{B9293B28-C6F3-8049-86B5-F64F6350D4A0}" srcOrd="0" destOrd="0" parTransId="{A86A8DAE-B8A5-1747-A0AA-29A39ABF6695}" sibTransId="{113C55E3-D760-2349-87BC-237705996FDF}"/>
    <dgm:cxn modelId="{9C8E2B89-41F7-4D04-A885-95DCC960ABD1}" srcId="{11456CD8-2345-45D6-ADE3-62CFC11D2414}" destId="{C3CC7B9D-7F6E-4032-AC7C-80E9822D2235}" srcOrd="2" destOrd="0" parTransId="{65F766D9-D06E-4044-BCC9-AFE23C436AAA}" sibTransId="{DF8E1FB3-87B4-4377-8B3D-FF4CE7E71B63}"/>
    <dgm:cxn modelId="{963D9A93-19AB-9C4D-854B-2466026A568E}" type="presOf" srcId="{B9293B28-C6F3-8049-86B5-F64F6350D4A0}" destId="{97B4CA3A-01DB-CB40-9E95-3786950F7E5C}" srcOrd="0" destOrd="0" presId="urn:microsoft.com/office/officeart/2005/8/layout/hList6"/>
    <dgm:cxn modelId="{75EF9DB1-8BFE-FE45-AB33-77C6FCF5A94F}" srcId="{11456CD8-2345-45D6-ADE3-62CFC11D2414}" destId="{490528AF-AA39-464A-B2DA-DF8B8985E3FE}" srcOrd="3" destOrd="0" parTransId="{6B8FC491-9291-4644-9F55-BA0CD00A76FD}" sibTransId="{80CC2982-FCA0-5D40-BCE6-EECE3496D7B4}"/>
    <dgm:cxn modelId="{C196CAD7-8C75-5C4E-9FD5-344289C5477B}" type="presOf" srcId="{C3CC7B9D-7F6E-4032-AC7C-80E9822D2235}" destId="{F3A47F6B-9E86-F047-A6D6-8A039231C666}" srcOrd="0" destOrd="0" presId="urn:microsoft.com/office/officeart/2005/8/layout/hList6"/>
    <dgm:cxn modelId="{F71CAFDD-8B77-C84E-81B2-7CF2E448B63E}" type="presOf" srcId="{490528AF-AA39-464A-B2DA-DF8B8985E3FE}" destId="{754C7DD6-D7DF-E343-BF6D-34AF7D077ADB}" srcOrd="0" destOrd="0" presId="urn:microsoft.com/office/officeart/2005/8/layout/hList6"/>
    <dgm:cxn modelId="{5CCCA5FD-CBA2-5C48-86D0-1D2BDBA66245}" srcId="{11456CD8-2345-45D6-ADE3-62CFC11D2414}" destId="{F421159C-1D52-D84B-B55F-3D62CF856BF1}" srcOrd="1" destOrd="0" parTransId="{F51F685A-B317-A645-8B55-F63543033E20}" sibTransId="{96B94EB6-33FC-4548-B9DF-99B2B4BC4F0A}"/>
    <dgm:cxn modelId="{35E89151-22E6-FB49-A6B4-03998A32B827}" type="presParOf" srcId="{B1A14BED-B91A-6446-B0E8-15166771B0A1}" destId="{97B4CA3A-01DB-CB40-9E95-3786950F7E5C}" srcOrd="0" destOrd="0" presId="urn:microsoft.com/office/officeart/2005/8/layout/hList6"/>
    <dgm:cxn modelId="{93756966-5C4D-5342-93E6-9CC936CA3B2C}" type="presParOf" srcId="{B1A14BED-B91A-6446-B0E8-15166771B0A1}" destId="{A0F41CA4-019D-9748-8E6B-4AED5377B822}" srcOrd="1" destOrd="0" presId="urn:microsoft.com/office/officeart/2005/8/layout/hList6"/>
    <dgm:cxn modelId="{A803F1C9-883A-5240-8F49-B41F53CBA69F}" type="presParOf" srcId="{B1A14BED-B91A-6446-B0E8-15166771B0A1}" destId="{67F25B5C-8C06-6343-A91B-2076F29B4AED}" srcOrd="2" destOrd="0" presId="urn:microsoft.com/office/officeart/2005/8/layout/hList6"/>
    <dgm:cxn modelId="{3209B1EE-0A91-C745-9F74-0D30B6EF227C}" type="presParOf" srcId="{B1A14BED-B91A-6446-B0E8-15166771B0A1}" destId="{C5D5A882-1A09-754D-A9BF-8C7E445219EE}" srcOrd="3" destOrd="0" presId="urn:microsoft.com/office/officeart/2005/8/layout/hList6"/>
    <dgm:cxn modelId="{9F57F63B-CF2E-EF43-A381-55B690F7DC9A}" type="presParOf" srcId="{B1A14BED-B91A-6446-B0E8-15166771B0A1}" destId="{F3A47F6B-9E86-F047-A6D6-8A039231C666}" srcOrd="4" destOrd="0" presId="urn:microsoft.com/office/officeart/2005/8/layout/hList6"/>
    <dgm:cxn modelId="{4E65BC24-DDE1-7946-8F90-5834FAA10BA8}" type="presParOf" srcId="{B1A14BED-B91A-6446-B0E8-15166771B0A1}" destId="{C697E116-E413-9243-8E7E-2A3DAB861098}" srcOrd="5" destOrd="0" presId="urn:microsoft.com/office/officeart/2005/8/layout/hList6"/>
    <dgm:cxn modelId="{57168DF7-B30F-FE47-88BC-82DBA49FB88B}" type="presParOf" srcId="{B1A14BED-B91A-6446-B0E8-15166771B0A1}" destId="{754C7DD6-D7DF-E343-BF6D-34AF7D077ADB}" srcOrd="6" destOrd="0" presId="urn:microsoft.com/office/officeart/2005/8/layout/hList6"/>
    <dgm:cxn modelId="{806E1DE7-1DF2-7D47-829D-EDA48AA7262D}" type="presParOf" srcId="{B1A14BED-B91A-6446-B0E8-15166771B0A1}" destId="{E3A9AB8C-971E-0B4C-904A-710780253796}" srcOrd="7" destOrd="0" presId="urn:microsoft.com/office/officeart/2005/8/layout/hList6"/>
    <dgm:cxn modelId="{A7B5F4CF-D961-8744-8E1A-D345A166B47A}" type="presParOf" srcId="{B1A14BED-B91A-6446-B0E8-15166771B0A1}" destId="{DFE71846-46E7-C04F-AC33-61B4AEE96069}" srcOrd="8" destOrd="0" presId="urn:microsoft.com/office/officeart/2005/8/layout/hList6"/>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F82E6AF-BC4C-4685-9B7F-8E6F0A14D305}" type="doc">
      <dgm:prSet loTypeId="urn:microsoft.com/office/officeart/2005/8/layout/default" loCatId="list" qsTypeId="urn:microsoft.com/office/officeart/2005/8/quickstyle/simple5" qsCatId="simple" csTypeId="urn:microsoft.com/office/officeart/2005/8/colors/accent0_3" csCatId="mainScheme" phldr="1"/>
      <dgm:spPr/>
      <dgm:t>
        <a:bodyPr/>
        <a:lstStyle/>
        <a:p>
          <a:endParaRPr lang="en-US"/>
        </a:p>
      </dgm:t>
    </dgm:pt>
    <dgm:pt modelId="{EC8BAF80-8B28-4B15-8391-E8F686D9166A}">
      <dgm:prSet custT="1"/>
      <dgm:spPr/>
      <dgm:t>
        <a:bodyPr/>
        <a:lstStyle/>
        <a:p>
          <a:r>
            <a:rPr lang="en-GB" sz="2500" dirty="0"/>
            <a:t>1. To understand who Al Qaeda are.</a:t>
          </a:r>
          <a:endParaRPr lang="en-US" sz="2500" dirty="0"/>
        </a:p>
      </dgm:t>
    </dgm:pt>
    <dgm:pt modelId="{B039DC13-A687-46DD-9944-7E5CF5F3167F}" type="parTrans" cxnId="{E9EDF8C6-ED30-4668-9699-5B8B36104E26}">
      <dgm:prSet/>
      <dgm:spPr/>
      <dgm:t>
        <a:bodyPr/>
        <a:lstStyle/>
        <a:p>
          <a:endParaRPr lang="en-US"/>
        </a:p>
      </dgm:t>
    </dgm:pt>
    <dgm:pt modelId="{ABBC2CE8-7D4E-4CB3-9536-2B6D9AA5DE10}" type="sibTrans" cxnId="{E9EDF8C6-ED30-4668-9699-5B8B36104E26}">
      <dgm:prSet/>
      <dgm:spPr/>
      <dgm:t>
        <a:bodyPr/>
        <a:lstStyle/>
        <a:p>
          <a:endParaRPr lang="en-US"/>
        </a:p>
      </dgm:t>
    </dgm:pt>
    <dgm:pt modelId="{CB9274FE-A8CA-4CDA-9815-FC28FAE772BB}">
      <dgm:prSet custT="1"/>
      <dgm:spPr/>
      <dgm:t>
        <a:bodyPr/>
        <a:lstStyle/>
        <a:p>
          <a:r>
            <a:rPr lang="en-GB" sz="2500" dirty="0"/>
            <a:t>2. Examine the ideology, motives and goals of Al Qaeda.</a:t>
          </a:r>
          <a:endParaRPr lang="en-US" sz="2500" dirty="0"/>
        </a:p>
      </dgm:t>
    </dgm:pt>
    <dgm:pt modelId="{2AA5FAE1-AB82-4D78-89C7-46407AB019B7}" type="parTrans" cxnId="{405E578F-8A91-40CE-B771-DDEB12360497}">
      <dgm:prSet/>
      <dgm:spPr/>
      <dgm:t>
        <a:bodyPr/>
        <a:lstStyle/>
        <a:p>
          <a:endParaRPr lang="en-US"/>
        </a:p>
      </dgm:t>
    </dgm:pt>
    <dgm:pt modelId="{1D23D387-59CB-412D-9EF2-277ED82A5F61}" type="sibTrans" cxnId="{405E578F-8A91-40CE-B771-DDEB12360497}">
      <dgm:prSet/>
      <dgm:spPr/>
      <dgm:t>
        <a:bodyPr/>
        <a:lstStyle/>
        <a:p>
          <a:endParaRPr lang="en-US"/>
        </a:p>
      </dgm:t>
    </dgm:pt>
    <dgm:pt modelId="{AACB5F98-CC97-4CA4-9411-3D0ABE4ECF6D}">
      <dgm:prSet custT="1"/>
      <dgm:spPr/>
      <dgm:t>
        <a:bodyPr/>
        <a:lstStyle/>
        <a:p>
          <a:r>
            <a:rPr lang="en-GB" sz="2500" dirty="0"/>
            <a:t>5. Distinguish the prevalence that Al Qaeda has in modern day society.</a:t>
          </a:r>
          <a:endParaRPr lang="en-US" sz="2500" dirty="0"/>
        </a:p>
      </dgm:t>
    </dgm:pt>
    <dgm:pt modelId="{4C774E1C-C6E4-425B-886B-2AE99FEB7DBF}" type="parTrans" cxnId="{428A5686-5A74-402D-9D5C-3FA4EF5C47CF}">
      <dgm:prSet/>
      <dgm:spPr/>
      <dgm:t>
        <a:bodyPr/>
        <a:lstStyle/>
        <a:p>
          <a:endParaRPr lang="en-US"/>
        </a:p>
      </dgm:t>
    </dgm:pt>
    <dgm:pt modelId="{F5E5EE78-91D5-4DB9-8F74-A2861AFD7314}" type="sibTrans" cxnId="{428A5686-5A74-402D-9D5C-3FA4EF5C47CF}">
      <dgm:prSet/>
      <dgm:spPr/>
      <dgm:t>
        <a:bodyPr/>
        <a:lstStyle/>
        <a:p>
          <a:endParaRPr lang="en-US"/>
        </a:p>
      </dgm:t>
    </dgm:pt>
    <dgm:pt modelId="{A56AE7FC-CEA2-E14D-AE20-852E71EC39D3}">
      <dgm:prSet custT="1"/>
      <dgm:spPr/>
      <dgm:t>
        <a:bodyPr/>
        <a:lstStyle/>
        <a:p>
          <a:r>
            <a:rPr lang="en-GB" sz="2500" dirty="0"/>
            <a:t>4. To assess the impact al Qaeda had on governmental policy following the events of 9/11</a:t>
          </a:r>
        </a:p>
      </dgm:t>
    </dgm:pt>
    <dgm:pt modelId="{9C2CD806-0A88-F844-AB49-9E3AE5D5CDEC}" type="parTrans" cxnId="{94703B23-5B8B-DE4F-91EB-86502E8DAF66}">
      <dgm:prSet/>
      <dgm:spPr/>
      <dgm:t>
        <a:bodyPr/>
        <a:lstStyle/>
        <a:p>
          <a:endParaRPr lang="en-GB"/>
        </a:p>
      </dgm:t>
    </dgm:pt>
    <dgm:pt modelId="{E55E821E-62DC-FB4D-9CD8-73221C36E7DE}" type="sibTrans" cxnId="{94703B23-5B8B-DE4F-91EB-86502E8DAF66}">
      <dgm:prSet/>
      <dgm:spPr/>
      <dgm:t>
        <a:bodyPr/>
        <a:lstStyle/>
        <a:p>
          <a:endParaRPr lang="en-GB"/>
        </a:p>
      </dgm:t>
    </dgm:pt>
    <dgm:pt modelId="{82D21D47-B008-CD42-9FBF-707C1A32E3CA}">
      <dgm:prSet custT="1"/>
      <dgm:spPr/>
      <dgm:t>
        <a:bodyPr/>
        <a:lstStyle/>
        <a:p>
          <a:r>
            <a:rPr lang="en-GB" sz="2500" dirty="0"/>
            <a:t>3. To discover how technology aided in the operations of 9/11 </a:t>
          </a:r>
        </a:p>
      </dgm:t>
    </dgm:pt>
    <dgm:pt modelId="{BC02E4AC-0322-724F-A8DC-4F988F94D1B9}" type="sibTrans" cxnId="{927AF804-73EE-8348-8B4E-7E6AD3F847EF}">
      <dgm:prSet/>
      <dgm:spPr/>
      <dgm:t>
        <a:bodyPr/>
        <a:lstStyle/>
        <a:p>
          <a:endParaRPr lang="en-GB"/>
        </a:p>
      </dgm:t>
    </dgm:pt>
    <dgm:pt modelId="{58E8E9F8-72DE-6B46-9276-313E682BE8A0}" type="parTrans" cxnId="{927AF804-73EE-8348-8B4E-7E6AD3F847EF}">
      <dgm:prSet/>
      <dgm:spPr/>
      <dgm:t>
        <a:bodyPr/>
        <a:lstStyle/>
        <a:p>
          <a:endParaRPr lang="en-GB"/>
        </a:p>
      </dgm:t>
    </dgm:pt>
    <dgm:pt modelId="{D8EDBD9E-4DB6-3042-8396-B8CFDA786038}" type="pres">
      <dgm:prSet presAssocID="{1F82E6AF-BC4C-4685-9B7F-8E6F0A14D305}" presName="diagram" presStyleCnt="0">
        <dgm:presLayoutVars>
          <dgm:dir/>
          <dgm:resizeHandles val="exact"/>
        </dgm:presLayoutVars>
      </dgm:prSet>
      <dgm:spPr/>
    </dgm:pt>
    <dgm:pt modelId="{1CCC4D49-2FDE-3F4F-9690-A9A5332BA7E3}" type="pres">
      <dgm:prSet presAssocID="{EC8BAF80-8B28-4B15-8391-E8F686D9166A}" presName="node" presStyleLbl="node1" presStyleIdx="0" presStyleCnt="5">
        <dgm:presLayoutVars>
          <dgm:bulletEnabled val="1"/>
        </dgm:presLayoutVars>
      </dgm:prSet>
      <dgm:spPr/>
    </dgm:pt>
    <dgm:pt modelId="{F37A606A-61EB-0946-9772-FD0DBBFB7F92}" type="pres">
      <dgm:prSet presAssocID="{ABBC2CE8-7D4E-4CB3-9536-2B6D9AA5DE10}" presName="sibTrans" presStyleCnt="0"/>
      <dgm:spPr/>
    </dgm:pt>
    <dgm:pt modelId="{241C6C40-3AE6-7642-BC09-9D1F88C17460}" type="pres">
      <dgm:prSet presAssocID="{CB9274FE-A8CA-4CDA-9815-FC28FAE772BB}" presName="node" presStyleLbl="node1" presStyleIdx="1" presStyleCnt="5">
        <dgm:presLayoutVars>
          <dgm:bulletEnabled val="1"/>
        </dgm:presLayoutVars>
      </dgm:prSet>
      <dgm:spPr/>
    </dgm:pt>
    <dgm:pt modelId="{51360C47-9102-B74B-9B99-EEB863AB317D}" type="pres">
      <dgm:prSet presAssocID="{1D23D387-59CB-412D-9EF2-277ED82A5F61}" presName="sibTrans" presStyleCnt="0"/>
      <dgm:spPr/>
    </dgm:pt>
    <dgm:pt modelId="{789BAB52-DDC5-8D49-996C-291EFD118B71}" type="pres">
      <dgm:prSet presAssocID="{82D21D47-B008-CD42-9FBF-707C1A32E3CA}" presName="node" presStyleLbl="node1" presStyleIdx="2" presStyleCnt="5">
        <dgm:presLayoutVars>
          <dgm:bulletEnabled val="1"/>
        </dgm:presLayoutVars>
      </dgm:prSet>
      <dgm:spPr/>
    </dgm:pt>
    <dgm:pt modelId="{0D7B00CD-E09F-6C47-88A1-6AF2521088A1}" type="pres">
      <dgm:prSet presAssocID="{BC02E4AC-0322-724F-A8DC-4F988F94D1B9}" presName="sibTrans" presStyleCnt="0"/>
      <dgm:spPr/>
    </dgm:pt>
    <dgm:pt modelId="{30C76E1C-B729-094D-9B25-406A6FA600A9}" type="pres">
      <dgm:prSet presAssocID="{A56AE7FC-CEA2-E14D-AE20-852E71EC39D3}" presName="node" presStyleLbl="node1" presStyleIdx="3" presStyleCnt="5">
        <dgm:presLayoutVars>
          <dgm:bulletEnabled val="1"/>
        </dgm:presLayoutVars>
      </dgm:prSet>
      <dgm:spPr/>
    </dgm:pt>
    <dgm:pt modelId="{4192F006-307F-B144-B544-F0765A4DBA0B}" type="pres">
      <dgm:prSet presAssocID="{E55E821E-62DC-FB4D-9CD8-73221C36E7DE}" presName="sibTrans" presStyleCnt="0"/>
      <dgm:spPr/>
    </dgm:pt>
    <dgm:pt modelId="{A339BC3F-B5EC-744C-9989-7EEA72413D3E}" type="pres">
      <dgm:prSet presAssocID="{AACB5F98-CC97-4CA4-9411-3D0ABE4ECF6D}" presName="node" presStyleLbl="node1" presStyleIdx="4" presStyleCnt="5">
        <dgm:presLayoutVars>
          <dgm:bulletEnabled val="1"/>
        </dgm:presLayoutVars>
      </dgm:prSet>
      <dgm:spPr/>
    </dgm:pt>
  </dgm:ptLst>
  <dgm:cxnLst>
    <dgm:cxn modelId="{927AF804-73EE-8348-8B4E-7E6AD3F847EF}" srcId="{1F82E6AF-BC4C-4685-9B7F-8E6F0A14D305}" destId="{82D21D47-B008-CD42-9FBF-707C1A32E3CA}" srcOrd="2" destOrd="0" parTransId="{58E8E9F8-72DE-6B46-9276-313E682BE8A0}" sibTransId="{BC02E4AC-0322-724F-A8DC-4F988F94D1B9}"/>
    <dgm:cxn modelId="{94703B23-5B8B-DE4F-91EB-86502E8DAF66}" srcId="{1F82E6AF-BC4C-4685-9B7F-8E6F0A14D305}" destId="{A56AE7FC-CEA2-E14D-AE20-852E71EC39D3}" srcOrd="3" destOrd="0" parTransId="{9C2CD806-0A88-F844-AB49-9E3AE5D5CDEC}" sibTransId="{E55E821E-62DC-FB4D-9CD8-73221C36E7DE}"/>
    <dgm:cxn modelId="{68D03575-3318-E142-8FE7-48CC31D5A021}" type="presOf" srcId="{82D21D47-B008-CD42-9FBF-707C1A32E3CA}" destId="{789BAB52-DDC5-8D49-996C-291EFD118B71}" srcOrd="0" destOrd="0" presId="urn:microsoft.com/office/officeart/2005/8/layout/default"/>
    <dgm:cxn modelId="{3CC9977B-0D8D-3943-A73E-32D1C8B3BEEE}" type="presOf" srcId="{1F82E6AF-BC4C-4685-9B7F-8E6F0A14D305}" destId="{D8EDBD9E-4DB6-3042-8396-B8CFDA786038}" srcOrd="0" destOrd="0" presId="urn:microsoft.com/office/officeart/2005/8/layout/default"/>
    <dgm:cxn modelId="{1CCA667E-064E-CC41-A37E-0A8DC8468376}" type="presOf" srcId="{CB9274FE-A8CA-4CDA-9815-FC28FAE772BB}" destId="{241C6C40-3AE6-7642-BC09-9D1F88C17460}" srcOrd="0" destOrd="0" presId="urn:microsoft.com/office/officeart/2005/8/layout/default"/>
    <dgm:cxn modelId="{428A5686-5A74-402D-9D5C-3FA4EF5C47CF}" srcId="{1F82E6AF-BC4C-4685-9B7F-8E6F0A14D305}" destId="{AACB5F98-CC97-4CA4-9411-3D0ABE4ECF6D}" srcOrd="4" destOrd="0" parTransId="{4C774E1C-C6E4-425B-886B-2AE99FEB7DBF}" sibTransId="{F5E5EE78-91D5-4DB9-8F74-A2861AFD7314}"/>
    <dgm:cxn modelId="{405E578F-8A91-40CE-B771-DDEB12360497}" srcId="{1F82E6AF-BC4C-4685-9B7F-8E6F0A14D305}" destId="{CB9274FE-A8CA-4CDA-9815-FC28FAE772BB}" srcOrd="1" destOrd="0" parTransId="{2AA5FAE1-AB82-4D78-89C7-46407AB019B7}" sibTransId="{1D23D387-59CB-412D-9EF2-277ED82A5F61}"/>
    <dgm:cxn modelId="{CB750CA8-FCDB-A149-ABDC-BEF2E526B0B5}" type="presOf" srcId="{EC8BAF80-8B28-4B15-8391-E8F686D9166A}" destId="{1CCC4D49-2FDE-3F4F-9690-A9A5332BA7E3}" srcOrd="0" destOrd="0" presId="urn:microsoft.com/office/officeart/2005/8/layout/default"/>
    <dgm:cxn modelId="{05E844A9-640F-5E4F-BDBA-1FB98661BCB0}" type="presOf" srcId="{AACB5F98-CC97-4CA4-9411-3D0ABE4ECF6D}" destId="{A339BC3F-B5EC-744C-9989-7EEA72413D3E}" srcOrd="0" destOrd="0" presId="urn:microsoft.com/office/officeart/2005/8/layout/default"/>
    <dgm:cxn modelId="{E9EDF8C6-ED30-4668-9699-5B8B36104E26}" srcId="{1F82E6AF-BC4C-4685-9B7F-8E6F0A14D305}" destId="{EC8BAF80-8B28-4B15-8391-E8F686D9166A}" srcOrd="0" destOrd="0" parTransId="{B039DC13-A687-46DD-9944-7E5CF5F3167F}" sibTransId="{ABBC2CE8-7D4E-4CB3-9536-2B6D9AA5DE10}"/>
    <dgm:cxn modelId="{F177F2EA-4C44-6A43-892E-E94CFF7F438F}" type="presOf" srcId="{A56AE7FC-CEA2-E14D-AE20-852E71EC39D3}" destId="{30C76E1C-B729-094D-9B25-406A6FA600A9}" srcOrd="0" destOrd="0" presId="urn:microsoft.com/office/officeart/2005/8/layout/default"/>
    <dgm:cxn modelId="{B8E0AB02-2016-3F46-93E4-763D5FC8E8E4}" type="presParOf" srcId="{D8EDBD9E-4DB6-3042-8396-B8CFDA786038}" destId="{1CCC4D49-2FDE-3F4F-9690-A9A5332BA7E3}" srcOrd="0" destOrd="0" presId="urn:microsoft.com/office/officeart/2005/8/layout/default"/>
    <dgm:cxn modelId="{B3904836-71C6-AA47-A291-9150E96BCA5E}" type="presParOf" srcId="{D8EDBD9E-4DB6-3042-8396-B8CFDA786038}" destId="{F37A606A-61EB-0946-9772-FD0DBBFB7F92}" srcOrd="1" destOrd="0" presId="urn:microsoft.com/office/officeart/2005/8/layout/default"/>
    <dgm:cxn modelId="{4AA0DB06-5BB2-2049-8668-33E7AFC9DEDB}" type="presParOf" srcId="{D8EDBD9E-4DB6-3042-8396-B8CFDA786038}" destId="{241C6C40-3AE6-7642-BC09-9D1F88C17460}" srcOrd="2" destOrd="0" presId="urn:microsoft.com/office/officeart/2005/8/layout/default"/>
    <dgm:cxn modelId="{B994E98B-C528-374A-A0F8-9023E3C23179}" type="presParOf" srcId="{D8EDBD9E-4DB6-3042-8396-B8CFDA786038}" destId="{51360C47-9102-B74B-9B99-EEB863AB317D}" srcOrd="3" destOrd="0" presId="urn:microsoft.com/office/officeart/2005/8/layout/default"/>
    <dgm:cxn modelId="{C93350DA-0D74-9C40-8C4D-DCE433226E73}" type="presParOf" srcId="{D8EDBD9E-4DB6-3042-8396-B8CFDA786038}" destId="{789BAB52-DDC5-8D49-996C-291EFD118B71}" srcOrd="4" destOrd="0" presId="urn:microsoft.com/office/officeart/2005/8/layout/default"/>
    <dgm:cxn modelId="{A406A381-FE01-5843-88A7-53DD7DCCDD23}" type="presParOf" srcId="{D8EDBD9E-4DB6-3042-8396-B8CFDA786038}" destId="{0D7B00CD-E09F-6C47-88A1-6AF2521088A1}" srcOrd="5" destOrd="0" presId="urn:microsoft.com/office/officeart/2005/8/layout/default"/>
    <dgm:cxn modelId="{7253E37A-89EC-634E-9846-5845E2FBEFF3}" type="presParOf" srcId="{D8EDBD9E-4DB6-3042-8396-B8CFDA786038}" destId="{30C76E1C-B729-094D-9B25-406A6FA600A9}" srcOrd="6" destOrd="0" presId="urn:microsoft.com/office/officeart/2005/8/layout/default"/>
    <dgm:cxn modelId="{14FDC2DC-8470-3145-9037-8480AE43C83C}" type="presParOf" srcId="{D8EDBD9E-4DB6-3042-8396-B8CFDA786038}" destId="{4192F006-307F-B144-B544-F0765A4DBA0B}" srcOrd="7" destOrd="0" presId="urn:microsoft.com/office/officeart/2005/8/layout/default"/>
    <dgm:cxn modelId="{BAA55DD5-4592-2846-9746-FC121CD50654}" type="presParOf" srcId="{D8EDBD9E-4DB6-3042-8396-B8CFDA786038}" destId="{A339BC3F-B5EC-744C-9989-7EEA72413D3E}" srcOrd="8" destOrd="0" presId="urn:microsoft.com/office/officeart/2005/8/layout/default"/>
  </dgm:cxnLst>
  <dgm:bg>
    <a:effectLst>
      <a:glow rad="127000">
        <a:srgbClr val="FFC000"/>
      </a:glow>
    </a:effect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55A1F42-0B3D-429A-9301-1F8E1A8F6DA9}"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6F1429A4-0463-43CD-9719-FB15EABC3D5A}">
      <dgm:prSet custT="1"/>
      <dgm:spPr/>
      <dgm:t>
        <a:bodyPr/>
        <a:lstStyle/>
        <a:p>
          <a:r>
            <a:rPr lang="en-GB" sz="2500" dirty="0"/>
            <a:t>Al Qaeda transpired as a group of Muslims fighting  the Soviet Union during the 1980s.</a:t>
          </a:r>
          <a:endParaRPr lang="en-US" sz="2500" dirty="0"/>
        </a:p>
      </dgm:t>
    </dgm:pt>
    <dgm:pt modelId="{7B7BFFEA-F5A5-43DD-9C25-EB5DF5BF2AB1}" type="parTrans" cxnId="{E67AD709-E9F1-4BC0-85AA-4D57946E499E}">
      <dgm:prSet/>
      <dgm:spPr/>
      <dgm:t>
        <a:bodyPr/>
        <a:lstStyle/>
        <a:p>
          <a:endParaRPr lang="en-US" sz="2500"/>
        </a:p>
      </dgm:t>
    </dgm:pt>
    <dgm:pt modelId="{26B4E698-6D3F-4CEE-901B-355DD657673D}" type="sibTrans" cxnId="{E67AD709-E9F1-4BC0-85AA-4D57946E499E}">
      <dgm:prSet/>
      <dgm:spPr/>
      <dgm:t>
        <a:bodyPr/>
        <a:lstStyle/>
        <a:p>
          <a:endParaRPr lang="en-US" sz="2500"/>
        </a:p>
      </dgm:t>
    </dgm:pt>
    <dgm:pt modelId="{E48A0EF1-3BC9-4502-8421-4D1AE51A2367}">
      <dgm:prSet custT="1"/>
      <dgm:spPr/>
      <dgm:t>
        <a:bodyPr/>
        <a:lstStyle/>
        <a:p>
          <a:r>
            <a:rPr lang="en-GB" sz="2500"/>
            <a:t>Leader - Bin Laden’s vision was to create frontline fighters who could lead the ’global jihad’ project and unite hundreds of jihadists struggling against their own regimes under a single umbrella. </a:t>
          </a:r>
          <a:endParaRPr lang="en-US" sz="2500"/>
        </a:p>
      </dgm:t>
    </dgm:pt>
    <dgm:pt modelId="{D1354A11-8854-4BC7-80BC-E5ECF557F95F}" type="parTrans" cxnId="{35E9A4EB-9B95-435E-A9AD-032AEA9673C2}">
      <dgm:prSet/>
      <dgm:spPr/>
      <dgm:t>
        <a:bodyPr/>
        <a:lstStyle/>
        <a:p>
          <a:endParaRPr lang="en-US" sz="2500"/>
        </a:p>
      </dgm:t>
    </dgm:pt>
    <dgm:pt modelId="{96208BF0-F2AA-4CD2-ADCC-8BF695421F66}" type="sibTrans" cxnId="{35E9A4EB-9B95-435E-A9AD-032AEA9673C2}">
      <dgm:prSet/>
      <dgm:spPr/>
      <dgm:t>
        <a:bodyPr/>
        <a:lstStyle/>
        <a:p>
          <a:endParaRPr lang="en-US" sz="2500"/>
        </a:p>
      </dgm:t>
    </dgm:pt>
    <dgm:pt modelId="{D057887A-C639-4F5A-AE33-931E5DD6371C}">
      <dgm:prSet custT="1"/>
      <dgm:spPr/>
      <dgm:t>
        <a:bodyPr/>
        <a:lstStyle/>
        <a:p>
          <a:r>
            <a:rPr lang="en-GB" sz="2500"/>
            <a:t>By the 1990s Bin Ladens goal changed focusing on a ‘bigger enemy’ – The United States. </a:t>
          </a:r>
          <a:endParaRPr lang="en-US" sz="2500"/>
        </a:p>
      </dgm:t>
    </dgm:pt>
    <dgm:pt modelId="{58C4FEE9-31D1-4FE7-8E2C-95719585DE40}" type="parTrans" cxnId="{83E732DC-B696-4428-A732-EEE02D94823D}">
      <dgm:prSet/>
      <dgm:spPr/>
      <dgm:t>
        <a:bodyPr/>
        <a:lstStyle/>
        <a:p>
          <a:endParaRPr lang="en-US" sz="2500"/>
        </a:p>
      </dgm:t>
    </dgm:pt>
    <dgm:pt modelId="{158B8041-3895-4719-9C97-8AE66F103B08}" type="sibTrans" cxnId="{83E732DC-B696-4428-A732-EEE02D94823D}">
      <dgm:prSet/>
      <dgm:spPr/>
      <dgm:t>
        <a:bodyPr/>
        <a:lstStyle/>
        <a:p>
          <a:endParaRPr lang="en-US" sz="2500"/>
        </a:p>
      </dgm:t>
    </dgm:pt>
    <dgm:pt modelId="{975BA409-F85B-4378-91A6-07DA144C99DB}">
      <dgm:prSet custT="1"/>
      <dgm:spPr/>
      <dgm:t>
        <a:bodyPr/>
        <a:lstStyle/>
        <a:p>
          <a:r>
            <a:rPr lang="en-GB" sz="2500" dirty="0"/>
            <a:t>Al Qaeda seeks to establish a global caliphate.</a:t>
          </a:r>
        </a:p>
        <a:p>
          <a:r>
            <a:rPr lang="en-GB" sz="2500" dirty="0"/>
            <a:t>																		(Bryman, 2015).</a:t>
          </a:r>
        </a:p>
      </dgm:t>
    </dgm:pt>
    <dgm:pt modelId="{C755AC93-C5D3-4024-BFF6-DDD50F868609}" type="parTrans" cxnId="{329AFB42-F9C0-48D5-93D6-ECA4A8043CEC}">
      <dgm:prSet/>
      <dgm:spPr/>
      <dgm:t>
        <a:bodyPr/>
        <a:lstStyle/>
        <a:p>
          <a:endParaRPr lang="en-US" sz="2500"/>
        </a:p>
      </dgm:t>
    </dgm:pt>
    <dgm:pt modelId="{28E0E928-49E8-4A51-A6F5-F39E96B253A8}" type="sibTrans" cxnId="{329AFB42-F9C0-48D5-93D6-ECA4A8043CEC}">
      <dgm:prSet/>
      <dgm:spPr/>
      <dgm:t>
        <a:bodyPr/>
        <a:lstStyle/>
        <a:p>
          <a:endParaRPr lang="en-US" sz="2500"/>
        </a:p>
      </dgm:t>
    </dgm:pt>
    <dgm:pt modelId="{1DC94F2D-561A-6242-8D44-AD2B672FF68A}" type="pres">
      <dgm:prSet presAssocID="{F55A1F42-0B3D-429A-9301-1F8E1A8F6DA9}" presName="vert0" presStyleCnt="0">
        <dgm:presLayoutVars>
          <dgm:dir/>
          <dgm:animOne val="branch"/>
          <dgm:animLvl val="lvl"/>
        </dgm:presLayoutVars>
      </dgm:prSet>
      <dgm:spPr/>
    </dgm:pt>
    <dgm:pt modelId="{FA039CF8-5004-F943-B4B3-F1E9000F8338}" type="pres">
      <dgm:prSet presAssocID="{6F1429A4-0463-43CD-9719-FB15EABC3D5A}" presName="thickLine" presStyleLbl="alignNode1" presStyleIdx="0" presStyleCnt="4"/>
      <dgm:spPr/>
    </dgm:pt>
    <dgm:pt modelId="{1988516A-837E-4545-A822-D4AAFC8DD192}" type="pres">
      <dgm:prSet presAssocID="{6F1429A4-0463-43CD-9719-FB15EABC3D5A}" presName="horz1" presStyleCnt="0"/>
      <dgm:spPr/>
    </dgm:pt>
    <dgm:pt modelId="{FAF006FA-5490-3644-972E-C107D7862563}" type="pres">
      <dgm:prSet presAssocID="{6F1429A4-0463-43CD-9719-FB15EABC3D5A}" presName="tx1" presStyleLbl="revTx" presStyleIdx="0" presStyleCnt="4"/>
      <dgm:spPr/>
    </dgm:pt>
    <dgm:pt modelId="{F027A92B-D5B7-6A43-A35B-DA506EE7486F}" type="pres">
      <dgm:prSet presAssocID="{6F1429A4-0463-43CD-9719-FB15EABC3D5A}" presName="vert1" presStyleCnt="0"/>
      <dgm:spPr/>
    </dgm:pt>
    <dgm:pt modelId="{2D79AEFA-EB79-2D4B-B783-CBFE643BA0AA}" type="pres">
      <dgm:prSet presAssocID="{E48A0EF1-3BC9-4502-8421-4D1AE51A2367}" presName="thickLine" presStyleLbl="alignNode1" presStyleIdx="1" presStyleCnt="4"/>
      <dgm:spPr/>
    </dgm:pt>
    <dgm:pt modelId="{07974053-BEEB-EF45-A37B-E5496DBCAD99}" type="pres">
      <dgm:prSet presAssocID="{E48A0EF1-3BC9-4502-8421-4D1AE51A2367}" presName="horz1" presStyleCnt="0"/>
      <dgm:spPr/>
    </dgm:pt>
    <dgm:pt modelId="{1E2863D5-04AB-B74E-99CF-07AD1E803B5B}" type="pres">
      <dgm:prSet presAssocID="{E48A0EF1-3BC9-4502-8421-4D1AE51A2367}" presName="tx1" presStyleLbl="revTx" presStyleIdx="1" presStyleCnt="4"/>
      <dgm:spPr/>
    </dgm:pt>
    <dgm:pt modelId="{AB3D42A0-18F6-2340-98EC-C927BEFA187A}" type="pres">
      <dgm:prSet presAssocID="{E48A0EF1-3BC9-4502-8421-4D1AE51A2367}" presName="vert1" presStyleCnt="0"/>
      <dgm:spPr/>
    </dgm:pt>
    <dgm:pt modelId="{92021DEC-85D1-F546-BFF9-46D3D1B327FD}" type="pres">
      <dgm:prSet presAssocID="{D057887A-C639-4F5A-AE33-931E5DD6371C}" presName="thickLine" presStyleLbl="alignNode1" presStyleIdx="2" presStyleCnt="4"/>
      <dgm:spPr/>
    </dgm:pt>
    <dgm:pt modelId="{34CB8457-E7E1-3146-98A4-610C12974BF9}" type="pres">
      <dgm:prSet presAssocID="{D057887A-C639-4F5A-AE33-931E5DD6371C}" presName="horz1" presStyleCnt="0"/>
      <dgm:spPr/>
    </dgm:pt>
    <dgm:pt modelId="{804895E4-33E6-4044-9D63-20F1785AC044}" type="pres">
      <dgm:prSet presAssocID="{D057887A-C639-4F5A-AE33-931E5DD6371C}" presName="tx1" presStyleLbl="revTx" presStyleIdx="2" presStyleCnt="4"/>
      <dgm:spPr/>
    </dgm:pt>
    <dgm:pt modelId="{BA9898E0-B0C9-0C4A-AC37-E6D80B1ECD36}" type="pres">
      <dgm:prSet presAssocID="{D057887A-C639-4F5A-AE33-931E5DD6371C}" presName="vert1" presStyleCnt="0"/>
      <dgm:spPr/>
    </dgm:pt>
    <dgm:pt modelId="{17076A5E-2ECE-544C-BAAA-557ACFCBE0B9}" type="pres">
      <dgm:prSet presAssocID="{975BA409-F85B-4378-91A6-07DA144C99DB}" presName="thickLine" presStyleLbl="alignNode1" presStyleIdx="3" presStyleCnt="4"/>
      <dgm:spPr/>
    </dgm:pt>
    <dgm:pt modelId="{7DECC61A-12D3-5B43-9B76-B8FDEF379F6F}" type="pres">
      <dgm:prSet presAssocID="{975BA409-F85B-4378-91A6-07DA144C99DB}" presName="horz1" presStyleCnt="0"/>
      <dgm:spPr/>
    </dgm:pt>
    <dgm:pt modelId="{5FE50841-99A3-EB48-9378-6481430B96DF}" type="pres">
      <dgm:prSet presAssocID="{975BA409-F85B-4378-91A6-07DA144C99DB}" presName="tx1" presStyleLbl="revTx" presStyleIdx="3" presStyleCnt="4"/>
      <dgm:spPr/>
    </dgm:pt>
    <dgm:pt modelId="{D3933C49-4096-2943-BE77-24B06FE6A287}" type="pres">
      <dgm:prSet presAssocID="{975BA409-F85B-4378-91A6-07DA144C99DB}" presName="vert1" presStyleCnt="0"/>
      <dgm:spPr/>
    </dgm:pt>
  </dgm:ptLst>
  <dgm:cxnLst>
    <dgm:cxn modelId="{E67AD709-E9F1-4BC0-85AA-4D57946E499E}" srcId="{F55A1F42-0B3D-429A-9301-1F8E1A8F6DA9}" destId="{6F1429A4-0463-43CD-9719-FB15EABC3D5A}" srcOrd="0" destOrd="0" parTransId="{7B7BFFEA-F5A5-43DD-9C25-EB5DF5BF2AB1}" sibTransId="{26B4E698-6D3F-4CEE-901B-355DD657673D}"/>
    <dgm:cxn modelId="{A6691A3F-D335-6B4A-9A0F-1E8AA344A85A}" type="presOf" srcId="{6F1429A4-0463-43CD-9719-FB15EABC3D5A}" destId="{FAF006FA-5490-3644-972E-C107D7862563}" srcOrd="0" destOrd="0" presId="urn:microsoft.com/office/officeart/2008/layout/LinedList"/>
    <dgm:cxn modelId="{329AFB42-F9C0-48D5-93D6-ECA4A8043CEC}" srcId="{F55A1F42-0B3D-429A-9301-1F8E1A8F6DA9}" destId="{975BA409-F85B-4378-91A6-07DA144C99DB}" srcOrd="3" destOrd="0" parTransId="{C755AC93-C5D3-4024-BFF6-DDD50F868609}" sibTransId="{28E0E928-49E8-4A51-A6F5-F39E96B253A8}"/>
    <dgm:cxn modelId="{B4A9B35A-A866-024B-A47D-1B09F4D1DFD6}" type="presOf" srcId="{975BA409-F85B-4378-91A6-07DA144C99DB}" destId="{5FE50841-99A3-EB48-9378-6481430B96DF}" srcOrd="0" destOrd="0" presId="urn:microsoft.com/office/officeart/2008/layout/LinedList"/>
    <dgm:cxn modelId="{824D1B95-A267-0F48-8E55-4D041F1A38C7}" type="presOf" srcId="{F55A1F42-0B3D-429A-9301-1F8E1A8F6DA9}" destId="{1DC94F2D-561A-6242-8D44-AD2B672FF68A}" srcOrd="0" destOrd="0" presId="urn:microsoft.com/office/officeart/2008/layout/LinedList"/>
    <dgm:cxn modelId="{C2387FB8-837F-4E4E-B28E-944BB8D74E4E}" type="presOf" srcId="{D057887A-C639-4F5A-AE33-931E5DD6371C}" destId="{804895E4-33E6-4044-9D63-20F1785AC044}" srcOrd="0" destOrd="0" presId="urn:microsoft.com/office/officeart/2008/layout/LinedList"/>
    <dgm:cxn modelId="{83E732DC-B696-4428-A732-EEE02D94823D}" srcId="{F55A1F42-0B3D-429A-9301-1F8E1A8F6DA9}" destId="{D057887A-C639-4F5A-AE33-931E5DD6371C}" srcOrd="2" destOrd="0" parTransId="{58C4FEE9-31D1-4FE7-8E2C-95719585DE40}" sibTransId="{158B8041-3895-4719-9C97-8AE66F103B08}"/>
    <dgm:cxn modelId="{35E9A4EB-9B95-435E-A9AD-032AEA9673C2}" srcId="{F55A1F42-0B3D-429A-9301-1F8E1A8F6DA9}" destId="{E48A0EF1-3BC9-4502-8421-4D1AE51A2367}" srcOrd="1" destOrd="0" parTransId="{D1354A11-8854-4BC7-80BC-E5ECF557F95F}" sibTransId="{96208BF0-F2AA-4CD2-ADCC-8BF695421F66}"/>
    <dgm:cxn modelId="{564BA8F2-15DB-4348-953F-0B8D01EB52E5}" type="presOf" srcId="{E48A0EF1-3BC9-4502-8421-4D1AE51A2367}" destId="{1E2863D5-04AB-B74E-99CF-07AD1E803B5B}" srcOrd="0" destOrd="0" presId="urn:microsoft.com/office/officeart/2008/layout/LinedList"/>
    <dgm:cxn modelId="{FAFE0687-B0F3-3745-A92C-B82CAEAAAEED}" type="presParOf" srcId="{1DC94F2D-561A-6242-8D44-AD2B672FF68A}" destId="{FA039CF8-5004-F943-B4B3-F1E9000F8338}" srcOrd="0" destOrd="0" presId="urn:microsoft.com/office/officeart/2008/layout/LinedList"/>
    <dgm:cxn modelId="{E0F015E3-BD56-9A43-8653-8958299F2293}" type="presParOf" srcId="{1DC94F2D-561A-6242-8D44-AD2B672FF68A}" destId="{1988516A-837E-4545-A822-D4AAFC8DD192}" srcOrd="1" destOrd="0" presId="urn:microsoft.com/office/officeart/2008/layout/LinedList"/>
    <dgm:cxn modelId="{09CF4F64-32FD-5C42-A238-58B440309C16}" type="presParOf" srcId="{1988516A-837E-4545-A822-D4AAFC8DD192}" destId="{FAF006FA-5490-3644-972E-C107D7862563}" srcOrd="0" destOrd="0" presId="urn:microsoft.com/office/officeart/2008/layout/LinedList"/>
    <dgm:cxn modelId="{E1520DFC-1AB6-A240-856C-5F75A68F85AB}" type="presParOf" srcId="{1988516A-837E-4545-A822-D4AAFC8DD192}" destId="{F027A92B-D5B7-6A43-A35B-DA506EE7486F}" srcOrd="1" destOrd="0" presId="urn:microsoft.com/office/officeart/2008/layout/LinedList"/>
    <dgm:cxn modelId="{97A71A15-5520-2C41-ADAB-EE64EBBB9B7D}" type="presParOf" srcId="{1DC94F2D-561A-6242-8D44-AD2B672FF68A}" destId="{2D79AEFA-EB79-2D4B-B783-CBFE643BA0AA}" srcOrd="2" destOrd="0" presId="urn:microsoft.com/office/officeart/2008/layout/LinedList"/>
    <dgm:cxn modelId="{088349BB-E729-684A-AC99-4DB61D0B65CA}" type="presParOf" srcId="{1DC94F2D-561A-6242-8D44-AD2B672FF68A}" destId="{07974053-BEEB-EF45-A37B-E5496DBCAD99}" srcOrd="3" destOrd="0" presId="urn:microsoft.com/office/officeart/2008/layout/LinedList"/>
    <dgm:cxn modelId="{534B4BFB-C53D-9E41-B8F9-C9C5F48DCCDA}" type="presParOf" srcId="{07974053-BEEB-EF45-A37B-E5496DBCAD99}" destId="{1E2863D5-04AB-B74E-99CF-07AD1E803B5B}" srcOrd="0" destOrd="0" presId="urn:microsoft.com/office/officeart/2008/layout/LinedList"/>
    <dgm:cxn modelId="{5E89BB7F-A262-914C-8716-C25E4F27C5BE}" type="presParOf" srcId="{07974053-BEEB-EF45-A37B-E5496DBCAD99}" destId="{AB3D42A0-18F6-2340-98EC-C927BEFA187A}" srcOrd="1" destOrd="0" presId="urn:microsoft.com/office/officeart/2008/layout/LinedList"/>
    <dgm:cxn modelId="{01554A6B-4B07-394D-90E6-7C61DD0AB021}" type="presParOf" srcId="{1DC94F2D-561A-6242-8D44-AD2B672FF68A}" destId="{92021DEC-85D1-F546-BFF9-46D3D1B327FD}" srcOrd="4" destOrd="0" presId="urn:microsoft.com/office/officeart/2008/layout/LinedList"/>
    <dgm:cxn modelId="{8F638EFF-A29E-8D45-8C30-0A6C5D123DF9}" type="presParOf" srcId="{1DC94F2D-561A-6242-8D44-AD2B672FF68A}" destId="{34CB8457-E7E1-3146-98A4-610C12974BF9}" srcOrd="5" destOrd="0" presId="urn:microsoft.com/office/officeart/2008/layout/LinedList"/>
    <dgm:cxn modelId="{9E39FDAB-9C63-7648-A08C-7612BC0C1CCB}" type="presParOf" srcId="{34CB8457-E7E1-3146-98A4-610C12974BF9}" destId="{804895E4-33E6-4044-9D63-20F1785AC044}" srcOrd="0" destOrd="0" presId="urn:microsoft.com/office/officeart/2008/layout/LinedList"/>
    <dgm:cxn modelId="{7B3BCF8A-ECD3-9141-ADDB-8BD567928BA3}" type="presParOf" srcId="{34CB8457-E7E1-3146-98A4-610C12974BF9}" destId="{BA9898E0-B0C9-0C4A-AC37-E6D80B1ECD36}" srcOrd="1" destOrd="0" presId="urn:microsoft.com/office/officeart/2008/layout/LinedList"/>
    <dgm:cxn modelId="{EB2B7E50-6C95-6E41-86C8-CF8E42B00BB0}" type="presParOf" srcId="{1DC94F2D-561A-6242-8D44-AD2B672FF68A}" destId="{17076A5E-2ECE-544C-BAAA-557ACFCBE0B9}" srcOrd="6" destOrd="0" presId="urn:microsoft.com/office/officeart/2008/layout/LinedList"/>
    <dgm:cxn modelId="{DBA73EA1-59CB-FE4F-93EC-0BE139FAEC24}" type="presParOf" srcId="{1DC94F2D-561A-6242-8D44-AD2B672FF68A}" destId="{7DECC61A-12D3-5B43-9B76-B8FDEF379F6F}" srcOrd="7" destOrd="0" presId="urn:microsoft.com/office/officeart/2008/layout/LinedList"/>
    <dgm:cxn modelId="{302BFF59-65A3-6041-9E17-76A5B18B0B89}" type="presParOf" srcId="{7DECC61A-12D3-5B43-9B76-B8FDEF379F6F}" destId="{5FE50841-99A3-EB48-9378-6481430B96DF}" srcOrd="0" destOrd="0" presId="urn:microsoft.com/office/officeart/2008/layout/LinedList"/>
    <dgm:cxn modelId="{4CD0C125-14BE-1F4B-985B-081D62C89263}" type="presParOf" srcId="{7DECC61A-12D3-5B43-9B76-B8FDEF379F6F}" destId="{D3933C49-4096-2943-BE77-24B06FE6A287}"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7F2CFB2-4E02-4CDC-86BF-24CD4E1AD015}"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F9F0D592-BB38-4D03-B54F-B215A5B7C7DB}">
      <dgm:prSet/>
      <dgm:spPr/>
      <dgm:t>
        <a:bodyPr/>
        <a:lstStyle/>
        <a:p>
          <a:r>
            <a:rPr lang="en-GB" dirty="0"/>
            <a:t>Jihadism focuses on overthrowing local regimes; agendas gradually expand to include global goals. </a:t>
          </a:r>
          <a:endParaRPr lang="en-US" dirty="0"/>
        </a:p>
      </dgm:t>
    </dgm:pt>
    <dgm:pt modelId="{AD1DA356-56B8-4437-907A-7B7EC1C6AF70}" type="parTrans" cxnId="{E5A5A8EE-DED8-4903-BB8C-591A33118B2E}">
      <dgm:prSet/>
      <dgm:spPr/>
      <dgm:t>
        <a:bodyPr/>
        <a:lstStyle/>
        <a:p>
          <a:endParaRPr lang="en-US"/>
        </a:p>
      </dgm:t>
    </dgm:pt>
    <dgm:pt modelId="{B5F3A88C-680B-4E73-A0D5-AF8E9C1617FD}" type="sibTrans" cxnId="{E5A5A8EE-DED8-4903-BB8C-591A33118B2E}">
      <dgm:prSet/>
      <dgm:spPr/>
      <dgm:t>
        <a:bodyPr/>
        <a:lstStyle/>
        <a:p>
          <a:endParaRPr lang="en-US"/>
        </a:p>
      </dgm:t>
    </dgm:pt>
    <dgm:pt modelId="{B9E939AD-D9AD-4DE5-868A-213C83109848}">
      <dgm:prSet/>
      <dgm:spPr/>
      <dgm:t>
        <a:bodyPr/>
        <a:lstStyle/>
        <a:p>
          <a:r>
            <a:rPr lang="en-GB" dirty="0"/>
            <a:t>Al Qaeda believes that Muslims must be educated on the sharia and the idea of jihad must be popularised to convince Muslims to take up arms as the sole method of liberations.</a:t>
          </a:r>
          <a:endParaRPr lang="en-US" dirty="0"/>
        </a:p>
      </dgm:t>
    </dgm:pt>
    <dgm:pt modelId="{086259FD-B849-4F3B-A379-A9F43974DF26}" type="parTrans" cxnId="{03DF59D9-8811-4AAE-996B-0F8FA20A005C}">
      <dgm:prSet/>
      <dgm:spPr/>
      <dgm:t>
        <a:bodyPr/>
        <a:lstStyle/>
        <a:p>
          <a:endParaRPr lang="en-US"/>
        </a:p>
      </dgm:t>
    </dgm:pt>
    <dgm:pt modelId="{46882593-CC33-4642-AC47-A5F22D2E6A53}" type="sibTrans" cxnId="{03DF59D9-8811-4AAE-996B-0F8FA20A005C}">
      <dgm:prSet/>
      <dgm:spPr/>
      <dgm:t>
        <a:bodyPr/>
        <a:lstStyle/>
        <a:p>
          <a:endParaRPr lang="en-US"/>
        </a:p>
      </dgm:t>
    </dgm:pt>
    <dgm:pt modelId="{805984C7-8010-DF47-9C0C-B4B843FEB5E1}" type="pres">
      <dgm:prSet presAssocID="{77F2CFB2-4E02-4CDC-86BF-24CD4E1AD015}" presName="diagram" presStyleCnt="0">
        <dgm:presLayoutVars>
          <dgm:dir/>
          <dgm:resizeHandles val="exact"/>
        </dgm:presLayoutVars>
      </dgm:prSet>
      <dgm:spPr/>
    </dgm:pt>
    <dgm:pt modelId="{BDDD3296-F6B1-6342-9AF7-ADEB88B975CF}" type="pres">
      <dgm:prSet presAssocID="{F9F0D592-BB38-4D03-B54F-B215A5B7C7DB}" presName="node" presStyleLbl="node1" presStyleIdx="0" presStyleCnt="2">
        <dgm:presLayoutVars>
          <dgm:bulletEnabled val="1"/>
        </dgm:presLayoutVars>
      </dgm:prSet>
      <dgm:spPr/>
    </dgm:pt>
    <dgm:pt modelId="{3757EEE5-77F0-8A40-9184-64B9066AE347}" type="pres">
      <dgm:prSet presAssocID="{B5F3A88C-680B-4E73-A0D5-AF8E9C1617FD}" presName="sibTrans" presStyleCnt="0"/>
      <dgm:spPr/>
    </dgm:pt>
    <dgm:pt modelId="{CC83D33A-1304-4947-B60F-B0A64D7B2176}" type="pres">
      <dgm:prSet presAssocID="{B9E939AD-D9AD-4DE5-868A-213C83109848}" presName="node" presStyleLbl="node1" presStyleIdx="1" presStyleCnt="2">
        <dgm:presLayoutVars>
          <dgm:bulletEnabled val="1"/>
        </dgm:presLayoutVars>
      </dgm:prSet>
      <dgm:spPr/>
    </dgm:pt>
  </dgm:ptLst>
  <dgm:cxnLst>
    <dgm:cxn modelId="{BA438A82-71F1-FD4C-AB44-AAC5E4BB763A}" type="presOf" srcId="{B9E939AD-D9AD-4DE5-868A-213C83109848}" destId="{CC83D33A-1304-4947-B60F-B0A64D7B2176}" srcOrd="0" destOrd="0" presId="urn:microsoft.com/office/officeart/2005/8/layout/default"/>
    <dgm:cxn modelId="{FEC89CD4-0D67-D94E-8C90-8B448358014A}" type="presOf" srcId="{F9F0D592-BB38-4D03-B54F-B215A5B7C7DB}" destId="{BDDD3296-F6B1-6342-9AF7-ADEB88B975CF}" srcOrd="0" destOrd="0" presId="urn:microsoft.com/office/officeart/2005/8/layout/default"/>
    <dgm:cxn modelId="{03DF59D9-8811-4AAE-996B-0F8FA20A005C}" srcId="{77F2CFB2-4E02-4CDC-86BF-24CD4E1AD015}" destId="{B9E939AD-D9AD-4DE5-868A-213C83109848}" srcOrd="1" destOrd="0" parTransId="{086259FD-B849-4F3B-A379-A9F43974DF26}" sibTransId="{46882593-CC33-4642-AC47-A5F22D2E6A53}"/>
    <dgm:cxn modelId="{E5A5A8EE-DED8-4903-BB8C-591A33118B2E}" srcId="{77F2CFB2-4E02-4CDC-86BF-24CD4E1AD015}" destId="{F9F0D592-BB38-4D03-B54F-B215A5B7C7DB}" srcOrd="0" destOrd="0" parTransId="{AD1DA356-56B8-4437-907A-7B7EC1C6AF70}" sibTransId="{B5F3A88C-680B-4E73-A0D5-AF8E9C1617FD}"/>
    <dgm:cxn modelId="{C8F553F4-1AFA-8D43-9BF0-C173A68AA9F8}" type="presOf" srcId="{77F2CFB2-4E02-4CDC-86BF-24CD4E1AD015}" destId="{805984C7-8010-DF47-9C0C-B4B843FEB5E1}" srcOrd="0" destOrd="0" presId="urn:microsoft.com/office/officeart/2005/8/layout/default"/>
    <dgm:cxn modelId="{41CCF50E-C0E6-6848-AC8F-EF182AB14FC3}" type="presParOf" srcId="{805984C7-8010-DF47-9C0C-B4B843FEB5E1}" destId="{BDDD3296-F6B1-6342-9AF7-ADEB88B975CF}" srcOrd="0" destOrd="0" presId="urn:microsoft.com/office/officeart/2005/8/layout/default"/>
    <dgm:cxn modelId="{3297EDC1-3A17-2D43-9B5A-D1AA4A65DAF3}" type="presParOf" srcId="{805984C7-8010-DF47-9C0C-B4B843FEB5E1}" destId="{3757EEE5-77F0-8A40-9184-64B9066AE347}" srcOrd="1" destOrd="0" presId="urn:microsoft.com/office/officeart/2005/8/layout/default"/>
    <dgm:cxn modelId="{45840A72-1441-0140-908B-5DF035BCC86F}" type="presParOf" srcId="{805984C7-8010-DF47-9C0C-B4B843FEB5E1}" destId="{CC83D33A-1304-4947-B60F-B0A64D7B2176}" srcOrd="2"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3B43214-D041-4DC8-B7E1-C12C7F7AADF0}" type="doc">
      <dgm:prSet loTypeId="urn:microsoft.com/office/officeart/2008/layout/LinedList" loCatId="list" qsTypeId="urn:microsoft.com/office/officeart/2005/8/quickstyle/simple1" qsCatId="simple" csTypeId="urn:microsoft.com/office/officeart/2005/8/colors/accent0_3" csCatId="mainScheme" phldr="1"/>
      <dgm:spPr/>
      <dgm:t>
        <a:bodyPr/>
        <a:lstStyle/>
        <a:p>
          <a:endParaRPr lang="en-US"/>
        </a:p>
      </dgm:t>
    </dgm:pt>
    <dgm:pt modelId="{863B7210-25EB-4190-A09D-8EEE33A606C9}">
      <dgm:prSet/>
      <dgm:spPr/>
      <dgm:t>
        <a:bodyPr/>
        <a:lstStyle/>
        <a:p>
          <a:endParaRPr lang="en-GB" dirty="0"/>
        </a:p>
        <a:p>
          <a:r>
            <a:rPr lang="en-GB" dirty="0"/>
            <a:t>Anti-Semitism -  deep rooted in Al Qaeda’s ideology (ADL, 2021).</a:t>
          </a:r>
          <a:endParaRPr lang="en-US" dirty="0"/>
        </a:p>
      </dgm:t>
    </dgm:pt>
    <dgm:pt modelId="{C66E7052-A637-4B47-AE21-66DB4048620E}" type="parTrans" cxnId="{DEFE4301-25C1-4D4C-B491-AEE358A7C2B9}">
      <dgm:prSet/>
      <dgm:spPr/>
      <dgm:t>
        <a:bodyPr/>
        <a:lstStyle/>
        <a:p>
          <a:endParaRPr lang="en-US"/>
        </a:p>
      </dgm:t>
    </dgm:pt>
    <dgm:pt modelId="{0E78B851-25FF-4234-BF61-0444CD15584C}" type="sibTrans" cxnId="{DEFE4301-25C1-4D4C-B491-AEE358A7C2B9}">
      <dgm:prSet/>
      <dgm:spPr/>
      <dgm:t>
        <a:bodyPr/>
        <a:lstStyle/>
        <a:p>
          <a:endParaRPr lang="en-US"/>
        </a:p>
      </dgm:t>
    </dgm:pt>
    <dgm:pt modelId="{D73EF8DD-8B68-4BDD-A1F2-14696DD92D9E}">
      <dgm:prSet/>
      <dgm:spPr/>
      <dgm:t>
        <a:bodyPr/>
        <a:lstStyle/>
        <a:p>
          <a:r>
            <a:rPr lang="en-GB" dirty="0"/>
            <a:t>‘’Al Qaeda’s ideology is grounded on the assertion that weak and corrupt leadership is to blame for the decline of the Muslim community’’  (Gregg, 2010, p. 295).</a:t>
          </a:r>
          <a:endParaRPr lang="en-US" dirty="0"/>
        </a:p>
      </dgm:t>
    </dgm:pt>
    <dgm:pt modelId="{E6726190-CE69-4A48-9960-44BD4C3C6205}" type="parTrans" cxnId="{42F27E13-9D17-4DC1-A59B-96AE07B62FF7}">
      <dgm:prSet/>
      <dgm:spPr/>
      <dgm:t>
        <a:bodyPr/>
        <a:lstStyle/>
        <a:p>
          <a:endParaRPr lang="en-US"/>
        </a:p>
      </dgm:t>
    </dgm:pt>
    <dgm:pt modelId="{BAA3AE99-5DF3-440F-B9AE-8B176C4C7578}" type="sibTrans" cxnId="{42F27E13-9D17-4DC1-A59B-96AE07B62FF7}">
      <dgm:prSet/>
      <dgm:spPr/>
      <dgm:t>
        <a:bodyPr/>
        <a:lstStyle/>
        <a:p>
          <a:endParaRPr lang="en-US"/>
        </a:p>
      </dgm:t>
    </dgm:pt>
    <dgm:pt modelId="{611E5D96-6DB2-422F-A67F-1E0FC7553791}">
      <dgm:prSet/>
      <dgm:spPr/>
      <dgm:t>
        <a:bodyPr/>
        <a:lstStyle/>
        <a:p>
          <a:r>
            <a:rPr lang="en-GB" dirty="0"/>
            <a:t>The acceptance of Western norms and values has weakened leadership which has resulted in a drift from ‘’the true path of Islam’’ (Gregg, 2010, p. 295).</a:t>
          </a:r>
          <a:endParaRPr lang="en-US" dirty="0"/>
        </a:p>
      </dgm:t>
    </dgm:pt>
    <dgm:pt modelId="{1CBF4565-298E-491C-A98C-D2DBDE7EB8B4}" type="parTrans" cxnId="{30165B54-AF39-4710-AE6C-98B899493A76}">
      <dgm:prSet/>
      <dgm:spPr/>
      <dgm:t>
        <a:bodyPr/>
        <a:lstStyle/>
        <a:p>
          <a:endParaRPr lang="en-US"/>
        </a:p>
      </dgm:t>
    </dgm:pt>
    <dgm:pt modelId="{0FF0F26B-19C4-467E-92EC-49FDD66A0829}" type="sibTrans" cxnId="{30165B54-AF39-4710-AE6C-98B899493A76}">
      <dgm:prSet/>
      <dgm:spPr/>
      <dgm:t>
        <a:bodyPr/>
        <a:lstStyle/>
        <a:p>
          <a:endParaRPr lang="en-US"/>
        </a:p>
      </dgm:t>
    </dgm:pt>
    <dgm:pt modelId="{348CFFF0-F9AA-264C-8B77-722953FF2A65}" type="pres">
      <dgm:prSet presAssocID="{E3B43214-D041-4DC8-B7E1-C12C7F7AADF0}" presName="vert0" presStyleCnt="0">
        <dgm:presLayoutVars>
          <dgm:dir/>
          <dgm:animOne val="branch"/>
          <dgm:animLvl val="lvl"/>
        </dgm:presLayoutVars>
      </dgm:prSet>
      <dgm:spPr/>
    </dgm:pt>
    <dgm:pt modelId="{20A8C6B6-B7AB-524D-92A3-1C661F1EC664}" type="pres">
      <dgm:prSet presAssocID="{863B7210-25EB-4190-A09D-8EEE33A606C9}" presName="thickLine" presStyleLbl="alignNode1" presStyleIdx="0" presStyleCnt="3"/>
      <dgm:spPr/>
    </dgm:pt>
    <dgm:pt modelId="{F098731C-50BD-184B-8D99-3C51F7E5DF46}" type="pres">
      <dgm:prSet presAssocID="{863B7210-25EB-4190-A09D-8EEE33A606C9}" presName="horz1" presStyleCnt="0"/>
      <dgm:spPr/>
    </dgm:pt>
    <dgm:pt modelId="{08B74A2E-6A6B-D74D-B9E2-D68B13135D1A}" type="pres">
      <dgm:prSet presAssocID="{863B7210-25EB-4190-A09D-8EEE33A606C9}" presName="tx1" presStyleLbl="revTx" presStyleIdx="0" presStyleCnt="3"/>
      <dgm:spPr/>
    </dgm:pt>
    <dgm:pt modelId="{CB9C7DF7-8FC9-074F-B1E7-DFDBB283E0B7}" type="pres">
      <dgm:prSet presAssocID="{863B7210-25EB-4190-A09D-8EEE33A606C9}" presName="vert1" presStyleCnt="0"/>
      <dgm:spPr/>
    </dgm:pt>
    <dgm:pt modelId="{383D2BE7-13EC-CA4F-A9A6-1E340E03EE71}" type="pres">
      <dgm:prSet presAssocID="{D73EF8DD-8B68-4BDD-A1F2-14696DD92D9E}" presName="thickLine" presStyleLbl="alignNode1" presStyleIdx="1" presStyleCnt="3"/>
      <dgm:spPr/>
    </dgm:pt>
    <dgm:pt modelId="{8C0D4126-74F0-B64E-8240-A7E2324F4A95}" type="pres">
      <dgm:prSet presAssocID="{D73EF8DD-8B68-4BDD-A1F2-14696DD92D9E}" presName="horz1" presStyleCnt="0"/>
      <dgm:spPr/>
    </dgm:pt>
    <dgm:pt modelId="{D7DBDCC3-9EDB-3549-A421-7BAF7E293636}" type="pres">
      <dgm:prSet presAssocID="{D73EF8DD-8B68-4BDD-A1F2-14696DD92D9E}" presName="tx1" presStyleLbl="revTx" presStyleIdx="1" presStyleCnt="3" custScaleY="94819"/>
      <dgm:spPr/>
    </dgm:pt>
    <dgm:pt modelId="{DB4D65D9-E7DD-C441-AD38-BE44698C54FC}" type="pres">
      <dgm:prSet presAssocID="{D73EF8DD-8B68-4BDD-A1F2-14696DD92D9E}" presName="vert1" presStyleCnt="0"/>
      <dgm:spPr/>
    </dgm:pt>
    <dgm:pt modelId="{F3ED84C3-6FEE-A648-B7CD-D2504999E37A}" type="pres">
      <dgm:prSet presAssocID="{611E5D96-6DB2-422F-A67F-1E0FC7553791}" presName="thickLine" presStyleLbl="alignNode1" presStyleIdx="2" presStyleCnt="3"/>
      <dgm:spPr/>
    </dgm:pt>
    <dgm:pt modelId="{3E298D90-24AA-E341-AD69-3B7E59DEA16F}" type="pres">
      <dgm:prSet presAssocID="{611E5D96-6DB2-422F-A67F-1E0FC7553791}" presName="horz1" presStyleCnt="0"/>
      <dgm:spPr/>
    </dgm:pt>
    <dgm:pt modelId="{C06B58D3-D95B-BC42-8FDD-A73AFBE854C1}" type="pres">
      <dgm:prSet presAssocID="{611E5D96-6DB2-422F-A67F-1E0FC7553791}" presName="tx1" presStyleLbl="revTx" presStyleIdx="2" presStyleCnt="3"/>
      <dgm:spPr/>
    </dgm:pt>
    <dgm:pt modelId="{E41BAD6E-30ED-3147-9AD2-9844E1091A3E}" type="pres">
      <dgm:prSet presAssocID="{611E5D96-6DB2-422F-A67F-1E0FC7553791}" presName="vert1" presStyleCnt="0"/>
      <dgm:spPr/>
    </dgm:pt>
  </dgm:ptLst>
  <dgm:cxnLst>
    <dgm:cxn modelId="{DEFE4301-25C1-4D4C-B491-AEE358A7C2B9}" srcId="{E3B43214-D041-4DC8-B7E1-C12C7F7AADF0}" destId="{863B7210-25EB-4190-A09D-8EEE33A606C9}" srcOrd="0" destOrd="0" parTransId="{C66E7052-A637-4B47-AE21-66DB4048620E}" sibTransId="{0E78B851-25FF-4234-BF61-0444CD15584C}"/>
    <dgm:cxn modelId="{42F27E13-9D17-4DC1-A59B-96AE07B62FF7}" srcId="{E3B43214-D041-4DC8-B7E1-C12C7F7AADF0}" destId="{D73EF8DD-8B68-4BDD-A1F2-14696DD92D9E}" srcOrd="1" destOrd="0" parTransId="{E6726190-CE69-4A48-9960-44BD4C3C6205}" sibTransId="{BAA3AE99-5DF3-440F-B9AE-8B176C4C7578}"/>
    <dgm:cxn modelId="{30165B54-AF39-4710-AE6C-98B899493A76}" srcId="{E3B43214-D041-4DC8-B7E1-C12C7F7AADF0}" destId="{611E5D96-6DB2-422F-A67F-1E0FC7553791}" srcOrd="2" destOrd="0" parTransId="{1CBF4565-298E-491C-A98C-D2DBDE7EB8B4}" sibTransId="{0FF0F26B-19C4-467E-92EC-49FDD66A0829}"/>
    <dgm:cxn modelId="{1397C884-7E19-764D-9A8B-4570E6B64D41}" type="presOf" srcId="{E3B43214-D041-4DC8-B7E1-C12C7F7AADF0}" destId="{348CFFF0-F9AA-264C-8B77-722953FF2A65}" srcOrd="0" destOrd="0" presId="urn:microsoft.com/office/officeart/2008/layout/LinedList"/>
    <dgm:cxn modelId="{59A3E99A-91BB-AA4D-8B1D-55D507FF459F}" type="presOf" srcId="{611E5D96-6DB2-422F-A67F-1E0FC7553791}" destId="{C06B58D3-D95B-BC42-8FDD-A73AFBE854C1}" srcOrd="0" destOrd="0" presId="urn:microsoft.com/office/officeart/2008/layout/LinedList"/>
    <dgm:cxn modelId="{12E121E7-89E6-7D41-868C-CA0E672C44D9}" type="presOf" srcId="{D73EF8DD-8B68-4BDD-A1F2-14696DD92D9E}" destId="{D7DBDCC3-9EDB-3549-A421-7BAF7E293636}" srcOrd="0" destOrd="0" presId="urn:microsoft.com/office/officeart/2008/layout/LinedList"/>
    <dgm:cxn modelId="{2A224FF2-89A7-414F-9D7C-07B42522D836}" type="presOf" srcId="{863B7210-25EB-4190-A09D-8EEE33A606C9}" destId="{08B74A2E-6A6B-D74D-B9E2-D68B13135D1A}" srcOrd="0" destOrd="0" presId="urn:microsoft.com/office/officeart/2008/layout/LinedList"/>
    <dgm:cxn modelId="{BF4CF7B7-684D-594A-A8BB-AB596E7067B1}" type="presParOf" srcId="{348CFFF0-F9AA-264C-8B77-722953FF2A65}" destId="{20A8C6B6-B7AB-524D-92A3-1C661F1EC664}" srcOrd="0" destOrd="0" presId="urn:microsoft.com/office/officeart/2008/layout/LinedList"/>
    <dgm:cxn modelId="{57EFD57F-A964-0F4C-9EE8-3988D2DE9B26}" type="presParOf" srcId="{348CFFF0-F9AA-264C-8B77-722953FF2A65}" destId="{F098731C-50BD-184B-8D99-3C51F7E5DF46}" srcOrd="1" destOrd="0" presId="urn:microsoft.com/office/officeart/2008/layout/LinedList"/>
    <dgm:cxn modelId="{51799B0C-3270-D34B-B699-0E73EEA23E4F}" type="presParOf" srcId="{F098731C-50BD-184B-8D99-3C51F7E5DF46}" destId="{08B74A2E-6A6B-D74D-B9E2-D68B13135D1A}" srcOrd="0" destOrd="0" presId="urn:microsoft.com/office/officeart/2008/layout/LinedList"/>
    <dgm:cxn modelId="{0A557E91-2C27-4846-A1BF-9344357969E7}" type="presParOf" srcId="{F098731C-50BD-184B-8D99-3C51F7E5DF46}" destId="{CB9C7DF7-8FC9-074F-B1E7-DFDBB283E0B7}" srcOrd="1" destOrd="0" presId="urn:microsoft.com/office/officeart/2008/layout/LinedList"/>
    <dgm:cxn modelId="{63D70673-E355-8C4C-BD18-E5B335112A11}" type="presParOf" srcId="{348CFFF0-F9AA-264C-8B77-722953FF2A65}" destId="{383D2BE7-13EC-CA4F-A9A6-1E340E03EE71}" srcOrd="2" destOrd="0" presId="urn:microsoft.com/office/officeart/2008/layout/LinedList"/>
    <dgm:cxn modelId="{AAAA4E69-88AF-6E4F-99F0-31E2610B1792}" type="presParOf" srcId="{348CFFF0-F9AA-264C-8B77-722953FF2A65}" destId="{8C0D4126-74F0-B64E-8240-A7E2324F4A95}" srcOrd="3" destOrd="0" presId="urn:microsoft.com/office/officeart/2008/layout/LinedList"/>
    <dgm:cxn modelId="{F8B0613B-2FBB-D34C-AE25-2B27F7EC6AB1}" type="presParOf" srcId="{8C0D4126-74F0-B64E-8240-A7E2324F4A95}" destId="{D7DBDCC3-9EDB-3549-A421-7BAF7E293636}" srcOrd="0" destOrd="0" presId="urn:microsoft.com/office/officeart/2008/layout/LinedList"/>
    <dgm:cxn modelId="{DE531BAE-D430-B24A-A008-E6D4B94833F3}" type="presParOf" srcId="{8C0D4126-74F0-B64E-8240-A7E2324F4A95}" destId="{DB4D65D9-E7DD-C441-AD38-BE44698C54FC}" srcOrd="1" destOrd="0" presId="urn:microsoft.com/office/officeart/2008/layout/LinedList"/>
    <dgm:cxn modelId="{F0ED8121-FAD0-0645-8DFD-D3B7323D7E2F}" type="presParOf" srcId="{348CFFF0-F9AA-264C-8B77-722953FF2A65}" destId="{F3ED84C3-6FEE-A648-B7CD-D2504999E37A}" srcOrd="4" destOrd="0" presId="urn:microsoft.com/office/officeart/2008/layout/LinedList"/>
    <dgm:cxn modelId="{E647E48A-665F-324D-B03B-E959C46D647D}" type="presParOf" srcId="{348CFFF0-F9AA-264C-8B77-722953FF2A65}" destId="{3E298D90-24AA-E341-AD69-3B7E59DEA16F}" srcOrd="5" destOrd="0" presId="urn:microsoft.com/office/officeart/2008/layout/LinedList"/>
    <dgm:cxn modelId="{DE51EF9B-BD12-824D-90CB-38CEF190911E}" type="presParOf" srcId="{3E298D90-24AA-E341-AD69-3B7E59DEA16F}" destId="{C06B58D3-D95B-BC42-8FDD-A73AFBE854C1}" srcOrd="0" destOrd="0" presId="urn:microsoft.com/office/officeart/2008/layout/LinedList"/>
    <dgm:cxn modelId="{63A65ED8-BA0A-874A-93A9-361F0EA35F2B}" type="presParOf" srcId="{3E298D90-24AA-E341-AD69-3B7E59DEA16F}" destId="{E41BAD6E-30ED-3147-9AD2-9844E1091A3E}"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CEF973A-17EC-427D-BB92-6D53DD1AC777}"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334EED82-389A-4CED-928F-587760900F5E}">
      <dgm:prSet custT="1"/>
      <dgm:spPr/>
      <dgm:t>
        <a:bodyPr/>
        <a:lstStyle/>
        <a:p>
          <a:r>
            <a:rPr lang="en-GB" sz="2500" dirty="0"/>
            <a:t>Al Qaeda new addition to the ideology of the Islamic revolution is the call for Muslims to kill Americans.</a:t>
          </a:r>
          <a:endParaRPr lang="en-US" sz="2500" dirty="0"/>
        </a:p>
      </dgm:t>
    </dgm:pt>
    <dgm:pt modelId="{6C7045B8-E7BC-4384-9396-4C71181C90FA}" type="parTrans" cxnId="{76BF7B75-A618-489E-940C-94454121F455}">
      <dgm:prSet/>
      <dgm:spPr/>
      <dgm:t>
        <a:bodyPr/>
        <a:lstStyle/>
        <a:p>
          <a:endParaRPr lang="en-US" sz="2500"/>
        </a:p>
      </dgm:t>
    </dgm:pt>
    <dgm:pt modelId="{3472BBFE-FD81-42BF-A714-3DFF761F774C}" type="sibTrans" cxnId="{76BF7B75-A618-489E-940C-94454121F455}">
      <dgm:prSet/>
      <dgm:spPr/>
      <dgm:t>
        <a:bodyPr/>
        <a:lstStyle/>
        <a:p>
          <a:endParaRPr lang="en-US" sz="2500"/>
        </a:p>
      </dgm:t>
    </dgm:pt>
    <dgm:pt modelId="{085ADC2A-53BC-47B9-8B8A-D7456D05E0E5}">
      <dgm:prSet custT="1"/>
      <dgm:spPr/>
      <dgm:t>
        <a:bodyPr/>
        <a:lstStyle/>
        <a:p>
          <a:r>
            <a:rPr lang="en-GB" sz="2500" dirty="0"/>
            <a:t>‘’The ruling to kill the Americans and their allies – civilians and military is an individual duty for every Muslim who can do it in any country…’’ (Bin Laden, 1998 cited in Gregg, 2010), p. 297.</a:t>
          </a:r>
          <a:endParaRPr lang="en-US" sz="2500" dirty="0"/>
        </a:p>
      </dgm:t>
    </dgm:pt>
    <dgm:pt modelId="{B8BC508E-FFD4-4C9E-B07B-8B70CCE658FF}" type="parTrans" cxnId="{6D8AF5C3-7C71-4B57-AEF7-1D67A96CFE4E}">
      <dgm:prSet/>
      <dgm:spPr/>
      <dgm:t>
        <a:bodyPr/>
        <a:lstStyle/>
        <a:p>
          <a:endParaRPr lang="en-US" sz="2500"/>
        </a:p>
      </dgm:t>
    </dgm:pt>
    <dgm:pt modelId="{6A7D311B-C2B8-45BA-BFDB-78B16AEE41CE}" type="sibTrans" cxnId="{6D8AF5C3-7C71-4B57-AEF7-1D67A96CFE4E}">
      <dgm:prSet/>
      <dgm:spPr/>
      <dgm:t>
        <a:bodyPr/>
        <a:lstStyle/>
        <a:p>
          <a:endParaRPr lang="en-US" sz="2500"/>
        </a:p>
      </dgm:t>
    </dgm:pt>
    <dgm:pt modelId="{2CEBAB14-F076-43A6-921C-17C8C1A4B135}">
      <dgm:prSet custT="1"/>
      <dgm:spPr/>
      <dgm:t>
        <a:bodyPr/>
        <a:lstStyle/>
        <a:p>
          <a:r>
            <a:rPr lang="en-GB" sz="2500"/>
            <a:t>Obligation for Muslims to defend their faith.</a:t>
          </a:r>
          <a:endParaRPr lang="en-US" sz="2500"/>
        </a:p>
      </dgm:t>
    </dgm:pt>
    <dgm:pt modelId="{A099D32F-06B4-4424-9A25-7E385457145B}" type="parTrans" cxnId="{9F35A380-F85D-44ED-94F5-39CD3FA3DD7F}">
      <dgm:prSet/>
      <dgm:spPr/>
      <dgm:t>
        <a:bodyPr/>
        <a:lstStyle/>
        <a:p>
          <a:endParaRPr lang="en-US" sz="2500"/>
        </a:p>
      </dgm:t>
    </dgm:pt>
    <dgm:pt modelId="{32331839-808F-4B5F-A810-AF974C5B07CA}" type="sibTrans" cxnId="{9F35A380-F85D-44ED-94F5-39CD3FA3DD7F}">
      <dgm:prSet/>
      <dgm:spPr/>
      <dgm:t>
        <a:bodyPr/>
        <a:lstStyle/>
        <a:p>
          <a:endParaRPr lang="en-US" sz="2500"/>
        </a:p>
      </dgm:t>
    </dgm:pt>
    <dgm:pt modelId="{BD287377-EEA3-EA4D-BE11-19B18E3AA12D}" type="pres">
      <dgm:prSet presAssocID="{7CEF973A-17EC-427D-BB92-6D53DD1AC777}" presName="diagram" presStyleCnt="0">
        <dgm:presLayoutVars>
          <dgm:dir/>
          <dgm:resizeHandles val="exact"/>
        </dgm:presLayoutVars>
      </dgm:prSet>
      <dgm:spPr/>
    </dgm:pt>
    <dgm:pt modelId="{4ED14B41-10CC-9946-BA08-AACC5CE48502}" type="pres">
      <dgm:prSet presAssocID="{334EED82-389A-4CED-928F-587760900F5E}" presName="node" presStyleLbl="node1" presStyleIdx="0" presStyleCnt="3">
        <dgm:presLayoutVars>
          <dgm:bulletEnabled val="1"/>
        </dgm:presLayoutVars>
      </dgm:prSet>
      <dgm:spPr/>
    </dgm:pt>
    <dgm:pt modelId="{AE00B567-5BD0-3249-AED2-77EFA1CEAF31}" type="pres">
      <dgm:prSet presAssocID="{3472BBFE-FD81-42BF-A714-3DFF761F774C}" presName="sibTrans" presStyleCnt="0"/>
      <dgm:spPr/>
    </dgm:pt>
    <dgm:pt modelId="{21EFAFE0-4915-5A44-BB0C-C14C218C7E5A}" type="pres">
      <dgm:prSet presAssocID="{085ADC2A-53BC-47B9-8B8A-D7456D05E0E5}" presName="node" presStyleLbl="node1" presStyleIdx="1" presStyleCnt="3" custScaleY="151659">
        <dgm:presLayoutVars>
          <dgm:bulletEnabled val="1"/>
        </dgm:presLayoutVars>
      </dgm:prSet>
      <dgm:spPr/>
    </dgm:pt>
    <dgm:pt modelId="{BEDF8A88-2E29-1949-8B8F-72B27A8295BE}" type="pres">
      <dgm:prSet presAssocID="{6A7D311B-C2B8-45BA-BFDB-78B16AEE41CE}" presName="sibTrans" presStyleCnt="0"/>
      <dgm:spPr/>
    </dgm:pt>
    <dgm:pt modelId="{C3CB38EF-D3AC-134D-A135-A75B81FDA465}" type="pres">
      <dgm:prSet presAssocID="{2CEBAB14-F076-43A6-921C-17C8C1A4B135}" presName="node" presStyleLbl="node1" presStyleIdx="2" presStyleCnt="3">
        <dgm:presLayoutVars>
          <dgm:bulletEnabled val="1"/>
        </dgm:presLayoutVars>
      </dgm:prSet>
      <dgm:spPr/>
    </dgm:pt>
  </dgm:ptLst>
  <dgm:cxnLst>
    <dgm:cxn modelId="{349B2137-3946-0149-8779-3C5F2E424EBB}" type="presOf" srcId="{085ADC2A-53BC-47B9-8B8A-D7456D05E0E5}" destId="{21EFAFE0-4915-5A44-BB0C-C14C218C7E5A}" srcOrd="0" destOrd="0" presId="urn:microsoft.com/office/officeart/2005/8/layout/default"/>
    <dgm:cxn modelId="{B7FDED53-3CC9-C749-B687-471E9E39D2D8}" type="presOf" srcId="{7CEF973A-17EC-427D-BB92-6D53DD1AC777}" destId="{BD287377-EEA3-EA4D-BE11-19B18E3AA12D}" srcOrd="0" destOrd="0" presId="urn:microsoft.com/office/officeart/2005/8/layout/default"/>
    <dgm:cxn modelId="{76BF7B75-A618-489E-940C-94454121F455}" srcId="{7CEF973A-17EC-427D-BB92-6D53DD1AC777}" destId="{334EED82-389A-4CED-928F-587760900F5E}" srcOrd="0" destOrd="0" parTransId="{6C7045B8-E7BC-4384-9396-4C71181C90FA}" sibTransId="{3472BBFE-FD81-42BF-A714-3DFF761F774C}"/>
    <dgm:cxn modelId="{08EC3F77-9143-9348-8D19-AB7FB20E9CE6}" type="presOf" srcId="{334EED82-389A-4CED-928F-587760900F5E}" destId="{4ED14B41-10CC-9946-BA08-AACC5CE48502}" srcOrd="0" destOrd="0" presId="urn:microsoft.com/office/officeart/2005/8/layout/default"/>
    <dgm:cxn modelId="{9F35A380-F85D-44ED-94F5-39CD3FA3DD7F}" srcId="{7CEF973A-17EC-427D-BB92-6D53DD1AC777}" destId="{2CEBAB14-F076-43A6-921C-17C8C1A4B135}" srcOrd="2" destOrd="0" parTransId="{A099D32F-06B4-4424-9A25-7E385457145B}" sibTransId="{32331839-808F-4B5F-A810-AF974C5B07CA}"/>
    <dgm:cxn modelId="{AD0B48B9-DC4B-6845-A5F6-B4F6207F968C}" type="presOf" srcId="{2CEBAB14-F076-43A6-921C-17C8C1A4B135}" destId="{C3CB38EF-D3AC-134D-A135-A75B81FDA465}" srcOrd="0" destOrd="0" presId="urn:microsoft.com/office/officeart/2005/8/layout/default"/>
    <dgm:cxn modelId="{6D8AF5C3-7C71-4B57-AEF7-1D67A96CFE4E}" srcId="{7CEF973A-17EC-427D-BB92-6D53DD1AC777}" destId="{085ADC2A-53BC-47B9-8B8A-D7456D05E0E5}" srcOrd="1" destOrd="0" parTransId="{B8BC508E-FFD4-4C9E-B07B-8B70CCE658FF}" sibTransId="{6A7D311B-C2B8-45BA-BFDB-78B16AEE41CE}"/>
    <dgm:cxn modelId="{9715CC9A-1749-2A4D-8ADD-6A09B1BEE72C}" type="presParOf" srcId="{BD287377-EEA3-EA4D-BE11-19B18E3AA12D}" destId="{4ED14B41-10CC-9946-BA08-AACC5CE48502}" srcOrd="0" destOrd="0" presId="urn:microsoft.com/office/officeart/2005/8/layout/default"/>
    <dgm:cxn modelId="{C1338789-2351-054A-B187-0720414C840E}" type="presParOf" srcId="{BD287377-EEA3-EA4D-BE11-19B18E3AA12D}" destId="{AE00B567-5BD0-3249-AED2-77EFA1CEAF31}" srcOrd="1" destOrd="0" presId="urn:microsoft.com/office/officeart/2005/8/layout/default"/>
    <dgm:cxn modelId="{161048AA-1159-0C42-A37E-3E8EB108E784}" type="presParOf" srcId="{BD287377-EEA3-EA4D-BE11-19B18E3AA12D}" destId="{21EFAFE0-4915-5A44-BB0C-C14C218C7E5A}" srcOrd="2" destOrd="0" presId="urn:microsoft.com/office/officeart/2005/8/layout/default"/>
    <dgm:cxn modelId="{532FCCB9-70F2-5342-A9F1-231CE9582FFA}" type="presParOf" srcId="{BD287377-EEA3-EA4D-BE11-19B18E3AA12D}" destId="{BEDF8A88-2E29-1949-8B8F-72B27A8295BE}" srcOrd="3" destOrd="0" presId="urn:microsoft.com/office/officeart/2005/8/layout/default"/>
    <dgm:cxn modelId="{7C454354-62EF-894F-A9E8-71D0FF7B8388}" type="presParOf" srcId="{BD287377-EEA3-EA4D-BE11-19B18E3AA12D}" destId="{C3CB38EF-D3AC-134D-A135-A75B81FDA465}" srcOrd="4"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A36DE712-33B4-4070-87F0-37F705648DCB}"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CC7E5353-2CAB-44F1-AD17-5FFDD52EA80F}">
      <dgm:prSet/>
      <dgm:spPr/>
      <dgm:t>
        <a:bodyPr/>
        <a:lstStyle/>
        <a:p>
          <a:r>
            <a:rPr lang="en-GB" dirty="0"/>
            <a:t>Islam provides a total way of life and offers direction for governance, economics and society.</a:t>
          </a:r>
          <a:endParaRPr lang="en-US" dirty="0"/>
        </a:p>
      </dgm:t>
    </dgm:pt>
    <dgm:pt modelId="{9C53D77E-4D9A-4D8E-A62B-85737AE6E80C}" type="parTrans" cxnId="{301ECAD9-04AF-4487-9D5E-2E26A507FD3B}">
      <dgm:prSet/>
      <dgm:spPr/>
      <dgm:t>
        <a:bodyPr/>
        <a:lstStyle/>
        <a:p>
          <a:endParaRPr lang="en-US"/>
        </a:p>
      </dgm:t>
    </dgm:pt>
    <dgm:pt modelId="{8A1B8604-9C51-40EC-83CC-AF315F7FF451}" type="sibTrans" cxnId="{301ECAD9-04AF-4487-9D5E-2E26A507FD3B}">
      <dgm:prSet/>
      <dgm:spPr/>
      <dgm:t>
        <a:bodyPr/>
        <a:lstStyle/>
        <a:p>
          <a:endParaRPr lang="en-US"/>
        </a:p>
      </dgm:t>
    </dgm:pt>
    <dgm:pt modelId="{D6FE7848-8005-4EB4-B6E0-520CC08DA352}">
      <dgm:prSet/>
      <dgm:spPr/>
      <dgm:t>
        <a:bodyPr/>
        <a:lstStyle/>
        <a:p>
          <a:r>
            <a:rPr lang="en-GB" dirty="0"/>
            <a:t>‘’We are an </a:t>
          </a:r>
          <a:r>
            <a:rPr lang="en-GB" i="1" dirty="0"/>
            <a:t>ummah</a:t>
          </a:r>
          <a:r>
            <a:rPr lang="en-GB" dirty="0"/>
            <a:t> [unified Muslim community] and have a long history with the grace of God. We are now in the 15</a:t>
          </a:r>
          <a:r>
            <a:rPr lang="en-GB" baseline="30000" dirty="0"/>
            <a:t>th</a:t>
          </a:r>
          <a:r>
            <a:rPr lang="en-GB" dirty="0"/>
            <a:t> century of this great religion’’ (Bin Laden, 1997 cited in Gregg, 2010, p. 298).</a:t>
          </a:r>
          <a:endParaRPr lang="en-US" dirty="0"/>
        </a:p>
      </dgm:t>
    </dgm:pt>
    <dgm:pt modelId="{5FEA3586-37C8-4157-A954-448FC80FE1B6}" type="parTrans" cxnId="{B017D28D-7397-42F7-9063-0AE6EDDDE3B8}">
      <dgm:prSet/>
      <dgm:spPr/>
      <dgm:t>
        <a:bodyPr/>
        <a:lstStyle/>
        <a:p>
          <a:endParaRPr lang="en-US"/>
        </a:p>
      </dgm:t>
    </dgm:pt>
    <dgm:pt modelId="{C562430F-4A03-45C6-98B5-F911D2929F3D}" type="sibTrans" cxnId="{B017D28D-7397-42F7-9063-0AE6EDDDE3B8}">
      <dgm:prSet/>
      <dgm:spPr/>
      <dgm:t>
        <a:bodyPr/>
        <a:lstStyle/>
        <a:p>
          <a:endParaRPr lang="en-US"/>
        </a:p>
      </dgm:t>
    </dgm:pt>
    <dgm:pt modelId="{1C17E1D0-B3A4-9B4E-8CB7-F75EE9BEAC06}" type="pres">
      <dgm:prSet presAssocID="{A36DE712-33B4-4070-87F0-37F705648DCB}" presName="vert0" presStyleCnt="0">
        <dgm:presLayoutVars>
          <dgm:dir/>
          <dgm:animOne val="branch"/>
          <dgm:animLvl val="lvl"/>
        </dgm:presLayoutVars>
      </dgm:prSet>
      <dgm:spPr/>
    </dgm:pt>
    <dgm:pt modelId="{C313962E-D00F-7044-8781-A67C770FB7FC}" type="pres">
      <dgm:prSet presAssocID="{CC7E5353-2CAB-44F1-AD17-5FFDD52EA80F}" presName="thickLine" presStyleLbl="alignNode1" presStyleIdx="0" presStyleCnt="2"/>
      <dgm:spPr/>
    </dgm:pt>
    <dgm:pt modelId="{B154EC7E-C97B-0A43-8F76-09B0B1985E93}" type="pres">
      <dgm:prSet presAssocID="{CC7E5353-2CAB-44F1-AD17-5FFDD52EA80F}" presName="horz1" presStyleCnt="0"/>
      <dgm:spPr/>
    </dgm:pt>
    <dgm:pt modelId="{F08F0853-5CE4-E945-92A2-371C47CEB58F}" type="pres">
      <dgm:prSet presAssocID="{CC7E5353-2CAB-44F1-AD17-5FFDD52EA80F}" presName="tx1" presStyleLbl="revTx" presStyleIdx="0" presStyleCnt="2"/>
      <dgm:spPr/>
    </dgm:pt>
    <dgm:pt modelId="{1915691F-788B-8043-90FF-B01632388932}" type="pres">
      <dgm:prSet presAssocID="{CC7E5353-2CAB-44F1-AD17-5FFDD52EA80F}" presName="vert1" presStyleCnt="0"/>
      <dgm:spPr/>
    </dgm:pt>
    <dgm:pt modelId="{FA8914FB-0592-4642-91B8-DF9037CA6FE4}" type="pres">
      <dgm:prSet presAssocID="{D6FE7848-8005-4EB4-B6E0-520CC08DA352}" presName="thickLine" presStyleLbl="alignNode1" presStyleIdx="1" presStyleCnt="2"/>
      <dgm:spPr/>
    </dgm:pt>
    <dgm:pt modelId="{3C009E6A-7BD8-C443-A2AE-AAA368312D17}" type="pres">
      <dgm:prSet presAssocID="{D6FE7848-8005-4EB4-B6E0-520CC08DA352}" presName="horz1" presStyleCnt="0"/>
      <dgm:spPr/>
    </dgm:pt>
    <dgm:pt modelId="{08E23C29-B72A-684E-93EC-5256CB55ADD1}" type="pres">
      <dgm:prSet presAssocID="{D6FE7848-8005-4EB4-B6E0-520CC08DA352}" presName="tx1" presStyleLbl="revTx" presStyleIdx="1" presStyleCnt="2"/>
      <dgm:spPr/>
    </dgm:pt>
    <dgm:pt modelId="{37BA6CCB-EDCE-6D41-86BD-0ED11BFA485C}" type="pres">
      <dgm:prSet presAssocID="{D6FE7848-8005-4EB4-B6E0-520CC08DA352}" presName="vert1" presStyleCnt="0"/>
      <dgm:spPr/>
    </dgm:pt>
  </dgm:ptLst>
  <dgm:cxnLst>
    <dgm:cxn modelId="{706E1021-202D-4C4F-B0B6-50F0E886BAE2}" type="presOf" srcId="{A36DE712-33B4-4070-87F0-37F705648DCB}" destId="{1C17E1D0-B3A4-9B4E-8CB7-F75EE9BEAC06}" srcOrd="0" destOrd="0" presId="urn:microsoft.com/office/officeart/2008/layout/LinedList"/>
    <dgm:cxn modelId="{B017D28D-7397-42F7-9063-0AE6EDDDE3B8}" srcId="{A36DE712-33B4-4070-87F0-37F705648DCB}" destId="{D6FE7848-8005-4EB4-B6E0-520CC08DA352}" srcOrd="1" destOrd="0" parTransId="{5FEA3586-37C8-4157-A954-448FC80FE1B6}" sibTransId="{C562430F-4A03-45C6-98B5-F911D2929F3D}"/>
    <dgm:cxn modelId="{A1E767B6-6523-D543-BF42-1A90BCE46673}" type="presOf" srcId="{D6FE7848-8005-4EB4-B6E0-520CC08DA352}" destId="{08E23C29-B72A-684E-93EC-5256CB55ADD1}" srcOrd="0" destOrd="0" presId="urn:microsoft.com/office/officeart/2008/layout/LinedList"/>
    <dgm:cxn modelId="{548FF1C7-7C37-C44B-B295-F05F5166A31B}" type="presOf" srcId="{CC7E5353-2CAB-44F1-AD17-5FFDD52EA80F}" destId="{F08F0853-5CE4-E945-92A2-371C47CEB58F}" srcOrd="0" destOrd="0" presId="urn:microsoft.com/office/officeart/2008/layout/LinedList"/>
    <dgm:cxn modelId="{301ECAD9-04AF-4487-9D5E-2E26A507FD3B}" srcId="{A36DE712-33B4-4070-87F0-37F705648DCB}" destId="{CC7E5353-2CAB-44F1-AD17-5FFDD52EA80F}" srcOrd="0" destOrd="0" parTransId="{9C53D77E-4D9A-4D8E-A62B-85737AE6E80C}" sibTransId="{8A1B8604-9C51-40EC-83CC-AF315F7FF451}"/>
    <dgm:cxn modelId="{71ABB614-3D66-AB46-BAC7-5EE81CD9AB4C}" type="presParOf" srcId="{1C17E1D0-B3A4-9B4E-8CB7-F75EE9BEAC06}" destId="{C313962E-D00F-7044-8781-A67C770FB7FC}" srcOrd="0" destOrd="0" presId="urn:microsoft.com/office/officeart/2008/layout/LinedList"/>
    <dgm:cxn modelId="{9056B770-4698-5F42-8416-705C5C70E982}" type="presParOf" srcId="{1C17E1D0-B3A4-9B4E-8CB7-F75EE9BEAC06}" destId="{B154EC7E-C97B-0A43-8F76-09B0B1985E93}" srcOrd="1" destOrd="0" presId="urn:microsoft.com/office/officeart/2008/layout/LinedList"/>
    <dgm:cxn modelId="{A9C5EA1C-7BF0-A84D-8AF0-D94E1AE87855}" type="presParOf" srcId="{B154EC7E-C97B-0A43-8F76-09B0B1985E93}" destId="{F08F0853-5CE4-E945-92A2-371C47CEB58F}" srcOrd="0" destOrd="0" presId="urn:microsoft.com/office/officeart/2008/layout/LinedList"/>
    <dgm:cxn modelId="{3CD2B0D3-F2E5-4942-B319-3A06A11F1823}" type="presParOf" srcId="{B154EC7E-C97B-0A43-8F76-09B0B1985E93}" destId="{1915691F-788B-8043-90FF-B01632388932}" srcOrd="1" destOrd="0" presId="urn:microsoft.com/office/officeart/2008/layout/LinedList"/>
    <dgm:cxn modelId="{612ABC81-6064-074F-B179-0E6E393DC8AC}" type="presParOf" srcId="{1C17E1D0-B3A4-9B4E-8CB7-F75EE9BEAC06}" destId="{FA8914FB-0592-4642-91B8-DF9037CA6FE4}" srcOrd="2" destOrd="0" presId="urn:microsoft.com/office/officeart/2008/layout/LinedList"/>
    <dgm:cxn modelId="{BB5DBADD-CCBE-A845-B2AB-B57A0CDA53F3}" type="presParOf" srcId="{1C17E1D0-B3A4-9B4E-8CB7-F75EE9BEAC06}" destId="{3C009E6A-7BD8-C443-A2AE-AAA368312D17}" srcOrd="3" destOrd="0" presId="urn:microsoft.com/office/officeart/2008/layout/LinedList"/>
    <dgm:cxn modelId="{07779EB5-6BAD-9C42-96F1-DE44ABE04925}" type="presParOf" srcId="{3C009E6A-7BD8-C443-A2AE-AAA368312D17}" destId="{08E23C29-B72A-684E-93EC-5256CB55ADD1}" srcOrd="0" destOrd="0" presId="urn:microsoft.com/office/officeart/2008/layout/LinedList"/>
    <dgm:cxn modelId="{99DAAB9F-3B90-464F-A78D-45BB8696A5C0}" type="presParOf" srcId="{3C009E6A-7BD8-C443-A2AE-AAA368312D17}" destId="{37BA6CCB-EDCE-6D41-86BD-0ED11BFA485C}"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CFAC2728-38B5-4F8A-922D-D996DCC09BE6}"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3BE388FB-E315-4691-8327-455FCDD8AF1F}">
      <dgm:prSet custT="1"/>
      <dgm:spPr/>
      <dgm:t>
        <a:bodyPr/>
        <a:lstStyle/>
        <a:p>
          <a:r>
            <a:rPr lang="en-GB" sz="1400"/>
            <a:t>1979: travels to Afghan to join the Jihad (holy war) against Soviet Union.</a:t>
          </a:r>
          <a:endParaRPr lang="en-US" sz="1400"/>
        </a:p>
      </dgm:t>
    </dgm:pt>
    <dgm:pt modelId="{8AEF91C2-5D17-4EAA-8FB0-186FD191D6B2}" type="parTrans" cxnId="{743EEEAE-3C9D-4DBA-8916-656DFF14AE5A}">
      <dgm:prSet/>
      <dgm:spPr/>
      <dgm:t>
        <a:bodyPr/>
        <a:lstStyle/>
        <a:p>
          <a:endParaRPr lang="en-US" sz="1400"/>
        </a:p>
      </dgm:t>
    </dgm:pt>
    <dgm:pt modelId="{7A3B0C5A-8BB8-4E41-8A1B-8F5E409C4CE5}" type="sibTrans" cxnId="{743EEEAE-3C9D-4DBA-8916-656DFF14AE5A}">
      <dgm:prSet/>
      <dgm:spPr/>
      <dgm:t>
        <a:bodyPr/>
        <a:lstStyle/>
        <a:p>
          <a:endParaRPr lang="en-US" sz="1400"/>
        </a:p>
      </dgm:t>
    </dgm:pt>
    <dgm:pt modelId="{BF7E93A7-4E9C-426C-88B4-ED52940172E8}">
      <dgm:prSet custT="1"/>
      <dgm:spPr/>
      <dgm:t>
        <a:bodyPr/>
        <a:lstStyle/>
        <a:p>
          <a:r>
            <a:rPr lang="en-GB" sz="1400" dirty="0"/>
            <a:t>1988: founds al Qaeda (‘’the base’’)  </a:t>
          </a:r>
        </a:p>
      </dgm:t>
    </dgm:pt>
    <dgm:pt modelId="{30B86377-9BD1-4B4F-A456-0B49A413DE80}" type="parTrans" cxnId="{0ABE72EC-551E-4C44-AAC6-F83C24C41839}">
      <dgm:prSet/>
      <dgm:spPr/>
      <dgm:t>
        <a:bodyPr/>
        <a:lstStyle/>
        <a:p>
          <a:endParaRPr lang="en-US" sz="1400"/>
        </a:p>
      </dgm:t>
    </dgm:pt>
    <dgm:pt modelId="{FCBE7A9F-60D8-4E48-A132-30AA88A86E23}" type="sibTrans" cxnId="{0ABE72EC-551E-4C44-AAC6-F83C24C41839}">
      <dgm:prSet/>
      <dgm:spPr/>
      <dgm:t>
        <a:bodyPr/>
        <a:lstStyle/>
        <a:p>
          <a:endParaRPr lang="en-US" sz="1400"/>
        </a:p>
      </dgm:t>
    </dgm:pt>
    <dgm:pt modelId="{310076DE-44DD-40F5-815C-A034F070E25F}">
      <dgm:prSet custT="1"/>
      <dgm:spPr/>
      <dgm:t>
        <a:bodyPr/>
        <a:lstStyle/>
        <a:p>
          <a:r>
            <a:rPr lang="en-GB" sz="1400"/>
            <a:t>1993: bomb explodes in World Trade Centre.</a:t>
          </a:r>
          <a:endParaRPr lang="en-US" sz="1400"/>
        </a:p>
      </dgm:t>
    </dgm:pt>
    <dgm:pt modelId="{342A0917-5B0A-47E5-A2C8-D172AFD50E73}" type="parTrans" cxnId="{3ADFCC22-C3CA-41CB-B0D4-CA7D6029B351}">
      <dgm:prSet/>
      <dgm:spPr/>
      <dgm:t>
        <a:bodyPr/>
        <a:lstStyle/>
        <a:p>
          <a:endParaRPr lang="en-US" sz="1400"/>
        </a:p>
      </dgm:t>
    </dgm:pt>
    <dgm:pt modelId="{C082FFDA-7E97-4461-AFB8-5961996E9024}" type="sibTrans" cxnId="{3ADFCC22-C3CA-41CB-B0D4-CA7D6029B351}">
      <dgm:prSet/>
      <dgm:spPr/>
      <dgm:t>
        <a:bodyPr/>
        <a:lstStyle/>
        <a:p>
          <a:endParaRPr lang="en-US" sz="1400"/>
        </a:p>
      </dgm:t>
    </dgm:pt>
    <dgm:pt modelId="{455B49D6-E682-4684-96A9-98EBB2F37E2B}">
      <dgm:prSet custT="1"/>
      <dgm:spPr/>
      <dgm:t>
        <a:bodyPr/>
        <a:lstStyle/>
        <a:p>
          <a:r>
            <a:rPr lang="en-GB" sz="1400"/>
            <a:t>1997: Bin Ladens first interview with Wester media.  </a:t>
          </a:r>
          <a:endParaRPr lang="en-US" sz="1400"/>
        </a:p>
      </dgm:t>
    </dgm:pt>
    <dgm:pt modelId="{5DCAE08C-24BE-42BE-A1AF-A68A55699ECA}" type="parTrans" cxnId="{5B3990F4-6396-48BD-91E1-4E22BFC9EBD1}">
      <dgm:prSet/>
      <dgm:spPr/>
      <dgm:t>
        <a:bodyPr/>
        <a:lstStyle/>
        <a:p>
          <a:endParaRPr lang="en-US" sz="1400"/>
        </a:p>
      </dgm:t>
    </dgm:pt>
    <dgm:pt modelId="{15C386ED-A043-459C-8EC7-529AFB926134}" type="sibTrans" cxnId="{5B3990F4-6396-48BD-91E1-4E22BFC9EBD1}">
      <dgm:prSet/>
      <dgm:spPr/>
      <dgm:t>
        <a:bodyPr/>
        <a:lstStyle/>
        <a:p>
          <a:endParaRPr lang="en-US" sz="1400"/>
        </a:p>
      </dgm:t>
    </dgm:pt>
    <dgm:pt modelId="{D4D534DD-60BF-442B-A663-D04F7761780C}">
      <dgm:prSet custT="1"/>
      <dgm:spPr/>
      <dgm:t>
        <a:bodyPr/>
        <a:lstStyle/>
        <a:p>
          <a:r>
            <a:rPr lang="en-GB" sz="1400"/>
            <a:t>1998: Bin Laden and al-Zawahiri endorse a fatwa, published in the newspaper stating that Muslims should kill Americans.</a:t>
          </a:r>
          <a:endParaRPr lang="en-US" sz="1400"/>
        </a:p>
      </dgm:t>
    </dgm:pt>
    <dgm:pt modelId="{6F8215A4-AC73-41F5-84D9-5856978EECB0}" type="parTrans" cxnId="{E2469874-CE50-4F8D-9302-9EC834F1CE39}">
      <dgm:prSet/>
      <dgm:spPr/>
      <dgm:t>
        <a:bodyPr/>
        <a:lstStyle/>
        <a:p>
          <a:endParaRPr lang="en-US" sz="1400"/>
        </a:p>
      </dgm:t>
    </dgm:pt>
    <dgm:pt modelId="{DA28CF2F-42F2-4DB3-816A-59775ED150BF}" type="sibTrans" cxnId="{E2469874-CE50-4F8D-9302-9EC834F1CE39}">
      <dgm:prSet/>
      <dgm:spPr/>
      <dgm:t>
        <a:bodyPr/>
        <a:lstStyle/>
        <a:p>
          <a:endParaRPr lang="en-US" sz="1400"/>
        </a:p>
      </dgm:t>
    </dgm:pt>
    <dgm:pt modelId="{C58B7D8C-E110-4EB1-A358-C0A83FB17C97}">
      <dgm:prSet custT="1"/>
      <dgm:spPr/>
      <dgm:t>
        <a:bodyPr/>
        <a:lstStyle/>
        <a:p>
          <a:r>
            <a:rPr lang="en-GB" sz="1400"/>
            <a:t>1998: truck bomb explodes outside US Embassy in Nairobi. </a:t>
          </a:r>
          <a:endParaRPr lang="en-US" sz="1400"/>
        </a:p>
      </dgm:t>
    </dgm:pt>
    <dgm:pt modelId="{BE23446B-2A33-4ED5-877C-D8FC9A71AF68}" type="parTrans" cxnId="{26EEA12D-D818-48B7-93CB-D37772CB0526}">
      <dgm:prSet/>
      <dgm:spPr/>
      <dgm:t>
        <a:bodyPr/>
        <a:lstStyle/>
        <a:p>
          <a:endParaRPr lang="en-US" sz="1400"/>
        </a:p>
      </dgm:t>
    </dgm:pt>
    <dgm:pt modelId="{25744D69-5B96-4BC0-8188-E6E2461F6EF9}" type="sibTrans" cxnId="{26EEA12D-D818-48B7-93CB-D37772CB0526}">
      <dgm:prSet/>
      <dgm:spPr/>
      <dgm:t>
        <a:bodyPr/>
        <a:lstStyle/>
        <a:p>
          <a:endParaRPr lang="en-US" sz="1400"/>
        </a:p>
      </dgm:t>
    </dgm:pt>
    <dgm:pt modelId="{815A0FF7-5709-411B-89A9-04E3F3F9032B}">
      <dgm:prSet custT="1"/>
      <dgm:spPr/>
      <dgm:t>
        <a:bodyPr/>
        <a:lstStyle/>
        <a:p>
          <a:r>
            <a:rPr lang="en-GB" sz="1400" dirty="0"/>
            <a:t>2000: Bin Laden linked to USS Cole attack in Yemen. </a:t>
          </a:r>
          <a:endParaRPr lang="en-US" sz="1400" dirty="0"/>
        </a:p>
      </dgm:t>
    </dgm:pt>
    <dgm:pt modelId="{BF07718C-3AC2-4B3E-88F2-518B93BACE99}" type="parTrans" cxnId="{2CE76E85-9D27-4D3F-A2AF-D214EEE31FA3}">
      <dgm:prSet/>
      <dgm:spPr/>
      <dgm:t>
        <a:bodyPr/>
        <a:lstStyle/>
        <a:p>
          <a:endParaRPr lang="en-US" sz="1400"/>
        </a:p>
      </dgm:t>
    </dgm:pt>
    <dgm:pt modelId="{B8C5A595-EA28-4548-AD77-866B20AB72F0}" type="sibTrans" cxnId="{2CE76E85-9D27-4D3F-A2AF-D214EEE31FA3}">
      <dgm:prSet/>
      <dgm:spPr/>
      <dgm:t>
        <a:bodyPr/>
        <a:lstStyle/>
        <a:p>
          <a:endParaRPr lang="en-US" sz="1400"/>
        </a:p>
      </dgm:t>
    </dgm:pt>
    <dgm:pt modelId="{BEC3A86A-99BB-46F8-881E-856AE0E79FAA}">
      <dgm:prSet custT="1"/>
      <dgm:spPr/>
      <dgm:t>
        <a:bodyPr/>
        <a:lstStyle/>
        <a:p>
          <a:r>
            <a:rPr lang="en-GB" sz="1400" dirty="0"/>
            <a:t>2001: attack on World Trade Centre.</a:t>
          </a:r>
          <a:endParaRPr lang="en-US" sz="1400" dirty="0"/>
        </a:p>
      </dgm:t>
    </dgm:pt>
    <dgm:pt modelId="{133A8A66-DA8D-4349-80BB-C8EE5F931D2A}" type="parTrans" cxnId="{6EBCACC6-CDD4-4169-A275-A75715BA2544}">
      <dgm:prSet/>
      <dgm:spPr/>
      <dgm:t>
        <a:bodyPr/>
        <a:lstStyle/>
        <a:p>
          <a:endParaRPr lang="en-US" sz="1400"/>
        </a:p>
      </dgm:t>
    </dgm:pt>
    <dgm:pt modelId="{7625F298-2304-4DCC-B7F9-407436622DA3}" type="sibTrans" cxnId="{6EBCACC6-CDD4-4169-A275-A75715BA2544}">
      <dgm:prSet/>
      <dgm:spPr/>
      <dgm:t>
        <a:bodyPr/>
        <a:lstStyle/>
        <a:p>
          <a:endParaRPr lang="en-US" sz="1400"/>
        </a:p>
      </dgm:t>
    </dgm:pt>
    <dgm:pt modelId="{614A349D-3157-4978-9CE2-C21F89678D78}">
      <dgm:prSet custT="1"/>
      <dgm:spPr/>
      <dgm:t>
        <a:bodyPr/>
        <a:lstStyle/>
        <a:p>
          <a:r>
            <a:rPr lang="en-GB" sz="1400"/>
            <a:t>2005: Muslims in Spain issue a fatwa against Bin Laden. </a:t>
          </a:r>
          <a:endParaRPr lang="en-US" sz="1400"/>
        </a:p>
      </dgm:t>
    </dgm:pt>
    <dgm:pt modelId="{0650E101-AB56-4089-BC4F-0D02DFD6F2CF}" type="parTrans" cxnId="{2C4658F9-377E-4BB3-A276-C58218D5A37F}">
      <dgm:prSet/>
      <dgm:spPr/>
      <dgm:t>
        <a:bodyPr/>
        <a:lstStyle/>
        <a:p>
          <a:endParaRPr lang="en-US" sz="1400"/>
        </a:p>
      </dgm:t>
    </dgm:pt>
    <dgm:pt modelId="{A9C2A5B3-2351-4E11-8B47-4727B5237737}" type="sibTrans" cxnId="{2C4658F9-377E-4BB3-A276-C58218D5A37F}">
      <dgm:prSet/>
      <dgm:spPr/>
      <dgm:t>
        <a:bodyPr/>
        <a:lstStyle/>
        <a:p>
          <a:endParaRPr lang="en-US" sz="1400"/>
        </a:p>
      </dgm:t>
    </dgm:pt>
    <dgm:pt modelId="{CD3DCB5B-39F3-4A1D-A4E5-4515B816777C}">
      <dgm:prSet custT="1"/>
      <dgm:spPr/>
      <dgm:t>
        <a:bodyPr/>
        <a:lstStyle/>
        <a:p>
          <a:r>
            <a:rPr lang="en-GB" sz="1400"/>
            <a:t>2009: US governments admits lack of intelligence on Bin Ladens whereabouts. </a:t>
          </a:r>
          <a:endParaRPr lang="en-US" sz="1400"/>
        </a:p>
      </dgm:t>
    </dgm:pt>
    <dgm:pt modelId="{59BB76AB-08BC-4D7D-93F7-4C97A2BE52FF}" type="parTrans" cxnId="{D18C7228-3418-4FBD-9060-F776FA9A8E9A}">
      <dgm:prSet/>
      <dgm:spPr/>
      <dgm:t>
        <a:bodyPr/>
        <a:lstStyle/>
        <a:p>
          <a:endParaRPr lang="en-US" sz="1400"/>
        </a:p>
      </dgm:t>
    </dgm:pt>
    <dgm:pt modelId="{F8FCD061-F701-47F4-82E8-D60CD4ADCF99}" type="sibTrans" cxnId="{D18C7228-3418-4FBD-9060-F776FA9A8E9A}">
      <dgm:prSet/>
      <dgm:spPr/>
      <dgm:t>
        <a:bodyPr/>
        <a:lstStyle/>
        <a:p>
          <a:endParaRPr lang="en-US" sz="1400"/>
        </a:p>
      </dgm:t>
    </dgm:pt>
    <dgm:pt modelId="{5598C3E5-AC7A-4B7D-BA0C-BA28EC9DF384}">
      <dgm:prSet custT="1"/>
      <dgm:spPr/>
      <dgm:t>
        <a:bodyPr/>
        <a:lstStyle/>
        <a:p>
          <a:r>
            <a:rPr lang="en-GB" sz="1400" dirty="0"/>
            <a:t>2011: US Forces raid a compound in Pakistan and Bin Laden dies of gunshot wound.</a:t>
          </a:r>
          <a:endParaRPr lang="en-US" sz="1400" dirty="0"/>
        </a:p>
      </dgm:t>
    </dgm:pt>
    <dgm:pt modelId="{EC4B72C6-48D8-4629-A3BD-C8618A349935}" type="parTrans" cxnId="{BF2E36A1-B302-4E05-9A1E-A1F86024DF9B}">
      <dgm:prSet/>
      <dgm:spPr/>
      <dgm:t>
        <a:bodyPr/>
        <a:lstStyle/>
        <a:p>
          <a:endParaRPr lang="en-US" sz="1400"/>
        </a:p>
      </dgm:t>
    </dgm:pt>
    <dgm:pt modelId="{BB1809A6-6B3E-4F86-9FB3-10EA9CDE5027}" type="sibTrans" cxnId="{BF2E36A1-B302-4E05-9A1E-A1F86024DF9B}">
      <dgm:prSet/>
      <dgm:spPr/>
      <dgm:t>
        <a:bodyPr/>
        <a:lstStyle/>
        <a:p>
          <a:endParaRPr lang="en-US" sz="1400"/>
        </a:p>
      </dgm:t>
    </dgm:pt>
    <dgm:pt modelId="{98747FB6-29B2-B647-BDBF-1B86550CE32B}">
      <dgm:prSet custT="1"/>
      <dgm:spPr/>
      <dgm:t>
        <a:bodyPr/>
        <a:lstStyle/>
        <a:p>
          <a:r>
            <a:rPr lang="en-GB" sz="1400"/>
            <a:t>1990: Iraqi invasion of Kuwait US troops arrive in Saudi Arabia &amp; Bin Laden is outraged by their presence and targets US for its presence near holy sites.</a:t>
          </a:r>
          <a:endParaRPr lang="en-US" sz="1400" dirty="0"/>
        </a:p>
      </dgm:t>
    </dgm:pt>
    <dgm:pt modelId="{56A6048B-CEF0-C34D-9FFC-73238B3C2A93}" type="sibTrans" cxnId="{E3E720E8-5959-CC49-9883-5E474B8B6F0E}">
      <dgm:prSet/>
      <dgm:spPr/>
      <dgm:t>
        <a:bodyPr/>
        <a:lstStyle/>
        <a:p>
          <a:endParaRPr lang="en-GB" sz="1400"/>
        </a:p>
      </dgm:t>
    </dgm:pt>
    <dgm:pt modelId="{A33F939F-44BD-6C4E-96B9-D991F3977910}" type="parTrans" cxnId="{E3E720E8-5959-CC49-9883-5E474B8B6F0E}">
      <dgm:prSet/>
      <dgm:spPr/>
      <dgm:t>
        <a:bodyPr/>
        <a:lstStyle/>
        <a:p>
          <a:endParaRPr lang="en-GB" sz="1400"/>
        </a:p>
      </dgm:t>
    </dgm:pt>
    <dgm:pt modelId="{26963E04-7C46-DE4B-AA0D-B1FB7CBBA154}" type="pres">
      <dgm:prSet presAssocID="{CFAC2728-38B5-4F8A-922D-D996DCC09BE6}" presName="diagram" presStyleCnt="0">
        <dgm:presLayoutVars>
          <dgm:dir/>
          <dgm:resizeHandles val="exact"/>
        </dgm:presLayoutVars>
      </dgm:prSet>
      <dgm:spPr/>
    </dgm:pt>
    <dgm:pt modelId="{ACD8E0A8-2462-FF4D-B451-4520797AC7F6}" type="pres">
      <dgm:prSet presAssocID="{3BE388FB-E315-4691-8327-455FCDD8AF1F}" presName="node" presStyleLbl="node1" presStyleIdx="0" presStyleCnt="12">
        <dgm:presLayoutVars>
          <dgm:bulletEnabled val="1"/>
        </dgm:presLayoutVars>
      </dgm:prSet>
      <dgm:spPr/>
    </dgm:pt>
    <dgm:pt modelId="{2A906FC9-C707-894C-B18B-CB0D8CCAA5CC}" type="pres">
      <dgm:prSet presAssocID="{7A3B0C5A-8BB8-4E41-8A1B-8F5E409C4CE5}" presName="sibTrans" presStyleCnt="0"/>
      <dgm:spPr/>
    </dgm:pt>
    <dgm:pt modelId="{C91F426D-C598-814B-976F-84DDDAB4995C}" type="pres">
      <dgm:prSet presAssocID="{BF7E93A7-4E9C-426C-88B4-ED52940172E8}" presName="node" presStyleLbl="node1" presStyleIdx="1" presStyleCnt="12">
        <dgm:presLayoutVars>
          <dgm:bulletEnabled val="1"/>
        </dgm:presLayoutVars>
      </dgm:prSet>
      <dgm:spPr/>
    </dgm:pt>
    <dgm:pt modelId="{72DD51B5-19EA-A149-9FF6-1263297CBF7F}" type="pres">
      <dgm:prSet presAssocID="{FCBE7A9F-60D8-4E48-A132-30AA88A86E23}" presName="sibTrans" presStyleCnt="0"/>
      <dgm:spPr/>
    </dgm:pt>
    <dgm:pt modelId="{D7842270-2708-8342-BC4E-37A2B6FEB3D6}" type="pres">
      <dgm:prSet presAssocID="{98747FB6-29B2-B647-BDBF-1B86550CE32B}" presName="node" presStyleLbl="node1" presStyleIdx="2" presStyleCnt="12" custLinFactNeighborX="185" custLinFactNeighborY="0">
        <dgm:presLayoutVars>
          <dgm:bulletEnabled val="1"/>
        </dgm:presLayoutVars>
      </dgm:prSet>
      <dgm:spPr/>
    </dgm:pt>
    <dgm:pt modelId="{5FFF5F7A-4CDC-3B4A-A02D-2E080A992822}" type="pres">
      <dgm:prSet presAssocID="{56A6048B-CEF0-C34D-9FFC-73238B3C2A93}" presName="sibTrans" presStyleCnt="0"/>
      <dgm:spPr/>
    </dgm:pt>
    <dgm:pt modelId="{ED3F6854-0755-EB43-8405-A5EBEABCD2A3}" type="pres">
      <dgm:prSet presAssocID="{310076DE-44DD-40F5-815C-A034F070E25F}" presName="node" presStyleLbl="node1" presStyleIdx="3" presStyleCnt="12">
        <dgm:presLayoutVars>
          <dgm:bulletEnabled val="1"/>
        </dgm:presLayoutVars>
      </dgm:prSet>
      <dgm:spPr/>
    </dgm:pt>
    <dgm:pt modelId="{FFEC5BBD-0CC7-0E44-AC96-94C5E84BE6AC}" type="pres">
      <dgm:prSet presAssocID="{C082FFDA-7E97-4461-AFB8-5961996E9024}" presName="sibTrans" presStyleCnt="0"/>
      <dgm:spPr/>
    </dgm:pt>
    <dgm:pt modelId="{48A76CEF-B99F-8446-BB8C-AB9347A54CE9}" type="pres">
      <dgm:prSet presAssocID="{455B49D6-E682-4684-96A9-98EBB2F37E2B}" presName="node" presStyleLbl="node1" presStyleIdx="4" presStyleCnt="12">
        <dgm:presLayoutVars>
          <dgm:bulletEnabled val="1"/>
        </dgm:presLayoutVars>
      </dgm:prSet>
      <dgm:spPr/>
    </dgm:pt>
    <dgm:pt modelId="{916736A3-AABF-4643-B967-115F17380BF5}" type="pres">
      <dgm:prSet presAssocID="{15C386ED-A043-459C-8EC7-529AFB926134}" presName="sibTrans" presStyleCnt="0"/>
      <dgm:spPr/>
    </dgm:pt>
    <dgm:pt modelId="{4C3370BC-F641-BA46-9B14-80C2F0AF5684}" type="pres">
      <dgm:prSet presAssocID="{D4D534DD-60BF-442B-A663-D04F7761780C}" presName="node" presStyleLbl="node1" presStyleIdx="5" presStyleCnt="12">
        <dgm:presLayoutVars>
          <dgm:bulletEnabled val="1"/>
        </dgm:presLayoutVars>
      </dgm:prSet>
      <dgm:spPr/>
    </dgm:pt>
    <dgm:pt modelId="{23E71A44-B800-DE49-BD97-0D4B2B69CED5}" type="pres">
      <dgm:prSet presAssocID="{DA28CF2F-42F2-4DB3-816A-59775ED150BF}" presName="sibTrans" presStyleCnt="0"/>
      <dgm:spPr/>
    </dgm:pt>
    <dgm:pt modelId="{D78262E7-79BA-1745-AE26-1477C43524ED}" type="pres">
      <dgm:prSet presAssocID="{C58B7D8C-E110-4EB1-A358-C0A83FB17C97}" presName="node" presStyleLbl="node1" presStyleIdx="6" presStyleCnt="12">
        <dgm:presLayoutVars>
          <dgm:bulletEnabled val="1"/>
        </dgm:presLayoutVars>
      </dgm:prSet>
      <dgm:spPr/>
    </dgm:pt>
    <dgm:pt modelId="{1FF1C1C2-F9E9-414D-A00B-F5E4098F2140}" type="pres">
      <dgm:prSet presAssocID="{25744D69-5B96-4BC0-8188-E6E2461F6EF9}" presName="sibTrans" presStyleCnt="0"/>
      <dgm:spPr/>
    </dgm:pt>
    <dgm:pt modelId="{491E67E4-33A0-C641-A2B7-F924229899D4}" type="pres">
      <dgm:prSet presAssocID="{815A0FF7-5709-411B-89A9-04E3F3F9032B}" presName="node" presStyleLbl="node1" presStyleIdx="7" presStyleCnt="12">
        <dgm:presLayoutVars>
          <dgm:bulletEnabled val="1"/>
        </dgm:presLayoutVars>
      </dgm:prSet>
      <dgm:spPr/>
    </dgm:pt>
    <dgm:pt modelId="{BA4A3D19-8C7D-8F4C-A3D1-07388E3DD153}" type="pres">
      <dgm:prSet presAssocID="{B8C5A595-EA28-4548-AD77-866B20AB72F0}" presName="sibTrans" presStyleCnt="0"/>
      <dgm:spPr/>
    </dgm:pt>
    <dgm:pt modelId="{F5DA9B83-A9AA-E547-9686-259BDD5BAF4A}" type="pres">
      <dgm:prSet presAssocID="{BEC3A86A-99BB-46F8-881E-856AE0E79FAA}" presName="node" presStyleLbl="node1" presStyleIdx="8" presStyleCnt="12">
        <dgm:presLayoutVars>
          <dgm:bulletEnabled val="1"/>
        </dgm:presLayoutVars>
      </dgm:prSet>
      <dgm:spPr/>
    </dgm:pt>
    <dgm:pt modelId="{0F5AD531-D5E2-9D46-BE14-BA8720327ADD}" type="pres">
      <dgm:prSet presAssocID="{7625F298-2304-4DCC-B7F9-407436622DA3}" presName="sibTrans" presStyleCnt="0"/>
      <dgm:spPr/>
    </dgm:pt>
    <dgm:pt modelId="{10E56A56-2FCB-C043-B35B-45E070D9DB05}" type="pres">
      <dgm:prSet presAssocID="{614A349D-3157-4978-9CE2-C21F89678D78}" presName="node" presStyleLbl="node1" presStyleIdx="9" presStyleCnt="12">
        <dgm:presLayoutVars>
          <dgm:bulletEnabled val="1"/>
        </dgm:presLayoutVars>
      </dgm:prSet>
      <dgm:spPr/>
    </dgm:pt>
    <dgm:pt modelId="{1684BE66-2333-7F41-8C98-0589A4B9212A}" type="pres">
      <dgm:prSet presAssocID="{A9C2A5B3-2351-4E11-8B47-4727B5237737}" presName="sibTrans" presStyleCnt="0"/>
      <dgm:spPr/>
    </dgm:pt>
    <dgm:pt modelId="{FC996375-9CE5-E846-97BD-A3EF94C10684}" type="pres">
      <dgm:prSet presAssocID="{CD3DCB5B-39F3-4A1D-A4E5-4515B816777C}" presName="node" presStyleLbl="node1" presStyleIdx="10" presStyleCnt="12">
        <dgm:presLayoutVars>
          <dgm:bulletEnabled val="1"/>
        </dgm:presLayoutVars>
      </dgm:prSet>
      <dgm:spPr/>
    </dgm:pt>
    <dgm:pt modelId="{CD64A430-5C2C-E64C-B088-463241245F07}" type="pres">
      <dgm:prSet presAssocID="{F8FCD061-F701-47F4-82E8-D60CD4ADCF99}" presName="sibTrans" presStyleCnt="0"/>
      <dgm:spPr/>
    </dgm:pt>
    <dgm:pt modelId="{392E8D9E-571C-594D-9C19-7E4984F90F91}" type="pres">
      <dgm:prSet presAssocID="{5598C3E5-AC7A-4B7D-BA0C-BA28EC9DF384}" presName="node" presStyleLbl="node1" presStyleIdx="11" presStyleCnt="12">
        <dgm:presLayoutVars>
          <dgm:bulletEnabled val="1"/>
        </dgm:presLayoutVars>
      </dgm:prSet>
      <dgm:spPr/>
    </dgm:pt>
  </dgm:ptLst>
  <dgm:cxnLst>
    <dgm:cxn modelId="{D12B4301-2915-7346-9C50-171FDB3B302D}" type="presOf" srcId="{BEC3A86A-99BB-46F8-881E-856AE0E79FAA}" destId="{F5DA9B83-A9AA-E547-9686-259BDD5BAF4A}" srcOrd="0" destOrd="0" presId="urn:microsoft.com/office/officeart/2005/8/layout/default"/>
    <dgm:cxn modelId="{BF826212-4A09-C74A-9C9D-26E3EA5A5064}" type="presOf" srcId="{614A349D-3157-4978-9CE2-C21F89678D78}" destId="{10E56A56-2FCB-C043-B35B-45E070D9DB05}" srcOrd="0" destOrd="0" presId="urn:microsoft.com/office/officeart/2005/8/layout/default"/>
    <dgm:cxn modelId="{092BCB12-49ED-3140-B123-017DD3AF1F3B}" type="presOf" srcId="{3BE388FB-E315-4691-8327-455FCDD8AF1F}" destId="{ACD8E0A8-2462-FF4D-B451-4520797AC7F6}" srcOrd="0" destOrd="0" presId="urn:microsoft.com/office/officeart/2005/8/layout/default"/>
    <dgm:cxn modelId="{5314C61A-A31B-1843-B685-AD2507B69560}" type="presOf" srcId="{CD3DCB5B-39F3-4A1D-A4E5-4515B816777C}" destId="{FC996375-9CE5-E846-97BD-A3EF94C10684}" srcOrd="0" destOrd="0" presId="urn:microsoft.com/office/officeart/2005/8/layout/default"/>
    <dgm:cxn modelId="{3ADFCC22-C3CA-41CB-B0D4-CA7D6029B351}" srcId="{CFAC2728-38B5-4F8A-922D-D996DCC09BE6}" destId="{310076DE-44DD-40F5-815C-A034F070E25F}" srcOrd="3" destOrd="0" parTransId="{342A0917-5B0A-47E5-A2C8-D172AFD50E73}" sibTransId="{C082FFDA-7E97-4461-AFB8-5961996E9024}"/>
    <dgm:cxn modelId="{D18C7228-3418-4FBD-9060-F776FA9A8E9A}" srcId="{CFAC2728-38B5-4F8A-922D-D996DCC09BE6}" destId="{CD3DCB5B-39F3-4A1D-A4E5-4515B816777C}" srcOrd="10" destOrd="0" parTransId="{59BB76AB-08BC-4D7D-93F7-4C97A2BE52FF}" sibTransId="{F8FCD061-F701-47F4-82E8-D60CD4ADCF99}"/>
    <dgm:cxn modelId="{26EEA12D-D818-48B7-93CB-D37772CB0526}" srcId="{CFAC2728-38B5-4F8A-922D-D996DCC09BE6}" destId="{C58B7D8C-E110-4EB1-A358-C0A83FB17C97}" srcOrd="6" destOrd="0" parTransId="{BE23446B-2A33-4ED5-877C-D8FC9A71AF68}" sibTransId="{25744D69-5B96-4BC0-8188-E6E2461F6EF9}"/>
    <dgm:cxn modelId="{4FC39744-2B45-734E-B9CA-6E64A2C9C81B}" type="presOf" srcId="{98747FB6-29B2-B647-BDBF-1B86550CE32B}" destId="{D7842270-2708-8342-BC4E-37A2B6FEB3D6}" srcOrd="0" destOrd="0" presId="urn:microsoft.com/office/officeart/2005/8/layout/default"/>
    <dgm:cxn modelId="{565A8056-B39F-5943-81F8-E12ABEB7CC75}" type="presOf" srcId="{D4D534DD-60BF-442B-A663-D04F7761780C}" destId="{4C3370BC-F641-BA46-9B14-80C2F0AF5684}" srcOrd="0" destOrd="0" presId="urn:microsoft.com/office/officeart/2005/8/layout/default"/>
    <dgm:cxn modelId="{3E642057-0E53-1A4C-81B7-CB6DBAAC55C5}" type="presOf" srcId="{C58B7D8C-E110-4EB1-A358-C0A83FB17C97}" destId="{D78262E7-79BA-1745-AE26-1477C43524ED}" srcOrd="0" destOrd="0" presId="urn:microsoft.com/office/officeart/2005/8/layout/default"/>
    <dgm:cxn modelId="{DC22E973-7411-2D4A-8A77-6150A1946270}" type="presOf" srcId="{CFAC2728-38B5-4F8A-922D-D996DCC09BE6}" destId="{26963E04-7C46-DE4B-AA0D-B1FB7CBBA154}" srcOrd="0" destOrd="0" presId="urn:microsoft.com/office/officeart/2005/8/layout/default"/>
    <dgm:cxn modelId="{E2469874-CE50-4F8D-9302-9EC834F1CE39}" srcId="{CFAC2728-38B5-4F8A-922D-D996DCC09BE6}" destId="{D4D534DD-60BF-442B-A663-D04F7761780C}" srcOrd="5" destOrd="0" parTransId="{6F8215A4-AC73-41F5-84D9-5856978EECB0}" sibTransId="{DA28CF2F-42F2-4DB3-816A-59775ED150BF}"/>
    <dgm:cxn modelId="{AFFA1C85-CDB3-2741-9D69-5F1C56B9D0CB}" type="presOf" srcId="{815A0FF7-5709-411B-89A9-04E3F3F9032B}" destId="{491E67E4-33A0-C641-A2B7-F924229899D4}" srcOrd="0" destOrd="0" presId="urn:microsoft.com/office/officeart/2005/8/layout/default"/>
    <dgm:cxn modelId="{2CE76E85-9D27-4D3F-A2AF-D214EEE31FA3}" srcId="{CFAC2728-38B5-4F8A-922D-D996DCC09BE6}" destId="{815A0FF7-5709-411B-89A9-04E3F3F9032B}" srcOrd="7" destOrd="0" parTransId="{BF07718C-3AC2-4B3E-88F2-518B93BACE99}" sibTransId="{B8C5A595-EA28-4548-AD77-866B20AB72F0}"/>
    <dgm:cxn modelId="{BF2E36A1-B302-4E05-9A1E-A1F86024DF9B}" srcId="{CFAC2728-38B5-4F8A-922D-D996DCC09BE6}" destId="{5598C3E5-AC7A-4B7D-BA0C-BA28EC9DF384}" srcOrd="11" destOrd="0" parTransId="{EC4B72C6-48D8-4629-A3BD-C8618A349935}" sibTransId="{BB1809A6-6B3E-4F86-9FB3-10EA9CDE5027}"/>
    <dgm:cxn modelId="{743EEEAE-3C9D-4DBA-8916-656DFF14AE5A}" srcId="{CFAC2728-38B5-4F8A-922D-D996DCC09BE6}" destId="{3BE388FB-E315-4691-8327-455FCDD8AF1F}" srcOrd="0" destOrd="0" parTransId="{8AEF91C2-5D17-4EAA-8FB0-186FD191D6B2}" sibTransId="{7A3B0C5A-8BB8-4E41-8A1B-8F5E409C4CE5}"/>
    <dgm:cxn modelId="{6EBCACC6-CDD4-4169-A275-A75715BA2544}" srcId="{CFAC2728-38B5-4F8A-922D-D996DCC09BE6}" destId="{BEC3A86A-99BB-46F8-881E-856AE0E79FAA}" srcOrd="8" destOrd="0" parTransId="{133A8A66-DA8D-4349-80BB-C8EE5F931D2A}" sibTransId="{7625F298-2304-4DCC-B7F9-407436622DA3}"/>
    <dgm:cxn modelId="{076DF7D0-F727-F34D-B879-FE9707FE15D8}" type="presOf" srcId="{5598C3E5-AC7A-4B7D-BA0C-BA28EC9DF384}" destId="{392E8D9E-571C-594D-9C19-7E4984F90F91}" srcOrd="0" destOrd="0" presId="urn:microsoft.com/office/officeart/2005/8/layout/default"/>
    <dgm:cxn modelId="{8471B3D2-D7EC-FE49-B268-8B01297AE54E}" type="presOf" srcId="{455B49D6-E682-4684-96A9-98EBB2F37E2B}" destId="{48A76CEF-B99F-8446-BB8C-AB9347A54CE9}" srcOrd="0" destOrd="0" presId="urn:microsoft.com/office/officeart/2005/8/layout/default"/>
    <dgm:cxn modelId="{E3E720E8-5959-CC49-9883-5E474B8B6F0E}" srcId="{CFAC2728-38B5-4F8A-922D-D996DCC09BE6}" destId="{98747FB6-29B2-B647-BDBF-1B86550CE32B}" srcOrd="2" destOrd="0" parTransId="{A33F939F-44BD-6C4E-96B9-D991F3977910}" sibTransId="{56A6048B-CEF0-C34D-9FFC-73238B3C2A93}"/>
    <dgm:cxn modelId="{0ABE72EC-551E-4C44-AAC6-F83C24C41839}" srcId="{CFAC2728-38B5-4F8A-922D-D996DCC09BE6}" destId="{BF7E93A7-4E9C-426C-88B4-ED52940172E8}" srcOrd="1" destOrd="0" parTransId="{30B86377-9BD1-4B4F-A456-0B49A413DE80}" sibTransId="{FCBE7A9F-60D8-4E48-A132-30AA88A86E23}"/>
    <dgm:cxn modelId="{5B3990F4-6396-48BD-91E1-4E22BFC9EBD1}" srcId="{CFAC2728-38B5-4F8A-922D-D996DCC09BE6}" destId="{455B49D6-E682-4684-96A9-98EBB2F37E2B}" srcOrd="4" destOrd="0" parTransId="{5DCAE08C-24BE-42BE-A1AF-A68A55699ECA}" sibTransId="{15C386ED-A043-459C-8EC7-529AFB926134}"/>
    <dgm:cxn modelId="{47D038F5-7AE6-974E-8341-14CE28FF28D9}" type="presOf" srcId="{BF7E93A7-4E9C-426C-88B4-ED52940172E8}" destId="{C91F426D-C598-814B-976F-84DDDAB4995C}" srcOrd="0" destOrd="0" presId="urn:microsoft.com/office/officeart/2005/8/layout/default"/>
    <dgm:cxn modelId="{2C4658F9-377E-4BB3-A276-C58218D5A37F}" srcId="{CFAC2728-38B5-4F8A-922D-D996DCC09BE6}" destId="{614A349D-3157-4978-9CE2-C21F89678D78}" srcOrd="9" destOrd="0" parTransId="{0650E101-AB56-4089-BC4F-0D02DFD6F2CF}" sibTransId="{A9C2A5B3-2351-4E11-8B47-4727B5237737}"/>
    <dgm:cxn modelId="{2386B4FB-5087-7D49-98D1-B8745EFEC144}" type="presOf" srcId="{310076DE-44DD-40F5-815C-A034F070E25F}" destId="{ED3F6854-0755-EB43-8405-A5EBEABCD2A3}" srcOrd="0" destOrd="0" presId="urn:microsoft.com/office/officeart/2005/8/layout/default"/>
    <dgm:cxn modelId="{A221A327-9382-224C-9BAF-4827D29910F2}" type="presParOf" srcId="{26963E04-7C46-DE4B-AA0D-B1FB7CBBA154}" destId="{ACD8E0A8-2462-FF4D-B451-4520797AC7F6}" srcOrd="0" destOrd="0" presId="urn:microsoft.com/office/officeart/2005/8/layout/default"/>
    <dgm:cxn modelId="{7E3325E5-410D-2748-A2E0-DB9C07D76E7D}" type="presParOf" srcId="{26963E04-7C46-DE4B-AA0D-B1FB7CBBA154}" destId="{2A906FC9-C707-894C-B18B-CB0D8CCAA5CC}" srcOrd="1" destOrd="0" presId="urn:microsoft.com/office/officeart/2005/8/layout/default"/>
    <dgm:cxn modelId="{ABD84937-EE68-D749-981A-55D3FA7DC74C}" type="presParOf" srcId="{26963E04-7C46-DE4B-AA0D-B1FB7CBBA154}" destId="{C91F426D-C598-814B-976F-84DDDAB4995C}" srcOrd="2" destOrd="0" presId="urn:microsoft.com/office/officeart/2005/8/layout/default"/>
    <dgm:cxn modelId="{3E1368AB-E5AA-F744-9896-5EF421B81924}" type="presParOf" srcId="{26963E04-7C46-DE4B-AA0D-B1FB7CBBA154}" destId="{72DD51B5-19EA-A149-9FF6-1263297CBF7F}" srcOrd="3" destOrd="0" presId="urn:microsoft.com/office/officeart/2005/8/layout/default"/>
    <dgm:cxn modelId="{027AEABF-42E8-D443-BC02-6F08ABAD0BA1}" type="presParOf" srcId="{26963E04-7C46-DE4B-AA0D-B1FB7CBBA154}" destId="{D7842270-2708-8342-BC4E-37A2B6FEB3D6}" srcOrd="4" destOrd="0" presId="urn:microsoft.com/office/officeart/2005/8/layout/default"/>
    <dgm:cxn modelId="{7DB83482-4934-7342-BA82-CF776E2D03F2}" type="presParOf" srcId="{26963E04-7C46-DE4B-AA0D-B1FB7CBBA154}" destId="{5FFF5F7A-4CDC-3B4A-A02D-2E080A992822}" srcOrd="5" destOrd="0" presId="urn:microsoft.com/office/officeart/2005/8/layout/default"/>
    <dgm:cxn modelId="{7A566231-B978-C34F-AF88-DA5096812607}" type="presParOf" srcId="{26963E04-7C46-DE4B-AA0D-B1FB7CBBA154}" destId="{ED3F6854-0755-EB43-8405-A5EBEABCD2A3}" srcOrd="6" destOrd="0" presId="urn:microsoft.com/office/officeart/2005/8/layout/default"/>
    <dgm:cxn modelId="{002672C0-3649-3F46-8A17-E4D4B2D49B4F}" type="presParOf" srcId="{26963E04-7C46-DE4B-AA0D-B1FB7CBBA154}" destId="{FFEC5BBD-0CC7-0E44-AC96-94C5E84BE6AC}" srcOrd="7" destOrd="0" presId="urn:microsoft.com/office/officeart/2005/8/layout/default"/>
    <dgm:cxn modelId="{223D929F-C95B-824B-B1F5-F583B941CA45}" type="presParOf" srcId="{26963E04-7C46-DE4B-AA0D-B1FB7CBBA154}" destId="{48A76CEF-B99F-8446-BB8C-AB9347A54CE9}" srcOrd="8" destOrd="0" presId="urn:microsoft.com/office/officeart/2005/8/layout/default"/>
    <dgm:cxn modelId="{8ACE16D1-2971-884E-974B-61CF1CF58666}" type="presParOf" srcId="{26963E04-7C46-DE4B-AA0D-B1FB7CBBA154}" destId="{916736A3-AABF-4643-B967-115F17380BF5}" srcOrd="9" destOrd="0" presId="urn:microsoft.com/office/officeart/2005/8/layout/default"/>
    <dgm:cxn modelId="{C1A926DF-F0E9-554A-9EB4-9DDE874CFE3B}" type="presParOf" srcId="{26963E04-7C46-DE4B-AA0D-B1FB7CBBA154}" destId="{4C3370BC-F641-BA46-9B14-80C2F0AF5684}" srcOrd="10" destOrd="0" presId="urn:microsoft.com/office/officeart/2005/8/layout/default"/>
    <dgm:cxn modelId="{75E83767-CF37-BA4F-9C83-5F4BD2FCA28D}" type="presParOf" srcId="{26963E04-7C46-DE4B-AA0D-B1FB7CBBA154}" destId="{23E71A44-B800-DE49-BD97-0D4B2B69CED5}" srcOrd="11" destOrd="0" presId="urn:microsoft.com/office/officeart/2005/8/layout/default"/>
    <dgm:cxn modelId="{8133561F-0C6C-9049-A2AE-1A04672D956D}" type="presParOf" srcId="{26963E04-7C46-DE4B-AA0D-B1FB7CBBA154}" destId="{D78262E7-79BA-1745-AE26-1477C43524ED}" srcOrd="12" destOrd="0" presId="urn:microsoft.com/office/officeart/2005/8/layout/default"/>
    <dgm:cxn modelId="{41BC51F3-3886-4748-855F-0CDB5D29F43C}" type="presParOf" srcId="{26963E04-7C46-DE4B-AA0D-B1FB7CBBA154}" destId="{1FF1C1C2-F9E9-414D-A00B-F5E4098F2140}" srcOrd="13" destOrd="0" presId="urn:microsoft.com/office/officeart/2005/8/layout/default"/>
    <dgm:cxn modelId="{023391D6-1326-8E44-AF93-1444B4560D76}" type="presParOf" srcId="{26963E04-7C46-DE4B-AA0D-B1FB7CBBA154}" destId="{491E67E4-33A0-C641-A2B7-F924229899D4}" srcOrd="14" destOrd="0" presId="urn:microsoft.com/office/officeart/2005/8/layout/default"/>
    <dgm:cxn modelId="{AE1A0AFC-AEC6-5A44-BEEF-84C9B82303EE}" type="presParOf" srcId="{26963E04-7C46-DE4B-AA0D-B1FB7CBBA154}" destId="{BA4A3D19-8C7D-8F4C-A3D1-07388E3DD153}" srcOrd="15" destOrd="0" presId="urn:microsoft.com/office/officeart/2005/8/layout/default"/>
    <dgm:cxn modelId="{03AB9799-88D9-124D-A863-FB10516E7FD1}" type="presParOf" srcId="{26963E04-7C46-DE4B-AA0D-B1FB7CBBA154}" destId="{F5DA9B83-A9AA-E547-9686-259BDD5BAF4A}" srcOrd="16" destOrd="0" presId="urn:microsoft.com/office/officeart/2005/8/layout/default"/>
    <dgm:cxn modelId="{CDD897DC-205F-194D-811F-BDF9052BADA6}" type="presParOf" srcId="{26963E04-7C46-DE4B-AA0D-B1FB7CBBA154}" destId="{0F5AD531-D5E2-9D46-BE14-BA8720327ADD}" srcOrd="17" destOrd="0" presId="urn:microsoft.com/office/officeart/2005/8/layout/default"/>
    <dgm:cxn modelId="{1BA55DEF-41F5-6243-BB96-58BF04C39D76}" type="presParOf" srcId="{26963E04-7C46-DE4B-AA0D-B1FB7CBBA154}" destId="{10E56A56-2FCB-C043-B35B-45E070D9DB05}" srcOrd="18" destOrd="0" presId="urn:microsoft.com/office/officeart/2005/8/layout/default"/>
    <dgm:cxn modelId="{E5C29506-F51F-8A4C-A00E-98E5054B771A}" type="presParOf" srcId="{26963E04-7C46-DE4B-AA0D-B1FB7CBBA154}" destId="{1684BE66-2333-7F41-8C98-0589A4B9212A}" srcOrd="19" destOrd="0" presId="urn:microsoft.com/office/officeart/2005/8/layout/default"/>
    <dgm:cxn modelId="{438EB043-2592-D945-92FF-C4CB20C32E7C}" type="presParOf" srcId="{26963E04-7C46-DE4B-AA0D-B1FB7CBBA154}" destId="{FC996375-9CE5-E846-97BD-A3EF94C10684}" srcOrd="20" destOrd="0" presId="urn:microsoft.com/office/officeart/2005/8/layout/default"/>
    <dgm:cxn modelId="{265ADB58-4F02-8B4C-BC6D-AECE11A7F9CB}" type="presParOf" srcId="{26963E04-7C46-DE4B-AA0D-B1FB7CBBA154}" destId="{CD64A430-5C2C-E64C-B088-463241245F07}" srcOrd="21" destOrd="0" presId="urn:microsoft.com/office/officeart/2005/8/layout/default"/>
    <dgm:cxn modelId="{20FBA937-254A-804C-A729-70B57BC867D0}" type="presParOf" srcId="{26963E04-7C46-DE4B-AA0D-B1FB7CBBA154}" destId="{392E8D9E-571C-594D-9C19-7E4984F90F91}" srcOrd="22"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0DC439C6-A0E1-4D71-9E8D-2A91AB276CB8}"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7210546D-9B81-4751-9FEC-FBACB7FF7008}">
      <dgm:prSet custT="1"/>
      <dgm:spPr/>
      <dgm:t>
        <a:bodyPr/>
        <a:lstStyle/>
        <a:p>
          <a:br>
            <a:rPr lang="en-GB" sz="3000" dirty="0"/>
          </a:br>
          <a:r>
            <a:rPr lang="en-GB" sz="2500" dirty="0"/>
            <a:t>Little was known about Al Qaeda’s operations before 9/11</a:t>
          </a:r>
          <a:endParaRPr lang="en-US" sz="2500" dirty="0"/>
        </a:p>
      </dgm:t>
    </dgm:pt>
    <dgm:pt modelId="{B1445BBB-A9F2-443C-B1B2-60186196E286}" type="parTrans" cxnId="{2680F884-258B-438E-ABA4-4BF750ECC349}">
      <dgm:prSet/>
      <dgm:spPr/>
      <dgm:t>
        <a:bodyPr/>
        <a:lstStyle/>
        <a:p>
          <a:endParaRPr lang="en-US"/>
        </a:p>
      </dgm:t>
    </dgm:pt>
    <dgm:pt modelId="{2446C242-61B9-420A-88B6-F8B9C1D57C78}" type="sibTrans" cxnId="{2680F884-258B-438E-ABA4-4BF750ECC349}">
      <dgm:prSet/>
      <dgm:spPr/>
      <dgm:t>
        <a:bodyPr/>
        <a:lstStyle/>
        <a:p>
          <a:endParaRPr lang="en-US"/>
        </a:p>
      </dgm:t>
    </dgm:pt>
    <dgm:pt modelId="{4EC96998-A7D9-42B5-A6F1-50DD2AC8BCCA}">
      <dgm:prSet custT="1"/>
      <dgm:spPr/>
      <dgm:t>
        <a:bodyPr/>
        <a:lstStyle/>
        <a:p>
          <a:br>
            <a:rPr lang="en-GB" sz="2500" dirty="0"/>
          </a:br>
          <a:r>
            <a:rPr lang="en-GB" sz="2500" dirty="0"/>
            <a:t>The attack on the World Trade Centres on September 11th, 2001</a:t>
          </a:r>
          <a:r>
            <a:rPr lang="en-GB" sz="2800" dirty="0"/>
            <a:t>. </a:t>
          </a:r>
          <a:endParaRPr lang="en-US" sz="2800" dirty="0"/>
        </a:p>
      </dgm:t>
    </dgm:pt>
    <dgm:pt modelId="{DBB7814C-379D-4338-AC03-FC3FFBC27E7B}" type="parTrans" cxnId="{6BC2BDBF-3592-4161-B16A-44545DFCA569}">
      <dgm:prSet/>
      <dgm:spPr/>
      <dgm:t>
        <a:bodyPr/>
        <a:lstStyle/>
        <a:p>
          <a:endParaRPr lang="en-US"/>
        </a:p>
      </dgm:t>
    </dgm:pt>
    <dgm:pt modelId="{0E91AF77-C948-4852-AC43-24A84407A4A3}" type="sibTrans" cxnId="{6BC2BDBF-3592-4161-B16A-44545DFCA569}">
      <dgm:prSet/>
      <dgm:spPr/>
      <dgm:t>
        <a:bodyPr/>
        <a:lstStyle/>
        <a:p>
          <a:endParaRPr lang="en-US"/>
        </a:p>
      </dgm:t>
    </dgm:pt>
    <dgm:pt modelId="{575A87AB-41FF-499C-825E-9104B48DC70A}">
      <dgm:prSet custT="1"/>
      <dgm:spPr/>
      <dgm:t>
        <a:bodyPr/>
        <a:lstStyle/>
        <a:p>
          <a:r>
            <a:rPr lang="en-GB" sz="2500" dirty="0"/>
            <a:t>‘’ Since the attacks of September 11, 2001, UK government statements on the terrorist threat have almost exclusively related Islamist and radical Jihadist groups’’ (Matthews, 2013, p. 295). </a:t>
          </a:r>
          <a:endParaRPr lang="en-US" sz="2500" dirty="0"/>
        </a:p>
      </dgm:t>
    </dgm:pt>
    <dgm:pt modelId="{57FBFDF3-1747-4A4C-BB00-C41A8F9794F9}" type="parTrans" cxnId="{F432C318-EC8E-490F-9A99-9B6B03408E6A}">
      <dgm:prSet/>
      <dgm:spPr/>
      <dgm:t>
        <a:bodyPr/>
        <a:lstStyle/>
        <a:p>
          <a:endParaRPr lang="en-US"/>
        </a:p>
      </dgm:t>
    </dgm:pt>
    <dgm:pt modelId="{6D0DB6C3-DE95-4348-B2C5-96E7A0F21B92}" type="sibTrans" cxnId="{F432C318-EC8E-490F-9A99-9B6B03408E6A}">
      <dgm:prSet/>
      <dgm:spPr/>
      <dgm:t>
        <a:bodyPr/>
        <a:lstStyle/>
        <a:p>
          <a:endParaRPr lang="en-US"/>
        </a:p>
      </dgm:t>
    </dgm:pt>
    <dgm:pt modelId="{B1801D3F-D8EB-7645-A3E2-C87F570F3F2A}" type="pres">
      <dgm:prSet presAssocID="{0DC439C6-A0E1-4D71-9E8D-2A91AB276CB8}" presName="vert0" presStyleCnt="0">
        <dgm:presLayoutVars>
          <dgm:dir/>
          <dgm:animOne val="branch"/>
          <dgm:animLvl val="lvl"/>
        </dgm:presLayoutVars>
      </dgm:prSet>
      <dgm:spPr/>
    </dgm:pt>
    <dgm:pt modelId="{C2E2FEB6-4767-504B-8B93-B5F363161E6D}" type="pres">
      <dgm:prSet presAssocID="{7210546D-9B81-4751-9FEC-FBACB7FF7008}" presName="thickLine" presStyleLbl="alignNode1" presStyleIdx="0" presStyleCnt="3"/>
      <dgm:spPr/>
    </dgm:pt>
    <dgm:pt modelId="{51C02826-438A-474D-9BAE-991BE55657B7}" type="pres">
      <dgm:prSet presAssocID="{7210546D-9B81-4751-9FEC-FBACB7FF7008}" presName="horz1" presStyleCnt="0"/>
      <dgm:spPr/>
    </dgm:pt>
    <dgm:pt modelId="{C6D8CACF-030E-2C45-B0D7-6310143A104B}" type="pres">
      <dgm:prSet presAssocID="{7210546D-9B81-4751-9FEC-FBACB7FF7008}" presName="tx1" presStyleLbl="revTx" presStyleIdx="0" presStyleCnt="3"/>
      <dgm:spPr/>
    </dgm:pt>
    <dgm:pt modelId="{9DC83966-8BB3-0845-BCA5-06868149E9F5}" type="pres">
      <dgm:prSet presAssocID="{7210546D-9B81-4751-9FEC-FBACB7FF7008}" presName="vert1" presStyleCnt="0"/>
      <dgm:spPr/>
    </dgm:pt>
    <dgm:pt modelId="{57C73340-415D-3B44-A90E-2A120DDE8E76}" type="pres">
      <dgm:prSet presAssocID="{4EC96998-A7D9-42B5-A6F1-50DD2AC8BCCA}" presName="thickLine" presStyleLbl="alignNode1" presStyleIdx="1" presStyleCnt="3"/>
      <dgm:spPr/>
    </dgm:pt>
    <dgm:pt modelId="{51FE5058-B81C-9D4E-87A7-5F02FCBA7307}" type="pres">
      <dgm:prSet presAssocID="{4EC96998-A7D9-42B5-A6F1-50DD2AC8BCCA}" presName="horz1" presStyleCnt="0"/>
      <dgm:spPr/>
    </dgm:pt>
    <dgm:pt modelId="{45A6DAA6-D9D3-FC4F-A844-0CBD554C04F3}" type="pres">
      <dgm:prSet presAssocID="{4EC96998-A7D9-42B5-A6F1-50DD2AC8BCCA}" presName="tx1" presStyleLbl="revTx" presStyleIdx="1" presStyleCnt="3"/>
      <dgm:spPr/>
    </dgm:pt>
    <dgm:pt modelId="{E9E3F59B-43F0-DC4B-9D56-E08D93EF9478}" type="pres">
      <dgm:prSet presAssocID="{4EC96998-A7D9-42B5-A6F1-50DD2AC8BCCA}" presName="vert1" presStyleCnt="0"/>
      <dgm:spPr/>
    </dgm:pt>
    <dgm:pt modelId="{4D121B17-2427-1940-95B1-ED13D35D5626}" type="pres">
      <dgm:prSet presAssocID="{575A87AB-41FF-499C-825E-9104B48DC70A}" presName="thickLine" presStyleLbl="alignNode1" presStyleIdx="2" presStyleCnt="3"/>
      <dgm:spPr/>
    </dgm:pt>
    <dgm:pt modelId="{04352749-5821-1848-AFE5-BB49E87E8BF6}" type="pres">
      <dgm:prSet presAssocID="{575A87AB-41FF-499C-825E-9104B48DC70A}" presName="horz1" presStyleCnt="0"/>
      <dgm:spPr/>
    </dgm:pt>
    <dgm:pt modelId="{B4684D08-56BD-384C-AA77-C1B9D6E99A38}" type="pres">
      <dgm:prSet presAssocID="{575A87AB-41FF-499C-825E-9104B48DC70A}" presName="tx1" presStyleLbl="revTx" presStyleIdx="2" presStyleCnt="3"/>
      <dgm:spPr/>
    </dgm:pt>
    <dgm:pt modelId="{FBF3CEAF-C08A-C341-9CEB-6838ABCCDF2F}" type="pres">
      <dgm:prSet presAssocID="{575A87AB-41FF-499C-825E-9104B48DC70A}" presName="vert1" presStyleCnt="0"/>
      <dgm:spPr/>
    </dgm:pt>
  </dgm:ptLst>
  <dgm:cxnLst>
    <dgm:cxn modelId="{4A94D206-147C-E04B-B273-CF56CEC6D34D}" type="presOf" srcId="{4EC96998-A7D9-42B5-A6F1-50DD2AC8BCCA}" destId="{45A6DAA6-D9D3-FC4F-A844-0CBD554C04F3}" srcOrd="0" destOrd="0" presId="urn:microsoft.com/office/officeart/2008/layout/LinedList"/>
    <dgm:cxn modelId="{F432C318-EC8E-490F-9A99-9B6B03408E6A}" srcId="{0DC439C6-A0E1-4D71-9E8D-2A91AB276CB8}" destId="{575A87AB-41FF-499C-825E-9104B48DC70A}" srcOrd="2" destOrd="0" parTransId="{57FBFDF3-1747-4A4C-BB00-C41A8F9794F9}" sibTransId="{6D0DB6C3-DE95-4348-B2C5-96E7A0F21B92}"/>
    <dgm:cxn modelId="{AE354980-A4E4-E94A-A687-589EF4A41825}" type="presOf" srcId="{7210546D-9B81-4751-9FEC-FBACB7FF7008}" destId="{C6D8CACF-030E-2C45-B0D7-6310143A104B}" srcOrd="0" destOrd="0" presId="urn:microsoft.com/office/officeart/2008/layout/LinedList"/>
    <dgm:cxn modelId="{2680F884-258B-438E-ABA4-4BF750ECC349}" srcId="{0DC439C6-A0E1-4D71-9E8D-2A91AB276CB8}" destId="{7210546D-9B81-4751-9FEC-FBACB7FF7008}" srcOrd="0" destOrd="0" parTransId="{B1445BBB-A9F2-443C-B1B2-60186196E286}" sibTransId="{2446C242-61B9-420A-88B6-F8B9C1D57C78}"/>
    <dgm:cxn modelId="{5B761689-BB92-5242-9064-4E4A345DCA98}" type="presOf" srcId="{575A87AB-41FF-499C-825E-9104B48DC70A}" destId="{B4684D08-56BD-384C-AA77-C1B9D6E99A38}" srcOrd="0" destOrd="0" presId="urn:microsoft.com/office/officeart/2008/layout/LinedList"/>
    <dgm:cxn modelId="{6BC2BDBF-3592-4161-B16A-44545DFCA569}" srcId="{0DC439C6-A0E1-4D71-9E8D-2A91AB276CB8}" destId="{4EC96998-A7D9-42B5-A6F1-50DD2AC8BCCA}" srcOrd="1" destOrd="0" parTransId="{DBB7814C-379D-4338-AC03-FC3FFBC27E7B}" sibTransId="{0E91AF77-C948-4852-AC43-24A84407A4A3}"/>
    <dgm:cxn modelId="{5B86C2C8-915A-694F-BCA9-CD4565265438}" type="presOf" srcId="{0DC439C6-A0E1-4D71-9E8D-2A91AB276CB8}" destId="{B1801D3F-D8EB-7645-A3E2-C87F570F3F2A}" srcOrd="0" destOrd="0" presId="urn:microsoft.com/office/officeart/2008/layout/LinedList"/>
    <dgm:cxn modelId="{D351E83A-D8B4-4F4C-BF08-65F4B2C40C5D}" type="presParOf" srcId="{B1801D3F-D8EB-7645-A3E2-C87F570F3F2A}" destId="{C2E2FEB6-4767-504B-8B93-B5F363161E6D}" srcOrd="0" destOrd="0" presId="urn:microsoft.com/office/officeart/2008/layout/LinedList"/>
    <dgm:cxn modelId="{7098BD72-9C83-6945-893E-A72B0743308C}" type="presParOf" srcId="{B1801D3F-D8EB-7645-A3E2-C87F570F3F2A}" destId="{51C02826-438A-474D-9BAE-991BE55657B7}" srcOrd="1" destOrd="0" presId="urn:microsoft.com/office/officeart/2008/layout/LinedList"/>
    <dgm:cxn modelId="{55C10542-FDB4-7A41-A6A2-F21031BF7D4B}" type="presParOf" srcId="{51C02826-438A-474D-9BAE-991BE55657B7}" destId="{C6D8CACF-030E-2C45-B0D7-6310143A104B}" srcOrd="0" destOrd="0" presId="urn:microsoft.com/office/officeart/2008/layout/LinedList"/>
    <dgm:cxn modelId="{CCBD6B5D-9CBD-B24D-9498-F97880D84357}" type="presParOf" srcId="{51C02826-438A-474D-9BAE-991BE55657B7}" destId="{9DC83966-8BB3-0845-BCA5-06868149E9F5}" srcOrd="1" destOrd="0" presId="urn:microsoft.com/office/officeart/2008/layout/LinedList"/>
    <dgm:cxn modelId="{28AA4EA5-DE3C-E94D-AB2D-3C93F662920A}" type="presParOf" srcId="{B1801D3F-D8EB-7645-A3E2-C87F570F3F2A}" destId="{57C73340-415D-3B44-A90E-2A120DDE8E76}" srcOrd="2" destOrd="0" presId="urn:microsoft.com/office/officeart/2008/layout/LinedList"/>
    <dgm:cxn modelId="{39A8533D-221C-6942-B3CA-A88B810317EE}" type="presParOf" srcId="{B1801D3F-D8EB-7645-A3E2-C87F570F3F2A}" destId="{51FE5058-B81C-9D4E-87A7-5F02FCBA7307}" srcOrd="3" destOrd="0" presId="urn:microsoft.com/office/officeart/2008/layout/LinedList"/>
    <dgm:cxn modelId="{8228A291-9615-6141-9F62-ED4B201A2E13}" type="presParOf" srcId="{51FE5058-B81C-9D4E-87A7-5F02FCBA7307}" destId="{45A6DAA6-D9D3-FC4F-A844-0CBD554C04F3}" srcOrd="0" destOrd="0" presId="urn:microsoft.com/office/officeart/2008/layout/LinedList"/>
    <dgm:cxn modelId="{7708BE3A-A0DD-5545-B1E7-D02DC6E0C644}" type="presParOf" srcId="{51FE5058-B81C-9D4E-87A7-5F02FCBA7307}" destId="{E9E3F59B-43F0-DC4B-9D56-E08D93EF9478}" srcOrd="1" destOrd="0" presId="urn:microsoft.com/office/officeart/2008/layout/LinedList"/>
    <dgm:cxn modelId="{4E69C570-E76F-1A40-BCA6-149DE98537B9}" type="presParOf" srcId="{B1801D3F-D8EB-7645-A3E2-C87F570F3F2A}" destId="{4D121B17-2427-1940-95B1-ED13D35D5626}" srcOrd="4" destOrd="0" presId="urn:microsoft.com/office/officeart/2008/layout/LinedList"/>
    <dgm:cxn modelId="{593BFF4B-B073-0447-B866-3CC8B13C25BF}" type="presParOf" srcId="{B1801D3F-D8EB-7645-A3E2-C87F570F3F2A}" destId="{04352749-5821-1848-AFE5-BB49E87E8BF6}" srcOrd="5" destOrd="0" presId="urn:microsoft.com/office/officeart/2008/layout/LinedList"/>
    <dgm:cxn modelId="{DD2E1489-5339-014A-B8BE-DC05940EBC98}" type="presParOf" srcId="{04352749-5821-1848-AFE5-BB49E87E8BF6}" destId="{B4684D08-56BD-384C-AA77-C1B9D6E99A38}" srcOrd="0" destOrd="0" presId="urn:microsoft.com/office/officeart/2008/layout/LinedList"/>
    <dgm:cxn modelId="{584746E2-A49E-D241-B3E2-9760A86187BF}" type="presParOf" srcId="{04352749-5821-1848-AFE5-BB49E87E8BF6}" destId="{FBF3CEAF-C08A-C341-9CEB-6838ABCCDF2F}"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FC9915A2-906E-41B2-9A73-15F6A2D4749A}"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73297EA5-5925-48CC-80CA-371D0F19329B}">
      <dgm:prSet/>
      <dgm:spPr/>
      <dgm:t>
        <a:bodyPr/>
        <a:lstStyle/>
        <a:p>
          <a:br>
            <a:rPr lang="en-GB" dirty="0"/>
          </a:br>
          <a:br>
            <a:rPr lang="en-GB" dirty="0"/>
          </a:br>
          <a:br>
            <a:rPr lang="en-GB" dirty="0"/>
          </a:br>
          <a:r>
            <a:rPr lang="en-GB" dirty="0"/>
            <a:t>Al Qaeda utilised the internet to plan, coordinate and carryout their attack.</a:t>
          </a:r>
          <a:endParaRPr lang="en-US" dirty="0"/>
        </a:p>
      </dgm:t>
    </dgm:pt>
    <dgm:pt modelId="{7E641F30-37BA-4E19-882F-B309F9C686CD}" type="parTrans" cxnId="{015A6D5D-9B39-4846-A891-60A49C2744A7}">
      <dgm:prSet/>
      <dgm:spPr/>
      <dgm:t>
        <a:bodyPr/>
        <a:lstStyle/>
        <a:p>
          <a:endParaRPr lang="en-US"/>
        </a:p>
      </dgm:t>
    </dgm:pt>
    <dgm:pt modelId="{E90EC676-A390-4EFD-8512-1BE5033DDDFA}" type="sibTrans" cxnId="{015A6D5D-9B39-4846-A891-60A49C2744A7}">
      <dgm:prSet/>
      <dgm:spPr/>
      <dgm:t>
        <a:bodyPr/>
        <a:lstStyle/>
        <a:p>
          <a:endParaRPr lang="en-US"/>
        </a:p>
      </dgm:t>
    </dgm:pt>
    <dgm:pt modelId="{2BD939E4-5EB5-4EE9-9F53-7A0189918724}">
      <dgm:prSet/>
      <dgm:spPr/>
      <dgm:t>
        <a:bodyPr/>
        <a:lstStyle/>
        <a:p>
          <a:r>
            <a:rPr lang="en-GB" dirty="0"/>
            <a:t>‘’Evidence strongly suggests that terrorists used the internet to plan their operations for 9/11. Computer seized in Afghanistan… revealed that al Qaeda was collecting intelligence on targets and sending encrypted messages via the internet.’’ (Thomas, 2003, p. 112).</a:t>
          </a:r>
          <a:endParaRPr lang="en-US" dirty="0"/>
        </a:p>
      </dgm:t>
    </dgm:pt>
    <dgm:pt modelId="{53CF84B7-3B13-4A51-85D4-472827CB3E3B}" type="parTrans" cxnId="{904459AE-7706-42B3-BC75-5325D1A1008D}">
      <dgm:prSet/>
      <dgm:spPr/>
      <dgm:t>
        <a:bodyPr/>
        <a:lstStyle/>
        <a:p>
          <a:endParaRPr lang="en-US"/>
        </a:p>
      </dgm:t>
    </dgm:pt>
    <dgm:pt modelId="{DC2FB44E-0A72-4C3C-8614-D48BDE45A2A2}" type="sibTrans" cxnId="{904459AE-7706-42B3-BC75-5325D1A1008D}">
      <dgm:prSet/>
      <dgm:spPr/>
      <dgm:t>
        <a:bodyPr/>
        <a:lstStyle/>
        <a:p>
          <a:endParaRPr lang="en-US"/>
        </a:p>
      </dgm:t>
    </dgm:pt>
    <dgm:pt modelId="{9D8097AD-29F2-1445-9A28-54E257ED98FB}" type="pres">
      <dgm:prSet presAssocID="{FC9915A2-906E-41B2-9A73-15F6A2D4749A}" presName="vert0" presStyleCnt="0">
        <dgm:presLayoutVars>
          <dgm:dir/>
          <dgm:animOne val="branch"/>
          <dgm:animLvl val="lvl"/>
        </dgm:presLayoutVars>
      </dgm:prSet>
      <dgm:spPr/>
    </dgm:pt>
    <dgm:pt modelId="{F7915DB8-ED15-B646-B26F-66A3AFE8E190}" type="pres">
      <dgm:prSet presAssocID="{73297EA5-5925-48CC-80CA-371D0F19329B}" presName="thickLine" presStyleLbl="alignNode1" presStyleIdx="0" presStyleCnt="2"/>
      <dgm:spPr/>
    </dgm:pt>
    <dgm:pt modelId="{90FFD74A-DD9D-D64A-B4C6-488D99AF94D2}" type="pres">
      <dgm:prSet presAssocID="{73297EA5-5925-48CC-80CA-371D0F19329B}" presName="horz1" presStyleCnt="0"/>
      <dgm:spPr/>
    </dgm:pt>
    <dgm:pt modelId="{5CB3B1FA-83E3-414F-8903-500E25344ACA}" type="pres">
      <dgm:prSet presAssocID="{73297EA5-5925-48CC-80CA-371D0F19329B}" presName="tx1" presStyleLbl="revTx" presStyleIdx="0" presStyleCnt="2"/>
      <dgm:spPr/>
    </dgm:pt>
    <dgm:pt modelId="{79B14B2F-FE97-204E-8D62-CD7021ECCF7A}" type="pres">
      <dgm:prSet presAssocID="{73297EA5-5925-48CC-80CA-371D0F19329B}" presName="vert1" presStyleCnt="0"/>
      <dgm:spPr/>
    </dgm:pt>
    <dgm:pt modelId="{1B2AEEB2-7061-9643-A1FE-739907C8044F}" type="pres">
      <dgm:prSet presAssocID="{2BD939E4-5EB5-4EE9-9F53-7A0189918724}" presName="thickLine" presStyleLbl="alignNode1" presStyleIdx="1" presStyleCnt="2"/>
      <dgm:spPr/>
    </dgm:pt>
    <dgm:pt modelId="{E299677F-40E7-A14F-B200-2AC1AD168656}" type="pres">
      <dgm:prSet presAssocID="{2BD939E4-5EB5-4EE9-9F53-7A0189918724}" presName="horz1" presStyleCnt="0"/>
      <dgm:spPr/>
    </dgm:pt>
    <dgm:pt modelId="{ECC118A4-1057-2A41-9968-A3DFBB13F29A}" type="pres">
      <dgm:prSet presAssocID="{2BD939E4-5EB5-4EE9-9F53-7A0189918724}" presName="tx1" presStyleLbl="revTx" presStyleIdx="1" presStyleCnt="2"/>
      <dgm:spPr/>
    </dgm:pt>
    <dgm:pt modelId="{1AF658BC-FCEC-1140-AA67-39FC05BC8748}" type="pres">
      <dgm:prSet presAssocID="{2BD939E4-5EB5-4EE9-9F53-7A0189918724}" presName="vert1" presStyleCnt="0"/>
      <dgm:spPr/>
    </dgm:pt>
  </dgm:ptLst>
  <dgm:cxnLst>
    <dgm:cxn modelId="{974DB002-9747-D445-B8AA-E726C9894D28}" type="presOf" srcId="{2BD939E4-5EB5-4EE9-9F53-7A0189918724}" destId="{ECC118A4-1057-2A41-9968-A3DFBB13F29A}" srcOrd="0" destOrd="0" presId="urn:microsoft.com/office/officeart/2008/layout/LinedList"/>
    <dgm:cxn modelId="{A942EA3F-C42A-804F-B133-71BAE33AEDA5}" type="presOf" srcId="{FC9915A2-906E-41B2-9A73-15F6A2D4749A}" destId="{9D8097AD-29F2-1445-9A28-54E257ED98FB}" srcOrd="0" destOrd="0" presId="urn:microsoft.com/office/officeart/2008/layout/LinedList"/>
    <dgm:cxn modelId="{31DB0A5A-18F3-4945-ACAB-965B8D3B9A26}" type="presOf" srcId="{73297EA5-5925-48CC-80CA-371D0F19329B}" destId="{5CB3B1FA-83E3-414F-8903-500E25344ACA}" srcOrd="0" destOrd="0" presId="urn:microsoft.com/office/officeart/2008/layout/LinedList"/>
    <dgm:cxn modelId="{015A6D5D-9B39-4846-A891-60A49C2744A7}" srcId="{FC9915A2-906E-41B2-9A73-15F6A2D4749A}" destId="{73297EA5-5925-48CC-80CA-371D0F19329B}" srcOrd="0" destOrd="0" parTransId="{7E641F30-37BA-4E19-882F-B309F9C686CD}" sibTransId="{E90EC676-A390-4EFD-8512-1BE5033DDDFA}"/>
    <dgm:cxn modelId="{904459AE-7706-42B3-BC75-5325D1A1008D}" srcId="{FC9915A2-906E-41B2-9A73-15F6A2D4749A}" destId="{2BD939E4-5EB5-4EE9-9F53-7A0189918724}" srcOrd="1" destOrd="0" parTransId="{53CF84B7-3B13-4A51-85D4-472827CB3E3B}" sibTransId="{DC2FB44E-0A72-4C3C-8614-D48BDE45A2A2}"/>
    <dgm:cxn modelId="{5A503E72-8626-624B-B4E7-B031F4BF9555}" type="presParOf" srcId="{9D8097AD-29F2-1445-9A28-54E257ED98FB}" destId="{F7915DB8-ED15-B646-B26F-66A3AFE8E190}" srcOrd="0" destOrd="0" presId="urn:microsoft.com/office/officeart/2008/layout/LinedList"/>
    <dgm:cxn modelId="{122EF5BA-02FB-AA42-9B60-2D66D251663C}" type="presParOf" srcId="{9D8097AD-29F2-1445-9A28-54E257ED98FB}" destId="{90FFD74A-DD9D-D64A-B4C6-488D99AF94D2}" srcOrd="1" destOrd="0" presId="urn:microsoft.com/office/officeart/2008/layout/LinedList"/>
    <dgm:cxn modelId="{B0F35F3C-D509-9940-A11F-40A3D8875DA2}" type="presParOf" srcId="{90FFD74A-DD9D-D64A-B4C6-488D99AF94D2}" destId="{5CB3B1FA-83E3-414F-8903-500E25344ACA}" srcOrd="0" destOrd="0" presId="urn:microsoft.com/office/officeart/2008/layout/LinedList"/>
    <dgm:cxn modelId="{E72E578A-5CE3-AB43-B6CA-03322FC9B7D9}" type="presParOf" srcId="{90FFD74A-DD9D-D64A-B4C6-488D99AF94D2}" destId="{79B14B2F-FE97-204E-8D62-CD7021ECCF7A}" srcOrd="1" destOrd="0" presId="urn:microsoft.com/office/officeart/2008/layout/LinedList"/>
    <dgm:cxn modelId="{0DEC9998-2EDC-DE41-BC78-AA4AEB3B67AD}" type="presParOf" srcId="{9D8097AD-29F2-1445-9A28-54E257ED98FB}" destId="{1B2AEEB2-7061-9643-A1FE-739907C8044F}" srcOrd="2" destOrd="0" presId="urn:microsoft.com/office/officeart/2008/layout/LinedList"/>
    <dgm:cxn modelId="{D8871EDD-EA90-6B46-9A16-C73DB5A72997}" type="presParOf" srcId="{9D8097AD-29F2-1445-9A28-54E257ED98FB}" destId="{E299677F-40E7-A14F-B200-2AC1AD168656}" srcOrd="3" destOrd="0" presId="urn:microsoft.com/office/officeart/2008/layout/LinedList"/>
    <dgm:cxn modelId="{E4B32726-A6FE-1F4B-88E5-9A3051B18FB9}" type="presParOf" srcId="{E299677F-40E7-A14F-B200-2AC1AD168656}" destId="{ECC118A4-1057-2A41-9968-A3DFBB13F29A}" srcOrd="0" destOrd="0" presId="urn:microsoft.com/office/officeart/2008/layout/LinedList"/>
    <dgm:cxn modelId="{F31932CE-B396-F14C-A4D7-34D1A79FCC00}" type="presParOf" srcId="{E299677F-40E7-A14F-B200-2AC1AD168656}" destId="{1AF658BC-FCEC-1140-AA67-39FC05BC8748}"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DD1A10F9-4173-4B58-9CD0-75D9865319EA}"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30F3B3AD-2973-4D14-B86F-3B64A92EF919}">
      <dgm:prSet/>
      <dgm:spPr/>
      <dgm:t>
        <a:bodyPr/>
        <a:lstStyle/>
        <a:p>
          <a:r>
            <a:rPr lang="en-GB"/>
            <a:t>The internet can be used as an alternate training ground for terrorist organisation </a:t>
          </a:r>
          <a:endParaRPr lang="en-US"/>
        </a:p>
      </dgm:t>
    </dgm:pt>
    <dgm:pt modelId="{32B8CB92-BF5C-4AF5-93A1-4E7CB13C876C}" type="parTrans" cxnId="{5DE87C17-F5CA-4BEC-937E-EA8A55537315}">
      <dgm:prSet/>
      <dgm:spPr/>
      <dgm:t>
        <a:bodyPr/>
        <a:lstStyle/>
        <a:p>
          <a:endParaRPr lang="en-US"/>
        </a:p>
      </dgm:t>
    </dgm:pt>
    <dgm:pt modelId="{BA9653FE-3BE0-4C9E-AB47-959BDC917040}" type="sibTrans" cxnId="{5DE87C17-F5CA-4BEC-937E-EA8A55537315}">
      <dgm:prSet/>
      <dgm:spPr/>
      <dgm:t>
        <a:bodyPr/>
        <a:lstStyle/>
        <a:p>
          <a:endParaRPr lang="en-US"/>
        </a:p>
      </dgm:t>
    </dgm:pt>
    <dgm:pt modelId="{83D9BCBF-4844-41A4-8281-9FB7E9B83545}">
      <dgm:prSet/>
      <dgm:spPr/>
      <dgm:t>
        <a:bodyPr/>
        <a:lstStyle/>
        <a:p>
          <a:r>
            <a:rPr lang="en-GB" dirty="0"/>
            <a:t>Provides a platform to disseminate propaganda, guides, manuals and provide advice.</a:t>
          </a:r>
          <a:endParaRPr lang="en-US" dirty="0"/>
        </a:p>
      </dgm:t>
    </dgm:pt>
    <dgm:pt modelId="{1777CBDC-5DFC-46F3-A683-A325D5F4DB94}" type="parTrans" cxnId="{59433C54-7E6F-406F-9715-1DF487BDD572}">
      <dgm:prSet/>
      <dgm:spPr/>
      <dgm:t>
        <a:bodyPr/>
        <a:lstStyle/>
        <a:p>
          <a:endParaRPr lang="en-US"/>
        </a:p>
      </dgm:t>
    </dgm:pt>
    <dgm:pt modelId="{2C4C8899-6818-418D-81E2-CF2DD3329BCE}" type="sibTrans" cxnId="{59433C54-7E6F-406F-9715-1DF487BDD572}">
      <dgm:prSet/>
      <dgm:spPr/>
      <dgm:t>
        <a:bodyPr/>
        <a:lstStyle/>
        <a:p>
          <a:endParaRPr lang="en-US"/>
        </a:p>
      </dgm:t>
    </dgm:pt>
    <dgm:pt modelId="{07EA1D42-DBF4-43C2-AB75-068C4410826E}">
      <dgm:prSet/>
      <dgm:spPr/>
      <dgm:t>
        <a:bodyPr/>
        <a:lstStyle/>
        <a:p>
          <a:r>
            <a:rPr lang="en-GB" dirty="0"/>
            <a:t>Inspire– an online magazine published by al Qaeda as a means of enabling Muslims to train for jihad. Containing ideological content that encourages terrorism. </a:t>
          </a:r>
          <a:endParaRPr lang="en-US" dirty="0"/>
        </a:p>
      </dgm:t>
    </dgm:pt>
    <dgm:pt modelId="{810E9A23-D860-4028-A5B6-F7BEEA9710F9}" type="parTrans" cxnId="{73B994F9-5A8C-4CA3-8696-33963D2D338D}">
      <dgm:prSet/>
      <dgm:spPr/>
      <dgm:t>
        <a:bodyPr/>
        <a:lstStyle/>
        <a:p>
          <a:endParaRPr lang="en-US"/>
        </a:p>
      </dgm:t>
    </dgm:pt>
    <dgm:pt modelId="{EAD37EE0-D3CB-4FF0-8B65-23AD9955128A}" type="sibTrans" cxnId="{73B994F9-5A8C-4CA3-8696-33963D2D338D}">
      <dgm:prSet/>
      <dgm:spPr/>
      <dgm:t>
        <a:bodyPr/>
        <a:lstStyle/>
        <a:p>
          <a:endParaRPr lang="en-US"/>
        </a:p>
      </dgm:t>
    </dgm:pt>
    <dgm:pt modelId="{204F6E59-7E28-A441-ABB0-F54B6E9B08B1}" type="pres">
      <dgm:prSet presAssocID="{DD1A10F9-4173-4B58-9CD0-75D9865319EA}" presName="diagram" presStyleCnt="0">
        <dgm:presLayoutVars>
          <dgm:dir/>
          <dgm:resizeHandles val="exact"/>
        </dgm:presLayoutVars>
      </dgm:prSet>
      <dgm:spPr/>
    </dgm:pt>
    <dgm:pt modelId="{22E99A5B-0B59-C740-9B9D-F26EDEC5C7B3}" type="pres">
      <dgm:prSet presAssocID="{30F3B3AD-2973-4D14-B86F-3B64A92EF919}" presName="node" presStyleLbl="node1" presStyleIdx="0" presStyleCnt="3">
        <dgm:presLayoutVars>
          <dgm:bulletEnabled val="1"/>
        </dgm:presLayoutVars>
      </dgm:prSet>
      <dgm:spPr/>
    </dgm:pt>
    <dgm:pt modelId="{BAF16D7A-DDFB-DD4A-BB0B-AEE8558D5F61}" type="pres">
      <dgm:prSet presAssocID="{BA9653FE-3BE0-4C9E-AB47-959BDC917040}" presName="sibTrans" presStyleCnt="0"/>
      <dgm:spPr/>
    </dgm:pt>
    <dgm:pt modelId="{BEF44ABC-F4F1-ED47-BE9C-48DEEEE142A7}" type="pres">
      <dgm:prSet presAssocID="{83D9BCBF-4844-41A4-8281-9FB7E9B83545}" presName="node" presStyleLbl="node1" presStyleIdx="1" presStyleCnt="3">
        <dgm:presLayoutVars>
          <dgm:bulletEnabled val="1"/>
        </dgm:presLayoutVars>
      </dgm:prSet>
      <dgm:spPr/>
    </dgm:pt>
    <dgm:pt modelId="{EDC1D832-0EB2-6441-ADAB-88FCBB02CE55}" type="pres">
      <dgm:prSet presAssocID="{2C4C8899-6818-418D-81E2-CF2DD3329BCE}" presName="sibTrans" presStyleCnt="0"/>
      <dgm:spPr/>
    </dgm:pt>
    <dgm:pt modelId="{89BFA10B-B636-6A45-9364-3CBFA6C2495B}" type="pres">
      <dgm:prSet presAssocID="{07EA1D42-DBF4-43C2-AB75-068C4410826E}" presName="node" presStyleLbl="node1" presStyleIdx="2" presStyleCnt="3">
        <dgm:presLayoutVars>
          <dgm:bulletEnabled val="1"/>
        </dgm:presLayoutVars>
      </dgm:prSet>
      <dgm:spPr/>
    </dgm:pt>
  </dgm:ptLst>
  <dgm:cxnLst>
    <dgm:cxn modelId="{5DE87C17-F5CA-4BEC-937E-EA8A55537315}" srcId="{DD1A10F9-4173-4B58-9CD0-75D9865319EA}" destId="{30F3B3AD-2973-4D14-B86F-3B64A92EF919}" srcOrd="0" destOrd="0" parTransId="{32B8CB92-BF5C-4AF5-93A1-4E7CB13C876C}" sibTransId="{BA9653FE-3BE0-4C9E-AB47-959BDC917040}"/>
    <dgm:cxn modelId="{59433C54-7E6F-406F-9715-1DF487BDD572}" srcId="{DD1A10F9-4173-4B58-9CD0-75D9865319EA}" destId="{83D9BCBF-4844-41A4-8281-9FB7E9B83545}" srcOrd="1" destOrd="0" parTransId="{1777CBDC-5DFC-46F3-A683-A325D5F4DB94}" sibTransId="{2C4C8899-6818-418D-81E2-CF2DD3329BCE}"/>
    <dgm:cxn modelId="{89995362-3DC4-A946-96DE-63E9DF11D5E0}" type="presOf" srcId="{DD1A10F9-4173-4B58-9CD0-75D9865319EA}" destId="{204F6E59-7E28-A441-ABB0-F54B6E9B08B1}" srcOrd="0" destOrd="0" presId="urn:microsoft.com/office/officeart/2005/8/layout/default"/>
    <dgm:cxn modelId="{3D337484-BE09-6343-B0B9-82EC6BD276DE}" type="presOf" srcId="{07EA1D42-DBF4-43C2-AB75-068C4410826E}" destId="{89BFA10B-B636-6A45-9364-3CBFA6C2495B}" srcOrd="0" destOrd="0" presId="urn:microsoft.com/office/officeart/2005/8/layout/default"/>
    <dgm:cxn modelId="{F7DD6E97-0769-004C-BEE6-1CFDCE094944}" type="presOf" srcId="{30F3B3AD-2973-4D14-B86F-3B64A92EF919}" destId="{22E99A5B-0B59-C740-9B9D-F26EDEC5C7B3}" srcOrd="0" destOrd="0" presId="urn:microsoft.com/office/officeart/2005/8/layout/default"/>
    <dgm:cxn modelId="{33A7BDF5-A493-E640-B42C-17273AF538AF}" type="presOf" srcId="{83D9BCBF-4844-41A4-8281-9FB7E9B83545}" destId="{BEF44ABC-F4F1-ED47-BE9C-48DEEEE142A7}" srcOrd="0" destOrd="0" presId="urn:microsoft.com/office/officeart/2005/8/layout/default"/>
    <dgm:cxn modelId="{73B994F9-5A8C-4CA3-8696-33963D2D338D}" srcId="{DD1A10F9-4173-4B58-9CD0-75D9865319EA}" destId="{07EA1D42-DBF4-43C2-AB75-068C4410826E}" srcOrd="2" destOrd="0" parTransId="{810E9A23-D860-4028-A5B6-F7BEEA9710F9}" sibTransId="{EAD37EE0-D3CB-4FF0-8B65-23AD9955128A}"/>
    <dgm:cxn modelId="{8D342B0B-74FC-F54E-A206-7318AFFE4CFE}" type="presParOf" srcId="{204F6E59-7E28-A441-ABB0-F54B6E9B08B1}" destId="{22E99A5B-0B59-C740-9B9D-F26EDEC5C7B3}" srcOrd="0" destOrd="0" presId="urn:microsoft.com/office/officeart/2005/8/layout/default"/>
    <dgm:cxn modelId="{1670BBC7-16A5-AD4C-9E56-A256362A3591}" type="presParOf" srcId="{204F6E59-7E28-A441-ABB0-F54B6E9B08B1}" destId="{BAF16D7A-DDFB-DD4A-BB0B-AEE8558D5F61}" srcOrd="1" destOrd="0" presId="urn:microsoft.com/office/officeart/2005/8/layout/default"/>
    <dgm:cxn modelId="{5E8AAB71-2791-5F45-8A51-D2BC6DEA8F28}" type="presParOf" srcId="{204F6E59-7E28-A441-ABB0-F54B6E9B08B1}" destId="{BEF44ABC-F4F1-ED47-BE9C-48DEEEE142A7}" srcOrd="2" destOrd="0" presId="urn:microsoft.com/office/officeart/2005/8/layout/default"/>
    <dgm:cxn modelId="{B3F2B92B-7A72-B94F-B39B-FAF80CF786AC}" type="presParOf" srcId="{204F6E59-7E28-A441-ABB0-F54B6E9B08B1}" destId="{EDC1D832-0EB2-6441-ADAB-88FCBB02CE55}" srcOrd="3" destOrd="0" presId="urn:microsoft.com/office/officeart/2005/8/layout/default"/>
    <dgm:cxn modelId="{B6DEFE0A-9CB2-C545-BA32-0BB917A2C0B4}" type="presParOf" srcId="{204F6E59-7E28-A441-ABB0-F54B6E9B08B1}" destId="{89BFA10B-B636-6A45-9364-3CBFA6C2495B}" srcOrd="4"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D4BA8DCB-D40E-4A36-8B69-36BC229088C8}"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0F8B8001-2C15-4AED-97FE-7926DE3CE11A}">
      <dgm:prSet/>
      <dgm:spPr/>
      <dgm:t>
        <a:bodyPr/>
        <a:lstStyle/>
        <a:p>
          <a:r>
            <a:rPr lang="en-GB" dirty="0"/>
            <a:t>Following the events of 9/11 the US launched a Global War on Terror – the main target Al Qaeda </a:t>
          </a:r>
          <a:endParaRPr lang="en-US" dirty="0"/>
        </a:p>
      </dgm:t>
    </dgm:pt>
    <dgm:pt modelId="{6514F08C-1AB9-4C21-B5EA-A10DC03B0158}" type="parTrans" cxnId="{869E1BAC-B4A1-4951-9222-6AE4467FF983}">
      <dgm:prSet/>
      <dgm:spPr/>
      <dgm:t>
        <a:bodyPr/>
        <a:lstStyle/>
        <a:p>
          <a:endParaRPr lang="en-US"/>
        </a:p>
      </dgm:t>
    </dgm:pt>
    <dgm:pt modelId="{0467C771-B362-4A21-8B9D-753748C3192F}" type="sibTrans" cxnId="{869E1BAC-B4A1-4951-9222-6AE4467FF983}">
      <dgm:prSet/>
      <dgm:spPr/>
      <dgm:t>
        <a:bodyPr/>
        <a:lstStyle/>
        <a:p>
          <a:endParaRPr lang="en-US"/>
        </a:p>
      </dgm:t>
    </dgm:pt>
    <dgm:pt modelId="{8ED936B7-DE29-48BD-A131-EE1D0789408B}">
      <dgm:prSet/>
      <dgm:spPr/>
      <dgm:t>
        <a:bodyPr/>
        <a:lstStyle/>
        <a:p>
          <a:r>
            <a:rPr lang="en-GB"/>
            <a:t>Backed by many countries – including the UK.</a:t>
          </a:r>
          <a:endParaRPr lang="en-US"/>
        </a:p>
      </dgm:t>
    </dgm:pt>
    <dgm:pt modelId="{BF5A3E55-2576-4A7A-88A2-18FD736C0B9F}" type="parTrans" cxnId="{88FA7AFD-DB18-4E48-8BDB-3973F4A6A4DD}">
      <dgm:prSet/>
      <dgm:spPr/>
      <dgm:t>
        <a:bodyPr/>
        <a:lstStyle/>
        <a:p>
          <a:endParaRPr lang="en-US"/>
        </a:p>
      </dgm:t>
    </dgm:pt>
    <dgm:pt modelId="{E1A919B0-5E65-457D-9658-9A2620BEBC73}" type="sibTrans" cxnId="{88FA7AFD-DB18-4E48-8BDB-3973F4A6A4DD}">
      <dgm:prSet/>
      <dgm:spPr/>
      <dgm:t>
        <a:bodyPr/>
        <a:lstStyle/>
        <a:p>
          <a:endParaRPr lang="en-US"/>
        </a:p>
      </dgm:t>
    </dgm:pt>
    <dgm:pt modelId="{1791EA53-CB92-43CD-949D-E88B572F780D}">
      <dgm:prSet/>
      <dgm:spPr/>
      <dgm:t>
        <a:bodyPr/>
        <a:lstStyle/>
        <a:p>
          <a:r>
            <a:rPr lang="en-GB" dirty="0"/>
            <a:t>’’Our war on terror begins with al Qaeda, but it does not end there. It will not end until every terrorist group of global reach has been found, stopped and defeated.’’ (Bush, 2001 cited in Gregg, 2021).</a:t>
          </a:r>
          <a:endParaRPr lang="en-US" dirty="0"/>
        </a:p>
      </dgm:t>
    </dgm:pt>
    <dgm:pt modelId="{CEC6E497-040A-4EDA-969C-2B3FC51A3BE8}" type="parTrans" cxnId="{37E37404-6E32-42DE-A615-B06733475896}">
      <dgm:prSet/>
      <dgm:spPr/>
      <dgm:t>
        <a:bodyPr/>
        <a:lstStyle/>
        <a:p>
          <a:endParaRPr lang="en-US"/>
        </a:p>
      </dgm:t>
    </dgm:pt>
    <dgm:pt modelId="{7CF96385-F6B4-461A-8FDD-B1831E7692F9}" type="sibTrans" cxnId="{37E37404-6E32-42DE-A615-B06733475896}">
      <dgm:prSet/>
      <dgm:spPr/>
      <dgm:t>
        <a:bodyPr/>
        <a:lstStyle/>
        <a:p>
          <a:endParaRPr lang="en-US"/>
        </a:p>
      </dgm:t>
    </dgm:pt>
    <dgm:pt modelId="{E8EBAAB2-525C-5B48-9015-2F4C7DF63002}" type="pres">
      <dgm:prSet presAssocID="{D4BA8DCB-D40E-4A36-8B69-36BC229088C8}" presName="linear" presStyleCnt="0">
        <dgm:presLayoutVars>
          <dgm:animLvl val="lvl"/>
          <dgm:resizeHandles val="exact"/>
        </dgm:presLayoutVars>
      </dgm:prSet>
      <dgm:spPr/>
    </dgm:pt>
    <dgm:pt modelId="{0230F34F-7740-DE4A-938D-94A255DC46B7}" type="pres">
      <dgm:prSet presAssocID="{0F8B8001-2C15-4AED-97FE-7926DE3CE11A}" presName="parentText" presStyleLbl="node1" presStyleIdx="0" presStyleCnt="3">
        <dgm:presLayoutVars>
          <dgm:chMax val="0"/>
          <dgm:bulletEnabled val="1"/>
        </dgm:presLayoutVars>
      </dgm:prSet>
      <dgm:spPr/>
    </dgm:pt>
    <dgm:pt modelId="{37AF058D-3D3C-0D4B-9277-1FE4C99FACF0}" type="pres">
      <dgm:prSet presAssocID="{0467C771-B362-4A21-8B9D-753748C3192F}" presName="spacer" presStyleCnt="0"/>
      <dgm:spPr/>
    </dgm:pt>
    <dgm:pt modelId="{D900B55C-C606-E54E-A236-CAE7B24D9987}" type="pres">
      <dgm:prSet presAssocID="{8ED936B7-DE29-48BD-A131-EE1D0789408B}" presName="parentText" presStyleLbl="node1" presStyleIdx="1" presStyleCnt="3">
        <dgm:presLayoutVars>
          <dgm:chMax val="0"/>
          <dgm:bulletEnabled val="1"/>
        </dgm:presLayoutVars>
      </dgm:prSet>
      <dgm:spPr/>
    </dgm:pt>
    <dgm:pt modelId="{0A0BE5B2-903F-344D-A838-2988671EF808}" type="pres">
      <dgm:prSet presAssocID="{E1A919B0-5E65-457D-9658-9A2620BEBC73}" presName="spacer" presStyleCnt="0"/>
      <dgm:spPr/>
    </dgm:pt>
    <dgm:pt modelId="{55685451-4BBD-284A-85AA-81D751B1AC48}" type="pres">
      <dgm:prSet presAssocID="{1791EA53-CB92-43CD-949D-E88B572F780D}" presName="parentText" presStyleLbl="node1" presStyleIdx="2" presStyleCnt="3">
        <dgm:presLayoutVars>
          <dgm:chMax val="0"/>
          <dgm:bulletEnabled val="1"/>
        </dgm:presLayoutVars>
      </dgm:prSet>
      <dgm:spPr/>
    </dgm:pt>
  </dgm:ptLst>
  <dgm:cxnLst>
    <dgm:cxn modelId="{A27D2B04-E479-394B-B4D2-53C76616BC3E}" type="presOf" srcId="{0F8B8001-2C15-4AED-97FE-7926DE3CE11A}" destId="{0230F34F-7740-DE4A-938D-94A255DC46B7}" srcOrd="0" destOrd="0" presId="urn:microsoft.com/office/officeart/2005/8/layout/vList2"/>
    <dgm:cxn modelId="{37E37404-6E32-42DE-A615-B06733475896}" srcId="{D4BA8DCB-D40E-4A36-8B69-36BC229088C8}" destId="{1791EA53-CB92-43CD-949D-E88B572F780D}" srcOrd="2" destOrd="0" parTransId="{CEC6E497-040A-4EDA-969C-2B3FC51A3BE8}" sibTransId="{7CF96385-F6B4-461A-8FDD-B1831E7692F9}"/>
    <dgm:cxn modelId="{9E458480-2B55-EE4D-AF3D-C588783F38F1}" type="presOf" srcId="{1791EA53-CB92-43CD-949D-E88B572F780D}" destId="{55685451-4BBD-284A-85AA-81D751B1AC48}" srcOrd="0" destOrd="0" presId="urn:microsoft.com/office/officeart/2005/8/layout/vList2"/>
    <dgm:cxn modelId="{9BFE2FA1-B879-0945-9A58-C1DD3BB5F706}" type="presOf" srcId="{8ED936B7-DE29-48BD-A131-EE1D0789408B}" destId="{D900B55C-C606-E54E-A236-CAE7B24D9987}" srcOrd="0" destOrd="0" presId="urn:microsoft.com/office/officeart/2005/8/layout/vList2"/>
    <dgm:cxn modelId="{869E1BAC-B4A1-4951-9222-6AE4467FF983}" srcId="{D4BA8DCB-D40E-4A36-8B69-36BC229088C8}" destId="{0F8B8001-2C15-4AED-97FE-7926DE3CE11A}" srcOrd="0" destOrd="0" parTransId="{6514F08C-1AB9-4C21-B5EA-A10DC03B0158}" sibTransId="{0467C771-B362-4A21-8B9D-753748C3192F}"/>
    <dgm:cxn modelId="{C75DD4D0-C082-0A44-A314-AF85D730A086}" type="presOf" srcId="{D4BA8DCB-D40E-4A36-8B69-36BC229088C8}" destId="{E8EBAAB2-525C-5B48-9015-2F4C7DF63002}" srcOrd="0" destOrd="0" presId="urn:microsoft.com/office/officeart/2005/8/layout/vList2"/>
    <dgm:cxn modelId="{88FA7AFD-DB18-4E48-8BDB-3973F4A6A4DD}" srcId="{D4BA8DCB-D40E-4A36-8B69-36BC229088C8}" destId="{8ED936B7-DE29-48BD-A131-EE1D0789408B}" srcOrd="1" destOrd="0" parTransId="{BF5A3E55-2576-4A7A-88A2-18FD736C0B9F}" sibTransId="{E1A919B0-5E65-457D-9658-9A2620BEBC73}"/>
    <dgm:cxn modelId="{2FDBE162-7182-7344-9F27-5A4A02855A51}" type="presParOf" srcId="{E8EBAAB2-525C-5B48-9015-2F4C7DF63002}" destId="{0230F34F-7740-DE4A-938D-94A255DC46B7}" srcOrd="0" destOrd="0" presId="urn:microsoft.com/office/officeart/2005/8/layout/vList2"/>
    <dgm:cxn modelId="{DBF07D29-C77F-A544-8FDA-DFFC2A67B4B7}" type="presParOf" srcId="{E8EBAAB2-525C-5B48-9015-2F4C7DF63002}" destId="{37AF058D-3D3C-0D4B-9277-1FE4C99FACF0}" srcOrd="1" destOrd="0" presId="urn:microsoft.com/office/officeart/2005/8/layout/vList2"/>
    <dgm:cxn modelId="{93060622-458E-D84D-86FB-1FA588EBF295}" type="presParOf" srcId="{E8EBAAB2-525C-5B48-9015-2F4C7DF63002}" destId="{D900B55C-C606-E54E-A236-CAE7B24D9987}" srcOrd="2" destOrd="0" presId="urn:microsoft.com/office/officeart/2005/8/layout/vList2"/>
    <dgm:cxn modelId="{BBC496E6-D105-D049-8854-DB3645BC93B6}" type="presParOf" srcId="{E8EBAAB2-525C-5B48-9015-2F4C7DF63002}" destId="{0A0BE5B2-903F-344D-A838-2988671EF808}" srcOrd="3" destOrd="0" presId="urn:microsoft.com/office/officeart/2005/8/layout/vList2"/>
    <dgm:cxn modelId="{B5986CA1-DD05-A349-AFDC-6EADA4BCEB7C}" type="presParOf" srcId="{E8EBAAB2-525C-5B48-9015-2F4C7DF63002}" destId="{55685451-4BBD-284A-85AA-81D751B1AC48}" srcOrd="4"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8F05A198-26EB-4112-8894-7B1DD748636D}"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897B1705-F693-4D3B-BD84-7DAA421D445D}">
      <dgm:prSet/>
      <dgm:spPr/>
      <dgm:t>
        <a:bodyPr/>
        <a:lstStyle/>
        <a:p>
          <a:r>
            <a:rPr lang="en-GB" dirty="0"/>
            <a:t>CONTEST – a strategy introduced in 2003 to counter the issue of terrorism. </a:t>
          </a:r>
          <a:endParaRPr lang="en-US" dirty="0"/>
        </a:p>
      </dgm:t>
    </dgm:pt>
    <dgm:pt modelId="{C72656E7-1B16-4A93-BED6-F81A4A7FFD76}" type="parTrans" cxnId="{461EA607-68FD-40F8-8F0C-63E9F1065561}">
      <dgm:prSet/>
      <dgm:spPr/>
      <dgm:t>
        <a:bodyPr/>
        <a:lstStyle/>
        <a:p>
          <a:endParaRPr lang="en-US"/>
        </a:p>
      </dgm:t>
    </dgm:pt>
    <dgm:pt modelId="{216CB7E0-7C18-4B96-AC60-B09004D49F97}" type="sibTrans" cxnId="{461EA607-68FD-40F8-8F0C-63E9F1065561}">
      <dgm:prSet/>
      <dgm:spPr/>
      <dgm:t>
        <a:bodyPr/>
        <a:lstStyle/>
        <a:p>
          <a:endParaRPr lang="en-US"/>
        </a:p>
      </dgm:t>
    </dgm:pt>
    <dgm:pt modelId="{36E55D70-19CC-47E8-991F-CB86036D9C7B}">
      <dgm:prSet/>
      <dgm:spPr/>
      <dgm:t>
        <a:bodyPr/>
        <a:lstStyle/>
        <a:p>
          <a:r>
            <a:rPr lang="en-GB"/>
            <a:t>Developed as part of an overall post 9/11 counter-terrorism approach.</a:t>
          </a:r>
          <a:endParaRPr lang="en-US"/>
        </a:p>
      </dgm:t>
    </dgm:pt>
    <dgm:pt modelId="{7D0F181A-2076-4583-A0F6-555ED67873CF}" type="parTrans" cxnId="{BF1A5ADB-C81F-4D54-9449-961644842045}">
      <dgm:prSet/>
      <dgm:spPr/>
      <dgm:t>
        <a:bodyPr/>
        <a:lstStyle/>
        <a:p>
          <a:endParaRPr lang="en-US"/>
        </a:p>
      </dgm:t>
    </dgm:pt>
    <dgm:pt modelId="{6AE4BE32-25BB-4190-AA1B-9D90611FE5A4}" type="sibTrans" cxnId="{BF1A5ADB-C81F-4D54-9449-961644842045}">
      <dgm:prSet/>
      <dgm:spPr/>
      <dgm:t>
        <a:bodyPr/>
        <a:lstStyle/>
        <a:p>
          <a:endParaRPr lang="en-US"/>
        </a:p>
      </dgm:t>
    </dgm:pt>
    <dgm:pt modelId="{258CF768-6375-4DCB-A4F3-6303A6751C52}">
      <dgm:prSet/>
      <dgm:spPr/>
      <dgm:t>
        <a:bodyPr/>
        <a:lstStyle/>
        <a:p>
          <a:r>
            <a:rPr lang="en-GB" dirty="0"/>
            <a:t>’’The aim of CONTEST is to reduce the risk to the UK and its interests overseas from terrorism’’ (HM Government, 2011, p.9).</a:t>
          </a:r>
          <a:endParaRPr lang="en-US" dirty="0"/>
        </a:p>
      </dgm:t>
    </dgm:pt>
    <dgm:pt modelId="{DC64049D-2CD9-4736-B736-CDD425A050E8}" type="parTrans" cxnId="{8339FDDE-F833-4422-BDD0-8BD8E72CDD96}">
      <dgm:prSet/>
      <dgm:spPr/>
      <dgm:t>
        <a:bodyPr/>
        <a:lstStyle/>
        <a:p>
          <a:endParaRPr lang="en-US"/>
        </a:p>
      </dgm:t>
    </dgm:pt>
    <dgm:pt modelId="{1D131BD3-EB4D-4C36-BC11-89D2DACB16B6}" type="sibTrans" cxnId="{8339FDDE-F833-4422-BDD0-8BD8E72CDD96}">
      <dgm:prSet/>
      <dgm:spPr/>
      <dgm:t>
        <a:bodyPr/>
        <a:lstStyle/>
        <a:p>
          <a:endParaRPr lang="en-US"/>
        </a:p>
      </dgm:t>
    </dgm:pt>
    <dgm:pt modelId="{6D439EA6-4484-9645-93E7-EC152A83F53D}" type="pres">
      <dgm:prSet presAssocID="{8F05A198-26EB-4112-8894-7B1DD748636D}" presName="diagram" presStyleCnt="0">
        <dgm:presLayoutVars>
          <dgm:dir/>
          <dgm:resizeHandles val="exact"/>
        </dgm:presLayoutVars>
      </dgm:prSet>
      <dgm:spPr/>
    </dgm:pt>
    <dgm:pt modelId="{A73E76C4-2EE0-7A49-B663-5E4441F6B86D}" type="pres">
      <dgm:prSet presAssocID="{897B1705-F693-4D3B-BD84-7DAA421D445D}" presName="node" presStyleLbl="node1" presStyleIdx="0" presStyleCnt="3">
        <dgm:presLayoutVars>
          <dgm:bulletEnabled val="1"/>
        </dgm:presLayoutVars>
      </dgm:prSet>
      <dgm:spPr/>
    </dgm:pt>
    <dgm:pt modelId="{6FE7D454-7F8E-D04D-85A0-6D865E478B9C}" type="pres">
      <dgm:prSet presAssocID="{216CB7E0-7C18-4B96-AC60-B09004D49F97}" presName="sibTrans" presStyleCnt="0"/>
      <dgm:spPr/>
    </dgm:pt>
    <dgm:pt modelId="{49433EEB-0E32-CF49-A4DC-C9F6BE40C6A3}" type="pres">
      <dgm:prSet presAssocID="{36E55D70-19CC-47E8-991F-CB86036D9C7B}" presName="node" presStyleLbl="node1" presStyleIdx="1" presStyleCnt="3">
        <dgm:presLayoutVars>
          <dgm:bulletEnabled val="1"/>
        </dgm:presLayoutVars>
      </dgm:prSet>
      <dgm:spPr/>
    </dgm:pt>
    <dgm:pt modelId="{380EB7B7-798E-C049-ACF7-75E892F6F57E}" type="pres">
      <dgm:prSet presAssocID="{6AE4BE32-25BB-4190-AA1B-9D90611FE5A4}" presName="sibTrans" presStyleCnt="0"/>
      <dgm:spPr/>
    </dgm:pt>
    <dgm:pt modelId="{99E4F360-7AF9-E74F-B17D-467EC74DBE6D}" type="pres">
      <dgm:prSet presAssocID="{258CF768-6375-4DCB-A4F3-6303A6751C52}" presName="node" presStyleLbl="node1" presStyleIdx="2" presStyleCnt="3">
        <dgm:presLayoutVars>
          <dgm:bulletEnabled val="1"/>
        </dgm:presLayoutVars>
      </dgm:prSet>
      <dgm:spPr/>
    </dgm:pt>
  </dgm:ptLst>
  <dgm:cxnLst>
    <dgm:cxn modelId="{461EA607-68FD-40F8-8F0C-63E9F1065561}" srcId="{8F05A198-26EB-4112-8894-7B1DD748636D}" destId="{897B1705-F693-4D3B-BD84-7DAA421D445D}" srcOrd="0" destOrd="0" parTransId="{C72656E7-1B16-4A93-BED6-F81A4A7FFD76}" sibTransId="{216CB7E0-7C18-4B96-AC60-B09004D49F97}"/>
    <dgm:cxn modelId="{EBE7F948-540E-4747-9BD6-3E3A89A93C83}" type="presOf" srcId="{8F05A198-26EB-4112-8894-7B1DD748636D}" destId="{6D439EA6-4484-9645-93E7-EC152A83F53D}" srcOrd="0" destOrd="0" presId="urn:microsoft.com/office/officeart/2005/8/layout/default"/>
    <dgm:cxn modelId="{0E64646C-AF5D-754D-8BB1-1113E90A7FF5}" type="presOf" srcId="{258CF768-6375-4DCB-A4F3-6303A6751C52}" destId="{99E4F360-7AF9-E74F-B17D-467EC74DBE6D}" srcOrd="0" destOrd="0" presId="urn:microsoft.com/office/officeart/2005/8/layout/default"/>
    <dgm:cxn modelId="{3BD04F8F-82F7-064E-B024-7DD11EE8FDA1}" type="presOf" srcId="{897B1705-F693-4D3B-BD84-7DAA421D445D}" destId="{A73E76C4-2EE0-7A49-B663-5E4441F6B86D}" srcOrd="0" destOrd="0" presId="urn:microsoft.com/office/officeart/2005/8/layout/default"/>
    <dgm:cxn modelId="{2DE69CAB-A135-3046-8250-0B0E3F061B24}" type="presOf" srcId="{36E55D70-19CC-47E8-991F-CB86036D9C7B}" destId="{49433EEB-0E32-CF49-A4DC-C9F6BE40C6A3}" srcOrd="0" destOrd="0" presId="urn:microsoft.com/office/officeart/2005/8/layout/default"/>
    <dgm:cxn modelId="{BF1A5ADB-C81F-4D54-9449-961644842045}" srcId="{8F05A198-26EB-4112-8894-7B1DD748636D}" destId="{36E55D70-19CC-47E8-991F-CB86036D9C7B}" srcOrd="1" destOrd="0" parTransId="{7D0F181A-2076-4583-A0F6-555ED67873CF}" sibTransId="{6AE4BE32-25BB-4190-AA1B-9D90611FE5A4}"/>
    <dgm:cxn modelId="{8339FDDE-F833-4422-BDD0-8BD8E72CDD96}" srcId="{8F05A198-26EB-4112-8894-7B1DD748636D}" destId="{258CF768-6375-4DCB-A4F3-6303A6751C52}" srcOrd="2" destOrd="0" parTransId="{DC64049D-2CD9-4736-B736-CDD425A050E8}" sibTransId="{1D131BD3-EB4D-4C36-BC11-89D2DACB16B6}"/>
    <dgm:cxn modelId="{E39CF823-1B5F-004F-A22C-A6036AE7433A}" type="presParOf" srcId="{6D439EA6-4484-9645-93E7-EC152A83F53D}" destId="{A73E76C4-2EE0-7A49-B663-5E4441F6B86D}" srcOrd="0" destOrd="0" presId="urn:microsoft.com/office/officeart/2005/8/layout/default"/>
    <dgm:cxn modelId="{4E7F6116-C5C0-E54B-A3B5-F726C1ADB05F}" type="presParOf" srcId="{6D439EA6-4484-9645-93E7-EC152A83F53D}" destId="{6FE7D454-7F8E-D04D-85A0-6D865E478B9C}" srcOrd="1" destOrd="0" presId="urn:microsoft.com/office/officeart/2005/8/layout/default"/>
    <dgm:cxn modelId="{64728882-B68C-984D-AA84-08DC068FACB1}" type="presParOf" srcId="{6D439EA6-4484-9645-93E7-EC152A83F53D}" destId="{49433EEB-0E32-CF49-A4DC-C9F6BE40C6A3}" srcOrd="2" destOrd="0" presId="urn:microsoft.com/office/officeart/2005/8/layout/default"/>
    <dgm:cxn modelId="{5FB3D1CB-6C1E-2543-BB5A-E35B9632AFA9}" type="presParOf" srcId="{6D439EA6-4484-9645-93E7-EC152A83F53D}" destId="{380EB7B7-798E-C049-ACF7-75E892F6F57E}" srcOrd="3" destOrd="0" presId="urn:microsoft.com/office/officeart/2005/8/layout/default"/>
    <dgm:cxn modelId="{881CB0F4-652F-694B-BB9B-1206EB49ECAA}" type="presParOf" srcId="{6D439EA6-4484-9645-93E7-EC152A83F53D}" destId="{99E4F360-7AF9-E74F-B17D-467EC74DBE6D}" srcOrd="4"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A6BAF21F-13AF-4E5F-9745-838592E6CD36}" type="doc">
      <dgm:prSet loTypeId="urn:microsoft.com/office/officeart/2016/7/layout/HorizontalActionList" loCatId="List" qsTypeId="urn:microsoft.com/office/officeart/2005/8/quickstyle/simple1" qsCatId="simple" csTypeId="urn:microsoft.com/office/officeart/2005/8/colors/accent1_2" csCatId="accent1"/>
      <dgm:spPr/>
      <dgm:t>
        <a:bodyPr/>
        <a:lstStyle/>
        <a:p>
          <a:endParaRPr lang="en-US"/>
        </a:p>
      </dgm:t>
    </dgm:pt>
    <dgm:pt modelId="{038D152C-5E09-41FB-9BF2-CFABBF8B3CEF}">
      <dgm:prSet/>
      <dgm:spPr/>
      <dgm:t>
        <a:bodyPr/>
        <a:lstStyle/>
        <a:p>
          <a:r>
            <a:rPr lang="en-US"/>
            <a:t>Prevent</a:t>
          </a:r>
        </a:p>
      </dgm:t>
    </dgm:pt>
    <dgm:pt modelId="{2457FE14-AA1B-461F-9E83-F15E32E25F30}" type="parTrans" cxnId="{12D18D1A-E2CD-49D4-B0CD-C3B46DA73D68}">
      <dgm:prSet/>
      <dgm:spPr/>
      <dgm:t>
        <a:bodyPr/>
        <a:lstStyle/>
        <a:p>
          <a:endParaRPr lang="en-US"/>
        </a:p>
      </dgm:t>
    </dgm:pt>
    <dgm:pt modelId="{306E30FC-8466-4CA1-AC72-F7565B67586E}" type="sibTrans" cxnId="{12D18D1A-E2CD-49D4-B0CD-C3B46DA73D68}">
      <dgm:prSet/>
      <dgm:spPr/>
      <dgm:t>
        <a:bodyPr/>
        <a:lstStyle/>
        <a:p>
          <a:endParaRPr lang="en-US"/>
        </a:p>
      </dgm:t>
    </dgm:pt>
    <dgm:pt modelId="{3440D53A-06EF-4384-B851-D48C49632B02}">
      <dgm:prSet/>
      <dgm:spPr/>
      <dgm:t>
        <a:bodyPr/>
        <a:lstStyle/>
        <a:p>
          <a:r>
            <a:rPr lang="en-US"/>
            <a:t>Prevent – safeguard and support those vulnerable to radicalisation, to stop them becoming/supporting terrorists</a:t>
          </a:r>
        </a:p>
      </dgm:t>
    </dgm:pt>
    <dgm:pt modelId="{D33148B1-08F4-4365-8D71-87C997752C14}" type="parTrans" cxnId="{7E48C97E-0FF2-45BC-9004-554D3A39506B}">
      <dgm:prSet/>
      <dgm:spPr/>
      <dgm:t>
        <a:bodyPr/>
        <a:lstStyle/>
        <a:p>
          <a:endParaRPr lang="en-US"/>
        </a:p>
      </dgm:t>
    </dgm:pt>
    <dgm:pt modelId="{DFB7C1A7-B095-4E67-820D-09A310D15D1A}" type="sibTrans" cxnId="{7E48C97E-0FF2-45BC-9004-554D3A39506B}">
      <dgm:prSet/>
      <dgm:spPr/>
      <dgm:t>
        <a:bodyPr/>
        <a:lstStyle/>
        <a:p>
          <a:endParaRPr lang="en-US"/>
        </a:p>
      </dgm:t>
    </dgm:pt>
    <dgm:pt modelId="{6C96C37D-02E7-49AD-AB9B-AD6ED2A23599}">
      <dgm:prSet/>
      <dgm:spPr/>
      <dgm:t>
        <a:bodyPr/>
        <a:lstStyle/>
        <a:p>
          <a:r>
            <a:rPr lang="en-US"/>
            <a:t>Pursue</a:t>
          </a:r>
        </a:p>
      </dgm:t>
    </dgm:pt>
    <dgm:pt modelId="{675CC1A3-B251-4EAB-8754-57FCD3ABD810}" type="parTrans" cxnId="{28A17877-7932-4868-A97D-A072B371FD15}">
      <dgm:prSet/>
      <dgm:spPr/>
      <dgm:t>
        <a:bodyPr/>
        <a:lstStyle/>
        <a:p>
          <a:endParaRPr lang="en-US"/>
        </a:p>
      </dgm:t>
    </dgm:pt>
    <dgm:pt modelId="{29EC79BB-1D9C-4B32-8103-0690A91181AC}" type="sibTrans" cxnId="{28A17877-7932-4868-A97D-A072B371FD15}">
      <dgm:prSet/>
      <dgm:spPr/>
      <dgm:t>
        <a:bodyPr/>
        <a:lstStyle/>
        <a:p>
          <a:endParaRPr lang="en-US"/>
        </a:p>
      </dgm:t>
    </dgm:pt>
    <dgm:pt modelId="{593A7B47-6E03-4491-B242-ED3CAF722FCD}">
      <dgm:prSet/>
      <dgm:spPr/>
      <dgm:t>
        <a:bodyPr/>
        <a:lstStyle/>
        <a:p>
          <a:r>
            <a:rPr lang="en-US"/>
            <a:t>Pursue – stop terrorist attacks happening in this country and against UK interests overseas</a:t>
          </a:r>
        </a:p>
      </dgm:t>
    </dgm:pt>
    <dgm:pt modelId="{C150702E-1DB8-46B3-92DC-937C09D586A7}" type="parTrans" cxnId="{521B4F58-9908-4DAC-98C6-03A96E6E6A5A}">
      <dgm:prSet/>
      <dgm:spPr/>
      <dgm:t>
        <a:bodyPr/>
        <a:lstStyle/>
        <a:p>
          <a:endParaRPr lang="en-US"/>
        </a:p>
      </dgm:t>
    </dgm:pt>
    <dgm:pt modelId="{A7AA61DB-9082-400C-AE11-6CD937E43083}" type="sibTrans" cxnId="{521B4F58-9908-4DAC-98C6-03A96E6E6A5A}">
      <dgm:prSet/>
      <dgm:spPr/>
      <dgm:t>
        <a:bodyPr/>
        <a:lstStyle/>
        <a:p>
          <a:endParaRPr lang="en-US"/>
        </a:p>
      </dgm:t>
    </dgm:pt>
    <dgm:pt modelId="{D4F6FB4C-1868-4CA8-BFE7-AB303F8EADA8}">
      <dgm:prSet/>
      <dgm:spPr/>
      <dgm:t>
        <a:bodyPr/>
        <a:lstStyle/>
        <a:p>
          <a:r>
            <a:rPr lang="en-US"/>
            <a:t>Protect</a:t>
          </a:r>
        </a:p>
      </dgm:t>
    </dgm:pt>
    <dgm:pt modelId="{6CB9A3A7-050E-412D-BEBD-C022DE6BF048}" type="parTrans" cxnId="{976B3A80-D7AB-422A-8675-5D005292351B}">
      <dgm:prSet/>
      <dgm:spPr/>
      <dgm:t>
        <a:bodyPr/>
        <a:lstStyle/>
        <a:p>
          <a:endParaRPr lang="en-US"/>
        </a:p>
      </dgm:t>
    </dgm:pt>
    <dgm:pt modelId="{0C2AF494-54E5-4282-87E1-60144D570B0C}" type="sibTrans" cxnId="{976B3A80-D7AB-422A-8675-5D005292351B}">
      <dgm:prSet/>
      <dgm:spPr/>
      <dgm:t>
        <a:bodyPr/>
        <a:lstStyle/>
        <a:p>
          <a:endParaRPr lang="en-US"/>
        </a:p>
      </dgm:t>
    </dgm:pt>
    <dgm:pt modelId="{70906809-87A1-4B13-BAE0-D1FDA83C3299}">
      <dgm:prSet/>
      <dgm:spPr/>
      <dgm:t>
        <a:bodyPr/>
        <a:lstStyle/>
        <a:p>
          <a:r>
            <a:rPr lang="en-US"/>
            <a:t>Protect – strengthen protection against terrorist attacks in the UK and against interests overseas</a:t>
          </a:r>
        </a:p>
      </dgm:t>
    </dgm:pt>
    <dgm:pt modelId="{81194EE7-71E6-4F9F-9707-AAD7BE77C6DB}" type="parTrans" cxnId="{10DA9FE0-383E-437C-A88E-BE2EAACAD077}">
      <dgm:prSet/>
      <dgm:spPr/>
      <dgm:t>
        <a:bodyPr/>
        <a:lstStyle/>
        <a:p>
          <a:endParaRPr lang="en-US"/>
        </a:p>
      </dgm:t>
    </dgm:pt>
    <dgm:pt modelId="{C1C9F768-C61A-4D56-A894-902446CBF7AC}" type="sibTrans" cxnId="{10DA9FE0-383E-437C-A88E-BE2EAACAD077}">
      <dgm:prSet/>
      <dgm:spPr/>
      <dgm:t>
        <a:bodyPr/>
        <a:lstStyle/>
        <a:p>
          <a:endParaRPr lang="en-US"/>
        </a:p>
      </dgm:t>
    </dgm:pt>
    <dgm:pt modelId="{66F066C8-8D57-4348-87F7-D3117E7EFF40}">
      <dgm:prSet/>
      <dgm:spPr/>
      <dgm:t>
        <a:bodyPr/>
        <a:lstStyle/>
        <a:p>
          <a:r>
            <a:rPr lang="en-US"/>
            <a:t>Prepare</a:t>
          </a:r>
        </a:p>
      </dgm:t>
    </dgm:pt>
    <dgm:pt modelId="{7FEC82AC-7170-4939-962C-4B7BF4C30649}" type="parTrans" cxnId="{2FF31A81-2399-43E9-8568-557B207835C7}">
      <dgm:prSet/>
      <dgm:spPr/>
      <dgm:t>
        <a:bodyPr/>
        <a:lstStyle/>
        <a:p>
          <a:endParaRPr lang="en-US"/>
        </a:p>
      </dgm:t>
    </dgm:pt>
    <dgm:pt modelId="{83BF6882-3000-479F-87D9-42A41CCFFE03}" type="sibTrans" cxnId="{2FF31A81-2399-43E9-8568-557B207835C7}">
      <dgm:prSet/>
      <dgm:spPr/>
      <dgm:t>
        <a:bodyPr/>
        <a:lstStyle/>
        <a:p>
          <a:endParaRPr lang="en-US"/>
        </a:p>
      </dgm:t>
    </dgm:pt>
    <dgm:pt modelId="{8E2F9F9F-F25F-4883-B561-0C9711A6AC7A}">
      <dgm:prSet/>
      <dgm:spPr/>
      <dgm:t>
        <a:bodyPr/>
        <a:lstStyle/>
        <a:p>
          <a:r>
            <a:rPr lang="en-US"/>
            <a:t>Prepare – mitigate  the impact of terrorist incidents, by bringing the attack to an end rapidly</a:t>
          </a:r>
        </a:p>
      </dgm:t>
    </dgm:pt>
    <dgm:pt modelId="{513C3862-1B5E-447D-A3F0-0C464AC0CFB2}" type="parTrans" cxnId="{194787BE-343F-442B-B87B-BC54684EAB30}">
      <dgm:prSet/>
      <dgm:spPr/>
      <dgm:t>
        <a:bodyPr/>
        <a:lstStyle/>
        <a:p>
          <a:endParaRPr lang="en-US"/>
        </a:p>
      </dgm:t>
    </dgm:pt>
    <dgm:pt modelId="{2F2B7325-3DE5-4F2C-A5F3-60CDFED2B3E4}" type="sibTrans" cxnId="{194787BE-343F-442B-B87B-BC54684EAB30}">
      <dgm:prSet/>
      <dgm:spPr/>
      <dgm:t>
        <a:bodyPr/>
        <a:lstStyle/>
        <a:p>
          <a:endParaRPr lang="en-US"/>
        </a:p>
      </dgm:t>
    </dgm:pt>
    <dgm:pt modelId="{5EE9CA05-4D48-1343-A3CA-337C74E96DBC}" type="pres">
      <dgm:prSet presAssocID="{A6BAF21F-13AF-4E5F-9745-838592E6CD36}" presName="Name0" presStyleCnt="0">
        <dgm:presLayoutVars>
          <dgm:dir/>
          <dgm:animLvl val="lvl"/>
          <dgm:resizeHandles val="exact"/>
        </dgm:presLayoutVars>
      </dgm:prSet>
      <dgm:spPr/>
    </dgm:pt>
    <dgm:pt modelId="{DD4ED743-EB7B-374F-A188-21F55FCD7B7C}" type="pres">
      <dgm:prSet presAssocID="{038D152C-5E09-41FB-9BF2-CFABBF8B3CEF}" presName="composite" presStyleCnt="0"/>
      <dgm:spPr/>
    </dgm:pt>
    <dgm:pt modelId="{02DF98D1-FDC2-2946-8226-CDE1AE31E19D}" type="pres">
      <dgm:prSet presAssocID="{038D152C-5E09-41FB-9BF2-CFABBF8B3CEF}" presName="parTx" presStyleLbl="alignNode1" presStyleIdx="0" presStyleCnt="4">
        <dgm:presLayoutVars>
          <dgm:chMax val="0"/>
          <dgm:chPref val="0"/>
        </dgm:presLayoutVars>
      </dgm:prSet>
      <dgm:spPr/>
    </dgm:pt>
    <dgm:pt modelId="{94D7B511-3697-BE48-958C-68EDD75E945D}" type="pres">
      <dgm:prSet presAssocID="{038D152C-5E09-41FB-9BF2-CFABBF8B3CEF}" presName="desTx" presStyleLbl="alignAccFollowNode1" presStyleIdx="0" presStyleCnt="4">
        <dgm:presLayoutVars/>
      </dgm:prSet>
      <dgm:spPr/>
    </dgm:pt>
    <dgm:pt modelId="{938C3C58-099D-DA45-9D3B-BAA3CA02BF9C}" type="pres">
      <dgm:prSet presAssocID="{306E30FC-8466-4CA1-AC72-F7565B67586E}" presName="space" presStyleCnt="0"/>
      <dgm:spPr/>
    </dgm:pt>
    <dgm:pt modelId="{5C9C733E-1C28-4B46-A5F1-EE2604EB67DF}" type="pres">
      <dgm:prSet presAssocID="{6C96C37D-02E7-49AD-AB9B-AD6ED2A23599}" presName="composite" presStyleCnt="0"/>
      <dgm:spPr/>
    </dgm:pt>
    <dgm:pt modelId="{0DC64AEC-62C2-5447-9EF9-AEAC5F3FC43B}" type="pres">
      <dgm:prSet presAssocID="{6C96C37D-02E7-49AD-AB9B-AD6ED2A23599}" presName="parTx" presStyleLbl="alignNode1" presStyleIdx="1" presStyleCnt="4">
        <dgm:presLayoutVars>
          <dgm:chMax val="0"/>
          <dgm:chPref val="0"/>
        </dgm:presLayoutVars>
      </dgm:prSet>
      <dgm:spPr/>
    </dgm:pt>
    <dgm:pt modelId="{5DCA4A01-FF43-F940-AE8D-A08D3F1E3B7D}" type="pres">
      <dgm:prSet presAssocID="{6C96C37D-02E7-49AD-AB9B-AD6ED2A23599}" presName="desTx" presStyleLbl="alignAccFollowNode1" presStyleIdx="1" presStyleCnt="4">
        <dgm:presLayoutVars/>
      </dgm:prSet>
      <dgm:spPr/>
    </dgm:pt>
    <dgm:pt modelId="{927609B5-8E40-E949-99E2-F78DA2809281}" type="pres">
      <dgm:prSet presAssocID="{29EC79BB-1D9C-4B32-8103-0690A91181AC}" presName="space" presStyleCnt="0"/>
      <dgm:spPr/>
    </dgm:pt>
    <dgm:pt modelId="{71210F96-BF6E-AC48-93ED-F148E466D8DB}" type="pres">
      <dgm:prSet presAssocID="{D4F6FB4C-1868-4CA8-BFE7-AB303F8EADA8}" presName="composite" presStyleCnt="0"/>
      <dgm:spPr/>
    </dgm:pt>
    <dgm:pt modelId="{2082203A-E0CA-A942-81A2-A6E594AAAE5D}" type="pres">
      <dgm:prSet presAssocID="{D4F6FB4C-1868-4CA8-BFE7-AB303F8EADA8}" presName="parTx" presStyleLbl="alignNode1" presStyleIdx="2" presStyleCnt="4">
        <dgm:presLayoutVars>
          <dgm:chMax val="0"/>
          <dgm:chPref val="0"/>
        </dgm:presLayoutVars>
      </dgm:prSet>
      <dgm:spPr/>
    </dgm:pt>
    <dgm:pt modelId="{02751EED-99F0-944B-B1DD-F0F50EC1F9F5}" type="pres">
      <dgm:prSet presAssocID="{D4F6FB4C-1868-4CA8-BFE7-AB303F8EADA8}" presName="desTx" presStyleLbl="alignAccFollowNode1" presStyleIdx="2" presStyleCnt="4">
        <dgm:presLayoutVars/>
      </dgm:prSet>
      <dgm:spPr/>
    </dgm:pt>
    <dgm:pt modelId="{A0DF8796-2241-694A-A582-2179A499656C}" type="pres">
      <dgm:prSet presAssocID="{0C2AF494-54E5-4282-87E1-60144D570B0C}" presName="space" presStyleCnt="0"/>
      <dgm:spPr/>
    </dgm:pt>
    <dgm:pt modelId="{1DC53616-AED9-7341-9483-EA2DFCA4F9CF}" type="pres">
      <dgm:prSet presAssocID="{66F066C8-8D57-4348-87F7-D3117E7EFF40}" presName="composite" presStyleCnt="0"/>
      <dgm:spPr/>
    </dgm:pt>
    <dgm:pt modelId="{7F416F60-DFB6-144A-861B-F321FFD2FCB1}" type="pres">
      <dgm:prSet presAssocID="{66F066C8-8D57-4348-87F7-D3117E7EFF40}" presName="parTx" presStyleLbl="alignNode1" presStyleIdx="3" presStyleCnt="4">
        <dgm:presLayoutVars>
          <dgm:chMax val="0"/>
          <dgm:chPref val="0"/>
        </dgm:presLayoutVars>
      </dgm:prSet>
      <dgm:spPr/>
    </dgm:pt>
    <dgm:pt modelId="{5CFBBC22-FB2B-424A-8395-EE23C7FD7A29}" type="pres">
      <dgm:prSet presAssocID="{66F066C8-8D57-4348-87F7-D3117E7EFF40}" presName="desTx" presStyleLbl="alignAccFollowNode1" presStyleIdx="3" presStyleCnt="4">
        <dgm:presLayoutVars/>
      </dgm:prSet>
      <dgm:spPr/>
    </dgm:pt>
  </dgm:ptLst>
  <dgm:cxnLst>
    <dgm:cxn modelId="{E5D39709-4F67-2E45-BFFB-D6D2C971B489}" type="presOf" srcId="{593A7B47-6E03-4491-B242-ED3CAF722FCD}" destId="{5DCA4A01-FF43-F940-AE8D-A08D3F1E3B7D}" srcOrd="0" destOrd="0" presId="urn:microsoft.com/office/officeart/2016/7/layout/HorizontalActionList"/>
    <dgm:cxn modelId="{1E7B940B-D076-9442-B22E-C0FAFAAFB61A}" type="presOf" srcId="{66F066C8-8D57-4348-87F7-D3117E7EFF40}" destId="{7F416F60-DFB6-144A-861B-F321FFD2FCB1}" srcOrd="0" destOrd="0" presId="urn:microsoft.com/office/officeart/2016/7/layout/HorizontalActionList"/>
    <dgm:cxn modelId="{9C9B9B13-1610-6343-8FB6-783A5A3E0010}" type="presOf" srcId="{70906809-87A1-4B13-BAE0-D1FDA83C3299}" destId="{02751EED-99F0-944B-B1DD-F0F50EC1F9F5}" srcOrd="0" destOrd="0" presId="urn:microsoft.com/office/officeart/2016/7/layout/HorizontalActionList"/>
    <dgm:cxn modelId="{12D18D1A-E2CD-49D4-B0CD-C3B46DA73D68}" srcId="{A6BAF21F-13AF-4E5F-9745-838592E6CD36}" destId="{038D152C-5E09-41FB-9BF2-CFABBF8B3CEF}" srcOrd="0" destOrd="0" parTransId="{2457FE14-AA1B-461F-9E83-F15E32E25F30}" sibTransId="{306E30FC-8466-4CA1-AC72-F7565B67586E}"/>
    <dgm:cxn modelId="{74C88127-A4EF-454D-9513-A7033607650E}" type="presOf" srcId="{6C96C37D-02E7-49AD-AB9B-AD6ED2A23599}" destId="{0DC64AEC-62C2-5447-9EF9-AEAC5F3FC43B}" srcOrd="0" destOrd="0" presId="urn:microsoft.com/office/officeart/2016/7/layout/HorizontalActionList"/>
    <dgm:cxn modelId="{8858402F-85A5-554A-B14C-12B52FB21BF3}" type="presOf" srcId="{3440D53A-06EF-4384-B851-D48C49632B02}" destId="{94D7B511-3697-BE48-958C-68EDD75E945D}" srcOrd="0" destOrd="0" presId="urn:microsoft.com/office/officeart/2016/7/layout/HorizontalActionList"/>
    <dgm:cxn modelId="{01711957-331D-6349-943B-FF358A78089E}" type="presOf" srcId="{D4F6FB4C-1868-4CA8-BFE7-AB303F8EADA8}" destId="{2082203A-E0CA-A942-81A2-A6E594AAAE5D}" srcOrd="0" destOrd="0" presId="urn:microsoft.com/office/officeart/2016/7/layout/HorizontalActionList"/>
    <dgm:cxn modelId="{521B4F58-9908-4DAC-98C6-03A96E6E6A5A}" srcId="{6C96C37D-02E7-49AD-AB9B-AD6ED2A23599}" destId="{593A7B47-6E03-4491-B242-ED3CAF722FCD}" srcOrd="0" destOrd="0" parTransId="{C150702E-1DB8-46B3-92DC-937C09D586A7}" sibTransId="{A7AA61DB-9082-400C-AE11-6CD937E43083}"/>
    <dgm:cxn modelId="{28A17877-7932-4868-A97D-A072B371FD15}" srcId="{A6BAF21F-13AF-4E5F-9745-838592E6CD36}" destId="{6C96C37D-02E7-49AD-AB9B-AD6ED2A23599}" srcOrd="1" destOrd="0" parTransId="{675CC1A3-B251-4EAB-8754-57FCD3ABD810}" sibTransId="{29EC79BB-1D9C-4B32-8103-0690A91181AC}"/>
    <dgm:cxn modelId="{7E48C97E-0FF2-45BC-9004-554D3A39506B}" srcId="{038D152C-5E09-41FB-9BF2-CFABBF8B3CEF}" destId="{3440D53A-06EF-4384-B851-D48C49632B02}" srcOrd="0" destOrd="0" parTransId="{D33148B1-08F4-4365-8D71-87C997752C14}" sibTransId="{DFB7C1A7-B095-4E67-820D-09A310D15D1A}"/>
    <dgm:cxn modelId="{976B3A80-D7AB-422A-8675-5D005292351B}" srcId="{A6BAF21F-13AF-4E5F-9745-838592E6CD36}" destId="{D4F6FB4C-1868-4CA8-BFE7-AB303F8EADA8}" srcOrd="2" destOrd="0" parTransId="{6CB9A3A7-050E-412D-BEBD-C022DE6BF048}" sibTransId="{0C2AF494-54E5-4282-87E1-60144D570B0C}"/>
    <dgm:cxn modelId="{2FF31A81-2399-43E9-8568-557B207835C7}" srcId="{A6BAF21F-13AF-4E5F-9745-838592E6CD36}" destId="{66F066C8-8D57-4348-87F7-D3117E7EFF40}" srcOrd="3" destOrd="0" parTransId="{7FEC82AC-7170-4939-962C-4B7BF4C30649}" sibTransId="{83BF6882-3000-479F-87D9-42A41CCFFE03}"/>
    <dgm:cxn modelId="{1B2486AB-A84E-004E-85C8-6D212FB500C4}" type="presOf" srcId="{038D152C-5E09-41FB-9BF2-CFABBF8B3CEF}" destId="{02DF98D1-FDC2-2946-8226-CDE1AE31E19D}" srcOrd="0" destOrd="0" presId="urn:microsoft.com/office/officeart/2016/7/layout/HorizontalActionList"/>
    <dgm:cxn modelId="{194787BE-343F-442B-B87B-BC54684EAB30}" srcId="{66F066C8-8D57-4348-87F7-D3117E7EFF40}" destId="{8E2F9F9F-F25F-4883-B561-0C9711A6AC7A}" srcOrd="0" destOrd="0" parTransId="{513C3862-1B5E-447D-A3F0-0C464AC0CFB2}" sibTransId="{2F2B7325-3DE5-4F2C-A5F3-60CDFED2B3E4}"/>
    <dgm:cxn modelId="{10DA9FE0-383E-437C-A88E-BE2EAACAD077}" srcId="{D4F6FB4C-1868-4CA8-BFE7-AB303F8EADA8}" destId="{70906809-87A1-4B13-BAE0-D1FDA83C3299}" srcOrd="0" destOrd="0" parTransId="{81194EE7-71E6-4F9F-9707-AAD7BE77C6DB}" sibTransId="{C1C9F768-C61A-4D56-A894-902446CBF7AC}"/>
    <dgm:cxn modelId="{D3B3C7EC-09CB-0A42-9019-589EDF209959}" type="presOf" srcId="{A6BAF21F-13AF-4E5F-9745-838592E6CD36}" destId="{5EE9CA05-4D48-1343-A3CA-337C74E96DBC}" srcOrd="0" destOrd="0" presId="urn:microsoft.com/office/officeart/2016/7/layout/HorizontalActionList"/>
    <dgm:cxn modelId="{490D62F6-BE15-BF4B-9F32-9F72BD640121}" type="presOf" srcId="{8E2F9F9F-F25F-4883-B561-0C9711A6AC7A}" destId="{5CFBBC22-FB2B-424A-8395-EE23C7FD7A29}" srcOrd="0" destOrd="0" presId="urn:microsoft.com/office/officeart/2016/7/layout/HorizontalActionList"/>
    <dgm:cxn modelId="{FD3CE331-B6BA-5640-9D80-3CE795C18264}" type="presParOf" srcId="{5EE9CA05-4D48-1343-A3CA-337C74E96DBC}" destId="{DD4ED743-EB7B-374F-A188-21F55FCD7B7C}" srcOrd="0" destOrd="0" presId="urn:microsoft.com/office/officeart/2016/7/layout/HorizontalActionList"/>
    <dgm:cxn modelId="{2D0D521B-123B-4346-A004-AD3332D1C64B}" type="presParOf" srcId="{DD4ED743-EB7B-374F-A188-21F55FCD7B7C}" destId="{02DF98D1-FDC2-2946-8226-CDE1AE31E19D}" srcOrd="0" destOrd="0" presId="urn:microsoft.com/office/officeart/2016/7/layout/HorizontalActionList"/>
    <dgm:cxn modelId="{344BA7CB-65AB-0D4F-991F-2EE41ED36DB9}" type="presParOf" srcId="{DD4ED743-EB7B-374F-A188-21F55FCD7B7C}" destId="{94D7B511-3697-BE48-958C-68EDD75E945D}" srcOrd="1" destOrd="0" presId="urn:microsoft.com/office/officeart/2016/7/layout/HorizontalActionList"/>
    <dgm:cxn modelId="{C15112AB-A029-1348-8D58-ED20ACF268F6}" type="presParOf" srcId="{5EE9CA05-4D48-1343-A3CA-337C74E96DBC}" destId="{938C3C58-099D-DA45-9D3B-BAA3CA02BF9C}" srcOrd="1" destOrd="0" presId="urn:microsoft.com/office/officeart/2016/7/layout/HorizontalActionList"/>
    <dgm:cxn modelId="{9519E60C-07FB-604D-9272-6CA9D37B7033}" type="presParOf" srcId="{5EE9CA05-4D48-1343-A3CA-337C74E96DBC}" destId="{5C9C733E-1C28-4B46-A5F1-EE2604EB67DF}" srcOrd="2" destOrd="0" presId="urn:microsoft.com/office/officeart/2016/7/layout/HorizontalActionList"/>
    <dgm:cxn modelId="{3356AB5C-6E09-3842-B79E-BE9902AABC9D}" type="presParOf" srcId="{5C9C733E-1C28-4B46-A5F1-EE2604EB67DF}" destId="{0DC64AEC-62C2-5447-9EF9-AEAC5F3FC43B}" srcOrd="0" destOrd="0" presId="urn:microsoft.com/office/officeart/2016/7/layout/HorizontalActionList"/>
    <dgm:cxn modelId="{2D25EC72-8D62-E84C-BB15-C666B5FFB74D}" type="presParOf" srcId="{5C9C733E-1C28-4B46-A5F1-EE2604EB67DF}" destId="{5DCA4A01-FF43-F940-AE8D-A08D3F1E3B7D}" srcOrd="1" destOrd="0" presId="urn:microsoft.com/office/officeart/2016/7/layout/HorizontalActionList"/>
    <dgm:cxn modelId="{8DA2ECE6-9F8D-1540-B1C5-A836EE7B484E}" type="presParOf" srcId="{5EE9CA05-4D48-1343-A3CA-337C74E96DBC}" destId="{927609B5-8E40-E949-99E2-F78DA2809281}" srcOrd="3" destOrd="0" presId="urn:microsoft.com/office/officeart/2016/7/layout/HorizontalActionList"/>
    <dgm:cxn modelId="{D667AA4E-6E27-8A43-9F8D-F61AC3227C47}" type="presParOf" srcId="{5EE9CA05-4D48-1343-A3CA-337C74E96DBC}" destId="{71210F96-BF6E-AC48-93ED-F148E466D8DB}" srcOrd="4" destOrd="0" presId="urn:microsoft.com/office/officeart/2016/7/layout/HorizontalActionList"/>
    <dgm:cxn modelId="{DC08A664-80B3-B84F-AAE5-DDDBE062A3AF}" type="presParOf" srcId="{71210F96-BF6E-AC48-93ED-F148E466D8DB}" destId="{2082203A-E0CA-A942-81A2-A6E594AAAE5D}" srcOrd="0" destOrd="0" presId="urn:microsoft.com/office/officeart/2016/7/layout/HorizontalActionList"/>
    <dgm:cxn modelId="{5FD9359B-AC13-BA40-BC71-C2B5F018DFE4}" type="presParOf" srcId="{71210F96-BF6E-AC48-93ED-F148E466D8DB}" destId="{02751EED-99F0-944B-B1DD-F0F50EC1F9F5}" srcOrd="1" destOrd="0" presId="urn:microsoft.com/office/officeart/2016/7/layout/HorizontalActionList"/>
    <dgm:cxn modelId="{5B8F201C-F27C-6E4B-B3F5-2DDBAAA438D9}" type="presParOf" srcId="{5EE9CA05-4D48-1343-A3CA-337C74E96DBC}" destId="{A0DF8796-2241-694A-A582-2179A499656C}" srcOrd="5" destOrd="0" presId="urn:microsoft.com/office/officeart/2016/7/layout/HorizontalActionList"/>
    <dgm:cxn modelId="{3FF8D3CA-8915-874D-8063-3C7A1769EEC1}" type="presParOf" srcId="{5EE9CA05-4D48-1343-A3CA-337C74E96DBC}" destId="{1DC53616-AED9-7341-9483-EA2DFCA4F9CF}" srcOrd="6" destOrd="0" presId="urn:microsoft.com/office/officeart/2016/7/layout/HorizontalActionList"/>
    <dgm:cxn modelId="{A296032A-33F0-014F-9E2B-04A479E1FB42}" type="presParOf" srcId="{1DC53616-AED9-7341-9483-EA2DFCA4F9CF}" destId="{7F416F60-DFB6-144A-861B-F321FFD2FCB1}" srcOrd="0" destOrd="0" presId="urn:microsoft.com/office/officeart/2016/7/layout/HorizontalActionList"/>
    <dgm:cxn modelId="{59A08AEA-30E8-4B40-BC8B-636D2B9ED68C}" type="presParOf" srcId="{1DC53616-AED9-7341-9483-EA2DFCA4F9CF}" destId="{5CFBBC22-FB2B-424A-8395-EE23C7FD7A29}" srcOrd="1" destOrd="0" presId="urn:microsoft.com/office/officeart/2016/7/layout/HorizontalAction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C714A781-1A35-4F45-B1E7-F6E088C0C9E7}"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CC2002CA-EB4E-4025-B420-92B88EFBC223}">
      <dgm:prSet/>
      <dgm:spPr/>
      <dgm:t>
        <a:bodyPr/>
        <a:lstStyle/>
        <a:p>
          <a:r>
            <a:rPr lang="en-GB" dirty="0"/>
            <a:t>’’The UK faces a range of terrorist threats. The most serious is from Al </a:t>
          </a:r>
          <a:r>
            <a:rPr lang="en-GB" dirty="0" err="1"/>
            <a:t>Qa’ida</a:t>
          </a:r>
          <a:r>
            <a:rPr lang="en-GB" dirty="0"/>
            <a:t>, its affiliates and like-minded organisations.’’ (HM Government, 2011, p.5)</a:t>
          </a:r>
          <a:endParaRPr lang="en-US" dirty="0"/>
        </a:p>
      </dgm:t>
    </dgm:pt>
    <dgm:pt modelId="{1A6F9546-496F-4F31-9C21-80CD2209999F}" type="parTrans" cxnId="{40BE840E-AAB7-46FF-BCF4-EB9DB7BC129A}">
      <dgm:prSet/>
      <dgm:spPr/>
      <dgm:t>
        <a:bodyPr/>
        <a:lstStyle/>
        <a:p>
          <a:endParaRPr lang="en-US"/>
        </a:p>
      </dgm:t>
    </dgm:pt>
    <dgm:pt modelId="{6D26A0A1-210A-4C39-A812-744C05BCF262}" type="sibTrans" cxnId="{40BE840E-AAB7-46FF-BCF4-EB9DB7BC129A}">
      <dgm:prSet/>
      <dgm:spPr/>
      <dgm:t>
        <a:bodyPr/>
        <a:lstStyle/>
        <a:p>
          <a:endParaRPr lang="en-US"/>
        </a:p>
      </dgm:t>
    </dgm:pt>
    <dgm:pt modelId="{6F70A9B5-9C5B-4183-AC54-FFB1D390862C}">
      <dgm:prSet/>
      <dgm:spPr/>
      <dgm:t>
        <a:bodyPr/>
        <a:lstStyle/>
        <a:p>
          <a:r>
            <a:rPr lang="en-GB"/>
            <a:t>‘’The threat from terrorism, globally and in the UK is higher than when we last published CONTEST in 2011’’ due to other organisations, threats and ‘’the persistent threat from Al Qa’ida.’’ (HM Government, 2018, p. 7). </a:t>
          </a:r>
          <a:endParaRPr lang="en-US"/>
        </a:p>
      </dgm:t>
    </dgm:pt>
    <dgm:pt modelId="{70443345-6B5B-447A-AB38-8606F61F6043}" type="parTrans" cxnId="{6C155F5C-DCE8-4469-A699-95129D7D3537}">
      <dgm:prSet/>
      <dgm:spPr/>
      <dgm:t>
        <a:bodyPr/>
        <a:lstStyle/>
        <a:p>
          <a:endParaRPr lang="en-US"/>
        </a:p>
      </dgm:t>
    </dgm:pt>
    <dgm:pt modelId="{1EB539CE-4D26-447F-BEA5-D263477DCDF5}" type="sibTrans" cxnId="{6C155F5C-DCE8-4469-A699-95129D7D3537}">
      <dgm:prSet/>
      <dgm:spPr/>
      <dgm:t>
        <a:bodyPr/>
        <a:lstStyle/>
        <a:p>
          <a:endParaRPr lang="en-US"/>
        </a:p>
      </dgm:t>
    </dgm:pt>
    <dgm:pt modelId="{8BCB06B6-3468-1241-A610-DFEC12D21D96}" type="pres">
      <dgm:prSet presAssocID="{C714A781-1A35-4F45-B1E7-F6E088C0C9E7}" presName="vert0" presStyleCnt="0">
        <dgm:presLayoutVars>
          <dgm:dir/>
          <dgm:animOne val="branch"/>
          <dgm:animLvl val="lvl"/>
        </dgm:presLayoutVars>
      </dgm:prSet>
      <dgm:spPr/>
    </dgm:pt>
    <dgm:pt modelId="{95B8CD3E-CFFA-5444-A44D-A4C25587DDD6}" type="pres">
      <dgm:prSet presAssocID="{CC2002CA-EB4E-4025-B420-92B88EFBC223}" presName="thickLine" presStyleLbl="alignNode1" presStyleIdx="0" presStyleCnt="2"/>
      <dgm:spPr/>
    </dgm:pt>
    <dgm:pt modelId="{503CF866-6212-9D46-A538-A55BF5D47B6C}" type="pres">
      <dgm:prSet presAssocID="{CC2002CA-EB4E-4025-B420-92B88EFBC223}" presName="horz1" presStyleCnt="0"/>
      <dgm:spPr/>
    </dgm:pt>
    <dgm:pt modelId="{624C523A-0E14-D740-8E35-672FA7E34527}" type="pres">
      <dgm:prSet presAssocID="{CC2002CA-EB4E-4025-B420-92B88EFBC223}" presName="tx1" presStyleLbl="revTx" presStyleIdx="0" presStyleCnt="2"/>
      <dgm:spPr/>
    </dgm:pt>
    <dgm:pt modelId="{1B633068-F0BF-C246-9F47-0A0944D1516B}" type="pres">
      <dgm:prSet presAssocID="{CC2002CA-EB4E-4025-B420-92B88EFBC223}" presName="vert1" presStyleCnt="0"/>
      <dgm:spPr/>
    </dgm:pt>
    <dgm:pt modelId="{B68E071C-3BBB-CC4D-A376-1DD459FE60C7}" type="pres">
      <dgm:prSet presAssocID="{6F70A9B5-9C5B-4183-AC54-FFB1D390862C}" presName="thickLine" presStyleLbl="alignNode1" presStyleIdx="1" presStyleCnt="2"/>
      <dgm:spPr/>
    </dgm:pt>
    <dgm:pt modelId="{78F78A8B-C941-CD4F-B3C0-EBF66D8EB429}" type="pres">
      <dgm:prSet presAssocID="{6F70A9B5-9C5B-4183-AC54-FFB1D390862C}" presName="horz1" presStyleCnt="0"/>
      <dgm:spPr/>
    </dgm:pt>
    <dgm:pt modelId="{143E4906-91AB-F64D-94F3-D6DA979AF3B0}" type="pres">
      <dgm:prSet presAssocID="{6F70A9B5-9C5B-4183-AC54-FFB1D390862C}" presName="tx1" presStyleLbl="revTx" presStyleIdx="1" presStyleCnt="2"/>
      <dgm:spPr/>
    </dgm:pt>
    <dgm:pt modelId="{A196AE28-58B4-8C44-8FD5-0DD10A30EBEE}" type="pres">
      <dgm:prSet presAssocID="{6F70A9B5-9C5B-4183-AC54-FFB1D390862C}" presName="vert1" presStyleCnt="0"/>
      <dgm:spPr/>
    </dgm:pt>
  </dgm:ptLst>
  <dgm:cxnLst>
    <dgm:cxn modelId="{40BE840E-AAB7-46FF-BCF4-EB9DB7BC129A}" srcId="{C714A781-1A35-4F45-B1E7-F6E088C0C9E7}" destId="{CC2002CA-EB4E-4025-B420-92B88EFBC223}" srcOrd="0" destOrd="0" parTransId="{1A6F9546-496F-4F31-9C21-80CD2209999F}" sibTransId="{6D26A0A1-210A-4C39-A812-744C05BCF262}"/>
    <dgm:cxn modelId="{8C408616-0CB2-CF41-9CD5-C461A1CFEA9B}" type="presOf" srcId="{6F70A9B5-9C5B-4183-AC54-FFB1D390862C}" destId="{143E4906-91AB-F64D-94F3-D6DA979AF3B0}" srcOrd="0" destOrd="0" presId="urn:microsoft.com/office/officeart/2008/layout/LinedList"/>
    <dgm:cxn modelId="{6C155F5C-DCE8-4469-A699-95129D7D3537}" srcId="{C714A781-1A35-4F45-B1E7-F6E088C0C9E7}" destId="{6F70A9B5-9C5B-4183-AC54-FFB1D390862C}" srcOrd="1" destOrd="0" parTransId="{70443345-6B5B-447A-AB38-8606F61F6043}" sibTransId="{1EB539CE-4D26-447F-BEA5-D263477DCDF5}"/>
    <dgm:cxn modelId="{F1C9567B-A8BC-0E46-8357-247445361F96}" type="presOf" srcId="{CC2002CA-EB4E-4025-B420-92B88EFBC223}" destId="{624C523A-0E14-D740-8E35-672FA7E34527}" srcOrd="0" destOrd="0" presId="urn:microsoft.com/office/officeart/2008/layout/LinedList"/>
    <dgm:cxn modelId="{2E696FDB-D453-354E-AB92-5CF61E7525CD}" type="presOf" srcId="{C714A781-1A35-4F45-B1E7-F6E088C0C9E7}" destId="{8BCB06B6-3468-1241-A610-DFEC12D21D96}" srcOrd="0" destOrd="0" presId="urn:microsoft.com/office/officeart/2008/layout/LinedList"/>
    <dgm:cxn modelId="{EF9BB9E6-32A0-0A4D-8003-13A1A9455B6D}" type="presParOf" srcId="{8BCB06B6-3468-1241-A610-DFEC12D21D96}" destId="{95B8CD3E-CFFA-5444-A44D-A4C25587DDD6}" srcOrd="0" destOrd="0" presId="urn:microsoft.com/office/officeart/2008/layout/LinedList"/>
    <dgm:cxn modelId="{9015A9DF-C87B-5A48-8CC5-313B67E13DAE}" type="presParOf" srcId="{8BCB06B6-3468-1241-A610-DFEC12D21D96}" destId="{503CF866-6212-9D46-A538-A55BF5D47B6C}" srcOrd="1" destOrd="0" presId="urn:microsoft.com/office/officeart/2008/layout/LinedList"/>
    <dgm:cxn modelId="{0AB2E761-0A01-C844-981E-484F230A5C5E}" type="presParOf" srcId="{503CF866-6212-9D46-A538-A55BF5D47B6C}" destId="{624C523A-0E14-D740-8E35-672FA7E34527}" srcOrd="0" destOrd="0" presId="urn:microsoft.com/office/officeart/2008/layout/LinedList"/>
    <dgm:cxn modelId="{5DBB2770-DAD2-CB4B-8403-3AA78968C85A}" type="presParOf" srcId="{503CF866-6212-9D46-A538-A55BF5D47B6C}" destId="{1B633068-F0BF-C246-9F47-0A0944D1516B}" srcOrd="1" destOrd="0" presId="urn:microsoft.com/office/officeart/2008/layout/LinedList"/>
    <dgm:cxn modelId="{9F751E65-9F5F-CE4F-A7C0-A8E492865D08}" type="presParOf" srcId="{8BCB06B6-3468-1241-A610-DFEC12D21D96}" destId="{B68E071C-3BBB-CC4D-A376-1DD459FE60C7}" srcOrd="2" destOrd="0" presId="urn:microsoft.com/office/officeart/2008/layout/LinedList"/>
    <dgm:cxn modelId="{FBEC1FFA-C656-CE4E-A63C-4BC196EBD2B7}" type="presParOf" srcId="{8BCB06B6-3468-1241-A610-DFEC12D21D96}" destId="{78F78A8B-C941-CD4F-B3C0-EBF66D8EB429}" srcOrd="3" destOrd="0" presId="urn:microsoft.com/office/officeart/2008/layout/LinedList"/>
    <dgm:cxn modelId="{31CE9F65-60F5-3643-90AC-B8964AAD5550}" type="presParOf" srcId="{78F78A8B-C941-CD4F-B3C0-EBF66D8EB429}" destId="{143E4906-91AB-F64D-94F3-D6DA979AF3B0}" srcOrd="0" destOrd="0" presId="urn:microsoft.com/office/officeart/2008/layout/LinedList"/>
    <dgm:cxn modelId="{3E16810F-CCCA-E84F-A7CB-3DCBE38D541E}" type="presParOf" srcId="{78F78A8B-C941-CD4F-B3C0-EBF66D8EB429}" destId="{A196AE28-58B4-8C44-8FD5-0DD10A30EBEE}"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8B053880-20EF-4177-B9CD-48F22D0B9B2E}"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F1C814C2-8DB2-4609-BC18-52C861FFA698}">
      <dgm:prSet/>
      <dgm:spPr/>
      <dgm:t>
        <a:bodyPr/>
        <a:lstStyle/>
        <a:p>
          <a:r>
            <a:rPr lang="en-GB" dirty="0"/>
            <a:t>2006-2007 - Al Qaeda in the Islamic </a:t>
          </a:r>
          <a:r>
            <a:rPr lang="en-GB" dirty="0" err="1"/>
            <a:t>Meghreb</a:t>
          </a:r>
          <a:r>
            <a:rPr lang="en-GB" dirty="0"/>
            <a:t> (AQIM) </a:t>
          </a:r>
          <a:endParaRPr lang="en-US" dirty="0"/>
        </a:p>
      </dgm:t>
    </dgm:pt>
    <dgm:pt modelId="{4B1B3F40-544B-46B3-AA13-453A88E8CC2F}" type="parTrans" cxnId="{8067C8F3-E4FE-450B-9A9B-CF942C90DAB3}">
      <dgm:prSet/>
      <dgm:spPr/>
      <dgm:t>
        <a:bodyPr/>
        <a:lstStyle/>
        <a:p>
          <a:endParaRPr lang="en-US"/>
        </a:p>
      </dgm:t>
    </dgm:pt>
    <dgm:pt modelId="{B0D370A7-7EFA-4427-BD1D-AC56C4EFBFED}" type="sibTrans" cxnId="{8067C8F3-E4FE-450B-9A9B-CF942C90DAB3}">
      <dgm:prSet/>
      <dgm:spPr/>
      <dgm:t>
        <a:bodyPr/>
        <a:lstStyle/>
        <a:p>
          <a:endParaRPr lang="en-US"/>
        </a:p>
      </dgm:t>
    </dgm:pt>
    <dgm:pt modelId="{EBA34D70-AF7B-4E78-8CFC-7ABF3AE471E1}">
      <dgm:prSet/>
      <dgm:spPr/>
      <dgm:t>
        <a:bodyPr/>
        <a:lstStyle/>
        <a:p>
          <a:r>
            <a:rPr lang="en-GB"/>
            <a:t>2009 – Al Qaeda in the Arabia Peninsula (AQAP)</a:t>
          </a:r>
          <a:endParaRPr lang="en-US"/>
        </a:p>
      </dgm:t>
    </dgm:pt>
    <dgm:pt modelId="{DEDB2D71-2E0A-48BF-8D6F-B6CB7BF81205}" type="parTrans" cxnId="{8B2CD21E-C6E8-4764-A997-3424D3BFBD34}">
      <dgm:prSet/>
      <dgm:spPr/>
      <dgm:t>
        <a:bodyPr/>
        <a:lstStyle/>
        <a:p>
          <a:endParaRPr lang="en-US"/>
        </a:p>
      </dgm:t>
    </dgm:pt>
    <dgm:pt modelId="{8BDAC718-7929-41C6-83AC-33B24824298C}" type="sibTrans" cxnId="{8B2CD21E-C6E8-4764-A997-3424D3BFBD34}">
      <dgm:prSet/>
      <dgm:spPr/>
      <dgm:t>
        <a:bodyPr/>
        <a:lstStyle/>
        <a:p>
          <a:endParaRPr lang="en-US"/>
        </a:p>
      </dgm:t>
    </dgm:pt>
    <dgm:pt modelId="{3224BFEA-6ED5-4A34-9074-4641283EB8E6}">
      <dgm:prSet/>
      <dgm:spPr/>
      <dgm:t>
        <a:bodyPr/>
        <a:lstStyle/>
        <a:p>
          <a:r>
            <a:rPr lang="en-GB"/>
            <a:t>2012 – Al Shabaab pledged allegiance to Al Qaeda 2014 </a:t>
          </a:r>
          <a:endParaRPr lang="en-US"/>
        </a:p>
      </dgm:t>
    </dgm:pt>
    <dgm:pt modelId="{A4E93E21-50B3-45C8-BEA3-5FE0B57B03FA}" type="parTrans" cxnId="{2C627EC9-0C48-4760-8B32-DECDE38F9F97}">
      <dgm:prSet/>
      <dgm:spPr/>
      <dgm:t>
        <a:bodyPr/>
        <a:lstStyle/>
        <a:p>
          <a:endParaRPr lang="en-US"/>
        </a:p>
      </dgm:t>
    </dgm:pt>
    <dgm:pt modelId="{ED2D3272-78D5-4D5F-BFC4-1DC4CCFEA609}" type="sibTrans" cxnId="{2C627EC9-0C48-4760-8B32-DECDE38F9F97}">
      <dgm:prSet/>
      <dgm:spPr/>
      <dgm:t>
        <a:bodyPr/>
        <a:lstStyle/>
        <a:p>
          <a:endParaRPr lang="en-US"/>
        </a:p>
      </dgm:t>
    </dgm:pt>
    <dgm:pt modelId="{1B58846E-7E75-4D13-B2AD-A01324BC1B51}">
      <dgm:prSet/>
      <dgm:spPr/>
      <dgm:t>
        <a:bodyPr/>
        <a:lstStyle/>
        <a:p>
          <a:r>
            <a:rPr lang="en-GB" dirty="0"/>
            <a:t>Al Qaeda in the Indian Subcontinent (AQIS)</a:t>
          </a:r>
          <a:endParaRPr lang="en-US" dirty="0"/>
        </a:p>
      </dgm:t>
    </dgm:pt>
    <dgm:pt modelId="{21138072-F832-4139-8E4C-B9F1D7B7C2FE}" type="parTrans" cxnId="{41408460-C30B-476D-9F19-13BE91D3B8E2}">
      <dgm:prSet/>
      <dgm:spPr/>
      <dgm:t>
        <a:bodyPr/>
        <a:lstStyle/>
        <a:p>
          <a:endParaRPr lang="en-US"/>
        </a:p>
      </dgm:t>
    </dgm:pt>
    <dgm:pt modelId="{5A223CCD-FE46-4250-9EE8-1FC87E36C7BB}" type="sibTrans" cxnId="{41408460-C30B-476D-9F19-13BE91D3B8E2}">
      <dgm:prSet/>
      <dgm:spPr/>
      <dgm:t>
        <a:bodyPr/>
        <a:lstStyle/>
        <a:p>
          <a:endParaRPr lang="en-US"/>
        </a:p>
      </dgm:t>
    </dgm:pt>
    <dgm:pt modelId="{5828496A-8799-441B-B66B-59BE8EEE4BFD}">
      <dgm:prSet/>
      <dgm:spPr/>
      <dgm:t>
        <a:bodyPr/>
        <a:lstStyle/>
        <a:p>
          <a:r>
            <a:rPr lang="en-GB"/>
            <a:t>JNIM – affiliate in Mali and West Africa</a:t>
          </a:r>
          <a:endParaRPr lang="en-US"/>
        </a:p>
      </dgm:t>
    </dgm:pt>
    <dgm:pt modelId="{A237BE42-252F-4D8F-B3BD-D64AC60E7791}" type="parTrans" cxnId="{19A62C0C-20DC-479F-A470-F5889C5503DB}">
      <dgm:prSet/>
      <dgm:spPr/>
      <dgm:t>
        <a:bodyPr/>
        <a:lstStyle/>
        <a:p>
          <a:endParaRPr lang="en-US"/>
        </a:p>
      </dgm:t>
    </dgm:pt>
    <dgm:pt modelId="{7F9E1962-8D78-4B80-8AD2-F0B937969A89}" type="sibTrans" cxnId="{19A62C0C-20DC-479F-A470-F5889C5503DB}">
      <dgm:prSet/>
      <dgm:spPr/>
      <dgm:t>
        <a:bodyPr/>
        <a:lstStyle/>
        <a:p>
          <a:endParaRPr lang="en-US"/>
        </a:p>
      </dgm:t>
    </dgm:pt>
    <dgm:pt modelId="{0CA8C09F-F21E-418C-85B3-987FD78C8290}">
      <dgm:prSet/>
      <dgm:spPr/>
      <dgm:t>
        <a:bodyPr/>
        <a:lstStyle/>
        <a:p>
          <a:r>
            <a:rPr lang="en-GB"/>
            <a:t>Hayat Tahrir al Sham (HTS) - merger of various Syrian militant groups but associates with al Qaeda</a:t>
          </a:r>
          <a:endParaRPr lang="en-US"/>
        </a:p>
      </dgm:t>
    </dgm:pt>
    <dgm:pt modelId="{9F315CAF-B48C-46F5-BB2D-55EBBD5DADC6}" type="parTrans" cxnId="{B0DD1CF9-C5F8-4423-8F6B-381D7926CC34}">
      <dgm:prSet/>
      <dgm:spPr/>
      <dgm:t>
        <a:bodyPr/>
        <a:lstStyle/>
        <a:p>
          <a:endParaRPr lang="en-US"/>
        </a:p>
      </dgm:t>
    </dgm:pt>
    <dgm:pt modelId="{E1B6739B-6C6C-4048-B3A5-0F6C59C834A7}" type="sibTrans" cxnId="{B0DD1CF9-C5F8-4423-8F6B-381D7926CC34}">
      <dgm:prSet/>
      <dgm:spPr/>
      <dgm:t>
        <a:bodyPr/>
        <a:lstStyle/>
        <a:p>
          <a:endParaRPr lang="en-US"/>
        </a:p>
      </dgm:t>
    </dgm:pt>
    <dgm:pt modelId="{183C1FD7-F56D-441B-A16E-1E4C53110E8D}">
      <dgm:prSet/>
      <dgm:spPr/>
      <dgm:t>
        <a:bodyPr/>
        <a:lstStyle/>
        <a:p>
          <a:r>
            <a:rPr lang="en-GB" dirty="0"/>
            <a:t>Al Qaeda in Egypt.</a:t>
          </a:r>
          <a:endParaRPr lang="en-US" dirty="0"/>
        </a:p>
      </dgm:t>
    </dgm:pt>
    <dgm:pt modelId="{B6C0364E-3025-47B0-A5AB-A18B30A78F7B}" type="parTrans" cxnId="{4DCD23A3-D167-4192-9214-BBA60F48EA1B}">
      <dgm:prSet/>
      <dgm:spPr/>
      <dgm:t>
        <a:bodyPr/>
        <a:lstStyle/>
        <a:p>
          <a:endParaRPr lang="en-US"/>
        </a:p>
      </dgm:t>
    </dgm:pt>
    <dgm:pt modelId="{A5CFC340-2A73-4570-B9C3-9002B275CC1E}" type="sibTrans" cxnId="{4DCD23A3-D167-4192-9214-BBA60F48EA1B}">
      <dgm:prSet/>
      <dgm:spPr/>
      <dgm:t>
        <a:bodyPr/>
        <a:lstStyle/>
        <a:p>
          <a:endParaRPr lang="en-US"/>
        </a:p>
      </dgm:t>
    </dgm:pt>
    <dgm:pt modelId="{933B9E33-3062-E144-8048-827DB3E129CF}" type="pres">
      <dgm:prSet presAssocID="{8B053880-20EF-4177-B9CD-48F22D0B9B2E}" presName="diagram" presStyleCnt="0">
        <dgm:presLayoutVars>
          <dgm:dir/>
          <dgm:resizeHandles val="exact"/>
        </dgm:presLayoutVars>
      </dgm:prSet>
      <dgm:spPr/>
    </dgm:pt>
    <dgm:pt modelId="{EDDFA45D-A5FB-3349-9509-A158ABAECEF3}" type="pres">
      <dgm:prSet presAssocID="{F1C814C2-8DB2-4609-BC18-52C861FFA698}" presName="node" presStyleLbl="node1" presStyleIdx="0" presStyleCnt="7">
        <dgm:presLayoutVars>
          <dgm:bulletEnabled val="1"/>
        </dgm:presLayoutVars>
      </dgm:prSet>
      <dgm:spPr/>
    </dgm:pt>
    <dgm:pt modelId="{5658B2C1-D1A0-2241-BAD6-D5613659F4D1}" type="pres">
      <dgm:prSet presAssocID="{B0D370A7-7EFA-4427-BD1D-AC56C4EFBFED}" presName="sibTrans" presStyleCnt="0"/>
      <dgm:spPr/>
    </dgm:pt>
    <dgm:pt modelId="{F41AB374-AE81-7242-A479-29DE326221FB}" type="pres">
      <dgm:prSet presAssocID="{EBA34D70-AF7B-4E78-8CFC-7ABF3AE471E1}" presName="node" presStyleLbl="node1" presStyleIdx="1" presStyleCnt="7">
        <dgm:presLayoutVars>
          <dgm:bulletEnabled val="1"/>
        </dgm:presLayoutVars>
      </dgm:prSet>
      <dgm:spPr/>
    </dgm:pt>
    <dgm:pt modelId="{736AE112-3256-3346-95F9-8CD2DF549243}" type="pres">
      <dgm:prSet presAssocID="{8BDAC718-7929-41C6-83AC-33B24824298C}" presName="sibTrans" presStyleCnt="0"/>
      <dgm:spPr/>
    </dgm:pt>
    <dgm:pt modelId="{84C008B3-D18C-9748-9E0C-4311DE2ABD98}" type="pres">
      <dgm:prSet presAssocID="{3224BFEA-6ED5-4A34-9074-4641283EB8E6}" presName="node" presStyleLbl="node1" presStyleIdx="2" presStyleCnt="7">
        <dgm:presLayoutVars>
          <dgm:bulletEnabled val="1"/>
        </dgm:presLayoutVars>
      </dgm:prSet>
      <dgm:spPr/>
    </dgm:pt>
    <dgm:pt modelId="{C6781E80-4EE6-AD4F-8D9A-13F29BCA2D1B}" type="pres">
      <dgm:prSet presAssocID="{ED2D3272-78D5-4D5F-BFC4-1DC4CCFEA609}" presName="sibTrans" presStyleCnt="0"/>
      <dgm:spPr/>
    </dgm:pt>
    <dgm:pt modelId="{36EC6211-B9F8-324F-9322-2FCB3230552A}" type="pres">
      <dgm:prSet presAssocID="{1B58846E-7E75-4D13-B2AD-A01324BC1B51}" presName="node" presStyleLbl="node1" presStyleIdx="3" presStyleCnt="7">
        <dgm:presLayoutVars>
          <dgm:bulletEnabled val="1"/>
        </dgm:presLayoutVars>
      </dgm:prSet>
      <dgm:spPr/>
    </dgm:pt>
    <dgm:pt modelId="{86736BEE-B38F-D845-8423-4BDFC809DB4C}" type="pres">
      <dgm:prSet presAssocID="{5A223CCD-FE46-4250-9EE8-1FC87E36C7BB}" presName="sibTrans" presStyleCnt="0"/>
      <dgm:spPr/>
    </dgm:pt>
    <dgm:pt modelId="{DA4F73A9-974A-054A-A2A6-8C9FB372E0F3}" type="pres">
      <dgm:prSet presAssocID="{5828496A-8799-441B-B66B-59BE8EEE4BFD}" presName="node" presStyleLbl="node1" presStyleIdx="4" presStyleCnt="7">
        <dgm:presLayoutVars>
          <dgm:bulletEnabled val="1"/>
        </dgm:presLayoutVars>
      </dgm:prSet>
      <dgm:spPr/>
    </dgm:pt>
    <dgm:pt modelId="{2BB7D4F9-F453-5948-AF3B-72F81C5FDD59}" type="pres">
      <dgm:prSet presAssocID="{7F9E1962-8D78-4B80-8AD2-F0B937969A89}" presName="sibTrans" presStyleCnt="0"/>
      <dgm:spPr/>
    </dgm:pt>
    <dgm:pt modelId="{372983B9-88BA-124B-A97C-7BFDE0B6444E}" type="pres">
      <dgm:prSet presAssocID="{0CA8C09F-F21E-418C-85B3-987FD78C8290}" presName="node" presStyleLbl="node1" presStyleIdx="5" presStyleCnt="7">
        <dgm:presLayoutVars>
          <dgm:bulletEnabled val="1"/>
        </dgm:presLayoutVars>
      </dgm:prSet>
      <dgm:spPr/>
    </dgm:pt>
    <dgm:pt modelId="{9FC4DD3E-46B3-FC43-BF1B-5D2F49EC477C}" type="pres">
      <dgm:prSet presAssocID="{E1B6739B-6C6C-4048-B3A5-0F6C59C834A7}" presName="sibTrans" presStyleCnt="0"/>
      <dgm:spPr/>
    </dgm:pt>
    <dgm:pt modelId="{29A6D0C9-8F16-2545-9A2A-BCDD651FB6E1}" type="pres">
      <dgm:prSet presAssocID="{183C1FD7-F56D-441B-A16E-1E4C53110E8D}" presName="node" presStyleLbl="node1" presStyleIdx="6" presStyleCnt="7">
        <dgm:presLayoutVars>
          <dgm:bulletEnabled val="1"/>
        </dgm:presLayoutVars>
      </dgm:prSet>
      <dgm:spPr/>
    </dgm:pt>
  </dgm:ptLst>
  <dgm:cxnLst>
    <dgm:cxn modelId="{5B666309-FFD3-CF49-8E57-45760F84D0DA}" type="presOf" srcId="{F1C814C2-8DB2-4609-BC18-52C861FFA698}" destId="{EDDFA45D-A5FB-3349-9509-A158ABAECEF3}" srcOrd="0" destOrd="0" presId="urn:microsoft.com/office/officeart/2005/8/layout/default"/>
    <dgm:cxn modelId="{19A62C0C-20DC-479F-A470-F5889C5503DB}" srcId="{8B053880-20EF-4177-B9CD-48F22D0B9B2E}" destId="{5828496A-8799-441B-B66B-59BE8EEE4BFD}" srcOrd="4" destOrd="0" parTransId="{A237BE42-252F-4D8F-B3BD-D64AC60E7791}" sibTransId="{7F9E1962-8D78-4B80-8AD2-F0B937969A89}"/>
    <dgm:cxn modelId="{F165581D-6994-694A-AC83-46A58EAD6617}" type="presOf" srcId="{1B58846E-7E75-4D13-B2AD-A01324BC1B51}" destId="{36EC6211-B9F8-324F-9322-2FCB3230552A}" srcOrd="0" destOrd="0" presId="urn:microsoft.com/office/officeart/2005/8/layout/default"/>
    <dgm:cxn modelId="{8B2CD21E-C6E8-4764-A997-3424D3BFBD34}" srcId="{8B053880-20EF-4177-B9CD-48F22D0B9B2E}" destId="{EBA34D70-AF7B-4E78-8CFC-7ABF3AE471E1}" srcOrd="1" destOrd="0" parTransId="{DEDB2D71-2E0A-48BF-8D6F-B6CB7BF81205}" sibTransId="{8BDAC718-7929-41C6-83AC-33B24824298C}"/>
    <dgm:cxn modelId="{FE777E31-D72F-D345-AB04-7C51AB107F98}" type="presOf" srcId="{183C1FD7-F56D-441B-A16E-1E4C53110E8D}" destId="{29A6D0C9-8F16-2545-9A2A-BCDD651FB6E1}" srcOrd="0" destOrd="0" presId="urn:microsoft.com/office/officeart/2005/8/layout/default"/>
    <dgm:cxn modelId="{41408460-C30B-476D-9F19-13BE91D3B8E2}" srcId="{8B053880-20EF-4177-B9CD-48F22D0B9B2E}" destId="{1B58846E-7E75-4D13-B2AD-A01324BC1B51}" srcOrd="3" destOrd="0" parTransId="{21138072-F832-4139-8E4C-B9F1D7B7C2FE}" sibTransId="{5A223CCD-FE46-4250-9EE8-1FC87E36C7BB}"/>
    <dgm:cxn modelId="{2F841F63-E5D7-A245-8DF1-3D25BC1B6112}" type="presOf" srcId="{8B053880-20EF-4177-B9CD-48F22D0B9B2E}" destId="{933B9E33-3062-E144-8048-827DB3E129CF}" srcOrd="0" destOrd="0" presId="urn:microsoft.com/office/officeart/2005/8/layout/default"/>
    <dgm:cxn modelId="{4DCD23A3-D167-4192-9214-BBA60F48EA1B}" srcId="{8B053880-20EF-4177-B9CD-48F22D0B9B2E}" destId="{183C1FD7-F56D-441B-A16E-1E4C53110E8D}" srcOrd="6" destOrd="0" parTransId="{B6C0364E-3025-47B0-A5AB-A18B30A78F7B}" sibTransId="{A5CFC340-2A73-4570-B9C3-9002B275CC1E}"/>
    <dgm:cxn modelId="{815F80A3-7194-0547-B29A-10BC24228E11}" type="presOf" srcId="{5828496A-8799-441B-B66B-59BE8EEE4BFD}" destId="{DA4F73A9-974A-054A-A2A6-8C9FB372E0F3}" srcOrd="0" destOrd="0" presId="urn:microsoft.com/office/officeart/2005/8/layout/default"/>
    <dgm:cxn modelId="{2C627EC9-0C48-4760-8B32-DECDE38F9F97}" srcId="{8B053880-20EF-4177-B9CD-48F22D0B9B2E}" destId="{3224BFEA-6ED5-4A34-9074-4641283EB8E6}" srcOrd="2" destOrd="0" parTransId="{A4E93E21-50B3-45C8-BEA3-5FE0B57B03FA}" sibTransId="{ED2D3272-78D5-4D5F-BFC4-1DC4CCFEA609}"/>
    <dgm:cxn modelId="{1D3573D3-C3D2-B342-AFE2-94D0509E8690}" type="presOf" srcId="{3224BFEA-6ED5-4A34-9074-4641283EB8E6}" destId="{84C008B3-D18C-9748-9E0C-4311DE2ABD98}" srcOrd="0" destOrd="0" presId="urn:microsoft.com/office/officeart/2005/8/layout/default"/>
    <dgm:cxn modelId="{9D8682DB-2111-3A49-92A1-8718E8EC180A}" type="presOf" srcId="{EBA34D70-AF7B-4E78-8CFC-7ABF3AE471E1}" destId="{F41AB374-AE81-7242-A479-29DE326221FB}" srcOrd="0" destOrd="0" presId="urn:microsoft.com/office/officeart/2005/8/layout/default"/>
    <dgm:cxn modelId="{9B5306DE-58BA-E744-937B-54AF6BB8D193}" type="presOf" srcId="{0CA8C09F-F21E-418C-85B3-987FD78C8290}" destId="{372983B9-88BA-124B-A97C-7BFDE0B6444E}" srcOrd="0" destOrd="0" presId="urn:microsoft.com/office/officeart/2005/8/layout/default"/>
    <dgm:cxn modelId="{8067C8F3-E4FE-450B-9A9B-CF942C90DAB3}" srcId="{8B053880-20EF-4177-B9CD-48F22D0B9B2E}" destId="{F1C814C2-8DB2-4609-BC18-52C861FFA698}" srcOrd="0" destOrd="0" parTransId="{4B1B3F40-544B-46B3-AA13-453A88E8CC2F}" sibTransId="{B0D370A7-7EFA-4427-BD1D-AC56C4EFBFED}"/>
    <dgm:cxn modelId="{B0DD1CF9-C5F8-4423-8F6B-381D7926CC34}" srcId="{8B053880-20EF-4177-B9CD-48F22D0B9B2E}" destId="{0CA8C09F-F21E-418C-85B3-987FD78C8290}" srcOrd="5" destOrd="0" parTransId="{9F315CAF-B48C-46F5-BB2D-55EBBD5DADC6}" sibTransId="{E1B6739B-6C6C-4048-B3A5-0F6C59C834A7}"/>
    <dgm:cxn modelId="{B8BD5D00-6B4C-F343-87D0-113BCAC5BBC6}" type="presParOf" srcId="{933B9E33-3062-E144-8048-827DB3E129CF}" destId="{EDDFA45D-A5FB-3349-9509-A158ABAECEF3}" srcOrd="0" destOrd="0" presId="urn:microsoft.com/office/officeart/2005/8/layout/default"/>
    <dgm:cxn modelId="{A5D1E778-29E3-AD46-A070-2F05657061D9}" type="presParOf" srcId="{933B9E33-3062-E144-8048-827DB3E129CF}" destId="{5658B2C1-D1A0-2241-BAD6-D5613659F4D1}" srcOrd="1" destOrd="0" presId="urn:microsoft.com/office/officeart/2005/8/layout/default"/>
    <dgm:cxn modelId="{3A8822D0-86D6-CC42-AC0A-544704CCB71E}" type="presParOf" srcId="{933B9E33-3062-E144-8048-827DB3E129CF}" destId="{F41AB374-AE81-7242-A479-29DE326221FB}" srcOrd="2" destOrd="0" presId="urn:microsoft.com/office/officeart/2005/8/layout/default"/>
    <dgm:cxn modelId="{117CDD10-1406-6542-AA8E-1B901324347B}" type="presParOf" srcId="{933B9E33-3062-E144-8048-827DB3E129CF}" destId="{736AE112-3256-3346-95F9-8CD2DF549243}" srcOrd="3" destOrd="0" presId="urn:microsoft.com/office/officeart/2005/8/layout/default"/>
    <dgm:cxn modelId="{813ECF9D-1585-254E-8791-2173B9E25561}" type="presParOf" srcId="{933B9E33-3062-E144-8048-827DB3E129CF}" destId="{84C008B3-D18C-9748-9E0C-4311DE2ABD98}" srcOrd="4" destOrd="0" presId="urn:microsoft.com/office/officeart/2005/8/layout/default"/>
    <dgm:cxn modelId="{8091ABFD-DA8A-C246-8D2C-D74A5A5DE31A}" type="presParOf" srcId="{933B9E33-3062-E144-8048-827DB3E129CF}" destId="{C6781E80-4EE6-AD4F-8D9A-13F29BCA2D1B}" srcOrd="5" destOrd="0" presId="urn:microsoft.com/office/officeart/2005/8/layout/default"/>
    <dgm:cxn modelId="{A90AE895-B5A5-0E4D-A88E-64C74CDE400B}" type="presParOf" srcId="{933B9E33-3062-E144-8048-827DB3E129CF}" destId="{36EC6211-B9F8-324F-9322-2FCB3230552A}" srcOrd="6" destOrd="0" presId="urn:microsoft.com/office/officeart/2005/8/layout/default"/>
    <dgm:cxn modelId="{D3262A04-7051-904A-A224-22982E1C1CBD}" type="presParOf" srcId="{933B9E33-3062-E144-8048-827DB3E129CF}" destId="{86736BEE-B38F-D845-8423-4BDFC809DB4C}" srcOrd="7" destOrd="0" presId="urn:microsoft.com/office/officeart/2005/8/layout/default"/>
    <dgm:cxn modelId="{68A2C7C0-EA8F-A74F-9E9F-F76B230E1110}" type="presParOf" srcId="{933B9E33-3062-E144-8048-827DB3E129CF}" destId="{DA4F73A9-974A-054A-A2A6-8C9FB372E0F3}" srcOrd="8" destOrd="0" presId="urn:microsoft.com/office/officeart/2005/8/layout/default"/>
    <dgm:cxn modelId="{55BD992F-E4E9-7648-A6AB-863D61EA4363}" type="presParOf" srcId="{933B9E33-3062-E144-8048-827DB3E129CF}" destId="{2BB7D4F9-F453-5948-AF3B-72F81C5FDD59}" srcOrd="9" destOrd="0" presId="urn:microsoft.com/office/officeart/2005/8/layout/default"/>
    <dgm:cxn modelId="{DAACF18E-868C-8E45-90F6-916DBA61F028}" type="presParOf" srcId="{933B9E33-3062-E144-8048-827DB3E129CF}" destId="{372983B9-88BA-124B-A97C-7BFDE0B6444E}" srcOrd="10" destOrd="0" presId="urn:microsoft.com/office/officeart/2005/8/layout/default"/>
    <dgm:cxn modelId="{0325BA1F-9D59-AA40-A94F-D701E559B4FB}" type="presParOf" srcId="{933B9E33-3062-E144-8048-827DB3E129CF}" destId="{9FC4DD3E-46B3-FC43-BF1B-5D2F49EC477C}" srcOrd="11" destOrd="0" presId="urn:microsoft.com/office/officeart/2005/8/layout/default"/>
    <dgm:cxn modelId="{A00B8DC8-C2DA-814D-B716-970F2F61E5CC}" type="presParOf" srcId="{933B9E33-3062-E144-8048-827DB3E129CF}" destId="{29A6D0C9-8F16-2545-9A2A-BCDD651FB6E1}" srcOrd="12"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16C6AAC1-7C48-4590-8707-682885115D70}"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EA47DC9B-87C0-4D76-9399-E1F805448EF0}">
      <dgm:prSet/>
      <dgm:spPr/>
      <dgm:t>
        <a:bodyPr/>
        <a:lstStyle/>
        <a:p>
          <a:r>
            <a:rPr lang="en-GB" dirty="0"/>
            <a:t>Who is al Qaeda, when it was founded and why.</a:t>
          </a:r>
          <a:endParaRPr lang="en-US" dirty="0"/>
        </a:p>
      </dgm:t>
    </dgm:pt>
    <dgm:pt modelId="{21595E7B-79FF-4BD9-B10B-D95AD166A315}" type="parTrans" cxnId="{7E70D3C9-9BD2-4DED-8558-9C96533B4DB8}">
      <dgm:prSet/>
      <dgm:spPr/>
      <dgm:t>
        <a:bodyPr/>
        <a:lstStyle/>
        <a:p>
          <a:endParaRPr lang="en-US"/>
        </a:p>
      </dgm:t>
    </dgm:pt>
    <dgm:pt modelId="{63FCA389-4AD6-4AEA-B1FE-81799F533D92}" type="sibTrans" cxnId="{7E70D3C9-9BD2-4DED-8558-9C96533B4DB8}">
      <dgm:prSet/>
      <dgm:spPr/>
      <dgm:t>
        <a:bodyPr/>
        <a:lstStyle/>
        <a:p>
          <a:endParaRPr lang="en-US"/>
        </a:p>
      </dgm:t>
    </dgm:pt>
    <dgm:pt modelId="{BAE62266-E0FD-4651-8B9A-18A701EEEDB1}">
      <dgm:prSet/>
      <dgm:spPr/>
      <dgm:t>
        <a:bodyPr/>
        <a:lstStyle/>
        <a:p>
          <a:r>
            <a:rPr lang="en-GB" dirty="0"/>
            <a:t>The ideological drivers of Al Qaeda</a:t>
          </a:r>
          <a:endParaRPr lang="en-US" dirty="0"/>
        </a:p>
      </dgm:t>
    </dgm:pt>
    <dgm:pt modelId="{8C5941A8-A02D-445D-BC69-92A9F0883D66}" type="parTrans" cxnId="{12117F01-48FA-44FE-9B5C-AB73DA65E07C}">
      <dgm:prSet/>
      <dgm:spPr/>
      <dgm:t>
        <a:bodyPr/>
        <a:lstStyle/>
        <a:p>
          <a:endParaRPr lang="en-US"/>
        </a:p>
      </dgm:t>
    </dgm:pt>
    <dgm:pt modelId="{0FC00B6A-05C5-4EB5-908E-57FE4EE113A5}" type="sibTrans" cxnId="{12117F01-48FA-44FE-9B5C-AB73DA65E07C}">
      <dgm:prSet/>
      <dgm:spPr/>
      <dgm:t>
        <a:bodyPr/>
        <a:lstStyle/>
        <a:p>
          <a:endParaRPr lang="en-US"/>
        </a:p>
      </dgm:t>
    </dgm:pt>
    <dgm:pt modelId="{2725AF96-0736-4773-AB81-F6B71CBFCC2B}">
      <dgm:prSet/>
      <dgm:spPr/>
      <dgm:t>
        <a:bodyPr/>
        <a:lstStyle/>
        <a:p>
          <a:r>
            <a:rPr lang="en-GB"/>
            <a:t>The motives and goals Al Qaeda hold.</a:t>
          </a:r>
          <a:endParaRPr lang="en-US"/>
        </a:p>
      </dgm:t>
    </dgm:pt>
    <dgm:pt modelId="{F2181270-6F3C-453C-9167-8E765703EC76}" type="parTrans" cxnId="{8B3D789C-2301-462A-AA4D-8324C697C621}">
      <dgm:prSet/>
      <dgm:spPr/>
      <dgm:t>
        <a:bodyPr/>
        <a:lstStyle/>
        <a:p>
          <a:endParaRPr lang="en-US"/>
        </a:p>
      </dgm:t>
    </dgm:pt>
    <dgm:pt modelId="{E4CDEAE0-BDA5-41C2-9438-9CB661615772}" type="sibTrans" cxnId="{8B3D789C-2301-462A-AA4D-8324C697C621}">
      <dgm:prSet/>
      <dgm:spPr/>
      <dgm:t>
        <a:bodyPr/>
        <a:lstStyle/>
        <a:p>
          <a:endParaRPr lang="en-US"/>
        </a:p>
      </dgm:t>
    </dgm:pt>
    <dgm:pt modelId="{CBEA68A5-A992-4C4C-B998-4CF8AD4A99AD}">
      <dgm:prSet/>
      <dgm:spPr/>
      <dgm:t>
        <a:bodyPr/>
        <a:lstStyle/>
        <a:p>
          <a:r>
            <a:rPr lang="en-GB"/>
            <a:t>9/11 and the utilisation of technology</a:t>
          </a:r>
          <a:endParaRPr lang="en-US"/>
        </a:p>
      </dgm:t>
    </dgm:pt>
    <dgm:pt modelId="{4E06AF0C-2852-4F73-95B9-AC2AB16B86BC}" type="parTrans" cxnId="{B7BB4AEA-953D-4DB8-AE5B-87D359C3BE63}">
      <dgm:prSet/>
      <dgm:spPr/>
      <dgm:t>
        <a:bodyPr/>
        <a:lstStyle/>
        <a:p>
          <a:endParaRPr lang="en-US"/>
        </a:p>
      </dgm:t>
    </dgm:pt>
    <dgm:pt modelId="{FFEF463A-5489-496D-BD7B-C73A8174CED1}" type="sibTrans" cxnId="{B7BB4AEA-953D-4DB8-AE5B-87D359C3BE63}">
      <dgm:prSet/>
      <dgm:spPr/>
      <dgm:t>
        <a:bodyPr/>
        <a:lstStyle/>
        <a:p>
          <a:endParaRPr lang="en-US"/>
        </a:p>
      </dgm:t>
    </dgm:pt>
    <dgm:pt modelId="{D3F202D4-FB64-2444-A64F-3BFBBFD8E2C0}" type="pres">
      <dgm:prSet presAssocID="{16C6AAC1-7C48-4590-8707-682885115D70}" presName="linear" presStyleCnt="0">
        <dgm:presLayoutVars>
          <dgm:animLvl val="lvl"/>
          <dgm:resizeHandles val="exact"/>
        </dgm:presLayoutVars>
      </dgm:prSet>
      <dgm:spPr/>
    </dgm:pt>
    <dgm:pt modelId="{1B10A208-2C4B-CA4F-A272-A2C2F62CD3AD}" type="pres">
      <dgm:prSet presAssocID="{EA47DC9B-87C0-4D76-9399-E1F805448EF0}" presName="parentText" presStyleLbl="node1" presStyleIdx="0" presStyleCnt="4">
        <dgm:presLayoutVars>
          <dgm:chMax val="0"/>
          <dgm:bulletEnabled val="1"/>
        </dgm:presLayoutVars>
      </dgm:prSet>
      <dgm:spPr/>
    </dgm:pt>
    <dgm:pt modelId="{023EBC6F-AB5E-254F-9509-D328A15FC694}" type="pres">
      <dgm:prSet presAssocID="{63FCA389-4AD6-4AEA-B1FE-81799F533D92}" presName="spacer" presStyleCnt="0"/>
      <dgm:spPr/>
    </dgm:pt>
    <dgm:pt modelId="{A7D139A1-B119-9141-AC0A-086B0BADD193}" type="pres">
      <dgm:prSet presAssocID="{BAE62266-E0FD-4651-8B9A-18A701EEEDB1}" presName="parentText" presStyleLbl="node1" presStyleIdx="1" presStyleCnt="4">
        <dgm:presLayoutVars>
          <dgm:chMax val="0"/>
          <dgm:bulletEnabled val="1"/>
        </dgm:presLayoutVars>
      </dgm:prSet>
      <dgm:spPr/>
    </dgm:pt>
    <dgm:pt modelId="{11BFFCD2-9711-1B4E-8E71-E2A0E00DE118}" type="pres">
      <dgm:prSet presAssocID="{0FC00B6A-05C5-4EB5-908E-57FE4EE113A5}" presName="spacer" presStyleCnt="0"/>
      <dgm:spPr/>
    </dgm:pt>
    <dgm:pt modelId="{B2A2FA4B-1E34-B643-A16A-D8F0F85DA2F2}" type="pres">
      <dgm:prSet presAssocID="{2725AF96-0736-4773-AB81-F6B71CBFCC2B}" presName="parentText" presStyleLbl="node1" presStyleIdx="2" presStyleCnt="4">
        <dgm:presLayoutVars>
          <dgm:chMax val="0"/>
          <dgm:bulletEnabled val="1"/>
        </dgm:presLayoutVars>
      </dgm:prSet>
      <dgm:spPr/>
    </dgm:pt>
    <dgm:pt modelId="{EC9D0973-B6CC-7D46-BD7A-CCE2455E8EE0}" type="pres">
      <dgm:prSet presAssocID="{E4CDEAE0-BDA5-41C2-9438-9CB661615772}" presName="spacer" presStyleCnt="0"/>
      <dgm:spPr/>
    </dgm:pt>
    <dgm:pt modelId="{F25D7C47-0DD0-3C4B-94E1-B9C208162D1F}" type="pres">
      <dgm:prSet presAssocID="{CBEA68A5-A992-4C4C-B998-4CF8AD4A99AD}" presName="parentText" presStyleLbl="node1" presStyleIdx="3" presStyleCnt="4">
        <dgm:presLayoutVars>
          <dgm:chMax val="0"/>
          <dgm:bulletEnabled val="1"/>
        </dgm:presLayoutVars>
      </dgm:prSet>
      <dgm:spPr/>
    </dgm:pt>
  </dgm:ptLst>
  <dgm:cxnLst>
    <dgm:cxn modelId="{12117F01-48FA-44FE-9B5C-AB73DA65E07C}" srcId="{16C6AAC1-7C48-4590-8707-682885115D70}" destId="{BAE62266-E0FD-4651-8B9A-18A701EEEDB1}" srcOrd="1" destOrd="0" parTransId="{8C5941A8-A02D-445D-BC69-92A9F0883D66}" sibTransId="{0FC00B6A-05C5-4EB5-908E-57FE4EE113A5}"/>
    <dgm:cxn modelId="{53C1E015-A004-EB44-8799-0B3D29F4D778}" type="presOf" srcId="{BAE62266-E0FD-4651-8B9A-18A701EEEDB1}" destId="{A7D139A1-B119-9141-AC0A-086B0BADD193}" srcOrd="0" destOrd="0" presId="urn:microsoft.com/office/officeart/2005/8/layout/vList2"/>
    <dgm:cxn modelId="{E1E15D2A-41FD-7F41-983C-D45281254524}" type="presOf" srcId="{2725AF96-0736-4773-AB81-F6B71CBFCC2B}" destId="{B2A2FA4B-1E34-B643-A16A-D8F0F85DA2F2}" srcOrd="0" destOrd="0" presId="urn:microsoft.com/office/officeart/2005/8/layout/vList2"/>
    <dgm:cxn modelId="{42216731-DAEB-E346-9E0D-8395A9F7C95C}" type="presOf" srcId="{EA47DC9B-87C0-4D76-9399-E1F805448EF0}" destId="{1B10A208-2C4B-CA4F-A272-A2C2F62CD3AD}" srcOrd="0" destOrd="0" presId="urn:microsoft.com/office/officeart/2005/8/layout/vList2"/>
    <dgm:cxn modelId="{86211762-21DE-E34B-8EE2-B3011126EAC9}" type="presOf" srcId="{CBEA68A5-A992-4C4C-B998-4CF8AD4A99AD}" destId="{F25D7C47-0DD0-3C4B-94E1-B9C208162D1F}" srcOrd="0" destOrd="0" presId="urn:microsoft.com/office/officeart/2005/8/layout/vList2"/>
    <dgm:cxn modelId="{6C4E4E71-48AE-134F-8665-DB33B11FEB2E}" type="presOf" srcId="{16C6AAC1-7C48-4590-8707-682885115D70}" destId="{D3F202D4-FB64-2444-A64F-3BFBBFD8E2C0}" srcOrd="0" destOrd="0" presId="urn:microsoft.com/office/officeart/2005/8/layout/vList2"/>
    <dgm:cxn modelId="{8B3D789C-2301-462A-AA4D-8324C697C621}" srcId="{16C6AAC1-7C48-4590-8707-682885115D70}" destId="{2725AF96-0736-4773-AB81-F6B71CBFCC2B}" srcOrd="2" destOrd="0" parTransId="{F2181270-6F3C-453C-9167-8E765703EC76}" sibTransId="{E4CDEAE0-BDA5-41C2-9438-9CB661615772}"/>
    <dgm:cxn modelId="{7E70D3C9-9BD2-4DED-8558-9C96533B4DB8}" srcId="{16C6AAC1-7C48-4590-8707-682885115D70}" destId="{EA47DC9B-87C0-4D76-9399-E1F805448EF0}" srcOrd="0" destOrd="0" parTransId="{21595E7B-79FF-4BD9-B10B-D95AD166A315}" sibTransId="{63FCA389-4AD6-4AEA-B1FE-81799F533D92}"/>
    <dgm:cxn modelId="{B7BB4AEA-953D-4DB8-AE5B-87D359C3BE63}" srcId="{16C6AAC1-7C48-4590-8707-682885115D70}" destId="{CBEA68A5-A992-4C4C-B998-4CF8AD4A99AD}" srcOrd="3" destOrd="0" parTransId="{4E06AF0C-2852-4F73-95B9-AC2AB16B86BC}" sibTransId="{FFEF463A-5489-496D-BD7B-C73A8174CED1}"/>
    <dgm:cxn modelId="{53626F6C-AF9C-F647-BCB6-75DF8A796304}" type="presParOf" srcId="{D3F202D4-FB64-2444-A64F-3BFBBFD8E2C0}" destId="{1B10A208-2C4B-CA4F-A272-A2C2F62CD3AD}" srcOrd="0" destOrd="0" presId="urn:microsoft.com/office/officeart/2005/8/layout/vList2"/>
    <dgm:cxn modelId="{518EF189-620F-8145-AAFB-4E6C1BA46141}" type="presParOf" srcId="{D3F202D4-FB64-2444-A64F-3BFBBFD8E2C0}" destId="{023EBC6F-AB5E-254F-9509-D328A15FC694}" srcOrd="1" destOrd="0" presId="urn:microsoft.com/office/officeart/2005/8/layout/vList2"/>
    <dgm:cxn modelId="{0CD4AE80-AF43-604B-8282-A718EDD5688C}" type="presParOf" srcId="{D3F202D4-FB64-2444-A64F-3BFBBFD8E2C0}" destId="{A7D139A1-B119-9141-AC0A-086B0BADD193}" srcOrd="2" destOrd="0" presId="urn:microsoft.com/office/officeart/2005/8/layout/vList2"/>
    <dgm:cxn modelId="{DF797E25-4A3B-AE43-9EFC-6FDA73DA2431}" type="presParOf" srcId="{D3F202D4-FB64-2444-A64F-3BFBBFD8E2C0}" destId="{11BFFCD2-9711-1B4E-8E71-E2A0E00DE118}" srcOrd="3" destOrd="0" presId="urn:microsoft.com/office/officeart/2005/8/layout/vList2"/>
    <dgm:cxn modelId="{9596C427-5E40-1646-926F-FFC40EE08D50}" type="presParOf" srcId="{D3F202D4-FB64-2444-A64F-3BFBBFD8E2C0}" destId="{B2A2FA4B-1E34-B643-A16A-D8F0F85DA2F2}" srcOrd="4" destOrd="0" presId="urn:microsoft.com/office/officeart/2005/8/layout/vList2"/>
    <dgm:cxn modelId="{C7F9FA31-0339-264E-A4AF-69D7281500E8}" type="presParOf" srcId="{D3F202D4-FB64-2444-A64F-3BFBBFD8E2C0}" destId="{EC9D0973-B6CC-7D46-BD7A-CCE2455E8EE0}" srcOrd="5" destOrd="0" presId="urn:microsoft.com/office/officeart/2005/8/layout/vList2"/>
    <dgm:cxn modelId="{46914E2C-191C-FA4E-B52B-77F492F67263}" type="presParOf" srcId="{D3F202D4-FB64-2444-A64F-3BFBBFD8E2C0}" destId="{F25D7C47-0DD0-3C4B-94E1-B9C208162D1F}" srcOrd="6"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800564FF-D5D9-4D3A-AAE9-885D47129AED}"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B14E7B19-0986-4EB2-AD49-048DA6CC57E5}">
      <dgm:prSet/>
      <dgm:spPr/>
      <dgm:t>
        <a:bodyPr/>
        <a:lstStyle/>
        <a:p>
          <a:r>
            <a:rPr lang="en-GB" dirty="0"/>
            <a:t>Governmental policy following al Qaeda’s 9/11 attack – in the US and UK</a:t>
          </a:r>
          <a:endParaRPr lang="en-US" dirty="0"/>
        </a:p>
      </dgm:t>
    </dgm:pt>
    <dgm:pt modelId="{811714BC-BFBB-41B0-8CE8-00821F09E032}" type="parTrans" cxnId="{632A7F4F-1B66-421E-B853-71B220D7362A}">
      <dgm:prSet/>
      <dgm:spPr/>
      <dgm:t>
        <a:bodyPr/>
        <a:lstStyle/>
        <a:p>
          <a:endParaRPr lang="en-US"/>
        </a:p>
      </dgm:t>
    </dgm:pt>
    <dgm:pt modelId="{AEA55747-0C56-4664-AC6A-7E6E861515AB}" type="sibTrans" cxnId="{632A7F4F-1B66-421E-B853-71B220D7362A}">
      <dgm:prSet/>
      <dgm:spPr/>
      <dgm:t>
        <a:bodyPr/>
        <a:lstStyle/>
        <a:p>
          <a:endParaRPr lang="en-US"/>
        </a:p>
      </dgm:t>
    </dgm:pt>
    <dgm:pt modelId="{5074678B-01A3-413B-AB9D-3898F35BC764}">
      <dgm:prSet/>
      <dgm:spPr/>
      <dgm:t>
        <a:bodyPr/>
        <a:lstStyle/>
        <a:p>
          <a:r>
            <a:rPr lang="en-GB"/>
            <a:t>How al Qaeda is still a threat today despite the death of Bin Laden </a:t>
          </a:r>
          <a:endParaRPr lang="en-US"/>
        </a:p>
      </dgm:t>
    </dgm:pt>
    <dgm:pt modelId="{4F121F8D-B2C4-4B09-9755-6119FCA82A06}" type="parTrans" cxnId="{BFEA24C6-300F-42D4-A7FC-016069947481}">
      <dgm:prSet/>
      <dgm:spPr/>
      <dgm:t>
        <a:bodyPr/>
        <a:lstStyle/>
        <a:p>
          <a:endParaRPr lang="en-US"/>
        </a:p>
      </dgm:t>
    </dgm:pt>
    <dgm:pt modelId="{E5AFA374-2123-4931-8254-FA8026D6EEC4}" type="sibTrans" cxnId="{BFEA24C6-300F-42D4-A7FC-016069947481}">
      <dgm:prSet/>
      <dgm:spPr/>
      <dgm:t>
        <a:bodyPr/>
        <a:lstStyle/>
        <a:p>
          <a:endParaRPr lang="en-US"/>
        </a:p>
      </dgm:t>
    </dgm:pt>
    <dgm:pt modelId="{4289EAF0-F10E-4B6B-A02B-A915599A6790}">
      <dgm:prSet/>
      <dgm:spPr/>
      <dgm:t>
        <a:bodyPr/>
        <a:lstStyle/>
        <a:p>
          <a:r>
            <a:rPr lang="en-GB"/>
            <a:t>Due to affiliate groups.</a:t>
          </a:r>
          <a:endParaRPr lang="en-US"/>
        </a:p>
      </dgm:t>
    </dgm:pt>
    <dgm:pt modelId="{8D631CB6-C4F5-434F-BF14-643BDDEF318C}" type="parTrans" cxnId="{F107C85A-B5F1-4B08-BFDB-B9F1228C68B1}">
      <dgm:prSet/>
      <dgm:spPr/>
      <dgm:t>
        <a:bodyPr/>
        <a:lstStyle/>
        <a:p>
          <a:endParaRPr lang="en-US"/>
        </a:p>
      </dgm:t>
    </dgm:pt>
    <dgm:pt modelId="{6A1DE231-2A9F-41E5-8951-01E6A7795CB3}" type="sibTrans" cxnId="{F107C85A-B5F1-4B08-BFDB-B9F1228C68B1}">
      <dgm:prSet/>
      <dgm:spPr/>
      <dgm:t>
        <a:bodyPr/>
        <a:lstStyle/>
        <a:p>
          <a:endParaRPr lang="en-US"/>
        </a:p>
      </dgm:t>
    </dgm:pt>
    <dgm:pt modelId="{84CFF067-A681-9D4D-8D45-89E7180FF8D6}" type="pres">
      <dgm:prSet presAssocID="{800564FF-D5D9-4D3A-AAE9-885D47129AED}" presName="linear" presStyleCnt="0">
        <dgm:presLayoutVars>
          <dgm:animLvl val="lvl"/>
          <dgm:resizeHandles val="exact"/>
        </dgm:presLayoutVars>
      </dgm:prSet>
      <dgm:spPr/>
    </dgm:pt>
    <dgm:pt modelId="{563DE112-D0FB-A44F-BC59-37BAAE3E1C99}" type="pres">
      <dgm:prSet presAssocID="{B14E7B19-0986-4EB2-AD49-048DA6CC57E5}" presName="parentText" presStyleLbl="node1" presStyleIdx="0" presStyleCnt="3">
        <dgm:presLayoutVars>
          <dgm:chMax val="0"/>
          <dgm:bulletEnabled val="1"/>
        </dgm:presLayoutVars>
      </dgm:prSet>
      <dgm:spPr/>
    </dgm:pt>
    <dgm:pt modelId="{726748DE-91CA-F242-93CA-A3247DE36B28}" type="pres">
      <dgm:prSet presAssocID="{AEA55747-0C56-4664-AC6A-7E6E861515AB}" presName="spacer" presStyleCnt="0"/>
      <dgm:spPr/>
    </dgm:pt>
    <dgm:pt modelId="{7BED4173-A88E-2847-9E82-02800E8B3C77}" type="pres">
      <dgm:prSet presAssocID="{5074678B-01A3-413B-AB9D-3898F35BC764}" presName="parentText" presStyleLbl="node1" presStyleIdx="1" presStyleCnt="3">
        <dgm:presLayoutVars>
          <dgm:chMax val="0"/>
          <dgm:bulletEnabled val="1"/>
        </dgm:presLayoutVars>
      </dgm:prSet>
      <dgm:spPr/>
    </dgm:pt>
    <dgm:pt modelId="{735F0C7D-ECB3-E04C-9DB9-B09845E9288B}" type="pres">
      <dgm:prSet presAssocID="{E5AFA374-2123-4931-8254-FA8026D6EEC4}" presName="spacer" presStyleCnt="0"/>
      <dgm:spPr/>
    </dgm:pt>
    <dgm:pt modelId="{7A3D5C8F-12B1-BB47-BEC2-4D4F731F65E3}" type="pres">
      <dgm:prSet presAssocID="{4289EAF0-F10E-4B6B-A02B-A915599A6790}" presName="parentText" presStyleLbl="node1" presStyleIdx="2" presStyleCnt="3">
        <dgm:presLayoutVars>
          <dgm:chMax val="0"/>
          <dgm:bulletEnabled val="1"/>
        </dgm:presLayoutVars>
      </dgm:prSet>
      <dgm:spPr/>
    </dgm:pt>
  </dgm:ptLst>
  <dgm:cxnLst>
    <dgm:cxn modelId="{ABBFE143-D0D1-1940-87D7-BB4C8548757D}" type="presOf" srcId="{5074678B-01A3-413B-AB9D-3898F35BC764}" destId="{7BED4173-A88E-2847-9E82-02800E8B3C77}" srcOrd="0" destOrd="0" presId="urn:microsoft.com/office/officeart/2005/8/layout/vList2"/>
    <dgm:cxn modelId="{632A7F4F-1B66-421E-B853-71B220D7362A}" srcId="{800564FF-D5D9-4D3A-AAE9-885D47129AED}" destId="{B14E7B19-0986-4EB2-AD49-048DA6CC57E5}" srcOrd="0" destOrd="0" parTransId="{811714BC-BFBB-41B0-8CE8-00821F09E032}" sibTransId="{AEA55747-0C56-4664-AC6A-7E6E861515AB}"/>
    <dgm:cxn modelId="{F107C85A-B5F1-4B08-BFDB-B9F1228C68B1}" srcId="{800564FF-D5D9-4D3A-AAE9-885D47129AED}" destId="{4289EAF0-F10E-4B6B-A02B-A915599A6790}" srcOrd="2" destOrd="0" parTransId="{8D631CB6-C4F5-434F-BF14-643BDDEF318C}" sibTransId="{6A1DE231-2A9F-41E5-8951-01E6A7795CB3}"/>
    <dgm:cxn modelId="{DAE932AE-412B-D348-95CC-0AE8FD248177}" type="presOf" srcId="{800564FF-D5D9-4D3A-AAE9-885D47129AED}" destId="{84CFF067-A681-9D4D-8D45-89E7180FF8D6}" srcOrd="0" destOrd="0" presId="urn:microsoft.com/office/officeart/2005/8/layout/vList2"/>
    <dgm:cxn modelId="{BFEA24C6-300F-42D4-A7FC-016069947481}" srcId="{800564FF-D5D9-4D3A-AAE9-885D47129AED}" destId="{5074678B-01A3-413B-AB9D-3898F35BC764}" srcOrd="1" destOrd="0" parTransId="{4F121F8D-B2C4-4B09-9755-6119FCA82A06}" sibTransId="{E5AFA374-2123-4931-8254-FA8026D6EEC4}"/>
    <dgm:cxn modelId="{FCFD48D9-2467-3240-A533-AF757A4B17D4}" type="presOf" srcId="{B14E7B19-0986-4EB2-AD49-048DA6CC57E5}" destId="{563DE112-D0FB-A44F-BC59-37BAAE3E1C99}" srcOrd="0" destOrd="0" presId="urn:microsoft.com/office/officeart/2005/8/layout/vList2"/>
    <dgm:cxn modelId="{DBA797DC-2D79-7244-92E7-E8B9E67C72E6}" type="presOf" srcId="{4289EAF0-F10E-4B6B-A02B-A915599A6790}" destId="{7A3D5C8F-12B1-BB47-BEC2-4D4F731F65E3}" srcOrd="0" destOrd="0" presId="urn:microsoft.com/office/officeart/2005/8/layout/vList2"/>
    <dgm:cxn modelId="{15C46E8A-B753-534E-94BB-6773A5DC3127}" type="presParOf" srcId="{84CFF067-A681-9D4D-8D45-89E7180FF8D6}" destId="{563DE112-D0FB-A44F-BC59-37BAAE3E1C99}" srcOrd="0" destOrd="0" presId="urn:microsoft.com/office/officeart/2005/8/layout/vList2"/>
    <dgm:cxn modelId="{E811D2B2-1A9F-2844-8B32-C5A6E6FD1E2E}" type="presParOf" srcId="{84CFF067-A681-9D4D-8D45-89E7180FF8D6}" destId="{726748DE-91CA-F242-93CA-A3247DE36B28}" srcOrd="1" destOrd="0" presId="urn:microsoft.com/office/officeart/2005/8/layout/vList2"/>
    <dgm:cxn modelId="{36C703BB-6F7C-A949-95A8-F3809C45BE57}" type="presParOf" srcId="{84CFF067-A681-9D4D-8D45-89E7180FF8D6}" destId="{7BED4173-A88E-2847-9E82-02800E8B3C77}" srcOrd="2" destOrd="0" presId="urn:microsoft.com/office/officeart/2005/8/layout/vList2"/>
    <dgm:cxn modelId="{D40D8FD9-41D7-3B4B-9AE0-88F74218E8DF}" type="presParOf" srcId="{84CFF067-A681-9D4D-8D45-89E7180FF8D6}" destId="{735F0C7D-ECB3-E04C-9DB9-B09845E9288B}" srcOrd="3" destOrd="0" presId="urn:microsoft.com/office/officeart/2005/8/layout/vList2"/>
    <dgm:cxn modelId="{517A0553-0A33-EE49-8CEE-9F1823185804}" type="presParOf" srcId="{84CFF067-A681-9D4D-8D45-89E7180FF8D6}" destId="{7A3D5C8F-12B1-BB47-BEC2-4D4F731F65E3}" srcOrd="4"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41229B84-B457-4785-987E-23AF7F37DA03}" type="doc">
      <dgm:prSet loTypeId="urn:microsoft.com/office/officeart/2005/8/layout/default" loCatId="list" qsTypeId="urn:microsoft.com/office/officeart/2005/8/quickstyle/3d1" qsCatId="3D" csTypeId="urn:microsoft.com/office/officeart/2005/8/colors/accent1_2" csCatId="accent1" phldr="1"/>
      <dgm:spPr/>
      <dgm:t>
        <a:bodyPr/>
        <a:lstStyle/>
        <a:p>
          <a:endParaRPr lang="en-US"/>
        </a:p>
      </dgm:t>
    </dgm:pt>
    <dgm:pt modelId="{4CE55B79-4159-43AD-93B6-C93AF546BED9}">
      <dgm:prSet/>
      <dgm:spPr/>
      <dgm:t>
        <a:bodyPr/>
        <a:lstStyle/>
        <a:p>
          <a:r>
            <a:rPr lang="en-US" dirty="0"/>
            <a:t>5. Do you think governmental responses to al Qaeda created an ‘us vs them’ mentality?</a:t>
          </a:r>
        </a:p>
      </dgm:t>
    </dgm:pt>
    <dgm:pt modelId="{F59DDB75-0984-40F8-94BB-83EBC1072B62}" type="parTrans" cxnId="{F7DA4F57-65CD-489B-AA76-1A21460D2DE0}">
      <dgm:prSet/>
      <dgm:spPr/>
      <dgm:t>
        <a:bodyPr/>
        <a:lstStyle/>
        <a:p>
          <a:endParaRPr lang="en-US"/>
        </a:p>
      </dgm:t>
    </dgm:pt>
    <dgm:pt modelId="{6CF2F698-800B-453F-80E9-FFC9313D8ED1}" type="sibTrans" cxnId="{F7DA4F57-65CD-489B-AA76-1A21460D2DE0}">
      <dgm:prSet/>
      <dgm:spPr/>
      <dgm:t>
        <a:bodyPr/>
        <a:lstStyle/>
        <a:p>
          <a:endParaRPr lang="en-US"/>
        </a:p>
      </dgm:t>
    </dgm:pt>
    <dgm:pt modelId="{80CFEDD1-F8C8-4360-91B6-2C9E5B3A72D5}">
      <dgm:prSet/>
      <dgm:spPr/>
      <dgm:t>
        <a:bodyPr/>
        <a:lstStyle/>
        <a:p>
          <a:r>
            <a:rPr lang="en-GB" dirty="0"/>
            <a:t>1. Do you think the war on terror was a proportional response to 9/11 from the US and UK?</a:t>
          </a:r>
          <a:endParaRPr lang="en-US" dirty="0"/>
        </a:p>
      </dgm:t>
    </dgm:pt>
    <dgm:pt modelId="{C29B03AA-13D2-4D81-82B4-6026F5A67B06}" type="parTrans" cxnId="{67B16325-BA79-422F-AB6D-8F344F6ADD5A}">
      <dgm:prSet/>
      <dgm:spPr/>
      <dgm:t>
        <a:bodyPr/>
        <a:lstStyle/>
        <a:p>
          <a:endParaRPr lang="en-US"/>
        </a:p>
      </dgm:t>
    </dgm:pt>
    <dgm:pt modelId="{BA1EECF2-F7BB-4321-BDAE-732EFAB9987D}" type="sibTrans" cxnId="{67B16325-BA79-422F-AB6D-8F344F6ADD5A}">
      <dgm:prSet/>
      <dgm:spPr/>
      <dgm:t>
        <a:bodyPr/>
        <a:lstStyle/>
        <a:p>
          <a:endParaRPr lang="en-US"/>
        </a:p>
      </dgm:t>
    </dgm:pt>
    <dgm:pt modelId="{11AB4C89-1F1B-486B-AB6B-2F666CA4CB91}">
      <dgm:prSet/>
      <dgm:spPr/>
      <dgm:t>
        <a:bodyPr/>
        <a:lstStyle/>
        <a:p>
          <a:r>
            <a:rPr lang="en-GB" dirty="0"/>
            <a:t>2. Do you think the war on terror pushed more people to join Al Qaeda?</a:t>
          </a:r>
          <a:endParaRPr lang="en-US" dirty="0"/>
        </a:p>
      </dgm:t>
    </dgm:pt>
    <dgm:pt modelId="{DA20A007-6BB3-46C4-941F-15518746E440}" type="parTrans" cxnId="{7F05A193-F508-4441-A51A-3869B96A287C}">
      <dgm:prSet/>
      <dgm:spPr/>
      <dgm:t>
        <a:bodyPr/>
        <a:lstStyle/>
        <a:p>
          <a:endParaRPr lang="en-US"/>
        </a:p>
      </dgm:t>
    </dgm:pt>
    <dgm:pt modelId="{04B2777A-0C1C-4B37-8F19-915F4BAB2290}" type="sibTrans" cxnId="{7F05A193-F508-4441-A51A-3869B96A287C}">
      <dgm:prSet/>
      <dgm:spPr/>
      <dgm:t>
        <a:bodyPr/>
        <a:lstStyle/>
        <a:p>
          <a:endParaRPr lang="en-US"/>
        </a:p>
      </dgm:t>
    </dgm:pt>
    <dgm:pt modelId="{AAFF1B6E-F6A6-4D90-B806-6131BAA9D536}">
      <dgm:prSet/>
      <dgm:spPr/>
      <dgm:t>
        <a:bodyPr/>
        <a:lstStyle/>
        <a:p>
          <a:r>
            <a:rPr lang="en-GB" dirty="0"/>
            <a:t>3. Do you think the technological advancements helped more people join al Qaeda? </a:t>
          </a:r>
          <a:r>
            <a:rPr lang="en-GB" dirty="0" err="1"/>
            <a:t>i.e</a:t>
          </a:r>
          <a:r>
            <a:rPr lang="en-GB" dirty="0"/>
            <a:t>: internet, chatrooms, etc</a:t>
          </a:r>
          <a:endParaRPr lang="en-US" dirty="0"/>
        </a:p>
      </dgm:t>
    </dgm:pt>
    <dgm:pt modelId="{AD4C5D92-E183-4130-BB32-2A9AF726B354}" type="parTrans" cxnId="{0E58E944-B801-4826-BE28-668033806689}">
      <dgm:prSet/>
      <dgm:spPr/>
      <dgm:t>
        <a:bodyPr/>
        <a:lstStyle/>
        <a:p>
          <a:endParaRPr lang="en-US"/>
        </a:p>
      </dgm:t>
    </dgm:pt>
    <dgm:pt modelId="{D872D5B0-68A1-46B6-AB86-1AF1F011BDBF}" type="sibTrans" cxnId="{0E58E944-B801-4826-BE28-668033806689}">
      <dgm:prSet/>
      <dgm:spPr/>
      <dgm:t>
        <a:bodyPr/>
        <a:lstStyle/>
        <a:p>
          <a:endParaRPr lang="en-US"/>
        </a:p>
      </dgm:t>
    </dgm:pt>
    <dgm:pt modelId="{9069272C-5AC3-46C6-884C-76202E237FFD}">
      <dgm:prSet/>
      <dgm:spPr/>
      <dgm:t>
        <a:bodyPr/>
        <a:lstStyle/>
        <a:p>
          <a:r>
            <a:rPr lang="en-GB" dirty="0"/>
            <a:t>4. Do you think the death of bin Laden reduced the threat of al Qaeda?</a:t>
          </a:r>
          <a:endParaRPr lang="en-US" dirty="0"/>
        </a:p>
      </dgm:t>
    </dgm:pt>
    <dgm:pt modelId="{93B817A9-6704-43B2-8772-D6ABC79E868A}" type="parTrans" cxnId="{8C3E1DA1-6F62-4F69-A68F-BE4177D289B0}">
      <dgm:prSet/>
      <dgm:spPr/>
      <dgm:t>
        <a:bodyPr/>
        <a:lstStyle/>
        <a:p>
          <a:endParaRPr lang="en-US"/>
        </a:p>
      </dgm:t>
    </dgm:pt>
    <dgm:pt modelId="{A19C2025-92F2-47EE-A5FF-687B6DFE2C15}" type="sibTrans" cxnId="{8C3E1DA1-6F62-4F69-A68F-BE4177D289B0}">
      <dgm:prSet/>
      <dgm:spPr/>
      <dgm:t>
        <a:bodyPr/>
        <a:lstStyle/>
        <a:p>
          <a:endParaRPr lang="en-US"/>
        </a:p>
      </dgm:t>
    </dgm:pt>
    <dgm:pt modelId="{05D0A0AE-1757-F24C-8CE0-804C1072B306}" type="pres">
      <dgm:prSet presAssocID="{41229B84-B457-4785-987E-23AF7F37DA03}" presName="diagram" presStyleCnt="0">
        <dgm:presLayoutVars>
          <dgm:dir/>
          <dgm:resizeHandles val="exact"/>
        </dgm:presLayoutVars>
      </dgm:prSet>
      <dgm:spPr/>
    </dgm:pt>
    <dgm:pt modelId="{F03A2CFC-71C4-E945-85EF-4ADA9A982458}" type="pres">
      <dgm:prSet presAssocID="{4CE55B79-4159-43AD-93B6-C93AF546BED9}" presName="node" presStyleLbl="node1" presStyleIdx="0" presStyleCnt="5" custLinFactY="100000" custLinFactNeighborX="58594" custLinFactNeighborY="131412">
        <dgm:presLayoutVars>
          <dgm:bulletEnabled val="1"/>
        </dgm:presLayoutVars>
      </dgm:prSet>
      <dgm:spPr/>
    </dgm:pt>
    <dgm:pt modelId="{BB0B3148-4BF7-8A47-9050-DF1410820F54}" type="pres">
      <dgm:prSet presAssocID="{6CF2F698-800B-453F-80E9-FFC9313D8ED1}" presName="sibTrans" presStyleCnt="0"/>
      <dgm:spPr/>
    </dgm:pt>
    <dgm:pt modelId="{9196383C-463A-4247-A94B-CB9131B1748C}" type="pres">
      <dgm:prSet presAssocID="{80CFEDD1-F8C8-4360-91B6-2C9E5B3A72D5}" presName="node" presStyleLbl="node1" presStyleIdx="1" presStyleCnt="5" custLinFactX="-7830" custLinFactNeighborX="-100000" custLinFactNeighborY="14990">
        <dgm:presLayoutVars>
          <dgm:bulletEnabled val="1"/>
        </dgm:presLayoutVars>
      </dgm:prSet>
      <dgm:spPr/>
    </dgm:pt>
    <dgm:pt modelId="{B7096185-98F7-3D40-8D8D-49EAA50BDE59}" type="pres">
      <dgm:prSet presAssocID="{BA1EECF2-F7BB-4321-BDAE-732EFAB9987D}" presName="sibTrans" presStyleCnt="0"/>
      <dgm:spPr/>
    </dgm:pt>
    <dgm:pt modelId="{47542AC6-600E-4740-B1D8-A4808FBC0AFB}" type="pres">
      <dgm:prSet presAssocID="{11AB4C89-1F1B-486B-AB6B-2F666CA4CB91}" presName="node" presStyleLbl="node1" presStyleIdx="2" presStyleCnt="5" custLinFactX="9616" custLinFactY="-1452" custLinFactNeighborX="100000" custLinFactNeighborY="-100000">
        <dgm:presLayoutVars>
          <dgm:bulletEnabled val="1"/>
        </dgm:presLayoutVars>
      </dgm:prSet>
      <dgm:spPr/>
    </dgm:pt>
    <dgm:pt modelId="{EF2EA2B4-27DB-0D4F-B29F-9B270D488BB9}" type="pres">
      <dgm:prSet presAssocID="{04B2777A-0C1C-4B37-8F19-915F4BAB2290}" presName="sibTrans" presStyleCnt="0"/>
      <dgm:spPr/>
    </dgm:pt>
    <dgm:pt modelId="{1EF98E1D-C078-F64B-B5DA-ED2BA6178D13}" type="pres">
      <dgm:prSet presAssocID="{AAFF1B6E-F6A6-4D90-B806-6131BAA9D536}" presName="node" presStyleLbl="node1" presStyleIdx="3" presStyleCnt="5" custLinFactX="-7830" custLinFactNeighborX="-100000" custLinFactNeighborY="7293">
        <dgm:presLayoutVars>
          <dgm:bulletEnabled val="1"/>
        </dgm:presLayoutVars>
      </dgm:prSet>
      <dgm:spPr/>
    </dgm:pt>
    <dgm:pt modelId="{FEA377E7-7EE9-B243-98FF-C991A027F271}" type="pres">
      <dgm:prSet presAssocID="{D872D5B0-68A1-46B6-AB86-1AF1F011BDBF}" presName="sibTrans" presStyleCnt="0"/>
      <dgm:spPr/>
    </dgm:pt>
    <dgm:pt modelId="{948BF729-0ECA-C841-BC78-F07BD4E606F5}" type="pres">
      <dgm:prSet presAssocID="{9069272C-5AC3-46C6-884C-76202E237FFD}" presName="node" presStyleLbl="node1" presStyleIdx="4" presStyleCnt="5" custLinFactY="-9563" custLinFactNeighborX="54151" custLinFactNeighborY="-100000">
        <dgm:presLayoutVars>
          <dgm:bulletEnabled val="1"/>
        </dgm:presLayoutVars>
      </dgm:prSet>
      <dgm:spPr/>
    </dgm:pt>
  </dgm:ptLst>
  <dgm:cxnLst>
    <dgm:cxn modelId="{9AFE721F-36D8-C547-98CF-EAD6B71A88B2}" type="presOf" srcId="{11AB4C89-1F1B-486B-AB6B-2F666CA4CB91}" destId="{47542AC6-600E-4740-B1D8-A4808FBC0AFB}" srcOrd="0" destOrd="0" presId="urn:microsoft.com/office/officeart/2005/8/layout/default"/>
    <dgm:cxn modelId="{67B16325-BA79-422F-AB6D-8F344F6ADD5A}" srcId="{41229B84-B457-4785-987E-23AF7F37DA03}" destId="{80CFEDD1-F8C8-4360-91B6-2C9E5B3A72D5}" srcOrd="1" destOrd="0" parTransId="{C29B03AA-13D2-4D81-82B4-6026F5A67B06}" sibTransId="{BA1EECF2-F7BB-4321-BDAE-732EFAB9987D}"/>
    <dgm:cxn modelId="{7AE59A43-9DA7-804F-A7F0-6F940ED96A5F}" type="presOf" srcId="{41229B84-B457-4785-987E-23AF7F37DA03}" destId="{05D0A0AE-1757-F24C-8CE0-804C1072B306}" srcOrd="0" destOrd="0" presId="urn:microsoft.com/office/officeart/2005/8/layout/default"/>
    <dgm:cxn modelId="{0E58E944-B801-4826-BE28-668033806689}" srcId="{41229B84-B457-4785-987E-23AF7F37DA03}" destId="{AAFF1B6E-F6A6-4D90-B806-6131BAA9D536}" srcOrd="3" destOrd="0" parTransId="{AD4C5D92-E183-4130-BB32-2A9AF726B354}" sibTransId="{D872D5B0-68A1-46B6-AB86-1AF1F011BDBF}"/>
    <dgm:cxn modelId="{279B1D57-97B3-9446-A686-3F8BDD38149E}" type="presOf" srcId="{4CE55B79-4159-43AD-93B6-C93AF546BED9}" destId="{F03A2CFC-71C4-E945-85EF-4ADA9A982458}" srcOrd="0" destOrd="0" presId="urn:microsoft.com/office/officeart/2005/8/layout/default"/>
    <dgm:cxn modelId="{F7DA4F57-65CD-489B-AA76-1A21460D2DE0}" srcId="{41229B84-B457-4785-987E-23AF7F37DA03}" destId="{4CE55B79-4159-43AD-93B6-C93AF546BED9}" srcOrd="0" destOrd="0" parTransId="{F59DDB75-0984-40F8-94BB-83EBC1072B62}" sibTransId="{6CF2F698-800B-453F-80E9-FFC9313D8ED1}"/>
    <dgm:cxn modelId="{4740F477-63B0-704F-B9B5-320B8479A328}" type="presOf" srcId="{80CFEDD1-F8C8-4360-91B6-2C9E5B3A72D5}" destId="{9196383C-463A-4247-A94B-CB9131B1748C}" srcOrd="0" destOrd="0" presId="urn:microsoft.com/office/officeart/2005/8/layout/default"/>
    <dgm:cxn modelId="{7D6DBD89-F72D-8D40-AC9F-EEBC15C32F9E}" type="presOf" srcId="{AAFF1B6E-F6A6-4D90-B806-6131BAA9D536}" destId="{1EF98E1D-C078-F64B-B5DA-ED2BA6178D13}" srcOrd="0" destOrd="0" presId="urn:microsoft.com/office/officeart/2005/8/layout/default"/>
    <dgm:cxn modelId="{7F05A193-F508-4441-A51A-3869B96A287C}" srcId="{41229B84-B457-4785-987E-23AF7F37DA03}" destId="{11AB4C89-1F1B-486B-AB6B-2F666CA4CB91}" srcOrd="2" destOrd="0" parTransId="{DA20A007-6BB3-46C4-941F-15518746E440}" sibTransId="{04B2777A-0C1C-4B37-8F19-915F4BAB2290}"/>
    <dgm:cxn modelId="{8C3E1DA1-6F62-4F69-A68F-BE4177D289B0}" srcId="{41229B84-B457-4785-987E-23AF7F37DA03}" destId="{9069272C-5AC3-46C6-884C-76202E237FFD}" srcOrd="4" destOrd="0" parTransId="{93B817A9-6704-43B2-8772-D6ABC79E868A}" sibTransId="{A19C2025-92F2-47EE-A5FF-687B6DFE2C15}"/>
    <dgm:cxn modelId="{39CEEFF2-4D40-9248-8231-7EE31417DD23}" type="presOf" srcId="{9069272C-5AC3-46C6-884C-76202E237FFD}" destId="{948BF729-0ECA-C841-BC78-F07BD4E606F5}" srcOrd="0" destOrd="0" presId="urn:microsoft.com/office/officeart/2005/8/layout/default"/>
    <dgm:cxn modelId="{0B0A1140-0F1E-DF4E-B68F-7208D13D2A64}" type="presParOf" srcId="{05D0A0AE-1757-F24C-8CE0-804C1072B306}" destId="{F03A2CFC-71C4-E945-85EF-4ADA9A982458}" srcOrd="0" destOrd="0" presId="urn:microsoft.com/office/officeart/2005/8/layout/default"/>
    <dgm:cxn modelId="{B16C36F6-81EB-0840-BDEA-9B8D7D4ACDBE}" type="presParOf" srcId="{05D0A0AE-1757-F24C-8CE0-804C1072B306}" destId="{BB0B3148-4BF7-8A47-9050-DF1410820F54}" srcOrd="1" destOrd="0" presId="urn:microsoft.com/office/officeart/2005/8/layout/default"/>
    <dgm:cxn modelId="{A1540EB2-8EE5-5C47-8708-80358CF14B11}" type="presParOf" srcId="{05D0A0AE-1757-F24C-8CE0-804C1072B306}" destId="{9196383C-463A-4247-A94B-CB9131B1748C}" srcOrd="2" destOrd="0" presId="urn:microsoft.com/office/officeart/2005/8/layout/default"/>
    <dgm:cxn modelId="{DE0D737F-8C2E-E847-A707-5B804F6093E6}" type="presParOf" srcId="{05D0A0AE-1757-F24C-8CE0-804C1072B306}" destId="{B7096185-98F7-3D40-8D8D-49EAA50BDE59}" srcOrd="3" destOrd="0" presId="urn:microsoft.com/office/officeart/2005/8/layout/default"/>
    <dgm:cxn modelId="{2A73F55C-9D49-B34A-B3DE-FE08CAE71A0C}" type="presParOf" srcId="{05D0A0AE-1757-F24C-8CE0-804C1072B306}" destId="{47542AC6-600E-4740-B1D8-A4808FBC0AFB}" srcOrd="4" destOrd="0" presId="urn:microsoft.com/office/officeart/2005/8/layout/default"/>
    <dgm:cxn modelId="{FE280155-7798-3145-989A-3DDC6EB9B1C0}" type="presParOf" srcId="{05D0A0AE-1757-F24C-8CE0-804C1072B306}" destId="{EF2EA2B4-27DB-0D4F-B29F-9B270D488BB9}" srcOrd="5" destOrd="0" presId="urn:microsoft.com/office/officeart/2005/8/layout/default"/>
    <dgm:cxn modelId="{140BA2BB-C764-EF45-8258-7ACA68253E24}" type="presParOf" srcId="{05D0A0AE-1757-F24C-8CE0-804C1072B306}" destId="{1EF98E1D-C078-F64B-B5DA-ED2BA6178D13}" srcOrd="6" destOrd="0" presId="urn:microsoft.com/office/officeart/2005/8/layout/default"/>
    <dgm:cxn modelId="{54456EB8-1A53-D142-83E2-2AD50C70A226}" type="presParOf" srcId="{05D0A0AE-1757-F24C-8CE0-804C1072B306}" destId="{FEA377E7-7EE9-B243-98FF-C991A027F271}" srcOrd="7" destOrd="0" presId="urn:microsoft.com/office/officeart/2005/8/layout/default"/>
    <dgm:cxn modelId="{A1655437-EF1D-334C-A3FB-7033B720599C}" type="presParOf" srcId="{05D0A0AE-1757-F24C-8CE0-804C1072B306}" destId="{948BF729-0ECA-C841-BC78-F07BD4E606F5}" srcOrd="8"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B4CA3A-01DB-CB40-9E95-3786950F7E5C}">
      <dsp:nvSpPr>
        <dsp:cNvPr id="0" name=""/>
        <dsp:cNvSpPr/>
      </dsp:nvSpPr>
      <dsp:spPr>
        <a:xfrm rot="16200000">
          <a:off x="-827383" y="833028"/>
          <a:ext cx="3646852" cy="1980795"/>
        </a:xfrm>
        <a:prstGeom prst="flowChartManualOperation">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a:outerShdw blurRad="50800" dist="50800" dir="5400000" algn="ctr" rotWithShape="0">
            <a:srgbClr val="FFC000"/>
          </a:outerShdw>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0" rIns="134573" bIns="0" numCol="1" spcCol="1270" anchor="ctr" anchorCtr="0">
          <a:noAutofit/>
        </a:bodyPr>
        <a:lstStyle/>
        <a:p>
          <a:pPr marL="0" lvl="0" indent="0" algn="ctr" defTabSz="933450">
            <a:lnSpc>
              <a:spcPct val="90000"/>
            </a:lnSpc>
            <a:spcBef>
              <a:spcPct val="0"/>
            </a:spcBef>
            <a:spcAft>
              <a:spcPct val="35000"/>
            </a:spcAft>
            <a:buNone/>
          </a:pPr>
          <a:r>
            <a:rPr lang="en-GB" sz="2100" kern="1200" dirty="0"/>
            <a:t>Introduce the Islamist terrorist group – Al Qaeda.</a:t>
          </a:r>
        </a:p>
      </dsp:txBody>
      <dsp:txXfrm rot="5400000">
        <a:off x="5645" y="729370"/>
        <a:ext cx="1980795" cy="2188112"/>
      </dsp:txXfrm>
    </dsp:sp>
    <dsp:sp modelId="{67F25B5C-8C06-6343-A91B-2076F29B4AED}">
      <dsp:nvSpPr>
        <dsp:cNvPr id="0" name=""/>
        <dsp:cNvSpPr/>
      </dsp:nvSpPr>
      <dsp:spPr>
        <a:xfrm rot="16200000">
          <a:off x="1301971" y="833028"/>
          <a:ext cx="3646852" cy="1980795"/>
        </a:xfrm>
        <a:prstGeom prst="flowChartManualOperation">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a:outerShdw blurRad="50800" dist="50800" dir="5400000" algn="ctr" rotWithShape="0">
            <a:srgbClr val="FFC000"/>
          </a:outerShdw>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0" rIns="134573" bIns="0" numCol="1" spcCol="1270" anchor="ctr" anchorCtr="0">
          <a:noAutofit/>
        </a:bodyPr>
        <a:lstStyle/>
        <a:p>
          <a:pPr marL="0" lvl="0" indent="0" algn="ctr" defTabSz="933450">
            <a:lnSpc>
              <a:spcPct val="90000"/>
            </a:lnSpc>
            <a:spcBef>
              <a:spcPct val="0"/>
            </a:spcBef>
            <a:spcAft>
              <a:spcPct val="35000"/>
            </a:spcAft>
            <a:buNone/>
          </a:pPr>
          <a:r>
            <a:rPr lang="en-GB" sz="2100" kern="1200" dirty="0"/>
            <a:t>Explore the ideology, motives and goals of Al Qaeda.</a:t>
          </a:r>
        </a:p>
      </dsp:txBody>
      <dsp:txXfrm rot="5400000">
        <a:off x="2134999" y="729370"/>
        <a:ext cx="1980795" cy="2188112"/>
      </dsp:txXfrm>
    </dsp:sp>
    <dsp:sp modelId="{F3A47F6B-9E86-F047-A6D6-8A039231C666}">
      <dsp:nvSpPr>
        <dsp:cNvPr id="0" name=""/>
        <dsp:cNvSpPr/>
      </dsp:nvSpPr>
      <dsp:spPr>
        <a:xfrm rot="16200000">
          <a:off x="3431325" y="833028"/>
          <a:ext cx="3646852" cy="1980795"/>
        </a:xfrm>
        <a:prstGeom prst="flowChartManualOperation">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a:outerShdw blurRad="50800" dist="50800" dir="5400000" algn="ctr" rotWithShape="0">
            <a:srgbClr val="FFC000"/>
          </a:outerShdw>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0" rIns="134573" bIns="0" numCol="1" spcCol="1270" anchor="ctr" anchorCtr="0">
          <a:noAutofit/>
        </a:bodyPr>
        <a:lstStyle/>
        <a:p>
          <a:pPr marL="0" lvl="0" indent="0" algn="ctr" defTabSz="933450">
            <a:lnSpc>
              <a:spcPct val="90000"/>
            </a:lnSpc>
            <a:spcBef>
              <a:spcPct val="0"/>
            </a:spcBef>
            <a:spcAft>
              <a:spcPct val="35000"/>
            </a:spcAft>
            <a:buNone/>
          </a:pPr>
          <a:r>
            <a:rPr lang="en-US" sz="2100" kern="1200" dirty="0"/>
            <a:t>Look at 9/11 and how technology was used.</a:t>
          </a:r>
        </a:p>
      </dsp:txBody>
      <dsp:txXfrm rot="5400000">
        <a:off x="4264353" y="729370"/>
        <a:ext cx="1980795" cy="2188112"/>
      </dsp:txXfrm>
    </dsp:sp>
    <dsp:sp modelId="{754C7DD6-D7DF-E343-BF6D-34AF7D077ADB}">
      <dsp:nvSpPr>
        <dsp:cNvPr id="0" name=""/>
        <dsp:cNvSpPr/>
      </dsp:nvSpPr>
      <dsp:spPr>
        <a:xfrm rot="16200000">
          <a:off x="5560680" y="833028"/>
          <a:ext cx="3646852" cy="1980795"/>
        </a:xfrm>
        <a:prstGeom prst="flowChartManualOperation">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a:outerShdw blurRad="50800" dist="50800" dir="5400000" algn="ctr" rotWithShape="0">
            <a:srgbClr val="FFC000"/>
          </a:outerShdw>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0" rIns="134573" bIns="0" numCol="1" spcCol="1270" anchor="ctr" anchorCtr="0">
          <a:noAutofit/>
        </a:bodyPr>
        <a:lstStyle/>
        <a:p>
          <a:pPr marL="0" lvl="0" indent="0" algn="ctr" defTabSz="933450">
            <a:lnSpc>
              <a:spcPct val="90000"/>
            </a:lnSpc>
            <a:spcBef>
              <a:spcPct val="0"/>
            </a:spcBef>
            <a:spcAft>
              <a:spcPct val="35000"/>
            </a:spcAft>
            <a:buNone/>
          </a:pPr>
          <a:r>
            <a:rPr lang="en-GB" sz="2100" kern="1200" dirty="0"/>
            <a:t>Look at how Al Qaeda shaped governmental policy following 9/11.</a:t>
          </a:r>
        </a:p>
      </dsp:txBody>
      <dsp:txXfrm rot="5400000">
        <a:off x="6393708" y="729370"/>
        <a:ext cx="1980795" cy="2188112"/>
      </dsp:txXfrm>
    </dsp:sp>
    <dsp:sp modelId="{DFE71846-46E7-C04F-AC33-61B4AEE96069}">
      <dsp:nvSpPr>
        <dsp:cNvPr id="0" name=""/>
        <dsp:cNvSpPr/>
      </dsp:nvSpPr>
      <dsp:spPr>
        <a:xfrm rot="16200000">
          <a:off x="7690035" y="833028"/>
          <a:ext cx="3646852" cy="1980795"/>
        </a:xfrm>
        <a:prstGeom prst="flowChartManualOperation">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a:outerShdw blurRad="50800" dist="50800" dir="5400000" algn="ctr" rotWithShape="0">
            <a:srgbClr val="FFC000"/>
          </a:outerShdw>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0" rIns="134573" bIns="0" numCol="1" spcCol="1270" anchor="ctr" anchorCtr="0">
          <a:noAutofit/>
        </a:bodyPr>
        <a:lstStyle/>
        <a:p>
          <a:pPr marL="0" lvl="0" indent="0" algn="ctr" defTabSz="933450">
            <a:lnSpc>
              <a:spcPct val="90000"/>
            </a:lnSpc>
            <a:spcBef>
              <a:spcPct val="0"/>
            </a:spcBef>
            <a:spcAft>
              <a:spcPct val="35000"/>
            </a:spcAft>
            <a:buNone/>
          </a:pPr>
          <a:r>
            <a:rPr lang="en-GB" sz="2100" kern="1200" dirty="0"/>
            <a:t>Explore their currency in modern day society.</a:t>
          </a:r>
          <a:endParaRPr lang="en-US" sz="2100" kern="1200" dirty="0"/>
        </a:p>
      </dsp:txBody>
      <dsp:txXfrm rot="5400000">
        <a:off x="8523063" y="729370"/>
        <a:ext cx="1980795" cy="218811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CC4D49-2FDE-3F4F-9690-A9A5332BA7E3}">
      <dsp:nvSpPr>
        <dsp:cNvPr id="0" name=""/>
        <dsp:cNvSpPr/>
      </dsp:nvSpPr>
      <dsp:spPr>
        <a:xfrm>
          <a:off x="167840" y="2468"/>
          <a:ext cx="3624889" cy="2174933"/>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1. To understand who Al Qaeda are.</a:t>
          </a:r>
          <a:endParaRPr lang="en-US" sz="2500" kern="1200" dirty="0"/>
        </a:p>
      </dsp:txBody>
      <dsp:txXfrm>
        <a:off x="167840" y="2468"/>
        <a:ext cx="3624889" cy="2174933"/>
      </dsp:txXfrm>
    </dsp:sp>
    <dsp:sp modelId="{241C6C40-3AE6-7642-BC09-9D1F88C17460}">
      <dsp:nvSpPr>
        <dsp:cNvPr id="0" name=""/>
        <dsp:cNvSpPr/>
      </dsp:nvSpPr>
      <dsp:spPr>
        <a:xfrm>
          <a:off x="4155218" y="2468"/>
          <a:ext cx="3624889" cy="2174933"/>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2. Examine the ideology, motives and goals of Al Qaeda.</a:t>
          </a:r>
          <a:endParaRPr lang="en-US" sz="2500" kern="1200" dirty="0"/>
        </a:p>
      </dsp:txBody>
      <dsp:txXfrm>
        <a:off x="4155218" y="2468"/>
        <a:ext cx="3624889" cy="2174933"/>
      </dsp:txXfrm>
    </dsp:sp>
    <dsp:sp modelId="{789BAB52-DDC5-8D49-996C-291EFD118B71}">
      <dsp:nvSpPr>
        <dsp:cNvPr id="0" name=""/>
        <dsp:cNvSpPr/>
      </dsp:nvSpPr>
      <dsp:spPr>
        <a:xfrm>
          <a:off x="8142596" y="2468"/>
          <a:ext cx="3624889" cy="2174933"/>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3. To discover how technology aided in the operations of 9/11 </a:t>
          </a:r>
        </a:p>
      </dsp:txBody>
      <dsp:txXfrm>
        <a:off x="8142596" y="2468"/>
        <a:ext cx="3624889" cy="2174933"/>
      </dsp:txXfrm>
    </dsp:sp>
    <dsp:sp modelId="{30C76E1C-B729-094D-9B25-406A6FA600A9}">
      <dsp:nvSpPr>
        <dsp:cNvPr id="0" name=""/>
        <dsp:cNvSpPr/>
      </dsp:nvSpPr>
      <dsp:spPr>
        <a:xfrm>
          <a:off x="2161529" y="2539890"/>
          <a:ext cx="3624889" cy="2174933"/>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4. To assess the impact al Qaeda had on governmental policy following the events of 9/11</a:t>
          </a:r>
        </a:p>
      </dsp:txBody>
      <dsp:txXfrm>
        <a:off x="2161529" y="2539890"/>
        <a:ext cx="3624889" cy="2174933"/>
      </dsp:txXfrm>
    </dsp:sp>
    <dsp:sp modelId="{A339BC3F-B5EC-744C-9989-7EEA72413D3E}">
      <dsp:nvSpPr>
        <dsp:cNvPr id="0" name=""/>
        <dsp:cNvSpPr/>
      </dsp:nvSpPr>
      <dsp:spPr>
        <a:xfrm>
          <a:off x="6148907" y="2539890"/>
          <a:ext cx="3624889" cy="2174933"/>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5. Distinguish the prevalence that Al Qaeda has in modern day society.</a:t>
          </a:r>
          <a:endParaRPr lang="en-US" sz="2500" kern="1200" dirty="0"/>
        </a:p>
      </dsp:txBody>
      <dsp:txXfrm>
        <a:off x="6148907" y="2539890"/>
        <a:ext cx="3624889" cy="217493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039CF8-5004-F943-B4B3-F1E9000F8338}">
      <dsp:nvSpPr>
        <dsp:cNvPr id="0" name=""/>
        <dsp:cNvSpPr/>
      </dsp:nvSpPr>
      <dsp:spPr>
        <a:xfrm>
          <a:off x="0" y="0"/>
          <a:ext cx="1180011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AF006FA-5490-3644-972E-C107D7862563}">
      <dsp:nvSpPr>
        <dsp:cNvPr id="0" name=""/>
        <dsp:cNvSpPr/>
      </dsp:nvSpPr>
      <dsp:spPr>
        <a:xfrm>
          <a:off x="0" y="0"/>
          <a:ext cx="11800114" cy="1176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dirty="0"/>
            <a:t>Al Qaeda transpired as a group of Muslims fighting  the Soviet Union during the 1980s.</a:t>
          </a:r>
          <a:endParaRPr lang="en-US" sz="2500" kern="1200" dirty="0"/>
        </a:p>
      </dsp:txBody>
      <dsp:txXfrm>
        <a:off x="0" y="0"/>
        <a:ext cx="11800114" cy="1176250"/>
      </dsp:txXfrm>
    </dsp:sp>
    <dsp:sp modelId="{2D79AEFA-EB79-2D4B-B783-CBFE643BA0AA}">
      <dsp:nvSpPr>
        <dsp:cNvPr id="0" name=""/>
        <dsp:cNvSpPr/>
      </dsp:nvSpPr>
      <dsp:spPr>
        <a:xfrm>
          <a:off x="0" y="1176250"/>
          <a:ext cx="1180011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E2863D5-04AB-B74E-99CF-07AD1E803B5B}">
      <dsp:nvSpPr>
        <dsp:cNvPr id="0" name=""/>
        <dsp:cNvSpPr/>
      </dsp:nvSpPr>
      <dsp:spPr>
        <a:xfrm>
          <a:off x="0" y="1176250"/>
          <a:ext cx="11800114" cy="1176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Leader - Bin Laden’s vision was to create frontline fighters who could lead the ’global jihad’ project and unite hundreds of jihadists struggling against their own regimes under a single umbrella. </a:t>
          </a:r>
          <a:endParaRPr lang="en-US" sz="2500" kern="1200"/>
        </a:p>
      </dsp:txBody>
      <dsp:txXfrm>
        <a:off x="0" y="1176250"/>
        <a:ext cx="11800114" cy="1176250"/>
      </dsp:txXfrm>
    </dsp:sp>
    <dsp:sp modelId="{92021DEC-85D1-F546-BFF9-46D3D1B327FD}">
      <dsp:nvSpPr>
        <dsp:cNvPr id="0" name=""/>
        <dsp:cNvSpPr/>
      </dsp:nvSpPr>
      <dsp:spPr>
        <a:xfrm>
          <a:off x="0" y="2352501"/>
          <a:ext cx="1180011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04895E4-33E6-4044-9D63-20F1785AC044}">
      <dsp:nvSpPr>
        <dsp:cNvPr id="0" name=""/>
        <dsp:cNvSpPr/>
      </dsp:nvSpPr>
      <dsp:spPr>
        <a:xfrm>
          <a:off x="0" y="2352501"/>
          <a:ext cx="11800114" cy="1176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By the 1990s Bin Ladens goal changed focusing on a ‘bigger enemy’ – The United States. </a:t>
          </a:r>
          <a:endParaRPr lang="en-US" sz="2500" kern="1200"/>
        </a:p>
      </dsp:txBody>
      <dsp:txXfrm>
        <a:off x="0" y="2352501"/>
        <a:ext cx="11800114" cy="1176250"/>
      </dsp:txXfrm>
    </dsp:sp>
    <dsp:sp modelId="{17076A5E-2ECE-544C-BAAA-557ACFCBE0B9}">
      <dsp:nvSpPr>
        <dsp:cNvPr id="0" name=""/>
        <dsp:cNvSpPr/>
      </dsp:nvSpPr>
      <dsp:spPr>
        <a:xfrm>
          <a:off x="0" y="3528751"/>
          <a:ext cx="1180011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FE50841-99A3-EB48-9378-6481430B96DF}">
      <dsp:nvSpPr>
        <dsp:cNvPr id="0" name=""/>
        <dsp:cNvSpPr/>
      </dsp:nvSpPr>
      <dsp:spPr>
        <a:xfrm>
          <a:off x="0" y="3528751"/>
          <a:ext cx="11800114" cy="1176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dirty="0"/>
            <a:t>Al Qaeda seeks to establish a global caliphate.</a:t>
          </a:r>
        </a:p>
        <a:p>
          <a:pPr marL="0" lvl="0" indent="0" algn="l" defTabSz="1111250">
            <a:lnSpc>
              <a:spcPct val="90000"/>
            </a:lnSpc>
            <a:spcBef>
              <a:spcPct val="0"/>
            </a:spcBef>
            <a:spcAft>
              <a:spcPct val="35000"/>
            </a:spcAft>
            <a:buNone/>
          </a:pPr>
          <a:r>
            <a:rPr lang="en-GB" sz="2500" kern="1200" dirty="0"/>
            <a:t>																		(Bryman, 2015).</a:t>
          </a:r>
        </a:p>
      </dsp:txBody>
      <dsp:txXfrm>
        <a:off x="0" y="3528751"/>
        <a:ext cx="11800114" cy="117625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DD3296-F6B1-6342-9AF7-ADEB88B975CF}">
      <dsp:nvSpPr>
        <dsp:cNvPr id="0" name=""/>
        <dsp:cNvSpPr/>
      </dsp:nvSpPr>
      <dsp:spPr>
        <a:xfrm>
          <a:off x="1241" y="394852"/>
          <a:ext cx="4840783" cy="290447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t>Jihadism focuses on overthrowing local regimes; agendas gradually expand to include global goals. </a:t>
          </a:r>
          <a:endParaRPr lang="en-US" sz="2700" kern="1200" dirty="0"/>
        </a:p>
      </dsp:txBody>
      <dsp:txXfrm>
        <a:off x="1241" y="394852"/>
        <a:ext cx="4840783" cy="2904470"/>
      </dsp:txXfrm>
    </dsp:sp>
    <dsp:sp modelId="{CC83D33A-1304-4947-B60F-B0A64D7B2176}">
      <dsp:nvSpPr>
        <dsp:cNvPr id="0" name=""/>
        <dsp:cNvSpPr/>
      </dsp:nvSpPr>
      <dsp:spPr>
        <a:xfrm>
          <a:off x="5326103" y="394852"/>
          <a:ext cx="4840783" cy="290447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t>Al Qaeda believes that Muslims must be educated on the sharia and the idea of jihad must be popularised to convince Muslims to take up arms as the sole method of liberations.</a:t>
          </a:r>
          <a:endParaRPr lang="en-US" sz="2700" kern="1200" dirty="0"/>
        </a:p>
      </dsp:txBody>
      <dsp:txXfrm>
        <a:off x="5326103" y="394852"/>
        <a:ext cx="4840783" cy="290447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A8C6B6-B7AB-524D-92A3-1C661F1EC664}">
      <dsp:nvSpPr>
        <dsp:cNvPr id="0" name=""/>
        <dsp:cNvSpPr/>
      </dsp:nvSpPr>
      <dsp:spPr>
        <a:xfrm>
          <a:off x="0" y="2607"/>
          <a:ext cx="745236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8B74A2E-6A6B-D74D-B9E2-D68B13135D1A}">
      <dsp:nvSpPr>
        <dsp:cNvPr id="0" name=""/>
        <dsp:cNvSpPr/>
      </dsp:nvSpPr>
      <dsp:spPr>
        <a:xfrm>
          <a:off x="0" y="2607"/>
          <a:ext cx="7452360" cy="18501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endParaRPr lang="en-GB" sz="2700" kern="1200" dirty="0"/>
        </a:p>
        <a:p>
          <a:pPr marL="0" lvl="0" indent="0" algn="l" defTabSz="1200150">
            <a:lnSpc>
              <a:spcPct val="90000"/>
            </a:lnSpc>
            <a:spcBef>
              <a:spcPct val="0"/>
            </a:spcBef>
            <a:spcAft>
              <a:spcPct val="35000"/>
            </a:spcAft>
            <a:buNone/>
          </a:pPr>
          <a:r>
            <a:rPr lang="en-GB" sz="2700" kern="1200" dirty="0"/>
            <a:t>Anti-Semitism -  deep rooted in Al Qaeda’s ideology (ADL, 2021).</a:t>
          </a:r>
          <a:endParaRPr lang="en-US" sz="2700" kern="1200" dirty="0"/>
        </a:p>
      </dsp:txBody>
      <dsp:txXfrm>
        <a:off x="0" y="2607"/>
        <a:ext cx="7452360" cy="1850115"/>
      </dsp:txXfrm>
    </dsp:sp>
    <dsp:sp modelId="{383D2BE7-13EC-CA4F-A9A6-1E340E03EE71}">
      <dsp:nvSpPr>
        <dsp:cNvPr id="0" name=""/>
        <dsp:cNvSpPr/>
      </dsp:nvSpPr>
      <dsp:spPr>
        <a:xfrm>
          <a:off x="0" y="1852722"/>
          <a:ext cx="745236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7DBDCC3-9EDB-3549-A421-7BAF7E293636}">
      <dsp:nvSpPr>
        <dsp:cNvPr id="0" name=""/>
        <dsp:cNvSpPr/>
      </dsp:nvSpPr>
      <dsp:spPr>
        <a:xfrm>
          <a:off x="0" y="1852722"/>
          <a:ext cx="7452360" cy="17542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dirty="0"/>
            <a:t>‘’Al Qaeda’s ideology is grounded on the assertion that weak and corrupt leadership is to blame for the decline of the Muslim community’’  (Gregg, 2010, p. 295).</a:t>
          </a:r>
          <a:endParaRPr lang="en-US" sz="2700" kern="1200" dirty="0"/>
        </a:p>
      </dsp:txBody>
      <dsp:txXfrm>
        <a:off x="0" y="1852722"/>
        <a:ext cx="7452360" cy="1754260"/>
      </dsp:txXfrm>
    </dsp:sp>
    <dsp:sp modelId="{F3ED84C3-6FEE-A648-B7CD-D2504999E37A}">
      <dsp:nvSpPr>
        <dsp:cNvPr id="0" name=""/>
        <dsp:cNvSpPr/>
      </dsp:nvSpPr>
      <dsp:spPr>
        <a:xfrm>
          <a:off x="0" y="3606983"/>
          <a:ext cx="745236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06B58D3-D95B-BC42-8FDD-A73AFBE854C1}">
      <dsp:nvSpPr>
        <dsp:cNvPr id="0" name=""/>
        <dsp:cNvSpPr/>
      </dsp:nvSpPr>
      <dsp:spPr>
        <a:xfrm>
          <a:off x="0" y="3606983"/>
          <a:ext cx="7452360" cy="18501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dirty="0"/>
            <a:t>The acceptance of Western norms and values has weakened leadership which has resulted in a drift from ‘’the true path of Islam’’ (Gregg, 2010, p. 295).</a:t>
          </a:r>
          <a:endParaRPr lang="en-US" sz="2700" kern="1200" dirty="0"/>
        </a:p>
      </dsp:txBody>
      <dsp:txXfrm>
        <a:off x="0" y="3606983"/>
        <a:ext cx="7452360" cy="185011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D14B41-10CC-9946-BA08-AACC5CE48502}">
      <dsp:nvSpPr>
        <dsp:cNvPr id="0" name=""/>
        <dsp:cNvSpPr/>
      </dsp:nvSpPr>
      <dsp:spPr>
        <a:xfrm>
          <a:off x="0" y="1231701"/>
          <a:ext cx="3768328" cy="226099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Al Qaeda new addition to the ideology of the Islamic revolution is the call for Muslims to kill Americans.</a:t>
          </a:r>
          <a:endParaRPr lang="en-US" sz="2500" kern="1200" dirty="0"/>
        </a:p>
      </dsp:txBody>
      <dsp:txXfrm>
        <a:off x="0" y="1231701"/>
        <a:ext cx="3768328" cy="2260996"/>
      </dsp:txXfrm>
    </dsp:sp>
    <dsp:sp modelId="{21EFAFE0-4915-5A44-BB0C-C14C218C7E5A}">
      <dsp:nvSpPr>
        <dsp:cNvPr id="0" name=""/>
        <dsp:cNvSpPr/>
      </dsp:nvSpPr>
      <dsp:spPr>
        <a:xfrm>
          <a:off x="4145160" y="647697"/>
          <a:ext cx="3768328" cy="342900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‘’The ruling to kill the Americans and their allies – civilians and military is an individual duty for every Muslim who can do it in any country…’’ (Bin Laden, 1998 cited in Gregg, 2010), p. 297.</a:t>
          </a:r>
          <a:endParaRPr lang="en-US" sz="2500" kern="1200" dirty="0"/>
        </a:p>
      </dsp:txBody>
      <dsp:txXfrm>
        <a:off x="4145160" y="647697"/>
        <a:ext cx="3768328" cy="3429005"/>
      </dsp:txXfrm>
    </dsp:sp>
    <dsp:sp modelId="{C3CB38EF-D3AC-134D-A135-A75B81FDA465}">
      <dsp:nvSpPr>
        <dsp:cNvPr id="0" name=""/>
        <dsp:cNvSpPr/>
      </dsp:nvSpPr>
      <dsp:spPr>
        <a:xfrm>
          <a:off x="8290321" y="1231701"/>
          <a:ext cx="3768328" cy="226099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Obligation for Muslims to defend their faith.</a:t>
          </a:r>
          <a:endParaRPr lang="en-US" sz="2500" kern="1200"/>
        </a:p>
      </dsp:txBody>
      <dsp:txXfrm>
        <a:off x="8290321" y="1231701"/>
        <a:ext cx="3768328" cy="226099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13962E-D00F-7044-8781-A67C770FB7FC}">
      <dsp:nvSpPr>
        <dsp:cNvPr id="0" name=""/>
        <dsp:cNvSpPr/>
      </dsp:nvSpPr>
      <dsp:spPr>
        <a:xfrm>
          <a:off x="0" y="0"/>
          <a:ext cx="1016812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08F0853-5CE4-E945-92A2-371C47CEB58F}">
      <dsp:nvSpPr>
        <dsp:cNvPr id="0" name=""/>
        <dsp:cNvSpPr/>
      </dsp:nvSpPr>
      <dsp:spPr>
        <a:xfrm>
          <a:off x="0" y="0"/>
          <a:ext cx="10168127" cy="18470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dirty="0"/>
            <a:t>Islam provides a total way of life and offers direction for governance, economics and society.</a:t>
          </a:r>
          <a:endParaRPr lang="en-US" sz="2900" kern="1200" dirty="0"/>
        </a:p>
      </dsp:txBody>
      <dsp:txXfrm>
        <a:off x="0" y="0"/>
        <a:ext cx="10168127" cy="1847088"/>
      </dsp:txXfrm>
    </dsp:sp>
    <dsp:sp modelId="{FA8914FB-0592-4642-91B8-DF9037CA6FE4}">
      <dsp:nvSpPr>
        <dsp:cNvPr id="0" name=""/>
        <dsp:cNvSpPr/>
      </dsp:nvSpPr>
      <dsp:spPr>
        <a:xfrm>
          <a:off x="0" y="1847088"/>
          <a:ext cx="1016812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8E23C29-B72A-684E-93EC-5256CB55ADD1}">
      <dsp:nvSpPr>
        <dsp:cNvPr id="0" name=""/>
        <dsp:cNvSpPr/>
      </dsp:nvSpPr>
      <dsp:spPr>
        <a:xfrm>
          <a:off x="0" y="1847088"/>
          <a:ext cx="10168127" cy="18470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dirty="0"/>
            <a:t>‘’We are an </a:t>
          </a:r>
          <a:r>
            <a:rPr lang="en-GB" sz="2900" i="1" kern="1200" dirty="0"/>
            <a:t>ummah</a:t>
          </a:r>
          <a:r>
            <a:rPr lang="en-GB" sz="2900" kern="1200" dirty="0"/>
            <a:t> [unified Muslim community] and have a long history with the grace of God. We are now in the 15</a:t>
          </a:r>
          <a:r>
            <a:rPr lang="en-GB" sz="2900" kern="1200" baseline="30000" dirty="0"/>
            <a:t>th</a:t>
          </a:r>
          <a:r>
            <a:rPr lang="en-GB" sz="2900" kern="1200" dirty="0"/>
            <a:t> century of this great religion’’ (Bin Laden, 1997 cited in Gregg, 2010, p. 298).</a:t>
          </a:r>
          <a:endParaRPr lang="en-US" sz="2900" kern="1200" dirty="0"/>
        </a:p>
      </dsp:txBody>
      <dsp:txXfrm>
        <a:off x="0" y="1847088"/>
        <a:ext cx="10168127" cy="184708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D8E0A8-2462-FF4D-B451-4520797AC7F6}">
      <dsp:nvSpPr>
        <dsp:cNvPr id="0" name=""/>
        <dsp:cNvSpPr/>
      </dsp:nvSpPr>
      <dsp:spPr>
        <a:xfrm>
          <a:off x="1122899" y="676"/>
          <a:ext cx="2233072" cy="133984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1979: travels to Afghan to join the Jihad (holy war) against Soviet Union.</a:t>
          </a:r>
          <a:endParaRPr lang="en-US" sz="1400" kern="1200"/>
        </a:p>
      </dsp:txBody>
      <dsp:txXfrm>
        <a:off x="1122899" y="676"/>
        <a:ext cx="2233072" cy="1339843"/>
      </dsp:txXfrm>
    </dsp:sp>
    <dsp:sp modelId="{C91F426D-C598-814B-976F-84DDDAB4995C}">
      <dsp:nvSpPr>
        <dsp:cNvPr id="0" name=""/>
        <dsp:cNvSpPr/>
      </dsp:nvSpPr>
      <dsp:spPr>
        <a:xfrm>
          <a:off x="3579279" y="676"/>
          <a:ext cx="2233072" cy="133984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1988: founds al Qaeda (‘’the base’’)  </a:t>
          </a:r>
        </a:p>
      </dsp:txBody>
      <dsp:txXfrm>
        <a:off x="3579279" y="676"/>
        <a:ext cx="2233072" cy="1339843"/>
      </dsp:txXfrm>
    </dsp:sp>
    <dsp:sp modelId="{D7842270-2708-8342-BC4E-37A2B6FEB3D6}">
      <dsp:nvSpPr>
        <dsp:cNvPr id="0" name=""/>
        <dsp:cNvSpPr/>
      </dsp:nvSpPr>
      <dsp:spPr>
        <a:xfrm>
          <a:off x="6039790" y="676"/>
          <a:ext cx="2233072" cy="133984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1990: Iraqi invasion of Kuwait US troops arrive in Saudi Arabia &amp; Bin Laden is outraged by their presence and targets US for its presence near holy sites.</a:t>
          </a:r>
          <a:endParaRPr lang="en-US" sz="1400" kern="1200" dirty="0"/>
        </a:p>
      </dsp:txBody>
      <dsp:txXfrm>
        <a:off x="6039790" y="676"/>
        <a:ext cx="2233072" cy="1339843"/>
      </dsp:txXfrm>
    </dsp:sp>
    <dsp:sp modelId="{ED3F6854-0755-EB43-8405-A5EBEABCD2A3}">
      <dsp:nvSpPr>
        <dsp:cNvPr id="0" name=""/>
        <dsp:cNvSpPr/>
      </dsp:nvSpPr>
      <dsp:spPr>
        <a:xfrm>
          <a:off x="8492038" y="676"/>
          <a:ext cx="2233072" cy="133984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1993: bomb explodes in World Trade Centre.</a:t>
          </a:r>
          <a:endParaRPr lang="en-US" sz="1400" kern="1200"/>
        </a:p>
      </dsp:txBody>
      <dsp:txXfrm>
        <a:off x="8492038" y="676"/>
        <a:ext cx="2233072" cy="1339843"/>
      </dsp:txXfrm>
    </dsp:sp>
    <dsp:sp modelId="{48A76CEF-B99F-8446-BB8C-AB9347A54CE9}">
      <dsp:nvSpPr>
        <dsp:cNvPr id="0" name=""/>
        <dsp:cNvSpPr/>
      </dsp:nvSpPr>
      <dsp:spPr>
        <a:xfrm>
          <a:off x="1122899" y="1563827"/>
          <a:ext cx="2233072" cy="133984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1997: Bin Ladens first interview with Wester media.  </a:t>
          </a:r>
          <a:endParaRPr lang="en-US" sz="1400" kern="1200"/>
        </a:p>
      </dsp:txBody>
      <dsp:txXfrm>
        <a:off x="1122899" y="1563827"/>
        <a:ext cx="2233072" cy="1339843"/>
      </dsp:txXfrm>
    </dsp:sp>
    <dsp:sp modelId="{4C3370BC-F641-BA46-9B14-80C2F0AF5684}">
      <dsp:nvSpPr>
        <dsp:cNvPr id="0" name=""/>
        <dsp:cNvSpPr/>
      </dsp:nvSpPr>
      <dsp:spPr>
        <a:xfrm>
          <a:off x="3579279" y="1563827"/>
          <a:ext cx="2233072" cy="133984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1998: Bin Laden and al-Zawahiri endorse a fatwa, published in the newspaper stating that Muslims should kill Americans.</a:t>
          </a:r>
          <a:endParaRPr lang="en-US" sz="1400" kern="1200"/>
        </a:p>
      </dsp:txBody>
      <dsp:txXfrm>
        <a:off x="3579279" y="1563827"/>
        <a:ext cx="2233072" cy="1339843"/>
      </dsp:txXfrm>
    </dsp:sp>
    <dsp:sp modelId="{D78262E7-79BA-1745-AE26-1477C43524ED}">
      <dsp:nvSpPr>
        <dsp:cNvPr id="0" name=""/>
        <dsp:cNvSpPr/>
      </dsp:nvSpPr>
      <dsp:spPr>
        <a:xfrm>
          <a:off x="6035659" y="1563827"/>
          <a:ext cx="2233072" cy="133984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1998: truck bomb explodes outside US Embassy in Nairobi. </a:t>
          </a:r>
          <a:endParaRPr lang="en-US" sz="1400" kern="1200"/>
        </a:p>
      </dsp:txBody>
      <dsp:txXfrm>
        <a:off x="6035659" y="1563827"/>
        <a:ext cx="2233072" cy="1339843"/>
      </dsp:txXfrm>
    </dsp:sp>
    <dsp:sp modelId="{491E67E4-33A0-C641-A2B7-F924229899D4}">
      <dsp:nvSpPr>
        <dsp:cNvPr id="0" name=""/>
        <dsp:cNvSpPr/>
      </dsp:nvSpPr>
      <dsp:spPr>
        <a:xfrm>
          <a:off x="8492038" y="1563827"/>
          <a:ext cx="2233072" cy="133984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2000: Bin Laden linked to USS Cole attack in Yemen. </a:t>
          </a:r>
          <a:endParaRPr lang="en-US" sz="1400" kern="1200" dirty="0"/>
        </a:p>
      </dsp:txBody>
      <dsp:txXfrm>
        <a:off x="8492038" y="1563827"/>
        <a:ext cx="2233072" cy="1339843"/>
      </dsp:txXfrm>
    </dsp:sp>
    <dsp:sp modelId="{F5DA9B83-A9AA-E547-9686-259BDD5BAF4A}">
      <dsp:nvSpPr>
        <dsp:cNvPr id="0" name=""/>
        <dsp:cNvSpPr/>
      </dsp:nvSpPr>
      <dsp:spPr>
        <a:xfrm>
          <a:off x="1122899" y="3126977"/>
          <a:ext cx="2233072" cy="133984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2001: attack on World Trade Centre.</a:t>
          </a:r>
          <a:endParaRPr lang="en-US" sz="1400" kern="1200" dirty="0"/>
        </a:p>
      </dsp:txBody>
      <dsp:txXfrm>
        <a:off x="1122899" y="3126977"/>
        <a:ext cx="2233072" cy="1339843"/>
      </dsp:txXfrm>
    </dsp:sp>
    <dsp:sp modelId="{10E56A56-2FCB-C043-B35B-45E070D9DB05}">
      <dsp:nvSpPr>
        <dsp:cNvPr id="0" name=""/>
        <dsp:cNvSpPr/>
      </dsp:nvSpPr>
      <dsp:spPr>
        <a:xfrm>
          <a:off x="3579279" y="3126977"/>
          <a:ext cx="2233072" cy="133984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2005: Muslims in Spain issue a fatwa against Bin Laden. </a:t>
          </a:r>
          <a:endParaRPr lang="en-US" sz="1400" kern="1200"/>
        </a:p>
      </dsp:txBody>
      <dsp:txXfrm>
        <a:off x="3579279" y="3126977"/>
        <a:ext cx="2233072" cy="1339843"/>
      </dsp:txXfrm>
    </dsp:sp>
    <dsp:sp modelId="{FC996375-9CE5-E846-97BD-A3EF94C10684}">
      <dsp:nvSpPr>
        <dsp:cNvPr id="0" name=""/>
        <dsp:cNvSpPr/>
      </dsp:nvSpPr>
      <dsp:spPr>
        <a:xfrm>
          <a:off x="6035659" y="3126977"/>
          <a:ext cx="2233072" cy="133984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2009: US governments admits lack of intelligence on Bin Ladens whereabouts. </a:t>
          </a:r>
          <a:endParaRPr lang="en-US" sz="1400" kern="1200"/>
        </a:p>
      </dsp:txBody>
      <dsp:txXfrm>
        <a:off x="6035659" y="3126977"/>
        <a:ext cx="2233072" cy="1339843"/>
      </dsp:txXfrm>
    </dsp:sp>
    <dsp:sp modelId="{392E8D9E-571C-594D-9C19-7E4984F90F91}">
      <dsp:nvSpPr>
        <dsp:cNvPr id="0" name=""/>
        <dsp:cNvSpPr/>
      </dsp:nvSpPr>
      <dsp:spPr>
        <a:xfrm>
          <a:off x="8492038" y="3126977"/>
          <a:ext cx="2233072" cy="133984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2011: US Forces raid a compound in Pakistan and Bin Laden dies of gunshot wound.</a:t>
          </a:r>
          <a:endParaRPr lang="en-US" sz="1400" kern="1200" dirty="0"/>
        </a:p>
      </dsp:txBody>
      <dsp:txXfrm>
        <a:off x="8492038" y="3126977"/>
        <a:ext cx="2233072" cy="133984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E2FEB6-4767-504B-8B93-B5F363161E6D}">
      <dsp:nvSpPr>
        <dsp:cNvPr id="0" name=""/>
        <dsp:cNvSpPr/>
      </dsp:nvSpPr>
      <dsp:spPr>
        <a:xfrm>
          <a:off x="0" y="2647"/>
          <a:ext cx="591660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6D8CACF-030E-2C45-B0D7-6310143A104B}">
      <dsp:nvSpPr>
        <dsp:cNvPr id="0" name=""/>
        <dsp:cNvSpPr/>
      </dsp:nvSpPr>
      <dsp:spPr>
        <a:xfrm>
          <a:off x="0" y="2647"/>
          <a:ext cx="5916603" cy="18056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br>
            <a:rPr lang="en-GB" sz="3000" kern="1200" dirty="0"/>
          </a:br>
          <a:r>
            <a:rPr lang="en-GB" sz="2500" kern="1200" dirty="0"/>
            <a:t>Little was known about Al Qaeda’s operations before 9/11</a:t>
          </a:r>
          <a:endParaRPr lang="en-US" sz="2500" kern="1200" dirty="0"/>
        </a:p>
      </dsp:txBody>
      <dsp:txXfrm>
        <a:off x="0" y="2647"/>
        <a:ext cx="5916603" cy="1805698"/>
      </dsp:txXfrm>
    </dsp:sp>
    <dsp:sp modelId="{57C73340-415D-3B44-A90E-2A120DDE8E76}">
      <dsp:nvSpPr>
        <dsp:cNvPr id="0" name=""/>
        <dsp:cNvSpPr/>
      </dsp:nvSpPr>
      <dsp:spPr>
        <a:xfrm>
          <a:off x="0" y="1808346"/>
          <a:ext cx="591660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5A6DAA6-D9D3-FC4F-A844-0CBD554C04F3}">
      <dsp:nvSpPr>
        <dsp:cNvPr id="0" name=""/>
        <dsp:cNvSpPr/>
      </dsp:nvSpPr>
      <dsp:spPr>
        <a:xfrm>
          <a:off x="0" y="1808346"/>
          <a:ext cx="5916603" cy="18056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br>
            <a:rPr lang="en-GB" sz="2500" kern="1200" dirty="0"/>
          </a:br>
          <a:r>
            <a:rPr lang="en-GB" sz="2500" kern="1200" dirty="0"/>
            <a:t>The attack on the World Trade Centres on September 11th, 2001</a:t>
          </a:r>
          <a:r>
            <a:rPr lang="en-GB" sz="2800" kern="1200" dirty="0"/>
            <a:t>. </a:t>
          </a:r>
          <a:endParaRPr lang="en-US" sz="2800" kern="1200" dirty="0"/>
        </a:p>
      </dsp:txBody>
      <dsp:txXfrm>
        <a:off x="0" y="1808346"/>
        <a:ext cx="5916603" cy="1805698"/>
      </dsp:txXfrm>
    </dsp:sp>
    <dsp:sp modelId="{4D121B17-2427-1940-95B1-ED13D35D5626}">
      <dsp:nvSpPr>
        <dsp:cNvPr id="0" name=""/>
        <dsp:cNvSpPr/>
      </dsp:nvSpPr>
      <dsp:spPr>
        <a:xfrm>
          <a:off x="0" y="3614045"/>
          <a:ext cx="591660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4684D08-56BD-384C-AA77-C1B9D6E99A38}">
      <dsp:nvSpPr>
        <dsp:cNvPr id="0" name=""/>
        <dsp:cNvSpPr/>
      </dsp:nvSpPr>
      <dsp:spPr>
        <a:xfrm>
          <a:off x="0" y="3614045"/>
          <a:ext cx="5916603" cy="18056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dirty="0"/>
            <a:t>‘’ Since the attacks of September 11, 2001, UK government statements on the terrorist threat have almost exclusively related Islamist and radical Jihadist groups’’ (Matthews, 2013, p. 295). </a:t>
          </a:r>
          <a:endParaRPr lang="en-US" sz="2500" kern="1200" dirty="0"/>
        </a:p>
      </dsp:txBody>
      <dsp:txXfrm>
        <a:off x="0" y="3614045"/>
        <a:ext cx="5916603" cy="1805698"/>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915DB8-ED15-B646-B26F-66A3AFE8E190}">
      <dsp:nvSpPr>
        <dsp:cNvPr id="0" name=""/>
        <dsp:cNvSpPr/>
      </dsp:nvSpPr>
      <dsp:spPr>
        <a:xfrm>
          <a:off x="0" y="0"/>
          <a:ext cx="639590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CB3B1FA-83E3-414F-8903-500E25344ACA}">
      <dsp:nvSpPr>
        <dsp:cNvPr id="0" name=""/>
        <dsp:cNvSpPr/>
      </dsp:nvSpPr>
      <dsp:spPr>
        <a:xfrm>
          <a:off x="0" y="0"/>
          <a:ext cx="6395901" cy="32289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br>
            <a:rPr lang="en-GB" sz="2700" kern="1200" dirty="0"/>
          </a:br>
          <a:br>
            <a:rPr lang="en-GB" sz="2700" kern="1200" dirty="0"/>
          </a:br>
          <a:br>
            <a:rPr lang="en-GB" sz="2700" kern="1200" dirty="0"/>
          </a:br>
          <a:r>
            <a:rPr lang="en-GB" sz="2700" kern="1200" dirty="0"/>
            <a:t>Al Qaeda utilised the internet to plan, coordinate and carryout their attack.</a:t>
          </a:r>
          <a:endParaRPr lang="en-US" sz="2700" kern="1200" dirty="0"/>
        </a:p>
      </dsp:txBody>
      <dsp:txXfrm>
        <a:off x="0" y="0"/>
        <a:ext cx="6395901" cy="3228974"/>
      </dsp:txXfrm>
    </dsp:sp>
    <dsp:sp modelId="{1B2AEEB2-7061-9643-A1FE-739907C8044F}">
      <dsp:nvSpPr>
        <dsp:cNvPr id="0" name=""/>
        <dsp:cNvSpPr/>
      </dsp:nvSpPr>
      <dsp:spPr>
        <a:xfrm>
          <a:off x="0" y="3228974"/>
          <a:ext cx="639590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CC118A4-1057-2A41-9968-A3DFBB13F29A}">
      <dsp:nvSpPr>
        <dsp:cNvPr id="0" name=""/>
        <dsp:cNvSpPr/>
      </dsp:nvSpPr>
      <dsp:spPr>
        <a:xfrm>
          <a:off x="0" y="3228974"/>
          <a:ext cx="6395901" cy="32289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dirty="0"/>
            <a:t>‘’Evidence strongly suggests that terrorists used the internet to plan their operations for 9/11. Computer seized in Afghanistan… revealed that al Qaeda was collecting intelligence on targets and sending encrypted messages via the internet.’’ (Thomas, 2003, p. 112).</a:t>
          </a:r>
          <a:endParaRPr lang="en-US" sz="2700" kern="1200" dirty="0"/>
        </a:p>
      </dsp:txBody>
      <dsp:txXfrm>
        <a:off x="0" y="3228974"/>
        <a:ext cx="6395901" cy="3228974"/>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E99A5B-0B59-C740-9B9D-F26EDEC5C7B3}">
      <dsp:nvSpPr>
        <dsp:cNvPr id="0" name=""/>
        <dsp:cNvSpPr/>
      </dsp:nvSpPr>
      <dsp:spPr>
        <a:xfrm>
          <a:off x="0" y="1135010"/>
          <a:ext cx="3708796" cy="222527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The internet can be used as an alternate training ground for terrorist organisation </a:t>
          </a:r>
          <a:endParaRPr lang="en-US" sz="2100" kern="1200"/>
        </a:p>
      </dsp:txBody>
      <dsp:txXfrm>
        <a:off x="0" y="1135010"/>
        <a:ext cx="3708796" cy="2225278"/>
      </dsp:txXfrm>
    </dsp:sp>
    <dsp:sp modelId="{BEF44ABC-F4F1-ED47-BE9C-48DEEEE142A7}">
      <dsp:nvSpPr>
        <dsp:cNvPr id="0" name=""/>
        <dsp:cNvSpPr/>
      </dsp:nvSpPr>
      <dsp:spPr>
        <a:xfrm>
          <a:off x="4079676" y="1135010"/>
          <a:ext cx="3708796" cy="222527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Provides a platform to disseminate propaganda, guides, manuals and provide advice.</a:t>
          </a:r>
          <a:endParaRPr lang="en-US" sz="2100" kern="1200" dirty="0"/>
        </a:p>
      </dsp:txBody>
      <dsp:txXfrm>
        <a:off x="4079676" y="1135010"/>
        <a:ext cx="3708796" cy="2225278"/>
      </dsp:txXfrm>
    </dsp:sp>
    <dsp:sp modelId="{89BFA10B-B636-6A45-9364-3CBFA6C2495B}">
      <dsp:nvSpPr>
        <dsp:cNvPr id="0" name=""/>
        <dsp:cNvSpPr/>
      </dsp:nvSpPr>
      <dsp:spPr>
        <a:xfrm>
          <a:off x="8159353" y="1135010"/>
          <a:ext cx="3708796" cy="222527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Inspire– an online magazine published by al Qaeda as a means of enabling Muslims to train for jihad. Containing ideological content that encourages terrorism. </a:t>
          </a:r>
          <a:endParaRPr lang="en-US" sz="2100" kern="1200" dirty="0"/>
        </a:p>
      </dsp:txBody>
      <dsp:txXfrm>
        <a:off x="8159353" y="1135010"/>
        <a:ext cx="3708796" cy="2225278"/>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30F34F-7740-DE4A-938D-94A255DC46B7}">
      <dsp:nvSpPr>
        <dsp:cNvPr id="0" name=""/>
        <dsp:cNvSpPr/>
      </dsp:nvSpPr>
      <dsp:spPr>
        <a:xfrm>
          <a:off x="0" y="84390"/>
          <a:ext cx="10506456" cy="142213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dirty="0"/>
            <a:t>Following the events of 9/11 the US launched a Global War on Terror – the main target Al Qaeda </a:t>
          </a:r>
          <a:endParaRPr lang="en-US" sz="2600" kern="1200" dirty="0"/>
        </a:p>
      </dsp:txBody>
      <dsp:txXfrm>
        <a:off x="69423" y="153813"/>
        <a:ext cx="10367610" cy="1283289"/>
      </dsp:txXfrm>
    </dsp:sp>
    <dsp:sp modelId="{D900B55C-C606-E54E-A236-CAE7B24D9987}">
      <dsp:nvSpPr>
        <dsp:cNvPr id="0" name=""/>
        <dsp:cNvSpPr/>
      </dsp:nvSpPr>
      <dsp:spPr>
        <a:xfrm>
          <a:off x="0" y="1581405"/>
          <a:ext cx="10506456" cy="142213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Backed by many countries – including the UK.</a:t>
          </a:r>
          <a:endParaRPr lang="en-US" sz="2600" kern="1200"/>
        </a:p>
      </dsp:txBody>
      <dsp:txXfrm>
        <a:off x="69423" y="1650828"/>
        <a:ext cx="10367610" cy="1283289"/>
      </dsp:txXfrm>
    </dsp:sp>
    <dsp:sp modelId="{55685451-4BBD-284A-85AA-81D751B1AC48}">
      <dsp:nvSpPr>
        <dsp:cNvPr id="0" name=""/>
        <dsp:cNvSpPr/>
      </dsp:nvSpPr>
      <dsp:spPr>
        <a:xfrm>
          <a:off x="0" y="3078420"/>
          <a:ext cx="10506456" cy="142213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dirty="0"/>
            <a:t>’’Our war on terror begins with al Qaeda, but it does not end there. It will not end until every terrorist group of global reach has been found, stopped and defeated.’’ (Bush, 2001 cited in Gregg, 2021).</a:t>
          </a:r>
          <a:endParaRPr lang="en-US" sz="2600" kern="1200" dirty="0"/>
        </a:p>
      </dsp:txBody>
      <dsp:txXfrm>
        <a:off x="69423" y="3147843"/>
        <a:ext cx="10367610" cy="1283289"/>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3E76C4-2EE0-7A49-B663-5E4441F6B86D}">
      <dsp:nvSpPr>
        <dsp:cNvPr id="0" name=""/>
        <dsp:cNvSpPr/>
      </dsp:nvSpPr>
      <dsp:spPr>
        <a:xfrm>
          <a:off x="0" y="994093"/>
          <a:ext cx="3678271" cy="220696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CONTEST – a strategy introduced in 2003 to counter the issue of terrorism. </a:t>
          </a:r>
          <a:endParaRPr lang="en-US" sz="2400" kern="1200" dirty="0"/>
        </a:p>
      </dsp:txBody>
      <dsp:txXfrm>
        <a:off x="0" y="994093"/>
        <a:ext cx="3678271" cy="2206962"/>
      </dsp:txXfrm>
    </dsp:sp>
    <dsp:sp modelId="{49433EEB-0E32-CF49-A4DC-C9F6BE40C6A3}">
      <dsp:nvSpPr>
        <dsp:cNvPr id="0" name=""/>
        <dsp:cNvSpPr/>
      </dsp:nvSpPr>
      <dsp:spPr>
        <a:xfrm>
          <a:off x="4046098" y="994093"/>
          <a:ext cx="3678271" cy="220696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Developed as part of an overall post 9/11 counter-terrorism approach.</a:t>
          </a:r>
          <a:endParaRPr lang="en-US" sz="2400" kern="1200"/>
        </a:p>
      </dsp:txBody>
      <dsp:txXfrm>
        <a:off x="4046098" y="994093"/>
        <a:ext cx="3678271" cy="2206962"/>
      </dsp:txXfrm>
    </dsp:sp>
    <dsp:sp modelId="{99E4F360-7AF9-E74F-B17D-467EC74DBE6D}">
      <dsp:nvSpPr>
        <dsp:cNvPr id="0" name=""/>
        <dsp:cNvSpPr/>
      </dsp:nvSpPr>
      <dsp:spPr>
        <a:xfrm>
          <a:off x="8092196" y="994093"/>
          <a:ext cx="3678271" cy="220696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’’The aim of CONTEST is to reduce the risk to the UK and its interests overseas from terrorism’’ (HM Government, 2011, p.9).</a:t>
          </a:r>
          <a:endParaRPr lang="en-US" sz="2400" kern="1200" dirty="0"/>
        </a:p>
      </dsp:txBody>
      <dsp:txXfrm>
        <a:off x="8092196" y="994093"/>
        <a:ext cx="3678271" cy="2206962"/>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DF98D1-FDC2-2946-8226-CDE1AE31E19D}">
      <dsp:nvSpPr>
        <dsp:cNvPr id="0" name=""/>
        <dsp:cNvSpPr/>
      </dsp:nvSpPr>
      <dsp:spPr>
        <a:xfrm>
          <a:off x="5932" y="569988"/>
          <a:ext cx="2880985" cy="864295"/>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7662" tIns="227662" rIns="227662" bIns="227662" numCol="1" spcCol="1270" anchor="ctr" anchorCtr="0">
          <a:noAutofit/>
        </a:bodyPr>
        <a:lstStyle/>
        <a:p>
          <a:pPr marL="0" lvl="0" indent="0" algn="ctr" defTabSz="1289050">
            <a:lnSpc>
              <a:spcPct val="90000"/>
            </a:lnSpc>
            <a:spcBef>
              <a:spcPct val="0"/>
            </a:spcBef>
            <a:spcAft>
              <a:spcPct val="35000"/>
            </a:spcAft>
            <a:buNone/>
          </a:pPr>
          <a:r>
            <a:rPr lang="en-US" sz="2900" kern="1200"/>
            <a:t>Prevent</a:t>
          </a:r>
        </a:p>
      </dsp:txBody>
      <dsp:txXfrm>
        <a:off x="5932" y="569988"/>
        <a:ext cx="2880985" cy="864295"/>
      </dsp:txXfrm>
    </dsp:sp>
    <dsp:sp modelId="{94D7B511-3697-BE48-958C-68EDD75E945D}">
      <dsp:nvSpPr>
        <dsp:cNvPr id="0" name=""/>
        <dsp:cNvSpPr/>
      </dsp:nvSpPr>
      <dsp:spPr>
        <a:xfrm>
          <a:off x="5932" y="1434284"/>
          <a:ext cx="2880985" cy="2346053"/>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84577" tIns="284577" rIns="284577" bIns="284577" numCol="1" spcCol="1270" anchor="t" anchorCtr="0">
          <a:noAutofit/>
        </a:bodyPr>
        <a:lstStyle/>
        <a:p>
          <a:pPr marL="0" lvl="0" indent="0" algn="l" defTabSz="800100">
            <a:lnSpc>
              <a:spcPct val="90000"/>
            </a:lnSpc>
            <a:spcBef>
              <a:spcPct val="0"/>
            </a:spcBef>
            <a:spcAft>
              <a:spcPct val="35000"/>
            </a:spcAft>
            <a:buNone/>
          </a:pPr>
          <a:r>
            <a:rPr lang="en-US" sz="1800" kern="1200"/>
            <a:t>Prevent – safeguard and support those vulnerable to radicalisation, to stop them becoming/supporting terrorists</a:t>
          </a:r>
        </a:p>
      </dsp:txBody>
      <dsp:txXfrm>
        <a:off x="5932" y="1434284"/>
        <a:ext cx="2880985" cy="2346053"/>
      </dsp:txXfrm>
    </dsp:sp>
    <dsp:sp modelId="{0DC64AEC-62C2-5447-9EF9-AEAC5F3FC43B}">
      <dsp:nvSpPr>
        <dsp:cNvPr id="0" name=""/>
        <dsp:cNvSpPr/>
      </dsp:nvSpPr>
      <dsp:spPr>
        <a:xfrm>
          <a:off x="2994812" y="569988"/>
          <a:ext cx="2880985" cy="864295"/>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7662" tIns="227662" rIns="227662" bIns="227662" numCol="1" spcCol="1270" anchor="ctr" anchorCtr="0">
          <a:noAutofit/>
        </a:bodyPr>
        <a:lstStyle/>
        <a:p>
          <a:pPr marL="0" lvl="0" indent="0" algn="ctr" defTabSz="1289050">
            <a:lnSpc>
              <a:spcPct val="90000"/>
            </a:lnSpc>
            <a:spcBef>
              <a:spcPct val="0"/>
            </a:spcBef>
            <a:spcAft>
              <a:spcPct val="35000"/>
            </a:spcAft>
            <a:buNone/>
          </a:pPr>
          <a:r>
            <a:rPr lang="en-US" sz="2900" kern="1200"/>
            <a:t>Pursue</a:t>
          </a:r>
        </a:p>
      </dsp:txBody>
      <dsp:txXfrm>
        <a:off x="2994812" y="569988"/>
        <a:ext cx="2880985" cy="864295"/>
      </dsp:txXfrm>
    </dsp:sp>
    <dsp:sp modelId="{5DCA4A01-FF43-F940-AE8D-A08D3F1E3B7D}">
      <dsp:nvSpPr>
        <dsp:cNvPr id="0" name=""/>
        <dsp:cNvSpPr/>
      </dsp:nvSpPr>
      <dsp:spPr>
        <a:xfrm>
          <a:off x="2994812" y="1434284"/>
          <a:ext cx="2880985" cy="2346053"/>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84577" tIns="284577" rIns="284577" bIns="284577" numCol="1" spcCol="1270" anchor="t" anchorCtr="0">
          <a:noAutofit/>
        </a:bodyPr>
        <a:lstStyle/>
        <a:p>
          <a:pPr marL="0" lvl="0" indent="0" algn="l" defTabSz="800100">
            <a:lnSpc>
              <a:spcPct val="90000"/>
            </a:lnSpc>
            <a:spcBef>
              <a:spcPct val="0"/>
            </a:spcBef>
            <a:spcAft>
              <a:spcPct val="35000"/>
            </a:spcAft>
            <a:buNone/>
          </a:pPr>
          <a:r>
            <a:rPr lang="en-US" sz="1800" kern="1200"/>
            <a:t>Pursue – stop terrorist attacks happening in this country and against UK interests overseas</a:t>
          </a:r>
        </a:p>
      </dsp:txBody>
      <dsp:txXfrm>
        <a:off x="2994812" y="1434284"/>
        <a:ext cx="2880985" cy="2346053"/>
      </dsp:txXfrm>
    </dsp:sp>
    <dsp:sp modelId="{2082203A-E0CA-A942-81A2-A6E594AAAE5D}">
      <dsp:nvSpPr>
        <dsp:cNvPr id="0" name=""/>
        <dsp:cNvSpPr/>
      </dsp:nvSpPr>
      <dsp:spPr>
        <a:xfrm>
          <a:off x="5983692" y="569988"/>
          <a:ext cx="2880985" cy="864295"/>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7662" tIns="227662" rIns="227662" bIns="227662" numCol="1" spcCol="1270" anchor="ctr" anchorCtr="0">
          <a:noAutofit/>
        </a:bodyPr>
        <a:lstStyle/>
        <a:p>
          <a:pPr marL="0" lvl="0" indent="0" algn="ctr" defTabSz="1289050">
            <a:lnSpc>
              <a:spcPct val="90000"/>
            </a:lnSpc>
            <a:spcBef>
              <a:spcPct val="0"/>
            </a:spcBef>
            <a:spcAft>
              <a:spcPct val="35000"/>
            </a:spcAft>
            <a:buNone/>
          </a:pPr>
          <a:r>
            <a:rPr lang="en-US" sz="2900" kern="1200"/>
            <a:t>Protect</a:t>
          </a:r>
        </a:p>
      </dsp:txBody>
      <dsp:txXfrm>
        <a:off x="5983692" y="569988"/>
        <a:ext cx="2880985" cy="864295"/>
      </dsp:txXfrm>
    </dsp:sp>
    <dsp:sp modelId="{02751EED-99F0-944B-B1DD-F0F50EC1F9F5}">
      <dsp:nvSpPr>
        <dsp:cNvPr id="0" name=""/>
        <dsp:cNvSpPr/>
      </dsp:nvSpPr>
      <dsp:spPr>
        <a:xfrm>
          <a:off x="5983692" y="1434284"/>
          <a:ext cx="2880985" cy="2346053"/>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84577" tIns="284577" rIns="284577" bIns="284577" numCol="1" spcCol="1270" anchor="t" anchorCtr="0">
          <a:noAutofit/>
        </a:bodyPr>
        <a:lstStyle/>
        <a:p>
          <a:pPr marL="0" lvl="0" indent="0" algn="l" defTabSz="800100">
            <a:lnSpc>
              <a:spcPct val="90000"/>
            </a:lnSpc>
            <a:spcBef>
              <a:spcPct val="0"/>
            </a:spcBef>
            <a:spcAft>
              <a:spcPct val="35000"/>
            </a:spcAft>
            <a:buNone/>
          </a:pPr>
          <a:r>
            <a:rPr lang="en-US" sz="1800" kern="1200"/>
            <a:t>Protect – strengthen protection against terrorist attacks in the UK and against interests overseas</a:t>
          </a:r>
        </a:p>
      </dsp:txBody>
      <dsp:txXfrm>
        <a:off x="5983692" y="1434284"/>
        <a:ext cx="2880985" cy="2346053"/>
      </dsp:txXfrm>
    </dsp:sp>
    <dsp:sp modelId="{7F416F60-DFB6-144A-861B-F321FFD2FCB1}">
      <dsp:nvSpPr>
        <dsp:cNvPr id="0" name=""/>
        <dsp:cNvSpPr/>
      </dsp:nvSpPr>
      <dsp:spPr>
        <a:xfrm>
          <a:off x="8972573" y="569988"/>
          <a:ext cx="2880985" cy="864295"/>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7662" tIns="227662" rIns="227662" bIns="227662" numCol="1" spcCol="1270" anchor="ctr" anchorCtr="0">
          <a:noAutofit/>
        </a:bodyPr>
        <a:lstStyle/>
        <a:p>
          <a:pPr marL="0" lvl="0" indent="0" algn="ctr" defTabSz="1289050">
            <a:lnSpc>
              <a:spcPct val="90000"/>
            </a:lnSpc>
            <a:spcBef>
              <a:spcPct val="0"/>
            </a:spcBef>
            <a:spcAft>
              <a:spcPct val="35000"/>
            </a:spcAft>
            <a:buNone/>
          </a:pPr>
          <a:r>
            <a:rPr lang="en-US" sz="2900" kern="1200"/>
            <a:t>Prepare</a:t>
          </a:r>
        </a:p>
      </dsp:txBody>
      <dsp:txXfrm>
        <a:off x="8972573" y="569988"/>
        <a:ext cx="2880985" cy="864295"/>
      </dsp:txXfrm>
    </dsp:sp>
    <dsp:sp modelId="{5CFBBC22-FB2B-424A-8395-EE23C7FD7A29}">
      <dsp:nvSpPr>
        <dsp:cNvPr id="0" name=""/>
        <dsp:cNvSpPr/>
      </dsp:nvSpPr>
      <dsp:spPr>
        <a:xfrm>
          <a:off x="8972573" y="1434284"/>
          <a:ext cx="2880985" cy="2346053"/>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84577" tIns="284577" rIns="284577" bIns="284577" numCol="1" spcCol="1270" anchor="t" anchorCtr="0">
          <a:noAutofit/>
        </a:bodyPr>
        <a:lstStyle/>
        <a:p>
          <a:pPr marL="0" lvl="0" indent="0" algn="l" defTabSz="800100">
            <a:lnSpc>
              <a:spcPct val="90000"/>
            </a:lnSpc>
            <a:spcBef>
              <a:spcPct val="0"/>
            </a:spcBef>
            <a:spcAft>
              <a:spcPct val="35000"/>
            </a:spcAft>
            <a:buNone/>
          </a:pPr>
          <a:r>
            <a:rPr lang="en-US" sz="1800" kern="1200"/>
            <a:t>Prepare – mitigate  the impact of terrorist incidents, by bringing the attack to an end rapidly</a:t>
          </a:r>
        </a:p>
      </dsp:txBody>
      <dsp:txXfrm>
        <a:off x="8972573" y="1434284"/>
        <a:ext cx="2880985" cy="2346053"/>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B8CD3E-CFFA-5444-A44D-A4C25587DDD6}">
      <dsp:nvSpPr>
        <dsp:cNvPr id="0" name=""/>
        <dsp:cNvSpPr/>
      </dsp:nvSpPr>
      <dsp:spPr>
        <a:xfrm>
          <a:off x="0" y="0"/>
          <a:ext cx="1016812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24C523A-0E14-D740-8E35-672FA7E34527}">
      <dsp:nvSpPr>
        <dsp:cNvPr id="0" name=""/>
        <dsp:cNvSpPr/>
      </dsp:nvSpPr>
      <dsp:spPr>
        <a:xfrm>
          <a:off x="0" y="0"/>
          <a:ext cx="10168127" cy="18470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dirty="0"/>
            <a:t>’’The UK faces a range of terrorist threats. The most serious is from Al </a:t>
          </a:r>
          <a:r>
            <a:rPr lang="en-GB" sz="2900" kern="1200" dirty="0" err="1"/>
            <a:t>Qa’ida</a:t>
          </a:r>
          <a:r>
            <a:rPr lang="en-GB" sz="2900" kern="1200" dirty="0"/>
            <a:t>, its affiliates and like-minded organisations.’’ (HM Government, 2011, p.5)</a:t>
          </a:r>
          <a:endParaRPr lang="en-US" sz="2900" kern="1200" dirty="0"/>
        </a:p>
      </dsp:txBody>
      <dsp:txXfrm>
        <a:off x="0" y="0"/>
        <a:ext cx="10168127" cy="1847088"/>
      </dsp:txXfrm>
    </dsp:sp>
    <dsp:sp modelId="{B68E071C-3BBB-CC4D-A376-1DD459FE60C7}">
      <dsp:nvSpPr>
        <dsp:cNvPr id="0" name=""/>
        <dsp:cNvSpPr/>
      </dsp:nvSpPr>
      <dsp:spPr>
        <a:xfrm>
          <a:off x="0" y="1847088"/>
          <a:ext cx="1016812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43E4906-91AB-F64D-94F3-D6DA979AF3B0}">
      <dsp:nvSpPr>
        <dsp:cNvPr id="0" name=""/>
        <dsp:cNvSpPr/>
      </dsp:nvSpPr>
      <dsp:spPr>
        <a:xfrm>
          <a:off x="0" y="1847088"/>
          <a:ext cx="10168127" cy="18470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‘’The threat from terrorism, globally and in the UK is higher than when we last published CONTEST in 2011’’ due to other organisations, threats and ‘’the persistent threat from Al Qa’ida.’’ (HM Government, 2018, p. 7). </a:t>
          </a:r>
          <a:endParaRPr lang="en-US" sz="2900" kern="1200"/>
        </a:p>
      </dsp:txBody>
      <dsp:txXfrm>
        <a:off x="0" y="1847088"/>
        <a:ext cx="10168127" cy="1847088"/>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DFA45D-A5FB-3349-9509-A158ABAECEF3}">
      <dsp:nvSpPr>
        <dsp:cNvPr id="0" name=""/>
        <dsp:cNvSpPr/>
      </dsp:nvSpPr>
      <dsp:spPr>
        <a:xfrm>
          <a:off x="3482" y="453111"/>
          <a:ext cx="2762845" cy="165770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2006-2007 - Al Qaeda in the Islamic </a:t>
          </a:r>
          <a:r>
            <a:rPr lang="en-GB" sz="2000" kern="1200" dirty="0" err="1"/>
            <a:t>Meghreb</a:t>
          </a:r>
          <a:r>
            <a:rPr lang="en-GB" sz="2000" kern="1200" dirty="0"/>
            <a:t> (AQIM) </a:t>
          </a:r>
          <a:endParaRPr lang="en-US" sz="2000" kern="1200" dirty="0"/>
        </a:p>
      </dsp:txBody>
      <dsp:txXfrm>
        <a:off x="3482" y="453111"/>
        <a:ext cx="2762845" cy="1657707"/>
      </dsp:txXfrm>
    </dsp:sp>
    <dsp:sp modelId="{F41AB374-AE81-7242-A479-29DE326221FB}">
      <dsp:nvSpPr>
        <dsp:cNvPr id="0" name=""/>
        <dsp:cNvSpPr/>
      </dsp:nvSpPr>
      <dsp:spPr>
        <a:xfrm>
          <a:off x="3042612" y="453111"/>
          <a:ext cx="2762845" cy="165770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2009 – Al Qaeda in the Arabia Peninsula (AQAP)</a:t>
          </a:r>
          <a:endParaRPr lang="en-US" sz="2000" kern="1200"/>
        </a:p>
      </dsp:txBody>
      <dsp:txXfrm>
        <a:off x="3042612" y="453111"/>
        <a:ext cx="2762845" cy="1657707"/>
      </dsp:txXfrm>
    </dsp:sp>
    <dsp:sp modelId="{84C008B3-D18C-9748-9E0C-4311DE2ABD98}">
      <dsp:nvSpPr>
        <dsp:cNvPr id="0" name=""/>
        <dsp:cNvSpPr/>
      </dsp:nvSpPr>
      <dsp:spPr>
        <a:xfrm>
          <a:off x="6081742" y="453111"/>
          <a:ext cx="2762845" cy="165770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2012 – Al Shabaab pledged allegiance to Al Qaeda 2014 </a:t>
          </a:r>
          <a:endParaRPr lang="en-US" sz="2000" kern="1200"/>
        </a:p>
      </dsp:txBody>
      <dsp:txXfrm>
        <a:off x="6081742" y="453111"/>
        <a:ext cx="2762845" cy="1657707"/>
      </dsp:txXfrm>
    </dsp:sp>
    <dsp:sp modelId="{36EC6211-B9F8-324F-9322-2FCB3230552A}">
      <dsp:nvSpPr>
        <dsp:cNvPr id="0" name=""/>
        <dsp:cNvSpPr/>
      </dsp:nvSpPr>
      <dsp:spPr>
        <a:xfrm>
          <a:off x="9120872" y="453111"/>
          <a:ext cx="2762845" cy="165770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Al Qaeda in the Indian Subcontinent (AQIS)</a:t>
          </a:r>
          <a:endParaRPr lang="en-US" sz="2000" kern="1200" dirty="0"/>
        </a:p>
      </dsp:txBody>
      <dsp:txXfrm>
        <a:off x="9120872" y="453111"/>
        <a:ext cx="2762845" cy="1657707"/>
      </dsp:txXfrm>
    </dsp:sp>
    <dsp:sp modelId="{DA4F73A9-974A-054A-A2A6-8C9FB372E0F3}">
      <dsp:nvSpPr>
        <dsp:cNvPr id="0" name=""/>
        <dsp:cNvSpPr/>
      </dsp:nvSpPr>
      <dsp:spPr>
        <a:xfrm>
          <a:off x="1523047" y="2387102"/>
          <a:ext cx="2762845" cy="165770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JNIM – affiliate in Mali and West Africa</a:t>
          </a:r>
          <a:endParaRPr lang="en-US" sz="2000" kern="1200"/>
        </a:p>
      </dsp:txBody>
      <dsp:txXfrm>
        <a:off x="1523047" y="2387102"/>
        <a:ext cx="2762845" cy="1657707"/>
      </dsp:txXfrm>
    </dsp:sp>
    <dsp:sp modelId="{372983B9-88BA-124B-A97C-7BFDE0B6444E}">
      <dsp:nvSpPr>
        <dsp:cNvPr id="0" name=""/>
        <dsp:cNvSpPr/>
      </dsp:nvSpPr>
      <dsp:spPr>
        <a:xfrm>
          <a:off x="4562177" y="2387102"/>
          <a:ext cx="2762845" cy="165770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Hayat Tahrir al Sham (HTS) - merger of various Syrian militant groups but associates with al Qaeda</a:t>
          </a:r>
          <a:endParaRPr lang="en-US" sz="2000" kern="1200"/>
        </a:p>
      </dsp:txBody>
      <dsp:txXfrm>
        <a:off x="4562177" y="2387102"/>
        <a:ext cx="2762845" cy="1657707"/>
      </dsp:txXfrm>
    </dsp:sp>
    <dsp:sp modelId="{29A6D0C9-8F16-2545-9A2A-BCDD651FB6E1}">
      <dsp:nvSpPr>
        <dsp:cNvPr id="0" name=""/>
        <dsp:cNvSpPr/>
      </dsp:nvSpPr>
      <dsp:spPr>
        <a:xfrm>
          <a:off x="7601307" y="2387102"/>
          <a:ext cx="2762845" cy="165770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Al Qaeda in Egypt.</a:t>
          </a:r>
          <a:endParaRPr lang="en-US" sz="2000" kern="1200" dirty="0"/>
        </a:p>
      </dsp:txBody>
      <dsp:txXfrm>
        <a:off x="7601307" y="2387102"/>
        <a:ext cx="2762845" cy="1657707"/>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10A208-2C4B-CA4F-A272-A2C2F62CD3AD}">
      <dsp:nvSpPr>
        <dsp:cNvPr id="0" name=""/>
        <dsp:cNvSpPr/>
      </dsp:nvSpPr>
      <dsp:spPr>
        <a:xfrm>
          <a:off x="0" y="20879"/>
          <a:ext cx="6967728" cy="13127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dirty="0"/>
            <a:t>Who is al Qaeda, when it was founded and why.</a:t>
          </a:r>
          <a:endParaRPr lang="en-US" sz="3300" kern="1200" dirty="0"/>
        </a:p>
      </dsp:txBody>
      <dsp:txXfrm>
        <a:off x="64083" y="84962"/>
        <a:ext cx="6839562" cy="1184574"/>
      </dsp:txXfrm>
    </dsp:sp>
    <dsp:sp modelId="{A7D139A1-B119-9141-AC0A-086B0BADD193}">
      <dsp:nvSpPr>
        <dsp:cNvPr id="0" name=""/>
        <dsp:cNvSpPr/>
      </dsp:nvSpPr>
      <dsp:spPr>
        <a:xfrm>
          <a:off x="0" y="1428659"/>
          <a:ext cx="6967728" cy="13127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dirty="0"/>
            <a:t>The ideological drivers of Al Qaeda</a:t>
          </a:r>
          <a:endParaRPr lang="en-US" sz="3300" kern="1200" dirty="0"/>
        </a:p>
      </dsp:txBody>
      <dsp:txXfrm>
        <a:off x="64083" y="1492742"/>
        <a:ext cx="6839562" cy="1184574"/>
      </dsp:txXfrm>
    </dsp:sp>
    <dsp:sp modelId="{B2A2FA4B-1E34-B643-A16A-D8F0F85DA2F2}">
      <dsp:nvSpPr>
        <dsp:cNvPr id="0" name=""/>
        <dsp:cNvSpPr/>
      </dsp:nvSpPr>
      <dsp:spPr>
        <a:xfrm>
          <a:off x="0" y="2836439"/>
          <a:ext cx="6967728" cy="13127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The motives and goals Al Qaeda hold.</a:t>
          </a:r>
          <a:endParaRPr lang="en-US" sz="3300" kern="1200"/>
        </a:p>
      </dsp:txBody>
      <dsp:txXfrm>
        <a:off x="64083" y="2900522"/>
        <a:ext cx="6839562" cy="1184574"/>
      </dsp:txXfrm>
    </dsp:sp>
    <dsp:sp modelId="{F25D7C47-0DD0-3C4B-94E1-B9C208162D1F}">
      <dsp:nvSpPr>
        <dsp:cNvPr id="0" name=""/>
        <dsp:cNvSpPr/>
      </dsp:nvSpPr>
      <dsp:spPr>
        <a:xfrm>
          <a:off x="0" y="4244220"/>
          <a:ext cx="6967728" cy="13127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9/11 and the utilisation of technology</a:t>
          </a:r>
          <a:endParaRPr lang="en-US" sz="3300" kern="1200"/>
        </a:p>
      </dsp:txBody>
      <dsp:txXfrm>
        <a:off x="64083" y="4308303"/>
        <a:ext cx="6839562" cy="1184574"/>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3DE112-D0FB-A44F-BC59-37BAAE3E1C99}">
      <dsp:nvSpPr>
        <dsp:cNvPr id="0" name=""/>
        <dsp:cNvSpPr/>
      </dsp:nvSpPr>
      <dsp:spPr>
        <a:xfrm>
          <a:off x="0" y="57239"/>
          <a:ext cx="6967728" cy="17596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dirty="0"/>
            <a:t>Governmental policy following al Qaeda’s 9/11 attack – in the US and UK</a:t>
          </a:r>
          <a:endParaRPr lang="en-US" sz="3200" kern="1200" dirty="0"/>
        </a:p>
      </dsp:txBody>
      <dsp:txXfrm>
        <a:off x="85900" y="143139"/>
        <a:ext cx="6795928" cy="1587880"/>
      </dsp:txXfrm>
    </dsp:sp>
    <dsp:sp modelId="{7BED4173-A88E-2847-9E82-02800E8B3C77}">
      <dsp:nvSpPr>
        <dsp:cNvPr id="0" name=""/>
        <dsp:cNvSpPr/>
      </dsp:nvSpPr>
      <dsp:spPr>
        <a:xfrm>
          <a:off x="0" y="1909079"/>
          <a:ext cx="6967728" cy="17596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How al Qaeda is still a threat today despite the death of Bin Laden </a:t>
          </a:r>
          <a:endParaRPr lang="en-US" sz="3200" kern="1200"/>
        </a:p>
      </dsp:txBody>
      <dsp:txXfrm>
        <a:off x="85900" y="1994979"/>
        <a:ext cx="6795928" cy="1587880"/>
      </dsp:txXfrm>
    </dsp:sp>
    <dsp:sp modelId="{7A3D5C8F-12B1-BB47-BEC2-4D4F731F65E3}">
      <dsp:nvSpPr>
        <dsp:cNvPr id="0" name=""/>
        <dsp:cNvSpPr/>
      </dsp:nvSpPr>
      <dsp:spPr>
        <a:xfrm>
          <a:off x="0" y="3760920"/>
          <a:ext cx="6967728" cy="17596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Due to affiliate groups.</a:t>
          </a:r>
          <a:endParaRPr lang="en-US" sz="3200" kern="1200"/>
        </a:p>
      </dsp:txBody>
      <dsp:txXfrm>
        <a:off x="85900" y="3846820"/>
        <a:ext cx="6795928" cy="1587880"/>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3A2CFC-71C4-E945-85EF-4ADA9A982458}">
      <dsp:nvSpPr>
        <dsp:cNvPr id="0" name=""/>
        <dsp:cNvSpPr/>
      </dsp:nvSpPr>
      <dsp:spPr>
        <a:xfrm>
          <a:off x="2047970" y="4685735"/>
          <a:ext cx="3373534" cy="2024120"/>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t>5. Do you think governmental responses to al Qaeda created an ‘us vs them’ mentality?</a:t>
          </a:r>
        </a:p>
      </dsp:txBody>
      <dsp:txXfrm>
        <a:off x="2047970" y="4685735"/>
        <a:ext cx="3373534" cy="2024120"/>
      </dsp:txXfrm>
    </dsp:sp>
    <dsp:sp modelId="{9196383C-463A-4247-A94B-CB9131B1748C}">
      <dsp:nvSpPr>
        <dsp:cNvPr id="0" name=""/>
        <dsp:cNvSpPr/>
      </dsp:nvSpPr>
      <dsp:spPr>
        <a:xfrm>
          <a:off x="144487" y="305092"/>
          <a:ext cx="3373534" cy="2024120"/>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1. Do you think the war on terror was a proportional response to 9/11 from the US and UK?</a:t>
          </a:r>
          <a:endParaRPr lang="en-US" sz="2200" kern="1200" dirty="0"/>
        </a:p>
      </dsp:txBody>
      <dsp:txXfrm>
        <a:off x="144487" y="305092"/>
        <a:ext cx="3373534" cy="2024120"/>
      </dsp:txXfrm>
    </dsp:sp>
    <dsp:sp modelId="{47542AC6-600E-4740-B1D8-A4808FBC0AFB}">
      <dsp:nvSpPr>
        <dsp:cNvPr id="0" name=""/>
        <dsp:cNvSpPr/>
      </dsp:nvSpPr>
      <dsp:spPr>
        <a:xfrm>
          <a:off x="3769215" y="309640"/>
          <a:ext cx="3373534" cy="2024120"/>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2. Do you think the war on terror pushed more people to join Al Qaeda?</a:t>
          </a:r>
          <a:endParaRPr lang="en-US" sz="2200" kern="1200" dirty="0"/>
        </a:p>
      </dsp:txBody>
      <dsp:txXfrm>
        <a:off x="3769215" y="309640"/>
        <a:ext cx="3373534" cy="2024120"/>
      </dsp:txXfrm>
    </dsp:sp>
    <dsp:sp modelId="{1EF98E1D-C078-F64B-B5DA-ED2BA6178D13}">
      <dsp:nvSpPr>
        <dsp:cNvPr id="0" name=""/>
        <dsp:cNvSpPr/>
      </dsp:nvSpPr>
      <dsp:spPr>
        <a:xfrm>
          <a:off x="144487" y="2510770"/>
          <a:ext cx="3373534" cy="2024120"/>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3. Do you think the technological advancements helped more people join al Qaeda? </a:t>
          </a:r>
          <a:r>
            <a:rPr lang="en-GB" sz="2200" kern="1200" dirty="0" err="1"/>
            <a:t>i.e</a:t>
          </a:r>
          <a:r>
            <a:rPr lang="en-GB" sz="2200" kern="1200" dirty="0"/>
            <a:t>: internet, chatrooms, etc</a:t>
          </a:r>
          <a:endParaRPr lang="en-US" sz="2200" kern="1200" dirty="0"/>
        </a:p>
      </dsp:txBody>
      <dsp:txXfrm>
        <a:off x="144487" y="2510770"/>
        <a:ext cx="3373534" cy="2024120"/>
      </dsp:txXfrm>
    </dsp:sp>
    <dsp:sp modelId="{948BF729-0ECA-C841-BC78-F07BD4E606F5}">
      <dsp:nvSpPr>
        <dsp:cNvPr id="0" name=""/>
        <dsp:cNvSpPr/>
      </dsp:nvSpPr>
      <dsp:spPr>
        <a:xfrm>
          <a:off x="3753528" y="2506938"/>
          <a:ext cx="3373534" cy="2024120"/>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4. Do you think the death of bin Laden reduced the threat of al Qaeda?</a:t>
          </a:r>
          <a:endParaRPr lang="en-US" sz="2200" kern="1200" dirty="0"/>
        </a:p>
      </dsp:txBody>
      <dsp:txXfrm>
        <a:off x="3753528" y="2506938"/>
        <a:ext cx="3373534" cy="2024120"/>
      </dsp:txXfrm>
    </dsp:sp>
  </dsp:spTree>
</dsp:drawing>
</file>

<file path=ppt/diagrams/layout1.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16/7/layout/HorizontalActionList">
  <dgm:title val="Horizontal Action List"/>
  <dgm:desc val="Used to show non-sequential or grouped lists of information. Works well with large amounts of text. All text has the same level of emphasis, and direction is not implied."/>
  <dgm:catLst>
    <dgm:cat type="list"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fact="0.6"/>
      <dgm:constr type="h" for="des" forName="composite" op="equ"/>
      <dgm:constr type="w" for="ch" forName="composite" refType="w"/>
      <dgm:constr type="w" for="des" forName="parTx"/>
      <dgm:constr type="h" for="des" forName="parTx" op="equ"/>
      <dgm:constr type="w" for="des" forName="desTx"/>
      <dgm:constr type="primFontSz" for="des" forName="parTx" val="54"/>
      <dgm:constr type="primFontSz" for="des" forName="desTx" refType="primFontSz" refFor="des" refForName="parTx" op="lte" fact="0.75"/>
      <dgm:constr type="h" for="des" forName="desTx" op="equ"/>
      <dgm:constr type="w" for="ch" forName="space" op="equ" val="3"/>
    </dgm:constrLst>
    <dgm:ruleLst>
      <dgm:rule type="w" for="ch" forName="composite" val="0" fact="NaN" max="NaN"/>
    </dgm:ruleLst>
    <dgm:forEach name="Name6"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varLst>
          <dgm:alg type="tx"/>
          <dgm:shape xmlns:r="http://schemas.openxmlformats.org/officeDocument/2006/relationships" type="rect" r:blip="">
            <dgm:adjLst/>
          </dgm:shape>
          <dgm:presOf axis="self" ptType="node"/>
          <dgm:constrLst>
            <dgm:constr type="h" refType="w" op="lte" fact="0.3"/>
            <dgm:constr type="h"/>
            <dgm:constr type="tMarg" refType="w" fact="0.224"/>
            <dgm:constr type="bMarg" refType="w" fact="0.224"/>
            <dgm:constr type="lMarg" refType="w" fact="0.224"/>
            <dgm:constr type="rMarg" refType="w" fact="0.224"/>
          </dgm:constrLst>
          <dgm:ruleLst>
            <dgm:rule type="h" val="INF" fact="NaN" max="NaN"/>
            <dgm:rule type="primFontSz" val="14" fact="NaN" max="NaN"/>
          </dgm:ruleLst>
        </dgm:layoutNode>
        <dgm:layoutNode name="desTx" styleLbl="alignAccFollowNode1">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primFontSz" val="28"/>
            <dgm:constr type="tMarg" refType="w" fact="0.28"/>
            <dgm:constr type="bMarg" refType="w" fact="0.28"/>
            <dgm:constr type="lMarg" refType="w" fact="0.28"/>
            <dgm:constr type="rMarg" refType="w" fact="0.28"/>
          </dgm:constrLst>
          <dgm:ruleLst>
            <dgm:rule type="h" val="INF" fact="NaN" max="NaN"/>
            <dgm:rule type="primFontSz" val="11"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82EA40F-347B-E048-9A6A-B27E2D23E7FB}" type="datetimeFigureOut">
              <a:rPr lang="en-GB" smtClean="0"/>
              <a:t>29/09/2021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B3AC7A-BF9A-564A-9ED1-044752A3533F}" type="slidenum">
              <a:rPr lang="en-GB" smtClean="0"/>
              <a:t>‹#›</a:t>
            </a:fld>
            <a:endParaRPr lang="en-GB"/>
          </a:p>
        </p:txBody>
      </p:sp>
    </p:spTree>
    <p:extLst>
      <p:ext uri="{BB962C8B-B14F-4D97-AF65-F5344CB8AC3E}">
        <p14:creationId xmlns:p14="http://schemas.microsoft.com/office/powerpoint/2010/main" val="9743563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Hello guys, my name is Sian – I am a PGCE student who is going to working with you over the next few weeks.</a:t>
            </a:r>
          </a:p>
          <a:p>
            <a:r>
              <a:rPr lang="en-GB" sz="1200" kern="1200" dirty="0">
                <a:solidFill>
                  <a:schemeClr val="tx1"/>
                </a:solidFill>
                <a:effectLst/>
                <a:latin typeface="+mn-lt"/>
                <a:ea typeface="+mn-ea"/>
                <a:cs typeface="+mn-cs"/>
              </a:rPr>
              <a:t>This lecture is about terrorist groups and organisations and today we will be focusing on Al Qaeda</a:t>
            </a:r>
          </a:p>
          <a:p>
            <a:endParaRPr lang="en-GB" dirty="0"/>
          </a:p>
        </p:txBody>
      </p:sp>
      <p:sp>
        <p:nvSpPr>
          <p:cNvPr id="4" name="Slide Number Placeholder 3"/>
          <p:cNvSpPr>
            <a:spLocks noGrp="1"/>
          </p:cNvSpPr>
          <p:nvPr>
            <p:ph type="sldNum" sz="quarter" idx="5"/>
          </p:nvPr>
        </p:nvSpPr>
        <p:spPr/>
        <p:txBody>
          <a:bodyPr/>
          <a:lstStyle/>
          <a:p>
            <a:fld id="{B6B3AC7A-BF9A-564A-9ED1-044752A3533F}" type="slidenum">
              <a:rPr lang="en-GB" smtClean="0"/>
              <a:t>1</a:t>
            </a:fld>
            <a:endParaRPr lang="en-GB"/>
          </a:p>
        </p:txBody>
      </p:sp>
    </p:spTree>
    <p:extLst>
      <p:ext uri="{BB962C8B-B14F-4D97-AF65-F5344CB8AC3E}">
        <p14:creationId xmlns:p14="http://schemas.microsoft.com/office/powerpoint/2010/main" val="40252870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aims of this lecture are to introduce the Islamist terrorist group al Qaeda and explore the ideology, motives and goals behind this organisation. Also, look at 9/11 and how technology was used. Moreover, this lecture aims to look at how al Qaeda shaped governmental policy following the events of 9/11. Finally, the aim of this lecture is to explore al Qaeda’s currency in modern day society.</a:t>
            </a:r>
          </a:p>
          <a:p>
            <a:endParaRPr lang="en-GB" dirty="0"/>
          </a:p>
        </p:txBody>
      </p:sp>
      <p:sp>
        <p:nvSpPr>
          <p:cNvPr id="4" name="Slide Number Placeholder 3"/>
          <p:cNvSpPr>
            <a:spLocks noGrp="1"/>
          </p:cNvSpPr>
          <p:nvPr>
            <p:ph type="sldNum" sz="quarter" idx="5"/>
          </p:nvPr>
        </p:nvSpPr>
        <p:spPr/>
        <p:txBody>
          <a:bodyPr/>
          <a:lstStyle/>
          <a:p>
            <a:fld id="{B6B3AC7A-BF9A-564A-9ED1-044752A3533F}" type="slidenum">
              <a:rPr lang="en-GB" smtClean="0"/>
              <a:t>2</a:t>
            </a:fld>
            <a:endParaRPr lang="en-GB"/>
          </a:p>
        </p:txBody>
      </p:sp>
    </p:spTree>
    <p:extLst>
      <p:ext uri="{BB962C8B-B14F-4D97-AF65-F5344CB8AC3E}">
        <p14:creationId xmlns:p14="http://schemas.microsoft.com/office/powerpoint/2010/main" val="11599359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objectives of this session are: </a:t>
            </a:r>
          </a:p>
          <a:p>
            <a:pPr lvl="0"/>
            <a:r>
              <a:rPr lang="en-GB" sz="1200" kern="1200" dirty="0">
                <a:solidFill>
                  <a:schemeClr val="tx1"/>
                </a:solidFill>
                <a:effectLst/>
                <a:latin typeface="+mn-lt"/>
                <a:ea typeface="+mn-ea"/>
                <a:cs typeface="+mn-cs"/>
              </a:rPr>
              <a:t>To understand who al Qaeda are, </a:t>
            </a:r>
          </a:p>
          <a:p>
            <a:pPr lvl="0"/>
            <a:r>
              <a:rPr lang="en-GB" sz="1200" kern="1200" dirty="0">
                <a:solidFill>
                  <a:schemeClr val="tx1"/>
                </a:solidFill>
                <a:effectLst/>
                <a:latin typeface="+mn-lt"/>
                <a:ea typeface="+mn-ea"/>
                <a:cs typeface="+mn-cs"/>
              </a:rPr>
              <a:t>Examine the ideology, motives and goals that are precedent within Al Qaeda’s organisation.</a:t>
            </a:r>
          </a:p>
          <a:p>
            <a:pPr lvl="0"/>
            <a:r>
              <a:rPr lang="en-GB" sz="1200" kern="1200" dirty="0">
                <a:solidFill>
                  <a:schemeClr val="tx1"/>
                </a:solidFill>
                <a:effectLst/>
                <a:latin typeface="+mn-lt"/>
                <a:ea typeface="+mn-ea"/>
                <a:cs typeface="+mn-cs"/>
              </a:rPr>
              <a:t>To discover how technology aided in the operations of 9/11</a:t>
            </a:r>
          </a:p>
          <a:p>
            <a:pPr lvl="0"/>
            <a:r>
              <a:rPr lang="en-GB" sz="1200" kern="1200" dirty="0">
                <a:solidFill>
                  <a:schemeClr val="tx1"/>
                </a:solidFill>
                <a:effectLst/>
                <a:latin typeface="+mn-lt"/>
                <a:ea typeface="+mn-ea"/>
                <a:cs typeface="+mn-cs"/>
              </a:rPr>
              <a:t>To assess the impact al Qaeda had on governmental policy following the events of 9/11.</a:t>
            </a:r>
          </a:p>
          <a:p>
            <a:pPr lvl="0"/>
            <a:r>
              <a:rPr lang="en-GB" sz="1200" kern="1200" dirty="0">
                <a:solidFill>
                  <a:schemeClr val="tx1"/>
                </a:solidFill>
                <a:effectLst/>
                <a:latin typeface="+mn-lt"/>
                <a:ea typeface="+mn-ea"/>
                <a:cs typeface="+mn-cs"/>
              </a:rPr>
              <a:t>Distinguish the prevalence that Al Qaeda has in modern day society.</a:t>
            </a:r>
          </a:p>
          <a:p>
            <a:endParaRPr lang="en-GB" dirty="0"/>
          </a:p>
        </p:txBody>
      </p:sp>
      <p:sp>
        <p:nvSpPr>
          <p:cNvPr id="4" name="Slide Number Placeholder 3"/>
          <p:cNvSpPr>
            <a:spLocks noGrp="1"/>
          </p:cNvSpPr>
          <p:nvPr>
            <p:ph type="sldNum" sz="quarter" idx="5"/>
          </p:nvPr>
        </p:nvSpPr>
        <p:spPr/>
        <p:txBody>
          <a:bodyPr/>
          <a:lstStyle/>
          <a:p>
            <a:fld id="{B6B3AC7A-BF9A-564A-9ED1-044752A3533F}" type="slidenum">
              <a:rPr lang="en-GB" smtClean="0"/>
              <a:t>3</a:t>
            </a:fld>
            <a:endParaRPr lang="en-GB"/>
          </a:p>
        </p:txBody>
      </p:sp>
    </p:spTree>
    <p:extLst>
      <p:ext uri="{BB962C8B-B14F-4D97-AF65-F5344CB8AC3E}">
        <p14:creationId xmlns:p14="http://schemas.microsoft.com/office/powerpoint/2010/main" val="36056758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So, who are al Qaeda?</a:t>
            </a:r>
          </a:p>
          <a:p>
            <a:r>
              <a:rPr lang="en-GB" sz="1200" kern="1200" dirty="0">
                <a:solidFill>
                  <a:schemeClr val="tx1"/>
                </a:solidFill>
                <a:effectLst/>
                <a:latin typeface="+mn-lt"/>
                <a:ea typeface="+mn-ea"/>
                <a:cs typeface="+mn-cs"/>
              </a:rPr>
              <a:t>Al Qaeda transpired as a group of like-minded Muslims fighting against the Soviet Union during the 1980s. The original leader – Osama Bin Laden had a vision to create a frontline of fighters who could lead the global jihad and unite jihadists struggling against their own regimes under a single umbrella of jihadists, seeking to establish a caliphate (a rule of , or land ruled by, an Islamic political leader). By the 1990s Bin Ladens goal changed to focus on what he saw as the bigger enemy, the United States. </a:t>
            </a:r>
          </a:p>
          <a:p>
            <a:endParaRPr lang="en-GB" dirty="0"/>
          </a:p>
        </p:txBody>
      </p:sp>
      <p:sp>
        <p:nvSpPr>
          <p:cNvPr id="4" name="Slide Number Placeholder 3"/>
          <p:cNvSpPr>
            <a:spLocks noGrp="1"/>
          </p:cNvSpPr>
          <p:nvPr>
            <p:ph type="sldNum" sz="quarter" idx="5"/>
          </p:nvPr>
        </p:nvSpPr>
        <p:spPr/>
        <p:txBody>
          <a:bodyPr/>
          <a:lstStyle/>
          <a:p>
            <a:fld id="{B6B3AC7A-BF9A-564A-9ED1-044752A3533F}" type="slidenum">
              <a:rPr lang="en-GB" smtClean="0"/>
              <a:t>4</a:t>
            </a:fld>
            <a:endParaRPr lang="en-GB"/>
          </a:p>
        </p:txBody>
      </p:sp>
    </p:spTree>
    <p:extLst>
      <p:ext uri="{BB962C8B-B14F-4D97-AF65-F5344CB8AC3E}">
        <p14:creationId xmlns:p14="http://schemas.microsoft.com/office/powerpoint/2010/main" val="253876030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What is Jihadism/Jihadi?</a:t>
            </a:r>
          </a:p>
          <a:p>
            <a:r>
              <a:rPr lang="en-GB" sz="1200" kern="1200" dirty="0">
                <a:solidFill>
                  <a:schemeClr val="tx1"/>
                </a:solidFill>
                <a:effectLst/>
                <a:latin typeface="+mn-lt"/>
                <a:ea typeface="+mn-ea"/>
                <a:cs typeface="+mn-cs"/>
              </a:rPr>
              <a:t>Jihad means effort or struggle – to build a good Muslim society or war for faith against non-believers. Jihadists see violent struggle as a necessary means to eradicate obstacles, defend Muslim communities aka </a:t>
            </a:r>
            <a:r>
              <a:rPr lang="en-GB" sz="1200" i="1" kern="1200" dirty="0">
                <a:solidFill>
                  <a:schemeClr val="tx1"/>
                </a:solidFill>
                <a:effectLst/>
                <a:latin typeface="+mn-lt"/>
                <a:ea typeface="+mn-ea"/>
                <a:cs typeface="+mn-cs"/>
              </a:rPr>
              <a:t>ummah.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Jihadism focuses on overthrowing local regimes; agendas and gradually expand to include global goals. Al Qaeda believes that Muslims should be educated on the sharia – the idea of jihad must be popularised to convince Muslims to take up arms as a sole method of liberation.</a:t>
            </a:r>
          </a:p>
          <a:p>
            <a:endParaRPr lang="en-GB" dirty="0"/>
          </a:p>
        </p:txBody>
      </p:sp>
      <p:sp>
        <p:nvSpPr>
          <p:cNvPr id="4" name="Slide Number Placeholder 3"/>
          <p:cNvSpPr>
            <a:spLocks noGrp="1"/>
          </p:cNvSpPr>
          <p:nvPr>
            <p:ph type="sldNum" sz="quarter" idx="5"/>
          </p:nvPr>
        </p:nvSpPr>
        <p:spPr/>
        <p:txBody>
          <a:bodyPr/>
          <a:lstStyle/>
          <a:p>
            <a:fld id="{B6B3AC7A-BF9A-564A-9ED1-044752A3533F}" type="slidenum">
              <a:rPr lang="en-GB" smtClean="0"/>
              <a:t>5</a:t>
            </a:fld>
            <a:endParaRPr lang="en-GB"/>
          </a:p>
        </p:txBody>
      </p:sp>
    </p:spTree>
    <p:extLst>
      <p:ext uri="{BB962C8B-B14F-4D97-AF65-F5344CB8AC3E}">
        <p14:creationId xmlns:p14="http://schemas.microsoft.com/office/powerpoint/2010/main" val="4296482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Al Qaeda’s Ideology:</a:t>
            </a:r>
          </a:p>
          <a:p>
            <a:r>
              <a:rPr lang="en-GB" sz="1200" kern="1200" dirty="0">
                <a:solidFill>
                  <a:schemeClr val="tx1"/>
                </a:solidFill>
                <a:effectLst/>
                <a:latin typeface="+mn-lt"/>
                <a:ea typeface="+mn-ea"/>
                <a:cs typeface="+mn-cs"/>
              </a:rPr>
              <a:t>Anti-Semitism is a deep-rooted ideological cause in Al Qaeda’s ideology. Seeing Jews as the enemy -. Jews are seen as a key component of the forces they view as being at war with Islam.</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Their ideology also suggests that poor leadership has caused issues in the Muslim and Islamic community – due to the acceptance of Western norms and values that has polluted the Muslim community causing them to drift from the true path of Islam. </a:t>
            </a:r>
          </a:p>
          <a:p>
            <a:endParaRPr lang="en-GB" dirty="0"/>
          </a:p>
        </p:txBody>
      </p:sp>
      <p:sp>
        <p:nvSpPr>
          <p:cNvPr id="4" name="Slide Number Placeholder 3"/>
          <p:cNvSpPr>
            <a:spLocks noGrp="1"/>
          </p:cNvSpPr>
          <p:nvPr>
            <p:ph type="sldNum" sz="quarter" idx="5"/>
          </p:nvPr>
        </p:nvSpPr>
        <p:spPr/>
        <p:txBody>
          <a:bodyPr/>
          <a:lstStyle/>
          <a:p>
            <a:fld id="{B6B3AC7A-BF9A-564A-9ED1-044752A3533F}" type="slidenum">
              <a:rPr lang="en-GB" smtClean="0"/>
              <a:t>6</a:t>
            </a:fld>
            <a:endParaRPr lang="en-GB"/>
          </a:p>
        </p:txBody>
      </p:sp>
    </p:spTree>
    <p:extLst>
      <p:ext uri="{BB962C8B-B14F-4D97-AF65-F5344CB8AC3E}">
        <p14:creationId xmlns:p14="http://schemas.microsoft.com/office/powerpoint/2010/main" val="18097251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Al Qaeda added to their ideological cause pushing for an Islamic revolution and calling for Muslims to kill Americans and argued that Muslims are obligated to defend their faith in this way. Bin Laden said that ‘’The ruling to kill the Americans and their allies – civilians and military is an individual duty for every Muslim who can do it in any country’’. The ideological push to kill Americans links in with how Al Qaeda believes Western norms and values tainted Islamic and Muslims beliefs, teachings and ways of life. </a:t>
            </a:r>
          </a:p>
          <a:p>
            <a:endParaRPr lang="en-GB" dirty="0"/>
          </a:p>
        </p:txBody>
      </p:sp>
      <p:sp>
        <p:nvSpPr>
          <p:cNvPr id="4" name="Slide Number Placeholder 3"/>
          <p:cNvSpPr>
            <a:spLocks noGrp="1"/>
          </p:cNvSpPr>
          <p:nvPr>
            <p:ph type="sldNum" sz="quarter" idx="5"/>
          </p:nvPr>
        </p:nvSpPr>
        <p:spPr/>
        <p:txBody>
          <a:bodyPr/>
          <a:lstStyle/>
          <a:p>
            <a:fld id="{B6B3AC7A-BF9A-564A-9ED1-044752A3533F}" type="slidenum">
              <a:rPr lang="en-GB" smtClean="0"/>
              <a:t>7</a:t>
            </a:fld>
            <a:endParaRPr lang="en-GB"/>
          </a:p>
        </p:txBody>
      </p:sp>
    </p:spTree>
    <p:extLst>
      <p:ext uri="{BB962C8B-B14F-4D97-AF65-F5344CB8AC3E}">
        <p14:creationId xmlns:p14="http://schemas.microsoft.com/office/powerpoint/2010/main" val="22558008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Al Qaeda argues that Islam provides a total way of life and offers direction for governance, economics and society. Bin Laden 1997 states that ‘’We are an </a:t>
            </a:r>
            <a:r>
              <a:rPr lang="en-GB" sz="1200" i="1" kern="1200" dirty="0">
                <a:solidFill>
                  <a:schemeClr val="tx1"/>
                </a:solidFill>
                <a:effectLst/>
                <a:latin typeface="+mn-lt"/>
                <a:ea typeface="+mn-ea"/>
                <a:cs typeface="+mn-cs"/>
              </a:rPr>
              <a:t>ummah </a:t>
            </a:r>
            <a:r>
              <a:rPr lang="en-GB" sz="1200" kern="1200" dirty="0">
                <a:solidFill>
                  <a:schemeClr val="tx1"/>
                </a:solidFill>
                <a:effectLst/>
                <a:latin typeface="+mn-lt"/>
                <a:ea typeface="+mn-ea"/>
                <a:cs typeface="+mn-cs"/>
              </a:rPr>
              <a:t>[unified Muslim community] and have a long history with grace of God. We are now in the 15</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Century of this great religion’’. This quote illustrates how Al Qaeda’s ideological focus is on religion and how Islam brings together a community of unified people with the same values and norms. </a:t>
            </a:r>
          </a:p>
          <a:p>
            <a:endParaRPr lang="en-GB" dirty="0"/>
          </a:p>
        </p:txBody>
      </p:sp>
      <p:sp>
        <p:nvSpPr>
          <p:cNvPr id="4" name="Slide Number Placeholder 3"/>
          <p:cNvSpPr>
            <a:spLocks noGrp="1"/>
          </p:cNvSpPr>
          <p:nvPr>
            <p:ph type="sldNum" sz="quarter" idx="5"/>
          </p:nvPr>
        </p:nvSpPr>
        <p:spPr/>
        <p:txBody>
          <a:bodyPr/>
          <a:lstStyle/>
          <a:p>
            <a:fld id="{B6B3AC7A-BF9A-564A-9ED1-044752A3533F}" type="slidenum">
              <a:rPr lang="en-GB" smtClean="0"/>
              <a:t>8</a:t>
            </a:fld>
            <a:endParaRPr lang="en-GB"/>
          </a:p>
        </p:txBody>
      </p:sp>
    </p:spTree>
    <p:extLst>
      <p:ext uri="{BB962C8B-B14F-4D97-AF65-F5344CB8AC3E}">
        <p14:creationId xmlns:p14="http://schemas.microsoft.com/office/powerpoint/2010/main" val="141852968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Motives and Goals of Al Qaeda:</a:t>
            </a:r>
          </a:p>
          <a:p>
            <a:r>
              <a:rPr lang="en-GB" sz="1200" kern="1200" dirty="0" err="1">
                <a:solidFill>
                  <a:schemeClr val="tx1"/>
                </a:solidFill>
                <a:effectLst/>
                <a:latin typeface="+mn-lt"/>
                <a:ea typeface="+mn-ea"/>
                <a:cs typeface="+mn-cs"/>
              </a:rPr>
              <a:t>Zuwahiri</a:t>
            </a:r>
            <a:r>
              <a:rPr lang="en-GB" sz="1200" kern="1200" dirty="0">
                <a:solidFill>
                  <a:schemeClr val="tx1"/>
                </a:solidFill>
                <a:effectLst/>
                <a:latin typeface="+mn-lt"/>
                <a:ea typeface="+mn-ea"/>
                <a:cs typeface="+mn-cs"/>
              </a:rPr>
              <a:t> ‘’Liberating the Muslim nation, confronting the enemies of Islam, and launching jihad against them require Muslim authority, established on Muslim land’’ – This illustrates how the goal of al Qaeda is setting Muslims free from their perceived imprisonment through taking action on those seen as enemies to Islam (so the US due to their pollution of their Western norms and values that have tainted Islamic beliefs). </a:t>
            </a:r>
          </a:p>
          <a:p>
            <a:r>
              <a:rPr lang="en-GB" sz="1200" kern="1200" dirty="0" err="1">
                <a:solidFill>
                  <a:schemeClr val="tx1"/>
                </a:solidFill>
                <a:effectLst/>
                <a:latin typeface="+mn-lt"/>
                <a:ea typeface="+mn-ea"/>
                <a:cs typeface="+mn-cs"/>
              </a:rPr>
              <a:t>Zuwahiri</a:t>
            </a:r>
            <a:r>
              <a:rPr lang="en-GB" sz="1200" kern="1200" dirty="0">
                <a:solidFill>
                  <a:schemeClr val="tx1"/>
                </a:solidFill>
                <a:effectLst/>
                <a:latin typeface="+mn-lt"/>
                <a:ea typeface="+mn-ea"/>
                <a:cs typeface="+mn-cs"/>
              </a:rPr>
              <a:t> goes on to suggest that this is the principal goal of Al Qaeda – ‘’the restoration of the caliphate and the dismissal of the invaders from the land of Islam’’.</a:t>
            </a:r>
          </a:p>
          <a:p>
            <a:endParaRPr lang="en-GB" dirty="0"/>
          </a:p>
        </p:txBody>
      </p:sp>
      <p:sp>
        <p:nvSpPr>
          <p:cNvPr id="4" name="Slide Number Placeholder 3"/>
          <p:cNvSpPr>
            <a:spLocks noGrp="1"/>
          </p:cNvSpPr>
          <p:nvPr>
            <p:ph type="sldNum" sz="quarter" idx="5"/>
          </p:nvPr>
        </p:nvSpPr>
        <p:spPr/>
        <p:txBody>
          <a:bodyPr/>
          <a:lstStyle/>
          <a:p>
            <a:fld id="{B6B3AC7A-BF9A-564A-9ED1-044752A3533F}" type="slidenum">
              <a:rPr lang="en-GB" smtClean="0"/>
              <a:t>9</a:t>
            </a:fld>
            <a:endParaRPr lang="en-GB"/>
          </a:p>
        </p:txBody>
      </p:sp>
    </p:spTree>
    <p:extLst>
      <p:ext uri="{BB962C8B-B14F-4D97-AF65-F5344CB8AC3E}">
        <p14:creationId xmlns:p14="http://schemas.microsoft.com/office/powerpoint/2010/main" val="112003849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Al Qaeda’s objective is to create a unified Muslim community (unification of the </a:t>
            </a:r>
            <a:r>
              <a:rPr lang="en-GB" sz="1200" i="1" kern="1200" dirty="0">
                <a:solidFill>
                  <a:schemeClr val="tx1"/>
                </a:solidFill>
                <a:effectLst/>
                <a:latin typeface="+mn-lt"/>
                <a:ea typeface="+mn-ea"/>
                <a:cs typeface="+mn-cs"/>
              </a:rPr>
              <a:t>ummah). </a:t>
            </a:r>
            <a:r>
              <a:rPr lang="en-GB" sz="1200" kern="1200" dirty="0">
                <a:solidFill>
                  <a:schemeClr val="tx1"/>
                </a:solidFill>
                <a:effectLst/>
                <a:latin typeface="+mn-lt"/>
                <a:ea typeface="+mn-ea"/>
                <a:cs typeface="+mn-cs"/>
              </a:rPr>
              <a:t>Another goal is to create transnational unity which creates a defensive barrier against Western influence. Al Qaeda also want to bring back the correct interpretation of Islam through removing the Western influence. </a:t>
            </a:r>
          </a:p>
          <a:p>
            <a:r>
              <a:rPr lang="en-GB" sz="1200" kern="1200" dirty="0">
                <a:solidFill>
                  <a:schemeClr val="tx1"/>
                </a:solidFill>
                <a:effectLst/>
                <a:latin typeface="+mn-lt"/>
                <a:ea typeface="+mn-ea"/>
                <a:cs typeface="+mn-cs"/>
              </a:rPr>
              <a:t>Salafi – Salafi is best described as religious ideology rather than a secular ideology. The focus of Salafi is the goal to raise awareness among Muslims that their religion has been decreasing and focuses on the crisis identity and instil to Muslims the notion of </a:t>
            </a:r>
            <a:r>
              <a:rPr lang="en-GB" sz="1200" i="1" kern="1200" dirty="0">
                <a:solidFill>
                  <a:schemeClr val="tx1"/>
                </a:solidFill>
                <a:effectLst/>
                <a:latin typeface="+mn-lt"/>
                <a:ea typeface="+mn-ea"/>
                <a:cs typeface="+mn-cs"/>
              </a:rPr>
              <a:t>Ummah</a:t>
            </a:r>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5"/>
          </p:nvPr>
        </p:nvSpPr>
        <p:spPr/>
        <p:txBody>
          <a:bodyPr/>
          <a:lstStyle/>
          <a:p>
            <a:fld id="{B6B3AC7A-BF9A-564A-9ED1-044752A3533F}" type="slidenum">
              <a:rPr lang="en-GB" smtClean="0"/>
              <a:t>10</a:t>
            </a:fld>
            <a:endParaRPr lang="en-GB"/>
          </a:p>
        </p:txBody>
      </p:sp>
    </p:spTree>
    <p:extLst>
      <p:ext uri="{BB962C8B-B14F-4D97-AF65-F5344CB8AC3E}">
        <p14:creationId xmlns:p14="http://schemas.microsoft.com/office/powerpoint/2010/main" val="85298423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timeline of Osama Bin Laden. In 1979, bin Laden travels to Afghanistan to join the jihad (the holy war) against the Soviet Union. In 1998 he founds Al Qaeda – also known as ‘the base’. In 1990 the US invades Iraq with troops arriving in Saudi Arabi, which causes Bin Laden to become outraged by the US presence near holy sites (which then results in a change in ideology and motives of al Qaeda making the US their enemy. In 1998 Bin Laden and al Zawahiri endorse fatwa which is published in their magazine </a:t>
            </a:r>
            <a:r>
              <a:rPr lang="en-GB" sz="1200" i="1" kern="1200" dirty="0">
                <a:solidFill>
                  <a:schemeClr val="tx1"/>
                </a:solidFill>
                <a:effectLst/>
                <a:latin typeface="+mn-lt"/>
                <a:ea typeface="+mn-ea"/>
                <a:cs typeface="+mn-cs"/>
              </a:rPr>
              <a:t>Inspire</a:t>
            </a:r>
            <a:r>
              <a:rPr lang="en-GB" sz="1200" kern="1200" dirty="0">
                <a:solidFill>
                  <a:schemeClr val="tx1"/>
                </a:solidFill>
                <a:effectLst/>
                <a:latin typeface="+mn-lt"/>
                <a:ea typeface="+mn-ea"/>
                <a:cs typeface="+mn-cs"/>
              </a:rPr>
              <a:t> stating that Muslims should kill Americans. In 2001 – Al Qaeda launches an attack on the World Trade Centre where nearly 3000 people were killed. In 2011 US forces raid a compound in Pakistan and Bin Laden is shot and dies of a gunshot wound.</a:t>
            </a:r>
          </a:p>
          <a:p>
            <a:endParaRPr lang="en-GB" dirty="0"/>
          </a:p>
        </p:txBody>
      </p:sp>
      <p:sp>
        <p:nvSpPr>
          <p:cNvPr id="4" name="Slide Number Placeholder 3"/>
          <p:cNvSpPr>
            <a:spLocks noGrp="1"/>
          </p:cNvSpPr>
          <p:nvPr>
            <p:ph type="sldNum" sz="quarter" idx="5"/>
          </p:nvPr>
        </p:nvSpPr>
        <p:spPr/>
        <p:txBody>
          <a:bodyPr/>
          <a:lstStyle/>
          <a:p>
            <a:fld id="{B6B3AC7A-BF9A-564A-9ED1-044752A3533F}" type="slidenum">
              <a:rPr lang="en-GB" smtClean="0"/>
              <a:t>11</a:t>
            </a:fld>
            <a:endParaRPr lang="en-GB"/>
          </a:p>
        </p:txBody>
      </p:sp>
    </p:spTree>
    <p:extLst>
      <p:ext uri="{BB962C8B-B14F-4D97-AF65-F5344CB8AC3E}">
        <p14:creationId xmlns:p14="http://schemas.microsoft.com/office/powerpoint/2010/main" val="426683517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9/11 – little was known regarding al Qaeda operations or even the organisation before 9/11; the attack on the World Trade Centres on September 11</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2001. However, following the events of 9/11 governmental focus surrounding the issue of terrorism has focused heavily on al Qaeda and Islamist terrorism. Matthews (2013) states that since the events of 9/11 the ‘’UK government statements on the terrorist threat have almost exclusively related to Islamist and radical Jihadist groups’’. This is because of the magnitude of damage and destruction caused by al Qaeda on September 11</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a:t>
            </a:r>
          </a:p>
          <a:p>
            <a:endParaRPr lang="en-GB" dirty="0"/>
          </a:p>
        </p:txBody>
      </p:sp>
      <p:sp>
        <p:nvSpPr>
          <p:cNvPr id="4" name="Slide Number Placeholder 3"/>
          <p:cNvSpPr>
            <a:spLocks noGrp="1"/>
          </p:cNvSpPr>
          <p:nvPr>
            <p:ph type="sldNum" sz="quarter" idx="5"/>
          </p:nvPr>
        </p:nvSpPr>
        <p:spPr/>
        <p:txBody>
          <a:bodyPr/>
          <a:lstStyle/>
          <a:p>
            <a:fld id="{B6B3AC7A-BF9A-564A-9ED1-044752A3533F}" type="slidenum">
              <a:rPr lang="en-GB" smtClean="0"/>
              <a:t>12</a:t>
            </a:fld>
            <a:endParaRPr lang="en-GB"/>
          </a:p>
        </p:txBody>
      </p:sp>
    </p:spTree>
    <p:extLst>
      <p:ext uri="{BB962C8B-B14F-4D97-AF65-F5344CB8AC3E}">
        <p14:creationId xmlns:p14="http://schemas.microsoft.com/office/powerpoint/2010/main" val="383599221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9/11 – Also, Al Qaeda utilised the internet to plan, coordinate and carryout their tasks. Which was new as computers and the internet were a relatively new concept, so cybersecurity inventions were not as advanced as they are today. Thomas 2003 highlights how there is strong evidence that terrorists used the internet to plan their operations for 9/11 as a computer seized in Afghanistan revealed that al Qaeda was collecting intelligence on targets and sending encrypted messages.</a:t>
            </a:r>
          </a:p>
          <a:p>
            <a:endParaRPr lang="en-GB" dirty="0"/>
          </a:p>
        </p:txBody>
      </p:sp>
      <p:sp>
        <p:nvSpPr>
          <p:cNvPr id="4" name="Slide Number Placeholder 3"/>
          <p:cNvSpPr>
            <a:spLocks noGrp="1"/>
          </p:cNvSpPr>
          <p:nvPr>
            <p:ph type="sldNum" sz="quarter" idx="5"/>
          </p:nvPr>
        </p:nvSpPr>
        <p:spPr/>
        <p:txBody>
          <a:bodyPr/>
          <a:lstStyle/>
          <a:p>
            <a:fld id="{B6B3AC7A-BF9A-564A-9ED1-044752A3533F}" type="slidenum">
              <a:rPr lang="en-GB" smtClean="0"/>
              <a:t>13</a:t>
            </a:fld>
            <a:endParaRPr lang="en-GB"/>
          </a:p>
        </p:txBody>
      </p:sp>
    </p:spTree>
    <p:extLst>
      <p:ext uri="{BB962C8B-B14F-4D97-AF65-F5344CB8AC3E}">
        <p14:creationId xmlns:p14="http://schemas.microsoft.com/office/powerpoint/2010/main" val="159465623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UNODC 2012 states how the internet can be used to facilitate the preparation of acts of terrorism – through communications within organisations that promote violent extremism across borders.</a:t>
            </a:r>
          </a:p>
          <a:p>
            <a:endParaRPr lang="en-GB" dirty="0"/>
          </a:p>
        </p:txBody>
      </p:sp>
      <p:sp>
        <p:nvSpPr>
          <p:cNvPr id="4" name="Slide Number Placeholder 3"/>
          <p:cNvSpPr>
            <a:spLocks noGrp="1"/>
          </p:cNvSpPr>
          <p:nvPr>
            <p:ph type="sldNum" sz="quarter" idx="5"/>
          </p:nvPr>
        </p:nvSpPr>
        <p:spPr/>
        <p:txBody>
          <a:bodyPr/>
          <a:lstStyle/>
          <a:p>
            <a:fld id="{B6B3AC7A-BF9A-564A-9ED1-044752A3533F}" type="slidenum">
              <a:rPr lang="en-GB" smtClean="0"/>
              <a:t>14</a:t>
            </a:fld>
            <a:endParaRPr lang="en-GB"/>
          </a:p>
        </p:txBody>
      </p:sp>
    </p:spTree>
    <p:extLst>
      <p:ext uri="{BB962C8B-B14F-4D97-AF65-F5344CB8AC3E}">
        <p14:creationId xmlns:p14="http://schemas.microsoft.com/office/powerpoint/2010/main" val="384368328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There is a problematic nature with the technological advancements of the internet and computers which has resulted in technology being known as a double-edged sword due to the fact it can be used for deviant and criminal purposes. For example, in terms of terrorism the internet can be used as an alternative training ground. This is because it provides a relatively anonymous and secure platform to disseminate propaganda, guides, manuals and provide advice. Al Qaeda took advantage of the internet by producing an online magazine called </a:t>
            </a:r>
            <a:r>
              <a:rPr lang="en-GB" sz="1200" i="1" kern="1200" dirty="0">
                <a:solidFill>
                  <a:schemeClr val="tx1"/>
                </a:solidFill>
                <a:effectLst/>
                <a:latin typeface="+mn-lt"/>
                <a:ea typeface="+mn-ea"/>
                <a:cs typeface="+mn-cs"/>
              </a:rPr>
              <a:t>Inspire</a:t>
            </a:r>
            <a:r>
              <a:rPr lang="en-GB" sz="1200" kern="1200" dirty="0">
                <a:solidFill>
                  <a:schemeClr val="tx1"/>
                </a:solidFill>
                <a:effectLst/>
                <a:latin typeface="+mn-lt"/>
                <a:ea typeface="+mn-ea"/>
                <a:cs typeface="+mn-cs"/>
              </a:rPr>
              <a:t> as a means of enabling Muslims to train for Jihad – the magazine contained ideological content that encourages terrorism and provided training/instructional guides such as how to make a bomb.</a:t>
            </a:r>
          </a:p>
          <a:p>
            <a:endParaRPr lang="en-GB" dirty="0"/>
          </a:p>
        </p:txBody>
      </p:sp>
      <p:sp>
        <p:nvSpPr>
          <p:cNvPr id="4" name="Slide Number Placeholder 3"/>
          <p:cNvSpPr>
            <a:spLocks noGrp="1"/>
          </p:cNvSpPr>
          <p:nvPr>
            <p:ph type="sldNum" sz="quarter" idx="5"/>
          </p:nvPr>
        </p:nvSpPr>
        <p:spPr/>
        <p:txBody>
          <a:bodyPr/>
          <a:lstStyle/>
          <a:p>
            <a:fld id="{B6B3AC7A-BF9A-564A-9ED1-044752A3533F}" type="slidenum">
              <a:rPr lang="en-GB" smtClean="0"/>
              <a:t>15</a:t>
            </a:fld>
            <a:endParaRPr lang="en-GB"/>
          </a:p>
        </p:txBody>
      </p:sp>
    </p:spTree>
    <p:extLst>
      <p:ext uri="{BB962C8B-B14F-4D97-AF65-F5344CB8AC3E}">
        <p14:creationId xmlns:p14="http://schemas.microsoft.com/office/powerpoint/2010/main" val="268716280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So how did the internet help with 9/11?</a:t>
            </a:r>
          </a:p>
          <a:p>
            <a:r>
              <a:rPr lang="en-GB" sz="1200" kern="1200" dirty="0">
                <a:solidFill>
                  <a:schemeClr val="tx1"/>
                </a:solidFill>
                <a:effectLst/>
                <a:latin typeface="+mn-lt"/>
                <a:ea typeface="+mn-ea"/>
                <a:cs typeface="+mn-cs"/>
              </a:rPr>
              <a:t>The United States Institute of Peace illustrates how Al Qaeda used the internet to collect information about the attack and plan it – for example, flight times. The internet also allowed al Qaeda to communicate reliably amongst terrorist cells to share information and coordinate attacks.</a:t>
            </a:r>
          </a:p>
          <a:p>
            <a:r>
              <a:rPr lang="en-GB" sz="1200" kern="1200" dirty="0">
                <a:solidFill>
                  <a:schemeClr val="tx1"/>
                </a:solidFill>
                <a:effectLst/>
                <a:latin typeface="+mn-lt"/>
                <a:ea typeface="+mn-ea"/>
                <a:cs typeface="+mn-cs"/>
              </a:rPr>
              <a:t>Thomas 2003 highlights how the internet provides terrorists with anonymity and a host of other measures to coordinate and integrate attack options.</a:t>
            </a:r>
          </a:p>
          <a:p>
            <a:endParaRPr lang="en-GB" dirty="0"/>
          </a:p>
        </p:txBody>
      </p:sp>
      <p:sp>
        <p:nvSpPr>
          <p:cNvPr id="4" name="Slide Number Placeholder 3"/>
          <p:cNvSpPr>
            <a:spLocks noGrp="1"/>
          </p:cNvSpPr>
          <p:nvPr>
            <p:ph type="sldNum" sz="quarter" idx="5"/>
          </p:nvPr>
        </p:nvSpPr>
        <p:spPr/>
        <p:txBody>
          <a:bodyPr/>
          <a:lstStyle/>
          <a:p>
            <a:fld id="{B6B3AC7A-BF9A-564A-9ED1-044752A3533F}" type="slidenum">
              <a:rPr lang="en-GB" smtClean="0"/>
              <a:t>16</a:t>
            </a:fld>
            <a:endParaRPr lang="en-GB"/>
          </a:p>
        </p:txBody>
      </p:sp>
    </p:spTree>
    <p:extLst>
      <p:ext uri="{BB962C8B-B14F-4D97-AF65-F5344CB8AC3E}">
        <p14:creationId xmlns:p14="http://schemas.microsoft.com/office/powerpoint/2010/main" val="71890190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Following the events of 9/11, the US launched a Global War on Terror with the main target being al Qaeda. America encouraged a global effort to combat the issue of terrorism which led to the War on terror being backed by many countries including the UK.</a:t>
            </a:r>
          </a:p>
          <a:p>
            <a:r>
              <a:rPr lang="en-GB" sz="1200" kern="1200" dirty="0">
                <a:solidFill>
                  <a:schemeClr val="tx1"/>
                </a:solidFill>
                <a:effectLst/>
                <a:latin typeface="+mn-lt"/>
                <a:ea typeface="+mn-ea"/>
                <a:cs typeface="+mn-cs"/>
              </a:rPr>
              <a:t>Bush stated in 2001 that the ‘’war on terror begins with al Qaeda but does not end there. It will not end until every terrorist group of global reach has been found, stopped and defeated’. This illustrates how al Qaeda caused a global effort to enhance security and anti-terrorism measures to prevent terrorist acts occurring.</a:t>
            </a:r>
          </a:p>
          <a:p>
            <a:endParaRPr lang="en-GB" dirty="0"/>
          </a:p>
        </p:txBody>
      </p:sp>
      <p:sp>
        <p:nvSpPr>
          <p:cNvPr id="4" name="Slide Number Placeholder 3"/>
          <p:cNvSpPr>
            <a:spLocks noGrp="1"/>
          </p:cNvSpPr>
          <p:nvPr>
            <p:ph type="sldNum" sz="quarter" idx="5"/>
          </p:nvPr>
        </p:nvSpPr>
        <p:spPr/>
        <p:txBody>
          <a:bodyPr/>
          <a:lstStyle/>
          <a:p>
            <a:fld id="{B6B3AC7A-BF9A-564A-9ED1-044752A3533F}" type="slidenum">
              <a:rPr lang="en-GB" smtClean="0"/>
              <a:t>17</a:t>
            </a:fld>
            <a:endParaRPr lang="en-GB"/>
          </a:p>
        </p:txBody>
      </p:sp>
    </p:spTree>
    <p:extLst>
      <p:ext uri="{BB962C8B-B14F-4D97-AF65-F5344CB8AC3E}">
        <p14:creationId xmlns:p14="http://schemas.microsoft.com/office/powerpoint/2010/main" val="393062405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Bush formed a war cabinet on 9/11 and shortly after this cabinet reacted quickly to target al Qaeda camps in Afghanistan. This was justified by the Bush Doctrine which had 3 objectives:</a:t>
            </a:r>
          </a:p>
          <a:p>
            <a:pPr lvl="0"/>
            <a:r>
              <a:rPr lang="en-GB" sz="1200" kern="1200" dirty="0">
                <a:solidFill>
                  <a:schemeClr val="tx1"/>
                </a:solidFill>
                <a:effectLst/>
                <a:latin typeface="+mn-lt"/>
                <a:ea typeface="+mn-ea"/>
                <a:cs typeface="+mn-cs"/>
              </a:rPr>
              <a:t>1. Preventative War – the US would strike an enemy nation or terrorist group before they had the chance to attack.</a:t>
            </a:r>
          </a:p>
          <a:p>
            <a:pPr lvl="0"/>
            <a:r>
              <a:rPr lang="en-GB" sz="1200" kern="1200" dirty="0">
                <a:solidFill>
                  <a:schemeClr val="tx1"/>
                </a:solidFill>
                <a:effectLst/>
                <a:latin typeface="+mn-lt"/>
                <a:ea typeface="+mn-ea"/>
                <a:cs typeface="+mn-cs"/>
              </a:rPr>
              <a:t>2. One sided action – this doctrine allowed the US to act by themselves to defend itself home and abroad.</a:t>
            </a:r>
          </a:p>
          <a:p>
            <a:pPr lvl="0"/>
            <a:r>
              <a:rPr lang="en-GB" sz="1200" kern="1200" dirty="0">
                <a:solidFill>
                  <a:schemeClr val="tx1"/>
                </a:solidFill>
                <a:effectLst/>
                <a:latin typeface="+mn-lt"/>
                <a:ea typeface="+mn-ea"/>
                <a:cs typeface="+mn-cs"/>
              </a:rPr>
              <a:t>3. Spreading democracy and freedom around the world.</a:t>
            </a:r>
          </a:p>
          <a:p>
            <a:endParaRPr lang="en-GB" dirty="0"/>
          </a:p>
        </p:txBody>
      </p:sp>
      <p:sp>
        <p:nvSpPr>
          <p:cNvPr id="4" name="Slide Number Placeholder 3"/>
          <p:cNvSpPr>
            <a:spLocks noGrp="1"/>
          </p:cNvSpPr>
          <p:nvPr>
            <p:ph type="sldNum" sz="quarter" idx="5"/>
          </p:nvPr>
        </p:nvSpPr>
        <p:spPr/>
        <p:txBody>
          <a:bodyPr/>
          <a:lstStyle/>
          <a:p>
            <a:fld id="{B6B3AC7A-BF9A-564A-9ED1-044752A3533F}" type="slidenum">
              <a:rPr lang="en-GB" smtClean="0"/>
              <a:t>18</a:t>
            </a:fld>
            <a:endParaRPr lang="en-GB"/>
          </a:p>
        </p:txBody>
      </p:sp>
    </p:spTree>
    <p:extLst>
      <p:ext uri="{BB962C8B-B14F-4D97-AF65-F5344CB8AC3E}">
        <p14:creationId xmlns:p14="http://schemas.microsoft.com/office/powerpoint/2010/main" val="272628725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picture shows part of a quote from George Bush’s speech following the events of 9/11 where he announced his war on terror.</a:t>
            </a:r>
          </a:p>
          <a:p>
            <a:endParaRPr lang="en-GB" dirty="0"/>
          </a:p>
        </p:txBody>
      </p:sp>
      <p:sp>
        <p:nvSpPr>
          <p:cNvPr id="4" name="Slide Number Placeholder 3"/>
          <p:cNvSpPr>
            <a:spLocks noGrp="1"/>
          </p:cNvSpPr>
          <p:nvPr>
            <p:ph type="sldNum" sz="quarter" idx="5"/>
          </p:nvPr>
        </p:nvSpPr>
        <p:spPr/>
        <p:txBody>
          <a:bodyPr/>
          <a:lstStyle/>
          <a:p>
            <a:fld id="{B6B3AC7A-BF9A-564A-9ED1-044752A3533F}" type="slidenum">
              <a:rPr lang="en-GB" smtClean="0"/>
              <a:t>19</a:t>
            </a:fld>
            <a:endParaRPr lang="en-GB"/>
          </a:p>
        </p:txBody>
      </p:sp>
    </p:spTree>
    <p:extLst>
      <p:ext uri="{BB962C8B-B14F-4D97-AF65-F5344CB8AC3E}">
        <p14:creationId xmlns:p14="http://schemas.microsoft.com/office/powerpoint/2010/main" val="368726651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So, what was the UK’s response to 9/11?</a:t>
            </a:r>
          </a:p>
          <a:p>
            <a:r>
              <a:rPr lang="en-GB" sz="1200" kern="1200" dirty="0">
                <a:solidFill>
                  <a:schemeClr val="tx1"/>
                </a:solidFill>
                <a:effectLst/>
                <a:latin typeface="+mn-lt"/>
                <a:ea typeface="+mn-ea"/>
                <a:cs typeface="+mn-cs"/>
              </a:rPr>
              <a:t>The UK developed the CONTEST Strategy in 2003 as part of an overall post 9/11 counter-terrorism approach. The overall aim of CONTEST is to reduce the risk to the UK and its interests overseas from terrorism. </a:t>
            </a:r>
          </a:p>
          <a:p>
            <a:r>
              <a:rPr lang="en-GB" sz="1200" kern="1200" dirty="0">
                <a:solidFill>
                  <a:schemeClr val="tx1"/>
                </a:solidFill>
                <a:effectLst/>
                <a:latin typeface="+mn-lt"/>
                <a:ea typeface="+mn-ea"/>
                <a:cs typeface="+mn-cs"/>
              </a:rPr>
              <a:t>The original 2003 Strategy has since been archived as it was revised in 2011, 2015 and 2018.</a:t>
            </a:r>
          </a:p>
          <a:p>
            <a:endParaRPr lang="en-GB" dirty="0"/>
          </a:p>
        </p:txBody>
      </p:sp>
      <p:sp>
        <p:nvSpPr>
          <p:cNvPr id="4" name="Slide Number Placeholder 3"/>
          <p:cNvSpPr>
            <a:spLocks noGrp="1"/>
          </p:cNvSpPr>
          <p:nvPr>
            <p:ph type="sldNum" sz="quarter" idx="5"/>
          </p:nvPr>
        </p:nvSpPr>
        <p:spPr/>
        <p:txBody>
          <a:bodyPr/>
          <a:lstStyle/>
          <a:p>
            <a:fld id="{B6B3AC7A-BF9A-564A-9ED1-044752A3533F}" type="slidenum">
              <a:rPr lang="en-GB" smtClean="0"/>
              <a:t>20</a:t>
            </a:fld>
            <a:endParaRPr lang="en-GB"/>
          </a:p>
        </p:txBody>
      </p:sp>
    </p:spTree>
    <p:extLst>
      <p:ext uri="{BB962C8B-B14F-4D97-AF65-F5344CB8AC3E}">
        <p14:creationId xmlns:p14="http://schemas.microsoft.com/office/powerpoint/2010/main" val="286382883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CONTEST Strategies proposes to counter-terrorisms based on four P’s.</a:t>
            </a:r>
          </a:p>
          <a:p>
            <a:pPr lvl="0"/>
            <a:r>
              <a:rPr lang="en-GB" sz="1200" kern="1200" dirty="0">
                <a:solidFill>
                  <a:schemeClr val="tx1"/>
                </a:solidFill>
                <a:effectLst/>
                <a:latin typeface="+mn-lt"/>
                <a:ea typeface="+mn-ea"/>
                <a:cs typeface="+mn-cs"/>
              </a:rPr>
              <a:t>Prevent – safeguard and support those vulnerable to radicalisation to stop them becoming and supporting terrorist organisations.</a:t>
            </a:r>
          </a:p>
          <a:p>
            <a:pPr lvl="0"/>
            <a:r>
              <a:rPr lang="en-GB" sz="1200" kern="1200" dirty="0">
                <a:solidFill>
                  <a:schemeClr val="tx1"/>
                </a:solidFill>
                <a:effectLst/>
                <a:latin typeface="+mn-lt"/>
                <a:ea typeface="+mn-ea"/>
                <a:cs typeface="+mn-cs"/>
              </a:rPr>
              <a:t>Pursue – stop terrorist attacks happening in the UK and against overseas interests.</a:t>
            </a:r>
          </a:p>
          <a:p>
            <a:pPr lvl="0"/>
            <a:r>
              <a:rPr lang="en-GB" sz="1200" kern="1200" dirty="0">
                <a:solidFill>
                  <a:schemeClr val="tx1"/>
                </a:solidFill>
                <a:effectLst/>
                <a:latin typeface="+mn-lt"/>
                <a:ea typeface="+mn-ea"/>
                <a:cs typeface="+mn-cs"/>
              </a:rPr>
              <a:t>Protect – strengthen protection against terrorist attacks in the UK and oversea interests.</a:t>
            </a:r>
          </a:p>
          <a:p>
            <a:pPr lvl="0"/>
            <a:r>
              <a:rPr lang="en-GB" sz="1200" kern="1200" dirty="0">
                <a:solidFill>
                  <a:schemeClr val="tx1"/>
                </a:solidFill>
                <a:effectLst/>
                <a:latin typeface="+mn-lt"/>
                <a:ea typeface="+mn-ea"/>
                <a:cs typeface="+mn-cs"/>
              </a:rPr>
              <a:t>Prepare – mitigate the impact of terrorist incidents by bringing the attack to an end rapidly.</a:t>
            </a:r>
          </a:p>
          <a:p>
            <a:endParaRPr lang="en-GB" dirty="0"/>
          </a:p>
        </p:txBody>
      </p:sp>
      <p:sp>
        <p:nvSpPr>
          <p:cNvPr id="4" name="Slide Number Placeholder 3"/>
          <p:cNvSpPr>
            <a:spLocks noGrp="1"/>
          </p:cNvSpPr>
          <p:nvPr>
            <p:ph type="sldNum" sz="quarter" idx="5"/>
          </p:nvPr>
        </p:nvSpPr>
        <p:spPr/>
        <p:txBody>
          <a:bodyPr/>
          <a:lstStyle/>
          <a:p>
            <a:fld id="{B6B3AC7A-BF9A-564A-9ED1-044752A3533F}" type="slidenum">
              <a:rPr lang="en-GB" smtClean="0"/>
              <a:t>21</a:t>
            </a:fld>
            <a:endParaRPr lang="en-GB"/>
          </a:p>
        </p:txBody>
      </p:sp>
    </p:spTree>
    <p:extLst>
      <p:ext uri="{BB962C8B-B14F-4D97-AF65-F5344CB8AC3E}">
        <p14:creationId xmlns:p14="http://schemas.microsoft.com/office/powerpoint/2010/main" val="127252792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CONTEST 2011 states that ‘’the UK faces a range of terrorist’s threats… most serious is from al </a:t>
            </a:r>
            <a:r>
              <a:rPr lang="en-GB" sz="1200" kern="1200" dirty="0" err="1">
                <a:solidFill>
                  <a:schemeClr val="tx1"/>
                </a:solidFill>
                <a:effectLst/>
                <a:latin typeface="+mn-lt"/>
                <a:ea typeface="+mn-ea"/>
                <a:cs typeface="+mn-cs"/>
              </a:rPr>
              <a:t>Qa’ida</a:t>
            </a:r>
            <a:r>
              <a:rPr lang="en-GB" sz="1200" kern="1200" dirty="0">
                <a:solidFill>
                  <a:schemeClr val="tx1"/>
                </a:solidFill>
                <a:effectLst/>
                <a:latin typeface="+mn-lt"/>
                <a:ea typeface="+mn-ea"/>
                <a:cs typeface="+mn-cs"/>
              </a:rPr>
              <a:t>, its affiliates and like-minded organisations’’. This threat is still accentuated in the 2018 publication of CONTEST saying that there is an ‘’persistent threat from Al </a:t>
            </a:r>
            <a:r>
              <a:rPr lang="en-GB" sz="1200" kern="1200" dirty="0" err="1">
                <a:solidFill>
                  <a:schemeClr val="tx1"/>
                </a:solidFill>
                <a:effectLst/>
                <a:latin typeface="+mn-lt"/>
                <a:ea typeface="+mn-ea"/>
                <a:cs typeface="+mn-cs"/>
              </a:rPr>
              <a:t>Qa’ida</a:t>
            </a:r>
            <a:r>
              <a:rPr lang="en-GB" sz="1200" kern="1200" dirty="0">
                <a:solidFill>
                  <a:schemeClr val="tx1"/>
                </a:solidFill>
                <a:effectLst/>
                <a:latin typeface="+mn-lt"/>
                <a:ea typeface="+mn-ea"/>
                <a:cs typeface="+mn-cs"/>
              </a:rPr>
              <a:t>’’.  </a:t>
            </a:r>
          </a:p>
          <a:p>
            <a:r>
              <a:rPr lang="en-GB" dirty="0"/>
              <a:t>Illustrating focus on Al Qaeda following 9/11 and in modern day society when various other threats and new terrorist organisations have come about.</a:t>
            </a:r>
          </a:p>
        </p:txBody>
      </p:sp>
      <p:sp>
        <p:nvSpPr>
          <p:cNvPr id="4" name="Slide Number Placeholder 3"/>
          <p:cNvSpPr>
            <a:spLocks noGrp="1"/>
          </p:cNvSpPr>
          <p:nvPr>
            <p:ph type="sldNum" sz="quarter" idx="5"/>
          </p:nvPr>
        </p:nvSpPr>
        <p:spPr/>
        <p:txBody>
          <a:bodyPr/>
          <a:lstStyle/>
          <a:p>
            <a:fld id="{B6B3AC7A-BF9A-564A-9ED1-044752A3533F}" type="slidenum">
              <a:rPr lang="en-GB" smtClean="0"/>
              <a:t>22</a:t>
            </a:fld>
            <a:endParaRPr lang="en-GB"/>
          </a:p>
        </p:txBody>
      </p:sp>
    </p:spTree>
    <p:extLst>
      <p:ext uri="{BB962C8B-B14F-4D97-AF65-F5344CB8AC3E}">
        <p14:creationId xmlns:p14="http://schemas.microsoft.com/office/powerpoint/2010/main" val="221091642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But how is Al Qaeda still a threat considering that Bin Laden was assassinated by the US military in 2011. Due to Al Qaeda’s affiliates and cells across the globe – particularly in the Middle East, South Asia and Africa.</a:t>
            </a:r>
          </a:p>
          <a:p>
            <a:endParaRPr lang="en-GB" dirty="0"/>
          </a:p>
        </p:txBody>
      </p:sp>
      <p:sp>
        <p:nvSpPr>
          <p:cNvPr id="4" name="Slide Number Placeholder 3"/>
          <p:cNvSpPr>
            <a:spLocks noGrp="1"/>
          </p:cNvSpPr>
          <p:nvPr>
            <p:ph type="sldNum" sz="quarter" idx="5"/>
          </p:nvPr>
        </p:nvSpPr>
        <p:spPr/>
        <p:txBody>
          <a:bodyPr/>
          <a:lstStyle/>
          <a:p>
            <a:fld id="{B6B3AC7A-BF9A-564A-9ED1-044752A3533F}" type="slidenum">
              <a:rPr lang="en-GB" smtClean="0"/>
              <a:t>23</a:t>
            </a:fld>
            <a:endParaRPr lang="en-GB"/>
          </a:p>
        </p:txBody>
      </p:sp>
    </p:spTree>
    <p:extLst>
      <p:ext uri="{BB962C8B-B14F-4D97-AF65-F5344CB8AC3E}">
        <p14:creationId xmlns:p14="http://schemas.microsoft.com/office/powerpoint/2010/main" val="416354793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So, what affiliates do Al Qaeda have?</a:t>
            </a:r>
          </a:p>
          <a:p>
            <a:r>
              <a:rPr lang="en-GB" sz="1200" kern="1200" dirty="0">
                <a:solidFill>
                  <a:schemeClr val="tx1"/>
                </a:solidFill>
                <a:effectLst/>
                <a:latin typeface="+mn-lt"/>
                <a:ea typeface="+mn-ea"/>
                <a:cs typeface="+mn-cs"/>
              </a:rPr>
              <a:t>In 2006-2007 there was the development of Al Qaeda in the Islamic </a:t>
            </a:r>
            <a:r>
              <a:rPr lang="en-GB" sz="1200" kern="1200" dirty="0" err="1">
                <a:solidFill>
                  <a:schemeClr val="tx1"/>
                </a:solidFill>
                <a:effectLst/>
                <a:latin typeface="+mn-lt"/>
                <a:ea typeface="+mn-ea"/>
                <a:cs typeface="+mn-cs"/>
              </a:rPr>
              <a:t>Meghreb</a:t>
            </a:r>
            <a:r>
              <a:rPr lang="en-GB" sz="1200" kern="1200" dirty="0">
                <a:solidFill>
                  <a:schemeClr val="tx1"/>
                </a:solidFill>
                <a:effectLst/>
                <a:latin typeface="+mn-lt"/>
                <a:ea typeface="+mn-ea"/>
                <a:cs typeface="+mn-cs"/>
              </a:rPr>
              <a:t> (AQIM). </a:t>
            </a:r>
          </a:p>
          <a:p>
            <a:r>
              <a:rPr lang="en-GB" sz="1200" kern="1200" dirty="0">
                <a:solidFill>
                  <a:schemeClr val="tx1"/>
                </a:solidFill>
                <a:effectLst/>
                <a:latin typeface="+mn-lt"/>
                <a:ea typeface="+mn-ea"/>
                <a:cs typeface="+mn-cs"/>
              </a:rPr>
              <a:t>Al Qaeda in the Arabia Peninsula was developed in 2009.</a:t>
            </a:r>
          </a:p>
          <a:p>
            <a:r>
              <a:rPr lang="en-GB" sz="1200" kern="1200" dirty="0">
                <a:solidFill>
                  <a:schemeClr val="tx1"/>
                </a:solidFill>
                <a:effectLst/>
                <a:latin typeface="+mn-lt"/>
                <a:ea typeface="+mn-ea"/>
                <a:cs typeface="+mn-cs"/>
              </a:rPr>
              <a:t>Al </a:t>
            </a:r>
            <a:r>
              <a:rPr lang="en-GB" sz="1200" kern="1200" dirty="0" err="1">
                <a:solidFill>
                  <a:schemeClr val="tx1"/>
                </a:solidFill>
                <a:effectLst/>
                <a:latin typeface="+mn-lt"/>
                <a:ea typeface="+mn-ea"/>
                <a:cs typeface="+mn-cs"/>
              </a:rPr>
              <a:t>Shabaab</a:t>
            </a:r>
            <a:r>
              <a:rPr lang="en-GB" sz="1200" kern="1200" dirty="0">
                <a:solidFill>
                  <a:schemeClr val="tx1"/>
                </a:solidFill>
                <a:effectLst/>
                <a:latin typeface="+mn-lt"/>
                <a:ea typeface="+mn-ea"/>
                <a:cs typeface="+mn-cs"/>
              </a:rPr>
              <a:t> pledged their allegiance to Al Qaeda in 2014. </a:t>
            </a:r>
          </a:p>
          <a:p>
            <a:r>
              <a:rPr lang="en-GB" sz="1200" kern="1200" dirty="0">
                <a:solidFill>
                  <a:schemeClr val="tx1"/>
                </a:solidFill>
                <a:effectLst/>
                <a:latin typeface="+mn-lt"/>
                <a:ea typeface="+mn-ea"/>
                <a:cs typeface="+mn-cs"/>
              </a:rPr>
              <a:t>There is also Al Qaeda in the Indian Subcontinent (AQIS), affiliates in Mali and West Africa called JNIM, an association with al Qaeda from the Hayat Tahrir al Sham and Al Qaeda in Egypt. </a:t>
            </a:r>
          </a:p>
          <a:p>
            <a:r>
              <a:rPr lang="en-GB" sz="1200" kern="1200" dirty="0">
                <a:solidFill>
                  <a:schemeClr val="tx1"/>
                </a:solidFill>
                <a:effectLst/>
                <a:latin typeface="+mn-lt"/>
                <a:ea typeface="+mn-ea"/>
                <a:cs typeface="+mn-cs"/>
              </a:rPr>
              <a:t>So, despite the fact Al Qaeda cells have somewhat broken down the Middle East – Al Qaeda’s ideology has moved transnationally.</a:t>
            </a:r>
          </a:p>
          <a:p>
            <a:endParaRPr lang="en-GB" dirty="0"/>
          </a:p>
        </p:txBody>
      </p:sp>
      <p:sp>
        <p:nvSpPr>
          <p:cNvPr id="4" name="Slide Number Placeholder 3"/>
          <p:cNvSpPr>
            <a:spLocks noGrp="1"/>
          </p:cNvSpPr>
          <p:nvPr>
            <p:ph type="sldNum" sz="quarter" idx="5"/>
          </p:nvPr>
        </p:nvSpPr>
        <p:spPr/>
        <p:txBody>
          <a:bodyPr/>
          <a:lstStyle/>
          <a:p>
            <a:fld id="{B6B3AC7A-BF9A-564A-9ED1-044752A3533F}" type="slidenum">
              <a:rPr lang="en-GB" smtClean="0"/>
              <a:t>24</a:t>
            </a:fld>
            <a:endParaRPr lang="en-GB"/>
          </a:p>
        </p:txBody>
      </p:sp>
    </p:spTree>
    <p:extLst>
      <p:ext uri="{BB962C8B-B14F-4D97-AF65-F5344CB8AC3E}">
        <p14:creationId xmlns:p14="http://schemas.microsoft.com/office/powerpoint/2010/main" val="369249940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bar graph shows the number of known ‘fighters’ aka group members in al Qaeda affiliates – Haya Tahir al Sham (HTS) has approximately 20,000 members, AQIM has approximately 10,000, Al Shabab has approximately 7,000. </a:t>
            </a:r>
          </a:p>
          <a:p>
            <a:endParaRPr lang="en-GB" dirty="0"/>
          </a:p>
        </p:txBody>
      </p:sp>
      <p:sp>
        <p:nvSpPr>
          <p:cNvPr id="4" name="Slide Number Placeholder 3"/>
          <p:cNvSpPr>
            <a:spLocks noGrp="1"/>
          </p:cNvSpPr>
          <p:nvPr>
            <p:ph type="sldNum" sz="quarter" idx="5"/>
          </p:nvPr>
        </p:nvSpPr>
        <p:spPr/>
        <p:txBody>
          <a:bodyPr/>
          <a:lstStyle/>
          <a:p>
            <a:fld id="{B6B3AC7A-BF9A-564A-9ED1-044752A3533F}" type="slidenum">
              <a:rPr lang="en-GB" smtClean="0"/>
              <a:t>25</a:t>
            </a:fld>
            <a:endParaRPr lang="en-GB"/>
          </a:p>
        </p:txBody>
      </p:sp>
    </p:spTree>
    <p:extLst>
      <p:ext uri="{BB962C8B-B14F-4D97-AF65-F5344CB8AC3E}">
        <p14:creationId xmlns:p14="http://schemas.microsoft.com/office/powerpoint/2010/main" val="72835011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This bar graph shows the number of attacks by al Qaeda affiliates between 2017 and 2019. As you can see, Al </a:t>
            </a:r>
            <a:r>
              <a:rPr lang="en-GB" sz="1200" kern="1200" dirty="0" err="1">
                <a:solidFill>
                  <a:schemeClr val="tx1"/>
                </a:solidFill>
                <a:effectLst/>
                <a:latin typeface="+mn-lt"/>
                <a:ea typeface="+mn-ea"/>
                <a:cs typeface="+mn-cs"/>
              </a:rPr>
              <a:t>Shabaab</a:t>
            </a:r>
            <a:r>
              <a:rPr lang="en-GB" sz="1200" kern="1200" dirty="0">
                <a:solidFill>
                  <a:schemeClr val="tx1"/>
                </a:solidFill>
                <a:effectLst/>
                <a:latin typeface="+mn-lt"/>
                <a:ea typeface="+mn-ea"/>
                <a:cs typeface="+mn-cs"/>
              </a:rPr>
              <a:t> has the committed the greatest number of attack between 2017-2019 and AQIM/AQIS committing the least number of attacks. </a:t>
            </a:r>
          </a:p>
          <a:p>
            <a:r>
              <a:rPr lang="en-GB" sz="1200" kern="1200" dirty="0">
                <a:solidFill>
                  <a:schemeClr val="tx1"/>
                </a:solidFill>
                <a:effectLst/>
                <a:latin typeface="+mn-lt"/>
                <a:ea typeface="+mn-ea"/>
                <a:cs typeface="+mn-cs"/>
              </a:rPr>
              <a:t>This graph illustrates how Al </a:t>
            </a:r>
            <a:r>
              <a:rPr lang="en-GB" sz="1200" kern="1200" dirty="0" err="1">
                <a:solidFill>
                  <a:schemeClr val="tx1"/>
                </a:solidFill>
                <a:effectLst/>
                <a:latin typeface="+mn-lt"/>
                <a:ea typeface="+mn-ea"/>
                <a:cs typeface="+mn-cs"/>
              </a:rPr>
              <a:t>Shabaab</a:t>
            </a:r>
            <a:r>
              <a:rPr lang="en-GB" sz="1200" kern="1200" dirty="0">
                <a:solidFill>
                  <a:schemeClr val="tx1"/>
                </a:solidFill>
                <a:effectLst/>
                <a:latin typeface="+mn-lt"/>
                <a:ea typeface="+mn-ea"/>
                <a:cs typeface="+mn-cs"/>
              </a:rPr>
              <a:t> is the most active al Qaeda affiliate despite having less fighters. </a:t>
            </a:r>
          </a:p>
          <a:p>
            <a:endParaRPr lang="en-GB" dirty="0"/>
          </a:p>
        </p:txBody>
      </p:sp>
      <p:sp>
        <p:nvSpPr>
          <p:cNvPr id="4" name="Slide Number Placeholder 3"/>
          <p:cNvSpPr>
            <a:spLocks noGrp="1"/>
          </p:cNvSpPr>
          <p:nvPr>
            <p:ph type="sldNum" sz="quarter" idx="5"/>
          </p:nvPr>
        </p:nvSpPr>
        <p:spPr/>
        <p:txBody>
          <a:bodyPr/>
          <a:lstStyle/>
          <a:p>
            <a:fld id="{B6B3AC7A-BF9A-564A-9ED1-044752A3533F}" type="slidenum">
              <a:rPr lang="en-GB" smtClean="0"/>
              <a:t>26</a:t>
            </a:fld>
            <a:endParaRPr lang="en-GB"/>
          </a:p>
        </p:txBody>
      </p:sp>
    </p:spTree>
    <p:extLst>
      <p:ext uri="{BB962C8B-B14F-4D97-AF65-F5344CB8AC3E}">
        <p14:creationId xmlns:p14="http://schemas.microsoft.com/office/powerpoint/2010/main" val="364926391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Hopefully at the end of this lecture you now know al Qaeda are a group of like-minded Muslim fighters who were lead by Bin Laden at the end of the 1980s to unite the jihadist struggle. </a:t>
            </a:r>
          </a:p>
          <a:p>
            <a:endParaRPr lang="en-GB" dirty="0"/>
          </a:p>
          <a:p>
            <a:r>
              <a:rPr lang="en-GB" dirty="0"/>
              <a:t>The ideological drivers of Al Qaeda can predominately be linked to religion, with the view that Islam and the Muslim community was tainted by the West’s norms and values. Push for Islamic revolution with the call for Muslims to kill Americans. </a:t>
            </a:r>
          </a:p>
          <a:p>
            <a:endParaRPr lang="en-GB" dirty="0"/>
          </a:p>
          <a:p>
            <a:r>
              <a:rPr lang="en-GB" dirty="0"/>
              <a:t>Motives to create a unified Muslim community, transnational unity to act as a defence of Western influence. Goal: Salafi, religious ideology that aims to provide awareness of the decrease of Muslim religion which focus on the crisis identity to instil the notion of </a:t>
            </a:r>
            <a:r>
              <a:rPr lang="en-GB" i="1" dirty="0"/>
              <a:t>ummah</a:t>
            </a:r>
            <a:r>
              <a:rPr lang="en-GB" i="0" dirty="0"/>
              <a:t> amongst Muslims.</a:t>
            </a:r>
          </a:p>
          <a:p>
            <a:endParaRPr lang="en-GB" i="0" dirty="0"/>
          </a:p>
          <a:p>
            <a:r>
              <a:rPr lang="en-GB" i="0" dirty="0"/>
              <a:t>Al Qaeda utilised the internet and technological advancements as a means to communicate, coordinate and plan their attack on the World Trade Centres.</a:t>
            </a:r>
            <a:endParaRPr lang="en-GB" dirty="0"/>
          </a:p>
        </p:txBody>
      </p:sp>
      <p:sp>
        <p:nvSpPr>
          <p:cNvPr id="4" name="Slide Number Placeholder 3"/>
          <p:cNvSpPr>
            <a:spLocks noGrp="1"/>
          </p:cNvSpPr>
          <p:nvPr>
            <p:ph type="sldNum" sz="quarter" idx="5"/>
          </p:nvPr>
        </p:nvSpPr>
        <p:spPr/>
        <p:txBody>
          <a:bodyPr/>
          <a:lstStyle/>
          <a:p>
            <a:fld id="{B6B3AC7A-BF9A-564A-9ED1-044752A3533F}" type="slidenum">
              <a:rPr lang="en-GB" smtClean="0"/>
              <a:t>27</a:t>
            </a:fld>
            <a:endParaRPr lang="en-GB"/>
          </a:p>
        </p:txBody>
      </p:sp>
    </p:spTree>
    <p:extLst>
      <p:ext uri="{BB962C8B-B14F-4D97-AF65-F5344CB8AC3E}">
        <p14:creationId xmlns:p14="http://schemas.microsoft.com/office/powerpoint/2010/main" val="58136376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formation of the War on Terror stemmed from George Bush following the events of 9/11. The UK followed suite and created the CONTEST strategy in 2003 to reduce the risk from terrorism in the UK and to interests overseas.</a:t>
            </a:r>
          </a:p>
          <a:p>
            <a:endParaRPr lang="en-GB" dirty="0"/>
          </a:p>
          <a:p>
            <a:r>
              <a:rPr lang="en-GB" dirty="0"/>
              <a:t>Al Qaeda affiliates remain a threat today with many committing attacks on al Qaeda’s behalf. One of the most concerning is Al Shabab who only has 7,000 members but has committed approximately  490 attacks between 2017-2019.</a:t>
            </a:r>
          </a:p>
        </p:txBody>
      </p:sp>
      <p:sp>
        <p:nvSpPr>
          <p:cNvPr id="4" name="Slide Number Placeholder 3"/>
          <p:cNvSpPr>
            <a:spLocks noGrp="1"/>
          </p:cNvSpPr>
          <p:nvPr>
            <p:ph type="sldNum" sz="quarter" idx="5"/>
          </p:nvPr>
        </p:nvSpPr>
        <p:spPr/>
        <p:txBody>
          <a:bodyPr/>
          <a:lstStyle/>
          <a:p>
            <a:fld id="{B6B3AC7A-BF9A-564A-9ED1-044752A3533F}" type="slidenum">
              <a:rPr lang="en-GB" smtClean="0"/>
              <a:t>28</a:t>
            </a:fld>
            <a:endParaRPr lang="en-GB"/>
          </a:p>
        </p:txBody>
      </p:sp>
    </p:spTree>
    <p:extLst>
      <p:ext uri="{BB962C8B-B14F-4D97-AF65-F5344CB8AC3E}">
        <p14:creationId xmlns:p14="http://schemas.microsoft.com/office/powerpoint/2010/main" val="53446920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the workshop next week please try and answer these questions:</a:t>
            </a:r>
          </a:p>
          <a:p>
            <a:pPr marL="228600" indent="-228600">
              <a:buAutoNum type="arabicPeriod"/>
            </a:pPr>
            <a:r>
              <a:rPr lang="en-GB" dirty="0"/>
              <a:t>Do you think the war on terror was a proportional response to 9/11 from the US and UK?</a:t>
            </a:r>
          </a:p>
          <a:p>
            <a:pPr marL="228600" indent="-228600">
              <a:buAutoNum type="arabicPeriod"/>
            </a:pPr>
            <a:r>
              <a:rPr lang="en-GB" dirty="0"/>
              <a:t>Do you think the war on terror pushed more people to join al Qaeda?</a:t>
            </a:r>
          </a:p>
          <a:p>
            <a:pPr marL="228600" indent="-228600">
              <a:buAutoNum type="arabicPeriod"/>
            </a:pPr>
            <a:r>
              <a:rPr lang="en-GB" dirty="0"/>
              <a:t>Do you think the technological advancements helped more people join al Qaeda? </a:t>
            </a:r>
            <a:r>
              <a:rPr lang="en-GB" dirty="0" err="1"/>
              <a:t>Ie</a:t>
            </a:r>
            <a:r>
              <a:rPr lang="en-GB" dirty="0"/>
              <a:t>: internet, chatrooms, etc.</a:t>
            </a:r>
          </a:p>
          <a:p>
            <a:pPr marL="228600" indent="-228600">
              <a:buAutoNum type="arabicPeriod"/>
            </a:pPr>
            <a:r>
              <a:rPr lang="en-GB" dirty="0"/>
              <a:t>Do you think the death of bin Laden reduced the threat of al Qaeda?</a:t>
            </a:r>
          </a:p>
          <a:p>
            <a:pPr marL="228600" indent="-228600">
              <a:buAutoNum type="arabicPeriod"/>
            </a:pPr>
            <a:r>
              <a:rPr lang="en-GB" dirty="0"/>
              <a:t>Do you think governmental responses to al Qaeda created an ’us vs them’ mentality?</a:t>
            </a:r>
            <a:br>
              <a:rPr lang="en-GB" dirty="0"/>
            </a:br>
            <a:br>
              <a:rPr lang="en-GB" dirty="0"/>
            </a:br>
            <a:br>
              <a:rPr lang="en-GB" dirty="0"/>
            </a:br>
            <a:r>
              <a:rPr lang="en-GB" sz="1200" kern="1200" dirty="0">
                <a:solidFill>
                  <a:schemeClr val="tx1"/>
                </a:solidFill>
                <a:effectLst/>
                <a:latin typeface="+mn-lt"/>
                <a:ea typeface="+mn-ea"/>
                <a:cs typeface="+mn-cs"/>
              </a:rPr>
              <a:t>Also, if you have any questions about today’s lecture please note them down ready for the support session Monday or Thursday’s workshop!</a:t>
            </a:r>
          </a:p>
          <a:p>
            <a:pPr marL="228600" indent="-228600">
              <a:buAutoNum type="arabicPeriod"/>
            </a:pPr>
            <a:endParaRPr lang="en-GB" dirty="0"/>
          </a:p>
        </p:txBody>
      </p:sp>
      <p:sp>
        <p:nvSpPr>
          <p:cNvPr id="4" name="Slide Number Placeholder 3"/>
          <p:cNvSpPr>
            <a:spLocks noGrp="1"/>
          </p:cNvSpPr>
          <p:nvPr>
            <p:ph type="sldNum" sz="quarter" idx="5"/>
          </p:nvPr>
        </p:nvSpPr>
        <p:spPr/>
        <p:txBody>
          <a:bodyPr/>
          <a:lstStyle/>
          <a:p>
            <a:fld id="{B6B3AC7A-BF9A-564A-9ED1-044752A3533F}" type="slidenum">
              <a:rPr lang="en-GB" smtClean="0"/>
              <a:t>29</a:t>
            </a:fld>
            <a:endParaRPr lang="en-GB"/>
          </a:p>
        </p:txBody>
      </p:sp>
    </p:spTree>
    <p:extLst>
      <p:ext uri="{BB962C8B-B14F-4D97-AF65-F5344CB8AC3E}">
        <p14:creationId xmlns:p14="http://schemas.microsoft.com/office/powerpoint/2010/main" val="260278710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6B3AC7A-BF9A-564A-9ED1-044752A3533F}" type="slidenum">
              <a:rPr lang="en-GB" smtClean="0"/>
              <a:t>30</a:t>
            </a:fld>
            <a:endParaRPr lang="en-GB"/>
          </a:p>
        </p:txBody>
      </p:sp>
    </p:spTree>
    <p:extLst>
      <p:ext uri="{BB962C8B-B14F-4D97-AF65-F5344CB8AC3E}">
        <p14:creationId xmlns:p14="http://schemas.microsoft.com/office/powerpoint/2010/main" val="20990244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dirty="0"/>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02AC24A9-CCB6-4F8D-B8DB-C2F3692CFA5A}" type="datetimeFigureOut">
              <a:rPr lang="en-US" smtClean="0"/>
              <a:t>9/29/21</a:t>
            </a:fld>
            <a:endParaRPr lang="en-US" dirty="0"/>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B2DC25EE-239B-4C5F-AAD1-255A7D5F1EE2}" type="slidenum">
              <a:rPr lang="en-US" smtClean="0"/>
              <a:t>‹#›</a:t>
            </a:fld>
            <a:endParaRPr lang="en-US" dirty="0"/>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757854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9/29/21</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6839792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dirty="0"/>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02AC24A9-CCB6-4F8D-B8DB-C2F3692CFA5A}" type="datetimeFigureOut">
              <a:rPr lang="en-US" smtClean="0"/>
              <a:t>9/29/21</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0597527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9/29/21</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7319897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9/29/21</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8036395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dirty="0"/>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02AC24A9-CCB6-4F8D-B8DB-C2F3692CFA5A}" type="datetimeFigureOut">
              <a:rPr lang="en-US" smtClean="0"/>
              <a:t>9/29/21</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0709625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2AC24A9-CCB6-4F8D-B8DB-C2F3692CFA5A}" type="datetimeFigureOut">
              <a:rPr lang="en-US" smtClean="0"/>
              <a:t>9/29/21</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873146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9/29/21</a:t>
            </a:fld>
            <a:endParaRPr lang="en-US" dirty="0"/>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3460489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p:cNvSpPr>
          <p:nvPr>
            <p:ph type="pic" idx="1"/>
          </p:nvPr>
        </p:nvSpPr>
        <p:spPr>
          <a:xfrm>
            <a:off x="4965192" y="1161288"/>
            <a:ext cx="6729984" cy="4645152"/>
          </a:xfrm>
        </p:spPr>
        <p:txBody>
          <a:bodyPr>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9/29/21</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6999049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02AC24A9-CCB6-4F8D-B8DB-C2F3692CFA5A}" type="datetimeFigureOut">
              <a:rPr lang="en-US" smtClean="0"/>
              <a:t>9/29/21</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8202261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02AC24A9-CCB6-4F8D-B8DB-C2F3692CFA5A}" type="datetimeFigureOut">
              <a:rPr lang="en-US" smtClean="0"/>
              <a:t>9/29/21</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4474821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AC24A9-CCB6-4F8D-B8DB-C2F3692CFA5A}" type="datetimeFigureOut">
              <a:rPr lang="en-US" smtClean="0"/>
              <a:t>9/29/21</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1170526613"/>
      </p:ext>
    </p:extLst>
  </p:cSld>
  <p:clrMap bg1="dk1" tx1="lt1" bg2="dk2" tx2="lt2" accent1="accent1" accent2="accent2" accent3="accent3" accent4="accent4" accent5="accent5" accent6="accent6" hlink="hlink" folHlink="folHlink"/>
  <p:sldLayoutIdLst>
    <p:sldLayoutId id="2147484083" r:id="rId1"/>
    <p:sldLayoutId id="2147484084" r:id="rId2"/>
    <p:sldLayoutId id="2147484085" r:id="rId3"/>
    <p:sldLayoutId id="2147484086" r:id="rId4"/>
    <p:sldLayoutId id="2147484087" r:id="rId5"/>
    <p:sldLayoutId id="2147484093" r:id="rId6"/>
    <p:sldLayoutId id="2147484088" r:id="rId7"/>
    <p:sldLayoutId id="2147484089" r:id="rId8"/>
    <p:sldLayoutId id="2147484090" r:id="rId9"/>
    <p:sldLayoutId id="2147484092" r:id="rId10"/>
    <p:sldLayoutId id="2147484091" r:id="rId11"/>
  </p:sldLayoutIdLst>
  <p:txStyles>
    <p:titleStyle>
      <a:lvl1pPr algn="l" defTabSz="914400" rtl="0" eaLnBrk="1" latinLnBrk="0" hangingPunct="1">
        <a:lnSpc>
          <a:spcPct val="9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3.png"/><Relationship Id="rId4" Type="http://schemas.openxmlformats.org/officeDocument/2006/relationships/notesSlide" Target="../notesSlides/notesSlide2.xml"/><Relationship Id="rId9" Type="http://schemas.microsoft.com/office/2007/relationships/diagramDrawing" Target="../diagrams/drawing1.xml"/></Relationships>
</file>

<file path=ppt/slides/_rels/slide3.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2.xml"/><Relationship Id="rId7" Type="http://schemas.openxmlformats.org/officeDocument/2006/relationships/diagramQuickStyle" Target="../diagrams/quickStyle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3.png"/><Relationship Id="rId4" Type="http://schemas.openxmlformats.org/officeDocument/2006/relationships/notesSlide" Target="../notesSlides/notesSlide3.xml"/><Relationship Id="rId9" Type="http://schemas.microsoft.com/office/2007/relationships/diagramDrawing" Target="../diagrams/drawing2.xml"/></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slideLayout" Target="../slideLayouts/slideLayout2.xml"/><Relationship Id="rId7" Type="http://schemas.openxmlformats.org/officeDocument/2006/relationships/diagramQuickStyle" Target="../diagrams/quickStyle3.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diagramLayout" Target="../diagrams/layout3.xml"/><Relationship Id="rId5" Type="http://schemas.openxmlformats.org/officeDocument/2006/relationships/diagramData" Target="../diagrams/data3.xml"/><Relationship Id="rId10" Type="http://schemas.openxmlformats.org/officeDocument/2006/relationships/image" Target="../media/image3.png"/><Relationship Id="rId4" Type="http://schemas.openxmlformats.org/officeDocument/2006/relationships/notesSlide" Target="../notesSlides/notesSlide4.xml"/><Relationship Id="rId9" Type="http://schemas.microsoft.com/office/2007/relationships/diagramDrawing" Target="../diagrams/drawing3.xml"/></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slideLayout" Target="../slideLayouts/slideLayout2.xml"/><Relationship Id="rId7" Type="http://schemas.openxmlformats.org/officeDocument/2006/relationships/diagramQuickStyle" Target="../diagrams/quickStyle4.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diagramLayout" Target="../diagrams/layout4.xml"/><Relationship Id="rId5" Type="http://schemas.openxmlformats.org/officeDocument/2006/relationships/diagramData" Target="../diagrams/data4.xml"/><Relationship Id="rId10" Type="http://schemas.openxmlformats.org/officeDocument/2006/relationships/image" Target="../media/image3.png"/><Relationship Id="rId4" Type="http://schemas.openxmlformats.org/officeDocument/2006/relationships/notesSlide" Target="../notesSlides/notesSlide5.xml"/><Relationship Id="rId9" Type="http://schemas.microsoft.com/office/2007/relationships/diagramDrawing" Target="../diagrams/drawing4.xml"/></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slideLayout" Target="../slideLayouts/slideLayout2.xml"/><Relationship Id="rId7" Type="http://schemas.openxmlformats.org/officeDocument/2006/relationships/diagramQuickStyle" Target="../diagrams/quickStyle5.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diagramLayout" Target="../diagrams/layout5.xml"/><Relationship Id="rId5" Type="http://schemas.openxmlformats.org/officeDocument/2006/relationships/diagramData" Target="../diagrams/data5.xml"/><Relationship Id="rId10" Type="http://schemas.openxmlformats.org/officeDocument/2006/relationships/image" Target="../media/image3.png"/><Relationship Id="rId4" Type="http://schemas.openxmlformats.org/officeDocument/2006/relationships/notesSlide" Target="../notesSlides/notesSlide6.xml"/><Relationship Id="rId9" Type="http://schemas.microsoft.com/office/2007/relationships/diagramDrawing" Target="../diagrams/drawing5.xml"/></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6.xml"/><Relationship Id="rId3" Type="http://schemas.openxmlformats.org/officeDocument/2006/relationships/slideLayout" Target="../slideLayouts/slideLayout2.xml"/><Relationship Id="rId7" Type="http://schemas.openxmlformats.org/officeDocument/2006/relationships/diagramQuickStyle" Target="../diagrams/quickStyle6.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diagramLayout" Target="../diagrams/layout6.xml"/><Relationship Id="rId5" Type="http://schemas.openxmlformats.org/officeDocument/2006/relationships/diagramData" Target="../diagrams/data6.xml"/><Relationship Id="rId10" Type="http://schemas.openxmlformats.org/officeDocument/2006/relationships/image" Target="../media/image3.png"/><Relationship Id="rId4" Type="http://schemas.openxmlformats.org/officeDocument/2006/relationships/notesSlide" Target="../notesSlides/notesSlide7.xml"/><Relationship Id="rId9" Type="http://schemas.microsoft.com/office/2007/relationships/diagramDrawing" Target="../diagrams/drawing6.xml"/></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7.xml"/><Relationship Id="rId3" Type="http://schemas.openxmlformats.org/officeDocument/2006/relationships/slideLayout" Target="../slideLayouts/slideLayout2.xml"/><Relationship Id="rId7" Type="http://schemas.openxmlformats.org/officeDocument/2006/relationships/diagramQuickStyle" Target="../diagrams/quickStyle7.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diagramLayout" Target="../diagrams/layout7.xml"/><Relationship Id="rId5" Type="http://schemas.openxmlformats.org/officeDocument/2006/relationships/diagramData" Target="../diagrams/data7.xml"/><Relationship Id="rId10" Type="http://schemas.openxmlformats.org/officeDocument/2006/relationships/image" Target="../media/image3.png"/><Relationship Id="rId4" Type="http://schemas.openxmlformats.org/officeDocument/2006/relationships/notesSlide" Target="../notesSlides/notesSlide8.xml"/><Relationship Id="rId9" Type="http://schemas.microsoft.com/office/2007/relationships/diagramDrawing" Target="../diagrams/drawing7.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3.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3.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8" Type="http://schemas.openxmlformats.org/officeDocument/2006/relationships/diagramColors" Target="../diagrams/colors8.xml"/><Relationship Id="rId3" Type="http://schemas.openxmlformats.org/officeDocument/2006/relationships/slideLayout" Target="../slideLayouts/slideLayout2.xml"/><Relationship Id="rId7" Type="http://schemas.openxmlformats.org/officeDocument/2006/relationships/diagramQuickStyle" Target="../diagrams/quickStyle8.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diagramLayout" Target="../diagrams/layout8.xml"/><Relationship Id="rId5" Type="http://schemas.openxmlformats.org/officeDocument/2006/relationships/diagramData" Target="../diagrams/data8.xml"/><Relationship Id="rId10" Type="http://schemas.openxmlformats.org/officeDocument/2006/relationships/image" Target="../media/image3.png"/><Relationship Id="rId4" Type="http://schemas.openxmlformats.org/officeDocument/2006/relationships/notesSlide" Target="../notesSlides/notesSlide11.xml"/><Relationship Id="rId9" Type="http://schemas.microsoft.com/office/2007/relationships/diagramDrawing" Target="../diagrams/drawing8.xml"/></Relationships>
</file>

<file path=ppt/slides/_rels/slide12.xml.rels><?xml version="1.0" encoding="UTF-8" standalone="yes"?>
<Relationships xmlns="http://schemas.openxmlformats.org/package/2006/relationships"><Relationship Id="rId8" Type="http://schemas.openxmlformats.org/officeDocument/2006/relationships/diagramColors" Target="../diagrams/colors9.xml"/><Relationship Id="rId3" Type="http://schemas.openxmlformats.org/officeDocument/2006/relationships/slideLayout" Target="../slideLayouts/slideLayout2.xml"/><Relationship Id="rId7" Type="http://schemas.openxmlformats.org/officeDocument/2006/relationships/diagramQuickStyle" Target="../diagrams/quickStyle9.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diagramLayout" Target="../diagrams/layout9.xml"/><Relationship Id="rId5" Type="http://schemas.openxmlformats.org/officeDocument/2006/relationships/diagramData" Target="../diagrams/data9.xml"/><Relationship Id="rId10" Type="http://schemas.openxmlformats.org/officeDocument/2006/relationships/image" Target="../media/image3.png"/><Relationship Id="rId4" Type="http://schemas.openxmlformats.org/officeDocument/2006/relationships/notesSlide" Target="../notesSlides/notesSlide12.xml"/><Relationship Id="rId9" Type="http://schemas.microsoft.com/office/2007/relationships/diagramDrawing" Target="../diagrams/drawing9.xml"/></Relationships>
</file>

<file path=ppt/slides/_rels/slide13.xml.rels><?xml version="1.0" encoding="UTF-8" standalone="yes"?>
<Relationships xmlns="http://schemas.openxmlformats.org/package/2006/relationships"><Relationship Id="rId8" Type="http://schemas.openxmlformats.org/officeDocument/2006/relationships/diagramColors" Target="../diagrams/colors10.xml"/><Relationship Id="rId3" Type="http://schemas.openxmlformats.org/officeDocument/2006/relationships/slideLayout" Target="../slideLayouts/slideLayout2.xml"/><Relationship Id="rId7" Type="http://schemas.openxmlformats.org/officeDocument/2006/relationships/diagramQuickStyle" Target="../diagrams/quickStyle10.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diagramLayout" Target="../diagrams/layout10.xml"/><Relationship Id="rId5" Type="http://schemas.openxmlformats.org/officeDocument/2006/relationships/diagramData" Target="../diagrams/data10.xml"/><Relationship Id="rId10" Type="http://schemas.openxmlformats.org/officeDocument/2006/relationships/image" Target="../media/image3.png"/><Relationship Id="rId4" Type="http://schemas.openxmlformats.org/officeDocument/2006/relationships/notesSlide" Target="../notesSlides/notesSlide13.xml"/><Relationship Id="rId9" Type="http://schemas.microsoft.com/office/2007/relationships/diagramDrawing" Target="../diagrams/drawing10.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3.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8" Type="http://schemas.openxmlformats.org/officeDocument/2006/relationships/diagramColors" Target="../diagrams/colors11.xml"/><Relationship Id="rId3" Type="http://schemas.openxmlformats.org/officeDocument/2006/relationships/slideLayout" Target="../slideLayouts/slideLayout2.xml"/><Relationship Id="rId7" Type="http://schemas.openxmlformats.org/officeDocument/2006/relationships/diagramQuickStyle" Target="../diagrams/quickStyle11.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diagramLayout" Target="../diagrams/layout11.xml"/><Relationship Id="rId5" Type="http://schemas.openxmlformats.org/officeDocument/2006/relationships/diagramData" Target="../diagrams/data11.xml"/><Relationship Id="rId10" Type="http://schemas.openxmlformats.org/officeDocument/2006/relationships/image" Target="../media/image3.png"/><Relationship Id="rId4" Type="http://schemas.openxmlformats.org/officeDocument/2006/relationships/notesSlide" Target="../notesSlides/notesSlide15.xml"/><Relationship Id="rId9" Type="http://schemas.microsoft.com/office/2007/relationships/diagramDrawing" Target="../diagrams/drawing11.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3.png"/><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8" Type="http://schemas.openxmlformats.org/officeDocument/2006/relationships/diagramColors" Target="../diagrams/colors12.xml"/><Relationship Id="rId3" Type="http://schemas.openxmlformats.org/officeDocument/2006/relationships/slideLayout" Target="../slideLayouts/slideLayout2.xml"/><Relationship Id="rId7" Type="http://schemas.openxmlformats.org/officeDocument/2006/relationships/diagramQuickStyle" Target="../diagrams/quickStyle12.xml"/><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diagramLayout" Target="../diagrams/layout12.xml"/><Relationship Id="rId5" Type="http://schemas.openxmlformats.org/officeDocument/2006/relationships/diagramData" Target="../diagrams/data12.xml"/><Relationship Id="rId10" Type="http://schemas.openxmlformats.org/officeDocument/2006/relationships/image" Target="../media/image3.png"/><Relationship Id="rId4" Type="http://schemas.openxmlformats.org/officeDocument/2006/relationships/notesSlide" Target="../notesSlides/notesSlide17.xml"/><Relationship Id="rId9" Type="http://schemas.microsoft.com/office/2007/relationships/diagramDrawing" Target="../diagrams/drawing12.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5" Type="http://schemas.openxmlformats.org/officeDocument/2006/relationships/image" Target="../media/image3.png"/><Relationship Id="rId4"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6" Type="http://schemas.openxmlformats.org/officeDocument/2006/relationships/image" Target="../media/image3.png"/><Relationship Id="rId5" Type="http://schemas.openxmlformats.org/officeDocument/2006/relationships/image" Target="../media/image4.jpeg"/><Relationship Id="rId4"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8" Type="http://schemas.openxmlformats.org/officeDocument/2006/relationships/diagramColors" Target="../diagrams/colors13.xml"/><Relationship Id="rId3" Type="http://schemas.openxmlformats.org/officeDocument/2006/relationships/slideLayout" Target="../slideLayouts/slideLayout2.xml"/><Relationship Id="rId7" Type="http://schemas.openxmlformats.org/officeDocument/2006/relationships/diagramQuickStyle" Target="../diagrams/quickStyle13.xml"/><Relationship Id="rId2" Type="http://schemas.openxmlformats.org/officeDocument/2006/relationships/audio" Target="../media/media20.m4a"/><Relationship Id="rId1" Type="http://schemas.microsoft.com/office/2007/relationships/media" Target="../media/media20.m4a"/><Relationship Id="rId6" Type="http://schemas.openxmlformats.org/officeDocument/2006/relationships/diagramLayout" Target="../diagrams/layout13.xml"/><Relationship Id="rId5" Type="http://schemas.openxmlformats.org/officeDocument/2006/relationships/diagramData" Target="../diagrams/data13.xml"/><Relationship Id="rId10" Type="http://schemas.openxmlformats.org/officeDocument/2006/relationships/image" Target="../media/image3.png"/><Relationship Id="rId4" Type="http://schemas.openxmlformats.org/officeDocument/2006/relationships/notesSlide" Target="../notesSlides/notesSlide20.xml"/><Relationship Id="rId9" Type="http://schemas.microsoft.com/office/2007/relationships/diagramDrawing" Target="../diagrams/drawing13.xml"/></Relationships>
</file>

<file path=ppt/slides/_rels/slide21.xml.rels><?xml version="1.0" encoding="UTF-8" standalone="yes"?>
<Relationships xmlns="http://schemas.openxmlformats.org/package/2006/relationships"><Relationship Id="rId8" Type="http://schemas.openxmlformats.org/officeDocument/2006/relationships/diagramColors" Target="../diagrams/colors14.xml"/><Relationship Id="rId3" Type="http://schemas.openxmlformats.org/officeDocument/2006/relationships/slideLayout" Target="../slideLayouts/slideLayout2.xml"/><Relationship Id="rId7" Type="http://schemas.openxmlformats.org/officeDocument/2006/relationships/diagramQuickStyle" Target="../diagrams/quickStyle14.xml"/><Relationship Id="rId2" Type="http://schemas.openxmlformats.org/officeDocument/2006/relationships/audio" Target="../media/media21.m4a"/><Relationship Id="rId1" Type="http://schemas.microsoft.com/office/2007/relationships/media" Target="../media/media21.m4a"/><Relationship Id="rId6" Type="http://schemas.openxmlformats.org/officeDocument/2006/relationships/diagramLayout" Target="../diagrams/layout14.xml"/><Relationship Id="rId5" Type="http://schemas.openxmlformats.org/officeDocument/2006/relationships/diagramData" Target="../diagrams/data14.xml"/><Relationship Id="rId10" Type="http://schemas.openxmlformats.org/officeDocument/2006/relationships/image" Target="../media/image3.png"/><Relationship Id="rId4" Type="http://schemas.openxmlformats.org/officeDocument/2006/relationships/notesSlide" Target="../notesSlides/notesSlide21.xml"/><Relationship Id="rId9" Type="http://schemas.microsoft.com/office/2007/relationships/diagramDrawing" Target="../diagrams/drawing14.xml"/></Relationships>
</file>

<file path=ppt/slides/_rels/slide22.xml.rels><?xml version="1.0" encoding="UTF-8" standalone="yes"?>
<Relationships xmlns="http://schemas.openxmlformats.org/package/2006/relationships"><Relationship Id="rId8" Type="http://schemas.openxmlformats.org/officeDocument/2006/relationships/diagramColors" Target="../diagrams/colors15.xml"/><Relationship Id="rId3" Type="http://schemas.openxmlformats.org/officeDocument/2006/relationships/slideLayout" Target="../slideLayouts/slideLayout2.xml"/><Relationship Id="rId7" Type="http://schemas.openxmlformats.org/officeDocument/2006/relationships/diagramQuickStyle" Target="../diagrams/quickStyle15.xml"/><Relationship Id="rId2" Type="http://schemas.openxmlformats.org/officeDocument/2006/relationships/audio" Target="../media/media22.m4a"/><Relationship Id="rId1" Type="http://schemas.microsoft.com/office/2007/relationships/media" Target="../media/media22.m4a"/><Relationship Id="rId6" Type="http://schemas.openxmlformats.org/officeDocument/2006/relationships/diagramLayout" Target="../diagrams/layout15.xml"/><Relationship Id="rId5" Type="http://schemas.openxmlformats.org/officeDocument/2006/relationships/diagramData" Target="../diagrams/data15.xml"/><Relationship Id="rId10" Type="http://schemas.openxmlformats.org/officeDocument/2006/relationships/image" Target="../media/image3.png"/><Relationship Id="rId4" Type="http://schemas.openxmlformats.org/officeDocument/2006/relationships/notesSlide" Target="../notesSlides/notesSlide22.xml"/><Relationship Id="rId9" Type="http://schemas.microsoft.com/office/2007/relationships/diagramDrawing" Target="../diagrams/drawing15.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3.m4a"/><Relationship Id="rId1" Type="http://schemas.microsoft.com/office/2007/relationships/media" Target="../media/media23.m4a"/><Relationship Id="rId5" Type="http://schemas.openxmlformats.org/officeDocument/2006/relationships/image" Target="../media/image3.png"/><Relationship Id="rId4" Type="http://schemas.openxmlformats.org/officeDocument/2006/relationships/notesSlide" Target="../notesSlides/notesSlide23.xml"/></Relationships>
</file>

<file path=ppt/slides/_rels/slide24.xml.rels><?xml version="1.0" encoding="UTF-8" standalone="yes"?>
<Relationships xmlns="http://schemas.openxmlformats.org/package/2006/relationships"><Relationship Id="rId8" Type="http://schemas.openxmlformats.org/officeDocument/2006/relationships/diagramColors" Target="../diagrams/colors16.xml"/><Relationship Id="rId3" Type="http://schemas.openxmlformats.org/officeDocument/2006/relationships/slideLayout" Target="../slideLayouts/slideLayout2.xml"/><Relationship Id="rId7" Type="http://schemas.openxmlformats.org/officeDocument/2006/relationships/diagramQuickStyle" Target="../diagrams/quickStyle16.xml"/><Relationship Id="rId2" Type="http://schemas.openxmlformats.org/officeDocument/2006/relationships/audio" Target="../media/media24.m4a"/><Relationship Id="rId1" Type="http://schemas.microsoft.com/office/2007/relationships/media" Target="../media/media24.m4a"/><Relationship Id="rId6" Type="http://schemas.openxmlformats.org/officeDocument/2006/relationships/diagramLayout" Target="../diagrams/layout16.xml"/><Relationship Id="rId5" Type="http://schemas.openxmlformats.org/officeDocument/2006/relationships/diagramData" Target="../diagrams/data16.xml"/><Relationship Id="rId10" Type="http://schemas.openxmlformats.org/officeDocument/2006/relationships/image" Target="../media/image3.png"/><Relationship Id="rId4" Type="http://schemas.openxmlformats.org/officeDocument/2006/relationships/notesSlide" Target="../notesSlides/notesSlide24.xml"/><Relationship Id="rId9" Type="http://schemas.microsoft.com/office/2007/relationships/diagramDrawing" Target="../diagrams/drawing16.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5.m4a"/><Relationship Id="rId1" Type="http://schemas.microsoft.com/office/2007/relationships/media" Target="../media/media25.m4a"/><Relationship Id="rId6" Type="http://schemas.openxmlformats.org/officeDocument/2006/relationships/image" Target="../media/image3.png"/><Relationship Id="rId5" Type="http://schemas.openxmlformats.org/officeDocument/2006/relationships/image" Target="../media/image5.jpeg"/><Relationship Id="rId4" Type="http://schemas.openxmlformats.org/officeDocument/2006/relationships/notesSlide" Target="../notesSlides/notesSlide25.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6.m4a"/><Relationship Id="rId1" Type="http://schemas.microsoft.com/office/2007/relationships/media" Target="../media/media26.m4a"/><Relationship Id="rId6" Type="http://schemas.openxmlformats.org/officeDocument/2006/relationships/image" Target="../media/image3.png"/><Relationship Id="rId5" Type="http://schemas.openxmlformats.org/officeDocument/2006/relationships/image" Target="../media/image6.png"/><Relationship Id="rId4" Type="http://schemas.openxmlformats.org/officeDocument/2006/relationships/notesSlide" Target="../notesSlides/notesSlide26.xml"/></Relationships>
</file>

<file path=ppt/slides/_rels/slide27.xml.rels><?xml version="1.0" encoding="UTF-8" standalone="yes"?>
<Relationships xmlns="http://schemas.openxmlformats.org/package/2006/relationships"><Relationship Id="rId8" Type="http://schemas.openxmlformats.org/officeDocument/2006/relationships/diagramColors" Target="../diagrams/colors17.xml"/><Relationship Id="rId3" Type="http://schemas.openxmlformats.org/officeDocument/2006/relationships/slideLayout" Target="../slideLayouts/slideLayout2.xml"/><Relationship Id="rId7" Type="http://schemas.openxmlformats.org/officeDocument/2006/relationships/diagramQuickStyle" Target="../diagrams/quickStyle17.xml"/><Relationship Id="rId2" Type="http://schemas.openxmlformats.org/officeDocument/2006/relationships/audio" Target="../media/media27.m4a"/><Relationship Id="rId1" Type="http://schemas.microsoft.com/office/2007/relationships/media" Target="../media/media27.m4a"/><Relationship Id="rId6" Type="http://schemas.openxmlformats.org/officeDocument/2006/relationships/diagramLayout" Target="../diagrams/layout17.xml"/><Relationship Id="rId5" Type="http://schemas.openxmlformats.org/officeDocument/2006/relationships/diagramData" Target="../diagrams/data17.xml"/><Relationship Id="rId10" Type="http://schemas.openxmlformats.org/officeDocument/2006/relationships/image" Target="../media/image3.png"/><Relationship Id="rId4" Type="http://schemas.openxmlformats.org/officeDocument/2006/relationships/notesSlide" Target="../notesSlides/notesSlide27.xml"/><Relationship Id="rId9" Type="http://schemas.microsoft.com/office/2007/relationships/diagramDrawing" Target="../diagrams/drawing17.xml"/></Relationships>
</file>

<file path=ppt/slides/_rels/slide28.xml.rels><?xml version="1.0" encoding="UTF-8" standalone="yes"?>
<Relationships xmlns="http://schemas.openxmlformats.org/package/2006/relationships"><Relationship Id="rId8" Type="http://schemas.openxmlformats.org/officeDocument/2006/relationships/diagramColors" Target="../diagrams/colors18.xml"/><Relationship Id="rId3" Type="http://schemas.openxmlformats.org/officeDocument/2006/relationships/slideLayout" Target="../slideLayouts/slideLayout2.xml"/><Relationship Id="rId7" Type="http://schemas.openxmlformats.org/officeDocument/2006/relationships/diagramQuickStyle" Target="../diagrams/quickStyle18.xml"/><Relationship Id="rId2" Type="http://schemas.openxmlformats.org/officeDocument/2006/relationships/audio" Target="../media/media28.m4a"/><Relationship Id="rId1" Type="http://schemas.microsoft.com/office/2007/relationships/media" Target="../media/media28.m4a"/><Relationship Id="rId6" Type="http://schemas.openxmlformats.org/officeDocument/2006/relationships/diagramLayout" Target="../diagrams/layout18.xml"/><Relationship Id="rId5" Type="http://schemas.openxmlformats.org/officeDocument/2006/relationships/diagramData" Target="../diagrams/data18.xml"/><Relationship Id="rId10" Type="http://schemas.openxmlformats.org/officeDocument/2006/relationships/image" Target="../media/image3.png"/><Relationship Id="rId4" Type="http://schemas.openxmlformats.org/officeDocument/2006/relationships/notesSlide" Target="../notesSlides/notesSlide28.xml"/><Relationship Id="rId9" Type="http://schemas.microsoft.com/office/2007/relationships/diagramDrawing" Target="../diagrams/drawing18.xml"/></Relationships>
</file>

<file path=ppt/slides/_rels/slide29.xml.rels><?xml version="1.0" encoding="UTF-8" standalone="yes"?>
<Relationships xmlns="http://schemas.openxmlformats.org/package/2006/relationships"><Relationship Id="rId8" Type="http://schemas.openxmlformats.org/officeDocument/2006/relationships/diagramColors" Target="../diagrams/colors19.xml"/><Relationship Id="rId3" Type="http://schemas.openxmlformats.org/officeDocument/2006/relationships/slideLayout" Target="../slideLayouts/slideLayout2.xml"/><Relationship Id="rId7" Type="http://schemas.openxmlformats.org/officeDocument/2006/relationships/diagramQuickStyle" Target="../diagrams/quickStyle19.xml"/><Relationship Id="rId2" Type="http://schemas.openxmlformats.org/officeDocument/2006/relationships/audio" Target="../media/media29.m4a"/><Relationship Id="rId1" Type="http://schemas.microsoft.com/office/2007/relationships/media" Target="../media/media29.m4a"/><Relationship Id="rId6" Type="http://schemas.openxmlformats.org/officeDocument/2006/relationships/diagramLayout" Target="../diagrams/layout19.xml"/><Relationship Id="rId5" Type="http://schemas.openxmlformats.org/officeDocument/2006/relationships/diagramData" Target="../diagrams/data19.xml"/><Relationship Id="rId10" Type="http://schemas.openxmlformats.org/officeDocument/2006/relationships/image" Target="../media/image3.png"/><Relationship Id="rId4" Type="http://schemas.openxmlformats.org/officeDocument/2006/relationships/notesSlide" Target="../notesSlides/notesSlide29.xml"/><Relationship Id="rId9" Type="http://schemas.microsoft.com/office/2007/relationships/diagramDrawing" Target="../diagrams/drawing19.xml"/></Relationships>
</file>

<file path=ppt/slides/_rels/slide30.xml.rels><?xml version="1.0" encoding="UTF-8" standalone="yes"?>
<Relationships xmlns="http://schemas.openxmlformats.org/package/2006/relationships"><Relationship Id="rId8" Type="http://schemas.openxmlformats.org/officeDocument/2006/relationships/hyperlink" Target="https://www.everycrsreport.com/reports/IF11854.html" TargetMode="External"/><Relationship Id="rId13" Type="http://schemas.openxmlformats.org/officeDocument/2006/relationships/hyperlink" Target="http://www.iwar.org.uk/cyberterror/resources/cyberplanning/thomas.pdf" TargetMode="External"/><Relationship Id="rId3" Type="http://schemas.openxmlformats.org/officeDocument/2006/relationships/slideLayout" Target="../slideLayouts/slideLayout2.xml"/><Relationship Id="rId7" Type="http://schemas.openxmlformats.org/officeDocument/2006/relationships/hyperlink" Target="https://edition.cnn.com/2013/08/30/world/osama-bin-laden-fast-facts/index.html" TargetMode="External"/><Relationship Id="rId12" Type="http://schemas.openxmlformats.org/officeDocument/2006/relationships/hyperlink" Target="https://assets.publishing.service.gov.uk/government/uploads/system/uploads/attachment_data/file/716907/140618_CCS207_CCS0218929798-1_CONTEST_3.0_WEB.pdf" TargetMode="External"/><Relationship Id="rId2" Type="http://schemas.openxmlformats.org/officeDocument/2006/relationships/audio" Target="../media/media30.m4a"/><Relationship Id="rId16" Type="http://schemas.openxmlformats.org/officeDocument/2006/relationships/image" Target="../media/image3.png"/><Relationship Id="rId1" Type="http://schemas.microsoft.com/office/2007/relationships/media" Target="../media/media30.m4a"/><Relationship Id="rId6" Type="http://schemas.openxmlformats.org/officeDocument/2006/relationships/hyperlink" Target="https://www.brookings.edu/testimonies/comparing-al-qaeda-and-isis-different-goals-different-targets/" TargetMode="External"/><Relationship Id="rId11" Type="http://schemas.openxmlformats.org/officeDocument/2006/relationships/hyperlink" Target="https://assets.publishing.service.gov.uk/government/uploads/system/uploads/attachment_data/file/97976/prevent-strategy-review.pdf" TargetMode="External"/><Relationship Id="rId5" Type="http://schemas.openxmlformats.org/officeDocument/2006/relationships/hyperlink" Target="https://www.adl.org/resources/profiles/al-qaeda" TargetMode="External"/><Relationship Id="rId15" Type="http://schemas.openxmlformats.org/officeDocument/2006/relationships/hyperlink" Target="https://www.bbc.co.uk/news/world-asia-48056433" TargetMode="External"/><Relationship Id="rId10" Type="http://schemas.openxmlformats.org/officeDocument/2006/relationships/hyperlink" Target="https://assets.publishing.service.gov.uk/government/uploads/system/uploads/attachment_data/file/97995/strategy-contest.pdf" TargetMode="External"/><Relationship Id="rId4" Type="http://schemas.openxmlformats.org/officeDocument/2006/relationships/notesSlide" Target="../notesSlides/notesSlide30.xml"/><Relationship Id="rId9" Type="http://schemas.openxmlformats.org/officeDocument/2006/relationships/hyperlink" Target="https://millercenter.org/president/gwbush/foreign-affairs" TargetMode="External"/><Relationship Id="rId14" Type="http://schemas.openxmlformats.org/officeDocument/2006/relationships/hyperlink" Target="https://www.unodc.org/documents/frontpage/Use_of_Internet_for_Terrorist_Purposes.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Al-Qaida: the terror group that learned the secret of longevity | Al-Qaida  | The Guardian">
            <a:extLst>
              <a:ext uri="{FF2B5EF4-FFF2-40B4-BE49-F238E27FC236}">
                <a16:creationId xmlns:a16="http://schemas.microsoft.com/office/drawing/2014/main" id="{51168607-5DB5-0C46-A309-313403AC42CE}"/>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2349" r="11809" b="-2"/>
          <a:stretch/>
        </p:blipFill>
        <p:spPr bwMode="auto">
          <a:xfrm>
            <a:off x="3523488" y="10"/>
            <a:ext cx="8668512" cy="6857990"/>
          </a:xfrm>
          <a:prstGeom prst="rect">
            <a:avLst/>
          </a:prstGeom>
          <a:noFill/>
          <a:extLst>
            <a:ext uri="{909E8E84-426E-40DD-AFC4-6F175D3DCCD1}">
              <a14:hiddenFill xmlns:a14="http://schemas.microsoft.com/office/drawing/2010/main">
                <a:solidFill>
                  <a:srgbClr val="FFFFFF"/>
                </a:solidFill>
              </a14:hiddenFill>
            </a:ext>
          </a:extLst>
        </p:spPr>
      </p:pic>
      <p:sp>
        <p:nvSpPr>
          <p:cNvPr id="73" name="Rectangle 72">
            <a:extLst>
              <a:ext uri="{FF2B5EF4-FFF2-40B4-BE49-F238E27FC236}">
                <a16:creationId xmlns:a16="http://schemas.microsoft.com/office/drawing/2014/main" id="{A44CD100-6267-4E62-AA64-2182A3A6A1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3873EDE-4149-D549-B351-E0B36D9F68E9}"/>
              </a:ext>
            </a:extLst>
          </p:cNvPr>
          <p:cNvSpPr>
            <a:spLocks noGrp="1"/>
          </p:cNvSpPr>
          <p:nvPr>
            <p:ph type="ctrTitle"/>
          </p:nvPr>
        </p:nvSpPr>
        <p:spPr>
          <a:xfrm>
            <a:off x="477981" y="1122363"/>
            <a:ext cx="4351194" cy="3204134"/>
          </a:xfrm>
        </p:spPr>
        <p:txBody>
          <a:bodyPr anchor="b">
            <a:normAutofit/>
          </a:bodyPr>
          <a:lstStyle/>
          <a:p>
            <a:r>
              <a:rPr lang="en-GB" sz="4800" dirty="0"/>
              <a:t>Terrorist Groups and Organisations</a:t>
            </a:r>
          </a:p>
        </p:txBody>
      </p:sp>
      <p:sp>
        <p:nvSpPr>
          <p:cNvPr id="3" name="Subtitle 2">
            <a:extLst>
              <a:ext uri="{FF2B5EF4-FFF2-40B4-BE49-F238E27FC236}">
                <a16:creationId xmlns:a16="http://schemas.microsoft.com/office/drawing/2014/main" id="{393AD533-DE87-9D4C-B540-B92063B27A0B}"/>
              </a:ext>
            </a:extLst>
          </p:cNvPr>
          <p:cNvSpPr>
            <a:spLocks noGrp="1"/>
          </p:cNvSpPr>
          <p:nvPr>
            <p:ph type="subTitle" idx="1"/>
          </p:nvPr>
        </p:nvSpPr>
        <p:spPr>
          <a:xfrm>
            <a:off x="477980" y="4872922"/>
            <a:ext cx="4023359" cy="1208141"/>
          </a:xfrm>
        </p:spPr>
        <p:txBody>
          <a:bodyPr>
            <a:normAutofit/>
          </a:bodyPr>
          <a:lstStyle/>
          <a:p>
            <a:r>
              <a:rPr lang="en-GB" sz="4000" dirty="0"/>
              <a:t>Al Qaeda</a:t>
            </a:r>
          </a:p>
        </p:txBody>
      </p:sp>
      <p:sp>
        <p:nvSpPr>
          <p:cNvPr id="75" name="Rectangle 74">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7" name="Rectangle 76">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 name="Video 8">
            <a:hlinkClick r:id="" action="ppaction://media"/>
            <a:extLst>
              <a:ext uri="{FF2B5EF4-FFF2-40B4-BE49-F238E27FC236}">
                <a16:creationId xmlns:a16="http://schemas.microsoft.com/office/drawing/2014/main" id="{17054411-2B8C-884E-AAD2-E55322282E4E}"/>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tretch>
            <a:fillRect/>
          </a:stretch>
        </p:blipFill>
        <p:spPr>
          <a:xfrm>
            <a:off x="9906000" y="5143500"/>
            <a:ext cx="2286000" cy="1714500"/>
          </a:xfrm>
          <a:prstGeom prst="rect">
            <a:avLst/>
          </a:prstGeom>
        </p:spPr>
      </p:pic>
    </p:spTree>
    <p:extLst>
      <p:ext uri="{BB962C8B-B14F-4D97-AF65-F5344CB8AC3E}">
        <p14:creationId xmlns:p14="http://schemas.microsoft.com/office/powerpoint/2010/main" val="938090932"/>
      </p:ext>
    </p:extLst>
  </p:cSld>
  <p:clrMapOvr>
    <a:masterClrMapping/>
  </p:clrMapOvr>
  <mc:AlternateContent xmlns:mc="http://schemas.openxmlformats.org/markup-compatibility/2006" xmlns:p14="http://schemas.microsoft.com/office/powerpoint/2010/main">
    <mc:Choice Requires="p14">
      <p:transition spd="med" p14:dur="700" advTm="12215">
        <p:fade/>
      </p:transition>
    </mc:Choice>
    <mc:Fallback xmlns="">
      <p:transition spd="med" advTm="12215">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par>
                          <p:cTn id="7" fill="hold">
                            <p:stCondLst>
                              <p:cond delay="0"/>
                            </p:stCondLst>
                            <p:childTnLst>
                              <p:par>
                                <p:cTn id="8" presetID="10" presetClass="entr" presetSubtype="0" fill="hold" grpId="0" nodeType="after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fade">
                                      <p:cBhvr>
                                        <p:cTn id="10" dur="500"/>
                                        <p:tgtEl>
                                          <p:spTgt spid="2"/>
                                        </p:tgtEl>
                                      </p:cBhvr>
                                    </p:animEffect>
                                  </p:childTnLst>
                                </p:cTn>
                              </p:par>
                            </p:childTnLst>
                          </p:cTn>
                        </p:par>
                        <p:par>
                          <p:cTn id="11" fill="hold">
                            <p:stCondLst>
                              <p:cond delay="500"/>
                            </p:stCondLst>
                            <p:childTnLst>
                              <p:par>
                                <p:cTn id="12" presetID="10" presetClass="entr" presetSubtype="0" fill="hold" grpId="0" nodeType="after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5" fill="hold" display="0">
                  <p:stCondLst>
                    <p:cond delay="indefinite"/>
                  </p:stCondLst>
                </p:cTn>
                <p:tgtEl>
                  <p:spTgt spid="9"/>
                </p:tgtEl>
              </p:cMediaNode>
            </p:video>
            <p:seq concurrent="1" nextAc="seek">
              <p:cTn id="16" restart="whenNotActive" fill="hold" evtFilter="cancelBubble" nodeType="interactiveSeq">
                <p:stCondLst>
                  <p:cond evt="onClick" delay="0">
                    <p:tgtEl>
                      <p:spTgt spid="9"/>
                    </p:tgtEl>
                  </p:cond>
                </p:stCondLst>
                <p:endSync evt="end" delay="0">
                  <p:rtn val="all"/>
                </p:endSync>
                <p:childTnLst>
                  <p:par>
                    <p:cTn id="17" fill="hold">
                      <p:stCondLst>
                        <p:cond delay="0"/>
                      </p:stCondLst>
                      <p:childTnLst>
                        <p:par>
                          <p:cTn id="18" fill="hold">
                            <p:stCondLst>
                              <p:cond delay="0"/>
                            </p:stCondLst>
                            <p:childTnLst>
                              <p:par>
                                <p:cTn id="19" presetID="2" presetClass="mediacall" presetSubtype="0" fill="hold" nodeType="clickEffect">
                                  <p:stCondLst>
                                    <p:cond delay="0"/>
                                  </p:stCondLst>
                                  <p:childTnLst>
                                    <p:cmd type="call" cmd="togglePause">
                                      <p:cBhvr>
                                        <p:cTn id="20" dur="1" fill="hold"/>
                                        <p:tgtEl>
                                          <p:spTgt spid="9"/>
                                        </p:tgtEl>
                                      </p:cBhvr>
                                    </p:cmd>
                                  </p:childTnLst>
                                </p:cTn>
                              </p:par>
                            </p:childTnLst>
                          </p:cTn>
                        </p:par>
                      </p:childTnLst>
                    </p:cTn>
                  </p:par>
                </p:childTnLst>
              </p:cTn>
              <p:nextCondLst>
                <p:cond evt="onClick" delay="0">
                  <p:tgtEl>
                    <p:spTgt spid="9"/>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65" name="Rectangle 64">
            <a:extLst>
              <a:ext uri="{FF2B5EF4-FFF2-40B4-BE49-F238E27FC236}">
                <a16:creationId xmlns:a16="http://schemas.microsoft.com/office/drawing/2014/main" id="{DF44879F-6698-4394-89D4-7B3CDB92E9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Rectangle">
            <a:extLst>
              <a:ext uri="{FF2B5EF4-FFF2-40B4-BE49-F238E27FC236}">
                <a16:creationId xmlns:a16="http://schemas.microsoft.com/office/drawing/2014/main" id="{C65FD3B2-577C-49A0-B40E-4845C5D59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sp>
        <p:nvSpPr>
          <p:cNvPr id="2" name="Title 1">
            <a:extLst>
              <a:ext uri="{FF2B5EF4-FFF2-40B4-BE49-F238E27FC236}">
                <a16:creationId xmlns:a16="http://schemas.microsoft.com/office/drawing/2014/main" id="{2645FF5E-7E2F-0B42-B3F6-0D186237BB7F}"/>
              </a:ext>
            </a:extLst>
          </p:cNvPr>
          <p:cNvSpPr>
            <a:spLocks noGrp="1"/>
          </p:cNvSpPr>
          <p:nvPr>
            <p:ph type="title"/>
          </p:nvPr>
        </p:nvSpPr>
        <p:spPr>
          <a:xfrm>
            <a:off x="841248" y="426720"/>
            <a:ext cx="10506456" cy="1919141"/>
          </a:xfrm>
        </p:spPr>
        <p:txBody>
          <a:bodyPr anchor="b">
            <a:normAutofit/>
          </a:bodyPr>
          <a:lstStyle/>
          <a:p>
            <a:r>
              <a:rPr lang="en-GB" sz="6000" dirty="0">
                <a:solidFill>
                  <a:srgbClr val="FFFFFF"/>
                </a:solidFill>
              </a:rPr>
              <a:t>Aims:</a:t>
            </a:r>
          </a:p>
        </p:txBody>
      </p:sp>
      <p:sp>
        <p:nvSpPr>
          <p:cNvPr id="69" name="Rectangle 68">
            <a:extLst>
              <a:ext uri="{FF2B5EF4-FFF2-40B4-BE49-F238E27FC236}">
                <a16:creationId xmlns:a16="http://schemas.microsoft.com/office/drawing/2014/main" id="{7A0B5DEA-ADF6-4BA5-9307-147F0A468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8680" y="2898648"/>
            <a:ext cx="10506456" cy="18288"/>
          </a:xfrm>
          <a:prstGeom prst="rect">
            <a:avLst/>
          </a:prstGeom>
          <a:solidFill>
            <a:srgbClr val="FFFFFF"/>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1" name="Rectangle 70">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2783982"/>
            <a:ext cx="1873457" cy="1371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2" name="Content Placeholder 2">
            <a:extLst>
              <a:ext uri="{FF2B5EF4-FFF2-40B4-BE49-F238E27FC236}">
                <a16:creationId xmlns:a16="http://schemas.microsoft.com/office/drawing/2014/main" id="{CAEE2807-0DBF-433A-B234-C999768C5551}"/>
              </a:ext>
            </a:extLst>
          </p:cNvPr>
          <p:cNvGraphicFramePr>
            <a:graphicFrameLocks noGrp="1"/>
          </p:cNvGraphicFramePr>
          <p:nvPr>
            <p:ph idx="1"/>
            <p:extLst>
              <p:ext uri="{D42A27DB-BD31-4B8C-83A1-F6EECF244321}">
                <p14:modId xmlns:p14="http://schemas.microsoft.com/office/powerpoint/2010/main" val="2180867409"/>
              </p:ext>
            </p:extLst>
          </p:nvPr>
        </p:nvGraphicFramePr>
        <p:xfrm>
          <a:off x="841248" y="3008376"/>
          <a:ext cx="10509504" cy="364685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7" name="Audio 6">
            <a:hlinkClick r:id="" action="ppaction://media"/>
            <a:extLst>
              <a:ext uri="{FF2B5EF4-FFF2-40B4-BE49-F238E27FC236}">
                <a16:creationId xmlns:a16="http://schemas.microsoft.com/office/drawing/2014/main" id="{5209BDD9-ACF5-7F4A-8EFE-5358431158B1}"/>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0534904" y="727911"/>
            <a:ext cx="812800" cy="812800"/>
          </a:xfrm>
          <a:prstGeom prst="rect">
            <a:avLst/>
          </a:prstGeom>
        </p:spPr>
      </p:pic>
    </p:spTree>
    <p:extLst>
      <p:ext uri="{BB962C8B-B14F-4D97-AF65-F5344CB8AC3E}">
        <p14:creationId xmlns:p14="http://schemas.microsoft.com/office/powerpoint/2010/main" val="3519330105"/>
      </p:ext>
    </p:extLst>
  </p:cSld>
  <p:clrMapOvr>
    <a:masterClrMapping/>
  </p:clrMapOvr>
  <mc:AlternateContent xmlns:mc="http://schemas.openxmlformats.org/markup-compatibility/2006" xmlns:p14="http://schemas.microsoft.com/office/powerpoint/2010/main">
    <mc:Choice Requires="p14">
      <p:transition spd="med" p14:dur="700" advTm="33075">
        <p:fade/>
      </p:transition>
    </mc:Choice>
    <mc:Fallback xmlns="">
      <p:transition spd="med" advTm="33075">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par>
                          <p:cTn id="7" fill="hold">
                            <p:stCondLst>
                              <p:cond delay="0"/>
                            </p:stCondLst>
                            <p:childTnLst>
                              <p:par>
                                <p:cTn id="8" presetID="10" presetClass="entr" presetSubtype="0" fill="hold" grpId="0" nodeType="after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fade">
                                      <p:cBhvr>
                                        <p:cTn id="10" dur="500"/>
                                        <p:tgtEl>
                                          <p:spTgt spid="2"/>
                                        </p:tgtEl>
                                      </p:cBhvr>
                                    </p:animEffect>
                                  </p:childTnLst>
                                </p:cTn>
                              </p:par>
                            </p:childTnLst>
                          </p:cTn>
                        </p:par>
                        <p:par>
                          <p:cTn id="11" fill="hold">
                            <p:stCondLst>
                              <p:cond delay="500"/>
                            </p:stCondLst>
                            <p:childTnLst>
                              <p:par>
                                <p:cTn id="12" presetID="10" presetClass="entr" presetSubtype="0" fill="hold" grpId="0" nodeType="afterEffect">
                                  <p:stCondLst>
                                    <p:cond delay="0"/>
                                  </p:stCondLst>
                                  <p:childTnLst>
                                    <p:set>
                                      <p:cBhvr>
                                        <p:cTn id="13" dur="1" fill="hold">
                                          <p:stCondLst>
                                            <p:cond delay="0"/>
                                          </p:stCondLst>
                                        </p:cTn>
                                        <p:tgtEl>
                                          <p:spTgt spid="52"/>
                                        </p:tgtEl>
                                        <p:attrNameLst>
                                          <p:attrName>style.visibility</p:attrName>
                                        </p:attrNameLst>
                                      </p:cBhvr>
                                      <p:to>
                                        <p:strVal val="visible"/>
                                      </p:to>
                                    </p:set>
                                    <p:animEffect transition="in" filter="fade">
                                      <p:cBhvr>
                                        <p:cTn id="14" dur="1000"/>
                                        <p:tgtEl>
                                          <p:spTgt spid="52"/>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5" fill="hold" display="0">
                  <p:stCondLst>
                    <p:cond delay="indefinite"/>
                  </p:stCondLst>
                  <p:endCondLst>
                    <p:cond evt="onStopAudio" delay="0">
                      <p:tgtEl>
                        <p:sldTgt/>
                      </p:tgtEl>
                    </p:cond>
                  </p:endCondLst>
                </p:cTn>
                <p:tgtEl>
                  <p:spTgt spid="7"/>
                </p:tgtEl>
              </p:cMediaNode>
            </p:audio>
          </p:childTnLst>
        </p:cTn>
      </p:par>
    </p:tnLst>
    <p:bldLst>
      <p:bldP spid="2" grpId="0"/>
      <p:bldGraphic spid="52" grpId="0">
        <p:bldAsOne/>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 name="!!Rectangle">
            <a:extLst>
              <a:ext uri="{FF2B5EF4-FFF2-40B4-BE49-F238E27FC236}">
                <a16:creationId xmlns:a16="http://schemas.microsoft.com/office/drawing/2014/main" id="{7C432AFE-B3D2-4BFF-BF8F-96C27AFF1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C24E0B-988B-0141-BB3F-0D6077E09C35}"/>
              </a:ext>
            </a:extLst>
          </p:cNvPr>
          <p:cNvSpPr>
            <a:spLocks noGrp="1"/>
          </p:cNvSpPr>
          <p:nvPr>
            <p:ph type="title"/>
          </p:nvPr>
        </p:nvSpPr>
        <p:spPr>
          <a:xfrm>
            <a:off x="841248" y="-69093"/>
            <a:ext cx="10506456" cy="2057400"/>
          </a:xfrm>
        </p:spPr>
        <p:txBody>
          <a:bodyPr anchor="b">
            <a:normAutofit/>
          </a:bodyPr>
          <a:lstStyle/>
          <a:p>
            <a:r>
              <a:rPr lang="en-GB" sz="5000" dirty="0"/>
              <a:t>Objectives</a:t>
            </a:r>
          </a:p>
        </p:txBody>
      </p:sp>
      <p:sp>
        <p:nvSpPr>
          <p:cNvPr id="12" name="Rectangle 11">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0140"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3241202"/>
            <a:ext cx="10506456"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835F1918-162E-46F9-AA7F-2F2D2BFB445D}"/>
              </a:ext>
            </a:extLst>
          </p:cNvPr>
          <p:cNvGraphicFramePr>
            <a:graphicFrameLocks noGrp="1"/>
          </p:cNvGraphicFramePr>
          <p:nvPr>
            <p:ph idx="1"/>
            <p:extLst>
              <p:ext uri="{D42A27DB-BD31-4B8C-83A1-F6EECF244321}">
                <p14:modId xmlns:p14="http://schemas.microsoft.com/office/powerpoint/2010/main" val="4141214417"/>
              </p:ext>
            </p:extLst>
          </p:nvPr>
        </p:nvGraphicFramePr>
        <p:xfrm>
          <a:off x="126813" y="1988306"/>
          <a:ext cx="11935326" cy="471729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6" name="Audio 5">
            <a:hlinkClick r:id="" action="ppaction://media"/>
            <a:extLst>
              <a:ext uri="{FF2B5EF4-FFF2-40B4-BE49-F238E27FC236}">
                <a16:creationId xmlns:a16="http://schemas.microsoft.com/office/drawing/2014/main" id="{A07155CD-4193-0146-9311-924D50448C32}"/>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9715081"/>
      </p:ext>
    </p:extLst>
  </p:cSld>
  <p:clrMapOvr>
    <a:masterClrMapping/>
  </p:clrMapOvr>
  <mc:AlternateContent xmlns:mc="http://schemas.openxmlformats.org/markup-compatibility/2006" xmlns:p14="http://schemas.microsoft.com/office/powerpoint/2010/main">
    <mc:Choice Requires="p14">
      <p:transition spd="med" p14:dur="700" advTm="27501">
        <p:fade/>
      </p:transition>
    </mc:Choice>
    <mc:Fallback xmlns="">
      <p:transition spd="med" advTm="2750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par>
                          <p:cTn id="7" fill="hold">
                            <p:stCondLst>
                              <p:cond delay="0"/>
                            </p:stCondLst>
                            <p:childTnLst>
                              <p:par>
                                <p:cTn id="8" presetID="10" presetClass="entr" presetSubtype="0" fill="hold" grpId="0" nodeType="after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fade">
                                      <p:cBhvr>
                                        <p:cTn id="10" dur="500"/>
                                        <p:tgtEl>
                                          <p:spTgt spid="2"/>
                                        </p:tgtEl>
                                      </p:cBhvr>
                                    </p:animEffect>
                                  </p:childTnLst>
                                </p:cTn>
                              </p:par>
                            </p:childTnLst>
                          </p:cTn>
                        </p:par>
                        <p:par>
                          <p:cTn id="11" fill="hold">
                            <p:stCondLst>
                              <p:cond delay="500"/>
                            </p:stCondLst>
                            <p:childTnLst>
                              <p:par>
                                <p:cTn id="12" presetID="10" presetClass="entr" presetSubtype="0" fill="hold" grpId="0" nodeType="after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5" fill="hold" display="0">
                  <p:stCondLst>
                    <p:cond delay="indefinite"/>
                  </p:stCondLst>
                  <p:endCondLst>
                    <p:cond evt="onStopAudio" delay="0">
                      <p:tgtEl>
                        <p:sldTgt/>
                      </p:tgtEl>
                    </p:cond>
                  </p:endCondLst>
                </p:cTn>
                <p:tgtEl>
                  <p:spTgt spid="6"/>
                </p:tgtEl>
              </p:cMediaNode>
            </p:audio>
          </p:childTnLst>
        </p:cTn>
      </p:par>
    </p:tnLst>
    <p:bldLst>
      <p:bldP spid="2" grpId="0"/>
      <p:bldGraphic spid="5" grpId="0">
        <p:bldAsOne/>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6" name="Rectangle 7">
            <a:extLst>
              <a:ext uri="{FF2B5EF4-FFF2-40B4-BE49-F238E27FC236}">
                <a16:creationId xmlns:a16="http://schemas.microsoft.com/office/drawing/2014/main" id="{2029D5AD-8348-4446-B191-6A9B6FE03F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Freeform: Shape 9">
            <a:extLst>
              <a:ext uri="{FF2B5EF4-FFF2-40B4-BE49-F238E27FC236}">
                <a16:creationId xmlns:a16="http://schemas.microsoft.com/office/drawing/2014/main" id="{A3F395A2-2B64-4749-BD93-2F159C7E1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1899601"/>
          </a:xfrm>
          <a:custGeom>
            <a:avLst/>
            <a:gdLst>
              <a:gd name="connsiteX0" fmla="*/ 0 w 12188952"/>
              <a:gd name="connsiteY0" fmla="*/ 0 h 1899601"/>
              <a:gd name="connsiteX1" fmla="*/ 12188952 w 12188952"/>
              <a:gd name="connsiteY1" fmla="*/ 0 h 1899601"/>
              <a:gd name="connsiteX2" fmla="*/ 12188952 w 12188952"/>
              <a:gd name="connsiteY2" fmla="*/ 1635106 h 1899601"/>
              <a:gd name="connsiteX3" fmla="*/ 11356325 w 12188952"/>
              <a:gd name="connsiteY3" fmla="*/ 1707615 h 1899601"/>
              <a:gd name="connsiteX4" fmla="*/ 6096001 w 12188952"/>
              <a:gd name="connsiteY4" fmla="*/ 1899601 h 1899601"/>
              <a:gd name="connsiteX5" fmla="*/ 835678 w 12188952"/>
              <a:gd name="connsiteY5" fmla="*/ 1707615 h 1899601"/>
              <a:gd name="connsiteX6" fmla="*/ 0 w 12188952"/>
              <a:gd name="connsiteY6" fmla="*/ 1634841 h 189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8952" h="1899601">
                <a:moveTo>
                  <a:pt x="0" y="0"/>
                </a:moveTo>
                <a:lnTo>
                  <a:pt x="12188952" y="0"/>
                </a:lnTo>
                <a:lnTo>
                  <a:pt x="12188952" y="1635106"/>
                </a:lnTo>
                <a:lnTo>
                  <a:pt x="11356325" y="1707615"/>
                </a:lnTo>
                <a:cubicBezTo>
                  <a:pt x="9739512" y="1831240"/>
                  <a:pt x="7961919" y="1899601"/>
                  <a:pt x="6096001" y="1899601"/>
                </a:cubicBezTo>
                <a:cubicBezTo>
                  <a:pt x="4230084" y="1899601"/>
                  <a:pt x="2452490" y="1831240"/>
                  <a:pt x="835678" y="1707615"/>
                </a:cubicBezTo>
                <a:lnTo>
                  <a:pt x="0" y="1634841"/>
                </a:lnTo>
                <a:close/>
              </a:path>
            </a:pathLst>
          </a:cu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8" name="Freeform: Shape 11">
            <a:extLst>
              <a:ext uri="{FF2B5EF4-FFF2-40B4-BE49-F238E27FC236}">
                <a16:creationId xmlns:a16="http://schemas.microsoft.com/office/drawing/2014/main" id="{5CF0135B-EAB8-4CA0-896C-2D897ECD28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890722"/>
          </a:xfrm>
          <a:custGeom>
            <a:avLst/>
            <a:gdLst>
              <a:gd name="connsiteX0" fmla="*/ 0 w 12192000"/>
              <a:gd name="connsiteY0" fmla="*/ 0 h 1890722"/>
              <a:gd name="connsiteX1" fmla="*/ 12192000 w 12192000"/>
              <a:gd name="connsiteY1" fmla="*/ 0 h 1890722"/>
              <a:gd name="connsiteX2" fmla="*/ 12192000 w 12192000"/>
              <a:gd name="connsiteY2" fmla="*/ 1626227 h 1890722"/>
              <a:gd name="connsiteX3" fmla="*/ 11359165 w 12192000"/>
              <a:gd name="connsiteY3" fmla="*/ 1698736 h 1890722"/>
              <a:gd name="connsiteX4" fmla="*/ 6097526 w 12192000"/>
              <a:gd name="connsiteY4" fmla="*/ 1890722 h 1890722"/>
              <a:gd name="connsiteX5" fmla="*/ 835887 w 12192000"/>
              <a:gd name="connsiteY5" fmla="*/ 1698736 h 1890722"/>
              <a:gd name="connsiteX6" fmla="*/ 0 w 12192000"/>
              <a:gd name="connsiteY6" fmla="*/ 1625962 h 1890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1890722">
                <a:moveTo>
                  <a:pt x="0" y="0"/>
                </a:moveTo>
                <a:lnTo>
                  <a:pt x="12192000" y="0"/>
                </a:lnTo>
                <a:lnTo>
                  <a:pt x="12192000" y="1626227"/>
                </a:lnTo>
                <a:lnTo>
                  <a:pt x="11359165" y="1698736"/>
                </a:lnTo>
                <a:cubicBezTo>
                  <a:pt x="9741947" y="1822361"/>
                  <a:pt x="7963910" y="1890722"/>
                  <a:pt x="6097526" y="1890722"/>
                </a:cubicBezTo>
                <a:cubicBezTo>
                  <a:pt x="4231142" y="1890722"/>
                  <a:pt x="2453104" y="1822361"/>
                  <a:pt x="835887" y="1698736"/>
                </a:cubicBezTo>
                <a:lnTo>
                  <a:pt x="0" y="1625962"/>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6883307-BD17-0B4F-83D4-1160450BDAB1}"/>
              </a:ext>
            </a:extLst>
          </p:cNvPr>
          <p:cNvSpPr>
            <a:spLocks noGrp="1"/>
          </p:cNvSpPr>
          <p:nvPr>
            <p:ph type="title"/>
          </p:nvPr>
        </p:nvSpPr>
        <p:spPr>
          <a:xfrm>
            <a:off x="838200" y="253397"/>
            <a:ext cx="10515600" cy="1273233"/>
          </a:xfrm>
        </p:spPr>
        <p:txBody>
          <a:bodyPr>
            <a:normAutofit/>
          </a:bodyPr>
          <a:lstStyle/>
          <a:p>
            <a:r>
              <a:rPr lang="en-GB" dirty="0"/>
              <a:t>Who are Al Qaeda?</a:t>
            </a:r>
          </a:p>
        </p:txBody>
      </p:sp>
      <p:sp>
        <p:nvSpPr>
          <p:cNvPr id="19" name="Rectangle 13">
            <a:extLst>
              <a:ext uri="{FF2B5EF4-FFF2-40B4-BE49-F238E27FC236}">
                <a16:creationId xmlns:a16="http://schemas.microsoft.com/office/drawing/2014/main" id="{92C3387C-D24F-4737-8A37-1DC5CFF09C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452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21" name="Content Placeholder 2">
            <a:extLst>
              <a:ext uri="{FF2B5EF4-FFF2-40B4-BE49-F238E27FC236}">
                <a16:creationId xmlns:a16="http://schemas.microsoft.com/office/drawing/2014/main" id="{E59AB605-8DE6-4272-AE4F-11EAEB97BDCD}"/>
              </a:ext>
            </a:extLst>
          </p:cNvPr>
          <p:cNvGraphicFramePr>
            <a:graphicFrameLocks noGrp="1"/>
          </p:cNvGraphicFramePr>
          <p:nvPr>
            <p:ph idx="1"/>
            <p:extLst>
              <p:ext uri="{D42A27DB-BD31-4B8C-83A1-F6EECF244321}">
                <p14:modId xmlns:p14="http://schemas.microsoft.com/office/powerpoint/2010/main" val="2668141231"/>
              </p:ext>
            </p:extLst>
          </p:nvPr>
        </p:nvGraphicFramePr>
        <p:xfrm>
          <a:off x="391886" y="2021860"/>
          <a:ext cx="11800114" cy="470500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7" name="Audio 6">
            <a:hlinkClick r:id="" action="ppaction://media"/>
            <a:extLst>
              <a:ext uri="{FF2B5EF4-FFF2-40B4-BE49-F238E27FC236}">
                <a16:creationId xmlns:a16="http://schemas.microsoft.com/office/drawing/2014/main" id="{0C9BDA1A-7903-E84D-898C-43025F5186AB}"/>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0429374" y="311870"/>
            <a:ext cx="812800" cy="812800"/>
          </a:xfrm>
          <a:prstGeom prst="rect">
            <a:avLst/>
          </a:prstGeom>
        </p:spPr>
      </p:pic>
    </p:spTree>
    <p:extLst>
      <p:ext uri="{BB962C8B-B14F-4D97-AF65-F5344CB8AC3E}">
        <p14:creationId xmlns:p14="http://schemas.microsoft.com/office/powerpoint/2010/main" val="2289283953"/>
      </p:ext>
    </p:extLst>
  </p:cSld>
  <p:clrMapOvr>
    <a:masterClrMapping/>
  </p:clrMapOvr>
  <mc:AlternateContent xmlns:mc="http://schemas.openxmlformats.org/markup-compatibility/2006" xmlns:p14="http://schemas.microsoft.com/office/powerpoint/2010/main">
    <mc:Choice Requires="p14">
      <p:transition spd="med" p14:dur="700" advTm="45353">
        <p:fade/>
      </p:transition>
    </mc:Choice>
    <mc:Fallback xmlns="">
      <p:transition spd="med" advTm="4535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par>
                          <p:cTn id="7" fill="hold">
                            <p:stCondLst>
                              <p:cond delay="0"/>
                            </p:stCondLst>
                            <p:childTnLst>
                              <p:par>
                                <p:cTn id="8" presetID="10" presetClass="entr" presetSubtype="0" fill="hold" grpId="0" nodeType="after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fade">
                                      <p:cBhvr>
                                        <p:cTn id="10" dur="500"/>
                                        <p:tgtEl>
                                          <p:spTgt spid="2"/>
                                        </p:tgtEl>
                                      </p:cBhvr>
                                    </p:animEffect>
                                  </p:childTnLst>
                                </p:cTn>
                              </p:par>
                            </p:childTnLst>
                          </p:cTn>
                        </p:par>
                        <p:par>
                          <p:cTn id="11" fill="hold">
                            <p:stCondLst>
                              <p:cond delay="500"/>
                            </p:stCondLst>
                            <p:childTnLst>
                              <p:par>
                                <p:cTn id="12" presetID="10" presetClass="entr" presetSubtype="0" fill="hold" grpId="0" nodeType="afterEffect">
                                  <p:stCondLst>
                                    <p:cond delay="0"/>
                                  </p:stCondLst>
                                  <p:childTnLst>
                                    <p:set>
                                      <p:cBhvr>
                                        <p:cTn id="13" dur="1" fill="hold">
                                          <p:stCondLst>
                                            <p:cond delay="0"/>
                                          </p:stCondLst>
                                        </p:cTn>
                                        <p:tgtEl>
                                          <p:spTgt spid="21"/>
                                        </p:tgtEl>
                                        <p:attrNameLst>
                                          <p:attrName>style.visibility</p:attrName>
                                        </p:attrNameLst>
                                      </p:cBhvr>
                                      <p:to>
                                        <p:strVal val="visible"/>
                                      </p:to>
                                    </p:set>
                                    <p:animEffect transition="in" filter="fade">
                                      <p:cBhvr>
                                        <p:cTn id="14" dur="10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5" fill="hold" display="0">
                  <p:stCondLst>
                    <p:cond delay="indefinite"/>
                  </p:stCondLst>
                  <p:endCondLst>
                    <p:cond evt="onStopAudio" delay="0">
                      <p:tgtEl>
                        <p:sldTgt/>
                      </p:tgtEl>
                    </p:cond>
                  </p:endCondLst>
                </p:cTn>
                <p:tgtEl>
                  <p:spTgt spid="7"/>
                </p:tgtEl>
              </p:cMediaNode>
            </p:audio>
          </p:childTnLst>
        </p:cTn>
      </p:par>
    </p:tnLst>
    <p:bldLst>
      <p:bldP spid="2" grpId="0"/>
      <p:bldGraphic spid="21" grpId="0">
        <p:bldAsOne/>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B5D351-3141-FF48-AFA7-1FEAE8663DD2}"/>
              </a:ext>
            </a:extLst>
          </p:cNvPr>
          <p:cNvSpPr>
            <a:spLocks noGrp="1"/>
          </p:cNvSpPr>
          <p:nvPr>
            <p:ph type="title"/>
          </p:nvPr>
        </p:nvSpPr>
        <p:spPr/>
        <p:txBody>
          <a:bodyPr/>
          <a:lstStyle/>
          <a:p>
            <a:r>
              <a:rPr lang="en-GB" dirty="0"/>
              <a:t>What is jihadism? </a:t>
            </a:r>
          </a:p>
        </p:txBody>
      </p:sp>
      <p:graphicFrame>
        <p:nvGraphicFramePr>
          <p:cNvPr id="7" name="Content Placeholder 2">
            <a:extLst>
              <a:ext uri="{FF2B5EF4-FFF2-40B4-BE49-F238E27FC236}">
                <a16:creationId xmlns:a16="http://schemas.microsoft.com/office/drawing/2014/main" id="{575D683A-63CA-47A1-8B6F-85DBE3CB6041}"/>
              </a:ext>
            </a:extLst>
          </p:cNvPr>
          <p:cNvGraphicFramePr>
            <a:graphicFrameLocks noGrp="1"/>
          </p:cNvGraphicFramePr>
          <p:nvPr>
            <p:ph idx="1"/>
            <p:extLst>
              <p:ext uri="{D42A27DB-BD31-4B8C-83A1-F6EECF244321}">
                <p14:modId xmlns:p14="http://schemas.microsoft.com/office/powerpoint/2010/main" val="2022796756"/>
              </p:ext>
            </p:extLst>
          </p:nvPr>
        </p:nvGraphicFramePr>
        <p:xfrm>
          <a:off x="1115568" y="2478024"/>
          <a:ext cx="10168128" cy="369417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5" name="Audio 4">
            <a:hlinkClick r:id="" action="ppaction://media"/>
            <a:extLst>
              <a:ext uri="{FF2B5EF4-FFF2-40B4-BE49-F238E27FC236}">
                <a16:creationId xmlns:a16="http://schemas.microsoft.com/office/drawing/2014/main" id="{16140600-C62F-4E44-8BAF-FD43DB9B57A6}"/>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276962275"/>
      </p:ext>
    </p:extLst>
  </p:cSld>
  <p:clrMapOvr>
    <a:masterClrMapping/>
  </p:clrMapOvr>
  <mc:AlternateContent xmlns:mc="http://schemas.openxmlformats.org/markup-compatibility/2006" xmlns:p14="http://schemas.microsoft.com/office/powerpoint/2010/main">
    <mc:Choice Requires="p14">
      <p:transition spd="med" p14:dur="700" advTm="43818">
        <p:fade/>
      </p:transition>
    </mc:Choice>
    <mc:Fallback xmlns="">
      <p:transition spd="med" advTm="4381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par>
                          <p:cTn id="7" fill="hold">
                            <p:stCondLst>
                              <p:cond delay="0"/>
                            </p:stCondLst>
                            <p:childTnLst>
                              <p:par>
                                <p:cTn id="8" presetID="10" presetClass="entr" presetSubtype="0" fill="hold" grpId="0" nodeType="after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fade">
                                      <p:cBhvr>
                                        <p:cTn id="10" dur="500"/>
                                        <p:tgtEl>
                                          <p:spTgt spid="2"/>
                                        </p:tgtEl>
                                      </p:cBhvr>
                                    </p:animEffect>
                                  </p:childTnLst>
                                </p:cTn>
                              </p:par>
                            </p:childTnLst>
                          </p:cTn>
                        </p:par>
                        <p:par>
                          <p:cTn id="11" fill="hold">
                            <p:stCondLst>
                              <p:cond delay="500"/>
                            </p:stCondLst>
                            <p:childTnLst>
                              <p:par>
                                <p:cTn id="12" presetID="10" presetClass="entr" presetSubtype="0" fill="hold" grpId="0" nodeType="afterEffect">
                                  <p:stCondLst>
                                    <p:cond delay="0"/>
                                  </p:stCondLst>
                                  <p:childTnLst>
                                    <p:set>
                                      <p:cBhvr>
                                        <p:cTn id="13" dur="1" fill="hold">
                                          <p:stCondLst>
                                            <p:cond delay="0"/>
                                          </p:stCondLst>
                                        </p:cTn>
                                        <p:tgtEl>
                                          <p:spTgt spid="7"/>
                                        </p:tgtEl>
                                        <p:attrNameLst>
                                          <p:attrName>style.visibility</p:attrName>
                                        </p:attrNameLst>
                                      </p:cBhvr>
                                      <p:to>
                                        <p:strVal val="visible"/>
                                      </p:to>
                                    </p:set>
                                    <p:animEffect transition="in" filter="fade">
                                      <p:cBhvr>
                                        <p:cTn id="14" dur="1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5" fill="hold" display="0">
                  <p:stCondLst>
                    <p:cond delay="indefinite"/>
                  </p:stCondLst>
                  <p:endCondLst>
                    <p:cond evt="onStopAudio" delay="0">
                      <p:tgtEl>
                        <p:sldTgt/>
                      </p:tgtEl>
                    </p:cond>
                  </p:endCondLst>
                </p:cTn>
                <p:tgtEl>
                  <p:spTgt spid="5"/>
                </p:tgtEl>
              </p:cMediaNode>
            </p:audio>
          </p:childTnLst>
        </p:cTn>
      </p:par>
    </p:tnLst>
    <p:bldLst>
      <p:bldP spid="2" grpId="0"/>
      <p:bldGraphic spid="7" grpId="0">
        <p:bldAsOne/>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C68A55F-7B32-44D8-AEE5-1AF4053265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C2FD1B-7A64-A646-ABB5-35F0E14F9748}"/>
              </a:ext>
            </a:extLst>
          </p:cNvPr>
          <p:cNvSpPr>
            <a:spLocks noGrp="1"/>
          </p:cNvSpPr>
          <p:nvPr>
            <p:ph type="title"/>
          </p:nvPr>
        </p:nvSpPr>
        <p:spPr>
          <a:xfrm>
            <a:off x="655320" y="429030"/>
            <a:ext cx="2834640" cy="5457589"/>
          </a:xfrm>
        </p:spPr>
        <p:txBody>
          <a:bodyPr anchor="ctr">
            <a:normAutofit/>
          </a:bodyPr>
          <a:lstStyle/>
          <a:p>
            <a:r>
              <a:rPr lang="en-GB" dirty="0"/>
              <a:t>Al Qaeda’s Ideology</a:t>
            </a:r>
          </a:p>
        </p:txBody>
      </p:sp>
      <p:sp>
        <p:nvSpPr>
          <p:cNvPr id="12" name="Rectangle 11">
            <a:extLst>
              <a:ext uri="{FF2B5EF4-FFF2-40B4-BE49-F238E27FC236}">
                <a16:creationId xmlns:a16="http://schemas.microsoft.com/office/drawing/2014/main" id="{CD1AAA2C-FBBE-42AA-B869-31D524B765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5320" y="6112341"/>
            <a:ext cx="1083564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5F937BBF-9326-4230-AB1B-F1795E350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045208" y="4686084"/>
            <a:ext cx="54864" cy="2834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9E2C53DE-1A31-490C-96AF-4DFDB4E312C0}"/>
              </a:ext>
            </a:extLst>
          </p:cNvPr>
          <p:cNvGraphicFramePr>
            <a:graphicFrameLocks noGrp="1"/>
          </p:cNvGraphicFramePr>
          <p:nvPr>
            <p:ph idx="1"/>
            <p:extLst>
              <p:ext uri="{D42A27DB-BD31-4B8C-83A1-F6EECF244321}">
                <p14:modId xmlns:p14="http://schemas.microsoft.com/office/powerpoint/2010/main" val="2871011161"/>
              </p:ext>
            </p:extLst>
          </p:nvPr>
        </p:nvGraphicFramePr>
        <p:xfrm>
          <a:off x="4041648" y="429030"/>
          <a:ext cx="7452360" cy="545970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8" name="Audio 7">
            <a:hlinkClick r:id="" action="ppaction://media"/>
            <a:extLst>
              <a:ext uri="{FF2B5EF4-FFF2-40B4-BE49-F238E27FC236}">
                <a16:creationId xmlns:a16="http://schemas.microsoft.com/office/drawing/2014/main" id="{583E606B-BBCF-3742-B291-8D4CACDAA0EB}"/>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054501" y="727164"/>
            <a:ext cx="812800" cy="812800"/>
          </a:xfrm>
          <a:prstGeom prst="rect">
            <a:avLst/>
          </a:prstGeom>
        </p:spPr>
      </p:pic>
    </p:spTree>
    <p:extLst>
      <p:ext uri="{BB962C8B-B14F-4D97-AF65-F5344CB8AC3E}">
        <p14:creationId xmlns:p14="http://schemas.microsoft.com/office/powerpoint/2010/main" val="1618138009"/>
      </p:ext>
    </p:extLst>
  </p:cSld>
  <p:clrMapOvr>
    <a:masterClrMapping/>
  </p:clrMapOvr>
  <mc:AlternateContent xmlns:mc="http://schemas.openxmlformats.org/markup-compatibility/2006" xmlns:p14="http://schemas.microsoft.com/office/powerpoint/2010/main">
    <mc:Choice Requires="p14">
      <p:transition spd="med" p14:dur="700" advTm="32883">
        <p:fade/>
      </p:transition>
    </mc:Choice>
    <mc:Fallback xmlns="">
      <p:transition spd="med" advTm="3288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par>
                          <p:cTn id="7" fill="hold">
                            <p:stCondLst>
                              <p:cond delay="0"/>
                            </p:stCondLst>
                            <p:childTnLst>
                              <p:par>
                                <p:cTn id="8" presetID="10" presetClass="entr" presetSubtype="0" fill="hold" grpId="0" nodeType="after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fade">
                                      <p:cBhvr>
                                        <p:cTn id="10" dur="500"/>
                                        <p:tgtEl>
                                          <p:spTgt spid="2"/>
                                        </p:tgtEl>
                                      </p:cBhvr>
                                    </p:animEffect>
                                  </p:childTnLst>
                                </p:cTn>
                              </p:par>
                            </p:childTnLst>
                          </p:cTn>
                        </p:par>
                        <p:par>
                          <p:cTn id="11" fill="hold">
                            <p:stCondLst>
                              <p:cond delay="500"/>
                            </p:stCondLst>
                            <p:childTnLst>
                              <p:par>
                                <p:cTn id="12" presetID="10" presetClass="entr" presetSubtype="0" fill="hold" grpId="0" nodeType="after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5" fill="hold" display="0">
                  <p:stCondLst>
                    <p:cond delay="indefinite"/>
                  </p:stCondLst>
                  <p:endCondLst>
                    <p:cond evt="onStopAudio" delay="0">
                      <p:tgtEl>
                        <p:sldTgt/>
                      </p:tgtEl>
                    </p:cond>
                  </p:endCondLst>
                </p:cTn>
                <p:tgtEl>
                  <p:spTgt spid="8"/>
                </p:tgtEl>
              </p:cMediaNode>
            </p:audio>
          </p:childTnLst>
        </p:cTn>
      </p:par>
    </p:tnLst>
    <p:bldLst>
      <p:bldP spid="2" grpId="0"/>
      <p:bldGraphic spid="5" grpId="0">
        <p:bldAsOne/>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418975-5E02-CE4E-9B39-C98FD0CC6CB9}"/>
              </a:ext>
            </a:extLst>
          </p:cNvPr>
          <p:cNvSpPr>
            <a:spLocks noGrp="1"/>
          </p:cNvSpPr>
          <p:nvPr>
            <p:ph type="title"/>
          </p:nvPr>
        </p:nvSpPr>
        <p:spPr/>
        <p:txBody>
          <a:bodyPr/>
          <a:lstStyle/>
          <a:p>
            <a:r>
              <a:rPr lang="en-GB" dirty="0"/>
              <a:t>Al Qaeda’s Ideology</a:t>
            </a:r>
          </a:p>
        </p:txBody>
      </p:sp>
      <p:graphicFrame>
        <p:nvGraphicFramePr>
          <p:cNvPr id="5" name="Content Placeholder 2">
            <a:extLst>
              <a:ext uri="{FF2B5EF4-FFF2-40B4-BE49-F238E27FC236}">
                <a16:creationId xmlns:a16="http://schemas.microsoft.com/office/drawing/2014/main" id="{AF4130F4-FE32-4032-A3E4-89327B8730D3}"/>
              </a:ext>
            </a:extLst>
          </p:cNvPr>
          <p:cNvGraphicFramePr>
            <a:graphicFrameLocks noGrp="1"/>
          </p:cNvGraphicFramePr>
          <p:nvPr>
            <p:ph idx="1"/>
            <p:extLst>
              <p:ext uri="{D42A27DB-BD31-4B8C-83A1-F6EECF244321}">
                <p14:modId xmlns:p14="http://schemas.microsoft.com/office/powerpoint/2010/main" val="1224580706"/>
              </p:ext>
            </p:extLst>
          </p:nvPr>
        </p:nvGraphicFramePr>
        <p:xfrm>
          <a:off x="0" y="2133600"/>
          <a:ext cx="12058650" cy="47244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Audio 3">
            <a:hlinkClick r:id="" action="ppaction://media"/>
            <a:extLst>
              <a:ext uri="{FF2B5EF4-FFF2-40B4-BE49-F238E27FC236}">
                <a16:creationId xmlns:a16="http://schemas.microsoft.com/office/drawing/2014/main" id="{8B15FA35-7F84-B34B-8C8F-3050650F1E5B}"/>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065788621"/>
      </p:ext>
    </p:extLst>
  </p:cSld>
  <p:clrMapOvr>
    <a:masterClrMapping/>
  </p:clrMapOvr>
  <mc:AlternateContent xmlns:mc="http://schemas.openxmlformats.org/markup-compatibility/2006" xmlns:p14="http://schemas.microsoft.com/office/powerpoint/2010/main">
    <mc:Choice Requires="p14">
      <p:transition spd="med" p14:dur="700" advTm="41668">
        <p:fade/>
      </p:transition>
    </mc:Choice>
    <mc:Fallback xmlns="">
      <p:transition spd="med" advTm="4166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par>
                          <p:cTn id="7" fill="hold">
                            <p:stCondLst>
                              <p:cond delay="0"/>
                            </p:stCondLst>
                            <p:childTnLst>
                              <p:par>
                                <p:cTn id="8" presetID="10" presetClass="entr" presetSubtype="0" fill="hold" grpId="0" nodeType="after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fade">
                                      <p:cBhvr>
                                        <p:cTn id="10" dur="500"/>
                                        <p:tgtEl>
                                          <p:spTgt spid="2"/>
                                        </p:tgtEl>
                                      </p:cBhvr>
                                    </p:animEffect>
                                  </p:childTnLst>
                                </p:cTn>
                              </p:par>
                            </p:childTnLst>
                          </p:cTn>
                        </p:par>
                        <p:par>
                          <p:cTn id="11" fill="hold">
                            <p:stCondLst>
                              <p:cond delay="500"/>
                            </p:stCondLst>
                            <p:childTnLst>
                              <p:par>
                                <p:cTn id="12" presetID="10" presetClass="entr" presetSubtype="0" fill="hold" grpId="0" nodeType="after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5" fill="hold" display="0">
                  <p:stCondLst>
                    <p:cond delay="indefinite"/>
                  </p:stCondLst>
                  <p:endCondLst>
                    <p:cond evt="onStopAudio" delay="0">
                      <p:tgtEl>
                        <p:sldTgt/>
                      </p:tgtEl>
                    </p:cond>
                  </p:endCondLst>
                </p:cTn>
                <p:tgtEl>
                  <p:spTgt spid="4"/>
                </p:tgtEl>
              </p:cMediaNode>
            </p:audio>
          </p:childTnLst>
        </p:cTn>
      </p:par>
    </p:tnLst>
    <p:bldLst>
      <p:bldP spid="2" grpId="0"/>
      <p:bldGraphic spid="5" grpId="0">
        <p:bldAsOne/>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DBD8C6-65EB-CE4D-A156-7FD544569FF3}"/>
              </a:ext>
            </a:extLst>
          </p:cNvPr>
          <p:cNvSpPr>
            <a:spLocks noGrp="1"/>
          </p:cNvSpPr>
          <p:nvPr>
            <p:ph type="title"/>
          </p:nvPr>
        </p:nvSpPr>
        <p:spPr/>
        <p:txBody>
          <a:bodyPr/>
          <a:lstStyle/>
          <a:p>
            <a:r>
              <a:rPr lang="en-GB" dirty="0"/>
              <a:t>Al Qaeda’s Ideology</a:t>
            </a:r>
          </a:p>
        </p:txBody>
      </p:sp>
      <p:graphicFrame>
        <p:nvGraphicFramePr>
          <p:cNvPr id="5" name="Content Placeholder 2">
            <a:extLst>
              <a:ext uri="{FF2B5EF4-FFF2-40B4-BE49-F238E27FC236}">
                <a16:creationId xmlns:a16="http://schemas.microsoft.com/office/drawing/2014/main" id="{76E02420-9C19-48BC-AB37-4B1C0F9173C8}"/>
              </a:ext>
            </a:extLst>
          </p:cNvPr>
          <p:cNvGraphicFramePr>
            <a:graphicFrameLocks noGrp="1"/>
          </p:cNvGraphicFramePr>
          <p:nvPr>
            <p:ph idx="1"/>
            <p:extLst>
              <p:ext uri="{D42A27DB-BD31-4B8C-83A1-F6EECF244321}">
                <p14:modId xmlns:p14="http://schemas.microsoft.com/office/powerpoint/2010/main" val="336375741"/>
              </p:ext>
            </p:extLst>
          </p:nvPr>
        </p:nvGraphicFramePr>
        <p:xfrm>
          <a:off x="1115568" y="2478024"/>
          <a:ext cx="10168128" cy="369417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Audio 2">
            <a:hlinkClick r:id="" action="ppaction://media"/>
            <a:extLst>
              <a:ext uri="{FF2B5EF4-FFF2-40B4-BE49-F238E27FC236}">
                <a16:creationId xmlns:a16="http://schemas.microsoft.com/office/drawing/2014/main" id="{7EC8AA0F-DD8A-B14F-A5EE-7A84CF603002}"/>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76508173"/>
      </p:ext>
    </p:extLst>
  </p:cSld>
  <p:clrMapOvr>
    <a:masterClrMapping/>
  </p:clrMapOvr>
  <mc:AlternateContent xmlns:mc="http://schemas.openxmlformats.org/markup-compatibility/2006" xmlns:p14="http://schemas.microsoft.com/office/powerpoint/2010/main">
    <mc:Choice Requires="p14">
      <p:transition spd="med" p14:dur="700" advTm="38225">
        <p:fade/>
      </p:transition>
    </mc:Choice>
    <mc:Fallback xmlns="">
      <p:transition spd="med" advTm="38225">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par>
                          <p:cTn id="7" fill="hold">
                            <p:stCondLst>
                              <p:cond delay="0"/>
                            </p:stCondLst>
                            <p:childTnLst>
                              <p:par>
                                <p:cTn id="8" presetID="10" presetClass="entr" presetSubtype="0" fill="hold" grpId="0" nodeType="after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fade">
                                      <p:cBhvr>
                                        <p:cTn id="10" dur="500"/>
                                        <p:tgtEl>
                                          <p:spTgt spid="2"/>
                                        </p:tgtEl>
                                      </p:cBhvr>
                                    </p:animEffect>
                                  </p:childTnLst>
                                </p:cTn>
                              </p:par>
                            </p:childTnLst>
                          </p:cTn>
                        </p:par>
                        <p:par>
                          <p:cTn id="11" fill="hold">
                            <p:stCondLst>
                              <p:cond delay="500"/>
                            </p:stCondLst>
                            <p:childTnLst>
                              <p:par>
                                <p:cTn id="12" presetID="10" presetClass="entr" presetSubtype="0" fill="hold" grpId="0" nodeType="after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5" fill="hold" display="0">
                  <p:stCondLst>
                    <p:cond delay="indefinite"/>
                  </p:stCondLst>
                  <p:endCondLst>
                    <p:cond evt="onStopAudio" delay="0">
                      <p:tgtEl>
                        <p:sldTgt/>
                      </p:tgtEl>
                    </p:cond>
                  </p:endCondLst>
                </p:cTn>
                <p:tgtEl>
                  <p:spTgt spid="3"/>
                </p:tgtEl>
              </p:cMediaNode>
            </p:audio>
          </p:childTnLst>
        </p:cTn>
      </p:par>
    </p:tnLst>
    <p:bldLst>
      <p:bldP spid="2" grpId="0"/>
      <p:bldGraphic spid="5" grpId="0">
        <p:bldAsOne/>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E777E57D-6A88-4B5B-A068-2BA7FF4E8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BDA9CE-EA7C-4144-8B24-1D21B63F3037}"/>
              </a:ext>
            </a:extLst>
          </p:cNvPr>
          <p:cNvSpPr>
            <a:spLocks noGrp="1"/>
          </p:cNvSpPr>
          <p:nvPr>
            <p:ph type="title"/>
          </p:nvPr>
        </p:nvSpPr>
        <p:spPr>
          <a:xfrm>
            <a:off x="841248" y="503132"/>
            <a:ext cx="10509504" cy="1974892"/>
          </a:xfrm>
        </p:spPr>
        <p:txBody>
          <a:bodyPr anchor="b">
            <a:normAutofit/>
          </a:bodyPr>
          <a:lstStyle/>
          <a:p>
            <a:r>
              <a:rPr lang="en-GB" sz="5400" dirty="0"/>
              <a:t>Motives &amp; Goals</a:t>
            </a:r>
          </a:p>
        </p:txBody>
      </p:sp>
      <p:sp>
        <p:nvSpPr>
          <p:cNvPr id="30" name="Rectangle 29">
            <a:extLst>
              <a:ext uri="{FF2B5EF4-FFF2-40B4-BE49-F238E27FC236}">
                <a16:creationId xmlns:a16="http://schemas.microsoft.com/office/drawing/2014/main" id="{F7117410-A2A4-4085-9ADC-46744551D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2772" y="0"/>
            <a:ext cx="10506456" cy="19138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2" name="Rectangle 31">
            <a:extLst>
              <a:ext uri="{FF2B5EF4-FFF2-40B4-BE49-F238E27FC236}">
                <a16:creationId xmlns:a16="http://schemas.microsoft.com/office/drawing/2014/main" id="{99F74EB5-E547-4FB4-95F5-BCC788F3C4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2894076"/>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B68B79B4-5626-C34A-A934-5C58A1A65679}"/>
              </a:ext>
            </a:extLst>
          </p:cNvPr>
          <p:cNvSpPr>
            <a:spLocks noGrp="1"/>
          </p:cNvSpPr>
          <p:nvPr>
            <p:ph idx="1"/>
          </p:nvPr>
        </p:nvSpPr>
        <p:spPr>
          <a:xfrm>
            <a:off x="838200" y="2789770"/>
            <a:ext cx="10509504" cy="2715768"/>
          </a:xfrm>
        </p:spPr>
        <p:txBody>
          <a:bodyPr>
            <a:noAutofit/>
          </a:bodyPr>
          <a:lstStyle/>
          <a:p>
            <a:pPr marL="0" indent="0">
              <a:lnSpc>
                <a:spcPct val="100000"/>
              </a:lnSpc>
              <a:buNone/>
            </a:pPr>
            <a:r>
              <a:rPr lang="en-GB" sz="2500" dirty="0"/>
              <a:t>Liberating the Muslim nation, confronting the enemies of Islam, and launching jihad against them require a Muslim authority, established on a Muslim land that raises the banner of jihad and rallies the Muslims around it. Without achieving this goal our actions will mean nothing more than mere and repeated disturbances that will not lead to the aspired goal, which is the restoration of the caliphate and the dismissal of the invaders from the land of Islam. This goal must remain the basic objective of the Islamic jihad movement, regardless of the sacrifices and the time involved.</a:t>
            </a:r>
            <a:br>
              <a:rPr lang="en-GB" sz="2500" dirty="0"/>
            </a:br>
            <a:r>
              <a:rPr lang="en-GB" sz="2500" dirty="0"/>
              <a:t>	  				(</a:t>
            </a:r>
            <a:r>
              <a:rPr lang="en-GB" sz="2500" dirty="0" err="1"/>
              <a:t>Zuwahiri</a:t>
            </a:r>
            <a:r>
              <a:rPr lang="en-GB" sz="2500" dirty="0"/>
              <a:t>, </a:t>
            </a:r>
            <a:r>
              <a:rPr lang="en-GB" sz="2500" dirty="0" err="1"/>
              <a:t>n.d</a:t>
            </a:r>
            <a:r>
              <a:rPr lang="en-GB" sz="2500" dirty="0"/>
              <a:t>, cited in Gregg, 2010).</a:t>
            </a:r>
          </a:p>
        </p:txBody>
      </p:sp>
      <p:pic>
        <p:nvPicPr>
          <p:cNvPr id="4" name="Audio 3">
            <a:hlinkClick r:id="" action="ppaction://media"/>
            <a:extLst>
              <a:ext uri="{FF2B5EF4-FFF2-40B4-BE49-F238E27FC236}">
                <a16:creationId xmlns:a16="http://schemas.microsoft.com/office/drawing/2014/main" id="{207C41E5-DE99-7848-8440-46BA851101A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248900" y="1622723"/>
            <a:ext cx="812800" cy="812800"/>
          </a:xfrm>
          <a:prstGeom prst="rect">
            <a:avLst/>
          </a:prstGeom>
        </p:spPr>
      </p:pic>
    </p:spTree>
    <p:extLst>
      <p:ext uri="{BB962C8B-B14F-4D97-AF65-F5344CB8AC3E}">
        <p14:creationId xmlns:p14="http://schemas.microsoft.com/office/powerpoint/2010/main" val="1957979606"/>
      </p:ext>
    </p:extLst>
  </p:cSld>
  <p:clrMapOvr>
    <a:masterClrMapping/>
  </p:clrMapOvr>
  <mc:AlternateContent xmlns:mc="http://schemas.openxmlformats.org/markup-compatibility/2006" xmlns:p14="http://schemas.microsoft.com/office/powerpoint/2010/main">
    <mc:Choice Requires="p14">
      <p:transition spd="med" p14:dur="700" advTm="58017">
        <p:fade/>
      </p:transition>
    </mc:Choice>
    <mc:Fallback xmlns="">
      <p:transition spd="med" advTm="5801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par>
                          <p:cTn id="7" fill="hold">
                            <p:stCondLst>
                              <p:cond delay="0"/>
                            </p:stCondLst>
                            <p:childTnLst>
                              <p:par>
                                <p:cTn id="8" presetID="10" presetClass="entr" presetSubtype="0" fill="hold" grpId="0" nodeType="after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fade">
                                      <p:cBhvr>
                                        <p:cTn id="10" dur="500"/>
                                        <p:tgtEl>
                                          <p:spTgt spid="2"/>
                                        </p:tgtEl>
                                      </p:cBhvr>
                                    </p:animEffect>
                                  </p:childTnLst>
                                </p:cTn>
                              </p:par>
                            </p:childTnLst>
                          </p:cTn>
                        </p:par>
                        <p:par>
                          <p:cTn id="11" fill="hold">
                            <p:stCondLst>
                              <p:cond delay="500"/>
                            </p:stCondLst>
                            <p:childTnLst>
                              <p:par>
                                <p:cTn id="12" presetID="10" presetClass="entr" presetSubtype="0" fill="hold" grpId="0" nodeType="after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5" fill="hold" display="0">
                  <p:stCondLst>
                    <p:cond delay="indefinite"/>
                  </p:stCondLst>
                  <p:endCondLst>
                    <p:cond evt="onStopAudio" delay="0">
                      <p:tgtEl>
                        <p:sldTgt/>
                      </p:tgtEl>
                    </p:cond>
                  </p:endCondLst>
                </p:cTn>
                <p:tgtEl>
                  <p:spTgt spid="4"/>
                </p:tgtEl>
              </p:cMediaNode>
            </p:audio>
          </p:childTnLst>
        </p:cTn>
      </p:par>
    </p:tnLst>
    <p:bldLst>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B4CE5841-C184-4A70-A609-5FE4A50783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DBFE1C-5B54-A045-8478-F56976889A26}"/>
              </a:ext>
            </a:extLst>
          </p:cNvPr>
          <p:cNvSpPr>
            <a:spLocks noGrp="1"/>
          </p:cNvSpPr>
          <p:nvPr>
            <p:ph type="title"/>
          </p:nvPr>
        </p:nvSpPr>
        <p:spPr>
          <a:xfrm>
            <a:off x="841248" y="1683169"/>
            <a:ext cx="4068849" cy="4148586"/>
          </a:xfrm>
        </p:spPr>
        <p:txBody>
          <a:bodyPr anchor="t">
            <a:normAutofit/>
          </a:bodyPr>
          <a:lstStyle/>
          <a:p>
            <a:r>
              <a:rPr lang="en-GB" sz="4800" dirty="0"/>
              <a:t>Motives &amp; Goals</a:t>
            </a:r>
          </a:p>
        </p:txBody>
      </p:sp>
      <p:sp>
        <p:nvSpPr>
          <p:cNvPr id="3" name="Content Placeholder 2">
            <a:extLst>
              <a:ext uri="{FF2B5EF4-FFF2-40B4-BE49-F238E27FC236}">
                <a16:creationId xmlns:a16="http://schemas.microsoft.com/office/drawing/2014/main" id="{6D58C427-DFC3-ED4F-8602-4629D679FACD}"/>
              </a:ext>
            </a:extLst>
          </p:cNvPr>
          <p:cNvSpPr>
            <a:spLocks noGrp="1"/>
          </p:cNvSpPr>
          <p:nvPr>
            <p:ph idx="1"/>
          </p:nvPr>
        </p:nvSpPr>
        <p:spPr>
          <a:xfrm>
            <a:off x="5529456" y="316306"/>
            <a:ext cx="5818248" cy="4148585"/>
          </a:xfrm>
        </p:spPr>
        <p:txBody>
          <a:bodyPr>
            <a:noAutofit/>
          </a:bodyPr>
          <a:lstStyle/>
          <a:p>
            <a:r>
              <a:rPr lang="en-GB" dirty="0"/>
              <a:t>Unification of the </a:t>
            </a:r>
            <a:r>
              <a:rPr lang="en-GB" i="1" dirty="0"/>
              <a:t>ummah</a:t>
            </a:r>
            <a:r>
              <a:rPr lang="en-GB" dirty="0"/>
              <a:t> </a:t>
            </a:r>
          </a:p>
          <a:p>
            <a:r>
              <a:rPr lang="en-GB" dirty="0"/>
              <a:t>Transnational unity – creates a defensive barrier against Western influence.</a:t>
            </a:r>
          </a:p>
          <a:p>
            <a:r>
              <a:rPr lang="en-GB" i="1" dirty="0"/>
              <a:t>Salafi  </a:t>
            </a:r>
          </a:p>
          <a:p>
            <a:r>
              <a:rPr lang="en-GB" dirty="0"/>
              <a:t>The correct interpretation of Islam</a:t>
            </a:r>
          </a:p>
          <a:p>
            <a:r>
              <a:rPr lang="en-GB" dirty="0"/>
              <a:t>Spread revolutionary Islam					(Gregg, 2010).</a:t>
            </a:r>
          </a:p>
        </p:txBody>
      </p:sp>
      <p:sp>
        <p:nvSpPr>
          <p:cNvPr id="30" name="Rectangle 29">
            <a:extLst>
              <a:ext uri="{FF2B5EF4-FFF2-40B4-BE49-F238E27FC236}">
                <a16:creationId xmlns:a16="http://schemas.microsoft.com/office/drawing/2014/main" id="{CD1AAA2C-FBBE-42AA-B869-31D524B765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6112341"/>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2" name="Rectangle 31">
            <a:extLst>
              <a:ext uri="{FF2B5EF4-FFF2-40B4-BE49-F238E27FC236}">
                <a16:creationId xmlns:a16="http://schemas.microsoft.com/office/drawing/2014/main" id="{5F937BBF-9326-4230-AB1B-F1795E350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916936" y="4000284"/>
            <a:ext cx="54864" cy="42062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Audio 3">
            <a:hlinkClick r:id="" action="ppaction://media"/>
            <a:extLst>
              <a:ext uri="{FF2B5EF4-FFF2-40B4-BE49-F238E27FC236}">
                <a16:creationId xmlns:a16="http://schemas.microsoft.com/office/drawing/2014/main" id="{484820D1-83D2-D145-9E31-C106D69CBAB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545528" y="3769494"/>
            <a:ext cx="812800" cy="812800"/>
          </a:xfrm>
          <a:prstGeom prst="rect">
            <a:avLst/>
          </a:prstGeom>
        </p:spPr>
      </p:pic>
    </p:spTree>
    <p:extLst>
      <p:ext uri="{BB962C8B-B14F-4D97-AF65-F5344CB8AC3E}">
        <p14:creationId xmlns:p14="http://schemas.microsoft.com/office/powerpoint/2010/main" val="4239599604"/>
      </p:ext>
    </p:extLst>
  </p:cSld>
  <p:clrMapOvr>
    <a:masterClrMapping/>
  </p:clrMapOvr>
  <mc:AlternateContent xmlns:mc="http://schemas.openxmlformats.org/markup-compatibility/2006" xmlns:p14="http://schemas.microsoft.com/office/powerpoint/2010/main">
    <mc:Choice Requires="p14">
      <p:transition spd="med" p14:dur="700" advTm="55891">
        <p:fade/>
      </p:transition>
    </mc:Choice>
    <mc:Fallback xmlns="">
      <p:transition spd="med" advTm="5589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par>
                          <p:cTn id="7" fill="hold">
                            <p:stCondLst>
                              <p:cond delay="0"/>
                            </p:stCondLst>
                            <p:childTnLst>
                              <p:par>
                                <p:cTn id="8" presetID="10" presetClass="entr" presetSubtype="0" fill="hold" grpId="0" nodeType="after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fade">
                                      <p:cBhvr>
                                        <p:cTn id="10" dur="500"/>
                                        <p:tgtEl>
                                          <p:spTgt spid="2"/>
                                        </p:tgtEl>
                                      </p:cBhvr>
                                    </p:animEffect>
                                  </p:childTnLst>
                                </p:cTn>
                              </p:par>
                            </p:childTnLst>
                          </p:cTn>
                        </p:par>
                        <p:par>
                          <p:cTn id="11" fill="hold">
                            <p:stCondLst>
                              <p:cond delay="500"/>
                            </p:stCondLst>
                            <p:childTnLst>
                              <p:par>
                                <p:cTn id="12" presetID="10" presetClass="entr" presetSubtype="0" fill="hold" grpId="0" nodeType="after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childTnLst>
                                </p:cTn>
                              </p:par>
                            </p:childTnLst>
                          </p:cTn>
                        </p:par>
                        <p:par>
                          <p:cTn id="15" fill="hold">
                            <p:stCondLst>
                              <p:cond delay="1500"/>
                            </p:stCondLst>
                            <p:childTnLst>
                              <p:par>
                                <p:cTn id="16" presetID="10" presetClass="entr" presetSubtype="0" fill="hold" grpId="0" nodeType="after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Effect transition="in" filter="fade">
                                      <p:cBhvr>
                                        <p:cTn id="18" dur="1000"/>
                                        <p:tgtEl>
                                          <p:spTgt spid="3">
                                            <p:txEl>
                                              <p:pRg st="1" end="1"/>
                                            </p:txEl>
                                          </p:spTgt>
                                        </p:tgtEl>
                                      </p:cBhvr>
                                    </p:animEffect>
                                  </p:childTnLst>
                                </p:cTn>
                              </p:par>
                            </p:childTnLst>
                          </p:cTn>
                        </p:par>
                        <p:par>
                          <p:cTn id="19" fill="hold">
                            <p:stCondLst>
                              <p:cond delay="2500"/>
                            </p:stCondLst>
                            <p:childTnLst>
                              <p:par>
                                <p:cTn id="20" presetID="10" presetClass="entr" presetSubtype="0" fill="hold" grpId="0" nodeType="after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1000"/>
                                        <p:tgtEl>
                                          <p:spTgt spid="3">
                                            <p:txEl>
                                              <p:pRg st="2" end="2"/>
                                            </p:txEl>
                                          </p:spTgt>
                                        </p:tgtEl>
                                      </p:cBhvr>
                                    </p:animEffect>
                                  </p:childTnLst>
                                </p:cTn>
                              </p:par>
                            </p:childTnLst>
                          </p:cTn>
                        </p:par>
                        <p:par>
                          <p:cTn id="23" fill="hold">
                            <p:stCondLst>
                              <p:cond delay="3500"/>
                            </p:stCondLst>
                            <p:childTnLst>
                              <p:par>
                                <p:cTn id="24" presetID="10" presetClass="entr" presetSubtype="0" fill="hold" grpId="0" nodeType="after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fade">
                                      <p:cBhvr>
                                        <p:cTn id="26" dur="1000"/>
                                        <p:tgtEl>
                                          <p:spTgt spid="3">
                                            <p:txEl>
                                              <p:pRg st="3" end="3"/>
                                            </p:txEl>
                                          </p:spTgt>
                                        </p:tgtEl>
                                      </p:cBhvr>
                                    </p:animEffect>
                                  </p:childTnLst>
                                </p:cTn>
                              </p:par>
                            </p:childTnLst>
                          </p:cTn>
                        </p:par>
                        <p:par>
                          <p:cTn id="27" fill="hold">
                            <p:stCondLst>
                              <p:cond delay="4500"/>
                            </p:stCondLst>
                            <p:childTnLst>
                              <p:par>
                                <p:cTn id="28" presetID="10" presetClass="entr" presetSubtype="0" fill="hold" grpId="0" nodeType="afterEffect">
                                  <p:stCondLst>
                                    <p:cond delay="0"/>
                                  </p:stCondLst>
                                  <p:childTnLst>
                                    <p:set>
                                      <p:cBhvr>
                                        <p:cTn id="29" dur="1" fill="hold">
                                          <p:stCondLst>
                                            <p:cond delay="0"/>
                                          </p:stCondLst>
                                        </p:cTn>
                                        <p:tgtEl>
                                          <p:spTgt spid="3">
                                            <p:txEl>
                                              <p:pRg st="4" end="4"/>
                                            </p:txEl>
                                          </p:spTgt>
                                        </p:tgtEl>
                                        <p:attrNameLst>
                                          <p:attrName>style.visibility</p:attrName>
                                        </p:attrNameLst>
                                      </p:cBhvr>
                                      <p:to>
                                        <p:strVal val="visible"/>
                                      </p:to>
                                    </p:set>
                                    <p:animEffect transition="in" filter="fade">
                                      <p:cBhvr>
                                        <p:cTn id="30" dur="1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1" fill="hold" display="0">
                  <p:stCondLst>
                    <p:cond delay="indefinite"/>
                  </p:stCondLst>
                  <p:endCondLst>
                    <p:cond evt="onStopAudio" delay="0">
                      <p:tgtEl>
                        <p:sldTgt/>
                      </p:tgtEl>
                    </p:cond>
                  </p:endCondLst>
                </p:cTn>
                <p:tgtEl>
                  <p:spTgt spid="4"/>
                </p:tgtEl>
              </p:cMediaNode>
            </p:audio>
          </p:childTnLst>
        </p:cTn>
      </p:par>
    </p:tnLst>
    <p:bldLst>
      <p:bldP spid="2"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E6CD0E-2D2B-3D4C-938A-6168927ED7CF}"/>
              </a:ext>
            </a:extLst>
          </p:cNvPr>
          <p:cNvSpPr>
            <a:spLocks noGrp="1"/>
          </p:cNvSpPr>
          <p:nvPr>
            <p:ph type="title"/>
          </p:nvPr>
        </p:nvSpPr>
        <p:spPr/>
        <p:txBody>
          <a:bodyPr/>
          <a:lstStyle/>
          <a:p>
            <a:r>
              <a:rPr lang="en-GB" dirty="0"/>
              <a:t>Timeline - Osama bin Laden</a:t>
            </a:r>
          </a:p>
        </p:txBody>
      </p:sp>
      <p:graphicFrame>
        <p:nvGraphicFramePr>
          <p:cNvPr id="15" name="Content Placeholder 2">
            <a:extLst>
              <a:ext uri="{FF2B5EF4-FFF2-40B4-BE49-F238E27FC236}">
                <a16:creationId xmlns:a16="http://schemas.microsoft.com/office/drawing/2014/main" id="{FC2A4745-8696-423A-9BE2-0AAB48C8D379}"/>
              </a:ext>
            </a:extLst>
          </p:cNvPr>
          <p:cNvGraphicFramePr>
            <a:graphicFrameLocks noGrp="1"/>
          </p:cNvGraphicFramePr>
          <p:nvPr>
            <p:ph idx="1"/>
            <p:extLst>
              <p:ext uri="{D42A27DB-BD31-4B8C-83A1-F6EECF244321}">
                <p14:modId xmlns:p14="http://schemas.microsoft.com/office/powerpoint/2010/main" val="221967301"/>
              </p:ext>
            </p:extLst>
          </p:nvPr>
        </p:nvGraphicFramePr>
        <p:xfrm>
          <a:off x="130629" y="2103120"/>
          <a:ext cx="11848011" cy="446749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4" name="TextBox 3">
            <a:extLst>
              <a:ext uri="{FF2B5EF4-FFF2-40B4-BE49-F238E27FC236}">
                <a16:creationId xmlns:a16="http://schemas.microsoft.com/office/drawing/2014/main" id="{0AD84651-4E3B-4B4E-B3D4-35CC81044801}"/>
              </a:ext>
            </a:extLst>
          </p:cNvPr>
          <p:cNvSpPr txBox="1"/>
          <p:nvPr/>
        </p:nvSpPr>
        <p:spPr>
          <a:xfrm>
            <a:off x="8347165" y="6570618"/>
            <a:ext cx="4106582" cy="369332"/>
          </a:xfrm>
          <a:prstGeom prst="rect">
            <a:avLst/>
          </a:prstGeom>
          <a:noFill/>
        </p:spPr>
        <p:txBody>
          <a:bodyPr wrap="square" rtlCol="0">
            <a:spAutoFit/>
          </a:bodyPr>
          <a:lstStyle/>
          <a:p>
            <a:r>
              <a:rPr lang="en-GB" dirty="0"/>
              <a:t>(CNN Editorial Research, 2015)</a:t>
            </a:r>
          </a:p>
        </p:txBody>
      </p:sp>
      <p:pic>
        <p:nvPicPr>
          <p:cNvPr id="6" name="Audio 5">
            <a:hlinkClick r:id="" action="ppaction://media"/>
            <a:extLst>
              <a:ext uri="{FF2B5EF4-FFF2-40B4-BE49-F238E27FC236}">
                <a16:creationId xmlns:a16="http://schemas.microsoft.com/office/drawing/2014/main" id="{EAE2D85A-FD39-FF45-8865-64AB6BC46E15}"/>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0263632" y="915416"/>
            <a:ext cx="812800" cy="812800"/>
          </a:xfrm>
          <a:prstGeom prst="rect">
            <a:avLst/>
          </a:prstGeom>
        </p:spPr>
      </p:pic>
    </p:spTree>
    <p:extLst>
      <p:ext uri="{BB962C8B-B14F-4D97-AF65-F5344CB8AC3E}">
        <p14:creationId xmlns:p14="http://schemas.microsoft.com/office/powerpoint/2010/main" val="4239018251"/>
      </p:ext>
    </p:extLst>
  </p:cSld>
  <p:clrMapOvr>
    <a:masterClrMapping/>
  </p:clrMapOvr>
  <mc:AlternateContent xmlns:mc="http://schemas.openxmlformats.org/markup-compatibility/2006" xmlns:p14="http://schemas.microsoft.com/office/powerpoint/2010/main">
    <mc:Choice Requires="p14">
      <p:transition spd="med" p14:dur="700" advTm="84536">
        <p:fade/>
      </p:transition>
    </mc:Choice>
    <mc:Fallback xmlns="">
      <p:transition spd="med" advTm="8453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par>
                          <p:cTn id="7" fill="hold">
                            <p:stCondLst>
                              <p:cond delay="0"/>
                            </p:stCondLst>
                            <p:childTnLst>
                              <p:par>
                                <p:cTn id="8" presetID="10" presetClass="entr" presetSubtype="0" fill="hold" grpId="0" nodeType="after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fade">
                                      <p:cBhvr>
                                        <p:cTn id="10" dur="500"/>
                                        <p:tgtEl>
                                          <p:spTgt spid="2"/>
                                        </p:tgtEl>
                                      </p:cBhvr>
                                    </p:animEffect>
                                  </p:childTnLst>
                                </p:cTn>
                              </p:par>
                            </p:childTnLst>
                          </p:cTn>
                        </p:par>
                        <p:par>
                          <p:cTn id="11" fill="hold">
                            <p:stCondLst>
                              <p:cond delay="500"/>
                            </p:stCondLst>
                            <p:childTnLst>
                              <p:par>
                                <p:cTn id="12" presetID="10" presetClass="entr" presetSubtype="0" fill="hold" grpId="0" nodeType="afterEffect">
                                  <p:stCondLst>
                                    <p:cond delay="0"/>
                                  </p:stCondLst>
                                  <p:childTnLst>
                                    <p:set>
                                      <p:cBhvr>
                                        <p:cTn id="13" dur="1" fill="hold">
                                          <p:stCondLst>
                                            <p:cond delay="0"/>
                                          </p:stCondLst>
                                        </p:cTn>
                                        <p:tgtEl>
                                          <p:spTgt spid="15"/>
                                        </p:tgtEl>
                                        <p:attrNameLst>
                                          <p:attrName>style.visibility</p:attrName>
                                        </p:attrNameLst>
                                      </p:cBhvr>
                                      <p:to>
                                        <p:strVal val="visible"/>
                                      </p:to>
                                    </p:set>
                                    <p:animEffect transition="in" filter="fade">
                                      <p:cBhvr>
                                        <p:cTn id="14" dur="1000"/>
                                        <p:tgtEl>
                                          <p:spTgt spid="15"/>
                                        </p:tgtEl>
                                      </p:cBhvr>
                                    </p:animEffect>
                                  </p:childTnLst>
                                </p:cTn>
                              </p:par>
                            </p:childTnLst>
                          </p:cTn>
                        </p:par>
                        <p:par>
                          <p:cTn id="15" fill="hold">
                            <p:stCondLst>
                              <p:cond delay="1500"/>
                            </p:stCondLst>
                            <p:childTnLst>
                              <p:par>
                                <p:cTn id="16" presetID="10" presetClass="entr" presetSubtype="0" fill="hold" grpId="0" nodeType="afterEffect">
                                  <p:stCondLst>
                                    <p:cond delay="0"/>
                                  </p:stCondLst>
                                  <p:childTnLst>
                                    <p:set>
                                      <p:cBhvr>
                                        <p:cTn id="17" dur="1" fill="hold">
                                          <p:stCondLst>
                                            <p:cond delay="0"/>
                                          </p:stCondLst>
                                        </p:cTn>
                                        <p:tgtEl>
                                          <p:spTgt spid="4"/>
                                        </p:tgtEl>
                                        <p:attrNameLst>
                                          <p:attrName>style.visibility</p:attrName>
                                        </p:attrNameLst>
                                      </p:cBhvr>
                                      <p:to>
                                        <p:strVal val="visible"/>
                                      </p:to>
                                    </p:set>
                                    <p:animEffect transition="in" filter="fade">
                                      <p:cBhvr>
                                        <p:cTn id="18"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9" fill="hold" display="0">
                  <p:stCondLst>
                    <p:cond delay="indefinite"/>
                  </p:stCondLst>
                  <p:endCondLst>
                    <p:cond evt="onStopAudio" delay="0">
                      <p:tgtEl>
                        <p:sldTgt/>
                      </p:tgtEl>
                    </p:cond>
                  </p:endCondLst>
                </p:cTn>
                <p:tgtEl>
                  <p:spTgt spid="6"/>
                </p:tgtEl>
              </p:cMediaNode>
            </p:audio>
          </p:childTnLst>
        </p:cTn>
      </p:par>
    </p:tnLst>
    <p:bldLst>
      <p:bldP spid="2" grpId="0"/>
      <p:bldGraphic spid="15" grpId="0">
        <p:bldAsOne/>
      </p:bldGraphic>
      <p:bldP spid="4" grpId="0"/>
    </p:bldLst>
  </p:timing>
  <p:extLst>
    <p:ext uri="{3A86A75C-4F4B-4683-9AE1-C65F6400EC91}">
      <p14:laserTraceLst xmlns:p14="http://schemas.microsoft.com/office/powerpoint/2010/main">
        <p14:tracePtLst>
          <p14:tracePt t="7135" x="3575050" y="153988"/>
          <p14:tracePt t="7150" x="3435350" y="293688"/>
          <p14:tracePt t="7152" x="3225800" y="558800"/>
          <p14:tracePt t="7165" x="3170238" y="642938"/>
          <p14:tracePt t="7168" x="2989263" y="908050"/>
          <p14:tracePt t="7179" x="2890838" y="1074738"/>
          <p14:tracePt t="7189" x="2835275" y="1173163"/>
          <p14:tracePt t="7190" x="2722563" y="1341438"/>
          <p14:tracePt t="7205" x="2640013" y="1493838"/>
          <p14:tracePt t="7206" x="2611438" y="1577975"/>
          <p14:tracePt t="7220" x="2541588" y="1690688"/>
          <p14:tracePt t="7231" x="2500313" y="1801813"/>
          <p14:tracePt t="7232" x="2457450" y="1885950"/>
          <p14:tracePt t="7246" x="2430463" y="1970088"/>
          <p14:tracePt t="7248" x="2401888" y="2025650"/>
          <p14:tracePt t="7261" x="2387600" y="2081213"/>
          <p14:tracePt t="7263" x="2374900" y="2136775"/>
          <p14:tracePt t="7274" x="2360613" y="2206625"/>
          <p14:tracePt t="7285" x="2346325" y="2262188"/>
          <p14:tracePt t="7300" x="2346325" y="2319338"/>
          <p14:tracePt t="7302" x="2332038" y="2401888"/>
          <p14:tracePt t="7318" x="2332038" y="2486025"/>
          <p14:tracePt t="7320" x="2332038" y="2500313"/>
          <p14:tracePt t="7329" x="2332038" y="2541588"/>
          <p14:tracePt t="7337" x="2332038" y="2555875"/>
          <p14:tracePt t="7346" x="2332038" y="2584450"/>
          <p14:tracePt t="7353" x="2332038" y="2597150"/>
          <p14:tracePt t="7362" x="2332038" y="2611438"/>
          <p14:tracePt t="7381" x="2332038" y="2625725"/>
          <p14:tracePt t="7397" x="2332038" y="2640013"/>
          <p14:tracePt t="7414" x="2332038" y="2654300"/>
          <p14:tracePt t="7421" x="2332038" y="2667000"/>
          <p14:tracePt t="7431" x="2332038" y="2681288"/>
          <p14:tracePt t="7439" x="2332038" y="2695575"/>
          <p14:tracePt t="7448" x="2332038" y="2709863"/>
          <p14:tracePt t="7457" x="2332038" y="2724150"/>
          <p14:tracePt t="7466" x="2332038" y="2736850"/>
          <p14:tracePt t="7882" x="2332038" y="2765425"/>
          <p14:tracePt t="7892" x="2332038" y="2779713"/>
          <p14:tracePt t="7901" x="2332038" y="2806700"/>
          <p14:tracePt t="7909" x="2332038" y="2835275"/>
          <p14:tracePt t="7917" x="2332038" y="2876550"/>
          <p14:tracePt t="7925" x="2332038" y="2890838"/>
          <p14:tracePt t="7934" x="2332038" y="2946400"/>
          <p14:tracePt t="7941" x="2332038" y="2974975"/>
          <p14:tracePt t="7950" x="2346325" y="3044825"/>
          <p14:tracePt t="7959" x="2346325" y="3086100"/>
          <p14:tracePt t="7968" x="2360613" y="3100388"/>
          <p14:tracePt t="7977" x="2360613" y="3128963"/>
          <p14:tracePt t="7981" x="2360613" y="3155950"/>
          <p14:tracePt t="7989" x="2360613" y="3170238"/>
          <p14:tracePt t="7997" x="2360613" y="3198813"/>
          <p14:tracePt t="8005" x="2360613" y="3213100"/>
          <p14:tracePt t="8018" x="2360613" y="3225800"/>
          <p14:tracePt t="8082" x="2360613" y="3240088"/>
          <p14:tracePt t="8114" x="2374900" y="3240088"/>
          <p14:tracePt t="8124" x="2374900" y="3254375"/>
          <p14:tracePt t="8157" x="2374900" y="3268663"/>
          <p14:tracePt t="8179" x="2387600" y="3282950"/>
          <p14:tracePt t="8202" x="2387600" y="3295650"/>
          <p14:tracePt t="8275" x="2387600" y="3282950"/>
          <p14:tracePt t="18087" x="2416175" y="3225800"/>
          <p14:tracePt t="18100" x="2444750" y="3184525"/>
          <p14:tracePt t="18112" x="2486025" y="3128963"/>
          <p14:tracePt t="18114" x="2541588" y="3073400"/>
          <p14:tracePt t="18130" x="2570163" y="3030538"/>
          <p14:tracePt t="18132" x="2611438" y="2974975"/>
          <p14:tracePt t="18143" x="2667000" y="2919413"/>
          <p14:tracePt t="18145" x="2722563" y="2863850"/>
          <p14:tracePt t="18158" x="2765425" y="2820988"/>
          <p14:tracePt t="18161" x="2820988" y="2779713"/>
          <p14:tracePt t="18174" x="2890838" y="2736850"/>
          <p14:tracePt t="18187" x="2989263" y="2681288"/>
          <p14:tracePt t="18188" x="3030538" y="2667000"/>
          <p14:tracePt t="18192" x="3141663" y="2611438"/>
          <p14:tracePt t="18210" x="3268663" y="2570163"/>
          <p14:tracePt t="18229" x="3351213" y="2528888"/>
          <p14:tracePt t="18231" x="3421063" y="2514600"/>
          <p14:tracePt t="18233" x="3490913" y="2500313"/>
          <p14:tracePt t="18248" x="3548063" y="2486025"/>
          <p14:tracePt t="18250" x="3575050" y="2486025"/>
          <p14:tracePt t="18261" x="3673475" y="2471738"/>
          <p14:tracePt t="18270" x="3729038" y="2471738"/>
          <p14:tracePt t="18272" x="3743325" y="2471738"/>
          <p14:tracePt t="18280" x="3813175" y="2471738"/>
          <p14:tracePt t="18288" x="3854450" y="2471738"/>
          <p14:tracePt t="18298" x="3895725" y="2471738"/>
          <p14:tracePt t="18309" x="3938588" y="2471738"/>
          <p14:tracePt t="18316" x="3979863" y="2471738"/>
          <p14:tracePt t="18324" x="4008438" y="2471738"/>
          <p14:tracePt t="18332" x="4049713" y="2471738"/>
          <p14:tracePt t="18340" x="4078288" y="2471738"/>
          <p14:tracePt t="18349" x="4133850" y="2500313"/>
          <p14:tracePt t="18358" x="4148138" y="2500313"/>
          <p14:tracePt t="18361" x="4203700" y="2514600"/>
          <p14:tracePt t="18372" x="4232275" y="2541588"/>
          <p14:tracePt t="18386" x="4244975" y="2555875"/>
          <p14:tracePt t="18387" x="4273550" y="2584450"/>
          <p14:tracePt t="18402" x="4302125" y="2597150"/>
          <p14:tracePt t="18403" x="4329113" y="2625725"/>
          <p14:tracePt t="18415" x="4357688" y="2640013"/>
          <p14:tracePt t="18417" x="4384675" y="2667000"/>
          <p14:tracePt t="18428" x="4413250" y="2695575"/>
          <p14:tracePt t="18438" x="4441825" y="2724150"/>
          <p14:tracePt t="18441" x="4468813" y="2736850"/>
          <p14:tracePt t="18459" x="4511675" y="2779713"/>
          <p14:tracePt t="18477" x="4552950" y="2835275"/>
          <p14:tracePt t="18478" x="4579938" y="2863850"/>
          <p14:tracePt t="18490" x="4608513" y="2890838"/>
          <p14:tracePt t="18493" x="4637088" y="2933700"/>
          <p14:tracePt t="18506" x="4664075" y="2960688"/>
          <p14:tracePt t="18508" x="4664075" y="2974975"/>
          <p14:tracePt t="18528" x="4692650" y="3030538"/>
          <p14:tracePt t="18530" x="4719638" y="3044825"/>
          <p14:tracePt t="18546" x="4719638" y="3073400"/>
          <p14:tracePt t="18547" x="4733925" y="3086100"/>
          <p14:tracePt t="18557" x="4733925" y="3100388"/>
          <p14:tracePt t="18569" x="4748213" y="3114675"/>
          <p14:tracePt t="23857" x="4776788" y="3073400"/>
          <p14:tracePt t="23869" x="4832350" y="3030538"/>
          <p14:tracePt t="23880" x="4887913" y="2974975"/>
          <p14:tracePt t="23890" x="4999038" y="2863850"/>
          <p14:tracePt t="23901" x="5153025" y="2736850"/>
          <p14:tracePt t="23902" x="5335588" y="2625725"/>
          <p14:tracePt t="23916" x="5516563" y="2500313"/>
          <p14:tracePt t="23918" x="5726113" y="2374900"/>
          <p14:tracePt t="23932" x="5949950" y="2249488"/>
          <p14:tracePt t="23933" x="6186488" y="2122488"/>
          <p14:tracePt t="23946" x="6299200" y="2081213"/>
          <p14:tracePt t="23947" x="6494463" y="1982788"/>
          <p14:tracePt t="23961" x="6578600" y="1955800"/>
          <p14:tracePt t="23963" x="6731000" y="1885950"/>
          <p14:tracePt t="23975" x="6843713" y="1843088"/>
          <p14:tracePt t="23985" x="6884988" y="1830388"/>
          <p14:tracePt t="23986" x="6954838" y="1801813"/>
          <p14:tracePt t="23998" x="7024688" y="1787525"/>
          <p14:tracePt t="24008" x="7065963" y="1773238"/>
          <p14:tracePt t="24017" x="7108825" y="1760538"/>
          <p14:tracePt t="24018" x="7164388" y="1746250"/>
          <p14:tracePt t="24030" x="7205663" y="1746250"/>
          <p14:tracePt t="24037" x="7248525" y="1731963"/>
          <p14:tracePt t="24047" x="7289800" y="1731963"/>
          <p14:tracePt t="24057" x="7332663" y="1717675"/>
          <p14:tracePt t="24059" x="7388225" y="1703388"/>
          <p14:tracePt t="24078" x="7443788" y="1690688"/>
          <p14:tracePt t="24080" x="7485063" y="1690688"/>
          <p14:tracePt t="24082" x="7554913" y="1676400"/>
          <p14:tracePt t="24097" x="7612063" y="1676400"/>
          <p14:tracePt t="24099" x="7680325" y="1662113"/>
          <p14:tracePt t="24109" x="7737475" y="1662113"/>
          <p14:tracePt t="24116" x="7807325" y="1647825"/>
          <p14:tracePt t="24126" x="7862888" y="1647825"/>
          <p14:tracePt t="24133" x="7918450" y="1647825"/>
          <p14:tracePt t="24142" x="7932738" y="1647825"/>
          <p14:tracePt t="24148" x="7974013" y="1647825"/>
          <p14:tracePt t="24159" x="8002588" y="1647825"/>
          <p14:tracePt t="24167" x="8029575" y="1647825"/>
          <p14:tracePt t="24176" x="8043863" y="1647825"/>
          <p14:tracePt t="24183" x="8058150" y="1647825"/>
          <p14:tracePt t="24192" x="8072438" y="1647825"/>
          <p14:tracePt t="24199" x="8072438" y="1662113"/>
          <p14:tracePt t="24209" x="8086725" y="1662113"/>
          <p14:tracePt t="24210" x="8086725" y="1676400"/>
          <p14:tracePt t="24217" x="8099425" y="1676400"/>
          <p14:tracePt t="24234" x="8099425" y="1690688"/>
          <p14:tracePt t="24245" x="8113713" y="1690688"/>
          <p14:tracePt t="24274" x="8113713" y="1703388"/>
          <p14:tracePt t="24315" x="8113713" y="1717675"/>
          <p14:tracePt t="24330" x="8128000" y="1731963"/>
          <p14:tracePt t="24340" x="8128000" y="1746250"/>
          <p14:tracePt t="24347" x="8128000" y="1760538"/>
          <p14:tracePt t="24354" x="8142288" y="1773238"/>
          <p14:tracePt t="24365" x="8142288" y="1801813"/>
          <p14:tracePt t="24373" x="8142288" y="1830388"/>
          <p14:tracePt t="24382" x="8156575" y="1871663"/>
          <p14:tracePt t="24393" x="8169275" y="1912938"/>
          <p14:tracePt t="24395" x="8169275" y="1955800"/>
          <p14:tracePt t="24409" x="8183563" y="1997075"/>
          <p14:tracePt t="24411" x="8183563" y="2039938"/>
          <p14:tracePt t="24422" x="8183563" y="2095500"/>
          <p14:tracePt t="24431" x="8183563" y="2136775"/>
          <p14:tracePt t="24439" x="8183563" y="2179638"/>
          <p14:tracePt t="24448" x="8183563" y="2220913"/>
          <p14:tracePt t="24456" x="8183563" y="2262188"/>
          <p14:tracePt t="24464" x="8156575" y="2305050"/>
          <p14:tracePt t="24466" x="8142288" y="2346325"/>
          <p14:tracePt t="24480" x="8128000" y="2389188"/>
          <p14:tracePt t="24490" x="8113713" y="2416175"/>
          <p14:tracePt t="24500" x="8099425" y="2430463"/>
          <p14:tracePt t="24501" x="8072438" y="2486025"/>
          <p14:tracePt t="24514" x="8043863" y="2514600"/>
          <p14:tracePt t="24516" x="8043863" y="2528888"/>
          <p14:tracePt t="24526" x="8029575" y="2555875"/>
          <p14:tracePt t="24537" x="8016875" y="2570163"/>
          <p14:tracePt t="24548" x="8002588" y="2584450"/>
          <p14:tracePt t="24560" x="7988300" y="2611438"/>
          <p14:tracePt t="24563" x="7959725" y="2625725"/>
          <p14:tracePt t="24564" x="7932738" y="2654300"/>
          <p14:tracePt t="24584" x="7889875" y="2681288"/>
          <p14:tracePt t="24587" x="7820025" y="2724150"/>
          <p14:tracePt t="24588" x="7750175" y="2765425"/>
          <p14:tracePt t="24604" x="7653338" y="2820988"/>
          <p14:tracePt t="24605" x="7554913" y="2890838"/>
          <p14:tracePt t="24618" x="7513638" y="2905125"/>
          <p14:tracePt t="24628" x="7429500" y="2960688"/>
          <p14:tracePt t="24630" x="7402513" y="2974975"/>
          <p14:tracePt t="24648" x="7359650" y="3003550"/>
          <p14:tracePt t="24649" x="7318375" y="3016250"/>
          <p14:tracePt t="24663" x="7289800" y="3030538"/>
          <p14:tracePt t="24664" x="7275513" y="3030538"/>
          <p14:tracePt t="24680" x="7262813" y="3030538"/>
          <p14:tracePt t="24707" x="7248525" y="3030538"/>
          <p14:tracePt t="24723" x="7219950" y="3030538"/>
          <p14:tracePt t="24732" x="7192963" y="3030538"/>
          <p14:tracePt t="24739" x="7135813" y="3044825"/>
          <p14:tracePt t="24749" x="7080250" y="3073400"/>
          <p14:tracePt t="24760" x="6954838" y="3128963"/>
          <p14:tracePt t="24770" x="6815138" y="3213100"/>
          <p14:tracePt t="24772" x="6661150" y="3309938"/>
          <p14:tracePt t="24787" x="6465888" y="3422650"/>
          <p14:tracePt t="24788" x="6229350" y="3548063"/>
          <p14:tracePt t="24803" x="5991225" y="3687763"/>
          <p14:tracePt t="24804" x="5726113" y="3784600"/>
          <p14:tracePt t="24816" x="5446713" y="3897313"/>
          <p14:tracePt t="24828" x="5321300" y="3952875"/>
          <p14:tracePt t="24830" x="4873625" y="4121150"/>
          <p14:tracePt t="24842" x="4637088" y="4232275"/>
          <p14:tracePt t="24852" x="4398963" y="4329113"/>
          <p14:tracePt t="24853" x="4162425" y="4456113"/>
          <p14:tracePt t="24867" x="3952875" y="4581525"/>
          <p14:tracePt t="24868" x="3854450" y="4637088"/>
          <p14:tracePt t="24881" x="3673475" y="4748213"/>
          <p14:tracePt t="24895" x="3505200" y="4846638"/>
          <p14:tracePt t="24896" x="3463925" y="4875213"/>
          <p14:tracePt t="24908" x="3421063" y="4902200"/>
          <p14:tracePt t="24910" x="3351213" y="4957763"/>
          <p14:tracePt t="24922" x="3295650" y="5000625"/>
          <p14:tracePt t="24934" x="3268663" y="5014913"/>
          <p14:tracePt t="24936" x="3240088" y="5027613"/>
          <p14:tracePt t="24950" x="3225800" y="5041900"/>
          <p14:tracePt t="24962" x="3211513" y="5056188"/>
          <p14:tracePt t="25433" x="3449638" y="4692650"/>
          <p14:tracePt t="25445" x="3644900" y="4525963"/>
          <p14:tracePt t="25455" x="3840163" y="4329113"/>
          <p14:tracePt t="25467" x="4035425" y="4162425"/>
          <p14:tracePt t="25468" x="4244975" y="4037013"/>
          <p14:tracePt t="25485" x="4454525" y="3911600"/>
          <p14:tracePt t="25487" x="4664075" y="3798888"/>
          <p14:tracePt t="25498" x="4846638" y="3714750"/>
          <p14:tracePt t="25500" x="5195888" y="3548063"/>
          <p14:tracePt t="25513" x="5335588" y="3492500"/>
          <p14:tracePt t="25515" x="5600700" y="3394075"/>
          <p14:tracePt t="25528" x="5822950" y="3324225"/>
          <p14:tracePt t="25536" x="5907088" y="3309938"/>
          <p14:tracePt t="25538" x="6075363" y="3254375"/>
          <p14:tracePt t="25550" x="6200775" y="3225800"/>
          <p14:tracePt t="25560" x="6229350" y="3225800"/>
          <p14:tracePt t="25568" x="6299200" y="3225800"/>
          <p14:tracePt t="25570" x="6354763" y="3213100"/>
          <p14:tracePt t="25579" x="6381750" y="3213100"/>
          <p14:tracePt t="25586" x="6410325" y="3213100"/>
          <p14:tracePt t="25596" x="6424613" y="3213100"/>
          <p14:tracePt t="25603" x="6438900" y="3213100"/>
          <p14:tracePt t="25611" x="6451600" y="3213100"/>
          <p14:tracePt t="25619" x="6451600" y="3225800"/>
          <p14:tracePt t="25633" x="6465888" y="3225800"/>
          <p14:tracePt t="25666" x="6480175" y="3225800"/>
          <p14:tracePt t="25690" x="6480175" y="3240088"/>
          <p14:tracePt t="25713" x="6494463" y="3240088"/>
          <p14:tracePt t="25745" x="6508750" y="3240088"/>
          <p14:tracePt t="25765" x="6521450" y="3240088"/>
          <p14:tracePt t="25774" x="6535738" y="3240088"/>
          <p14:tracePt t="25783" x="6550025" y="3240088"/>
          <p14:tracePt t="25796" x="6564313" y="3240088"/>
          <p14:tracePt t="25803" x="6578600" y="3240088"/>
          <p14:tracePt t="25812" x="6591300" y="3240088"/>
          <p14:tracePt t="25819" x="6605588" y="3225800"/>
          <p14:tracePt t="25830" x="6619875" y="3225800"/>
          <p14:tracePt t="25859" x="6634163" y="3225800"/>
          <p14:tracePt t="25898" x="6634163" y="3213100"/>
          <p14:tracePt t="26556" x="6634163" y="3240088"/>
          <p14:tracePt t="26570" x="6634163" y="3254375"/>
          <p14:tracePt t="26577" x="6634163" y="3282950"/>
          <p14:tracePt t="26586" x="6619875" y="3309938"/>
          <p14:tracePt t="26595" x="6619875" y="3338513"/>
          <p14:tracePt t="26598" x="6619875" y="3365500"/>
          <p14:tracePt t="26605" x="6619875" y="3379788"/>
          <p14:tracePt t="26614" x="6619875" y="3408363"/>
          <p14:tracePt t="26622" x="6619875" y="3422650"/>
          <p14:tracePt t="26629" x="6619875" y="3435350"/>
          <p14:tracePt t="26637" x="6619875" y="3449638"/>
          <p14:tracePt t="26651" x="6619875" y="3463925"/>
          <p14:tracePt t="26676" x="6619875" y="3478213"/>
          <p14:tracePt t="26692" x="6605588" y="3478213"/>
          <p14:tracePt t="48910" x="6591300" y="3478213"/>
          <p14:tracePt t="48923" x="6521450" y="3492500"/>
          <p14:tracePt t="48937" x="6424613" y="3533775"/>
          <p14:tracePt t="48941" x="6326188" y="3575050"/>
          <p14:tracePt t="48942" x="6215063" y="3632200"/>
          <p14:tracePt t="48956" x="6089650" y="3687763"/>
          <p14:tracePt t="48967" x="5991225" y="3729038"/>
          <p14:tracePt t="48968" x="5907088" y="3771900"/>
          <p14:tracePt t="48982" x="5767388" y="3854450"/>
          <p14:tracePt t="48983" x="5613400" y="3924300"/>
          <p14:tracePt t="48996" x="5557838" y="3967163"/>
          <p14:tracePt t="49006" x="5475288" y="4022725"/>
          <p14:tracePt t="49008" x="5376863" y="4078288"/>
          <p14:tracePt t="49021" x="5265738" y="4162425"/>
          <p14:tracePt t="49025" x="5208588" y="4203700"/>
          <p14:tracePt t="49040" x="5138738" y="4273550"/>
          <p14:tracePt t="49041" x="5097463" y="4302125"/>
          <p14:tracePt t="49055" x="5041900" y="4357688"/>
          <p14:tracePt t="49058" x="4999038" y="4413250"/>
          <p14:tracePt t="49070" x="4972050" y="4441825"/>
          <p14:tracePt t="49074" x="4929188" y="4497388"/>
          <p14:tracePt t="49087" x="4902200" y="4525963"/>
          <p14:tracePt t="49090" x="4887913" y="4538663"/>
          <p14:tracePt t="49108" x="4846638" y="4608513"/>
          <p14:tracePt t="49131" x="4832350" y="4637088"/>
          <p14:tracePt t="49133" x="4803775" y="4678363"/>
          <p14:tracePt t="49135" x="4803775" y="4706938"/>
          <p14:tracePt t="49156" x="4789488" y="4762500"/>
          <p14:tracePt t="49158" x="4776788" y="4791075"/>
          <p14:tracePt t="49161" x="4776788" y="4832350"/>
          <p14:tracePt t="49174" x="4776788" y="4846638"/>
          <p14:tracePt t="49182" x="4776788" y="4875213"/>
          <p14:tracePt t="49183" x="4776788" y="4902200"/>
          <p14:tracePt t="49192" x="4776788" y="4930775"/>
          <p14:tracePt t="49200" x="4776788" y="4945063"/>
          <p14:tracePt t="49209" x="4776788" y="4957763"/>
          <p14:tracePt t="49216" x="4776788" y="4972050"/>
          <p14:tracePt t="49230" x="4776788" y="4986338"/>
          <p14:tracePt t="63514" x="4762500" y="4986338"/>
          <p14:tracePt t="63525" x="4678363" y="4986338"/>
          <p14:tracePt t="63530" x="4608513" y="4986338"/>
          <p14:tracePt t="63537" x="4567238" y="4986338"/>
          <p14:tracePt t="63547" x="4538663" y="4986338"/>
          <p14:tracePt t="63555" x="4511675" y="4986338"/>
          <p14:tracePt t="63563" x="4483100" y="4986338"/>
          <p14:tracePt t="63571" x="4454525" y="4986338"/>
          <p14:tracePt t="63580" x="4398963" y="4986338"/>
          <p14:tracePt t="63587" x="4357688" y="5000625"/>
          <p14:tracePt t="63598" x="4314825" y="5014913"/>
          <p14:tracePt t="63599" x="4273550" y="5027613"/>
          <p14:tracePt t="63611" x="4232275" y="5041900"/>
          <p14:tracePt t="63622" x="4189413" y="5084763"/>
          <p14:tracePt t="63624" x="4148138" y="5111750"/>
          <p14:tracePt t="63637" x="4105275" y="5140325"/>
          <p14:tracePt t="63650" x="4064000" y="5181600"/>
          <p14:tracePt t="63652" x="4008438" y="5224463"/>
          <p14:tracePt t="63664" x="3965575" y="5265738"/>
          <p14:tracePt t="63665" x="3910013" y="5321300"/>
          <p14:tracePt t="63676" x="3854450" y="5364163"/>
          <p14:tracePt t="63687" x="3813175" y="5405438"/>
          <p14:tracePt t="63688" x="3770313" y="5446713"/>
          <p14:tracePt t="63699" x="3729038" y="5489575"/>
          <p14:tracePt t="63708" x="3714750" y="5503863"/>
          <p14:tracePt t="63719" x="3700463" y="5530850"/>
          <p14:tracePt t="63721" x="3673475" y="5559425"/>
          <p14:tracePt t="63738" x="3644900" y="5573713"/>
          <p14:tracePt t="63739" x="3616325" y="5600700"/>
          <p14:tracePt t="63755" x="3589338" y="5629275"/>
          <p14:tracePt t="63756" x="3575050" y="5643563"/>
          <p14:tracePt t="63769" x="3548063" y="5656263"/>
          <p14:tracePt t="63770" x="3519488" y="5670550"/>
          <p14:tracePt t="63782" x="3505200" y="5684838"/>
          <p14:tracePt t="63784" x="3490913" y="5713413"/>
          <p14:tracePt t="63795" x="3463925" y="5726113"/>
          <p14:tracePt t="63805" x="3435350" y="5754688"/>
          <p14:tracePt t="63815" x="3408363" y="5768975"/>
          <p14:tracePt t="63816" x="3365500" y="5810250"/>
          <p14:tracePt t="63827" x="3324225" y="5838825"/>
          <p14:tracePt t="63837" x="3254375" y="5894388"/>
          <p14:tracePt t="63848" x="3211513" y="5922963"/>
          <p14:tracePt t="63850" x="3155950" y="5964238"/>
          <p14:tracePt t="63864" x="3100388" y="6005513"/>
          <p14:tracePt t="63874" x="3030538" y="6034088"/>
          <p14:tracePt t="63875" x="3016250" y="6061075"/>
          <p14:tracePt t="63888" x="2974975" y="6075363"/>
          <p14:tracePt t="63890" x="2946400" y="6103938"/>
          <p14:tracePt t="63901" x="2905125" y="6130925"/>
          <p14:tracePt t="63912" x="2876550" y="6159500"/>
          <p14:tracePt t="63914" x="2849563" y="6173788"/>
          <p14:tracePt t="63925" x="2820988" y="6200775"/>
          <p14:tracePt t="63936" x="2806700" y="6215063"/>
          <p14:tracePt t="63947" x="2779713" y="6243638"/>
          <p14:tracePt t="63949" x="2765425" y="6257925"/>
          <p14:tracePt t="63965" x="2751138" y="6270625"/>
          <p14:tracePt t="63967" x="2736850" y="6284913"/>
          <p14:tracePt t="63968" x="2722563" y="6299200"/>
          <p14:tracePt t="63982" x="2709863" y="6299200"/>
          <p14:tracePt t="63989" x="2709863" y="6313488"/>
          <p14:tracePt t="64000" x="2695575" y="6313488"/>
          <p14:tracePt t="64008" x="2695575" y="6327775"/>
          <p14:tracePt t="64016" x="2681288" y="6327775"/>
          <p14:tracePt t="64401" x="2582863" y="6229350"/>
          <p14:tracePt t="64414" x="2500313" y="6145213"/>
          <p14:tracePt t="64425" x="2387600" y="6061075"/>
          <p14:tracePt t="64426" x="2262188" y="5992813"/>
          <p14:tracePt t="64439" x="2136775" y="5935663"/>
          <p14:tracePt t="64449" x="2081213" y="5922963"/>
          <p14:tracePt t="64459" x="1955800" y="5880100"/>
          <p14:tracePt t="64460" x="1773238" y="5853113"/>
          <p14:tracePt t="64477" x="1717675" y="5853113"/>
          <p14:tracePt t="64478" x="1633538" y="5853113"/>
          <p14:tracePt t="64490" x="1549400" y="5853113"/>
          <p14:tracePt t="64500" x="1481138" y="5853113"/>
          <p14:tracePt t="64503" x="1452563" y="5853113"/>
          <p14:tracePt t="64507" x="1368425" y="5865813"/>
          <p14:tracePt t="64517" x="1327150" y="5880100"/>
          <p14:tracePt t="64526" x="1257300" y="5922963"/>
          <p14:tracePt t="64537" x="1187450" y="5978525"/>
          <p14:tracePt t="64538" x="1089025" y="6075363"/>
          <p14:tracePt t="64550" x="1047750" y="6130925"/>
          <p14:tracePt t="64559" x="977900" y="6229350"/>
          <p14:tracePt t="64569" x="908050" y="6354763"/>
          <p14:tracePt t="64570" x="865188" y="6397625"/>
          <p14:tracePt t="64582" x="823913" y="6494463"/>
          <p14:tracePt t="64592" x="795338" y="6564313"/>
          <p14:tracePt t="64594" x="768350" y="6619875"/>
          <p14:tracePt t="64604" x="768350" y="6677025"/>
          <p14:tracePt t="64612" x="768350" y="6732588"/>
          <p14:tracePt t="64620" x="768350" y="6773863"/>
          <p14:tracePt t="64627" x="768350" y="6816725"/>
          <p14:tracePt t="64746" x="2582863" y="6662738"/>
          <p14:tracePt t="64754" x="2640013" y="6550025"/>
          <p14:tracePt t="64762" x="2862263" y="6159500"/>
          <p14:tracePt t="64772" x="2905125" y="6061075"/>
          <p14:tracePt t="64783" x="2932113" y="5964238"/>
          <p14:tracePt t="64785" x="3030538" y="5670550"/>
          <p14:tracePt t="64800" x="3030538" y="5516563"/>
          <p14:tracePt t="64807" x="3030538" y="5391150"/>
          <p14:tracePt t="64814" x="3030538" y="5265738"/>
          <p14:tracePt t="64823" x="3001963" y="5167313"/>
          <p14:tracePt t="64833" x="2946400" y="5084763"/>
          <p14:tracePt t="64842" x="2862263" y="5014913"/>
          <p14:tracePt t="64845" x="2751138" y="4945063"/>
          <p14:tracePt t="64857" x="2640013" y="4916488"/>
          <p14:tracePt t="64859" x="2541588" y="4875213"/>
          <p14:tracePt t="64870" x="2401888" y="4875213"/>
          <p14:tracePt t="64878" x="2290763" y="4875213"/>
          <p14:tracePt t="64886" x="2178050" y="4875213"/>
          <p14:tracePt t="64895" x="2081213" y="4887913"/>
          <p14:tracePt t="64906" x="1982788" y="4945063"/>
          <p14:tracePt t="64908" x="1898650" y="5000625"/>
          <p14:tracePt t="64919" x="1816100" y="5056188"/>
          <p14:tracePt t="64927" x="1746250" y="5140325"/>
          <p14:tracePt t="64929" x="1676400" y="5210175"/>
          <p14:tracePt t="64941" x="1662113" y="5251450"/>
          <p14:tracePt t="64952" x="1606550" y="5321300"/>
          <p14:tracePt t="64961" x="1577975" y="5391150"/>
          <p14:tracePt t="64963" x="1549400" y="5461000"/>
          <p14:tracePt t="64975" x="1522413" y="5530850"/>
          <p14:tracePt t="64985" x="1508125" y="5586413"/>
          <p14:tracePt t="64987" x="1508125" y="5656263"/>
          <p14:tracePt t="64997" x="1508125" y="5726113"/>
          <p14:tracePt t="65011" x="1508125" y="5795963"/>
          <p14:tracePt t="65013" x="1508125" y="5865813"/>
          <p14:tracePt t="65023" x="1522413" y="5935663"/>
          <p14:tracePt t="65033" x="1549400" y="6034088"/>
          <p14:tracePt t="65043" x="1577975" y="6061075"/>
          <p14:tracePt t="65045" x="1633538" y="6159500"/>
          <p14:tracePt t="65057" x="1703388" y="6215063"/>
          <p14:tracePt t="65059" x="1746250" y="6243638"/>
          <p14:tracePt t="65072" x="1801813" y="6284913"/>
          <p14:tracePt t="65081" x="1885950" y="6327775"/>
          <p14:tracePt t="65091" x="1968500" y="6354763"/>
          <p14:tracePt t="65093" x="2095500" y="6383338"/>
          <p14:tracePt t="65107" x="2206625" y="6383338"/>
          <p14:tracePt t="65108" x="2317750" y="6383338"/>
          <p14:tracePt t="65118" x="2430463" y="6383338"/>
          <p14:tracePt t="65125" x="2527300" y="6340475"/>
          <p14:tracePt t="65135" x="2570163" y="6313488"/>
          <p14:tracePt t="65144" x="2709863" y="6229350"/>
          <p14:tracePt t="65155" x="2751138" y="6200775"/>
          <p14:tracePt t="65156" x="2862263" y="6089650"/>
          <p14:tracePt t="65170" x="2919413" y="6005513"/>
          <p14:tracePt t="65171" x="2960688" y="5935663"/>
          <p14:tracePt t="65184" x="3001963" y="5838825"/>
          <p14:tracePt t="65194" x="3016250" y="5783263"/>
          <p14:tracePt t="65195" x="3044825" y="5699125"/>
          <p14:tracePt t="65208" x="3059113" y="5614988"/>
          <p14:tracePt t="65220" x="3071813" y="5545138"/>
          <p14:tracePt t="65222" x="3071813" y="5475288"/>
          <p14:tracePt t="65231" x="3071813" y="5434013"/>
          <p14:tracePt t="65240" x="3059113" y="5391150"/>
          <p14:tracePt t="65249" x="3030538" y="5391150"/>
          <p14:tracePt t="65258" x="3001963" y="5335588"/>
          <p14:tracePt t="65259" x="2974975" y="5335588"/>
          <p14:tracePt t="65271" x="2946400" y="5321300"/>
          <p14:tracePt t="65275" x="2905125" y="5307013"/>
          <p14:tracePt t="65289" x="2862263" y="5294313"/>
          <p14:tracePt t="65299" x="2820988" y="5294313"/>
          <p14:tracePt t="65301" x="2779713" y="5294313"/>
          <p14:tracePt t="65308" x="2736850" y="5294313"/>
          <p14:tracePt t="65318" x="2652713" y="5294313"/>
          <p14:tracePt t="65325" x="2625725" y="5307013"/>
          <p14:tracePt t="65335" x="2514600" y="5349875"/>
          <p14:tracePt t="65345" x="2486025" y="5364163"/>
          <p14:tracePt t="65355" x="2430463" y="5391150"/>
          <p14:tracePt t="65357" x="2401888" y="5405438"/>
          <p14:tracePt t="65368" x="2332038" y="5446713"/>
          <p14:tracePt t="65378" x="2317750" y="5446713"/>
          <p14:tracePt t="65381" x="2262188" y="5489575"/>
          <p14:tracePt t="65391" x="2235200" y="5516563"/>
          <p14:tracePt t="65401" x="2220913" y="5530850"/>
          <p14:tracePt t="65411" x="2192338" y="5559425"/>
          <p14:tracePt t="65412" x="2178050" y="5586413"/>
          <p14:tracePt t="65426" x="2165350" y="5614988"/>
          <p14:tracePt t="65428" x="2151063" y="5629275"/>
          <p14:tracePt t="65440" x="2151063" y="5643563"/>
          <p14:tracePt t="65447" x="2136775" y="5670550"/>
          <p14:tracePt t="65458" x="2122488" y="5699125"/>
          <p14:tracePt t="65460" x="2122488" y="5713413"/>
          <p14:tracePt t="65470" x="2122488" y="5726113"/>
          <p14:tracePt t="65478" x="2122488" y="5740400"/>
          <p14:tracePt t="65487" x="2122488" y="5754688"/>
          <p14:tracePt t="65494" x="2122488" y="5768975"/>
          <p14:tracePt t="65502" x="2122488" y="5783263"/>
          <p14:tracePt t="65509" x="2122488" y="5795963"/>
          <p14:tracePt t="65517" x="2122488" y="5810250"/>
          <p14:tracePt t="65527" x="2122488" y="5824538"/>
          <p14:tracePt t="65539" x="2122488" y="5838825"/>
          <p14:tracePt t="65552" x="2122488" y="5853113"/>
          <p14:tracePt t="65571" x="2122488" y="5865813"/>
          <p14:tracePt t="65588" x="2122488" y="5880100"/>
          <p14:tracePt t="65595" x="2122488" y="5894388"/>
          <p14:tracePt t="65604" x="2122488" y="5908675"/>
          <p14:tracePt t="65611" x="2136775" y="5935663"/>
          <p14:tracePt t="65621" x="2151063" y="5949950"/>
          <p14:tracePt t="65630" x="2178050" y="5978525"/>
          <p14:tracePt t="65642" x="2192338" y="6005513"/>
          <p14:tracePt t="65643" x="2206625" y="6034088"/>
          <p14:tracePt t="65658" x="2235200" y="6075363"/>
          <p14:tracePt t="65668" x="2262188" y="6103938"/>
          <p14:tracePt t="65670" x="2290763" y="6130925"/>
          <p14:tracePt t="65683" x="2317750" y="6173788"/>
          <p14:tracePt t="65693" x="2332038" y="6200775"/>
          <p14:tracePt t="65696" x="2374900" y="6229350"/>
          <p14:tracePt t="65708" x="2401888" y="6257925"/>
          <p14:tracePt t="65710" x="2416175" y="6257925"/>
          <p14:tracePt t="65720" x="2457450" y="6299200"/>
          <p14:tracePt t="65729" x="2500313" y="6313488"/>
          <p14:tracePt t="65740" x="2514600" y="6327775"/>
          <p14:tracePt t="65742" x="2527300" y="6340475"/>
          <p14:tracePt t="65755" x="2555875" y="6354763"/>
          <p14:tracePt t="65756" x="2582863" y="6354763"/>
          <p14:tracePt t="65765" x="2611438" y="6354763"/>
          <p14:tracePt t="65774" x="2625725" y="6369050"/>
          <p14:tracePt t="65783" x="2640013" y="6369050"/>
          <p14:tracePt t="65791" x="2652713" y="6369050"/>
          <p14:tracePt t="65804" x="2667000" y="6369050"/>
          <p14:tracePt t="65813" x="2681288" y="6369050"/>
          <p14:tracePt t="65822" x="2695575" y="6369050"/>
          <p14:tracePt t="65829" x="2709863" y="6369050"/>
          <p14:tracePt t="65837" x="2722563" y="6369050"/>
          <p14:tracePt t="65845" x="2736850" y="6369050"/>
          <p14:tracePt t="65854" x="2751138" y="6369050"/>
          <p14:tracePt t="65870" x="2765425" y="6354763"/>
          <p14:tracePt t="65879" x="2779713" y="6354763"/>
          <p14:tracePt t="65891" x="2792413" y="6354763"/>
          <p14:tracePt t="65916" x="2806700" y="6354763"/>
          <p14:tracePt t="65940" x="2820988" y="6354763"/>
          <p14:tracePt t="65964" x="2835275" y="6354763"/>
          <p14:tracePt t="74221" x="2835275" y="6340475"/>
          <p14:tracePt t="74234" x="2849563" y="6299200"/>
          <p14:tracePt t="74245" x="2876550" y="6243638"/>
          <p14:tracePt t="74247" x="2919413" y="6188075"/>
          <p14:tracePt t="74260" x="2960688" y="6130925"/>
          <p14:tracePt t="74261" x="3001963" y="6075363"/>
          <p14:tracePt t="74272" x="3086100" y="5964238"/>
          <p14:tracePt t="74282" x="3170238" y="5838825"/>
          <p14:tracePt t="74293" x="3338513" y="5629275"/>
          <p14:tracePt t="74295" x="3478213" y="5489575"/>
          <p14:tracePt t="74308" x="3616325" y="5349875"/>
          <p14:tracePt t="74318" x="3784600" y="5195888"/>
          <p14:tracePt t="74320" x="3965575" y="5041900"/>
          <p14:tracePt t="74333" x="4189413" y="4887913"/>
          <p14:tracePt t="74335" x="4384675" y="4748213"/>
          <p14:tracePt t="74346" x="4608513" y="4622800"/>
          <p14:tracePt t="74356" x="4818063" y="4511675"/>
          <p14:tracePt t="74359" x="4929188" y="4456113"/>
          <p14:tracePt t="74372" x="5138738" y="4386263"/>
          <p14:tracePt t="74374" x="5348288" y="4316413"/>
          <p14:tracePt t="74392" x="5726113" y="4232275"/>
          <p14:tracePt t="74406" x="5921375" y="4203700"/>
          <p14:tracePt t="74409" x="6102350" y="4191000"/>
          <p14:tracePt t="74423" x="6284913" y="4176713"/>
          <p14:tracePt t="74426" x="6465888" y="4176713"/>
          <p14:tracePt t="74435" x="6646863" y="4162425"/>
          <p14:tracePt t="74437" x="6843713" y="4162425"/>
          <p14:tracePt t="74448" x="7024688" y="4148138"/>
          <p14:tracePt t="74459" x="7205663" y="4148138"/>
          <p14:tracePt t="74466" x="7388225" y="4148138"/>
          <p14:tracePt t="74474" x="7554913" y="4148138"/>
          <p14:tracePt t="74485" x="7723188" y="4148138"/>
          <p14:tracePt t="74486" x="7877175" y="4148138"/>
          <p14:tracePt t="74497" x="8016875" y="4176713"/>
          <p14:tracePt t="74508" x="8072438" y="4176713"/>
          <p14:tracePt t="74516" x="8296275" y="4232275"/>
          <p14:tracePt t="74517" x="8407400" y="4260850"/>
          <p14:tracePt t="74532" x="8532813" y="4302125"/>
          <p14:tracePt t="74533" x="8658225" y="4343400"/>
          <p14:tracePt t="74546" x="8770938" y="4386263"/>
          <p14:tracePt t="74555" x="8867775" y="4441825"/>
          <p14:tracePt t="74566" x="8966200" y="4497388"/>
          <p14:tracePt t="74567" x="9077325" y="4552950"/>
          <p14:tracePt t="74581" x="9161463" y="4622800"/>
          <p14:tracePt t="74582" x="9245600" y="4692650"/>
          <p14:tracePt t="74595" x="9329738" y="4762500"/>
          <p14:tracePt t="74605" x="9399588" y="4846638"/>
          <p14:tracePt t="74606" x="9482138" y="4945063"/>
          <p14:tracePt t="74618" x="9551988" y="5056188"/>
          <p14:tracePt t="74628" x="9621838" y="5140325"/>
          <p14:tracePt t="74630" x="9691688" y="5251450"/>
          <p14:tracePt t="74644" x="9747250" y="5349875"/>
          <p14:tracePt t="74654" x="9775825" y="5391150"/>
          <p14:tracePt t="74656" x="9886950" y="5545138"/>
          <p14:tracePt t="74669" x="9929813" y="5586413"/>
          <p14:tracePt t="74678" x="9971088" y="5656263"/>
          <p14:tracePt t="74681" x="10069513" y="5783263"/>
          <p14:tracePt t="74697" x="10096500" y="5810250"/>
          <p14:tracePt t="74698" x="10180638" y="5922963"/>
          <p14:tracePt t="74712" x="10209213" y="5964238"/>
          <p14:tracePt t="74713" x="10250488" y="6019800"/>
          <p14:tracePt t="74727" x="10306050" y="6103938"/>
          <p14:tracePt t="74737" x="10348913" y="6159500"/>
          <p14:tracePt t="74739" x="10375900" y="6215063"/>
          <p14:tracePt t="74757" x="10390188" y="6243638"/>
          <p14:tracePt t="74760" x="10433050" y="6313488"/>
          <p14:tracePt t="74776" x="10445750" y="6340475"/>
          <p14:tracePt t="74777" x="10460038" y="6354763"/>
          <p14:tracePt t="74797" x="10474325" y="6369050"/>
          <p14:tracePt t="75183" x="10474325" y="6284913"/>
          <p14:tracePt t="75193" x="10474325" y="6257925"/>
          <p14:tracePt t="75202" x="10460038" y="6215063"/>
          <p14:tracePt t="75212" x="10460038" y="6188075"/>
          <p14:tracePt t="75219" x="10460038" y="6159500"/>
          <p14:tracePt t="75228" x="10445750" y="6118225"/>
          <p14:tracePt t="75238" x="10433050" y="6089650"/>
          <p14:tracePt t="75239" x="10433050" y="6061075"/>
          <p14:tracePt t="75250" x="10418763" y="6019800"/>
          <p14:tracePt t="75262" x="10404475" y="5978525"/>
          <p14:tracePt t="75273" x="10375900" y="5908675"/>
          <p14:tracePt t="75275" x="10348913" y="5853113"/>
          <p14:tracePt t="75292" x="10320338" y="5795963"/>
          <p14:tracePt t="75296" x="10264775" y="5713413"/>
          <p14:tracePt t="75308" x="10236200" y="5670550"/>
          <p14:tracePt t="75319" x="10194925" y="5643563"/>
          <p14:tracePt t="75321" x="10153650" y="5600700"/>
          <p14:tracePt t="75334" x="10096500" y="5573713"/>
          <p14:tracePt t="75343" x="10013950" y="5530850"/>
          <p14:tracePt t="75355" x="9985375" y="5516563"/>
          <p14:tracePt t="75356" x="9915525" y="5489575"/>
          <p14:tracePt t="75370" x="9859963" y="5475288"/>
          <p14:tracePt t="75372" x="9831388" y="5461000"/>
          <p14:tracePt t="75385" x="9734550" y="5434013"/>
          <p14:tracePt t="75386" x="9691688" y="5419725"/>
          <p14:tracePt t="75399" x="9636125" y="5419725"/>
          <p14:tracePt t="75401" x="9580563" y="5405438"/>
          <p14:tracePt t="75411" x="9539288" y="5405438"/>
          <p14:tracePt t="75418" x="9496425" y="5405438"/>
          <p14:tracePt t="75426" x="9455150" y="5405438"/>
          <p14:tracePt t="75433" x="9412288" y="5405438"/>
          <p14:tracePt t="75440" x="9385300" y="5405438"/>
          <p14:tracePt t="75448" x="9356725" y="5419725"/>
          <p14:tracePt t="75462" x="9329738" y="5434013"/>
          <p14:tracePt t="75463" x="9301163" y="5461000"/>
          <p14:tracePt t="75474" x="9259888" y="5489575"/>
          <p14:tracePt t="75485" x="9231313" y="5516563"/>
          <p14:tracePt t="75495" x="9202738" y="5545138"/>
          <p14:tracePt t="75497" x="9175750" y="5586413"/>
          <p14:tracePt t="75509" x="9147175" y="5629275"/>
          <p14:tracePt t="75520" x="9105900" y="5670550"/>
          <p14:tracePt t="75521" x="9091613" y="5713413"/>
          <p14:tracePt t="75534" x="9050338" y="5768975"/>
          <p14:tracePt t="75544" x="9021763" y="5824538"/>
          <p14:tracePt t="75564" x="8966200" y="5922963"/>
          <p14:tracePt t="75565" x="8882063" y="6075363"/>
          <p14:tracePt t="75578" x="8853488" y="6130925"/>
          <p14:tracePt t="75580" x="8826500" y="6215063"/>
          <p14:tracePt t="75593" x="8797925" y="6299200"/>
          <p14:tracePt t="75595" x="8770938" y="6383338"/>
          <p14:tracePt t="75608" x="8756650" y="6453188"/>
          <p14:tracePt t="75611" x="8756650" y="6480175"/>
          <p14:tracePt t="75632" x="8756650" y="6592888"/>
          <p14:tracePt t="75634" x="8756650" y="6634163"/>
          <p14:tracePt t="75645" x="8770938" y="6662738"/>
          <p14:tracePt t="75654" x="8826500" y="6718300"/>
          <p14:tracePt t="75664" x="8882063" y="6759575"/>
          <p14:tracePt t="75666" x="8966200" y="6816725"/>
          <p14:tracePt t="75804" x="10907713" y="6788150"/>
          <p14:tracePt t="75814" x="11018838" y="6607175"/>
          <p14:tracePt t="75825" x="11060113" y="6523038"/>
          <p14:tracePt t="75826" x="11144250" y="6354763"/>
          <p14:tracePt t="75839" x="11172825" y="6284913"/>
          <p14:tracePt t="75849" x="11187113" y="6243638"/>
          <p14:tracePt t="75850" x="11228388" y="6145213"/>
          <p14:tracePt t="75861" x="11242675" y="6075363"/>
          <p14:tracePt t="75872" x="11256963" y="5964238"/>
          <p14:tracePt t="75873" x="11256963" y="5922963"/>
          <p14:tracePt t="75884" x="11256963" y="5880100"/>
          <p14:tracePt t="75892" x="11256963" y="5838825"/>
          <p14:tracePt t="75901" x="11228388" y="5795963"/>
          <p14:tracePt t="75912" x="11199813" y="5768975"/>
          <p14:tracePt t="75921" x="11158538" y="5726113"/>
          <p14:tracePt t="75923" x="11088688" y="5656263"/>
          <p14:tracePt t="75934" x="11004550" y="5614988"/>
          <p14:tracePt t="75942" x="10934700" y="5573713"/>
          <p14:tracePt t="75953" x="10850563" y="5530850"/>
          <p14:tracePt t="75955" x="10753725" y="5489575"/>
          <p14:tracePt t="75967" x="10642600" y="5446713"/>
          <p14:tracePt t="75979" x="10599738" y="5434013"/>
          <p14:tracePt t="75980" x="10502900" y="5391150"/>
          <p14:tracePt t="75992" x="10433050" y="5364163"/>
          <p14:tracePt t="75994" x="10348913" y="5321300"/>
          <p14:tracePt t="76013" x="10236200" y="5280025"/>
          <p14:tracePt t="76028" x="10209213" y="5251450"/>
          <p14:tracePt t="76030" x="10153650" y="5251450"/>
          <p14:tracePt t="76039" x="10125075" y="5251450"/>
          <p14:tracePt t="76047" x="10083800" y="5251450"/>
          <p14:tracePt t="76054" x="10055225" y="5251450"/>
          <p14:tracePt t="76062" x="10026650" y="5251450"/>
          <p14:tracePt t="76070" x="9999663" y="5251450"/>
          <p14:tracePt t="76079" x="9985375" y="5251450"/>
          <p14:tracePt t="76089" x="9971088" y="5251450"/>
          <p14:tracePt t="76091" x="9956800" y="5251450"/>
          <p14:tracePt t="76105" x="9944100" y="5251450"/>
          <p14:tracePt t="76121" x="9929813" y="5265738"/>
          <p14:tracePt t="76137" x="9915525" y="5265738"/>
          <p14:tracePt t="76147" x="9915525" y="5280025"/>
          <p14:tracePt t="76156" x="9901238" y="5280025"/>
          <p14:tracePt t="76169" x="9886950" y="5294313"/>
          <p14:tracePt t="76186" x="9874250" y="5294313"/>
          <p14:tracePt t="76195" x="9859963" y="5294313"/>
          <p14:tracePt t="76209" x="9845675" y="5294313"/>
          <p14:tracePt t="76217" x="9831388" y="5294313"/>
          <p14:tracePt t="76232" x="9817100" y="5294313"/>
          <p14:tracePt t="76233" x="9804400" y="5294313"/>
          <p14:tracePt t="76241" x="9790113" y="5294313"/>
          <p14:tracePt t="76258" x="9775825" y="5294313"/>
          <p14:tracePt t="76273" x="9761538" y="5294313"/>
          <p14:tracePt t="76298" x="9761538" y="5307013"/>
          <p14:tracePt t="76522" x="9747250" y="5321300"/>
          <p14:tracePt t="76535" x="9734550" y="5335588"/>
          <p14:tracePt t="76545" x="9705975" y="5349875"/>
          <p14:tracePt t="76555" x="9691688" y="5376863"/>
          <p14:tracePt t="76556" x="9664700" y="5391150"/>
          <p14:tracePt t="76568" x="9621838" y="5419725"/>
          <p14:tracePt t="76577" x="9580563" y="5446713"/>
          <p14:tracePt t="76580" x="9539288" y="5475288"/>
          <p14:tracePt t="76598" x="9440863" y="5530850"/>
          <p14:tracePt t="76616" x="9399588" y="5559425"/>
          <p14:tracePt t="76618" x="9356725" y="5586413"/>
          <p14:tracePt t="76620" x="9329738" y="5614988"/>
          <p14:tracePt t="76639" x="9315450" y="5629275"/>
          <p14:tracePt t="76640" x="9259888" y="5670550"/>
          <p14:tracePt t="76654" x="9231313" y="5699125"/>
          <p14:tracePt t="76665" x="9217025" y="5713413"/>
          <p14:tracePt t="76667" x="9202738" y="5740400"/>
          <p14:tracePt t="76679" x="9190038" y="5754688"/>
          <p14:tracePt t="76690" x="9175750" y="5768975"/>
          <p14:tracePt t="76691" x="9161463" y="5810250"/>
          <p14:tracePt t="76703" x="9147175" y="5824538"/>
          <p14:tracePt t="76715" x="9147175" y="5838825"/>
          <p14:tracePt t="76724" x="9132888" y="5865813"/>
          <p14:tracePt t="76725" x="9120188" y="5908675"/>
          <p14:tracePt t="76738" x="9120188" y="5922963"/>
          <p14:tracePt t="76740" x="9120188" y="5949950"/>
          <p14:tracePt t="76749" x="9105900" y="5978525"/>
          <p14:tracePt t="76759" x="9105900" y="6034088"/>
          <p14:tracePt t="76768" x="9091613" y="6075363"/>
          <p14:tracePt t="76782" x="9091613" y="6188075"/>
          <p14:tracePt t="76789" x="9091613" y="6257925"/>
          <p14:tracePt t="76797" x="9091613" y="6327775"/>
          <p14:tracePt t="76805" x="9091613" y="6410325"/>
          <p14:tracePt t="76813" x="9091613" y="6494463"/>
          <p14:tracePt t="76824" x="9091613" y="6619875"/>
          <p14:tracePt t="76832" x="9091613" y="6662738"/>
          <p14:tracePt t="76840" x="9105900" y="6732588"/>
          <p14:tracePt t="76842" x="9147175" y="6802438"/>
          <p14:tracePt t="83400" x="9874250" y="6816725"/>
          <p14:tracePt t="83409" x="10040938" y="6704013"/>
          <p14:tracePt t="83417" x="10209213" y="6578600"/>
          <p14:tracePt t="83428" x="10404475" y="6438900"/>
          <p14:tracePt t="83429" x="10474325" y="6383338"/>
          <p14:tracePt t="83442" x="10628313" y="6243638"/>
          <p14:tracePt t="83453" x="10753725" y="6118225"/>
          <p14:tracePt t="83454" x="10879138" y="5992813"/>
          <p14:tracePt t="83470" x="10977563" y="5838825"/>
          <p14:tracePt t="83471" x="11060113" y="5699125"/>
          <p14:tracePt t="83485" x="11117263" y="5530850"/>
          <p14:tracePt t="83486" x="11158538" y="5364163"/>
          <p14:tracePt t="83501" x="11187113" y="5181600"/>
          <p14:tracePt t="83511" x="11199813" y="4832350"/>
          <p14:tracePt t="83512" x="11199813" y="4608513"/>
          <p14:tracePt t="83522" x="11187113" y="4371975"/>
          <p14:tracePt t="83533" x="11117263" y="4121150"/>
          <p14:tracePt t="83534" x="11018838" y="3827463"/>
          <p14:tracePt t="83545" x="10893425" y="3519488"/>
          <p14:tracePt t="83556" x="10780713" y="3225800"/>
          <p14:tracePt t="83566" x="10739438" y="3086100"/>
          <p14:tracePt t="83567" x="10585450" y="2597150"/>
          <p14:tracePt t="83579" x="10502900" y="2319338"/>
          <p14:tracePt t="83589" x="10445750" y="2039938"/>
          <p14:tracePt t="83601" x="10418763" y="1900238"/>
          <p14:tracePt t="83602" x="10390188" y="1662113"/>
          <p14:tracePt t="83605" x="10363200" y="1423988"/>
          <p14:tracePt t="83621" x="10348913" y="1201738"/>
          <p14:tracePt t="83623" x="10348913" y="1033463"/>
          <p14:tracePt t="83632" x="10348913" y="865188"/>
          <p14:tracePt t="83640" x="10363200" y="754063"/>
          <p14:tracePt t="83650" x="10418763" y="642938"/>
          <p14:tracePt t="83660" x="10488613" y="558800"/>
          <p14:tracePt t="83661" x="10599738" y="474663"/>
          <p14:tracePt t="83869" x="10558463" y="307975"/>
          <p14:tracePt t="83883" x="10529888" y="139700"/>
          <p14:tracePt t="83910" x="10502900" y="14288"/>
        </p14:tracePtLst>
      </p14:laserTraceLst>
    </p:ext>
  </p:extLs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C799903-48D5-4A31-A1A2-541072D977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id="{8EFFF109-FC58-4FD3-BE05-9775A1310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Freeform: Shape 11">
            <a:extLst>
              <a:ext uri="{FF2B5EF4-FFF2-40B4-BE49-F238E27FC236}">
                <a16:creationId xmlns:a16="http://schemas.microsoft.com/office/drawing/2014/main" id="{E1B96AD6-92A9-4273-A62B-96A1C3E0BA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00367BE-B435-104E-90E2-8C43176E3313}"/>
              </a:ext>
            </a:extLst>
          </p:cNvPr>
          <p:cNvSpPr>
            <a:spLocks noGrp="1"/>
          </p:cNvSpPr>
          <p:nvPr>
            <p:ph type="title"/>
          </p:nvPr>
        </p:nvSpPr>
        <p:spPr>
          <a:xfrm>
            <a:off x="621792" y="1161288"/>
            <a:ext cx="3602736" cy="4526280"/>
          </a:xfrm>
        </p:spPr>
        <p:txBody>
          <a:bodyPr>
            <a:normAutofit/>
          </a:bodyPr>
          <a:lstStyle/>
          <a:p>
            <a:r>
              <a:rPr lang="en-GB" dirty="0"/>
              <a:t>9/11 </a:t>
            </a:r>
          </a:p>
        </p:txBody>
      </p:sp>
      <p:sp>
        <p:nvSpPr>
          <p:cNvPr id="14" name="Rectangle 13">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102049"/>
            <a:ext cx="128016" cy="65390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16" name="Content Placeholder 2">
            <a:extLst>
              <a:ext uri="{FF2B5EF4-FFF2-40B4-BE49-F238E27FC236}">
                <a16:creationId xmlns:a16="http://schemas.microsoft.com/office/drawing/2014/main" id="{1BC6A77A-7FB3-4D7B-BD2F-AE89691F27C4}"/>
              </a:ext>
            </a:extLst>
          </p:cNvPr>
          <p:cNvGraphicFramePr>
            <a:graphicFrameLocks noGrp="1"/>
          </p:cNvGraphicFramePr>
          <p:nvPr>
            <p:ph idx="1"/>
            <p:extLst>
              <p:ext uri="{D42A27DB-BD31-4B8C-83A1-F6EECF244321}">
                <p14:modId xmlns:p14="http://schemas.microsoft.com/office/powerpoint/2010/main" val="1147267359"/>
              </p:ext>
            </p:extLst>
          </p:nvPr>
        </p:nvGraphicFramePr>
        <p:xfrm>
          <a:off x="5434149" y="932688"/>
          <a:ext cx="5916603" cy="542239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Audio 2">
            <a:hlinkClick r:id="" action="ppaction://media"/>
            <a:extLst>
              <a:ext uri="{FF2B5EF4-FFF2-40B4-BE49-F238E27FC236}">
                <a16:creationId xmlns:a16="http://schemas.microsoft.com/office/drawing/2014/main" id="{ADEF7420-D546-DB40-833D-31CE99DB90FC}"/>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230484083"/>
      </p:ext>
    </p:extLst>
  </p:cSld>
  <p:clrMapOvr>
    <a:masterClrMapping/>
  </p:clrMapOvr>
  <mc:AlternateContent xmlns:mc="http://schemas.openxmlformats.org/markup-compatibility/2006" xmlns:p14="http://schemas.microsoft.com/office/powerpoint/2010/main">
    <mc:Choice Requires="p14">
      <p:transition spd="med" p14:dur="700" advTm="49127">
        <p:fade/>
      </p:transition>
    </mc:Choice>
    <mc:Fallback xmlns="">
      <p:transition spd="med" advTm="4912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par>
                          <p:cTn id="7" fill="hold">
                            <p:stCondLst>
                              <p:cond delay="0"/>
                            </p:stCondLst>
                            <p:childTnLst>
                              <p:par>
                                <p:cTn id="8" presetID="10" presetClass="entr" presetSubtype="0" fill="hold" grpId="0" nodeType="after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fade">
                                      <p:cBhvr>
                                        <p:cTn id="10" dur="500"/>
                                        <p:tgtEl>
                                          <p:spTgt spid="2"/>
                                        </p:tgtEl>
                                      </p:cBhvr>
                                    </p:animEffect>
                                  </p:childTnLst>
                                </p:cTn>
                              </p:par>
                            </p:childTnLst>
                          </p:cTn>
                        </p:par>
                        <p:par>
                          <p:cTn id="11" fill="hold">
                            <p:stCondLst>
                              <p:cond delay="500"/>
                            </p:stCondLst>
                            <p:childTnLst>
                              <p:par>
                                <p:cTn id="12" presetID="10" presetClass="entr" presetSubtype="0" fill="hold" grpId="0" nodeType="afterEffect">
                                  <p:stCondLst>
                                    <p:cond delay="0"/>
                                  </p:stCondLst>
                                  <p:childTnLst>
                                    <p:set>
                                      <p:cBhvr>
                                        <p:cTn id="13" dur="1" fill="hold">
                                          <p:stCondLst>
                                            <p:cond delay="0"/>
                                          </p:stCondLst>
                                        </p:cTn>
                                        <p:tgtEl>
                                          <p:spTgt spid="16"/>
                                        </p:tgtEl>
                                        <p:attrNameLst>
                                          <p:attrName>style.visibility</p:attrName>
                                        </p:attrNameLst>
                                      </p:cBhvr>
                                      <p:to>
                                        <p:strVal val="visible"/>
                                      </p:to>
                                    </p:set>
                                    <p:animEffect transition="in" filter="fade">
                                      <p:cBhvr>
                                        <p:cTn id="14" dur="10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5" fill="hold" display="0">
                  <p:stCondLst>
                    <p:cond delay="indefinite"/>
                  </p:stCondLst>
                  <p:endCondLst>
                    <p:cond evt="onStopAudio" delay="0">
                      <p:tgtEl>
                        <p:sldTgt/>
                      </p:tgtEl>
                    </p:cond>
                  </p:endCondLst>
                </p:cTn>
                <p:tgtEl>
                  <p:spTgt spid="3"/>
                </p:tgtEl>
              </p:cMediaNode>
            </p:audio>
          </p:childTnLst>
        </p:cTn>
      </p:par>
    </p:tnLst>
    <p:bldLst>
      <p:bldP spid="2" grpId="0"/>
      <p:bldGraphic spid="16" grpId="0">
        <p:bldAsOne/>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C799903-48D5-4A31-A1A2-541072D977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id="{8EFFF109-FC58-4FD3-BE05-9775A1310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Freeform: Shape 11">
            <a:extLst>
              <a:ext uri="{FF2B5EF4-FFF2-40B4-BE49-F238E27FC236}">
                <a16:creationId xmlns:a16="http://schemas.microsoft.com/office/drawing/2014/main" id="{E1B96AD6-92A9-4273-A62B-96A1C3E0BA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EA8A66A-4935-124E-AC24-103DDF3E073B}"/>
              </a:ext>
            </a:extLst>
          </p:cNvPr>
          <p:cNvSpPr>
            <a:spLocks noGrp="1"/>
          </p:cNvSpPr>
          <p:nvPr>
            <p:ph type="title"/>
          </p:nvPr>
        </p:nvSpPr>
        <p:spPr>
          <a:xfrm>
            <a:off x="621792" y="1161288"/>
            <a:ext cx="3602736" cy="4526280"/>
          </a:xfrm>
        </p:spPr>
        <p:txBody>
          <a:bodyPr>
            <a:normAutofit/>
          </a:bodyPr>
          <a:lstStyle/>
          <a:p>
            <a:r>
              <a:rPr lang="en-GB" dirty="0"/>
              <a:t>9/11</a:t>
            </a:r>
          </a:p>
        </p:txBody>
      </p:sp>
      <p:sp>
        <p:nvSpPr>
          <p:cNvPr id="14" name="Rectangle 13">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102049"/>
            <a:ext cx="128016" cy="65390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16" name="Content Placeholder 2">
            <a:extLst>
              <a:ext uri="{FF2B5EF4-FFF2-40B4-BE49-F238E27FC236}">
                <a16:creationId xmlns:a16="http://schemas.microsoft.com/office/drawing/2014/main" id="{7D11F53B-5F76-4D4E-82B2-8A0EF450C383}"/>
              </a:ext>
            </a:extLst>
          </p:cNvPr>
          <p:cNvGraphicFramePr>
            <a:graphicFrameLocks noGrp="1"/>
          </p:cNvGraphicFramePr>
          <p:nvPr>
            <p:ph idx="1"/>
            <p:extLst>
              <p:ext uri="{D42A27DB-BD31-4B8C-83A1-F6EECF244321}">
                <p14:modId xmlns:p14="http://schemas.microsoft.com/office/powerpoint/2010/main" val="1227442013"/>
              </p:ext>
            </p:extLst>
          </p:nvPr>
        </p:nvGraphicFramePr>
        <p:xfrm>
          <a:off x="5434149" y="285750"/>
          <a:ext cx="6395901" cy="645795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6" name="Audio 5">
            <a:hlinkClick r:id="" action="ppaction://media"/>
            <a:extLst>
              <a:ext uri="{FF2B5EF4-FFF2-40B4-BE49-F238E27FC236}">
                <a16:creationId xmlns:a16="http://schemas.microsoft.com/office/drawing/2014/main" id="{45142083-8664-E74A-8D0D-7AB6E38CBBE3}"/>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731921" y="5459984"/>
            <a:ext cx="812800" cy="812800"/>
          </a:xfrm>
          <a:prstGeom prst="rect">
            <a:avLst/>
          </a:prstGeom>
        </p:spPr>
      </p:pic>
    </p:spTree>
    <p:extLst>
      <p:ext uri="{BB962C8B-B14F-4D97-AF65-F5344CB8AC3E}">
        <p14:creationId xmlns:p14="http://schemas.microsoft.com/office/powerpoint/2010/main" val="2823085780"/>
      </p:ext>
    </p:extLst>
  </p:cSld>
  <p:clrMapOvr>
    <a:masterClrMapping/>
  </p:clrMapOvr>
  <mc:AlternateContent xmlns:mc="http://schemas.openxmlformats.org/markup-compatibility/2006" xmlns:p14="http://schemas.microsoft.com/office/powerpoint/2010/main">
    <mc:Choice Requires="p14">
      <p:transition spd="med" p14:dur="700" advTm="38124">
        <p:fade/>
      </p:transition>
    </mc:Choice>
    <mc:Fallback xmlns="">
      <p:transition spd="med" advTm="38124">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par>
                          <p:cTn id="7" fill="hold">
                            <p:stCondLst>
                              <p:cond delay="0"/>
                            </p:stCondLst>
                            <p:childTnLst>
                              <p:par>
                                <p:cTn id="8" presetID="10" presetClass="entr" presetSubtype="0" fill="hold" grpId="0" nodeType="after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fade">
                                      <p:cBhvr>
                                        <p:cTn id="10" dur="500"/>
                                        <p:tgtEl>
                                          <p:spTgt spid="2"/>
                                        </p:tgtEl>
                                      </p:cBhvr>
                                    </p:animEffect>
                                  </p:childTnLst>
                                </p:cTn>
                              </p:par>
                            </p:childTnLst>
                          </p:cTn>
                        </p:par>
                        <p:par>
                          <p:cTn id="11" fill="hold">
                            <p:stCondLst>
                              <p:cond delay="500"/>
                            </p:stCondLst>
                            <p:childTnLst>
                              <p:par>
                                <p:cTn id="12" presetID="10" presetClass="entr" presetSubtype="0" fill="hold" grpId="0" nodeType="afterEffect">
                                  <p:stCondLst>
                                    <p:cond delay="0"/>
                                  </p:stCondLst>
                                  <p:childTnLst>
                                    <p:set>
                                      <p:cBhvr>
                                        <p:cTn id="13" dur="1" fill="hold">
                                          <p:stCondLst>
                                            <p:cond delay="0"/>
                                          </p:stCondLst>
                                        </p:cTn>
                                        <p:tgtEl>
                                          <p:spTgt spid="16"/>
                                        </p:tgtEl>
                                        <p:attrNameLst>
                                          <p:attrName>style.visibility</p:attrName>
                                        </p:attrNameLst>
                                      </p:cBhvr>
                                      <p:to>
                                        <p:strVal val="visible"/>
                                      </p:to>
                                    </p:set>
                                    <p:animEffect transition="in" filter="fade">
                                      <p:cBhvr>
                                        <p:cTn id="14" dur="10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5" fill="hold" display="0">
                  <p:stCondLst>
                    <p:cond delay="indefinite"/>
                  </p:stCondLst>
                  <p:endCondLst>
                    <p:cond evt="onStopAudio" delay="0">
                      <p:tgtEl>
                        <p:sldTgt/>
                      </p:tgtEl>
                    </p:cond>
                  </p:endCondLst>
                </p:cTn>
                <p:tgtEl>
                  <p:spTgt spid="6"/>
                </p:tgtEl>
              </p:cMediaNode>
            </p:audio>
          </p:childTnLst>
        </p:cTn>
      </p:par>
    </p:tnLst>
    <p:bldLst>
      <p:bldP spid="2" grpId="0"/>
      <p:bldGraphic spid="16" grpId="0">
        <p:bldAsOne/>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01B3EC0-C865-4E52-A0F6-CB02B29A45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9DB669-0FD0-0740-938D-B2FDCEFC6EB8}"/>
              </a:ext>
            </a:extLst>
          </p:cNvPr>
          <p:cNvSpPr>
            <a:spLocks noGrp="1"/>
          </p:cNvSpPr>
          <p:nvPr>
            <p:ph type="title"/>
          </p:nvPr>
        </p:nvSpPr>
        <p:spPr>
          <a:xfrm>
            <a:off x="841248" y="941832"/>
            <a:ext cx="10506456" cy="1901952"/>
          </a:xfrm>
        </p:spPr>
        <p:txBody>
          <a:bodyPr anchor="b">
            <a:normAutofit/>
          </a:bodyPr>
          <a:lstStyle/>
          <a:p>
            <a:r>
              <a:rPr lang="en-GB" sz="5400" dirty="0"/>
              <a:t>The problematic nature of technology</a:t>
            </a:r>
          </a:p>
        </p:txBody>
      </p:sp>
      <p:sp>
        <p:nvSpPr>
          <p:cNvPr id="10" name="Rectangle 9">
            <a:extLst>
              <a:ext uri="{FF2B5EF4-FFF2-40B4-BE49-F238E27FC236}">
                <a16:creationId xmlns:a16="http://schemas.microsoft.com/office/drawing/2014/main" id="{066346BE-FDB4-4772-A696-0719490AB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0140"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FB92FFCE-0C90-454E-AA25-D4EE9A6C39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3146509"/>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57A51AC4-BB8D-B24F-B2A2-634F4057BA94}"/>
              </a:ext>
            </a:extLst>
          </p:cNvPr>
          <p:cNvSpPr>
            <a:spLocks noGrp="1"/>
          </p:cNvSpPr>
          <p:nvPr>
            <p:ph idx="1"/>
          </p:nvPr>
        </p:nvSpPr>
        <p:spPr>
          <a:xfrm>
            <a:off x="841248" y="3668689"/>
            <a:ext cx="10509504" cy="2472189"/>
          </a:xfrm>
        </p:spPr>
        <p:txBody>
          <a:bodyPr>
            <a:noAutofit/>
          </a:bodyPr>
          <a:lstStyle/>
          <a:p>
            <a:pPr marL="0" indent="0">
              <a:buNone/>
            </a:pPr>
            <a:r>
              <a:rPr lang="en-GB" dirty="0"/>
              <a:t>’’Internet technology may be used to facilitate the preparation of  acts of terrorism, including thorough communications within and between organizations promoting violent extremism, as well as across borders.’’</a:t>
            </a:r>
          </a:p>
          <a:p>
            <a:pPr marL="0" indent="0">
              <a:buNone/>
            </a:pPr>
            <a:r>
              <a:rPr lang="en-GB" dirty="0"/>
              <a:t>							(UNODC, 2012, p. 8).</a:t>
            </a:r>
          </a:p>
        </p:txBody>
      </p:sp>
      <p:pic>
        <p:nvPicPr>
          <p:cNvPr id="6" name="Audio 5">
            <a:hlinkClick r:id="" action="ppaction://media"/>
            <a:extLst>
              <a:ext uri="{FF2B5EF4-FFF2-40B4-BE49-F238E27FC236}">
                <a16:creationId xmlns:a16="http://schemas.microsoft.com/office/drawing/2014/main" id="{0046E748-483B-B341-B5EE-2D798691DB5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740539702"/>
      </p:ext>
    </p:extLst>
  </p:cSld>
  <p:clrMapOvr>
    <a:masterClrMapping/>
  </p:clrMapOvr>
  <mc:AlternateContent xmlns:mc="http://schemas.openxmlformats.org/markup-compatibility/2006" xmlns:p14="http://schemas.microsoft.com/office/powerpoint/2010/main">
    <mc:Choice Requires="p14">
      <p:transition spd="med" p14:dur="700" advTm="51527">
        <p:fade/>
      </p:transition>
    </mc:Choice>
    <mc:Fallback xmlns="">
      <p:transition spd="med" advTm="5152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par>
                          <p:cTn id="7" fill="hold">
                            <p:stCondLst>
                              <p:cond delay="0"/>
                            </p:stCondLst>
                            <p:childTnLst>
                              <p:par>
                                <p:cTn id="8" presetID="10" presetClass="entr" presetSubtype="0" fill="hold" grpId="0" nodeType="after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fade">
                                      <p:cBhvr>
                                        <p:cTn id="10" dur="500"/>
                                        <p:tgtEl>
                                          <p:spTgt spid="2"/>
                                        </p:tgtEl>
                                      </p:cBhvr>
                                    </p:animEffect>
                                  </p:childTnLst>
                                </p:cTn>
                              </p:par>
                            </p:childTnLst>
                          </p:cTn>
                        </p:par>
                        <p:par>
                          <p:cTn id="11" fill="hold">
                            <p:stCondLst>
                              <p:cond delay="500"/>
                            </p:stCondLst>
                            <p:childTnLst>
                              <p:par>
                                <p:cTn id="12" presetID="10" presetClass="entr" presetSubtype="0" fill="hold" grpId="0" nodeType="after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childTnLst>
                                </p:cTn>
                              </p:par>
                            </p:childTnLst>
                          </p:cTn>
                        </p:par>
                        <p:par>
                          <p:cTn id="15" fill="hold">
                            <p:stCondLst>
                              <p:cond delay="1500"/>
                            </p:stCondLst>
                            <p:childTnLst>
                              <p:par>
                                <p:cTn id="16" presetID="10" presetClass="entr" presetSubtype="0" fill="hold" grpId="0" nodeType="after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Effect transition="in" filter="fade">
                                      <p:cBhvr>
                                        <p:cTn id="18" dur="1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9" fill="hold" display="0">
                  <p:stCondLst>
                    <p:cond delay="indefinite"/>
                  </p:stCondLst>
                  <p:endCondLst>
                    <p:cond evt="onStopAudio" delay="0">
                      <p:tgtEl>
                        <p:sldTgt/>
                      </p:tgtEl>
                    </p:cond>
                  </p:endCondLst>
                </p:cTn>
                <p:tgtEl>
                  <p:spTgt spid="6"/>
                </p:tgtEl>
              </p:cMediaNode>
            </p:audio>
          </p:childTnLst>
        </p:cTn>
      </p:par>
    </p:tnLst>
    <p:bldLst>
      <p:bldP spid="2" grpId="0"/>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31D3CC-531B-F847-9EE2-FB8572DB93A5}"/>
              </a:ext>
            </a:extLst>
          </p:cNvPr>
          <p:cNvSpPr>
            <a:spLocks noGrp="1"/>
          </p:cNvSpPr>
          <p:nvPr>
            <p:ph type="title"/>
          </p:nvPr>
        </p:nvSpPr>
        <p:spPr/>
        <p:txBody>
          <a:bodyPr/>
          <a:lstStyle/>
          <a:p>
            <a:r>
              <a:rPr lang="en-GB" dirty="0"/>
              <a:t>The problematic nature of technology</a:t>
            </a:r>
          </a:p>
        </p:txBody>
      </p:sp>
      <p:graphicFrame>
        <p:nvGraphicFramePr>
          <p:cNvPr id="5" name="Content Placeholder 2">
            <a:extLst>
              <a:ext uri="{FF2B5EF4-FFF2-40B4-BE49-F238E27FC236}">
                <a16:creationId xmlns:a16="http://schemas.microsoft.com/office/drawing/2014/main" id="{3B3CDBFF-5CC4-4D30-B455-8838E41E0CBC}"/>
              </a:ext>
            </a:extLst>
          </p:cNvPr>
          <p:cNvGraphicFramePr>
            <a:graphicFrameLocks noGrp="1"/>
          </p:cNvGraphicFramePr>
          <p:nvPr>
            <p:ph idx="1"/>
            <p:extLst>
              <p:ext uri="{D42A27DB-BD31-4B8C-83A1-F6EECF244321}">
                <p14:modId xmlns:p14="http://schemas.microsoft.com/office/powerpoint/2010/main" val="2097785157"/>
              </p:ext>
            </p:extLst>
          </p:nvPr>
        </p:nvGraphicFramePr>
        <p:xfrm>
          <a:off x="171450" y="2190750"/>
          <a:ext cx="11868150" cy="44953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4" name="TextBox 3">
            <a:extLst>
              <a:ext uri="{FF2B5EF4-FFF2-40B4-BE49-F238E27FC236}">
                <a16:creationId xmlns:a16="http://schemas.microsoft.com/office/drawing/2014/main" id="{08F60D57-97A1-5C41-B6B6-B1EC67685945}"/>
              </a:ext>
            </a:extLst>
          </p:cNvPr>
          <p:cNvSpPr txBox="1"/>
          <p:nvPr/>
        </p:nvSpPr>
        <p:spPr>
          <a:xfrm>
            <a:off x="7829550" y="5940028"/>
            <a:ext cx="4362450" cy="369332"/>
          </a:xfrm>
          <a:prstGeom prst="rect">
            <a:avLst/>
          </a:prstGeom>
          <a:noFill/>
        </p:spPr>
        <p:txBody>
          <a:bodyPr wrap="square" rtlCol="0">
            <a:spAutoFit/>
          </a:bodyPr>
          <a:lstStyle/>
          <a:p>
            <a:r>
              <a:rPr lang="en-GB" dirty="0"/>
              <a:t>(UNODC, 2012)</a:t>
            </a:r>
          </a:p>
        </p:txBody>
      </p:sp>
      <p:pic>
        <p:nvPicPr>
          <p:cNvPr id="7" name="Audio 6">
            <a:hlinkClick r:id="" action="ppaction://media"/>
            <a:extLst>
              <a:ext uri="{FF2B5EF4-FFF2-40B4-BE49-F238E27FC236}">
                <a16:creationId xmlns:a16="http://schemas.microsoft.com/office/drawing/2014/main" id="{93089106-734A-A44B-B37E-44D1BC6962AE}"/>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892898798"/>
      </p:ext>
    </p:extLst>
  </p:cSld>
  <p:clrMapOvr>
    <a:masterClrMapping/>
  </p:clrMapOvr>
  <mc:AlternateContent xmlns:mc="http://schemas.openxmlformats.org/markup-compatibility/2006" xmlns:p14="http://schemas.microsoft.com/office/powerpoint/2010/main">
    <mc:Choice Requires="p14">
      <p:transition spd="med" p14:dur="700" advTm="46667">
        <p:fade/>
      </p:transition>
    </mc:Choice>
    <mc:Fallback xmlns="">
      <p:transition spd="med" advTm="4666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par>
                          <p:cTn id="7" fill="hold">
                            <p:stCondLst>
                              <p:cond delay="0"/>
                            </p:stCondLst>
                            <p:childTnLst>
                              <p:par>
                                <p:cTn id="8" presetID="10" presetClass="entr" presetSubtype="0" fill="hold" grpId="0" nodeType="after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fade">
                                      <p:cBhvr>
                                        <p:cTn id="10" dur="500"/>
                                        <p:tgtEl>
                                          <p:spTgt spid="2"/>
                                        </p:tgtEl>
                                      </p:cBhvr>
                                    </p:animEffect>
                                  </p:childTnLst>
                                </p:cTn>
                              </p:par>
                            </p:childTnLst>
                          </p:cTn>
                        </p:par>
                        <p:par>
                          <p:cTn id="11" fill="hold">
                            <p:stCondLst>
                              <p:cond delay="500"/>
                            </p:stCondLst>
                            <p:childTnLst>
                              <p:par>
                                <p:cTn id="12" presetID="10" presetClass="entr" presetSubtype="0" fill="hold" grpId="0" nodeType="after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500"/>
                                        <p:tgtEl>
                                          <p:spTgt spid="5"/>
                                        </p:tgtEl>
                                      </p:cBhvr>
                                    </p:animEffect>
                                  </p:childTnLst>
                                </p:cTn>
                              </p:par>
                            </p:childTnLst>
                          </p:cTn>
                        </p:par>
                        <p:par>
                          <p:cTn id="15" fill="hold">
                            <p:stCondLst>
                              <p:cond delay="1000"/>
                            </p:stCondLst>
                            <p:childTnLst>
                              <p:par>
                                <p:cTn id="16" presetID="10" presetClass="entr" presetSubtype="0" fill="hold" grpId="0" nodeType="afterEffect">
                                  <p:stCondLst>
                                    <p:cond delay="0"/>
                                  </p:stCondLst>
                                  <p:childTnLst>
                                    <p:set>
                                      <p:cBhvr>
                                        <p:cTn id="17" dur="1" fill="hold">
                                          <p:stCondLst>
                                            <p:cond delay="0"/>
                                          </p:stCondLst>
                                        </p:cTn>
                                        <p:tgtEl>
                                          <p:spTgt spid="4"/>
                                        </p:tgtEl>
                                        <p:attrNameLst>
                                          <p:attrName>style.visibility</p:attrName>
                                        </p:attrNameLst>
                                      </p:cBhvr>
                                      <p:to>
                                        <p:strVal val="visible"/>
                                      </p:to>
                                    </p:set>
                                    <p:animEffect transition="in" filter="fade">
                                      <p:cBhvr>
                                        <p:cTn id="18"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9" fill="hold" display="0">
                  <p:stCondLst>
                    <p:cond delay="indefinite"/>
                  </p:stCondLst>
                  <p:endCondLst>
                    <p:cond evt="onStopAudio" delay="0">
                      <p:tgtEl>
                        <p:sldTgt/>
                      </p:tgtEl>
                    </p:cond>
                  </p:endCondLst>
                </p:cTn>
                <p:tgtEl>
                  <p:spTgt spid="7"/>
                </p:tgtEl>
              </p:cMediaNode>
            </p:audio>
          </p:childTnLst>
        </p:cTn>
      </p:par>
    </p:tnLst>
    <p:bldLst>
      <p:bldP spid="2" grpId="0"/>
      <p:bldGraphic spid="5" grpId="0">
        <p:bldAsOne/>
      </p:bldGraphic>
      <p:bldP spid="4"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C799903-48D5-4A31-A1A2-541072D977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id="{8EFFF109-FC58-4FD3-BE05-9775A1310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Freeform: Shape 11">
            <a:extLst>
              <a:ext uri="{FF2B5EF4-FFF2-40B4-BE49-F238E27FC236}">
                <a16:creationId xmlns:a16="http://schemas.microsoft.com/office/drawing/2014/main" id="{E1B96AD6-92A9-4273-A62B-96A1C3E0BA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B69A809-B036-7A48-8EE2-808BFFC64CB0}"/>
              </a:ext>
            </a:extLst>
          </p:cNvPr>
          <p:cNvSpPr>
            <a:spLocks noGrp="1"/>
          </p:cNvSpPr>
          <p:nvPr>
            <p:ph type="title"/>
          </p:nvPr>
        </p:nvSpPr>
        <p:spPr>
          <a:xfrm>
            <a:off x="621792" y="1161288"/>
            <a:ext cx="3602736" cy="4526280"/>
          </a:xfrm>
        </p:spPr>
        <p:txBody>
          <a:bodyPr>
            <a:normAutofit/>
          </a:bodyPr>
          <a:lstStyle/>
          <a:p>
            <a:r>
              <a:rPr lang="en-GB" dirty="0"/>
              <a:t>How the internet helped with 9/11</a:t>
            </a:r>
          </a:p>
        </p:txBody>
      </p:sp>
      <p:sp>
        <p:nvSpPr>
          <p:cNvPr id="14" name="Rectangle 13">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102049"/>
            <a:ext cx="128016" cy="65390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3CA57686-CA6E-6B49-AED2-2E9FD142A518}"/>
              </a:ext>
            </a:extLst>
          </p:cNvPr>
          <p:cNvSpPr>
            <a:spLocks noGrp="1"/>
          </p:cNvSpPr>
          <p:nvPr>
            <p:ph idx="1"/>
          </p:nvPr>
        </p:nvSpPr>
        <p:spPr>
          <a:xfrm>
            <a:off x="5110299" y="326952"/>
            <a:ext cx="7081700" cy="6858000"/>
          </a:xfrm>
        </p:spPr>
        <p:txBody>
          <a:bodyPr anchor="ctr">
            <a:normAutofit fontScale="85000" lnSpcReduction="10000"/>
          </a:bodyPr>
          <a:lstStyle/>
          <a:p>
            <a:pPr marL="0" indent="0">
              <a:buNone/>
            </a:pPr>
            <a:r>
              <a:rPr lang="en-GB" sz="3200" dirty="0"/>
              <a:t>Al Qaeda utilised the internet to: </a:t>
            </a:r>
          </a:p>
          <a:p>
            <a:r>
              <a:rPr lang="en-GB" sz="3200" dirty="0"/>
              <a:t> Collect information: </a:t>
            </a:r>
            <a:r>
              <a:rPr lang="en-GB" sz="3200" dirty="0" err="1"/>
              <a:t>i.e</a:t>
            </a:r>
            <a:r>
              <a:rPr lang="en-GB" sz="3200" dirty="0"/>
              <a:t> flight times</a:t>
            </a:r>
          </a:p>
          <a:p>
            <a:r>
              <a:rPr lang="en-GB" sz="3200" dirty="0"/>
              <a:t>Communicate reliably amongst terrorist cells</a:t>
            </a:r>
          </a:p>
          <a:p>
            <a:r>
              <a:rPr lang="en-GB" sz="3200" dirty="0"/>
              <a:t>Share information and coordinate attacks.</a:t>
            </a:r>
          </a:p>
          <a:p>
            <a:pPr marL="0" indent="0">
              <a:buNone/>
            </a:pPr>
            <a:r>
              <a:rPr lang="en-GB" sz="3200" dirty="0"/>
              <a:t>	(United States Institute of Peace, </a:t>
            </a:r>
            <a:r>
              <a:rPr lang="en-GB" sz="3200" dirty="0" err="1"/>
              <a:t>n.d</a:t>
            </a:r>
            <a:r>
              <a:rPr lang="en-GB" sz="3200" dirty="0"/>
              <a:t>).</a:t>
            </a:r>
          </a:p>
          <a:p>
            <a:pPr marL="0" indent="0">
              <a:buNone/>
            </a:pPr>
            <a:br>
              <a:rPr lang="en-GB" sz="3200" dirty="0"/>
            </a:br>
            <a:endParaRPr lang="en-GB" sz="3200" dirty="0"/>
          </a:p>
          <a:p>
            <a:pPr marL="0" indent="0">
              <a:buNone/>
            </a:pPr>
            <a:r>
              <a:rPr lang="en-GB" sz="3200" dirty="0"/>
              <a:t>‘’The internet provides terrorists with anonymity, command and control resources and a host of other measures to coordinate and integrate attack options.’’</a:t>
            </a:r>
          </a:p>
          <a:p>
            <a:pPr marL="0" indent="0">
              <a:buNone/>
            </a:pPr>
            <a:r>
              <a:rPr lang="en-GB" sz="3200" dirty="0"/>
              <a:t>										(Thomas, 2003, p.116).</a:t>
            </a:r>
          </a:p>
          <a:p>
            <a:pPr marL="0" indent="0">
              <a:buNone/>
            </a:pPr>
            <a:endParaRPr lang="en-GB" sz="2000" dirty="0"/>
          </a:p>
          <a:p>
            <a:pPr marL="0" indent="0">
              <a:buNone/>
            </a:pPr>
            <a:endParaRPr lang="en-GB" sz="2000" dirty="0"/>
          </a:p>
        </p:txBody>
      </p:sp>
      <p:pic>
        <p:nvPicPr>
          <p:cNvPr id="6" name="Audio 5">
            <a:hlinkClick r:id="" action="ppaction://media"/>
            <a:extLst>
              <a:ext uri="{FF2B5EF4-FFF2-40B4-BE49-F238E27FC236}">
                <a16:creationId xmlns:a16="http://schemas.microsoft.com/office/drawing/2014/main" id="{31FA997E-7F69-3A49-9A2C-0A7C027692B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40205" y="5600700"/>
            <a:ext cx="812800" cy="812800"/>
          </a:xfrm>
          <a:prstGeom prst="rect">
            <a:avLst/>
          </a:prstGeom>
        </p:spPr>
      </p:pic>
    </p:spTree>
    <p:extLst>
      <p:ext uri="{BB962C8B-B14F-4D97-AF65-F5344CB8AC3E}">
        <p14:creationId xmlns:p14="http://schemas.microsoft.com/office/powerpoint/2010/main" val="1123211518"/>
      </p:ext>
    </p:extLst>
  </p:cSld>
  <p:clrMapOvr>
    <a:masterClrMapping/>
  </p:clrMapOvr>
  <mc:AlternateContent xmlns:mc="http://schemas.openxmlformats.org/markup-compatibility/2006" xmlns:p14="http://schemas.microsoft.com/office/powerpoint/2010/main">
    <mc:Choice Requires="p14">
      <p:transition spd="med" p14:dur="700" advTm="56141">
        <p:fade/>
      </p:transition>
    </mc:Choice>
    <mc:Fallback xmlns="">
      <p:transition spd="med" advTm="5614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par>
                          <p:cTn id="7" fill="hold">
                            <p:stCondLst>
                              <p:cond delay="0"/>
                            </p:stCondLst>
                            <p:childTnLst>
                              <p:par>
                                <p:cTn id="8" presetID="10" presetClass="entr" presetSubtype="0" fill="hold" grpId="0" nodeType="after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fade">
                                      <p:cBhvr>
                                        <p:cTn id="10" dur="500"/>
                                        <p:tgtEl>
                                          <p:spTgt spid="2"/>
                                        </p:tgtEl>
                                      </p:cBhvr>
                                    </p:animEffect>
                                  </p:childTnLst>
                                </p:cTn>
                              </p:par>
                            </p:childTnLst>
                          </p:cTn>
                        </p:par>
                        <p:par>
                          <p:cTn id="11" fill="hold">
                            <p:stCondLst>
                              <p:cond delay="500"/>
                            </p:stCondLst>
                            <p:childTnLst>
                              <p:par>
                                <p:cTn id="12" presetID="10" presetClass="entr" presetSubtype="0" fill="hold" grpId="0" nodeType="after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500"/>
                                        <p:tgtEl>
                                          <p:spTgt spid="3">
                                            <p:txEl>
                                              <p:pRg st="0" end="0"/>
                                            </p:txEl>
                                          </p:spTgt>
                                        </p:tgtEl>
                                      </p:cBhvr>
                                    </p:animEffect>
                                  </p:childTnLst>
                                </p:cTn>
                              </p:par>
                            </p:childTnLst>
                          </p:cTn>
                        </p:par>
                        <p:par>
                          <p:cTn id="15" fill="hold">
                            <p:stCondLst>
                              <p:cond delay="1000"/>
                            </p:stCondLst>
                            <p:childTnLst>
                              <p:par>
                                <p:cTn id="16" presetID="10" presetClass="entr" presetSubtype="0" fill="hold" grpId="0" nodeType="after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Effect transition="in" filter="fade">
                                      <p:cBhvr>
                                        <p:cTn id="18" dur="500"/>
                                        <p:tgtEl>
                                          <p:spTgt spid="3">
                                            <p:txEl>
                                              <p:pRg st="1" end="1"/>
                                            </p:txEl>
                                          </p:spTgt>
                                        </p:tgtEl>
                                      </p:cBhvr>
                                    </p:animEffect>
                                  </p:childTnLst>
                                </p:cTn>
                              </p:par>
                            </p:childTnLst>
                          </p:cTn>
                        </p:par>
                        <p:par>
                          <p:cTn id="19" fill="hold">
                            <p:stCondLst>
                              <p:cond delay="1500"/>
                            </p:stCondLst>
                            <p:childTnLst>
                              <p:par>
                                <p:cTn id="20" presetID="10" presetClass="entr" presetSubtype="0" fill="hold" grpId="0" nodeType="after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par>
                          <p:cTn id="23" fill="hold">
                            <p:stCondLst>
                              <p:cond delay="2000"/>
                            </p:stCondLst>
                            <p:childTnLst>
                              <p:par>
                                <p:cTn id="24" presetID="10" presetClass="entr" presetSubtype="0" fill="hold" grpId="0" nodeType="after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fade">
                                      <p:cBhvr>
                                        <p:cTn id="26" dur="500"/>
                                        <p:tgtEl>
                                          <p:spTgt spid="3">
                                            <p:txEl>
                                              <p:pRg st="3" end="3"/>
                                            </p:txEl>
                                          </p:spTgt>
                                        </p:tgtEl>
                                      </p:cBhvr>
                                    </p:animEffect>
                                  </p:childTnLst>
                                </p:cTn>
                              </p:par>
                            </p:childTnLst>
                          </p:cTn>
                        </p:par>
                        <p:par>
                          <p:cTn id="27" fill="hold">
                            <p:stCondLst>
                              <p:cond delay="2500"/>
                            </p:stCondLst>
                            <p:childTnLst>
                              <p:par>
                                <p:cTn id="28" presetID="10" presetClass="entr" presetSubtype="0" fill="hold" grpId="0" nodeType="afterEffect">
                                  <p:stCondLst>
                                    <p:cond delay="0"/>
                                  </p:stCondLst>
                                  <p:childTnLst>
                                    <p:set>
                                      <p:cBhvr>
                                        <p:cTn id="29" dur="1" fill="hold">
                                          <p:stCondLst>
                                            <p:cond delay="0"/>
                                          </p:stCondLst>
                                        </p:cTn>
                                        <p:tgtEl>
                                          <p:spTgt spid="3">
                                            <p:txEl>
                                              <p:pRg st="4" end="4"/>
                                            </p:txEl>
                                          </p:spTgt>
                                        </p:tgtEl>
                                        <p:attrNameLst>
                                          <p:attrName>style.visibility</p:attrName>
                                        </p:attrNameLst>
                                      </p:cBhvr>
                                      <p:to>
                                        <p:strVal val="visible"/>
                                      </p:to>
                                    </p:set>
                                    <p:animEffect transition="in" filter="fade">
                                      <p:cBhvr>
                                        <p:cTn id="30" dur="500"/>
                                        <p:tgtEl>
                                          <p:spTgt spid="3">
                                            <p:txEl>
                                              <p:pRg st="4" end="4"/>
                                            </p:txEl>
                                          </p:spTgt>
                                        </p:tgtEl>
                                      </p:cBhvr>
                                    </p:animEffect>
                                  </p:childTnLst>
                                </p:cTn>
                              </p:par>
                            </p:childTnLst>
                          </p:cTn>
                        </p:par>
                        <p:par>
                          <p:cTn id="31" fill="hold">
                            <p:stCondLst>
                              <p:cond delay="3000"/>
                            </p:stCondLst>
                            <p:childTnLst>
                              <p:par>
                                <p:cTn id="32" presetID="10" presetClass="entr" presetSubtype="0" fill="hold" grpId="0" nodeType="afterEffect">
                                  <p:stCondLst>
                                    <p:cond delay="0"/>
                                  </p:stCondLst>
                                  <p:childTnLst>
                                    <p:set>
                                      <p:cBhvr>
                                        <p:cTn id="33" dur="1" fill="hold">
                                          <p:stCondLst>
                                            <p:cond delay="0"/>
                                          </p:stCondLst>
                                        </p:cTn>
                                        <p:tgtEl>
                                          <p:spTgt spid="3">
                                            <p:txEl>
                                              <p:pRg st="5" end="5"/>
                                            </p:txEl>
                                          </p:spTgt>
                                        </p:tgtEl>
                                        <p:attrNameLst>
                                          <p:attrName>style.visibility</p:attrName>
                                        </p:attrNameLst>
                                      </p:cBhvr>
                                      <p:to>
                                        <p:strVal val="visible"/>
                                      </p:to>
                                    </p:set>
                                    <p:animEffect transition="in" filter="fade">
                                      <p:cBhvr>
                                        <p:cTn id="34" dur="500"/>
                                        <p:tgtEl>
                                          <p:spTgt spid="3">
                                            <p:txEl>
                                              <p:pRg st="5" end="5"/>
                                            </p:txEl>
                                          </p:spTgt>
                                        </p:tgtEl>
                                      </p:cBhvr>
                                    </p:animEffect>
                                  </p:childTnLst>
                                </p:cTn>
                              </p:par>
                            </p:childTnLst>
                          </p:cTn>
                        </p:par>
                        <p:par>
                          <p:cTn id="35" fill="hold">
                            <p:stCondLst>
                              <p:cond delay="3500"/>
                            </p:stCondLst>
                            <p:childTnLst>
                              <p:par>
                                <p:cTn id="36" presetID="10" presetClass="entr" presetSubtype="0" fill="hold" grpId="0" nodeType="afterEffect">
                                  <p:stCondLst>
                                    <p:cond delay="0"/>
                                  </p:stCondLst>
                                  <p:childTnLst>
                                    <p:set>
                                      <p:cBhvr>
                                        <p:cTn id="37" dur="1" fill="hold">
                                          <p:stCondLst>
                                            <p:cond delay="0"/>
                                          </p:stCondLst>
                                        </p:cTn>
                                        <p:tgtEl>
                                          <p:spTgt spid="3">
                                            <p:txEl>
                                              <p:pRg st="6" end="6"/>
                                            </p:txEl>
                                          </p:spTgt>
                                        </p:tgtEl>
                                        <p:attrNameLst>
                                          <p:attrName>style.visibility</p:attrName>
                                        </p:attrNameLst>
                                      </p:cBhvr>
                                      <p:to>
                                        <p:strVal val="visible"/>
                                      </p:to>
                                    </p:set>
                                    <p:animEffect transition="in" filter="fade">
                                      <p:cBhvr>
                                        <p:cTn id="38" dur="500"/>
                                        <p:tgtEl>
                                          <p:spTgt spid="3">
                                            <p:txEl>
                                              <p:pRg st="6" end="6"/>
                                            </p:txEl>
                                          </p:spTgt>
                                        </p:tgtEl>
                                      </p:cBhvr>
                                    </p:animEffect>
                                  </p:childTnLst>
                                </p:cTn>
                              </p:par>
                            </p:childTnLst>
                          </p:cTn>
                        </p:par>
                        <p:par>
                          <p:cTn id="39" fill="hold">
                            <p:stCondLst>
                              <p:cond delay="4000"/>
                            </p:stCondLst>
                            <p:childTnLst>
                              <p:par>
                                <p:cTn id="40" presetID="10" presetClass="entr" presetSubtype="0" fill="hold" grpId="0" nodeType="after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43" fill="hold" display="0">
                  <p:stCondLst>
                    <p:cond delay="indefinite"/>
                  </p:stCondLst>
                  <p:endCondLst>
                    <p:cond evt="onStopAudio" delay="0">
                      <p:tgtEl>
                        <p:sldTgt/>
                      </p:tgtEl>
                    </p:cond>
                  </p:endCondLst>
                </p:cTn>
                <p:tgtEl>
                  <p:spTgt spid="6"/>
                </p:tgtEl>
              </p:cMediaNode>
            </p:audio>
          </p:childTnLst>
        </p:cTn>
      </p:par>
    </p:tnLst>
    <p:bldLst>
      <p:bldP spid="2" grpId="0"/>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9">
            <a:extLst>
              <a:ext uri="{FF2B5EF4-FFF2-40B4-BE49-F238E27FC236}">
                <a16:creationId xmlns:a16="http://schemas.microsoft.com/office/drawing/2014/main" id="{AFF8D2E5-2C4E-47B1-930B-6C82B7C31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181408-DC2B-3846-B0EF-7CFC0C3DF8F9}"/>
              </a:ext>
            </a:extLst>
          </p:cNvPr>
          <p:cNvSpPr>
            <a:spLocks noGrp="1"/>
          </p:cNvSpPr>
          <p:nvPr>
            <p:ph type="title"/>
          </p:nvPr>
        </p:nvSpPr>
        <p:spPr>
          <a:xfrm>
            <a:off x="841248" y="251312"/>
            <a:ext cx="10506456" cy="1010264"/>
          </a:xfrm>
        </p:spPr>
        <p:txBody>
          <a:bodyPr anchor="ctr">
            <a:normAutofit/>
          </a:bodyPr>
          <a:lstStyle/>
          <a:p>
            <a:r>
              <a:rPr lang="en-GB" dirty="0"/>
              <a:t>The War on Terror</a:t>
            </a:r>
          </a:p>
        </p:txBody>
      </p:sp>
      <p:sp>
        <p:nvSpPr>
          <p:cNvPr id="17" name="Rectangle 11">
            <a:extLst>
              <a:ext uri="{FF2B5EF4-FFF2-40B4-BE49-F238E27FC236}">
                <a16:creationId xmlns:a16="http://schemas.microsoft.com/office/drawing/2014/main" id="{801E4ADA-0EA9-4930-846E-3C11E8BED6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17618"/>
            <a:ext cx="128016" cy="6314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Rectangle 13">
            <a:extLst>
              <a:ext uri="{FF2B5EF4-FFF2-40B4-BE49-F238E27FC236}">
                <a16:creationId xmlns:a16="http://schemas.microsoft.com/office/drawing/2014/main" id="{FB92FFCE-0C90-454E-AA25-D4EE9A6C39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380864"/>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948CF926-FB66-4D0F-A1DC-211F79EA5BDA}"/>
              </a:ext>
            </a:extLst>
          </p:cNvPr>
          <p:cNvGraphicFramePr>
            <a:graphicFrameLocks noGrp="1"/>
          </p:cNvGraphicFramePr>
          <p:nvPr>
            <p:ph idx="1"/>
            <p:extLst>
              <p:ext uri="{D42A27DB-BD31-4B8C-83A1-F6EECF244321}">
                <p14:modId xmlns:p14="http://schemas.microsoft.com/office/powerpoint/2010/main" val="1216531032"/>
              </p:ext>
            </p:extLst>
          </p:nvPr>
        </p:nvGraphicFramePr>
        <p:xfrm>
          <a:off x="838200" y="1650222"/>
          <a:ext cx="10506456" cy="458494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Audio 2">
            <a:hlinkClick r:id="" action="ppaction://media"/>
            <a:extLst>
              <a:ext uri="{FF2B5EF4-FFF2-40B4-BE49-F238E27FC236}">
                <a16:creationId xmlns:a16="http://schemas.microsoft.com/office/drawing/2014/main" id="{B00DDD76-78AD-E140-877A-3068427E8908}"/>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062099377"/>
      </p:ext>
    </p:extLst>
  </p:cSld>
  <p:clrMapOvr>
    <a:masterClrMapping/>
  </p:clrMapOvr>
  <mc:AlternateContent xmlns:mc="http://schemas.openxmlformats.org/markup-compatibility/2006" xmlns:p14="http://schemas.microsoft.com/office/powerpoint/2010/main">
    <mc:Choice Requires="p14">
      <p:transition spd="med" p14:dur="700" advTm="50166">
        <p:fade/>
      </p:transition>
    </mc:Choice>
    <mc:Fallback xmlns="">
      <p:transition spd="med" advTm="5016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par>
                          <p:cTn id="7" fill="hold">
                            <p:stCondLst>
                              <p:cond delay="0"/>
                            </p:stCondLst>
                            <p:childTnLst>
                              <p:par>
                                <p:cTn id="8" presetID="10" presetClass="entr" presetSubtype="0" fill="hold" grpId="0" nodeType="after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fade">
                                      <p:cBhvr>
                                        <p:cTn id="10" dur="500"/>
                                        <p:tgtEl>
                                          <p:spTgt spid="2"/>
                                        </p:tgtEl>
                                      </p:cBhvr>
                                    </p:animEffect>
                                  </p:childTnLst>
                                </p:cTn>
                              </p:par>
                            </p:childTnLst>
                          </p:cTn>
                        </p:par>
                        <p:par>
                          <p:cTn id="11" fill="hold">
                            <p:stCondLst>
                              <p:cond delay="500"/>
                            </p:stCondLst>
                            <p:childTnLst>
                              <p:par>
                                <p:cTn id="12" presetID="10" presetClass="entr" presetSubtype="0" fill="hold" grpId="0" nodeType="after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5" fill="hold" display="0">
                  <p:stCondLst>
                    <p:cond delay="indefinite"/>
                  </p:stCondLst>
                  <p:endCondLst>
                    <p:cond evt="onStopAudio" delay="0">
                      <p:tgtEl>
                        <p:sldTgt/>
                      </p:tgtEl>
                    </p:cond>
                  </p:endCondLst>
                </p:cTn>
                <p:tgtEl>
                  <p:spTgt spid="3"/>
                </p:tgtEl>
              </p:cMediaNode>
            </p:audio>
          </p:childTnLst>
        </p:cTn>
      </p:par>
    </p:tnLst>
    <p:bldLst>
      <p:bldP spid="2" grpId="0"/>
      <p:bldGraphic spid="5" grpId="0">
        <p:bldAsOne/>
      </p:bldGraphic>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7">
            <a:extLst>
              <a:ext uri="{FF2B5EF4-FFF2-40B4-BE49-F238E27FC236}">
                <a16:creationId xmlns:a16="http://schemas.microsoft.com/office/drawing/2014/main" id="{2029D5AD-8348-4446-B191-6A9B6FE03F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Freeform: Shape 9">
            <a:extLst>
              <a:ext uri="{FF2B5EF4-FFF2-40B4-BE49-F238E27FC236}">
                <a16:creationId xmlns:a16="http://schemas.microsoft.com/office/drawing/2014/main" id="{A3F395A2-2B64-4749-BD93-2F159C7E1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1899601"/>
          </a:xfrm>
          <a:custGeom>
            <a:avLst/>
            <a:gdLst>
              <a:gd name="connsiteX0" fmla="*/ 0 w 12188952"/>
              <a:gd name="connsiteY0" fmla="*/ 0 h 1899601"/>
              <a:gd name="connsiteX1" fmla="*/ 12188952 w 12188952"/>
              <a:gd name="connsiteY1" fmla="*/ 0 h 1899601"/>
              <a:gd name="connsiteX2" fmla="*/ 12188952 w 12188952"/>
              <a:gd name="connsiteY2" fmla="*/ 1635106 h 1899601"/>
              <a:gd name="connsiteX3" fmla="*/ 11356325 w 12188952"/>
              <a:gd name="connsiteY3" fmla="*/ 1707615 h 1899601"/>
              <a:gd name="connsiteX4" fmla="*/ 6096001 w 12188952"/>
              <a:gd name="connsiteY4" fmla="*/ 1899601 h 1899601"/>
              <a:gd name="connsiteX5" fmla="*/ 835678 w 12188952"/>
              <a:gd name="connsiteY5" fmla="*/ 1707615 h 1899601"/>
              <a:gd name="connsiteX6" fmla="*/ 0 w 12188952"/>
              <a:gd name="connsiteY6" fmla="*/ 1634841 h 189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8952" h="1899601">
                <a:moveTo>
                  <a:pt x="0" y="0"/>
                </a:moveTo>
                <a:lnTo>
                  <a:pt x="12188952" y="0"/>
                </a:lnTo>
                <a:lnTo>
                  <a:pt x="12188952" y="1635106"/>
                </a:lnTo>
                <a:lnTo>
                  <a:pt x="11356325" y="1707615"/>
                </a:lnTo>
                <a:cubicBezTo>
                  <a:pt x="9739512" y="1831240"/>
                  <a:pt x="7961919" y="1899601"/>
                  <a:pt x="6096001" y="1899601"/>
                </a:cubicBezTo>
                <a:cubicBezTo>
                  <a:pt x="4230084" y="1899601"/>
                  <a:pt x="2452490" y="1831240"/>
                  <a:pt x="835678" y="1707615"/>
                </a:cubicBezTo>
                <a:lnTo>
                  <a:pt x="0" y="1634841"/>
                </a:lnTo>
                <a:close/>
              </a:path>
            </a:pathLst>
          </a:cu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8" name="Freeform: Shape 11">
            <a:extLst>
              <a:ext uri="{FF2B5EF4-FFF2-40B4-BE49-F238E27FC236}">
                <a16:creationId xmlns:a16="http://schemas.microsoft.com/office/drawing/2014/main" id="{5CF0135B-EAB8-4CA0-896C-2D897ECD28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890722"/>
          </a:xfrm>
          <a:custGeom>
            <a:avLst/>
            <a:gdLst>
              <a:gd name="connsiteX0" fmla="*/ 0 w 12192000"/>
              <a:gd name="connsiteY0" fmla="*/ 0 h 1890722"/>
              <a:gd name="connsiteX1" fmla="*/ 12192000 w 12192000"/>
              <a:gd name="connsiteY1" fmla="*/ 0 h 1890722"/>
              <a:gd name="connsiteX2" fmla="*/ 12192000 w 12192000"/>
              <a:gd name="connsiteY2" fmla="*/ 1626227 h 1890722"/>
              <a:gd name="connsiteX3" fmla="*/ 11359165 w 12192000"/>
              <a:gd name="connsiteY3" fmla="*/ 1698736 h 1890722"/>
              <a:gd name="connsiteX4" fmla="*/ 6097526 w 12192000"/>
              <a:gd name="connsiteY4" fmla="*/ 1890722 h 1890722"/>
              <a:gd name="connsiteX5" fmla="*/ 835887 w 12192000"/>
              <a:gd name="connsiteY5" fmla="*/ 1698736 h 1890722"/>
              <a:gd name="connsiteX6" fmla="*/ 0 w 12192000"/>
              <a:gd name="connsiteY6" fmla="*/ 1625962 h 1890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1890722">
                <a:moveTo>
                  <a:pt x="0" y="0"/>
                </a:moveTo>
                <a:lnTo>
                  <a:pt x="12192000" y="0"/>
                </a:lnTo>
                <a:lnTo>
                  <a:pt x="12192000" y="1626227"/>
                </a:lnTo>
                <a:lnTo>
                  <a:pt x="11359165" y="1698736"/>
                </a:lnTo>
                <a:cubicBezTo>
                  <a:pt x="9741947" y="1822361"/>
                  <a:pt x="7963910" y="1890722"/>
                  <a:pt x="6097526" y="1890722"/>
                </a:cubicBezTo>
                <a:cubicBezTo>
                  <a:pt x="4231142" y="1890722"/>
                  <a:pt x="2453104" y="1822361"/>
                  <a:pt x="835887" y="1698736"/>
                </a:cubicBezTo>
                <a:lnTo>
                  <a:pt x="0" y="1625962"/>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FFCDF2B-CDA4-8C42-AD5F-62C0DD87C220}"/>
              </a:ext>
            </a:extLst>
          </p:cNvPr>
          <p:cNvSpPr>
            <a:spLocks noGrp="1"/>
          </p:cNvSpPr>
          <p:nvPr>
            <p:ph type="title"/>
          </p:nvPr>
        </p:nvSpPr>
        <p:spPr>
          <a:xfrm>
            <a:off x="838200" y="253397"/>
            <a:ext cx="10515600" cy="1273233"/>
          </a:xfrm>
        </p:spPr>
        <p:txBody>
          <a:bodyPr>
            <a:normAutofit/>
          </a:bodyPr>
          <a:lstStyle/>
          <a:p>
            <a:r>
              <a:rPr lang="en-GB" dirty="0"/>
              <a:t>The War on Terror</a:t>
            </a:r>
          </a:p>
        </p:txBody>
      </p:sp>
      <p:sp>
        <p:nvSpPr>
          <p:cNvPr id="19" name="Rectangle 13">
            <a:extLst>
              <a:ext uri="{FF2B5EF4-FFF2-40B4-BE49-F238E27FC236}">
                <a16:creationId xmlns:a16="http://schemas.microsoft.com/office/drawing/2014/main" id="{92C3387C-D24F-4737-8A37-1DC5CFF09C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452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8C236C33-D412-4B42-8D6C-20C6D635E438}"/>
              </a:ext>
            </a:extLst>
          </p:cNvPr>
          <p:cNvSpPr>
            <a:spLocks noGrp="1"/>
          </p:cNvSpPr>
          <p:nvPr>
            <p:ph idx="1"/>
          </p:nvPr>
        </p:nvSpPr>
        <p:spPr>
          <a:xfrm>
            <a:off x="128016" y="2184373"/>
            <a:ext cx="12060936" cy="4379976"/>
          </a:xfrm>
        </p:spPr>
        <p:txBody>
          <a:bodyPr>
            <a:normAutofit/>
          </a:bodyPr>
          <a:lstStyle/>
          <a:p>
            <a:pPr>
              <a:lnSpc>
                <a:spcPct val="100000"/>
              </a:lnSpc>
            </a:pPr>
            <a:r>
              <a:rPr lang="en-GB" sz="2400" dirty="0"/>
              <a:t>Bush formed a war cabinet on September 11</a:t>
            </a:r>
            <a:r>
              <a:rPr lang="en-GB" sz="2400" baseline="30000" dirty="0"/>
              <a:t>th</a:t>
            </a:r>
            <a:r>
              <a:rPr lang="en-GB" sz="2400" dirty="0"/>
              <a:t> 2001.</a:t>
            </a:r>
          </a:p>
          <a:p>
            <a:pPr>
              <a:lnSpc>
                <a:spcPct val="100000"/>
              </a:lnSpc>
            </a:pPr>
            <a:r>
              <a:rPr lang="en-GB" sz="2400" dirty="0"/>
              <a:t>After 9/11, this cabinet reacted quickly to target al Qaeda camps in Afghanistan.</a:t>
            </a:r>
          </a:p>
          <a:p>
            <a:pPr marL="0" indent="0">
              <a:lnSpc>
                <a:spcPct val="100000"/>
              </a:lnSpc>
              <a:buNone/>
            </a:pPr>
            <a:endParaRPr lang="en-GB" sz="2400" b="1" i="1" dirty="0"/>
          </a:p>
          <a:p>
            <a:pPr marL="0" indent="0">
              <a:lnSpc>
                <a:spcPct val="100000"/>
              </a:lnSpc>
              <a:buNone/>
            </a:pPr>
            <a:r>
              <a:rPr lang="en-GB" sz="2400" b="1" i="1" dirty="0"/>
              <a:t>The Bush Doctrine: </a:t>
            </a:r>
            <a:endParaRPr lang="en-GB" sz="2400" dirty="0"/>
          </a:p>
          <a:p>
            <a:pPr marL="0" indent="0">
              <a:lnSpc>
                <a:spcPct val="100000"/>
              </a:lnSpc>
              <a:buNone/>
            </a:pPr>
            <a:r>
              <a:rPr lang="en-GB" sz="2400" dirty="0"/>
              <a:t>1. Preventative war – US would strike an enemy nation or terrorist group before they had the chance to attack.</a:t>
            </a:r>
          </a:p>
          <a:p>
            <a:pPr marL="0" indent="0">
              <a:lnSpc>
                <a:spcPct val="100000"/>
              </a:lnSpc>
              <a:buNone/>
            </a:pPr>
            <a:r>
              <a:rPr lang="en-GB" sz="2400" dirty="0"/>
              <a:t>2. One sided action – US would act by themselves to defend itself home and abroad</a:t>
            </a:r>
          </a:p>
          <a:p>
            <a:pPr marL="0" indent="0">
              <a:lnSpc>
                <a:spcPct val="100000"/>
              </a:lnSpc>
              <a:buNone/>
            </a:pPr>
            <a:r>
              <a:rPr lang="en-GB" sz="2400" dirty="0"/>
              <a:t>3.Spreading democracy and freedom around the world</a:t>
            </a:r>
          </a:p>
          <a:p>
            <a:pPr marL="0" indent="0">
              <a:lnSpc>
                <a:spcPct val="100000"/>
              </a:lnSpc>
              <a:buNone/>
            </a:pPr>
            <a:r>
              <a:rPr lang="en-GB" sz="2400" dirty="0"/>
              <a:t>										(Gregg, 2021).</a:t>
            </a:r>
          </a:p>
        </p:txBody>
      </p:sp>
      <p:pic>
        <p:nvPicPr>
          <p:cNvPr id="4" name="Audio 3">
            <a:hlinkClick r:id="" action="ppaction://media"/>
            <a:extLst>
              <a:ext uri="{FF2B5EF4-FFF2-40B4-BE49-F238E27FC236}">
                <a16:creationId xmlns:a16="http://schemas.microsoft.com/office/drawing/2014/main" id="{A80A675A-262E-7B40-97EA-C304CE30C7B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541000" y="675962"/>
            <a:ext cx="812800" cy="812800"/>
          </a:xfrm>
          <a:prstGeom prst="rect">
            <a:avLst/>
          </a:prstGeom>
        </p:spPr>
      </p:pic>
    </p:spTree>
    <p:extLst>
      <p:ext uri="{BB962C8B-B14F-4D97-AF65-F5344CB8AC3E}">
        <p14:creationId xmlns:p14="http://schemas.microsoft.com/office/powerpoint/2010/main" val="2352201887"/>
      </p:ext>
    </p:extLst>
  </p:cSld>
  <p:clrMapOvr>
    <a:masterClrMapping/>
  </p:clrMapOvr>
  <mc:AlternateContent xmlns:mc="http://schemas.openxmlformats.org/markup-compatibility/2006" xmlns:p14="http://schemas.microsoft.com/office/powerpoint/2010/main">
    <mc:Choice Requires="p14">
      <p:transition spd="med" p14:dur="700" advTm="77006">
        <p:fade/>
      </p:transition>
    </mc:Choice>
    <mc:Fallback xmlns="">
      <p:transition spd="med" advTm="7700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par>
                          <p:cTn id="7" fill="hold">
                            <p:stCondLst>
                              <p:cond delay="0"/>
                            </p:stCondLst>
                            <p:childTnLst>
                              <p:par>
                                <p:cTn id="8" presetID="10" presetClass="entr" presetSubtype="0" fill="hold" grpId="0" nodeType="after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fade">
                                      <p:cBhvr>
                                        <p:cTn id="10" dur="500"/>
                                        <p:tgtEl>
                                          <p:spTgt spid="2"/>
                                        </p:tgtEl>
                                      </p:cBhvr>
                                    </p:animEffect>
                                  </p:childTnLst>
                                </p:cTn>
                              </p:par>
                            </p:childTnLst>
                          </p:cTn>
                        </p:par>
                        <p:par>
                          <p:cTn id="11" fill="hold">
                            <p:stCondLst>
                              <p:cond delay="500"/>
                            </p:stCondLst>
                            <p:childTnLst>
                              <p:par>
                                <p:cTn id="12" presetID="10" presetClass="entr" presetSubtype="0" fill="hold" grpId="0" nodeType="after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childTnLst>
                                </p:cTn>
                              </p:par>
                            </p:childTnLst>
                          </p:cTn>
                        </p:par>
                        <p:par>
                          <p:cTn id="15" fill="hold">
                            <p:stCondLst>
                              <p:cond delay="1500"/>
                            </p:stCondLst>
                            <p:childTnLst>
                              <p:par>
                                <p:cTn id="16" presetID="10" presetClass="entr" presetSubtype="0" fill="hold" grpId="0" nodeType="after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Effect transition="in" filter="fade">
                                      <p:cBhvr>
                                        <p:cTn id="18" dur="1000"/>
                                        <p:tgtEl>
                                          <p:spTgt spid="3">
                                            <p:txEl>
                                              <p:pRg st="1" end="1"/>
                                            </p:txEl>
                                          </p:spTgt>
                                        </p:tgtEl>
                                      </p:cBhvr>
                                    </p:animEffect>
                                  </p:childTnLst>
                                </p:cTn>
                              </p:par>
                            </p:childTnLst>
                          </p:cTn>
                        </p:par>
                        <p:par>
                          <p:cTn id="19" fill="hold">
                            <p:stCondLst>
                              <p:cond delay="2500"/>
                            </p:stCondLst>
                            <p:childTnLst>
                              <p:par>
                                <p:cTn id="20" presetID="10" presetClass="entr" presetSubtype="0" fill="hold" grpId="0" nodeType="after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childTnLst>
                                </p:cTn>
                              </p:par>
                            </p:childTnLst>
                          </p:cTn>
                        </p:par>
                        <p:par>
                          <p:cTn id="23" fill="hold">
                            <p:stCondLst>
                              <p:cond delay="3500"/>
                            </p:stCondLst>
                            <p:childTnLst>
                              <p:par>
                                <p:cTn id="24" presetID="10" presetClass="entr" presetSubtype="0" fill="hold" grpId="0" nodeType="afterEffect">
                                  <p:stCondLst>
                                    <p:cond delay="0"/>
                                  </p:stCondLst>
                                  <p:childTnLst>
                                    <p:set>
                                      <p:cBhvr>
                                        <p:cTn id="25" dur="1" fill="hold">
                                          <p:stCondLst>
                                            <p:cond delay="0"/>
                                          </p:stCondLst>
                                        </p:cTn>
                                        <p:tgtEl>
                                          <p:spTgt spid="3">
                                            <p:txEl>
                                              <p:pRg st="4" end="4"/>
                                            </p:txEl>
                                          </p:spTgt>
                                        </p:tgtEl>
                                        <p:attrNameLst>
                                          <p:attrName>style.visibility</p:attrName>
                                        </p:attrNameLst>
                                      </p:cBhvr>
                                      <p:to>
                                        <p:strVal val="visible"/>
                                      </p:to>
                                    </p:set>
                                    <p:animEffect transition="in" filter="fade">
                                      <p:cBhvr>
                                        <p:cTn id="26" dur="1000"/>
                                        <p:tgtEl>
                                          <p:spTgt spid="3">
                                            <p:txEl>
                                              <p:pRg st="4" end="4"/>
                                            </p:txEl>
                                          </p:spTgt>
                                        </p:tgtEl>
                                      </p:cBhvr>
                                    </p:animEffect>
                                  </p:childTnLst>
                                </p:cTn>
                              </p:par>
                            </p:childTnLst>
                          </p:cTn>
                        </p:par>
                        <p:par>
                          <p:cTn id="27" fill="hold">
                            <p:stCondLst>
                              <p:cond delay="4500"/>
                            </p:stCondLst>
                            <p:childTnLst>
                              <p:par>
                                <p:cTn id="28" presetID="10" presetClass="entr" presetSubtype="0" fill="hold" grpId="0" nodeType="afterEffect">
                                  <p:stCondLst>
                                    <p:cond delay="0"/>
                                  </p:stCondLst>
                                  <p:childTnLst>
                                    <p:set>
                                      <p:cBhvr>
                                        <p:cTn id="29" dur="1" fill="hold">
                                          <p:stCondLst>
                                            <p:cond delay="0"/>
                                          </p:stCondLst>
                                        </p:cTn>
                                        <p:tgtEl>
                                          <p:spTgt spid="3">
                                            <p:txEl>
                                              <p:pRg st="5" end="5"/>
                                            </p:txEl>
                                          </p:spTgt>
                                        </p:tgtEl>
                                        <p:attrNameLst>
                                          <p:attrName>style.visibility</p:attrName>
                                        </p:attrNameLst>
                                      </p:cBhvr>
                                      <p:to>
                                        <p:strVal val="visible"/>
                                      </p:to>
                                    </p:set>
                                    <p:animEffect transition="in" filter="fade">
                                      <p:cBhvr>
                                        <p:cTn id="30" dur="1000"/>
                                        <p:tgtEl>
                                          <p:spTgt spid="3">
                                            <p:txEl>
                                              <p:pRg st="5" end="5"/>
                                            </p:txEl>
                                          </p:spTgt>
                                        </p:tgtEl>
                                      </p:cBhvr>
                                    </p:animEffect>
                                  </p:childTnLst>
                                </p:cTn>
                              </p:par>
                            </p:childTnLst>
                          </p:cTn>
                        </p:par>
                        <p:par>
                          <p:cTn id="31" fill="hold">
                            <p:stCondLst>
                              <p:cond delay="5500"/>
                            </p:stCondLst>
                            <p:childTnLst>
                              <p:par>
                                <p:cTn id="32" presetID="10" presetClass="entr" presetSubtype="0" fill="hold" grpId="0" nodeType="afterEffect">
                                  <p:stCondLst>
                                    <p:cond delay="0"/>
                                  </p:stCondLst>
                                  <p:childTnLst>
                                    <p:set>
                                      <p:cBhvr>
                                        <p:cTn id="33" dur="1" fill="hold">
                                          <p:stCondLst>
                                            <p:cond delay="0"/>
                                          </p:stCondLst>
                                        </p:cTn>
                                        <p:tgtEl>
                                          <p:spTgt spid="3">
                                            <p:txEl>
                                              <p:pRg st="6" end="6"/>
                                            </p:txEl>
                                          </p:spTgt>
                                        </p:tgtEl>
                                        <p:attrNameLst>
                                          <p:attrName>style.visibility</p:attrName>
                                        </p:attrNameLst>
                                      </p:cBhvr>
                                      <p:to>
                                        <p:strVal val="visible"/>
                                      </p:to>
                                    </p:set>
                                    <p:animEffect transition="in" filter="fade">
                                      <p:cBhvr>
                                        <p:cTn id="34" dur="1000"/>
                                        <p:tgtEl>
                                          <p:spTgt spid="3">
                                            <p:txEl>
                                              <p:pRg st="6" end="6"/>
                                            </p:txEl>
                                          </p:spTgt>
                                        </p:tgtEl>
                                      </p:cBhvr>
                                    </p:animEffect>
                                  </p:childTnLst>
                                </p:cTn>
                              </p:par>
                            </p:childTnLst>
                          </p:cTn>
                        </p:par>
                        <p:par>
                          <p:cTn id="35" fill="hold">
                            <p:stCondLst>
                              <p:cond delay="6500"/>
                            </p:stCondLst>
                            <p:childTnLst>
                              <p:par>
                                <p:cTn id="36" presetID="10" presetClass="entr" presetSubtype="0" fill="hold" grpId="0" nodeType="afterEffect">
                                  <p:stCondLst>
                                    <p:cond delay="0"/>
                                  </p:stCondLst>
                                  <p:childTnLst>
                                    <p:set>
                                      <p:cBhvr>
                                        <p:cTn id="37" dur="1" fill="hold">
                                          <p:stCondLst>
                                            <p:cond delay="0"/>
                                          </p:stCondLst>
                                        </p:cTn>
                                        <p:tgtEl>
                                          <p:spTgt spid="3">
                                            <p:txEl>
                                              <p:pRg st="7" end="7"/>
                                            </p:txEl>
                                          </p:spTgt>
                                        </p:tgtEl>
                                        <p:attrNameLst>
                                          <p:attrName>style.visibility</p:attrName>
                                        </p:attrNameLst>
                                      </p:cBhvr>
                                      <p:to>
                                        <p:strVal val="visible"/>
                                      </p:to>
                                    </p:set>
                                    <p:animEffect transition="in" filter="fade">
                                      <p:cBhvr>
                                        <p:cTn id="38" dur="10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9" fill="hold" display="0">
                  <p:stCondLst>
                    <p:cond delay="indefinite"/>
                  </p:stCondLst>
                  <p:endCondLst>
                    <p:cond evt="onStopAudio" delay="0">
                      <p:tgtEl>
                        <p:sldTgt/>
                      </p:tgtEl>
                    </p:cond>
                  </p:endCondLst>
                </p:cTn>
                <p:tgtEl>
                  <p:spTgt spid="4"/>
                </p:tgtEl>
              </p:cMediaNode>
            </p:audio>
          </p:childTnLst>
        </p:cTn>
      </p:par>
    </p:tnLst>
    <p:bldLst>
      <p:bldP spid="2" grpId="0"/>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2" name="Rectangle 70">
            <a:extLst>
              <a:ext uri="{FF2B5EF4-FFF2-40B4-BE49-F238E27FC236}">
                <a16:creationId xmlns:a16="http://schemas.microsoft.com/office/drawing/2014/main" id="{1B0549EF-E3A5-48D7-9134-A4E08C0EF1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053" name="Rectangle 72">
            <a:extLst>
              <a:ext uri="{FF2B5EF4-FFF2-40B4-BE49-F238E27FC236}">
                <a16:creationId xmlns:a16="http://schemas.microsoft.com/office/drawing/2014/main" id="{216DD803-634F-4EF2-A1E7-B1911DEE9D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438860"/>
            <a:ext cx="11167447" cy="5752769"/>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5" name="Rectangle 74">
            <a:extLst>
              <a:ext uri="{FF2B5EF4-FFF2-40B4-BE49-F238E27FC236}">
                <a16:creationId xmlns:a16="http://schemas.microsoft.com/office/drawing/2014/main" id="{A77B63F8-D1F3-4D40-B2D4-779BAE82BE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058398" y="-4818940"/>
            <a:ext cx="167069" cy="105156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050" name="Picture 2" descr="Every nation in every region now has a decision to make. Either you are  with us, or you are with the terrorists – Geo… | George bush, War quotes,  George bush quotes">
            <a:extLst>
              <a:ext uri="{FF2B5EF4-FFF2-40B4-BE49-F238E27FC236}">
                <a16:creationId xmlns:a16="http://schemas.microsoft.com/office/drawing/2014/main" id="{9EC95A1C-69A2-9B4B-87F6-0E65AA3F69AE}"/>
              </a:ext>
            </a:extLst>
          </p:cNvPr>
          <p:cNvPicPr>
            <a:picLocks noGrp="1" noChangeAspect="1" noChangeArrowheads="1"/>
          </p:cNvPicPr>
          <p:nvPr>
            <p:ph idx="1"/>
          </p:nvPr>
        </p:nvPicPr>
        <p:blipFill rotWithShape="1">
          <a:blip r:embed="rId5">
            <a:extLst>
              <a:ext uri="{28A0092B-C50C-407E-A947-70E740481C1C}">
                <a14:useLocalDpi xmlns:a14="http://schemas.microsoft.com/office/drawing/2010/main" val="0"/>
              </a:ext>
            </a:extLst>
          </a:blip>
          <a:srcRect t="3467"/>
          <a:stretch/>
        </p:blipFill>
        <p:spPr bwMode="auto">
          <a:xfrm>
            <a:off x="884132" y="825086"/>
            <a:ext cx="10515600" cy="5050151"/>
          </a:xfrm>
          <a:prstGeom prst="rect">
            <a:avLst/>
          </a:prstGeom>
          <a:noFill/>
          <a:extLst>
            <a:ext uri="{909E8E84-426E-40DD-AFC4-6F175D3DCCD1}">
              <a14:hiddenFill xmlns:a14="http://schemas.microsoft.com/office/drawing/2010/main">
                <a:solidFill>
                  <a:srgbClr val="FFFFFF"/>
                </a:solidFill>
              </a14:hiddenFill>
            </a:ext>
          </a:extLst>
        </p:spPr>
      </p:pic>
      <p:pic>
        <p:nvPicPr>
          <p:cNvPr id="2" name="Audio 1">
            <a:hlinkClick r:id="" action="ppaction://media"/>
            <a:extLst>
              <a:ext uri="{FF2B5EF4-FFF2-40B4-BE49-F238E27FC236}">
                <a16:creationId xmlns:a16="http://schemas.microsoft.com/office/drawing/2014/main" id="{ACCEE344-4CB5-6B48-AD3C-A7E0821A0D4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4818" y="825086"/>
            <a:ext cx="812800" cy="812800"/>
          </a:xfrm>
          <a:prstGeom prst="rect">
            <a:avLst/>
          </a:prstGeom>
        </p:spPr>
      </p:pic>
    </p:spTree>
    <p:extLst>
      <p:ext uri="{BB962C8B-B14F-4D97-AF65-F5344CB8AC3E}">
        <p14:creationId xmlns:p14="http://schemas.microsoft.com/office/powerpoint/2010/main" val="3639179611"/>
      </p:ext>
    </p:extLst>
  </p:cSld>
  <p:clrMapOvr>
    <a:masterClrMapping/>
  </p:clrMapOvr>
  <mc:AlternateContent xmlns:mc="http://schemas.openxmlformats.org/markup-compatibility/2006" xmlns:p14="http://schemas.microsoft.com/office/powerpoint/2010/main">
    <mc:Choice Requires="p14">
      <p:transition spd="med" p14:dur="700" advTm="28722">
        <p:fade/>
      </p:transition>
    </mc:Choice>
    <mc:Fallback xmlns="">
      <p:transition spd="med" advTm="2872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par>
                          <p:cTn id="7" fill="hold">
                            <p:stCondLst>
                              <p:cond delay="0"/>
                            </p:stCondLst>
                            <p:childTnLst>
                              <p:par>
                                <p:cTn id="8" presetID="10" presetClass="entr" presetSubtype="0" fill="hold" nodeType="afterEffect">
                                  <p:stCondLst>
                                    <p:cond delay="0"/>
                                  </p:stCondLst>
                                  <p:childTnLst>
                                    <p:set>
                                      <p:cBhvr>
                                        <p:cTn id="9" dur="1" fill="hold">
                                          <p:stCondLst>
                                            <p:cond delay="0"/>
                                          </p:stCondLst>
                                        </p:cTn>
                                        <p:tgtEl>
                                          <p:spTgt spid="2050"/>
                                        </p:tgtEl>
                                        <p:attrNameLst>
                                          <p:attrName>style.visibility</p:attrName>
                                        </p:attrNameLst>
                                      </p:cBhvr>
                                      <p:to>
                                        <p:strVal val="visible"/>
                                      </p:to>
                                    </p:set>
                                    <p:animEffect transition="in" filter="fade">
                                      <p:cBhvr>
                                        <p:cTn id="10" dur="1000"/>
                                        <p:tgtEl>
                                          <p:spTgt spid="2050"/>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1" fill="hold" display="0">
                  <p:stCondLst>
                    <p:cond delay="indefinite"/>
                  </p:stCondLst>
                  <p:endCondLst>
                    <p:cond evt="onStopAudio" delay="0">
                      <p:tgtEl>
                        <p:sldTgt/>
                      </p:tgtEl>
                    </p:cond>
                  </p:endCondLst>
                </p:cTn>
                <p:tgtEl>
                  <p:spTgt spid="2"/>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448AEB-BAD4-C44A-B8CA-7BA205CE3431}"/>
              </a:ext>
            </a:extLst>
          </p:cNvPr>
          <p:cNvSpPr>
            <a:spLocks noGrp="1"/>
          </p:cNvSpPr>
          <p:nvPr>
            <p:ph type="title"/>
          </p:nvPr>
        </p:nvSpPr>
        <p:spPr/>
        <p:txBody>
          <a:bodyPr/>
          <a:lstStyle/>
          <a:p>
            <a:r>
              <a:rPr lang="en-GB" dirty="0"/>
              <a:t>UK Government </a:t>
            </a:r>
          </a:p>
        </p:txBody>
      </p:sp>
      <p:graphicFrame>
        <p:nvGraphicFramePr>
          <p:cNvPr id="5" name="Content Placeholder 2">
            <a:extLst>
              <a:ext uri="{FF2B5EF4-FFF2-40B4-BE49-F238E27FC236}">
                <a16:creationId xmlns:a16="http://schemas.microsoft.com/office/drawing/2014/main" id="{5C23735F-404D-4C4B-A7F8-62EE524DED4E}"/>
              </a:ext>
            </a:extLst>
          </p:cNvPr>
          <p:cNvGraphicFramePr>
            <a:graphicFrameLocks noGrp="1"/>
          </p:cNvGraphicFramePr>
          <p:nvPr>
            <p:ph idx="1"/>
            <p:extLst>
              <p:ext uri="{D42A27DB-BD31-4B8C-83A1-F6EECF244321}">
                <p14:modId xmlns:p14="http://schemas.microsoft.com/office/powerpoint/2010/main" val="2884367926"/>
              </p:ext>
            </p:extLst>
          </p:nvPr>
        </p:nvGraphicFramePr>
        <p:xfrm>
          <a:off x="175098" y="2478024"/>
          <a:ext cx="11770468" cy="419515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7" name="Audio 6">
            <a:hlinkClick r:id="" action="ppaction://media"/>
            <a:extLst>
              <a:ext uri="{FF2B5EF4-FFF2-40B4-BE49-F238E27FC236}">
                <a16:creationId xmlns:a16="http://schemas.microsoft.com/office/drawing/2014/main" id="{3E523788-E12C-4540-B95A-F607366306F8}"/>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025129367"/>
      </p:ext>
    </p:extLst>
  </p:cSld>
  <p:clrMapOvr>
    <a:masterClrMapping/>
  </p:clrMapOvr>
  <mc:AlternateContent xmlns:mc="http://schemas.openxmlformats.org/markup-compatibility/2006" xmlns:p14="http://schemas.microsoft.com/office/powerpoint/2010/main">
    <mc:Choice Requires="p14">
      <p:transition spd="med" p14:dur="700" advTm="37441">
        <p:fade/>
      </p:transition>
    </mc:Choice>
    <mc:Fallback xmlns="">
      <p:transition spd="med" advTm="3744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par>
                          <p:cTn id="7" fill="hold">
                            <p:stCondLst>
                              <p:cond delay="0"/>
                            </p:stCondLst>
                            <p:childTnLst>
                              <p:par>
                                <p:cTn id="8" presetID="10" presetClass="entr" presetSubtype="0" fill="hold" grpId="0" nodeType="after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fade">
                                      <p:cBhvr>
                                        <p:cTn id="10" dur="500"/>
                                        <p:tgtEl>
                                          <p:spTgt spid="2"/>
                                        </p:tgtEl>
                                      </p:cBhvr>
                                    </p:animEffect>
                                  </p:childTnLst>
                                </p:cTn>
                              </p:par>
                            </p:childTnLst>
                          </p:cTn>
                        </p:par>
                        <p:par>
                          <p:cTn id="11" fill="hold">
                            <p:stCondLst>
                              <p:cond delay="500"/>
                            </p:stCondLst>
                            <p:childTnLst>
                              <p:par>
                                <p:cTn id="12" presetID="10" presetClass="entr" presetSubtype="0" fill="hold" grpId="0" nodeType="after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5" fill="hold" display="0">
                  <p:stCondLst>
                    <p:cond delay="indefinite"/>
                  </p:stCondLst>
                  <p:endCondLst>
                    <p:cond evt="onStopAudio" delay="0">
                      <p:tgtEl>
                        <p:sldTgt/>
                      </p:tgtEl>
                    </p:cond>
                  </p:endCondLst>
                </p:cTn>
                <p:tgtEl>
                  <p:spTgt spid="7"/>
                </p:tgtEl>
              </p:cMediaNode>
            </p:audio>
          </p:childTnLst>
        </p:cTn>
      </p:par>
    </p:tnLst>
    <p:bldLst>
      <p:bldP spid="2" grpId="0"/>
      <p:bldGraphic spid="5" grpId="0">
        <p:bldAsOne/>
      </p:bldGraphic>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F68B97-9F41-6444-9EE2-AAAC15B6240E}"/>
              </a:ext>
            </a:extLst>
          </p:cNvPr>
          <p:cNvSpPr>
            <a:spLocks noGrp="1"/>
          </p:cNvSpPr>
          <p:nvPr>
            <p:ph type="title"/>
          </p:nvPr>
        </p:nvSpPr>
        <p:spPr/>
        <p:txBody>
          <a:bodyPr/>
          <a:lstStyle/>
          <a:p>
            <a:r>
              <a:rPr lang="en-GB" dirty="0"/>
              <a:t>The 4 P’s:</a:t>
            </a:r>
          </a:p>
        </p:txBody>
      </p:sp>
      <p:graphicFrame>
        <p:nvGraphicFramePr>
          <p:cNvPr id="5" name="Content Placeholder 2">
            <a:extLst>
              <a:ext uri="{FF2B5EF4-FFF2-40B4-BE49-F238E27FC236}">
                <a16:creationId xmlns:a16="http://schemas.microsoft.com/office/drawing/2014/main" id="{E7CF32A0-E981-42D3-8736-E9651C9DC8B5}"/>
              </a:ext>
            </a:extLst>
          </p:cNvPr>
          <p:cNvGraphicFramePr>
            <a:graphicFrameLocks noGrp="1"/>
          </p:cNvGraphicFramePr>
          <p:nvPr>
            <p:ph idx="1"/>
            <p:extLst>
              <p:ext uri="{D42A27DB-BD31-4B8C-83A1-F6EECF244321}">
                <p14:modId xmlns:p14="http://schemas.microsoft.com/office/powerpoint/2010/main" val="3360132574"/>
              </p:ext>
            </p:extLst>
          </p:nvPr>
        </p:nvGraphicFramePr>
        <p:xfrm>
          <a:off x="207818" y="2286000"/>
          <a:ext cx="11859491" cy="435032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Audio 2">
            <a:hlinkClick r:id="" action="ppaction://media"/>
            <a:extLst>
              <a:ext uri="{FF2B5EF4-FFF2-40B4-BE49-F238E27FC236}">
                <a16:creationId xmlns:a16="http://schemas.microsoft.com/office/drawing/2014/main" id="{70B77EBF-DAA2-594D-894E-5D80D061B5E0}"/>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0470896" y="915416"/>
            <a:ext cx="812800" cy="812800"/>
          </a:xfrm>
          <a:prstGeom prst="rect">
            <a:avLst/>
          </a:prstGeom>
        </p:spPr>
      </p:pic>
    </p:spTree>
    <p:extLst>
      <p:ext uri="{BB962C8B-B14F-4D97-AF65-F5344CB8AC3E}">
        <p14:creationId xmlns:p14="http://schemas.microsoft.com/office/powerpoint/2010/main" val="117188917"/>
      </p:ext>
    </p:extLst>
  </p:cSld>
  <p:clrMapOvr>
    <a:masterClrMapping/>
  </p:clrMapOvr>
  <mc:AlternateContent xmlns:mc="http://schemas.openxmlformats.org/markup-compatibility/2006" xmlns:p14="http://schemas.microsoft.com/office/powerpoint/2010/main">
    <mc:Choice Requires="p14">
      <p:transition spd="med" p14:dur="700" advTm="61654">
        <p:fade/>
      </p:transition>
    </mc:Choice>
    <mc:Fallback xmlns="">
      <p:transition spd="med" advTm="61654">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par>
                          <p:cTn id="7" fill="hold">
                            <p:stCondLst>
                              <p:cond delay="0"/>
                            </p:stCondLst>
                            <p:childTnLst>
                              <p:par>
                                <p:cTn id="8" presetID="10" presetClass="entr" presetSubtype="0" fill="hold" grpId="0" nodeType="after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fade">
                                      <p:cBhvr>
                                        <p:cTn id="10" dur="500"/>
                                        <p:tgtEl>
                                          <p:spTgt spid="2"/>
                                        </p:tgtEl>
                                      </p:cBhvr>
                                    </p:animEffect>
                                  </p:childTnLst>
                                </p:cTn>
                              </p:par>
                            </p:childTnLst>
                          </p:cTn>
                        </p:par>
                        <p:par>
                          <p:cTn id="11" fill="hold">
                            <p:stCondLst>
                              <p:cond delay="500"/>
                            </p:stCondLst>
                            <p:childTnLst>
                              <p:par>
                                <p:cTn id="12" presetID="10" presetClass="entr" presetSubtype="0" fill="hold" grpId="0" nodeType="after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5" fill="hold" display="0">
                  <p:stCondLst>
                    <p:cond delay="indefinite"/>
                  </p:stCondLst>
                  <p:endCondLst>
                    <p:cond evt="onStopAudio" delay="0">
                      <p:tgtEl>
                        <p:sldTgt/>
                      </p:tgtEl>
                    </p:cond>
                  </p:endCondLst>
                </p:cTn>
                <p:tgtEl>
                  <p:spTgt spid="3"/>
                </p:tgtEl>
              </p:cMediaNode>
            </p:audio>
          </p:childTnLst>
        </p:cTn>
      </p:par>
    </p:tnLst>
    <p:bldLst>
      <p:bldP spid="2" grpId="0"/>
      <p:bldGraphic spid="5" grpId="0">
        <p:bldAsOne/>
      </p:bldGraphic>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68D1AF-C466-974B-BE8B-6617B8094ECE}"/>
              </a:ext>
            </a:extLst>
          </p:cNvPr>
          <p:cNvSpPr>
            <a:spLocks noGrp="1"/>
          </p:cNvSpPr>
          <p:nvPr>
            <p:ph type="title"/>
          </p:nvPr>
        </p:nvSpPr>
        <p:spPr>
          <a:xfrm>
            <a:off x="1115568" y="479367"/>
            <a:ext cx="10168128" cy="1179576"/>
          </a:xfrm>
        </p:spPr>
        <p:txBody>
          <a:bodyPr/>
          <a:lstStyle/>
          <a:p>
            <a:r>
              <a:rPr lang="en-GB" dirty="0"/>
              <a:t>Al Qaeda and CONTEST</a:t>
            </a:r>
          </a:p>
        </p:txBody>
      </p:sp>
      <p:graphicFrame>
        <p:nvGraphicFramePr>
          <p:cNvPr id="5" name="Content Placeholder 2">
            <a:extLst>
              <a:ext uri="{FF2B5EF4-FFF2-40B4-BE49-F238E27FC236}">
                <a16:creationId xmlns:a16="http://schemas.microsoft.com/office/drawing/2014/main" id="{46A46230-485D-4B82-8DD8-BBD79B7695B4}"/>
              </a:ext>
            </a:extLst>
          </p:cNvPr>
          <p:cNvGraphicFramePr>
            <a:graphicFrameLocks noGrp="1"/>
          </p:cNvGraphicFramePr>
          <p:nvPr>
            <p:ph idx="1"/>
            <p:extLst>
              <p:ext uri="{D42A27DB-BD31-4B8C-83A1-F6EECF244321}">
                <p14:modId xmlns:p14="http://schemas.microsoft.com/office/powerpoint/2010/main" val="800586221"/>
              </p:ext>
            </p:extLst>
          </p:nvPr>
        </p:nvGraphicFramePr>
        <p:xfrm>
          <a:off x="1115568" y="2478024"/>
          <a:ext cx="10168128" cy="369417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Audio 3">
            <a:hlinkClick r:id="" action="ppaction://media"/>
            <a:extLst>
              <a:ext uri="{FF2B5EF4-FFF2-40B4-BE49-F238E27FC236}">
                <a16:creationId xmlns:a16="http://schemas.microsoft.com/office/drawing/2014/main" id="{F2498357-A09D-BA4C-B9A9-B6CED2FA3DFF}"/>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898555848"/>
      </p:ext>
    </p:extLst>
  </p:cSld>
  <p:clrMapOvr>
    <a:masterClrMapping/>
  </p:clrMapOvr>
  <mc:AlternateContent xmlns:mc="http://schemas.openxmlformats.org/markup-compatibility/2006" xmlns:p14="http://schemas.microsoft.com/office/powerpoint/2010/main">
    <mc:Choice Requires="p14">
      <p:transition spd="med" p14:dur="700" advTm="50372">
        <p:fade/>
      </p:transition>
    </mc:Choice>
    <mc:Fallback xmlns="">
      <p:transition spd="med" advTm="5037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par>
                          <p:cTn id="7" fill="hold">
                            <p:stCondLst>
                              <p:cond delay="0"/>
                            </p:stCondLst>
                            <p:childTnLst>
                              <p:par>
                                <p:cTn id="8" presetID="10" presetClass="entr" presetSubtype="0" fill="hold" grpId="0" nodeType="after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fade">
                                      <p:cBhvr>
                                        <p:cTn id="10" dur="500"/>
                                        <p:tgtEl>
                                          <p:spTgt spid="2"/>
                                        </p:tgtEl>
                                      </p:cBhvr>
                                    </p:animEffect>
                                  </p:childTnLst>
                                </p:cTn>
                              </p:par>
                            </p:childTnLst>
                          </p:cTn>
                        </p:par>
                        <p:par>
                          <p:cTn id="11" fill="hold">
                            <p:stCondLst>
                              <p:cond delay="500"/>
                            </p:stCondLst>
                            <p:childTnLst>
                              <p:par>
                                <p:cTn id="12" presetID="10" presetClass="entr" presetSubtype="0" fill="hold" grpId="0" nodeType="after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5" fill="hold" display="0">
                  <p:stCondLst>
                    <p:cond delay="indefinite"/>
                  </p:stCondLst>
                  <p:endCondLst>
                    <p:cond evt="onStopAudio" delay="0">
                      <p:tgtEl>
                        <p:sldTgt/>
                      </p:tgtEl>
                    </p:cond>
                  </p:endCondLst>
                </p:cTn>
                <p:tgtEl>
                  <p:spTgt spid="4"/>
                </p:tgtEl>
              </p:cMediaNode>
            </p:audio>
          </p:childTnLst>
        </p:cTn>
      </p:par>
    </p:tnLst>
    <p:bldLst>
      <p:bldP spid="2" grpId="0"/>
      <p:bldGraphic spid="5" grpId="0">
        <p:bldAsOne/>
      </p:bldGraphic>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1C799903-48D5-4A31-A1A2-541072D977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1" name="Freeform: Shape 20">
            <a:extLst>
              <a:ext uri="{FF2B5EF4-FFF2-40B4-BE49-F238E27FC236}">
                <a16:creationId xmlns:a16="http://schemas.microsoft.com/office/drawing/2014/main" id="{8EFFF109-FC58-4FD3-BE05-9775A1310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3" name="Freeform: Shape 22">
            <a:extLst>
              <a:ext uri="{FF2B5EF4-FFF2-40B4-BE49-F238E27FC236}">
                <a16:creationId xmlns:a16="http://schemas.microsoft.com/office/drawing/2014/main" id="{E1B96AD6-92A9-4273-A62B-96A1C3E0BA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2B62F82-AF71-EF40-9013-196B6CC20193}"/>
              </a:ext>
            </a:extLst>
          </p:cNvPr>
          <p:cNvSpPr>
            <a:spLocks noGrp="1"/>
          </p:cNvSpPr>
          <p:nvPr>
            <p:ph type="title"/>
          </p:nvPr>
        </p:nvSpPr>
        <p:spPr>
          <a:xfrm>
            <a:off x="621792" y="1161288"/>
            <a:ext cx="3602736" cy="4526280"/>
          </a:xfrm>
        </p:spPr>
        <p:txBody>
          <a:bodyPr>
            <a:normAutofit/>
          </a:bodyPr>
          <a:lstStyle/>
          <a:p>
            <a:r>
              <a:rPr lang="en-GB"/>
              <a:t>How is al Qaeda still a threat?</a:t>
            </a:r>
            <a:endParaRPr lang="en-GB" dirty="0"/>
          </a:p>
        </p:txBody>
      </p:sp>
      <p:sp>
        <p:nvSpPr>
          <p:cNvPr id="25" name="Rectangle 2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102049"/>
            <a:ext cx="128016" cy="65390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1B60DF40-ACF6-E848-BBE1-8F80B61D8B48}"/>
              </a:ext>
            </a:extLst>
          </p:cNvPr>
          <p:cNvSpPr>
            <a:spLocks noGrp="1"/>
          </p:cNvSpPr>
          <p:nvPr>
            <p:ph idx="1"/>
          </p:nvPr>
        </p:nvSpPr>
        <p:spPr>
          <a:xfrm>
            <a:off x="5005137" y="208547"/>
            <a:ext cx="7010400" cy="6513095"/>
          </a:xfrm>
        </p:spPr>
        <p:txBody>
          <a:bodyPr anchor="ctr">
            <a:normAutofit/>
          </a:bodyPr>
          <a:lstStyle/>
          <a:p>
            <a:pPr marL="0" indent="0">
              <a:lnSpc>
                <a:spcPct val="100000"/>
              </a:lnSpc>
              <a:buNone/>
            </a:pPr>
            <a:endParaRPr lang="en-GB" sz="1900" dirty="0"/>
          </a:p>
          <a:p>
            <a:pPr marL="0" indent="0">
              <a:lnSpc>
                <a:spcPct val="100000"/>
              </a:lnSpc>
              <a:buNone/>
            </a:pPr>
            <a:r>
              <a:rPr lang="en-GB" sz="2300" dirty="0"/>
              <a:t>With Bin Laden being assassinated by the US Military in 2011 – how is al Qaeda still a threat today?</a:t>
            </a:r>
          </a:p>
          <a:p>
            <a:pPr marL="0" indent="0">
              <a:lnSpc>
                <a:spcPct val="100000"/>
              </a:lnSpc>
              <a:buNone/>
            </a:pPr>
            <a:endParaRPr lang="en-GB" sz="2300" dirty="0"/>
          </a:p>
          <a:p>
            <a:pPr marL="0" indent="0">
              <a:lnSpc>
                <a:spcPct val="100000"/>
              </a:lnSpc>
              <a:buNone/>
            </a:pPr>
            <a:r>
              <a:rPr lang="en-GB" sz="2300" dirty="0"/>
              <a:t>Due to Al Qaeda’s affiliates throughout the Middle East, South Asia and Africa!</a:t>
            </a:r>
          </a:p>
          <a:p>
            <a:pPr marL="0" indent="0">
              <a:lnSpc>
                <a:spcPct val="100000"/>
              </a:lnSpc>
              <a:buNone/>
            </a:pPr>
            <a:endParaRPr lang="en-GB" sz="2300" dirty="0"/>
          </a:p>
          <a:p>
            <a:pPr>
              <a:lnSpc>
                <a:spcPct val="100000"/>
              </a:lnSpc>
            </a:pPr>
            <a:endParaRPr lang="en-GB" sz="1900" dirty="0"/>
          </a:p>
        </p:txBody>
      </p:sp>
      <p:pic>
        <p:nvPicPr>
          <p:cNvPr id="4" name="Audio 3">
            <a:hlinkClick r:id="" action="ppaction://media"/>
            <a:extLst>
              <a:ext uri="{FF2B5EF4-FFF2-40B4-BE49-F238E27FC236}">
                <a16:creationId xmlns:a16="http://schemas.microsoft.com/office/drawing/2014/main" id="{F59CE34C-D3FF-2943-8012-F04C5789ED4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247529605"/>
      </p:ext>
    </p:extLst>
  </p:cSld>
  <p:clrMapOvr>
    <a:masterClrMapping/>
  </p:clrMapOvr>
  <mc:AlternateContent xmlns:mc="http://schemas.openxmlformats.org/markup-compatibility/2006" xmlns:p14="http://schemas.microsoft.com/office/powerpoint/2010/main">
    <mc:Choice Requires="p14">
      <p:transition spd="med" p14:dur="700" advTm="21604">
        <p:fade/>
      </p:transition>
    </mc:Choice>
    <mc:Fallback xmlns="">
      <p:transition spd="med" advTm="21604">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par>
                          <p:cTn id="7" fill="hold">
                            <p:stCondLst>
                              <p:cond delay="0"/>
                            </p:stCondLst>
                            <p:childTnLst>
                              <p:par>
                                <p:cTn id="8" presetID="10" presetClass="entr" presetSubtype="0" fill="hold" grpId="0" nodeType="after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fade">
                                      <p:cBhvr>
                                        <p:cTn id="10" dur="500"/>
                                        <p:tgtEl>
                                          <p:spTgt spid="2"/>
                                        </p:tgtEl>
                                      </p:cBhvr>
                                    </p:animEffect>
                                  </p:childTnLst>
                                </p:cTn>
                              </p:par>
                            </p:childTnLst>
                          </p:cTn>
                        </p:par>
                        <p:par>
                          <p:cTn id="11" fill="hold">
                            <p:stCondLst>
                              <p:cond delay="500"/>
                            </p:stCondLst>
                            <p:childTnLst>
                              <p:par>
                                <p:cTn id="12" presetID="10" presetClass="entr" presetSubtype="0" fill="hold" grpId="0" nodeType="after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500"/>
                                        <p:tgtEl>
                                          <p:spTgt spid="3">
                                            <p:txEl>
                                              <p:pRg st="1" end="1"/>
                                            </p:txEl>
                                          </p:spTgt>
                                        </p:tgtEl>
                                      </p:cBhvr>
                                    </p:animEffect>
                                  </p:childTnLst>
                                </p:cTn>
                              </p:par>
                            </p:childTnLst>
                          </p:cTn>
                        </p:par>
                        <p:par>
                          <p:cTn id="15" fill="hold">
                            <p:stCondLst>
                              <p:cond delay="1000"/>
                            </p:stCondLst>
                            <p:childTnLst>
                              <p:par>
                                <p:cTn id="16" presetID="10" presetClass="entr" presetSubtype="0" fill="hold" grpId="0" nodeType="after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fade">
                                      <p:cBhvr>
                                        <p:cTn id="18"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9" fill="hold" display="0">
                  <p:stCondLst>
                    <p:cond delay="indefinite"/>
                  </p:stCondLst>
                  <p:endCondLst>
                    <p:cond evt="onStopAudio" delay="0">
                      <p:tgtEl>
                        <p:sldTgt/>
                      </p:tgtEl>
                    </p:cond>
                  </p:endCondLst>
                </p:cTn>
                <p:tgtEl>
                  <p:spTgt spid="4"/>
                </p:tgtEl>
              </p:cMediaNode>
            </p:audio>
          </p:childTnLst>
        </p:cTn>
      </p:par>
    </p:tnLst>
    <p:bldLst>
      <p:bldP spid="2" grpId="0"/>
      <p:bldP spid="3" grpId="0" uiExpand="1"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FDD9F8-C925-EF48-AEEB-2F0BBB84426E}"/>
              </a:ext>
            </a:extLst>
          </p:cNvPr>
          <p:cNvSpPr>
            <a:spLocks noGrp="1"/>
          </p:cNvSpPr>
          <p:nvPr>
            <p:ph type="title"/>
          </p:nvPr>
        </p:nvSpPr>
        <p:spPr/>
        <p:txBody>
          <a:bodyPr/>
          <a:lstStyle/>
          <a:p>
            <a:r>
              <a:rPr lang="en-GB" dirty="0"/>
              <a:t>Al Qaeda’s Affiliates</a:t>
            </a:r>
          </a:p>
        </p:txBody>
      </p:sp>
      <p:graphicFrame>
        <p:nvGraphicFramePr>
          <p:cNvPr id="5" name="Content Placeholder 2">
            <a:extLst>
              <a:ext uri="{FF2B5EF4-FFF2-40B4-BE49-F238E27FC236}">
                <a16:creationId xmlns:a16="http://schemas.microsoft.com/office/drawing/2014/main" id="{C6D5FE86-3D24-4F9C-9D48-721E83471F87}"/>
              </a:ext>
            </a:extLst>
          </p:cNvPr>
          <p:cNvGraphicFramePr>
            <a:graphicFrameLocks noGrp="1"/>
          </p:cNvGraphicFramePr>
          <p:nvPr>
            <p:ph idx="1"/>
            <p:extLst>
              <p:ext uri="{D42A27DB-BD31-4B8C-83A1-F6EECF244321}">
                <p14:modId xmlns:p14="http://schemas.microsoft.com/office/powerpoint/2010/main" val="4137680287"/>
              </p:ext>
            </p:extLst>
          </p:nvPr>
        </p:nvGraphicFramePr>
        <p:xfrm>
          <a:off x="169333" y="2082799"/>
          <a:ext cx="11887200" cy="449792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4" name="TextBox 3">
            <a:extLst>
              <a:ext uri="{FF2B5EF4-FFF2-40B4-BE49-F238E27FC236}">
                <a16:creationId xmlns:a16="http://schemas.microsoft.com/office/drawing/2014/main" id="{53419221-7429-C447-913D-3E6A17573F11}"/>
              </a:ext>
            </a:extLst>
          </p:cNvPr>
          <p:cNvSpPr txBox="1"/>
          <p:nvPr/>
        </p:nvSpPr>
        <p:spPr>
          <a:xfrm>
            <a:off x="4920343" y="6211389"/>
            <a:ext cx="7324890" cy="369332"/>
          </a:xfrm>
          <a:prstGeom prst="rect">
            <a:avLst/>
          </a:prstGeom>
          <a:noFill/>
        </p:spPr>
        <p:txBody>
          <a:bodyPr wrap="none" rtlCol="0">
            <a:spAutoFit/>
          </a:bodyPr>
          <a:lstStyle/>
          <a:p>
            <a:r>
              <a:rPr lang="en-GB" dirty="0"/>
              <a:t>(Zulfiqar, 2019; Burke, 2015; Congressional Research Service, 2021).</a:t>
            </a:r>
          </a:p>
        </p:txBody>
      </p:sp>
      <p:pic>
        <p:nvPicPr>
          <p:cNvPr id="7" name="Audio 6">
            <a:hlinkClick r:id="" action="ppaction://media"/>
            <a:extLst>
              <a:ext uri="{FF2B5EF4-FFF2-40B4-BE49-F238E27FC236}">
                <a16:creationId xmlns:a16="http://schemas.microsoft.com/office/drawing/2014/main" id="{07145BC8-1805-1846-8FA1-E1870AD9A900}"/>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0470896" y="915417"/>
            <a:ext cx="812800" cy="812800"/>
          </a:xfrm>
          <a:prstGeom prst="rect">
            <a:avLst/>
          </a:prstGeom>
        </p:spPr>
      </p:pic>
    </p:spTree>
    <p:extLst>
      <p:ext uri="{BB962C8B-B14F-4D97-AF65-F5344CB8AC3E}">
        <p14:creationId xmlns:p14="http://schemas.microsoft.com/office/powerpoint/2010/main" val="1962085798"/>
      </p:ext>
    </p:extLst>
  </p:cSld>
  <p:clrMapOvr>
    <a:masterClrMapping/>
  </p:clrMapOvr>
  <mc:AlternateContent xmlns:mc="http://schemas.openxmlformats.org/markup-compatibility/2006" xmlns:p14="http://schemas.microsoft.com/office/powerpoint/2010/main">
    <mc:Choice Requires="p14">
      <p:transition spd="med" p14:dur="700" advTm="61091">
        <p:fade/>
      </p:transition>
    </mc:Choice>
    <mc:Fallback xmlns="">
      <p:transition spd="med" advTm="6109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par>
                          <p:cTn id="7" fill="hold">
                            <p:stCondLst>
                              <p:cond delay="0"/>
                            </p:stCondLst>
                            <p:childTnLst>
                              <p:par>
                                <p:cTn id="8" presetID="10" presetClass="entr" presetSubtype="0" fill="hold" grpId="0" nodeType="after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fade">
                                      <p:cBhvr>
                                        <p:cTn id="10" dur="500"/>
                                        <p:tgtEl>
                                          <p:spTgt spid="2"/>
                                        </p:tgtEl>
                                      </p:cBhvr>
                                    </p:animEffect>
                                  </p:childTnLst>
                                </p:cTn>
                              </p:par>
                            </p:childTnLst>
                          </p:cTn>
                        </p:par>
                        <p:par>
                          <p:cTn id="11" fill="hold">
                            <p:stCondLst>
                              <p:cond delay="500"/>
                            </p:stCondLst>
                            <p:childTnLst>
                              <p:par>
                                <p:cTn id="12" presetID="10" presetClass="entr" presetSubtype="0" fill="hold" grpId="0" nodeType="after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childTnLst>
                                </p:cTn>
                              </p:par>
                            </p:childTnLst>
                          </p:cTn>
                        </p:par>
                        <p:par>
                          <p:cTn id="15" fill="hold">
                            <p:stCondLst>
                              <p:cond delay="1500"/>
                            </p:stCondLst>
                            <p:childTnLst>
                              <p:par>
                                <p:cTn id="16" presetID="10" presetClass="entr" presetSubtype="0" fill="hold" grpId="0" nodeType="afterEffect">
                                  <p:stCondLst>
                                    <p:cond delay="0"/>
                                  </p:stCondLst>
                                  <p:childTnLst>
                                    <p:set>
                                      <p:cBhvr>
                                        <p:cTn id="17" dur="1" fill="hold">
                                          <p:stCondLst>
                                            <p:cond delay="0"/>
                                          </p:stCondLst>
                                        </p:cTn>
                                        <p:tgtEl>
                                          <p:spTgt spid="4"/>
                                        </p:tgtEl>
                                        <p:attrNameLst>
                                          <p:attrName>style.visibility</p:attrName>
                                        </p:attrNameLst>
                                      </p:cBhvr>
                                      <p:to>
                                        <p:strVal val="visible"/>
                                      </p:to>
                                    </p:set>
                                    <p:animEffect transition="in" filter="fade">
                                      <p:cBhvr>
                                        <p:cTn id="18"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9" fill="hold" display="0">
                  <p:stCondLst>
                    <p:cond delay="indefinite"/>
                  </p:stCondLst>
                  <p:endCondLst>
                    <p:cond evt="onStopAudio" delay="0">
                      <p:tgtEl>
                        <p:sldTgt/>
                      </p:tgtEl>
                    </p:cond>
                  </p:endCondLst>
                </p:cTn>
                <p:tgtEl>
                  <p:spTgt spid="7"/>
                </p:tgtEl>
              </p:cMediaNode>
            </p:audio>
          </p:childTnLst>
        </p:cTn>
      </p:par>
    </p:tnLst>
    <p:bldLst>
      <p:bldP spid="2" grpId="0"/>
      <p:bldGraphic spid="5" grpId="0">
        <p:bldAsOne/>
      </p:bldGraphic>
      <p:bldP spid="4" grpId="0"/>
    </p:bldLst>
  </p:timing>
  <p:extLst>
    <p:ext uri="{3A86A75C-4F4B-4683-9AE1-C65F6400EC91}">
      <p14:laserTraceLst xmlns:p14="http://schemas.microsoft.com/office/powerpoint/2010/main">
        <p14:tracePtLst>
          <p14:tracePt t="4658" x="2736850" y="98425"/>
          <p14:tracePt t="4669" x="2640013" y="238125"/>
          <p14:tracePt t="4681" x="2541588" y="349250"/>
          <p14:tracePt t="4691" x="2457450" y="503238"/>
          <p14:tracePt t="4694" x="2387600" y="657225"/>
          <p14:tracePt t="4695" x="2360613" y="809625"/>
          <p14:tracePt t="4895" x="2360613" y="838200"/>
          <p14:tracePt t="4905" x="2360613" y="852488"/>
          <p14:tracePt t="4913" x="2360613" y="879475"/>
          <p14:tracePt t="4920" x="2346325" y="922338"/>
          <p14:tracePt t="4941" x="2262188" y="1158875"/>
          <p14:tracePt t="4950" x="2178050" y="1354138"/>
          <p14:tracePt t="4951" x="2081213" y="1577975"/>
          <p14:tracePt t="4962" x="1871663" y="2081213"/>
          <p14:tracePt t="4969" x="1787525" y="2276475"/>
          <p14:tracePt t="4994" x="1493838" y="2989263"/>
          <p14:tracePt t="5004" x="1466850" y="3073400"/>
          <p14:tracePt t="5016" x="1397000" y="3225800"/>
          <p14:tracePt t="5018" x="1382713" y="3268663"/>
          <p14:tracePt t="5033" x="1341438" y="3365500"/>
          <p14:tracePt t="5042" x="1327150" y="3435350"/>
          <p14:tracePt t="5043" x="1298575" y="3478213"/>
          <p14:tracePt t="5059" x="1298575" y="3519488"/>
          <p14:tracePt t="5061" x="1298575" y="3548063"/>
          <p14:tracePt t="5063" x="1284288" y="3562350"/>
          <p14:tracePt t="5074" x="1284288" y="3575050"/>
          <p14:tracePt t="5083" x="1284288" y="3589338"/>
          <p14:tracePt t="5091" x="1284288" y="3603625"/>
          <p14:tracePt t="5102" x="1284288" y="3617913"/>
          <p14:tracePt t="5119" x="1284288" y="3632200"/>
          <p14:tracePt t="5143" x="1298575" y="3644900"/>
          <p14:tracePt t="5167" x="1312863" y="3644900"/>
          <p14:tracePt t="5179" x="1327150" y="3659188"/>
          <p14:tracePt t="5206" x="1341438" y="3673475"/>
          <p14:tracePt t="5220" x="1354138" y="3673475"/>
          <p14:tracePt t="5224" x="1354138" y="3687763"/>
          <p14:tracePt t="5242" x="1368425" y="3687763"/>
          <p14:tracePt t="5243" x="1368425" y="3702050"/>
          <p14:tracePt t="5256" x="1382713" y="3702050"/>
          <p14:tracePt t="5271" x="1397000" y="3714750"/>
          <p14:tracePt t="5296" x="1411288" y="3714750"/>
          <p14:tracePt t="5311" x="1411288" y="3729038"/>
          <p14:tracePt t="5327" x="1423988" y="3729038"/>
          <p14:tracePt t="5352" x="1438275" y="3729038"/>
          <p14:tracePt t="5392" x="1452563" y="3729038"/>
          <p14:tracePt t="5777" x="1452563" y="3714750"/>
          <p14:tracePt t="5913" x="1438275" y="3714750"/>
          <p14:tracePt t="6169" x="1438275" y="3702050"/>
          <p14:tracePt t="6786" x="1438275" y="3687763"/>
          <p14:tracePt t="6827" x="1423988" y="3687763"/>
          <p14:tracePt t="7035" x="1423988" y="3673475"/>
          <p14:tracePt t="8334" x="1423988" y="3659188"/>
          <p14:tracePt t="8390" x="1423988" y="3644900"/>
          <p14:tracePt t="8439" x="1423988" y="3632200"/>
          <p14:tracePt t="8799" x="1423988" y="3617913"/>
          <p14:tracePt t="8822" x="1423988" y="3603625"/>
          <p14:tracePt t="8838" x="1423988" y="3589338"/>
          <p14:tracePt t="8846" x="1423988" y="3575050"/>
          <p14:tracePt t="8854" x="1423988" y="3562350"/>
          <p14:tracePt t="8868" x="1423988" y="3548063"/>
          <p14:tracePt t="8878" x="1423988" y="3519488"/>
          <p14:tracePt t="8879" x="1438275" y="3505200"/>
          <p14:tracePt t="8892" x="1438275" y="3478213"/>
          <p14:tracePt t="8901" x="1438275" y="3449638"/>
          <p14:tracePt t="8908" x="1452563" y="3435350"/>
          <p14:tracePt t="8919" x="1452563" y="3422650"/>
          <p14:tracePt t="8921" x="1452563" y="3408363"/>
          <p14:tracePt t="8928" x="1452563" y="3394075"/>
          <p14:tracePt t="8936" x="1452563" y="3379788"/>
          <p14:tracePt t="8951" x="1452563" y="3365500"/>
          <p14:tracePt t="8991" x="1452563" y="3352800"/>
          <p14:tracePt t="9031" x="1466850" y="3352800"/>
          <p14:tracePt t="9184" x="1481138" y="3352800"/>
          <p14:tracePt t="9224" x="1481138" y="3365500"/>
          <p14:tracePt t="9257" x="1493838" y="3365500"/>
          <p14:tracePt t="9304" x="1508125" y="3365500"/>
          <p14:tracePt t="9336" x="1522413" y="3365500"/>
          <p14:tracePt t="9367" x="1536700" y="3365500"/>
          <p14:tracePt t="9375" x="1549400" y="3365500"/>
          <p14:tracePt t="9386" x="1563688" y="3379788"/>
          <p14:tracePt t="9396" x="1577975" y="3379788"/>
          <p14:tracePt t="9407" x="1592263" y="3379788"/>
          <p14:tracePt t="9416" x="1606550" y="3379788"/>
          <p14:tracePt t="9431" x="1619250" y="3379788"/>
          <p14:tracePt t="9448" x="1633538" y="3379788"/>
          <p14:tracePt t="9463" x="1647825" y="3379788"/>
          <p14:tracePt t="9473" x="1662113" y="3379788"/>
          <p14:tracePt t="9488" x="1676400" y="3379788"/>
          <p14:tracePt t="9512" x="1689100" y="3379788"/>
          <p14:tracePt t="10249" x="1676400" y="3379788"/>
          <p14:tracePt t="10386" x="1676400" y="3394075"/>
          <p14:tracePt t="10426" x="1676400" y="3408363"/>
          <p14:tracePt t="10437" x="1662113" y="3408363"/>
          <p14:tracePt t="10457" x="1662113" y="3422650"/>
          <p14:tracePt t="10474" x="1647825" y="3422650"/>
          <p14:tracePt t="10506" x="1647825" y="3435350"/>
          <p14:tracePt t="10516" x="1633538" y="3435350"/>
          <p14:tracePt t="10539" x="1619250" y="3435350"/>
          <p14:tracePt t="10557" x="1606550" y="3449638"/>
          <p14:tracePt t="10587" x="1592263" y="3463925"/>
          <p14:tracePt t="10618" x="1577975" y="3463925"/>
          <p14:tracePt t="10642" x="1577975" y="3478213"/>
          <p14:tracePt t="10723" x="1577975" y="3492500"/>
          <p14:tracePt t="10778" x="1577975" y="3505200"/>
          <p14:tracePt t="10819" x="1577975" y="3519488"/>
          <p14:tracePt t="10859" x="1592263" y="3533775"/>
          <p14:tracePt t="10915" x="1592263" y="3548063"/>
          <p14:tracePt t="15260" x="1592263" y="3562350"/>
          <p14:tracePt t="15292" x="1592263" y="3575050"/>
          <p14:tracePt t="15302" x="1592263" y="3589338"/>
          <p14:tracePt t="15310" x="1592263" y="3603625"/>
          <p14:tracePt t="15319" x="1592263" y="3632200"/>
          <p14:tracePt t="15326" x="1592263" y="3644900"/>
          <p14:tracePt t="15340" x="1606550" y="3659188"/>
          <p14:tracePt t="15349" x="1606550" y="3673475"/>
          <p14:tracePt t="15357" x="1606550" y="3687763"/>
          <p14:tracePt t="15366" x="1606550" y="3702050"/>
          <p14:tracePt t="15387" x="1606550" y="3714750"/>
          <p14:tracePt t="15420" x="1606550" y="3729038"/>
          <p14:tracePt t="15452" x="1606550" y="3743325"/>
          <p14:tracePt t="15468" x="1619250" y="3743325"/>
          <p14:tracePt t="15486" x="1619250" y="3757613"/>
          <p14:tracePt t="15517" x="1619250" y="3771900"/>
          <p14:tracePt t="15532" x="1619250" y="3784600"/>
          <p14:tracePt t="15556" x="1633538" y="3784600"/>
          <p14:tracePt t="15566" x="1633538" y="3798888"/>
          <p14:tracePt t="15636" x="1647825" y="3798888"/>
          <p14:tracePt t="15668" x="1662113" y="3798888"/>
          <p14:tracePt t="15724" x="1676400" y="3798888"/>
          <p14:tracePt t="15797" x="1676400" y="3813175"/>
          <p14:tracePt t="18807" x="1676400" y="3798888"/>
          <p14:tracePt t="18817" x="1676400" y="3757613"/>
          <p14:tracePt t="18824" x="1703388" y="3702050"/>
          <p14:tracePt t="18835" x="1717675" y="3673475"/>
          <p14:tracePt t="18847" x="1731963" y="3659188"/>
          <p14:tracePt t="18848" x="1746250" y="3632200"/>
          <p14:tracePt t="18860" x="1758950" y="3617913"/>
          <p14:tracePt t="18870" x="1773238" y="3617913"/>
          <p14:tracePt t="18871" x="1787525" y="3603625"/>
          <p14:tracePt t="18881" x="1801813" y="3589338"/>
          <p14:tracePt t="18895" x="1816100" y="3575050"/>
          <p14:tracePt t="18905" x="1828800" y="3562350"/>
          <p14:tracePt t="18916" x="1843088" y="3562350"/>
          <p14:tracePt t="18924" x="1857375" y="3548063"/>
          <p14:tracePt t="18928" x="1885950" y="3533775"/>
          <p14:tracePt t="18942" x="1898650" y="3519488"/>
          <p14:tracePt t="18954" x="1912938" y="3505200"/>
          <p14:tracePt t="18955" x="1927225" y="3492500"/>
          <p14:tracePt t="18973" x="1955800" y="3478213"/>
          <p14:tracePt t="18974" x="1968500" y="3478213"/>
          <p14:tracePt t="18977" x="1997075" y="3463925"/>
          <p14:tracePt t="18990" x="2038350" y="3449638"/>
          <p14:tracePt t="18993" x="2066925" y="3435350"/>
          <p14:tracePt t="19011" x="2151063" y="3408363"/>
          <p14:tracePt t="19026" x="2206625" y="3408363"/>
          <p14:tracePt t="19028" x="2247900" y="3394075"/>
          <p14:tracePt t="19030" x="2305050" y="3394075"/>
          <p14:tracePt t="19040" x="2360613" y="3394075"/>
          <p14:tracePt t="19048" x="2416175" y="3394075"/>
          <p14:tracePt t="19061" x="2471738" y="3394075"/>
          <p14:tracePt t="19068" x="2527300" y="3394075"/>
          <p14:tracePt t="19076" x="2582863" y="3408363"/>
          <p14:tracePt t="19087" x="2652713" y="3422650"/>
          <p14:tracePt t="19088" x="2722563" y="3449638"/>
          <p14:tracePt t="19102" x="2792413" y="3478213"/>
          <p14:tracePt t="19103" x="2862263" y="3492500"/>
          <p14:tracePt t="19115" x="2932113" y="3519488"/>
          <p14:tracePt t="19125" x="3001963" y="3533775"/>
          <p14:tracePt t="19135" x="3059113" y="3548063"/>
          <p14:tracePt t="19137" x="3114675" y="3575050"/>
          <p14:tracePt t="19150" x="3141663" y="3575050"/>
          <p14:tracePt t="19151" x="3184525" y="3589338"/>
          <p14:tracePt t="19165" x="3211513" y="3603625"/>
          <p14:tracePt t="19178" x="3240088" y="3617913"/>
          <p14:tracePt t="19179" x="3254375" y="3617913"/>
          <p14:tracePt t="19196" x="3268663" y="3632200"/>
          <p14:tracePt t="19199" x="3281363" y="3632200"/>
          <p14:tracePt t="19214" x="3295650" y="3644900"/>
          <p14:tracePt t="19327" x="3281363" y="3644900"/>
          <p14:tracePt t="19338" x="3281363" y="3617913"/>
          <p14:tracePt t="19672" x="3309938" y="3617913"/>
          <p14:tracePt t="19682" x="3338513" y="3617913"/>
          <p14:tracePt t="19689" x="3365500" y="3617913"/>
          <p14:tracePt t="19698" x="3394075" y="3617913"/>
          <p14:tracePt t="19708" x="3435350" y="3632200"/>
          <p14:tracePt t="19723" x="3505200" y="3644900"/>
          <p14:tracePt t="19724" x="3575050" y="3673475"/>
          <p14:tracePt t="19738" x="3659188" y="3702050"/>
          <p14:tracePt t="19740" x="3700463" y="3714750"/>
          <p14:tracePt t="19752" x="3854450" y="3771900"/>
          <p14:tracePt t="19754" x="3965575" y="3798888"/>
          <p14:tracePt t="19765" x="4078288" y="3827463"/>
          <p14:tracePt t="19776" x="4189413" y="3868738"/>
          <p14:tracePt t="19780" x="4314825" y="3897313"/>
          <p14:tracePt t="19792" x="4371975" y="3911600"/>
          <p14:tracePt t="19793" x="4468813" y="3952875"/>
          <p14:tracePt t="19805" x="4567238" y="3981450"/>
          <p14:tracePt t="19816" x="4637088" y="4008438"/>
          <p14:tracePt t="19817" x="4664075" y="4022725"/>
          <p14:tracePt t="19829" x="4706938" y="4037013"/>
          <p14:tracePt t="19839" x="4733925" y="4051300"/>
          <p14:tracePt t="19841" x="4748213" y="4051300"/>
          <p14:tracePt t="19851" x="4762500" y="4051300"/>
          <p14:tracePt t="19858" x="4776788" y="4064000"/>
          <p14:tracePt t="19977" x="4762500" y="4064000"/>
          <p14:tracePt t="19993" x="4748213" y="4064000"/>
          <p14:tracePt t="25065" x="4748213" y="4051300"/>
          <p14:tracePt t="25076" x="4762500" y="4022725"/>
          <p14:tracePt t="25088" x="4789488" y="3981450"/>
          <p14:tracePt t="25089" x="4818063" y="3952875"/>
          <p14:tracePt t="25102" x="4873625" y="3897313"/>
          <p14:tracePt t="25103" x="4902200" y="3868738"/>
          <p14:tracePt t="25115" x="5013325" y="3784600"/>
          <p14:tracePt t="25126" x="5068888" y="3784600"/>
          <p14:tracePt t="25133" x="5153025" y="3743325"/>
          <p14:tracePt t="25135" x="5251450" y="3714750"/>
          <p14:tracePt t="25146" x="5405438" y="3673475"/>
          <p14:tracePt t="25156" x="5502275" y="3644900"/>
          <p14:tracePt t="25166" x="5627688" y="3617913"/>
          <p14:tracePt t="25178" x="5740400" y="3575050"/>
          <p14:tracePt t="25180" x="5865813" y="3519488"/>
          <p14:tracePt t="25182" x="5935663" y="3505200"/>
          <p14:tracePt t="25198" x="6061075" y="3478213"/>
          <p14:tracePt t="25199" x="6186488" y="3463925"/>
          <p14:tracePt t="25212" x="6299200" y="3449638"/>
          <p14:tracePt t="25222" x="6396038" y="3449638"/>
          <p14:tracePt t="25223" x="6508750" y="3449638"/>
          <p14:tracePt t="25233" x="6591300" y="3449638"/>
          <p14:tracePt t="25243" x="6689725" y="3449638"/>
          <p14:tracePt t="25252" x="6773863" y="3449638"/>
          <p14:tracePt t="25260" x="6843713" y="3449638"/>
          <p14:tracePt t="25268" x="6926263" y="3435350"/>
          <p14:tracePt t="25279" x="6996113" y="3422650"/>
          <p14:tracePt t="25281" x="7065963" y="3394075"/>
          <p14:tracePt t="25293" x="7135813" y="3379788"/>
          <p14:tracePt t="25303" x="7192963" y="3379788"/>
          <p14:tracePt t="25305" x="7248525" y="3379788"/>
          <p14:tracePt t="25313" x="7289800" y="3379788"/>
          <p14:tracePt t="25320" x="7318375" y="3379788"/>
          <p14:tracePt t="25329" x="7345363" y="3379788"/>
          <p14:tracePt t="25337" x="7373938" y="3379788"/>
          <p14:tracePt t="25345" x="7402513" y="3379788"/>
          <p14:tracePt t="25353" x="7429500" y="3379788"/>
          <p14:tracePt t="25362" x="7458075" y="3394075"/>
          <p14:tracePt t="25373" x="7472363" y="3394075"/>
          <p14:tracePt t="25381" x="7499350" y="3394075"/>
          <p14:tracePt t="25397" x="7527925" y="3408363"/>
          <p14:tracePt t="25414" x="7542213" y="3408363"/>
          <p14:tracePt t="25551" x="7554913" y="3408363"/>
          <p14:tracePt t="25591" x="7542213" y="3408363"/>
          <p14:tracePt t="27532" x="7527925" y="3435350"/>
          <p14:tracePt t="27545" x="7513638" y="3449638"/>
          <p14:tracePt t="27557" x="7472363" y="3492500"/>
          <p14:tracePt t="27558" x="7429500" y="3533775"/>
          <p14:tracePt t="27572" x="7402513" y="3562350"/>
          <p14:tracePt t="27573" x="7345363" y="3589338"/>
          <p14:tracePt t="27587" x="7318375" y="3632200"/>
          <p14:tracePt t="27589" x="7275513" y="3659188"/>
          <p14:tracePt t="27602" x="7219950" y="3729038"/>
          <p14:tracePt t="27603" x="7164388" y="3771900"/>
          <p14:tracePt t="27616" x="7135813" y="3813175"/>
          <p14:tracePt t="27626" x="7094538" y="3854450"/>
          <p14:tracePt t="27628" x="7065963" y="3897313"/>
          <p14:tracePt t="27645" x="7038975" y="3911600"/>
          <p14:tracePt t="27646" x="7010400" y="3938588"/>
          <p14:tracePt t="27659" x="6983413" y="3967163"/>
          <p14:tracePt t="27669" x="6969125" y="3981450"/>
          <p14:tracePt t="27672" x="6954838" y="3994150"/>
          <p14:tracePt t="27687" x="6954838" y="4008438"/>
          <p14:tracePt t="27688" x="6940550" y="4008438"/>
          <p14:tracePt t="27696" x="6940550" y="4022725"/>
          <p14:tracePt t="27704" x="6926263" y="4022725"/>
          <p14:tracePt t="27711" x="6926263" y="4051300"/>
          <p14:tracePt t="27720" x="6913563" y="4064000"/>
          <p14:tracePt t="27729" x="6913563" y="4078288"/>
          <p14:tracePt t="27737" x="6899275" y="4106863"/>
          <p14:tracePt t="27752" x="6884988" y="4191000"/>
          <p14:tracePt t="27756" x="6884988" y="4232275"/>
          <p14:tracePt t="27768" x="6884988" y="4273550"/>
          <p14:tracePt t="27775" x="6884988" y="4329113"/>
          <p14:tracePt t="27785" x="6884988" y="4371975"/>
          <p14:tracePt t="27792" x="6884988" y="4413250"/>
          <p14:tracePt t="27801" x="6899275" y="4456113"/>
          <p14:tracePt t="27810" x="6913563" y="4511675"/>
          <p14:tracePt t="27820" x="6940550" y="4538663"/>
          <p14:tracePt t="27821" x="6983413" y="4567238"/>
          <p14:tracePt t="27832" x="7024688" y="4595813"/>
          <p14:tracePt t="27843" x="7065963" y="4622800"/>
          <p14:tracePt t="27844" x="7108825" y="4637088"/>
          <p14:tracePt t="27857" x="7150100" y="4637088"/>
          <p14:tracePt t="27864" x="7205663" y="4651375"/>
          <p14:tracePt t="27875" x="7248525" y="4651375"/>
          <p14:tracePt t="27876" x="7289800" y="4651375"/>
          <p14:tracePt t="27885" x="7318375" y="4651375"/>
          <p14:tracePt t="27892" x="7345363" y="4637088"/>
          <p14:tracePt t="27903" x="7373938" y="4608513"/>
          <p14:tracePt t="27916" x="7388225" y="4567238"/>
          <p14:tracePt t="27919" x="7402513" y="4525963"/>
          <p14:tracePt t="27931" x="7415213" y="4483100"/>
          <p14:tracePt t="27933" x="7429500" y="4441825"/>
          <p14:tracePt t="27951" x="7429500" y="4343400"/>
          <p14:tracePt t="27965" x="7415213" y="4302125"/>
          <p14:tracePt t="27969" x="7388225" y="4260850"/>
          <p14:tracePt t="27980" x="7359650" y="4232275"/>
          <p14:tracePt t="27983" x="7318375" y="4191000"/>
          <p14:tracePt t="28002" x="7219950" y="4133850"/>
          <p14:tracePt t="28019" x="7150100" y="4106863"/>
          <p14:tracePt t="28020" x="7010400" y="4064000"/>
          <p14:tracePt t="28030" x="6926263" y="4051300"/>
          <p14:tracePt t="28039" x="6856413" y="4037013"/>
          <p14:tracePt t="28048" x="6773863" y="4022725"/>
          <p14:tracePt t="28059" x="6689725" y="4022725"/>
          <p14:tracePt t="28060" x="6619875" y="4022725"/>
          <p14:tracePt t="28070" x="6535738" y="4022725"/>
          <p14:tracePt t="28077" x="6521450" y="4022725"/>
          <p14:tracePt t="28086" x="6465888" y="4022725"/>
          <p14:tracePt t="28093" x="6424613" y="4037013"/>
          <p14:tracePt t="28103" x="6396038" y="4037013"/>
          <p14:tracePt t="28110" x="6381750" y="4051300"/>
          <p14:tracePt t="28120" x="6381750" y="4064000"/>
          <p14:tracePt t="28127" x="6369050" y="4078288"/>
          <p14:tracePt t="28137" x="6369050" y="4092575"/>
          <p14:tracePt t="28144" x="6369050" y="4121150"/>
          <p14:tracePt t="28152" x="6369050" y="4133850"/>
          <p14:tracePt t="28160" x="6369050" y="4176713"/>
          <p14:tracePt t="28169" x="6381750" y="4203700"/>
          <p14:tracePt t="28180" x="6396038" y="4217988"/>
          <p14:tracePt t="28185" x="6410325" y="4246563"/>
          <p14:tracePt t="28196" x="6438900" y="4273550"/>
          <p14:tracePt t="28198" x="6451600" y="4287838"/>
          <p14:tracePt t="28213" x="6494463" y="4316413"/>
          <p14:tracePt t="28214" x="6521450" y="4343400"/>
          <p14:tracePt t="28227" x="6535738" y="4343400"/>
          <p14:tracePt t="28235" x="6578600" y="4357688"/>
          <p14:tracePt t="28245" x="6605588" y="4357688"/>
          <p14:tracePt t="28246" x="6634163" y="4371975"/>
          <p14:tracePt t="28256" x="6661150" y="4371975"/>
          <p14:tracePt t="28264" x="6704013" y="4386263"/>
          <p14:tracePt t="28275" x="6731000" y="4386263"/>
          <p14:tracePt t="28281" x="6759575" y="4386263"/>
          <p14:tracePt t="28286" x="6786563" y="4371975"/>
          <p14:tracePt t="28303" x="6815138" y="4357688"/>
          <p14:tracePt t="28305" x="6829425" y="4343400"/>
          <p14:tracePt t="28321" x="6856413" y="4329113"/>
          <p14:tracePt t="28322" x="6870700" y="4316413"/>
          <p14:tracePt t="28333" x="6884988" y="4302125"/>
          <p14:tracePt t="28336" x="6899275" y="4287838"/>
          <p14:tracePt t="28347" x="6913563" y="4287838"/>
          <p14:tracePt t="28355" x="6913563" y="4273550"/>
          <p14:tracePt t="28361" x="6926263" y="4260850"/>
          <p14:tracePt t="28372" x="6926263" y="4246563"/>
          <p14:tracePt t="28373" x="6940550" y="4232275"/>
          <p14:tracePt t="28382" x="6940550" y="4217988"/>
          <p14:tracePt t="28391" x="6940550" y="4191000"/>
          <p14:tracePt t="28398" x="6954838" y="4176713"/>
          <p14:tracePt t="28408" x="6954838" y="4162425"/>
          <p14:tracePt t="28421" x="6954838" y="4148138"/>
          <p14:tracePt t="28428" x="6954838" y="4133850"/>
          <p14:tracePt t="28438" x="6954838" y="4121150"/>
          <p14:tracePt t="28453" x="6954838" y="4106863"/>
          <p14:tracePt t="28460" x="6940550" y="4106863"/>
          <p14:tracePt t="28470" x="6940550" y="4092575"/>
          <p14:tracePt t="28476" x="6926263" y="4078288"/>
          <p14:tracePt t="28487" x="6884988" y="4078288"/>
          <p14:tracePt t="28495" x="6870700" y="4078288"/>
          <p14:tracePt t="28503" x="6843713" y="4064000"/>
          <p14:tracePt t="28512" x="6829425" y="4064000"/>
          <p14:tracePt t="28520" x="6800850" y="4064000"/>
          <p14:tracePt t="28527" x="6773863" y="4064000"/>
          <p14:tracePt t="28536" x="6759575" y="4064000"/>
          <p14:tracePt t="28543" x="6731000" y="4064000"/>
          <p14:tracePt t="28553" x="6716713" y="4064000"/>
          <p14:tracePt t="28561" x="6689725" y="4064000"/>
          <p14:tracePt t="28570" x="6675438" y="4064000"/>
          <p14:tracePt t="28580" x="6661150" y="4064000"/>
          <p14:tracePt t="28589" x="6646863" y="4064000"/>
          <p14:tracePt t="28613" x="6634163" y="4064000"/>
          <p14:tracePt t="28637" x="6634163" y="4078288"/>
          <p14:tracePt t="28685" x="6634163" y="4092575"/>
          <p14:tracePt t="28696" x="6646863" y="4092575"/>
          <p14:tracePt t="28708" x="6661150" y="4106863"/>
          <p14:tracePt t="28709" x="6675438" y="4106863"/>
          <p14:tracePt t="28722" x="6689725" y="4121150"/>
          <p14:tracePt t="28732" x="6716713" y="4121150"/>
          <p14:tracePt t="28734" x="6759575" y="4133850"/>
          <p14:tracePt t="28744" x="6786563" y="4133850"/>
          <p14:tracePt t="28751" x="6829425" y="4148138"/>
          <p14:tracePt t="28761" x="6870700" y="4148138"/>
          <p14:tracePt t="28769" x="6926263" y="4148138"/>
          <p14:tracePt t="28777" x="6983413" y="4148138"/>
          <p14:tracePt t="28785" x="7038975" y="4148138"/>
          <p14:tracePt t="28793" x="7094538" y="4148138"/>
          <p14:tracePt t="28801" x="7123113" y="4133850"/>
          <p14:tracePt t="28812" x="7150100" y="4121150"/>
          <p14:tracePt t="28821" x="7192963" y="4121150"/>
          <p14:tracePt t="28828" x="7219950" y="4092575"/>
          <p14:tracePt t="28830" x="7234238" y="4092575"/>
          <p14:tracePt t="28839" x="7248525" y="4078288"/>
          <p14:tracePt t="28848" x="7262813" y="4064000"/>
          <p14:tracePt t="28859" x="7275513" y="4064000"/>
          <p14:tracePt t="28866" x="7275513" y="4051300"/>
          <p14:tracePt t="28877" x="7289800" y="4051300"/>
          <p14:tracePt t="28934" x="7289800" y="4037013"/>
          <p14:tracePt t="32872" x="7304088" y="4037013"/>
          <p14:tracePt t="32882" x="7332663" y="4022725"/>
          <p14:tracePt t="32891" x="7373938" y="3994150"/>
          <p14:tracePt t="32902" x="7415213" y="3967163"/>
          <p14:tracePt t="32915" x="7472363" y="3924300"/>
          <p14:tracePt t="32917" x="7542213" y="3883025"/>
          <p14:tracePt t="32930" x="7624763" y="3841750"/>
          <p14:tracePt t="32932" x="7653338" y="3813175"/>
          <p14:tracePt t="32943" x="7737475" y="3771900"/>
          <p14:tracePt t="32953" x="7820025" y="3729038"/>
          <p14:tracePt t="32966" x="7947025" y="3673475"/>
          <p14:tracePt t="32968" x="8043863" y="3644900"/>
          <p14:tracePt t="32970" x="8142288" y="3603625"/>
          <p14:tracePt t="32986" x="8337550" y="3533775"/>
          <p14:tracePt t="32988" x="8505825" y="3478213"/>
          <p14:tracePt t="33002" x="8701088" y="3408363"/>
          <p14:tracePt t="33003" x="8910638" y="3324225"/>
          <p14:tracePt t="33016" x="9161463" y="3254375"/>
          <p14:tracePt t="33018" x="9286875" y="3225800"/>
          <p14:tracePt t="33029" x="9551988" y="3184525"/>
          <p14:tracePt t="33040" x="9804400" y="3155950"/>
          <p14:tracePt t="33041" x="10040938" y="3143250"/>
          <p14:tracePt t="33054" x="10264775" y="3143250"/>
          <p14:tracePt t="33062" x="10445750" y="3143250"/>
          <p14:tracePt t="33070" x="10628313" y="3155950"/>
          <p14:tracePt t="33080" x="10780713" y="3198813"/>
          <p14:tracePt t="33091" x="10850563" y="3225800"/>
          <p14:tracePt t="33092" x="10963275" y="3254375"/>
          <p14:tracePt t="33106" x="11074400" y="3282950"/>
          <p14:tracePt t="33107" x="11158538" y="3324225"/>
          <p14:tracePt t="33120" x="11242675" y="3338513"/>
          <p14:tracePt t="33121" x="11269663" y="3352800"/>
          <p14:tracePt t="33133" x="11312525" y="3365500"/>
          <p14:tracePt t="33144" x="11339513" y="3379788"/>
          <p14:tracePt t="33154" x="11368088" y="3379788"/>
          <p14:tracePt t="33166" x="11382375" y="3394075"/>
          <p14:tracePt t="33171" x="11396663" y="3394075"/>
          <p14:tracePt t="33185" x="11396663" y="3408363"/>
          <p14:tracePt t="33217" x="11409363" y="3408363"/>
          <p14:tracePt t="33241" x="11409363" y="3422650"/>
          <p14:tracePt t="33267" x="11409363" y="3435350"/>
          <p14:tracePt t="33298" x="11409363" y="3449638"/>
          <p14:tracePt t="33498" x="11423650" y="3449638"/>
          <p14:tracePt t="33514" x="11423650" y="3435350"/>
          <p14:tracePt t="33546" x="11423650" y="3422650"/>
          <p14:tracePt t="33556" x="11423650" y="3408363"/>
          <p14:tracePt t="33562" x="11409363" y="3379788"/>
          <p14:tracePt t="33573" x="11396663" y="3352800"/>
          <p14:tracePt t="33584" x="11382375" y="3338513"/>
          <p14:tracePt t="33593" x="11353800" y="3295650"/>
          <p14:tracePt t="33594" x="11326813" y="3254375"/>
          <p14:tracePt t="33607" x="11312525" y="3225800"/>
          <p14:tracePt t="33617" x="11298238" y="3213100"/>
          <p14:tracePt t="33619" x="11283950" y="3184525"/>
          <p14:tracePt t="33634" x="11256963" y="3143250"/>
          <p14:tracePt t="33635" x="11242675" y="3128963"/>
          <p14:tracePt t="33649" x="11214100" y="3100388"/>
          <p14:tracePt t="33660" x="11187113" y="3073400"/>
          <p14:tracePt t="33661" x="11158538" y="3059113"/>
          <p14:tracePt t="33674" x="11117263" y="3030538"/>
          <p14:tracePt t="33676" x="11074400" y="3016250"/>
          <p14:tracePt t="33688" x="11033125" y="2989263"/>
          <p14:tracePt t="33697" x="10990263" y="2974975"/>
          <p14:tracePt t="33700" x="10934700" y="2946400"/>
          <p14:tracePt t="33716" x="10893425" y="2933700"/>
          <p14:tracePt t="33718" x="10837863" y="2905125"/>
          <p14:tracePt t="33731" x="10795000" y="2905125"/>
          <p14:tracePt t="33733" x="10725150" y="2890838"/>
          <p14:tracePt t="33742" x="10683875" y="2876550"/>
          <p14:tracePt t="33753" x="10614025" y="2876550"/>
          <p14:tracePt t="33755" x="10529888" y="2863850"/>
          <p14:tracePt t="33764" x="10460038" y="2849563"/>
          <p14:tracePt t="33774" x="10390188" y="2849563"/>
          <p14:tracePt t="33782" x="10320338" y="2835275"/>
          <p14:tracePt t="33792" x="10293350" y="2835275"/>
          <p14:tracePt t="33800" x="10236200" y="2835275"/>
          <p14:tracePt t="33807" x="10180638" y="2820988"/>
          <p14:tracePt t="33818" x="10139363" y="2820988"/>
          <p14:tracePt t="33819" x="10110788" y="2820988"/>
          <p14:tracePt t="33826" x="10055225" y="2820988"/>
          <p14:tracePt t="33836" x="10040938" y="2820988"/>
          <p14:tracePt t="33846" x="10026650" y="2820988"/>
          <p14:tracePt t="33870" x="9985375" y="2835275"/>
          <p14:tracePt t="33873" x="9971088" y="2835275"/>
          <p14:tracePt t="33874" x="9971088" y="2849563"/>
          <p14:tracePt t="33885" x="9956800" y="2849563"/>
          <p14:tracePt t="33892" x="9956800" y="2863850"/>
          <p14:tracePt t="33900" x="9944100" y="2876550"/>
          <p14:tracePt t="33910" x="9929813" y="2890838"/>
          <p14:tracePt t="33920" x="9886950" y="2946400"/>
          <p14:tracePt t="33929" x="9845675" y="3016250"/>
          <p14:tracePt t="33939" x="9804400" y="3100388"/>
          <p14:tracePt t="33940" x="9734550" y="3198813"/>
          <p14:tracePt t="33952" x="9705975" y="3240088"/>
          <p14:tracePt t="33962" x="9650413" y="3309938"/>
          <p14:tracePt t="33964" x="9636125" y="3338513"/>
          <p14:tracePt t="33977" x="9594850" y="3408363"/>
          <p14:tracePt t="33984" x="9580563" y="3449638"/>
          <p14:tracePt t="33986" x="9566275" y="3492500"/>
          <p14:tracePt t="34001" x="9551988" y="3519488"/>
          <p14:tracePt t="34002" x="9539288" y="3548063"/>
          <p14:tracePt t="34013" x="9539288" y="3589338"/>
          <p14:tracePt t="34021" x="9539288" y="3632200"/>
          <p14:tracePt t="34035" x="9539288" y="3659188"/>
          <p14:tracePt t="34036" x="9539288" y="3702050"/>
          <p14:tracePt t="34043" x="9539288" y="3714750"/>
          <p14:tracePt t="34052" x="9551988" y="3757613"/>
          <p14:tracePt t="34060" x="9566275" y="3784600"/>
          <p14:tracePt t="34071" x="9594850" y="3813175"/>
          <p14:tracePt t="34081" x="9621838" y="3841750"/>
          <p14:tracePt t="34091" x="9664700" y="3868738"/>
          <p14:tracePt t="34093" x="9705975" y="3897313"/>
          <p14:tracePt t="34104" x="9761538" y="3924300"/>
          <p14:tracePt t="34113" x="9804400" y="3952875"/>
          <p14:tracePt t="34117" x="9859963" y="3994150"/>
          <p14:tracePt t="34128" x="9915525" y="4022725"/>
          <p14:tracePt t="34138" x="9956800" y="4037013"/>
          <p14:tracePt t="34139" x="9999663" y="4051300"/>
          <p14:tracePt t="34150" x="10069513" y="4051300"/>
          <p14:tracePt t="34157" x="10166350" y="4051300"/>
          <p14:tracePt t="34164" x="10236200" y="4051300"/>
          <p14:tracePt t="34172" x="10293350" y="4037013"/>
          <p14:tracePt t="34182" x="10334625" y="4008438"/>
          <p14:tracePt t="34192" x="10363200" y="4008438"/>
          <p14:tracePt t="34200" x="10390188" y="3994150"/>
          <p14:tracePt t="34203" x="10433050" y="3981450"/>
          <p14:tracePt t="34215" x="10445750" y="3967163"/>
          <p14:tracePt t="34226" x="10460038" y="3967163"/>
          <p14:tracePt t="34228" x="10474325" y="3952875"/>
          <p14:tracePt t="34252" x="10488613" y="3938588"/>
          <p14:tracePt t="34284" x="10488613" y="3924300"/>
          <p14:tracePt t="34315" x="10488613" y="3911600"/>
          <p14:tracePt t="34355" x="10488613" y="3897313"/>
          <p14:tracePt t="34365" x="10474325" y="3897313"/>
          <p14:tracePt t="34411" x="10460038" y="3883025"/>
          <p14:tracePt t="34437" x="10460038" y="3868738"/>
          <p14:tracePt t="34446" x="10445750" y="3868738"/>
          <p14:tracePt t="34459" x="10445750" y="3841750"/>
          <p14:tracePt t="34469" x="10445750" y="3827463"/>
          <p14:tracePt t="34477" x="10445750" y="3813175"/>
          <p14:tracePt t="34485" x="10445750" y="3798888"/>
          <p14:tracePt t="34492" x="10445750" y="3771900"/>
          <p14:tracePt t="34507" x="10445750" y="3757613"/>
          <p14:tracePt t="34515" x="10445750" y="3743325"/>
          <p14:tracePt t="34700" x="10433050" y="3743325"/>
          <p14:tracePt t="34731" x="10418763" y="3743325"/>
          <p14:tracePt t="34764" x="10404475" y="3743325"/>
          <p14:tracePt t="34775" x="10404475" y="3729038"/>
          <p14:tracePt t="37597" x="10390188" y="3729038"/>
          <p14:tracePt t="37609" x="10334625" y="3729038"/>
          <p14:tracePt t="37618" x="10264775" y="3729038"/>
          <p14:tracePt t="37625" x="10180638" y="3729038"/>
          <p14:tracePt t="37634" x="10083800" y="3729038"/>
          <p14:tracePt t="37642" x="9944100" y="3729038"/>
          <p14:tracePt t="37652" x="9775825" y="3729038"/>
          <p14:tracePt t="37654" x="9580563" y="3714750"/>
          <p14:tracePt t="37666" x="9385300" y="3702050"/>
          <p14:tracePt t="37676" x="9175750" y="3687763"/>
          <p14:tracePt t="37686" x="8980488" y="3687763"/>
          <p14:tracePt t="37687" x="8756650" y="3673475"/>
          <p14:tracePt t="37698" x="8561388" y="3644900"/>
          <p14:tracePt t="37708" x="8337550" y="3644900"/>
          <p14:tracePt t="37711" x="8099425" y="3632200"/>
          <p14:tracePt t="37722" x="7877175" y="3603625"/>
          <p14:tracePt t="37724" x="7639050" y="3603625"/>
          <p14:tracePt t="37735" x="7234238" y="3603625"/>
          <p14:tracePt t="37742" x="6983413" y="3603625"/>
          <p14:tracePt t="37750" x="6716713" y="3603625"/>
          <p14:tracePt t="37757" x="6465888" y="3617913"/>
          <p14:tracePt t="37767" x="6354763" y="3644900"/>
          <p14:tracePt t="37778" x="6116638" y="3687763"/>
          <p14:tracePt t="37788" x="6019800" y="3702050"/>
          <p14:tracePt t="37790" x="5851525" y="3729038"/>
          <p14:tracePt t="37802" x="5697538" y="3757613"/>
          <p14:tracePt t="37812" x="5586413" y="3757613"/>
          <p14:tracePt t="37814" x="5487988" y="3771900"/>
          <p14:tracePt t="37822" x="5405438" y="3784600"/>
          <p14:tracePt t="37834" x="5335588" y="3784600"/>
          <p14:tracePt t="37842" x="5278438" y="3798888"/>
          <p14:tracePt t="37852" x="5237163" y="3827463"/>
          <p14:tracePt t="37853" x="5208588" y="3841750"/>
          <p14:tracePt t="37866" x="5181600" y="3854450"/>
          <p14:tracePt t="37876" x="5181600" y="3868738"/>
          <p14:tracePt t="37884" x="5153025" y="3883025"/>
          <p14:tracePt t="37886" x="5153025" y="3897313"/>
          <p14:tracePt t="37896" x="5138738" y="3924300"/>
          <p14:tracePt t="38182" x="5126038" y="3924300"/>
          <p14:tracePt t="38195" x="4999038" y="3924300"/>
          <p14:tracePt t="38204" x="4873625" y="3938588"/>
          <p14:tracePt t="38207" x="4748213" y="3967163"/>
          <p14:tracePt t="38221" x="4637088" y="3981450"/>
          <p14:tracePt t="38222" x="4524375" y="4008438"/>
          <p14:tracePt t="38234" x="4314825" y="4022725"/>
          <p14:tracePt t="38245" x="4119563" y="4051300"/>
          <p14:tracePt t="38254" x="4035425" y="4051300"/>
          <p14:tracePt t="38256" x="3756025" y="4064000"/>
          <p14:tracePt t="38266" x="3589338" y="4078288"/>
          <p14:tracePt t="38275" x="3421063" y="4092575"/>
          <p14:tracePt t="38286" x="3254375" y="4092575"/>
          <p14:tracePt t="38297" x="3071813" y="4106863"/>
          <p14:tracePt t="38300" x="2905125" y="4121150"/>
          <p14:tracePt t="38313" x="2751138" y="4148138"/>
          <p14:tracePt t="38314" x="2681288" y="4162425"/>
          <p14:tracePt t="38325" x="2555875" y="4191000"/>
          <p14:tracePt t="38328" x="2444750" y="4203700"/>
          <p14:tracePt t="38346" x="2276475" y="4232275"/>
          <p14:tracePt t="38362" x="2192338" y="4260850"/>
          <p14:tracePt t="38364" x="2095500" y="4302125"/>
          <p14:tracePt t="38374" x="1968500" y="4386263"/>
          <p14:tracePt t="38896" x="1968500" y="4398963"/>
          <p14:tracePt t="38906" x="1968500" y="4427538"/>
          <p14:tracePt t="38914" x="1968500" y="4441825"/>
          <p14:tracePt t="38921" x="1968500" y="4468813"/>
          <p14:tracePt t="38932" x="1968500" y="4511675"/>
          <p14:tracePt t="38939" x="1955800" y="4538663"/>
          <p14:tracePt t="38950" x="1941513" y="4567238"/>
          <p14:tracePt t="38958" x="1927225" y="4581525"/>
          <p14:tracePt t="38960" x="1927225" y="4608513"/>
          <p14:tracePt t="38969" x="1912938" y="4637088"/>
          <p14:tracePt t="38978" x="1885950" y="4678363"/>
          <p14:tracePt t="38990" x="1871663" y="4706938"/>
          <p14:tracePt t="38992" x="1871663" y="4721225"/>
          <p14:tracePt t="39005" x="1857375" y="4762500"/>
          <p14:tracePt t="39015" x="1857375" y="4791075"/>
          <p14:tracePt t="39017" x="1843088" y="4805363"/>
          <p14:tracePt t="39026" x="1843088" y="4832350"/>
          <p14:tracePt t="39033" x="1843088" y="4846638"/>
          <p14:tracePt t="39041" x="1828800" y="4860925"/>
          <p14:tracePt t="39050" x="1828800" y="4875213"/>
          <p14:tracePt t="39057" x="1828800" y="4887913"/>
          <p14:tracePt t="39071" x="1816100" y="4902200"/>
          <p14:tracePt t="39087" x="1816100" y="4916488"/>
          <p14:tracePt t="39111" x="1816100" y="4930775"/>
          <p14:tracePt t="39119" x="1816100" y="4945063"/>
          <p14:tracePt t="39144" x="1816100" y="4957763"/>
          <p14:tracePt t="39159" x="1816100" y="4972050"/>
          <p14:tracePt t="39191" x="1816100" y="4986338"/>
          <p14:tracePt t="39223" x="1816100" y="5000625"/>
          <p14:tracePt t="39256" x="1816100" y="5014913"/>
          <p14:tracePt t="39281" x="1816100" y="5027613"/>
          <p14:tracePt t="39298" x="1816100" y="5041900"/>
          <p14:tracePt t="39312" x="1816100" y="5056188"/>
          <p14:tracePt t="39319" x="1816100" y="5070475"/>
          <p14:tracePt t="39335" x="1816100" y="5084763"/>
          <p14:tracePt t="39343" x="1801813" y="5097463"/>
          <p14:tracePt t="39353" x="1801813" y="5111750"/>
          <p14:tracePt t="39368" x="1787525" y="5126038"/>
          <p14:tracePt t="39377" x="1787525" y="5140325"/>
          <p14:tracePt t="39392" x="1787525" y="5154613"/>
          <p14:tracePt t="39404" x="1773238" y="5154613"/>
          <p14:tracePt t="39414" x="1773238" y="5167313"/>
          <p14:tracePt t="39425" x="1773238" y="5181600"/>
          <p14:tracePt t="39433" x="1773238" y="5195888"/>
          <p14:tracePt t="39449" x="1773238" y="5210175"/>
          <p14:tracePt t="39456" x="1758950" y="5210175"/>
          <p14:tracePt t="39466" x="1758950" y="5224463"/>
          <p14:tracePt t="39488" x="1758950" y="5237163"/>
          <p14:tracePt t="39520" x="1758950" y="5251450"/>
          <p14:tracePt t="39568" x="1758950" y="5265738"/>
          <p14:tracePt t="39641" x="1758950" y="5280025"/>
          <p14:tracePt t="39673" x="1758950" y="5294313"/>
          <p14:tracePt t="39688" x="1758950" y="5307013"/>
          <p14:tracePt t="39704" x="1758950" y="5321300"/>
          <p14:tracePt t="39712" x="1758950" y="5335588"/>
          <p14:tracePt t="39720" x="1758950" y="5349875"/>
          <p14:tracePt t="39733" x="1758950" y="5364163"/>
          <p14:tracePt t="39740" x="1746250" y="5376863"/>
          <p14:tracePt t="39751" x="1746250" y="5391150"/>
          <p14:tracePt t="39757" x="1746250" y="5419725"/>
          <p14:tracePt t="39770" x="1746250" y="5434013"/>
          <p14:tracePt t="39776" x="1746250" y="5446713"/>
          <p14:tracePt t="39785" x="1746250" y="5461000"/>
          <p14:tracePt t="39802" x="1746250" y="5475288"/>
          <p14:tracePt t="39825" x="1746250" y="5489575"/>
          <p14:tracePt t="40009" x="1731963" y="5489575"/>
          <p14:tracePt t="40018" x="1717675" y="5489575"/>
          <p14:tracePt t="46555" x="1828800" y="5489575"/>
          <p14:tracePt t="46568" x="1912938" y="5489575"/>
          <p14:tracePt t="46577" x="1982788" y="5489575"/>
          <p14:tracePt t="46586" x="2052638" y="5489575"/>
          <p14:tracePt t="46588" x="2108200" y="5489575"/>
          <p14:tracePt t="46595" x="2178050" y="5516563"/>
          <p14:tracePt t="46608" x="2235200" y="5545138"/>
          <p14:tracePt t="46622" x="2305050" y="5573713"/>
          <p14:tracePt t="46623" x="2360613" y="5600700"/>
          <p14:tracePt t="46636" x="2486025" y="5643563"/>
          <p14:tracePt t="46637" x="2611438" y="5699125"/>
          <p14:tracePt t="46650" x="2765425" y="5740400"/>
          <p14:tracePt t="46660" x="2905125" y="5783263"/>
          <p14:tracePt t="46661" x="3114675" y="5824538"/>
          <p14:tracePt t="46675" x="3463925" y="5865813"/>
          <p14:tracePt t="46676" x="3714750" y="5880100"/>
          <p14:tracePt t="46688" x="3979863" y="5922963"/>
          <p14:tracePt t="46698" x="4105275" y="5949950"/>
          <p14:tracePt t="46708" x="4314825" y="6005513"/>
          <p14:tracePt t="46709" x="4524375" y="6048375"/>
          <p14:tracePt t="46720" x="4706938" y="6118225"/>
          <p14:tracePt t="46730" x="4762500" y="6145213"/>
          <p14:tracePt t="46740" x="4873625" y="6188075"/>
          <p14:tracePt t="46741" x="4902200" y="6188075"/>
          <p14:tracePt t="46751" x="4972050" y="6215063"/>
          <p14:tracePt t="46761" x="5013325" y="6243638"/>
          <p14:tracePt t="46764" x="5056188" y="6257925"/>
          <p14:tracePt t="46796" x="5056188" y="6243638"/>
          <p14:tracePt t="47725" x="5056188" y="6215063"/>
          <p14:tracePt t="47736" x="5056188" y="6188075"/>
          <p14:tracePt t="47744" x="5068888" y="6173788"/>
          <p14:tracePt t="47754" x="5068888" y="6159500"/>
          <p14:tracePt t="47761" x="5068888" y="6130925"/>
          <p14:tracePt t="47769" x="5083175" y="6103938"/>
          <p14:tracePt t="47779" x="5097463" y="6061075"/>
          <p14:tracePt t="47789" x="5126038" y="5992813"/>
          <p14:tracePt t="47791" x="5138738" y="5922963"/>
          <p14:tracePt t="47802" x="5167313" y="5853113"/>
          <p14:tracePt t="47813" x="5195888" y="5810250"/>
          <p14:tracePt t="47814" x="5208588" y="5754688"/>
          <p14:tracePt t="47827" x="5222875" y="5726113"/>
          <p14:tracePt t="47837" x="5237163" y="5684838"/>
          <p14:tracePt t="47847" x="5251450" y="5643563"/>
          <p14:tracePt t="47848" x="5265738" y="5600700"/>
          <p14:tracePt t="47861" x="5265738" y="5573713"/>
          <p14:tracePt t="47862" x="5278438" y="5573713"/>
          <p14:tracePt t="47872" x="5278438" y="5559425"/>
          <p14:tracePt t="47879" x="5278438" y="5545138"/>
          <p14:tracePt t="47888" x="5292725" y="5530850"/>
          <p14:tracePt t="47897" x="5292725" y="5503863"/>
          <p14:tracePt t="47906" x="5292725" y="5489575"/>
          <p14:tracePt t="47914" x="5307013" y="5461000"/>
          <p14:tracePt t="47926" x="5321300" y="5446713"/>
          <p14:tracePt t="47929" x="5335588" y="5405438"/>
          <p14:tracePt t="47946" x="5348288" y="5391150"/>
          <p14:tracePt t="47948" x="5348288" y="5376863"/>
          <p14:tracePt t="47949" x="5362575" y="5349875"/>
          <p14:tracePt t="47962" x="5362575" y="5321300"/>
          <p14:tracePt t="47970" x="5376863" y="5307013"/>
          <p14:tracePt t="47981" x="5376863" y="5294313"/>
          <p14:tracePt t="47982" x="5376863" y="5280025"/>
          <p14:tracePt t="47990" x="5391150" y="5265738"/>
          <p14:tracePt t="48000" x="5391150" y="5251450"/>
          <p14:tracePt t="48008" x="5391150" y="5237163"/>
          <p14:tracePt t="48022" x="5405438" y="5224463"/>
          <p14:tracePt t="48045" x="5405438" y="5210175"/>
          <p14:tracePt t="48070" x="5405438" y="5195888"/>
          <p14:tracePt t="48182" x="5405438" y="5181600"/>
          <p14:tracePt t="53721" x="5376863" y="5181600"/>
          <p14:tracePt t="53732" x="5348288" y="5181600"/>
          <p14:tracePt t="53742" x="5307013" y="5181600"/>
          <p14:tracePt t="53755" x="5278438" y="5181600"/>
          <p14:tracePt t="53757" x="5222875" y="5181600"/>
          <p14:tracePt t="53764" x="5181600" y="5181600"/>
          <p14:tracePt t="53772" x="5126038" y="5181600"/>
          <p14:tracePt t="53780" x="5068888" y="5210175"/>
          <p14:tracePt t="53791" x="4999038" y="5224463"/>
          <p14:tracePt t="53801" x="4929188" y="5251450"/>
          <p14:tracePt t="53804" x="4887913" y="5280025"/>
          <p14:tracePt t="53816" x="4859338" y="5294313"/>
          <p14:tracePt t="53819" x="4818063" y="5307013"/>
          <p14:tracePt t="53838" x="4762500" y="5335588"/>
          <p14:tracePt t="53853" x="4748213" y="5349875"/>
          <p14:tracePt t="53855" x="4733925" y="5364163"/>
          <p14:tracePt t="53867" x="4719638" y="5376863"/>
          <p14:tracePt t="53869" x="4719638" y="5405438"/>
          <p14:tracePt t="53888" x="4706938" y="5475288"/>
          <p14:tracePt t="53902" x="4692650" y="5516563"/>
          <p14:tracePt t="53904" x="4678363" y="5559425"/>
          <p14:tracePt t="53906" x="4678363" y="5600700"/>
          <p14:tracePt t="53919" x="4664075" y="5629275"/>
          <p14:tracePt t="53929" x="4649788" y="5713413"/>
          <p14:tracePt t="53931" x="4649788" y="5726113"/>
          <p14:tracePt t="53942" x="4649788" y="5795963"/>
          <p14:tracePt t="53949" x="4649788" y="5824538"/>
          <p14:tracePt t="53957" x="4649788" y="5865813"/>
          <p14:tracePt t="53965" x="4649788" y="5894388"/>
          <p14:tracePt t="53973" x="4649788" y="5922963"/>
          <p14:tracePt t="53980" x="4649788" y="5935663"/>
          <p14:tracePt t="53989" x="4649788" y="5964238"/>
          <p14:tracePt t="53998" x="4649788" y="5978525"/>
          <p14:tracePt t="54009" x="4664075" y="5978525"/>
          <p14:tracePt t="54010" x="4678363" y="6005513"/>
          <p14:tracePt t="54021" x="4692650" y="6005513"/>
          <p14:tracePt t="54029" x="4706938" y="6019800"/>
          <p14:tracePt t="54039" x="4719638" y="6034088"/>
          <p14:tracePt t="54049" x="4748213" y="6034088"/>
          <p14:tracePt t="54051" x="4762500" y="6048375"/>
          <p14:tracePt t="54060" x="4776788" y="6061075"/>
          <p14:tracePt t="54071" x="4789488" y="6061075"/>
          <p14:tracePt t="54078" x="4803775" y="6075363"/>
          <p14:tracePt t="54089" x="4818063" y="6075363"/>
          <p14:tracePt t="54091" x="4832350" y="6089650"/>
          <p14:tracePt t="54105" x="4846638" y="6089650"/>
          <p14:tracePt t="54113" x="4859338" y="6103938"/>
          <p14:tracePt t="54130" x="4873625" y="6103938"/>
          <p14:tracePt t="54147" x="4887913" y="6103938"/>
          <p14:tracePt t="54178" x="4902200" y="6103938"/>
          <p14:tracePt t="54219" x="4916488" y="6103938"/>
          <p14:tracePt t="54250" x="4929188" y="6103938"/>
          <p14:tracePt t="54267" x="4943475" y="6103938"/>
          <p14:tracePt t="54282" x="4957763" y="6089650"/>
          <p14:tracePt t="54298" x="4972050" y="6089650"/>
          <p14:tracePt t="54307" x="4986338" y="6075363"/>
          <p14:tracePt t="54315" x="4986338" y="6061075"/>
          <p14:tracePt t="54330" x="4999038" y="6061075"/>
          <p14:tracePt t="54340" x="4999038" y="6048375"/>
          <p14:tracePt t="54356" x="5013325" y="6034088"/>
          <p14:tracePt t="54373" x="5013325" y="6019800"/>
          <p14:tracePt t="54380" x="5013325" y="6005513"/>
          <p14:tracePt t="54389" x="5013325" y="5978525"/>
          <p14:tracePt t="54397" x="5013325" y="5949950"/>
          <p14:tracePt t="54406" x="5027613" y="5922963"/>
          <p14:tracePt t="54422" x="5027613" y="5894388"/>
          <p14:tracePt t="54424" x="5027613" y="5865813"/>
          <p14:tracePt t="54433" x="5027613" y="5838825"/>
          <p14:tracePt t="54443" x="5027613" y="5810250"/>
          <p14:tracePt t="54444" x="5027613" y="5795963"/>
          <p14:tracePt t="54451" x="5027613" y="5768975"/>
          <p14:tracePt t="54460" x="5027613" y="5754688"/>
          <p14:tracePt t="54467" x="5027613" y="5740400"/>
          <p14:tracePt t="54475" x="5027613" y="5726113"/>
          <p14:tracePt t="54499" x="5027613" y="5713413"/>
          <p14:tracePt t="54510" x="5013325" y="5713413"/>
          <p14:tracePt t="54531" x="4999038" y="5699125"/>
          <p14:tracePt t="54546" x="4986338" y="5699125"/>
          <p14:tracePt t="54571" x="4972050" y="5699125"/>
          <p14:tracePt t="54595" x="4957763" y="5699125"/>
          <p14:tracePt t="54611" x="4943475" y="5699125"/>
          <p14:tracePt t="54636" x="4929188" y="5699125"/>
          <p14:tracePt t="54659" x="4916488" y="5699125"/>
          <p14:tracePt t="54675" x="4916488" y="5713413"/>
          <p14:tracePt t="54691" x="4902200" y="5713413"/>
          <p14:tracePt t="54699" x="4902200" y="5726113"/>
          <p14:tracePt t="54708" x="4902200" y="5740400"/>
          <p14:tracePt t="54715" x="4902200" y="5754688"/>
          <p14:tracePt t="54725" x="4902200" y="5768975"/>
          <p14:tracePt t="54732" x="4887913" y="5795963"/>
          <p14:tracePt t="54745" x="4887913" y="5810250"/>
          <p14:tracePt t="54756" x="4887913" y="5838825"/>
          <p14:tracePt t="54764" x="4887913" y="5865813"/>
          <p14:tracePt t="54765" x="4887913" y="5880100"/>
          <p14:tracePt t="54774" x="4887913" y="5922963"/>
          <p14:tracePt t="54781" x="4887913" y="5949950"/>
          <p14:tracePt t="54790" x="4887913" y="5964238"/>
          <p14:tracePt t="54797" x="4887913" y="6005513"/>
          <p14:tracePt t="54805" x="4902200" y="6019800"/>
          <p14:tracePt t="54814" x="4902200" y="6034088"/>
          <p14:tracePt t="54821" x="4916488" y="6048375"/>
          <p14:tracePt t="54831" x="4943475" y="6075363"/>
          <p14:tracePt t="54843" x="4957763" y="6089650"/>
          <p14:tracePt t="54844" x="4986338" y="6103938"/>
          <p14:tracePt t="54855" x="4999038" y="6118225"/>
          <p14:tracePt t="54866" x="5013325" y="6118225"/>
          <p14:tracePt t="54875" x="5027613" y="6130925"/>
          <p14:tracePt t="54885" x="5041900" y="6145213"/>
          <p14:tracePt t="54896" x="5056188" y="6145213"/>
          <p14:tracePt t="54907" x="5068888" y="6145213"/>
          <p14:tracePt t="54924" x="5083175" y="6145213"/>
          <p14:tracePt t="54932" x="5097463" y="6130925"/>
          <p14:tracePt t="54943" x="5111750" y="6118225"/>
          <p14:tracePt t="54953" x="5126038" y="6103938"/>
          <p14:tracePt t="54964" x="5126038" y="6089650"/>
          <p14:tracePt t="54965" x="5138738" y="6061075"/>
          <p14:tracePt t="54978" x="5153025" y="6048375"/>
          <p14:tracePt t="54989" x="5153025" y="6034088"/>
          <p14:tracePt t="54991" x="5153025" y="6019800"/>
          <p14:tracePt t="54999" x="5167313" y="5992813"/>
          <p14:tracePt t="55011" x="5167313" y="5964238"/>
          <p14:tracePt t="55013" x="5167313" y="5935663"/>
          <p14:tracePt t="55027" x="5167313" y="5908675"/>
          <p14:tracePt t="55028" x="5167313" y="5894388"/>
          <p14:tracePt t="55036" x="5167313" y="5865813"/>
          <p14:tracePt t="55045" x="5167313" y="5853113"/>
          <p14:tracePt t="55053" x="5167313" y="5824538"/>
          <p14:tracePt t="55063" x="5167313" y="5810250"/>
          <p14:tracePt t="55071" x="5167313" y="5795963"/>
          <p14:tracePt t="55083" x="5167313" y="5783263"/>
          <p14:tracePt t="55116" x="5153025" y="5768975"/>
          <p14:tracePt t="55132" x="5138738" y="5768975"/>
          <p14:tracePt t="55142" x="5126038" y="5768975"/>
          <p14:tracePt t="55157" x="5111750" y="5768975"/>
          <p14:tracePt t="55176" x="5097463" y="5768975"/>
          <p14:tracePt t="55220" x="5083175" y="5768975"/>
          <p14:tracePt t="55252" x="5083175" y="5754688"/>
          <p14:tracePt t="58134" x="5097463" y="5754688"/>
          <p14:tracePt t="58146" x="5126038" y="5754688"/>
          <p14:tracePt t="58155" x="5167313" y="5754688"/>
          <p14:tracePt t="58163" x="5208588" y="5754688"/>
          <p14:tracePt t="58172" x="5265738" y="5754688"/>
          <p14:tracePt t="58178" x="5405438" y="5754688"/>
          <p14:tracePt t="58187" x="5557838" y="5754688"/>
          <p14:tracePt t="58194" x="5865813" y="5754688"/>
          <p14:tracePt t="58205" x="6116638" y="5754688"/>
          <p14:tracePt t="58218" x="6396038" y="5783263"/>
          <p14:tracePt t="58221" x="6731000" y="5824538"/>
          <p14:tracePt t="58223" x="7080250" y="5894388"/>
          <p14:tracePt t="58241" x="7443788" y="5978525"/>
          <p14:tracePt t="58242" x="7848600" y="6061075"/>
          <p14:tracePt t="58255" x="8239125" y="6130925"/>
          <p14:tracePt t="58256" x="8658225" y="6188075"/>
          <p14:tracePt t="58267" x="9077325" y="6215063"/>
          <p14:tracePt t="58274" x="9510713" y="6243638"/>
          <p14:tracePt t="58283" x="9677400" y="6257925"/>
          <p14:tracePt t="58293" x="10026650" y="6257925"/>
          <p14:tracePt t="58294" x="10306050" y="6257925"/>
          <p14:tracePt t="58303" x="10529888" y="6257925"/>
          <p14:tracePt t="58310" x="10683875" y="6229350"/>
          <p14:tracePt t="58319" x="10823575" y="6200775"/>
          <p14:tracePt t="58328" x="10864850" y="6173788"/>
          <p14:tracePt t="58338" x="11018838" y="6061075"/>
          <p14:tracePt t="58348" x="11074400" y="5992813"/>
          <p14:tracePt t="58351" x="11117263" y="5894388"/>
          <p14:tracePt t="58361" x="11172825" y="5783263"/>
          <p14:tracePt t="58371" x="11187113" y="5740400"/>
          <p14:tracePt t="58382" x="11214100" y="5684838"/>
          <p14:tracePt t="58384" x="11228388" y="5629275"/>
          <p14:tracePt t="58393" x="11242675" y="5573713"/>
          <p14:tracePt t="58403" x="11256963" y="5530850"/>
          <p14:tracePt t="58412" x="11256963" y="5503863"/>
          <p14:tracePt t="58415" x="11256963" y="5475288"/>
          <p14:tracePt t="58433" x="11269663" y="5446713"/>
          <p14:tracePt t="58461" x="11269663" y="5434013"/>
          <p14:tracePt t="58510" x="11256963" y="5434013"/>
          <p14:tracePt t="58525" x="11242675" y="5434013"/>
          <p14:tracePt t="58533" x="11228388" y="5434013"/>
          <p14:tracePt t="58541" x="11214100" y="5434013"/>
          <p14:tracePt t="58558" x="11199813" y="5434013"/>
          <p14:tracePt t="58567" x="11187113" y="5434013"/>
          <p14:tracePt t="58584" x="11172825" y="5434013"/>
          <p14:tracePt t="58591" x="11158538" y="5434013"/>
          <p14:tracePt t="58600" x="11144250" y="5434013"/>
          <p14:tracePt t="58607" x="11129963" y="5434013"/>
          <p14:tracePt t="58614" x="11117263" y="5434013"/>
          <p14:tracePt t="58621" x="11102975" y="5434013"/>
          <p14:tracePt t="58629" x="11074400" y="5434013"/>
          <p14:tracePt t="58637" x="11060113" y="5434013"/>
          <p14:tracePt t="58650" x="11033125" y="5419725"/>
          <p14:tracePt t="58658" x="11004550" y="5405438"/>
          <p14:tracePt t="58669" x="10977563" y="5405438"/>
          <p14:tracePt t="58671" x="10948988" y="5391150"/>
          <p14:tracePt t="58679" x="10920413" y="5376863"/>
          <p14:tracePt t="58688" x="10879138" y="5364163"/>
          <p14:tracePt t="58700" x="10837863" y="5349875"/>
          <p14:tracePt t="58710" x="10780713" y="5335588"/>
          <p14:tracePt t="58711" x="10725150" y="5335588"/>
          <p14:tracePt t="58721" x="10669588" y="5321300"/>
          <p14:tracePt t="58730" x="10599738" y="5307013"/>
          <p14:tracePt t="58740" x="10529888" y="5294313"/>
          <p14:tracePt t="58751" x="10404475" y="5294313"/>
          <p14:tracePt t="58752" x="10320338" y="5294313"/>
          <p14:tracePt t="58759" x="10236200" y="5294313"/>
          <p14:tracePt t="58768" x="10125075" y="5349875"/>
          <p14:tracePt t="58779" x="10040938" y="5405438"/>
          <p14:tracePt t="58795" x="9999663" y="5434013"/>
          <p14:tracePt t="58796" x="9929813" y="5489575"/>
          <p14:tracePt t="58800" x="9886950" y="5559425"/>
          <p14:tracePt t="58813" x="9845675" y="5600700"/>
          <p14:tracePt t="58816" x="9817100" y="5670550"/>
          <p14:tracePt t="58834" x="9804400" y="5880100"/>
          <p14:tracePt t="58848" x="9804400" y="5964238"/>
          <p14:tracePt t="58850" x="9804400" y="6005513"/>
          <p14:tracePt t="58858" x="9817100" y="6089650"/>
          <p14:tracePt t="58869" x="9859963" y="6173788"/>
          <p14:tracePt t="58878" x="9886950" y="6229350"/>
          <p14:tracePt t="58879" x="9929813" y="6270625"/>
          <p14:tracePt t="58892" x="9944100" y="6299200"/>
          <p14:tracePt t="58903" x="9971088" y="6327775"/>
          <p14:tracePt t="58904" x="10013950" y="6340475"/>
          <p14:tracePt t="58915" x="10040938" y="6354763"/>
          <p14:tracePt t="58925" x="10083800" y="6354763"/>
          <p14:tracePt t="58927" x="10110788" y="6354763"/>
          <p14:tracePt t="58935" x="10125075" y="6340475"/>
          <p14:tracePt t="58944" x="10153650" y="6299200"/>
          <p14:tracePt t="58954" x="10194925" y="6215063"/>
          <p14:tracePt t="58963" x="10223500" y="6103938"/>
          <p14:tracePt t="58973" x="10250488" y="5978525"/>
          <p14:tracePt t="58985" x="10279063" y="5838825"/>
          <p14:tracePt t="58987" x="10293350" y="5670550"/>
          <p14:tracePt t="59002" x="10306050" y="5614988"/>
          <p14:tracePt t="59005" x="10306050" y="5489575"/>
          <p14:tracePt t="59013" x="10306050" y="5391150"/>
          <p14:tracePt t="59015" x="10306050" y="5321300"/>
          <p14:tracePt t="59023" x="10293350" y="5265738"/>
          <p14:tracePt t="59032" x="10279063" y="5251450"/>
          <p14:tracePt t="59044" x="10264775" y="5224463"/>
          <p14:tracePt t="59056" x="10223500" y="5195888"/>
          <p14:tracePt t="59057" x="10194925" y="5181600"/>
          <p14:tracePt t="59070" x="10166350" y="5167313"/>
          <p14:tracePt t="59071" x="10125075" y="5167313"/>
          <p14:tracePt t="59080" x="10083800" y="5167313"/>
          <p14:tracePt t="59088" x="9985375" y="5167313"/>
          <p14:tracePt t="59102" x="9929813" y="5167313"/>
          <p14:tracePt t="59103" x="9845675" y="5181600"/>
          <p14:tracePt t="59112" x="9747250" y="5224463"/>
          <p14:tracePt t="59123" x="9664700" y="5265738"/>
          <p14:tracePt t="59133" x="9594850" y="5307013"/>
          <p14:tracePt t="59142" x="9551988" y="5335588"/>
          <p14:tracePt t="59144" x="9426575" y="5434013"/>
          <p14:tracePt t="59155" x="9356725" y="5503863"/>
          <p14:tracePt t="59166" x="9301163" y="5600700"/>
          <p14:tracePt t="59176" x="9259888" y="5684838"/>
          <p14:tracePt t="59178" x="9245600" y="5740400"/>
          <p14:tracePt t="59190" x="9231313" y="5838825"/>
          <p14:tracePt t="59191" x="9202738" y="6005513"/>
          <p14:tracePt t="59203" x="9202738" y="6048375"/>
          <p14:tracePt t="59211" x="9202738" y="6130925"/>
          <p14:tracePt t="59220" x="9231313" y="6188075"/>
          <p14:tracePt t="59229" x="9259888" y="6243638"/>
          <p14:tracePt t="59231" x="9301163" y="6299200"/>
          <p14:tracePt t="59243" x="9342438" y="6327775"/>
          <p14:tracePt t="59253" x="9385300" y="6354763"/>
          <p14:tracePt t="59254" x="9440863" y="6383338"/>
          <p14:tracePt t="59264" x="9496425" y="6410325"/>
          <p14:tracePt t="59274" x="9539288" y="6424613"/>
          <p14:tracePt t="59284" x="9566275" y="6424613"/>
          <p14:tracePt t="59291" x="9594850" y="6438900"/>
          <p14:tracePt t="59301" x="9621838" y="6453188"/>
          <p14:tracePt t="59312" x="9636125" y="6453188"/>
          <p14:tracePt t="59313" x="9650413" y="6453188"/>
          <p14:tracePt t="59321" x="9664700" y="6453188"/>
          <p14:tracePt t="59328" x="9677400" y="6453188"/>
          <p14:tracePt t="59337" x="9677400" y="6438900"/>
          <p14:tracePt t="59344" x="9677400" y="6410325"/>
          <p14:tracePt t="59353" x="9691688" y="6369050"/>
          <p14:tracePt t="59362" x="9691688" y="6327775"/>
          <p14:tracePt t="59370" x="9705975" y="6270625"/>
          <p14:tracePt t="59379" x="9705975" y="6130925"/>
          <p14:tracePt t="59387" x="9705975" y="6019800"/>
          <p14:tracePt t="59395" x="9705975" y="5894388"/>
          <p14:tracePt t="59403" x="9705975" y="5853113"/>
          <p14:tracePt t="59411" x="9705975" y="5740400"/>
          <p14:tracePt t="59424" x="9705975" y="5656263"/>
          <p14:tracePt t="59425" x="9677400" y="5586413"/>
          <p14:tracePt t="59439" x="9650413" y="5530850"/>
          <p14:tracePt t="59440" x="9636125" y="5489575"/>
          <p14:tracePt t="59453" x="9594850" y="5434013"/>
          <p14:tracePt t="59462" x="9566275" y="5405438"/>
          <p14:tracePt t="59464" x="9525000" y="5376863"/>
          <p14:tracePt t="59476" x="9482138" y="5349875"/>
          <p14:tracePt t="59486" x="9440863" y="5335588"/>
          <p14:tracePt t="59488" x="9399588" y="5307013"/>
          <p14:tracePt t="59500" x="9342438" y="5294313"/>
          <p14:tracePt t="59510" x="9286875" y="5294313"/>
          <p14:tracePt t="59512" x="9231313" y="5294313"/>
          <p14:tracePt t="59520" x="9175750" y="5294313"/>
          <p14:tracePt t="59528" x="9120188" y="5294313"/>
          <p14:tracePt t="59536" x="9077325" y="5294313"/>
          <p14:tracePt t="59543" x="9036050" y="5294313"/>
          <p14:tracePt t="59553" x="8993188" y="5321300"/>
          <p14:tracePt t="59562" x="8966200" y="5349875"/>
          <p14:tracePt t="59572" x="8923338" y="5376863"/>
          <p14:tracePt t="59582" x="8923338" y="5391150"/>
          <p14:tracePt t="59590" x="8896350" y="5419725"/>
          <p14:tracePt t="59592" x="8882063" y="5446713"/>
          <p14:tracePt t="59603" x="8882063" y="5475288"/>
          <p14:tracePt t="59610" x="8867775" y="5503863"/>
          <p14:tracePt t="59621" x="8867775" y="5530850"/>
          <p14:tracePt t="59628" x="8853488" y="5559425"/>
          <p14:tracePt t="59639" x="8853488" y="5573713"/>
          <p14:tracePt t="59641" x="8853488" y="5600700"/>
          <p14:tracePt t="59648" x="8853488" y="5614988"/>
          <p14:tracePt t="59656" x="8853488" y="5643563"/>
          <p14:tracePt t="59663" x="8853488" y="5656263"/>
          <p14:tracePt t="59671" x="8867775" y="5670550"/>
          <p14:tracePt t="59680" x="8867775" y="5684838"/>
          <p14:tracePt t="59688" x="8882063" y="5699125"/>
          <p14:tracePt t="59697" x="8882063" y="5713413"/>
          <p14:tracePt t="59705" x="8896350" y="5713413"/>
          <p14:tracePt t="59713" x="8896350" y="5726113"/>
          <p14:tracePt t="59721" x="8910638" y="5726113"/>
          <p14:tracePt t="59729" x="8910638" y="5740400"/>
          <p14:tracePt t="59738" x="8923338" y="5754688"/>
          <p14:tracePt t="59750" x="8937625" y="5754688"/>
          <p14:tracePt t="59769" x="8951913" y="5768975"/>
        </p14:tracePtLst>
      </p14:laserTraceLst>
    </p:ext>
  </p:extLst>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7" name="Rectangle 136">
            <a:extLst>
              <a:ext uri="{FF2B5EF4-FFF2-40B4-BE49-F238E27FC236}">
                <a16:creationId xmlns:a16="http://schemas.microsoft.com/office/drawing/2014/main" id="{E45CA849-654C-4173-AD99-B3A2528275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9" name="Rectangle 138">
            <a:extLst>
              <a:ext uri="{FF2B5EF4-FFF2-40B4-BE49-F238E27FC236}">
                <a16:creationId xmlns:a16="http://schemas.microsoft.com/office/drawing/2014/main" id="{3E23A947-2D45-4208-AE2B-64948C87A3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87931"/>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41" name="Rectangle 140">
            <a:extLst>
              <a:ext uri="{FF2B5EF4-FFF2-40B4-BE49-F238E27FC236}">
                <a16:creationId xmlns:a16="http://schemas.microsoft.com/office/drawing/2014/main" id="{E5BBB0F9-6A59-4D02-A9C7-A2D6516684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3801" y="1721922"/>
            <a:ext cx="4218432" cy="4520560"/>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074" name="Picture 2" descr="Number of fighters in al-Qaeda affiliates. . Data showing number of fighters in al-Qaeda affiliates  Data as of August 2018.">
            <a:extLst>
              <a:ext uri="{FF2B5EF4-FFF2-40B4-BE49-F238E27FC236}">
                <a16:creationId xmlns:a16="http://schemas.microsoft.com/office/drawing/2014/main" id="{684F7730-05CF-4D4C-9333-F2753AE1B8CD}"/>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r="-1" b="9500"/>
          <a:stretch/>
        </p:blipFill>
        <p:spPr bwMode="auto">
          <a:xfrm>
            <a:off x="0" y="16745"/>
            <a:ext cx="12192000" cy="6841255"/>
          </a:xfrm>
          <a:prstGeom prst="rect">
            <a:avLst/>
          </a:prstGeom>
          <a:noFill/>
          <a:extLst>
            <a:ext uri="{909E8E84-426E-40DD-AFC4-6F175D3DCCD1}">
              <a14:hiddenFill xmlns:a14="http://schemas.microsoft.com/office/drawing/2010/main">
                <a:solidFill>
                  <a:srgbClr val="FFFFFF"/>
                </a:solidFill>
              </a14:hiddenFill>
            </a:ext>
          </a:extLst>
        </p:spPr>
      </p:pic>
      <p:pic>
        <p:nvPicPr>
          <p:cNvPr id="2" name="Audio 1">
            <a:hlinkClick r:id="" action="ppaction://media"/>
            <a:extLst>
              <a:ext uri="{FF2B5EF4-FFF2-40B4-BE49-F238E27FC236}">
                <a16:creationId xmlns:a16="http://schemas.microsoft.com/office/drawing/2014/main" id="{5DCBB0DA-E34D-474A-8C6B-EB65C2250E0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477500" y="4457700"/>
            <a:ext cx="812800" cy="812800"/>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2543426827"/>
      </p:ext>
    </p:extLst>
  </p:cSld>
  <p:clrMapOvr>
    <a:masterClrMapping/>
  </p:clrMapOvr>
  <mc:AlternateContent xmlns:mc="http://schemas.openxmlformats.org/markup-compatibility/2006" xmlns:p14="http://schemas.microsoft.com/office/powerpoint/2010/main">
    <mc:Choice Requires="p14">
      <p:transition spd="med" p14:dur="700" advTm="3918">
        <p:fade/>
      </p:transition>
    </mc:Choice>
    <mc:Fallback xmlns="">
      <p:transition spd="med" advTm="391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par>
                          <p:cTn id="7" fill="hold">
                            <p:stCondLst>
                              <p:cond delay="0"/>
                            </p:stCondLst>
                            <p:childTnLst>
                              <p:par>
                                <p:cTn id="8" presetID="10" presetClass="entr" presetSubtype="0" fill="hold" nodeType="afterEffect">
                                  <p:stCondLst>
                                    <p:cond delay="0"/>
                                  </p:stCondLst>
                                  <p:childTnLst>
                                    <p:set>
                                      <p:cBhvr>
                                        <p:cTn id="9" dur="1" fill="hold">
                                          <p:stCondLst>
                                            <p:cond delay="0"/>
                                          </p:stCondLst>
                                        </p:cTn>
                                        <p:tgtEl>
                                          <p:spTgt spid="3074"/>
                                        </p:tgtEl>
                                        <p:attrNameLst>
                                          <p:attrName>style.visibility</p:attrName>
                                        </p:attrNameLst>
                                      </p:cBhvr>
                                      <p:to>
                                        <p:strVal val="visible"/>
                                      </p:to>
                                    </p:set>
                                    <p:animEffect transition="in" filter="fade">
                                      <p:cBhvr>
                                        <p:cTn id="10" dur="500"/>
                                        <p:tgtEl>
                                          <p:spTgt spid="3074"/>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1" fill="hold" display="0">
                  <p:stCondLst>
                    <p:cond delay="indefinite"/>
                  </p:stCondLst>
                  <p:endCondLst>
                    <p:cond evt="onStopAudio" delay="0">
                      <p:tgtEl>
                        <p:sldTgt/>
                      </p:tgtEl>
                    </p:cond>
                  </p:endCondLst>
                </p:cTn>
                <p:tgtEl>
                  <p:spTgt spid="2"/>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726908CC-6AC4-4222-8250-B90B6072E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F2F606D8-696E-4B76-BB10-43672AA147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2751" y="302429"/>
            <a:ext cx="11550506" cy="6053922"/>
          </a:xfrm>
          <a:prstGeom prst="rect">
            <a:avLst/>
          </a:prstGeom>
          <a:solidFill>
            <a:schemeClr val="bg1"/>
          </a:solidFill>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5" name="Rectangle 74">
            <a:extLst>
              <a:ext uri="{FF2B5EF4-FFF2-40B4-BE49-F238E27FC236}">
                <a16:creationId xmlns:a16="http://schemas.microsoft.com/office/drawing/2014/main" id="{3ABF1881-5AFD-48F9-979A-19EE2FE30A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78608" y="2735029"/>
            <a:ext cx="148286" cy="11887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100" name="Picture 4" descr="Hamza Bin Laden: Is al-Qaeda still a threat? - BBC News">
            <a:extLst>
              <a:ext uri="{FF2B5EF4-FFF2-40B4-BE49-F238E27FC236}">
                <a16:creationId xmlns:a16="http://schemas.microsoft.com/office/drawing/2014/main" id="{ACA5AD9F-07D0-1C47-8E22-36060F9DDD3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11643"/>
            <a:ext cx="12192000" cy="6858000"/>
          </a:xfrm>
          <a:prstGeom prst="rect">
            <a:avLst/>
          </a:prstGeom>
          <a:noFill/>
          <a:extLst>
            <a:ext uri="{909E8E84-426E-40DD-AFC4-6F175D3DCCD1}">
              <a14:hiddenFill xmlns:a14="http://schemas.microsoft.com/office/drawing/2010/main">
                <a:solidFill>
                  <a:srgbClr val="FFFFFF"/>
                </a:solidFill>
              </a14:hiddenFill>
            </a:ext>
          </a:extLst>
        </p:spPr>
      </p:pic>
      <p:pic>
        <p:nvPicPr>
          <p:cNvPr id="3" name="Audio 2">
            <a:hlinkClick r:id="" action="ppaction://media"/>
            <a:extLst>
              <a:ext uri="{FF2B5EF4-FFF2-40B4-BE49-F238E27FC236}">
                <a16:creationId xmlns:a16="http://schemas.microsoft.com/office/drawing/2014/main" id="{657DE420-4CED-6842-914F-2D72FAF7AB2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090457" y="5035216"/>
            <a:ext cx="812800" cy="812800"/>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1613947885"/>
      </p:ext>
    </p:extLst>
  </p:cSld>
  <p:clrMapOvr>
    <a:masterClrMapping/>
  </p:clrMapOvr>
  <mc:AlternateContent xmlns:mc="http://schemas.openxmlformats.org/markup-compatibility/2006" xmlns:p14="http://schemas.microsoft.com/office/powerpoint/2010/main">
    <mc:Choice Requires="p14">
      <p:transition spd="med" p14:dur="700" advTm="43333">
        <p:fade/>
      </p:transition>
    </mc:Choice>
    <mc:Fallback xmlns="">
      <p:transition spd="med" advTm="4333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par>
                          <p:cTn id="7" fill="hold">
                            <p:stCondLst>
                              <p:cond delay="0"/>
                            </p:stCondLst>
                            <p:childTnLst>
                              <p:par>
                                <p:cTn id="8" presetID="10" presetClass="entr" presetSubtype="0" fill="hold" nodeType="afterEffect">
                                  <p:stCondLst>
                                    <p:cond delay="0"/>
                                  </p:stCondLst>
                                  <p:childTnLst>
                                    <p:set>
                                      <p:cBhvr>
                                        <p:cTn id="9" dur="1" fill="hold">
                                          <p:stCondLst>
                                            <p:cond delay="0"/>
                                          </p:stCondLst>
                                        </p:cTn>
                                        <p:tgtEl>
                                          <p:spTgt spid="4100"/>
                                        </p:tgtEl>
                                        <p:attrNameLst>
                                          <p:attrName>style.visibility</p:attrName>
                                        </p:attrNameLst>
                                      </p:cBhvr>
                                      <p:to>
                                        <p:strVal val="visible"/>
                                      </p:to>
                                    </p:set>
                                    <p:animEffect transition="in" filter="fade">
                                      <p:cBhvr>
                                        <p:cTn id="10" dur="500"/>
                                        <p:tgtEl>
                                          <p:spTgt spid="4100"/>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1" fill="hold" display="0">
                  <p:stCondLst>
                    <p:cond delay="indefinite"/>
                  </p:stCondLst>
                  <p:endCondLst>
                    <p:cond evt="onStopAudio" delay="0">
                      <p:tgtEl>
                        <p:sldTgt/>
                      </p:tgtEl>
                    </p:cond>
                  </p:endCondLst>
                </p:cTn>
                <p:tgtEl>
                  <p:spTgt spid="3"/>
                </p:tgtEl>
              </p:cMediaNode>
            </p:audio>
          </p:childTnLst>
        </p:cTn>
      </p:par>
    </p:tnLst>
  </p:timing>
  <p:extLst>
    <p:ext uri="{3A86A75C-4F4B-4683-9AE1-C65F6400EC91}">
      <p14:laserTraceLst xmlns:p14="http://schemas.microsoft.com/office/powerpoint/2010/main">
        <p14:tracePtLst>
          <p14:tracePt t="16832" x="2820988" y="6773863"/>
          <p14:tracePt t="16841" x="2820988" y="6648450"/>
          <p14:tracePt t="16843" x="2820988" y="6480175"/>
          <p14:tracePt t="16852" x="2820988" y="6313488"/>
          <p14:tracePt t="16859" x="2820988" y="6118225"/>
          <p14:tracePt t="16868" x="2820988" y="5935663"/>
          <p14:tracePt t="16875" x="2820988" y="5530850"/>
          <p14:tracePt t="16884" x="2820988" y="5335588"/>
          <p14:tracePt t="16893" x="2820988" y="4957763"/>
          <p14:tracePt t="16900" x="2820988" y="4608513"/>
          <p14:tracePt t="16909" x="2820988" y="4260850"/>
          <p14:tracePt t="16916" x="2806700" y="3967163"/>
          <p14:tracePt t="16925" x="2779713" y="3702050"/>
          <p14:tracePt t="16935" x="2779713" y="3603625"/>
          <p14:tracePt t="16942" x="2765425" y="3435350"/>
          <p14:tracePt t="16950" x="2765425" y="3379788"/>
          <p14:tracePt t="16958" x="2736850" y="3198813"/>
          <p14:tracePt t="16966" x="2736850" y="3059113"/>
          <p14:tracePt t="16975" x="2736850" y="2946400"/>
          <p14:tracePt t="17221" x="2736850" y="2933700"/>
          <p14:tracePt t="17229" x="2736850" y="2849563"/>
          <p14:tracePt t="17236" x="2709863" y="2765425"/>
          <p14:tracePt t="17246" x="2695575" y="2695575"/>
          <p14:tracePt t="17254" x="2667000" y="2640013"/>
          <p14:tracePt t="17265" x="2652713" y="2584450"/>
          <p14:tracePt t="17274" x="2640013" y="2541588"/>
          <p14:tracePt t="17283" x="2625725" y="2514600"/>
          <p14:tracePt t="17285" x="2611438" y="2486025"/>
          <p14:tracePt t="17295" x="2582863" y="2459038"/>
          <p14:tracePt t="17303" x="2555875" y="2401888"/>
          <p14:tracePt t="17313" x="2527300" y="2360613"/>
          <p14:tracePt t="17322" x="2514600" y="2346325"/>
          <p14:tracePt t="17332" x="2486025" y="2305050"/>
          <p14:tracePt t="17334" x="2444750" y="2262188"/>
          <p14:tracePt t="17345" x="2444750" y="2249488"/>
          <p14:tracePt t="17352" x="2416175" y="2220913"/>
          <p14:tracePt t="17362" x="2387600" y="2206625"/>
          <p14:tracePt t="17370" x="2374900" y="2192338"/>
          <p14:tracePt t="17380" x="2346325" y="2179638"/>
          <p14:tracePt t="17388" x="2317750" y="2165350"/>
          <p14:tracePt t="17391" x="2305050" y="2165350"/>
          <p14:tracePt t="17400" x="2276475" y="2151063"/>
          <p14:tracePt t="17410" x="2262188" y="2136775"/>
          <p14:tracePt t="17418" x="2235200" y="2122488"/>
          <p14:tracePt t="17430" x="2206625" y="2109788"/>
          <p14:tracePt t="17431" x="2192338" y="2095500"/>
          <p14:tracePt t="17447" x="2178050" y="2095500"/>
          <p14:tracePt t="17448" x="2151063" y="2081213"/>
          <p14:tracePt t="17458" x="2136775" y="2081213"/>
          <p14:tracePt t="17466" x="2122488" y="2066925"/>
          <p14:tracePt t="17475" x="2108200" y="2066925"/>
          <p14:tracePt t="17482" x="2095500" y="2066925"/>
          <p14:tracePt t="17489" x="2095500" y="2052638"/>
          <p14:tracePt t="17497" x="2081213" y="2052638"/>
          <p14:tracePt t="17517" x="2066925" y="2052638"/>
          <p14:tracePt t="17775" x="2081213" y="2052638"/>
          <p14:tracePt t="17807" x="2108200" y="2052638"/>
          <p14:tracePt t="17817" x="2136775" y="2025650"/>
          <p14:tracePt t="17827" x="2192338" y="1997075"/>
          <p14:tracePt t="17836" x="2262188" y="1982788"/>
          <p14:tracePt t="17846" x="2346325" y="1941513"/>
          <p14:tracePt t="17847" x="2471738" y="1912938"/>
          <p14:tracePt t="17857" x="2722563" y="1830388"/>
          <p14:tracePt t="17867" x="2919413" y="1773238"/>
          <p14:tracePt t="17878" x="3141663" y="1731963"/>
          <p14:tracePt t="17879" x="3421063" y="1662113"/>
          <p14:tracePt t="17891" x="3686175" y="1620838"/>
          <p14:tracePt t="17900" x="3979863" y="1563688"/>
          <p14:tracePt t="17903" x="4314825" y="1522413"/>
          <p14:tracePt t="17915" x="4454525" y="1508125"/>
          <p14:tracePt t="17925" x="4762500" y="1481138"/>
          <p14:tracePt t="17934" x="5041900" y="1481138"/>
          <p14:tracePt t="17936" x="5307013" y="1481138"/>
          <p14:tracePt t="17944" x="5545138" y="1481138"/>
          <p14:tracePt t="17951" x="5740400" y="1481138"/>
          <p14:tracePt t="17961" x="5907088" y="1508125"/>
          <p14:tracePt t="17973" x="5976938" y="1522413"/>
          <p14:tracePt t="17985" x="6032500" y="1536700"/>
          <p14:tracePt t="17986" x="6130925" y="1550988"/>
          <p14:tracePt t="17998" x="6186488" y="1577975"/>
          <p14:tracePt t="17999" x="6229350" y="1592263"/>
          <p14:tracePt t="18013" x="6256338" y="1592263"/>
          <p14:tracePt t="18020" x="6270625" y="1592263"/>
          <p14:tracePt t="18038" x="6256338" y="1592263"/>
          <p14:tracePt t="18046" x="6200775" y="1592263"/>
          <p14:tracePt t="18060" x="6116638" y="1592263"/>
          <p14:tracePt t="18067" x="5991225" y="1592263"/>
          <p14:tracePt t="18074" x="5781675" y="1606550"/>
          <p14:tracePt t="18084" x="5557838" y="1633538"/>
          <p14:tracePt t="18094" x="5321300" y="1676400"/>
          <p14:tracePt t="18095" x="5056188" y="1717675"/>
          <p14:tracePt t="18106" x="4748213" y="1787525"/>
          <p14:tracePt t="18117" x="4622800" y="1801813"/>
          <p14:tracePt t="18119" x="4343400" y="1857375"/>
          <p14:tracePt t="18131" x="4078288" y="1885950"/>
          <p14:tracePt t="18139" x="3813175" y="1912938"/>
          <p14:tracePt t="18149" x="3575050" y="1927225"/>
          <p14:tracePt t="18160" x="3338513" y="1941513"/>
          <p14:tracePt t="18162" x="3141663" y="1941513"/>
          <p14:tracePt t="18171" x="2932113" y="1941513"/>
          <p14:tracePt t="18179" x="2736850" y="1941513"/>
          <p14:tracePt t="18185" x="2541588" y="1941513"/>
          <p14:tracePt t="18194" x="2471738" y="1941513"/>
          <p14:tracePt t="18201" x="2317750" y="1941513"/>
          <p14:tracePt t="18210" x="2192338" y="1941513"/>
          <p14:tracePt t="18222" x="2066925" y="1941513"/>
          <p14:tracePt t="18226" x="1982788" y="1941513"/>
          <p14:tracePt t="18234" x="1955800" y="1941513"/>
          <p14:tracePt t="18241" x="1898650" y="1941513"/>
          <p14:tracePt t="18248" x="1885950" y="1941513"/>
          <p14:tracePt t="18257" x="1857375" y="1941513"/>
          <p14:tracePt t="18265" x="1843088" y="1941513"/>
          <p14:tracePt t="18304" x="1843088" y="1955800"/>
          <p14:tracePt t="18320" x="1857375" y="1955800"/>
          <p14:tracePt t="18335" x="1871663" y="1955800"/>
          <p14:tracePt t="18344" x="1885950" y="1955800"/>
          <p14:tracePt t="18351" x="1898650" y="1955800"/>
          <p14:tracePt t="18368" x="1912938" y="1955800"/>
          <p14:tracePt t="18377" x="1927225" y="1955800"/>
          <p14:tracePt t="18384" x="1927225" y="1970088"/>
          <p14:tracePt t="18391" x="1941513" y="1970088"/>
          <p14:tracePt t="18408" x="1955800" y="1970088"/>
          <p14:tracePt t="18432" x="1968500" y="1970088"/>
          <p14:tracePt t="18441" x="1982788" y="1970088"/>
          <p14:tracePt t="18449" x="1997075" y="1970088"/>
          <p14:tracePt t="18463" x="2025650" y="1970088"/>
          <p14:tracePt t="18472" x="2038350" y="1970088"/>
          <p14:tracePt t="18479" x="2081213" y="1970088"/>
          <p14:tracePt t="18487" x="2095500" y="1970088"/>
          <p14:tracePt t="18498" x="2136775" y="1970088"/>
          <p14:tracePt t="18505" x="2178050" y="1970088"/>
          <p14:tracePt t="18514" x="2192338" y="1970088"/>
          <p14:tracePt t="18521" x="2262188" y="1982788"/>
          <p14:tracePt t="18530" x="2305050" y="1982788"/>
          <p14:tracePt t="18536" x="2317750" y="1997075"/>
          <p14:tracePt t="18546" x="2387600" y="1997075"/>
          <p14:tracePt t="18553" x="2401888" y="1997075"/>
          <p14:tracePt t="18562" x="2430463" y="2011363"/>
          <p14:tracePt t="18571" x="2457450" y="2025650"/>
          <p14:tracePt t="18581" x="2471738" y="2025650"/>
          <p14:tracePt t="18588" x="2486025" y="2025650"/>
          <p14:tracePt t="18596" x="2500313" y="2039938"/>
          <p14:tracePt t="18604" x="2514600" y="2039938"/>
          <p14:tracePt t="18808" x="2514600" y="2025650"/>
          <p14:tracePt t="18969" x="2514600" y="2011363"/>
          <p14:tracePt t="19001" x="2514600" y="1997075"/>
          <p14:tracePt t="19010" x="2500313" y="1997075"/>
          <p14:tracePt t="19081" x="2514600" y="1997075"/>
          <p14:tracePt t="19090" x="2527300" y="1997075"/>
          <p14:tracePt t="19098" x="2555875" y="1982788"/>
          <p14:tracePt t="19107" x="2611438" y="1970088"/>
          <p14:tracePt t="19116" x="2681288" y="1955800"/>
          <p14:tracePt t="19124" x="2722563" y="1941513"/>
          <p14:tracePt t="19134" x="2862263" y="1900238"/>
          <p14:tracePt t="19144" x="2974975" y="1885950"/>
          <p14:tracePt t="19154" x="3128963" y="1871663"/>
          <p14:tracePt t="19155" x="3309938" y="1857375"/>
          <p14:tracePt t="19173" x="3490913" y="1843088"/>
          <p14:tracePt t="19175" x="3714750" y="1843088"/>
          <p14:tracePt t="19188" x="4119563" y="1843088"/>
          <p14:tracePt t="19196" x="4413250" y="1843088"/>
          <p14:tracePt t="19198" x="4733925" y="1843088"/>
          <p14:tracePt t="19205" x="5111750" y="1843088"/>
          <p14:tracePt t="19212" x="5530850" y="1843088"/>
          <p14:tracePt t="19220" x="5991225" y="1843088"/>
          <p14:tracePt t="19226" x="6465888" y="1843088"/>
          <p14:tracePt t="19234" x="6969125" y="1843088"/>
          <p14:tracePt t="19241" x="7443788" y="1843088"/>
          <p14:tracePt t="19249" x="7918450" y="1843088"/>
          <p14:tracePt t="19257" x="8366125" y="1843088"/>
          <p14:tracePt t="19265" x="8812213" y="1843088"/>
          <p14:tracePt t="19273" x="9217025" y="1843088"/>
          <p14:tracePt t="19281" x="9385300" y="1843088"/>
          <p14:tracePt t="19288" x="9747250" y="1843088"/>
          <p14:tracePt t="19298" x="10083800" y="1843088"/>
          <p14:tracePt t="19305" x="10375900" y="1843088"/>
          <p14:tracePt t="19314" x="10642600" y="1843088"/>
          <p14:tracePt t="19321" x="10879138" y="1857375"/>
          <p14:tracePt t="19331" x="10977563" y="1871663"/>
          <p14:tracePt t="19341" x="11144250" y="1871663"/>
          <p14:tracePt t="19348" x="11187113" y="1885950"/>
          <p14:tracePt t="19357" x="11283950" y="1900238"/>
          <p14:tracePt t="19367" x="11339513" y="1912938"/>
          <p14:tracePt t="19376" x="11382375" y="1927225"/>
          <p14:tracePt t="19379" x="11409363" y="1941513"/>
          <p14:tracePt t="19396" x="11437938" y="1955800"/>
          <p14:tracePt t="19412" x="11452225" y="1955800"/>
          <p14:tracePt t="19414" x="11452225" y="1970088"/>
          <p14:tracePt t="19421" x="11466513" y="1982788"/>
          <p14:tracePt t="19431" x="11479213" y="1982788"/>
          <p14:tracePt t="19438" x="11479213" y="1997075"/>
          <p14:tracePt t="19448" x="11479213" y="2011363"/>
          <p14:tracePt t="19454" x="11493500" y="2025650"/>
          <p14:tracePt t="19464" x="11493500" y="2039938"/>
          <p14:tracePt t="19466" x="11493500" y="2052638"/>
          <p14:tracePt t="19473" x="11507788" y="2066925"/>
          <p14:tracePt t="19486" x="11507788" y="2081213"/>
          <p14:tracePt t="19500" x="11507788" y="2095500"/>
          <p14:tracePt t="19509" x="11507788" y="2109788"/>
          <p14:tracePt t="19521" x="11507788" y="2122488"/>
          <p14:tracePt t="19531" x="11507788" y="2136775"/>
          <p14:tracePt t="19539" x="11507788" y="2151063"/>
          <p14:tracePt t="19548" x="11507788" y="2165350"/>
          <p14:tracePt t="19555" x="11507788" y="2179638"/>
          <p14:tracePt t="19569" x="11507788" y="2192338"/>
          <p14:tracePt t="19593" x="11507788" y="2206625"/>
          <p14:tracePt t="19601" x="11493500" y="2206625"/>
          <p14:tracePt t="19609" x="11466513" y="2206625"/>
          <p14:tracePt t="19617" x="11437938" y="2206625"/>
          <p14:tracePt t="19625" x="11409363" y="2206625"/>
          <p14:tracePt t="19633" x="11368088" y="2206625"/>
          <p14:tracePt t="19641" x="11312525" y="2206625"/>
          <p14:tracePt t="19650" x="11256963" y="2206625"/>
          <p14:tracePt t="19658" x="11187113" y="2206625"/>
          <p14:tracePt t="19666" x="11060113" y="2206625"/>
          <p14:tracePt t="19674" x="10977563" y="2192338"/>
          <p14:tracePt t="19683" x="10879138" y="2165350"/>
          <p14:tracePt t="19691" x="10837863" y="2136775"/>
          <p14:tracePt t="19700" x="10768013" y="2109788"/>
          <p14:tracePt t="19709" x="10698163" y="2066925"/>
          <p14:tracePt t="19720" x="10628313" y="2052638"/>
          <p14:tracePt t="19731" x="10614025" y="2025650"/>
          <p14:tracePt t="19734" x="10572750" y="2011363"/>
          <p14:tracePt t="19748" x="10544175" y="1997075"/>
          <p14:tracePt t="19750" x="10515600" y="1982788"/>
          <p14:tracePt t="19765" x="10502900" y="1982788"/>
          <p14:tracePt t="19766" x="10488613" y="1970088"/>
          <p14:tracePt t="19784" x="10474325" y="1970088"/>
          <p14:tracePt t="26532" x="9286875" y="2779713"/>
          <p14:tracePt t="26548" x="9063038" y="2974975"/>
          <p14:tracePt t="26552" x="8797925" y="3213100"/>
          <p14:tracePt t="26562" x="8532813" y="3408363"/>
          <p14:tracePt t="26565" x="8281988" y="3589338"/>
          <p14:tracePt t="26583" x="7778750" y="3924300"/>
          <p14:tracePt t="26595" x="7262813" y="4273550"/>
          <p14:tracePt t="26598" x="7053263" y="4398963"/>
          <p14:tracePt t="26616" x="5865813" y="5126038"/>
          <p14:tracePt t="26629" x="5697538" y="5224463"/>
          <p14:tracePt t="26631" x="5391150" y="5446713"/>
          <p14:tracePt t="26649" x="5195888" y="5586413"/>
          <p14:tracePt t="26651" x="5027613" y="5699125"/>
          <p14:tracePt t="26663" x="4999038" y="5726113"/>
          <p14:tracePt t="26673" x="4916488" y="5783263"/>
          <p14:tracePt t="26682" x="4859338" y="5824538"/>
          <p14:tracePt t="26690" x="4818063" y="5865813"/>
          <p14:tracePt t="28335" x="4748213" y="5865813"/>
          <p14:tracePt t="28346" x="4678363" y="5865813"/>
          <p14:tracePt t="28355" x="4608513" y="5865813"/>
          <p14:tracePt t="28361" x="4483100" y="5865813"/>
          <p14:tracePt t="28369" x="4413250" y="5880100"/>
          <p14:tracePt t="28377" x="4302125" y="5880100"/>
          <p14:tracePt t="28383" x="4189413" y="5880100"/>
          <p14:tracePt t="28391" x="4092575" y="5880100"/>
          <p14:tracePt t="28405" x="4008438" y="5880100"/>
          <p14:tracePt t="28408" x="3938588" y="5880100"/>
          <p14:tracePt t="28416" x="3868738" y="5880100"/>
          <p14:tracePt t="28424" x="3813175" y="5880100"/>
          <p14:tracePt t="28431" x="3756025" y="5880100"/>
          <p14:tracePt t="28439" x="3700463" y="5880100"/>
          <p14:tracePt t="28447" x="3659188" y="5865813"/>
          <p14:tracePt t="28455" x="3603625" y="5865813"/>
          <p14:tracePt t="28463" x="3548063" y="5853113"/>
          <p14:tracePt t="28472" x="3490913" y="5853113"/>
          <p14:tracePt t="28479" x="3435350" y="5853113"/>
          <p14:tracePt t="28489" x="3408363" y="5853113"/>
          <p14:tracePt t="28496" x="3365500" y="5838825"/>
          <p14:tracePt t="28506" x="3338513" y="5838825"/>
          <p14:tracePt t="28515" x="3309938" y="5838825"/>
          <p14:tracePt t="28524" x="3281363" y="5838825"/>
          <p14:tracePt t="28532" x="3268663" y="5838825"/>
          <p14:tracePt t="28539" x="3254375" y="5838825"/>
          <p14:tracePt t="28547" x="3254375" y="5824538"/>
          <p14:tracePt t="28555" x="3240088" y="5824538"/>
          <p14:tracePt t="31126" x="3240088" y="5810250"/>
          <p14:tracePt t="31133" x="3240088" y="5795963"/>
          <p14:tracePt t="31141" x="3240088" y="5768975"/>
          <p14:tracePt t="31150" x="3254375" y="5740400"/>
          <p14:tracePt t="31157" x="3268663" y="5699125"/>
          <p14:tracePt t="31166" x="3309938" y="5643563"/>
          <p14:tracePt t="31179" x="3365500" y="5559425"/>
          <p14:tracePt t="31188" x="3478213" y="5405438"/>
          <p14:tracePt t="31197" x="3603625" y="5280025"/>
          <p14:tracePt t="31199" x="3729038" y="5167313"/>
          <p14:tracePt t="31209" x="3883025" y="5041900"/>
          <p14:tracePt t="31218" x="4049713" y="4902200"/>
          <p14:tracePt t="31227" x="4232275" y="4791075"/>
          <p14:tracePt t="31237" x="4454525" y="4678363"/>
          <p14:tracePt t="31238" x="4664075" y="4567238"/>
          <p14:tracePt t="31249" x="4916488" y="4483100"/>
          <p14:tracePt t="31260" x="5181600" y="4398963"/>
          <p14:tracePt t="31269" x="5502275" y="4316413"/>
          <p14:tracePt t="31271" x="6075363" y="4162425"/>
          <p14:tracePt t="31281" x="6465888" y="4064000"/>
          <p14:tracePt t="31289" x="6954838" y="3938588"/>
          <p14:tracePt t="31297" x="7458075" y="3813175"/>
          <p14:tracePt t="31303" x="8029575" y="3673475"/>
          <p14:tracePt t="31314" x="8267700" y="3617913"/>
          <p14:tracePt t="31322" x="8742363" y="3505200"/>
          <p14:tracePt t="31331" x="8937625" y="3478213"/>
          <p14:tracePt t="31341" x="9272588" y="3408363"/>
          <p14:tracePt t="31344" x="9385300" y="3379788"/>
          <p14:tracePt t="31362" x="9817100" y="3309938"/>
          <p14:tracePt t="31378" x="9944100" y="3282950"/>
          <p14:tracePt t="31380" x="10055225" y="3254375"/>
          <p14:tracePt t="31382" x="10083800" y="3254375"/>
          <p14:tracePt t="31393" x="10139363" y="3225800"/>
          <p14:tracePt t="31402" x="10209213" y="3198813"/>
          <p14:tracePt t="31412" x="10223500" y="3170238"/>
          <p14:tracePt t="31420" x="10236200" y="3143250"/>
          <p14:tracePt t="31429" x="10236200" y="3100388"/>
          <p14:tracePt t="31436" x="10236200" y="3003550"/>
          <p14:tracePt t="31438" x="10236200" y="2960688"/>
          <p14:tracePt t="31447" x="10236200" y="2806700"/>
          <p14:tracePt t="31454" x="10236200" y="2681288"/>
          <p14:tracePt t="31462" x="10236200" y="2528888"/>
          <p14:tracePt t="31470" x="10236200" y="2401888"/>
          <p14:tracePt t="31479" x="10236200" y="2332038"/>
          <p14:tracePt t="31486" x="10250488" y="2290763"/>
          <p14:tracePt t="31496" x="10250488" y="2206625"/>
          <p14:tracePt t="31503" x="10264775" y="2136775"/>
          <p14:tracePt t="31513" x="10264775" y="2081213"/>
          <p14:tracePt t="31519" x="10264775" y="2039938"/>
          <p14:tracePt t="31529" x="10264775" y="1982788"/>
          <p14:tracePt t="31536" x="10264775" y="1970088"/>
          <p14:tracePt t="31544" x="10250488" y="1941513"/>
          <p14:tracePt t="31553" x="10236200" y="1927225"/>
          <p14:tracePt t="31561" x="10223500" y="1912938"/>
          <p14:tracePt t="31570" x="10209213" y="1912938"/>
          <p14:tracePt t="31577" x="10180638" y="1900238"/>
          <p14:tracePt t="31587" x="10180638" y="1885950"/>
          <p14:tracePt t="31595" x="10166350" y="1885950"/>
          <p14:tracePt t="31602" x="10153650" y="1885950"/>
          <p14:tracePt t="31623" x="10139363" y="1885950"/>
          <p14:tracePt t="31935" x="10153650" y="1885950"/>
          <p14:tracePt t="31951" x="10153650" y="1900238"/>
          <p14:tracePt t="31959" x="10166350" y="1912938"/>
          <p14:tracePt t="31969" x="10180638" y="1927225"/>
          <p14:tracePt t="31980" x="10209213" y="1970088"/>
          <p14:tracePt t="31989" x="10236200" y="2011363"/>
          <p14:tracePt t="31999" x="10250488" y="2066925"/>
          <p14:tracePt t="32000" x="10293350" y="2165350"/>
          <p14:tracePt t="32012" x="10306050" y="2206625"/>
          <p14:tracePt t="32021" x="10320338" y="2290763"/>
          <p14:tracePt t="32030" x="10334625" y="2360613"/>
          <p14:tracePt t="32032" x="10348913" y="2444750"/>
          <p14:tracePt t="32044" x="10375900" y="2528888"/>
          <p14:tracePt t="32053" x="10375900" y="2611438"/>
          <p14:tracePt t="32060" x="10390188" y="2695575"/>
          <p14:tracePt t="32069" x="10390188" y="2779713"/>
          <p14:tracePt t="32081" x="10390188" y="2933700"/>
          <p14:tracePt t="32083" x="10390188" y="3030538"/>
          <p14:tracePt t="32089" x="10375900" y="3128963"/>
          <p14:tracePt t="32099" x="10334625" y="3240088"/>
          <p14:tracePt t="32108" x="10236200" y="3463925"/>
          <p14:tracePt t="32118" x="10125075" y="3617913"/>
          <p14:tracePt t="32126" x="9999663" y="3784600"/>
          <p14:tracePt t="32135" x="9874250" y="3952875"/>
          <p14:tracePt t="32137" x="9720263" y="4121150"/>
          <p14:tracePt t="32148" x="9539288" y="4287838"/>
          <p14:tracePt t="32157" x="9329738" y="4456113"/>
          <p14:tracePt t="32166" x="9091613" y="4595813"/>
          <p14:tracePt t="32176" x="8867775" y="4721225"/>
          <p14:tracePt t="32180" x="8756650" y="4762500"/>
          <p14:tracePt t="32194" x="8505825" y="4818063"/>
          <p14:tracePt t="32196" x="8142288" y="4887913"/>
          <p14:tracePt t="32214" x="7723188" y="4887913"/>
          <p14:tracePt t="32217" x="7513638" y="4791075"/>
          <p14:tracePt t="32232" x="7415213" y="4735513"/>
          <p14:tracePt t="32233" x="7248525" y="4651375"/>
          <p14:tracePt t="32243" x="7108825" y="4538663"/>
          <p14:tracePt t="32252" x="6983413" y="4441825"/>
          <p14:tracePt t="32263" x="6870700" y="4329113"/>
          <p14:tracePt t="32273" x="6759575" y="4217988"/>
          <p14:tracePt t="32274" x="6675438" y="4121150"/>
          <p14:tracePt t="32285" x="6646863" y="4078288"/>
          <p14:tracePt t="32294" x="6591300" y="3967163"/>
          <p14:tracePt t="32303" x="6550025" y="3868738"/>
          <p14:tracePt t="32314" x="6494463" y="3617913"/>
          <p14:tracePt t="32322" x="6494463" y="3562350"/>
          <p14:tracePt t="32331" x="6494463" y="3394075"/>
          <p14:tracePt t="32338" x="6494463" y="3295650"/>
          <p14:tracePt t="32344" x="6550025" y="3198813"/>
          <p14:tracePt t="32353" x="6646863" y="3030538"/>
          <p14:tracePt t="32365" x="6759575" y="2905125"/>
          <p14:tracePt t="32376" x="6899275" y="2779713"/>
          <p14:tracePt t="32377" x="7053263" y="2654300"/>
          <p14:tracePt t="32388" x="7234238" y="2528888"/>
          <p14:tracePt t="32397" x="7429500" y="2401888"/>
          <p14:tracePt t="32406" x="7527925" y="2360613"/>
          <p14:tracePt t="32408" x="7612063" y="2319338"/>
          <p14:tracePt t="32419" x="7737475" y="2276475"/>
          <p14:tracePt t="32427" x="7959725" y="2220913"/>
          <p14:tracePt t="32436" x="8016875" y="2220913"/>
          <p14:tracePt t="32449" x="8099425" y="2220913"/>
          <p14:tracePt t="32451" x="8183563" y="2220913"/>
          <p14:tracePt t="32458" x="8253413" y="2235200"/>
          <p14:tracePt t="32468" x="8366125" y="2290763"/>
          <p14:tracePt t="32477" x="8421688" y="2332038"/>
          <p14:tracePt t="32487" x="8491538" y="2389188"/>
          <p14:tracePt t="32499" x="8547100" y="2444750"/>
          <p14:tracePt t="32500" x="8616950" y="2514600"/>
          <p14:tracePt t="32510" x="8672513" y="2584450"/>
          <p14:tracePt t="32519" x="8701088" y="2625725"/>
          <p14:tracePt t="32527" x="8756650" y="2709863"/>
          <p14:tracePt t="32537" x="8783638" y="2794000"/>
          <p14:tracePt t="32549" x="8812213" y="2863850"/>
          <p14:tracePt t="32551" x="8840788" y="2946400"/>
          <p14:tracePt t="32564" x="8853488" y="3016250"/>
          <p14:tracePt t="32566" x="8853488" y="3044825"/>
          <p14:tracePt t="32574" x="8867775" y="3143250"/>
          <p14:tracePt t="32577" x="8867775" y="3198813"/>
          <p14:tracePt t="32586" x="8867775" y="3240088"/>
          <p14:tracePt t="32593" x="8867775" y="3324225"/>
          <p14:tracePt t="32600" x="8853488" y="3379788"/>
          <p14:tracePt t="32608" x="8812213" y="3435350"/>
          <p14:tracePt t="32617" x="8742363" y="3519488"/>
          <p14:tracePt t="32625" x="8658225" y="3603625"/>
          <p14:tracePt t="32634" x="8616950" y="3644900"/>
          <p14:tracePt t="32642" x="8532813" y="3714750"/>
          <p14:tracePt t="32651" x="8462963" y="3757613"/>
          <p14:tracePt t="32659" x="8378825" y="3798888"/>
          <p14:tracePt t="32667" x="8308975" y="3827463"/>
          <p14:tracePt t="32675" x="8239125" y="3841750"/>
          <p14:tracePt t="32685" x="8156575" y="3854450"/>
          <p14:tracePt t="32694" x="8086725" y="3854450"/>
          <p14:tracePt t="32700" x="8016875" y="3854450"/>
          <p14:tracePt t="32707" x="7947025" y="3854450"/>
          <p14:tracePt t="32718" x="7848600" y="3798888"/>
          <p14:tracePt t="32728" x="7778750" y="3743325"/>
          <p14:tracePt t="32739" x="7723188" y="3673475"/>
          <p14:tracePt t="32740" x="7680325" y="3589338"/>
          <p14:tracePt t="32750" x="7653338" y="3492500"/>
          <p14:tracePt t="32759" x="7639050" y="3352800"/>
          <p14:tracePt t="32761" x="7639050" y="3198813"/>
          <p14:tracePt t="32771" x="7639050" y="3044825"/>
          <p14:tracePt t="32778" x="7639050" y="2905125"/>
          <p14:tracePt t="32785" x="7639050" y="2849563"/>
          <p14:tracePt t="32793" x="7667625" y="2751138"/>
          <p14:tracePt t="32801" x="7708900" y="2667000"/>
          <p14:tracePt t="32809" x="7764463" y="2541588"/>
          <p14:tracePt t="32818" x="7834313" y="2471738"/>
          <p14:tracePt t="32827" x="7974013" y="2360613"/>
          <p14:tracePt t="32836" x="8072438" y="2290763"/>
          <p14:tracePt t="32845" x="8156575" y="2249488"/>
          <p14:tracePt t="32854" x="8296275" y="2179638"/>
          <p14:tracePt t="32866" x="8435975" y="2109788"/>
          <p14:tracePt t="32868" x="8518525" y="2095500"/>
          <p14:tracePt t="32878" x="8643938" y="2081213"/>
          <p14:tracePt t="32889" x="8770938" y="2066925"/>
          <p14:tracePt t="32899" x="8853488" y="2066925"/>
          <p14:tracePt t="32900" x="8923338" y="2066925"/>
          <p14:tracePt t="32909" x="8966200" y="2066925"/>
          <p14:tracePt t="32917" x="9007475" y="2081213"/>
          <p14:tracePt t="32926" x="9036050" y="2109788"/>
          <p14:tracePt t="32935" x="9063038" y="2151063"/>
          <p14:tracePt t="32945" x="9091613" y="2235200"/>
          <p14:tracePt t="32947" x="9091613" y="2374900"/>
          <p14:tracePt t="32966" x="9036050" y="2667000"/>
          <p14:tracePt t="32985" x="8937625" y="2835275"/>
          <p14:tracePt t="32986" x="8882063" y="2905125"/>
          <p14:tracePt t="32989" x="8770938" y="3044825"/>
          <p14:tracePt t="33001" x="8713788" y="3086100"/>
          <p14:tracePt t="33002" x="8631238" y="3170238"/>
          <p14:tracePt t="33012" x="8547100" y="3225800"/>
          <p14:tracePt t="33021" x="8505825" y="3254375"/>
          <p14:tracePt t="33028" x="8462963" y="3268663"/>
          <p14:tracePt t="33038" x="8366125" y="3309938"/>
          <p14:tracePt t="33047" x="8323263" y="3324225"/>
          <p14:tracePt t="33057" x="8267700" y="3338513"/>
          <p14:tracePt t="33065" x="8226425" y="3338513"/>
          <p14:tracePt t="33072" x="8142288" y="3338513"/>
          <p14:tracePt t="33079" x="8072438" y="3338513"/>
          <p14:tracePt t="33086" x="8002588" y="3282950"/>
          <p14:tracePt t="33103" x="7889875" y="3128963"/>
          <p14:tracePt t="33115" x="7834313" y="3016250"/>
          <p14:tracePt t="33117" x="7820025" y="2946400"/>
          <p14:tracePt t="33127" x="7793038" y="2820988"/>
          <p14:tracePt t="33136" x="7764463" y="2724150"/>
          <p14:tracePt t="33145" x="7750175" y="2611438"/>
          <p14:tracePt t="33154" x="7750175" y="2528888"/>
          <p14:tracePt t="33156" x="7750175" y="2444750"/>
          <p14:tracePt t="33162" x="7750175" y="2374900"/>
          <p14:tracePt t="33170" x="7750175" y="2305050"/>
          <p14:tracePt t="33178" x="7750175" y="2192338"/>
          <p14:tracePt t="33187" x="7793038" y="2122488"/>
          <p14:tracePt t="33195" x="7862888" y="1982788"/>
          <p14:tracePt t="33205" x="7918450" y="1927225"/>
          <p14:tracePt t="33214" x="7974013" y="1843088"/>
          <p14:tracePt t="33225" x="8029575" y="1801813"/>
          <p14:tracePt t="33235" x="8156575" y="1662113"/>
          <p14:tracePt t="33236" x="8197850" y="1647825"/>
          <p14:tracePt t="33251" x="8281988" y="1592263"/>
          <p14:tracePt t="33253" x="8351838" y="1563688"/>
          <p14:tracePt t="33269" x="8435975" y="1536700"/>
          <p14:tracePt t="33279" x="8518525" y="1522413"/>
          <p14:tracePt t="33280" x="8588375" y="1508125"/>
          <p14:tracePt t="33292" x="8672513" y="1508125"/>
          <p14:tracePt t="33302" x="8742363" y="1508125"/>
          <p14:tracePt t="33304" x="8797925" y="1508125"/>
          <p14:tracePt t="33312" x="8882063" y="1536700"/>
          <p14:tracePt t="33316" x="8937625" y="1592263"/>
          <p14:tracePt t="33327" x="8993188" y="1662113"/>
          <p14:tracePt t="33337" x="9021763" y="1760538"/>
          <p14:tracePt t="33346" x="9036050" y="1816100"/>
          <p14:tracePt t="33348" x="9063038" y="1927225"/>
          <p14:tracePt t="33359" x="9063038" y="2025650"/>
          <p14:tracePt t="33368" x="9077325" y="2122488"/>
          <p14:tracePt t="33377" x="9077325" y="2192338"/>
          <p14:tracePt t="33379" x="9077325" y="2235200"/>
          <p14:tracePt t="33386" x="9077325" y="2276475"/>
          <p14:tracePt t="33395" x="9077325" y="2332038"/>
          <p14:tracePt t="33403" x="9063038" y="2389188"/>
          <p14:tracePt t="33411" x="9050338" y="2416175"/>
          <p14:tracePt t="33421" x="9036050" y="2444750"/>
          <p14:tracePt t="33430" x="8993188" y="2514600"/>
          <p14:tracePt t="33439" x="8937625" y="2584450"/>
          <p14:tracePt t="33447" x="8853488" y="2667000"/>
          <p14:tracePt t="33457" x="8713788" y="2794000"/>
          <p14:tracePt t="33468" x="8575675" y="2919413"/>
          <p14:tracePt t="33469" x="8393113" y="3044825"/>
          <p14:tracePt t="33480" x="8308975" y="3100388"/>
          <p14:tracePt t="33490" x="8142288" y="3198813"/>
          <p14:tracePt t="33501" x="8086725" y="3225800"/>
          <p14:tracePt t="33503" x="7947025" y="3268663"/>
          <p14:tracePt t="33517" x="7750175" y="3309938"/>
          <p14:tracePt t="33520" x="7639050" y="3309938"/>
          <p14:tracePt t="33531" x="7527925" y="3309938"/>
          <p14:tracePt t="33535" x="7443788" y="3282950"/>
          <p14:tracePt t="33544" x="7345363" y="3225800"/>
          <p14:tracePt t="33552" x="7262813" y="3155950"/>
          <p14:tracePt t="33561" x="7192963" y="3073400"/>
          <p14:tracePt t="33570" x="7135813" y="2974975"/>
          <p14:tracePt t="33578" x="7108825" y="2919413"/>
          <p14:tracePt t="33580" x="7053263" y="2765425"/>
          <p14:tracePt t="33590" x="7038975" y="2640013"/>
          <p14:tracePt t="33599" x="7038975" y="2514600"/>
          <p14:tracePt t="33606" x="7038975" y="2276475"/>
          <p14:tracePt t="33613" x="7108825" y="2109788"/>
          <p14:tracePt t="33622" x="7192963" y="1927225"/>
          <p14:tracePt t="33631" x="7304088" y="1746250"/>
          <p14:tracePt t="33642" x="7388225" y="1647825"/>
          <p14:tracePt t="33652" x="7499350" y="1493838"/>
          <p14:tracePt t="33654" x="7612063" y="1368425"/>
          <p14:tracePt t="33664" x="7737475" y="1271588"/>
          <p14:tracePt t="33674" x="7848600" y="1173163"/>
          <p14:tracePt t="33685" x="7959725" y="1117600"/>
          <p14:tracePt t="33686" x="8016875" y="1089025"/>
          <p14:tracePt t="33697" x="8113713" y="1047750"/>
          <p14:tracePt t="33707" x="8212138" y="1033463"/>
          <p14:tracePt t="33719" x="8378825" y="1004888"/>
          <p14:tracePt t="33721" x="8462963" y="1004888"/>
          <p14:tracePt t="33724" x="8547100" y="1004888"/>
          <p14:tracePt t="33735" x="8631238" y="1033463"/>
          <p14:tracePt t="33744" x="8672513" y="1062038"/>
          <p14:tracePt t="33755" x="8742363" y="1117600"/>
          <p14:tracePt t="33757" x="8826500" y="1201738"/>
          <p14:tracePt t="33772" x="8853488" y="1243013"/>
          <p14:tracePt t="33773" x="8910638" y="1298575"/>
          <p14:tracePt t="33788" x="8937625" y="1368425"/>
          <p14:tracePt t="33789" x="8980488" y="1438275"/>
          <p14:tracePt t="33801" x="8993188" y="1508125"/>
          <p14:tracePt t="33810" x="9007475" y="1577975"/>
          <p14:tracePt t="33821" x="9021763" y="1647825"/>
          <p14:tracePt t="33822" x="9021763" y="1760538"/>
          <p14:tracePt t="33831" x="9021763" y="1830388"/>
          <p14:tracePt t="33838" x="8993188" y="1912938"/>
          <p14:tracePt t="33853" x="8896350" y="2066925"/>
          <p14:tracePt t="33854" x="8783638" y="2179638"/>
          <p14:tracePt t="33866" x="8643938" y="2305050"/>
          <p14:tracePt t="33876" x="8561388" y="2374900"/>
          <p14:tracePt t="33878" x="8296275" y="2570163"/>
          <p14:tracePt t="33888" x="8212138" y="2611438"/>
          <p14:tracePt t="33897" x="8029575" y="2695575"/>
          <p14:tracePt t="33907" x="7862888" y="2779713"/>
          <p14:tracePt t="33919" x="7667625" y="2820988"/>
          <p14:tracePt t="33929" x="7542213" y="2835275"/>
          <p14:tracePt t="33939" x="7429500" y="2849563"/>
          <p14:tracePt t="33940" x="7304088" y="2849563"/>
          <p14:tracePt t="33949" x="7234238" y="2820988"/>
          <p14:tracePt t="33957" x="7178675" y="2765425"/>
          <p14:tracePt t="33966" x="7164388" y="2724150"/>
          <p14:tracePt t="33976" x="7123113" y="2640013"/>
          <p14:tracePt t="33985" x="7094538" y="2555875"/>
          <p14:tracePt t="33995" x="7080250" y="2486025"/>
          <p14:tracePt t="34004" x="7080250" y="2401888"/>
          <p14:tracePt t="34005" x="7080250" y="2332038"/>
          <p14:tracePt t="34012" x="7080250" y="2290763"/>
          <p14:tracePt t="34020" x="7080250" y="2206625"/>
          <p14:tracePt t="34028" x="7123113" y="2151063"/>
          <p14:tracePt t="34038" x="7178675" y="2095500"/>
          <p14:tracePt t="34048" x="7234238" y="2039938"/>
          <p14:tracePt t="34059" x="7304088" y="1997075"/>
          <p14:tracePt t="34069" x="7359650" y="1970088"/>
          <p14:tracePt t="34071" x="7429500" y="1927225"/>
          <p14:tracePt t="34082" x="7499350" y="1900238"/>
          <p14:tracePt t="34093" x="7569200" y="1885950"/>
          <p14:tracePt t="34094" x="7624763" y="1885950"/>
          <p14:tracePt t="34103" x="7708900" y="1885950"/>
          <p14:tracePt t="34110" x="7750175" y="1885950"/>
          <p14:tracePt t="34116" x="7807325" y="1885950"/>
          <p14:tracePt t="34124" x="7904163" y="1900238"/>
          <p14:tracePt t="34132" x="7974013" y="1927225"/>
          <p14:tracePt t="34142" x="8043863" y="1970088"/>
          <p14:tracePt t="34151" x="8113713" y="2011363"/>
          <p14:tracePt t="34161" x="8197850" y="2052638"/>
          <p14:tracePt t="34171" x="8267700" y="2109788"/>
          <p14:tracePt t="34173" x="8337550" y="2165350"/>
          <p14:tracePt t="34185" x="8366125" y="2192338"/>
          <p14:tracePt t="34200" x="8421688" y="2262188"/>
          <p14:tracePt t="34204" x="8462963" y="2346325"/>
          <p14:tracePt t="34205" x="8491538" y="2416175"/>
          <p14:tracePt t="34221" x="8505825" y="2500313"/>
          <p14:tracePt t="34223" x="8518525" y="2584450"/>
          <p14:tracePt t="34234" x="8532813" y="2724150"/>
          <p14:tracePt t="34243" x="8532813" y="2820988"/>
          <p14:tracePt t="34250" x="8505825" y="2905125"/>
          <p14:tracePt t="34262" x="8448675" y="3016250"/>
          <p14:tracePt t="34263" x="8378825" y="3114675"/>
          <p14:tracePt t="34274" x="8296275" y="3213100"/>
          <p14:tracePt t="34282" x="8197850" y="3295650"/>
          <p14:tracePt t="34292" x="8113713" y="3379788"/>
          <p14:tracePt t="34303" x="8002588" y="3463925"/>
          <p14:tracePt t="34305" x="7959725" y="3492500"/>
          <p14:tracePt t="34317" x="7862888" y="3533775"/>
          <p14:tracePt t="34320" x="7778750" y="3575050"/>
          <p14:tracePt t="34329" x="7708900" y="3603625"/>
          <p14:tracePt t="34340" x="7639050" y="3603625"/>
          <p14:tracePt t="34341" x="7583488" y="3617913"/>
          <p14:tracePt t="34350" x="7513638" y="3617913"/>
          <p14:tracePt t="34357" x="7472363" y="3603625"/>
          <p14:tracePt t="34371" x="7429500" y="3575050"/>
          <p14:tracePt t="34383" x="7402513" y="3548063"/>
          <p14:tracePt t="34386" x="7373938" y="3505200"/>
          <p14:tracePt t="34404" x="7345363" y="3463925"/>
          <p14:tracePt t="34406" x="7332663" y="3435350"/>
          <p14:tracePt t="34422" x="7318375" y="3408363"/>
          <p14:tracePt t="34423" x="7318375" y="3394075"/>
          <p14:tracePt t="34431" x="7318375" y="3379788"/>
          <p14:tracePt t="34439" x="7318375" y="3365500"/>
          <p14:tracePt t="34445" x="7318375" y="3352800"/>
          <p14:tracePt t="34502" x="7332663" y="3352800"/>
          <p14:tracePt t="34606" x="7318375" y="3352800"/>
          <p14:tracePt t="34955" x="7332663" y="3352800"/>
          <p14:tracePt t="34964" x="7388225" y="3324225"/>
          <p14:tracePt t="34974" x="7443788" y="3282950"/>
          <p14:tracePt t="34982" x="7513638" y="3254375"/>
          <p14:tracePt t="34991" x="7597775" y="3225800"/>
          <p14:tracePt t="34999" x="7667625" y="3184525"/>
          <p14:tracePt t="35009" x="7764463" y="3170238"/>
          <p14:tracePt t="35011" x="7947025" y="3114675"/>
          <p14:tracePt t="35021" x="8142288" y="3059113"/>
          <p14:tracePt t="35030" x="8505825" y="3003550"/>
          <p14:tracePt t="35039" x="8643938" y="2974975"/>
          <p14:tracePt t="35051" x="8910638" y="2960688"/>
          <p14:tracePt t="35054" x="9161463" y="2933700"/>
          <p14:tracePt t="35073" x="9677400" y="2933700"/>
          <p14:tracePt t="35076" x="9929813" y="2933700"/>
          <p14:tracePt t="35089" x="10139363" y="2933700"/>
          <p14:tracePt t="35096" x="10320338" y="2946400"/>
          <p14:tracePt t="35104" x="10404475" y="2974975"/>
          <p14:tracePt t="35113" x="10445750" y="2989263"/>
          <p14:tracePt t="35122" x="10529888" y="3003550"/>
          <p14:tracePt t="35130" x="10585450" y="3016250"/>
          <p14:tracePt t="35132" x="10628313" y="3030538"/>
          <p14:tracePt t="35142" x="10642600" y="3030538"/>
          <p14:tracePt t="35163" x="10628313" y="3016250"/>
          <p14:tracePt t="35173" x="10585450" y="2989263"/>
          <p14:tracePt t="35183" x="10544175" y="2974975"/>
          <p14:tracePt t="35193" x="10515600" y="2946400"/>
          <p14:tracePt t="35202" x="10502900" y="2933700"/>
          <p14:tracePt t="35204" x="10445750" y="2890838"/>
          <p14:tracePt t="35222" x="10404475" y="2863850"/>
          <p14:tracePt t="35238" x="10390188" y="2849563"/>
          <p14:tracePt t="35240" x="10363200" y="2820988"/>
          <p14:tracePt t="35250" x="10348913" y="2806700"/>
          <p14:tracePt t="35259" x="10320338" y="2765425"/>
          <p14:tracePt t="35269" x="10293350" y="2736850"/>
          <p14:tracePt t="35278" x="10293350" y="2724150"/>
          <p14:tracePt t="35286" x="10279063" y="2695575"/>
          <p14:tracePt t="35296" x="10279063" y="2681288"/>
          <p14:tracePt t="35302" x="10279063" y="2667000"/>
          <p14:tracePt t="35315" x="10264775" y="2654300"/>
          <p14:tracePt t="35339" x="10264775" y="2640013"/>
          <p14:tracePt t="35636" x="10264775" y="2625725"/>
          <p14:tracePt t="35652" x="10264775" y="2611438"/>
          <p14:tracePt t="35661" x="10250488" y="2584450"/>
          <p14:tracePt t="35669" x="10250488" y="2555875"/>
          <p14:tracePt t="35676" x="10250488" y="2528888"/>
          <p14:tracePt t="35683" x="10250488" y="2486025"/>
          <p14:tracePt t="35692" x="10250488" y="2430463"/>
          <p14:tracePt t="35700" x="10250488" y="2389188"/>
          <p14:tracePt t="35708" x="10250488" y="2319338"/>
          <p14:tracePt t="35716" x="10250488" y="2276475"/>
          <p14:tracePt t="35725" x="10236200" y="2206625"/>
          <p14:tracePt t="35734" x="10236200" y="2192338"/>
          <p14:tracePt t="35742" x="10236200" y="2109788"/>
          <p14:tracePt t="35749" x="10236200" y="2081213"/>
          <p14:tracePt t="35759" x="10236200" y="2039938"/>
          <p14:tracePt t="35766" x="10236200" y="1997075"/>
          <p14:tracePt t="35775" x="10236200" y="1955800"/>
          <p14:tracePt t="35782" x="10236200" y="1927225"/>
          <p14:tracePt t="35791" x="10236200" y="1912938"/>
          <p14:tracePt t="35798" x="10236200" y="1885950"/>
          <p14:tracePt t="35807" x="10236200" y="1871663"/>
          <p14:tracePt t="35900" x="10236200" y="1885950"/>
          <p14:tracePt t="35911" x="10236200" y="1900238"/>
          <p14:tracePt t="35917" x="10236200" y="1912938"/>
          <p14:tracePt t="35925" x="10236200" y="1955800"/>
          <p14:tracePt t="35932" x="10223500" y="1982788"/>
          <p14:tracePt t="35942" x="10223500" y="2025650"/>
          <p14:tracePt t="35949" x="10209213" y="2081213"/>
          <p14:tracePt t="35959" x="10209213" y="2122488"/>
          <p14:tracePt t="35965" x="10194925" y="2151063"/>
          <p14:tracePt t="35975" x="10180638" y="2179638"/>
          <p14:tracePt t="35984" x="10180638" y="2206625"/>
          <p14:tracePt t="35992" x="10166350" y="2220913"/>
          <p14:tracePt t="36002" x="10166350" y="2235200"/>
          <p14:tracePt t="36010" x="10153650" y="2249488"/>
          <p14:tracePt t="36053" x="10153650" y="2220913"/>
          <p14:tracePt t="36063" x="10139363" y="2192338"/>
          <p14:tracePt t="36073" x="10139363" y="2165350"/>
          <p14:tracePt t="36080" x="10139363" y="2136775"/>
          <p14:tracePt t="36087" x="10125075" y="2081213"/>
          <p14:tracePt t="36096" x="10125075" y="2025650"/>
          <p14:tracePt t="36110" x="10125075" y="1912938"/>
          <p14:tracePt t="36121" x="10125075" y="1871663"/>
          <p14:tracePt t="36132" x="10125075" y="1830388"/>
          <p14:tracePt t="36133" x="10125075" y="1787525"/>
          <p14:tracePt t="36142" x="10125075" y="1773238"/>
          <p14:tracePt t="36149" x="10125075" y="1760538"/>
          <p14:tracePt t="36190" x="10125075" y="1773238"/>
          <p14:tracePt t="36200" x="10125075" y="1801813"/>
          <p14:tracePt t="36207" x="10125075" y="1830388"/>
          <p14:tracePt t="36215" x="10125075" y="1871663"/>
          <p14:tracePt t="36222" x="10110788" y="1912938"/>
          <p14:tracePt t="36232" x="10096500" y="1970088"/>
          <p14:tracePt t="36240" x="10083800" y="2025650"/>
          <p14:tracePt t="36250" x="10083800" y="2052638"/>
          <p14:tracePt t="36258" x="10083800" y="2081213"/>
          <p14:tracePt t="36261" x="10069513" y="2122488"/>
          <p14:tracePt t="36270" x="10069513" y="2151063"/>
          <p14:tracePt t="36278" x="10069513" y="2179638"/>
          <p14:tracePt t="36285" x="10069513" y="2192338"/>
          <p14:tracePt t="36294" x="10069513" y="2206625"/>
          <p14:tracePt t="36300" x="10069513" y="2220913"/>
          <p14:tracePt t="36358" x="10069513" y="2206625"/>
          <p14:tracePt t="36367" x="10069513" y="2179638"/>
          <p14:tracePt t="36376" x="10069513" y="2151063"/>
          <p14:tracePt t="36383" x="10069513" y="2136775"/>
          <p14:tracePt t="36393" x="10069513" y="2109788"/>
          <p14:tracePt t="36402" x="10083800" y="2081213"/>
          <p14:tracePt t="36413" x="10083800" y="2066925"/>
          <p14:tracePt t="36415" x="10083800" y="2039938"/>
          <p14:tracePt t="36430" x="10083800" y="2025650"/>
          <p14:tracePt t="38554" x="10083800" y="2039938"/>
          <p14:tracePt t="38571" x="10083800" y="2052638"/>
          <p14:tracePt t="38578" x="10083800" y="2066925"/>
          <p14:tracePt t="38594" x="10083800" y="2081213"/>
          <p14:tracePt t="38618" x="10083800" y="2095500"/>
          <p14:tracePt t="38634" x="10083800" y="2109788"/>
          <p14:tracePt t="38650" x="10083800" y="2122488"/>
          <p14:tracePt t="38666" x="10083800" y="2136775"/>
          <p14:tracePt t="38674" x="10083800" y="2151063"/>
          <p14:tracePt t="38682" x="10083800" y="2206625"/>
          <p14:tracePt t="38690" x="10069513" y="2262188"/>
          <p14:tracePt t="38699" x="10040938" y="2332038"/>
          <p14:tracePt t="38707" x="10013950" y="2416175"/>
          <p14:tracePt t="38717" x="9971088" y="2514600"/>
          <p14:tracePt t="38725" x="9929813" y="2625725"/>
          <p14:tracePt t="38734" x="9886950" y="2765425"/>
          <p14:tracePt t="38742" x="9790113" y="3016250"/>
          <p14:tracePt t="38751" x="9720263" y="3184525"/>
          <p14:tracePt t="38760" x="9636125" y="3379788"/>
          <p14:tracePt t="38764" x="9580563" y="3463925"/>
          <p14:tracePt t="38775" x="9496425" y="3632200"/>
          <p14:tracePt t="38785" x="9469438" y="3687763"/>
          <p14:tracePt t="38786" x="9440863" y="3729038"/>
          <p14:tracePt t="38800" x="9399588" y="3813175"/>
          <p14:tracePt t="38809" x="9371013" y="3868738"/>
          <p14:tracePt t="38818" x="9301163" y="3967163"/>
          <p14:tracePt t="38819" x="9286875" y="4008438"/>
          <p14:tracePt t="38829" x="9259888" y="4051300"/>
          <p14:tracePt t="38838" x="9217025" y="4078288"/>
          <p14:tracePt t="38848" x="9190038" y="4106863"/>
          <p14:tracePt t="38857" x="9147175" y="4133850"/>
          <p14:tracePt t="38859" x="9120188" y="4162425"/>
          <p14:tracePt t="38870" x="9077325" y="4191000"/>
          <p14:tracePt t="38878" x="9021763" y="4217988"/>
          <p14:tracePt t="38888" x="8980488" y="4246563"/>
          <p14:tracePt t="38899" x="8923338" y="4273550"/>
          <p14:tracePt t="39136" x="8923338" y="4287838"/>
          <p14:tracePt t="39145" x="8867775" y="4343400"/>
          <p14:tracePt t="39155" x="8826500" y="4398963"/>
          <p14:tracePt t="39166" x="8713788" y="4525963"/>
          <p14:tracePt t="39174" x="8462963" y="4818063"/>
          <p14:tracePt t="39183" x="8267700" y="5041900"/>
          <p14:tracePt t="39192" x="8002588" y="5321300"/>
          <p14:tracePt t="39194" x="7708900" y="5629275"/>
          <p14:tracePt t="39212" x="7402513" y="5964238"/>
          <p14:tracePt t="39213" x="7275513" y="6075363"/>
          <p14:tracePt t="39228" x="7164388" y="6188075"/>
          <p14:tracePt t="39232" x="6969125" y="6397625"/>
          <p14:tracePt t="39250" x="6913563" y="6453188"/>
          <p14:tracePt t="39252" x="6689725" y="6662738"/>
          <p14:tracePt t="39269" x="6661150" y="6689725"/>
          <p14:tracePt t="39270" x="6619875" y="6746875"/>
          <p14:tracePt t="39279" x="6578600" y="6788150"/>
          <p14:tracePt t="39280" x="6521450" y="6843713"/>
          <p14:tracePt t="40884" x="6102350" y="6829425"/>
          <p14:tracePt t="40892" x="6089650" y="6816725"/>
          <p14:tracePt t="40899" x="6046788" y="6788150"/>
          <p14:tracePt t="40907" x="6019800" y="6773863"/>
          <p14:tracePt t="40924" x="5976938" y="6746875"/>
          <p14:tracePt t="40931" x="5962650" y="6732588"/>
          <p14:tracePt t="40939" x="5949950" y="6718300"/>
          <p14:tracePt t="40948" x="5935663" y="6704013"/>
          <p14:tracePt t="40956" x="5921375" y="6689725"/>
          <p14:tracePt t="40963" x="5907088" y="6677025"/>
          <p14:tracePt t="41670" x="5880100" y="6662738"/>
          <p14:tracePt t="41682" x="5851525" y="6662738"/>
          <p14:tracePt t="41692" x="5810250" y="6634163"/>
          <p14:tracePt t="41701" x="5753100" y="6607175"/>
          <p14:tracePt t="41702" x="5697538" y="6578600"/>
          <p14:tracePt t="41713" x="5641975" y="6550025"/>
          <p14:tracePt t="41723" x="5586413" y="6523038"/>
          <p14:tracePt t="41731" x="5545138" y="6508750"/>
          <p14:tracePt t="41740" x="5516563" y="6494463"/>
          <p14:tracePt t="41742" x="5475288" y="6480175"/>
          <p14:tracePt t="41751" x="5432425" y="6467475"/>
          <p14:tracePt t="41760" x="5418138" y="6453188"/>
          <p14:tracePt t="41768" x="5362575" y="6438900"/>
          <p14:tracePt t="41779" x="5348288" y="6424613"/>
          <p14:tracePt t="41787" x="5307013" y="6410325"/>
          <p14:tracePt t="41797" x="5278438" y="6410325"/>
          <p14:tracePt t="41798" x="5265738" y="6397625"/>
          <p14:tracePt t="41808" x="5237163" y="6397625"/>
          <p14:tracePt t="41814" x="5222875" y="6383338"/>
          <p14:tracePt t="41824" x="5195888" y="6383338"/>
          <p14:tracePt t="41831" x="5181600" y="6369050"/>
          <p14:tracePt t="41840" x="5167313" y="6369050"/>
          <p14:tracePt t="41847" x="5153025" y="6354763"/>
          <p14:tracePt t="41856" x="5138738" y="6354763"/>
          <p14:tracePt t="42063" x="5083175" y="6383338"/>
          <p14:tracePt t="42076" x="5013325" y="6438900"/>
          <p14:tracePt t="42084" x="4916488" y="6494463"/>
          <p14:tracePt t="42094" x="4818063" y="6564313"/>
          <p14:tracePt t="42095" x="4692650" y="6619875"/>
          <p14:tracePt t="42105" x="4497388" y="6759575"/>
          <p14:tracePt t="42928" x="0" y="0"/>
        </p14:tracePtLst>
      </p14:laserTraceLst>
    </p:ext>
  </p:extLst>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5416EBC-B41E-4F8A-BE9F-07301B682C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AFF79527-C7F1-4E06-8126-A8E8C5FEBF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9480993-7FA2-674E-977E-CAFFDE6E1E2F}"/>
              </a:ext>
            </a:extLst>
          </p:cNvPr>
          <p:cNvSpPr>
            <a:spLocks noGrp="1"/>
          </p:cNvSpPr>
          <p:nvPr>
            <p:ph type="title"/>
          </p:nvPr>
        </p:nvSpPr>
        <p:spPr>
          <a:xfrm>
            <a:off x="868680" y="1719072"/>
            <a:ext cx="3103427" cy="3520440"/>
          </a:xfrm>
        </p:spPr>
        <p:txBody>
          <a:bodyPr anchor="t">
            <a:normAutofit/>
          </a:bodyPr>
          <a:lstStyle/>
          <a:p>
            <a:r>
              <a:rPr lang="en-GB" sz="3600" dirty="0"/>
              <a:t>So what have we learnt?</a:t>
            </a:r>
          </a:p>
        </p:txBody>
      </p:sp>
      <p:sp>
        <p:nvSpPr>
          <p:cNvPr id="13" name="Rectangle 12">
            <a:extLst>
              <a:ext uri="{FF2B5EF4-FFF2-40B4-BE49-F238E27FC236}">
                <a16:creationId xmlns:a16="http://schemas.microsoft.com/office/drawing/2014/main" id="{55986208-8A53-4E92-9197-6B57BCCB2F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76A4809E-6E65-4D93-97DF-254DBE3D99AB}"/>
              </a:ext>
            </a:extLst>
          </p:cNvPr>
          <p:cNvGraphicFramePr>
            <a:graphicFrameLocks noGrp="1"/>
          </p:cNvGraphicFramePr>
          <p:nvPr>
            <p:ph idx="1"/>
            <p:extLst>
              <p:ext uri="{D42A27DB-BD31-4B8C-83A1-F6EECF244321}">
                <p14:modId xmlns:p14="http://schemas.microsoft.com/office/powerpoint/2010/main" val="2683648395"/>
              </p:ext>
            </p:extLst>
          </p:nvPr>
        </p:nvGraphicFramePr>
        <p:xfrm>
          <a:off x="4727448" y="640080"/>
          <a:ext cx="6967728" cy="557784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Audio 2">
            <a:hlinkClick r:id="" action="ppaction://media"/>
            <a:extLst>
              <a:ext uri="{FF2B5EF4-FFF2-40B4-BE49-F238E27FC236}">
                <a16:creationId xmlns:a16="http://schemas.microsoft.com/office/drawing/2014/main" id="{88DC0AE5-F8D5-8242-A1D2-EFF495C4BA11}"/>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44524" y="4709645"/>
            <a:ext cx="812800" cy="812800"/>
          </a:xfrm>
          <a:prstGeom prst="rect">
            <a:avLst/>
          </a:prstGeom>
        </p:spPr>
      </p:pic>
    </p:spTree>
    <p:extLst>
      <p:ext uri="{BB962C8B-B14F-4D97-AF65-F5344CB8AC3E}">
        <p14:creationId xmlns:p14="http://schemas.microsoft.com/office/powerpoint/2010/main" val="2745264090"/>
      </p:ext>
    </p:extLst>
  </p:cSld>
  <p:clrMapOvr>
    <a:masterClrMapping/>
  </p:clrMapOvr>
  <mc:AlternateContent xmlns:mc="http://schemas.openxmlformats.org/markup-compatibility/2006" xmlns:p14="http://schemas.microsoft.com/office/powerpoint/2010/main">
    <mc:Choice Requires="p14">
      <p:transition spd="med" p14:dur="700" advTm="85159">
        <p:fade/>
      </p:transition>
    </mc:Choice>
    <mc:Fallback xmlns="">
      <p:transition spd="med" advTm="8515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par>
                          <p:cTn id="7" fill="hold">
                            <p:stCondLst>
                              <p:cond delay="0"/>
                            </p:stCondLst>
                            <p:childTnLst>
                              <p:par>
                                <p:cTn id="8" presetID="10" presetClass="entr" presetSubtype="0" fill="hold" grpId="0" nodeType="after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fade">
                                      <p:cBhvr>
                                        <p:cTn id="10" dur="500"/>
                                        <p:tgtEl>
                                          <p:spTgt spid="2"/>
                                        </p:tgtEl>
                                      </p:cBhvr>
                                    </p:animEffect>
                                  </p:childTnLst>
                                </p:cTn>
                              </p:par>
                            </p:childTnLst>
                          </p:cTn>
                        </p:par>
                        <p:par>
                          <p:cTn id="11" fill="hold">
                            <p:stCondLst>
                              <p:cond delay="500"/>
                            </p:stCondLst>
                            <p:childTnLst>
                              <p:par>
                                <p:cTn id="12" presetID="10" presetClass="entr" presetSubtype="0" fill="hold" grpId="0" nodeType="after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5" fill="hold" display="0">
                  <p:stCondLst>
                    <p:cond delay="indefinite"/>
                  </p:stCondLst>
                  <p:endCondLst>
                    <p:cond evt="onStopAudio" delay="0">
                      <p:tgtEl>
                        <p:sldTgt/>
                      </p:tgtEl>
                    </p:cond>
                  </p:endCondLst>
                </p:cTn>
                <p:tgtEl>
                  <p:spTgt spid="3"/>
                </p:tgtEl>
              </p:cMediaNode>
            </p:audio>
          </p:childTnLst>
        </p:cTn>
      </p:par>
    </p:tnLst>
    <p:bldLst>
      <p:bldP spid="2" grpId="0"/>
      <p:bldGraphic spid="5" grpId="0">
        <p:bldAsOne/>
      </p:bldGraphic>
    </p:bld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5416EBC-B41E-4F8A-BE9F-07301B682C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AFF79527-C7F1-4E06-8126-A8E8C5FEBF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C246983-8E79-FD4F-A0A8-487227B59F31}"/>
              </a:ext>
            </a:extLst>
          </p:cNvPr>
          <p:cNvSpPr>
            <a:spLocks noGrp="1"/>
          </p:cNvSpPr>
          <p:nvPr>
            <p:ph type="title"/>
          </p:nvPr>
        </p:nvSpPr>
        <p:spPr>
          <a:xfrm>
            <a:off x="868680" y="1719072"/>
            <a:ext cx="3103427" cy="3520440"/>
          </a:xfrm>
        </p:spPr>
        <p:txBody>
          <a:bodyPr anchor="t">
            <a:normAutofit/>
          </a:bodyPr>
          <a:lstStyle/>
          <a:p>
            <a:r>
              <a:rPr lang="en-GB" sz="3600" dirty="0"/>
              <a:t>So what have  we learned?</a:t>
            </a:r>
          </a:p>
        </p:txBody>
      </p:sp>
      <p:sp>
        <p:nvSpPr>
          <p:cNvPr id="13" name="Rectangle 12">
            <a:extLst>
              <a:ext uri="{FF2B5EF4-FFF2-40B4-BE49-F238E27FC236}">
                <a16:creationId xmlns:a16="http://schemas.microsoft.com/office/drawing/2014/main" id="{55986208-8A53-4E92-9197-6B57BCCB2F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6228498F-6CE1-4C30-AC28-11B7057FE81A}"/>
              </a:ext>
            </a:extLst>
          </p:cNvPr>
          <p:cNvGraphicFramePr>
            <a:graphicFrameLocks noGrp="1"/>
          </p:cNvGraphicFramePr>
          <p:nvPr>
            <p:ph idx="1"/>
            <p:extLst>
              <p:ext uri="{D42A27DB-BD31-4B8C-83A1-F6EECF244321}">
                <p14:modId xmlns:p14="http://schemas.microsoft.com/office/powerpoint/2010/main" val="3354739661"/>
              </p:ext>
            </p:extLst>
          </p:nvPr>
        </p:nvGraphicFramePr>
        <p:xfrm>
          <a:off x="4727448" y="640080"/>
          <a:ext cx="6967728" cy="557784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Audio 2">
            <a:hlinkClick r:id="" action="ppaction://media"/>
            <a:extLst>
              <a:ext uri="{FF2B5EF4-FFF2-40B4-BE49-F238E27FC236}">
                <a16:creationId xmlns:a16="http://schemas.microsoft.com/office/drawing/2014/main" id="{FFA9CC0B-F7C9-C24B-A1C9-E557B8037181}"/>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44524" y="4983751"/>
            <a:ext cx="812800" cy="812800"/>
          </a:xfrm>
          <a:prstGeom prst="rect">
            <a:avLst/>
          </a:prstGeom>
        </p:spPr>
      </p:pic>
    </p:spTree>
    <p:extLst>
      <p:ext uri="{BB962C8B-B14F-4D97-AF65-F5344CB8AC3E}">
        <p14:creationId xmlns:p14="http://schemas.microsoft.com/office/powerpoint/2010/main" val="423021049"/>
      </p:ext>
    </p:extLst>
  </p:cSld>
  <p:clrMapOvr>
    <a:masterClrMapping/>
  </p:clrMapOvr>
  <mc:AlternateContent xmlns:mc="http://schemas.openxmlformats.org/markup-compatibility/2006" xmlns:p14="http://schemas.microsoft.com/office/powerpoint/2010/main">
    <mc:Choice Requires="p14">
      <p:transition spd="med" p14:dur="700" advTm="47755">
        <p:fade/>
      </p:transition>
    </mc:Choice>
    <mc:Fallback xmlns="">
      <p:transition spd="med" advTm="47755">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par>
                          <p:cTn id="7" fill="hold">
                            <p:stCondLst>
                              <p:cond delay="0"/>
                            </p:stCondLst>
                            <p:childTnLst>
                              <p:par>
                                <p:cTn id="8" presetID="10" presetClass="entr" presetSubtype="0" fill="hold" grpId="0" nodeType="after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fade">
                                      <p:cBhvr>
                                        <p:cTn id="10" dur="500"/>
                                        <p:tgtEl>
                                          <p:spTgt spid="2"/>
                                        </p:tgtEl>
                                      </p:cBhvr>
                                    </p:animEffect>
                                  </p:childTnLst>
                                </p:cTn>
                              </p:par>
                            </p:childTnLst>
                          </p:cTn>
                        </p:par>
                        <p:par>
                          <p:cTn id="11" fill="hold">
                            <p:stCondLst>
                              <p:cond delay="500"/>
                            </p:stCondLst>
                            <p:childTnLst>
                              <p:par>
                                <p:cTn id="12" presetID="10" presetClass="entr" presetSubtype="0" fill="hold" grpId="0" nodeType="after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5" fill="hold" display="0">
                  <p:stCondLst>
                    <p:cond delay="indefinite"/>
                  </p:stCondLst>
                  <p:endCondLst>
                    <p:cond evt="onStopAudio" delay="0">
                      <p:tgtEl>
                        <p:sldTgt/>
                      </p:tgtEl>
                    </p:cond>
                  </p:endCondLst>
                </p:cTn>
                <p:tgtEl>
                  <p:spTgt spid="3"/>
                </p:tgtEl>
              </p:cMediaNode>
            </p:audio>
          </p:childTnLst>
        </p:cTn>
      </p:par>
    </p:tnLst>
    <p:bldLst>
      <p:bldP spid="2" grpId="0"/>
      <p:bldGraphic spid="5" grpId="0">
        <p:bldAsOne/>
      </p:bldGraphic>
    </p:bld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5416EBC-B41E-4F8A-BE9F-07301B682C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AFF79527-C7F1-4E06-8126-A8E8C5FEBF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689EEB3-3056-7C40-8158-5ECD9902F932}"/>
              </a:ext>
            </a:extLst>
          </p:cNvPr>
          <p:cNvSpPr>
            <a:spLocks noGrp="1"/>
          </p:cNvSpPr>
          <p:nvPr>
            <p:ph type="title"/>
          </p:nvPr>
        </p:nvSpPr>
        <p:spPr>
          <a:xfrm>
            <a:off x="762737" y="1162033"/>
            <a:ext cx="3418613" cy="2387221"/>
          </a:xfrm>
        </p:spPr>
        <p:txBody>
          <a:bodyPr anchor="t">
            <a:normAutofit fontScale="90000"/>
          </a:bodyPr>
          <a:lstStyle/>
          <a:p>
            <a:r>
              <a:rPr lang="en-GB" sz="3800" u="sng" dirty="0"/>
              <a:t>30 Minute Task </a:t>
            </a:r>
            <a:r>
              <a:rPr lang="en-GB" sz="3800" dirty="0"/>
              <a:t>ready</a:t>
            </a:r>
            <a:br>
              <a:rPr lang="en-GB" sz="3800" dirty="0"/>
            </a:br>
            <a:r>
              <a:rPr lang="en-GB" sz="3800" dirty="0"/>
              <a:t>for the workshop Thursday 7th October:</a:t>
            </a:r>
            <a:br>
              <a:rPr lang="en-GB" sz="3800" dirty="0"/>
            </a:br>
            <a:br>
              <a:rPr lang="en-GB" sz="3800" dirty="0"/>
            </a:br>
            <a:r>
              <a:rPr lang="en-GB" sz="3300" dirty="0"/>
              <a:t>Try to answer these questions…</a:t>
            </a:r>
            <a:br>
              <a:rPr lang="en-GB" sz="3600" dirty="0"/>
            </a:br>
            <a:br>
              <a:rPr lang="en-GB" sz="3600" dirty="0"/>
            </a:br>
            <a:br>
              <a:rPr lang="en-GB" sz="3600" dirty="0"/>
            </a:br>
            <a:endParaRPr lang="en-GB" sz="3600" dirty="0"/>
          </a:p>
        </p:txBody>
      </p:sp>
      <p:sp>
        <p:nvSpPr>
          <p:cNvPr id="13" name="Rectangle 12">
            <a:extLst>
              <a:ext uri="{FF2B5EF4-FFF2-40B4-BE49-F238E27FC236}">
                <a16:creationId xmlns:a16="http://schemas.microsoft.com/office/drawing/2014/main" id="{55986208-8A53-4E92-9197-6B57BCCB2F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37405887-0673-4351-A3E3-F348AFC1CA4A}"/>
              </a:ext>
            </a:extLst>
          </p:cNvPr>
          <p:cNvGraphicFramePr>
            <a:graphicFrameLocks noGrp="1"/>
          </p:cNvGraphicFramePr>
          <p:nvPr>
            <p:ph idx="1"/>
            <p:extLst>
              <p:ext uri="{D42A27DB-BD31-4B8C-83A1-F6EECF244321}">
                <p14:modId xmlns:p14="http://schemas.microsoft.com/office/powerpoint/2010/main" val="2476254586"/>
              </p:ext>
            </p:extLst>
          </p:nvPr>
        </p:nvGraphicFramePr>
        <p:xfrm>
          <a:off x="4727447" y="107576"/>
          <a:ext cx="7226987" cy="675042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Audio 2">
            <a:hlinkClick r:id="" action="ppaction://media"/>
            <a:extLst>
              <a:ext uri="{FF2B5EF4-FFF2-40B4-BE49-F238E27FC236}">
                <a16:creationId xmlns:a16="http://schemas.microsoft.com/office/drawing/2014/main" id="{A35F5B59-B5BA-774B-A1B9-1B860FEC2AAD}"/>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163300" y="5829300"/>
            <a:ext cx="812800" cy="812800"/>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2355816908"/>
      </p:ext>
    </p:extLst>
  </p:cSld>
  <p:clrMapOvr>
    <a:masterClrMapping/>
  </p:clrMapOvr>
  <mc:AlternateContent xmlns:mc="http://schemas.openxmlformats.org/markup-compatibility/2006" xmlns:p14="http://schemas.microsoft.com/office/powerpoint/2010/main">
    <mc:Choice Requires="p14">
      <p:transition spd="med" p14:dur="700" advTm="46015">
        <p:fade/>
      </p:transition>
    </mc:Choice>
    <mc:Fallback xmlns="">
      <p:transition spd="med" advTm="46015">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par>
                          <p:cTn id="7" fill="hold">
                            <p:stCondLst>
                              <p:cond delay="0"/>
                            </p:stCondLst>
                            <p:childTnLst>
                              <p:par>
                                <p:cTn id="8" presetID="10" presetClass="entr" presetSubtype="0" fill="hold" grpId="0" nodeType="after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fade">
                                      <p:cBhvr>
                                        <p:cTn id="10" dur="500"/>
                                        <p:tgtEl>
                                          <p:spTgt spid="2"/>
                                        </p:tgtEl>
                                      </p:cBhvr>
                                    </p:animEffect>
                                  </p:childTnLst>
                                </p:cTn>
                              </p:par>
                            </p:childTnLst>
                          </p:cTn>
                        </p:par>
                        <p:par>
                          <p:cTn id="11" fill="hold">
                            <p:stCondLst>
                              <p:cond delay="500"/>
                            </p:stCondLst>
                            <p:childTnLst>
                              <p:par>
                                <p:cTn id="12" presetID="10" presetClass="entr" presetSubtype="0" fill="hold" grpId="0" nodeType="after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5" fill="hold" display="0">
                  <p:stCondLst>
                    <p:cond delay="indefinite"/>
                  </p:stCondLst>
                  <p:endCondLst>
                    <p:cond evt="onStopAudio" delay="0">
                      <p:tgtEl>
                        <p:sldTgt/>
                      </p:tgtEl>
                    </p:cond>
                  </p:endCondLst>
                </p:cTn>
                <p:tgtEl>
                  <p:spTgt spid="3"/>
                </p:tgtEl>
              </p:cMediaNode>
            </p:audio>
          </p:childTnLst>
        </p:cTn>
      </p:par>
    </p:tnLst>
    <p:bldLst>
      <p:bldP spid="2" grpId="0"/>
      <p:bldGraphic spid="5" grpId="0">
        <p:bldAsOne/>
      </p:bldGraphic>
    </p:bld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029D5AD-8348-4446-B191-6A9B6FE03F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id="{A3F395A2-2B64-4749-BD93-2F159C7E1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1899601"/>
          </a:xfrm>
          <a:custGeom>
            <a:avLst/>
            <a:gdLst>
              <a:gd name="connsiteX0" fmla="*/ 0 w 12188952"/>
              <a:gd name="connsiteY0" fmla="*/ 0 h 1899601"/>
              <a:gd name="connsiteX1" fmla="*/ 12188952 w 12188952"/>
              <a:gd name="connsiteY1" fmla="*/ 0 h 1899601"/>
              <a:gd name="connsiteX2" fmla="*/ 12188952 w 12188952"/>
              <a:gd name="connsiteY2" fmla="*/ 1635106 h 1899601"/>
              <a:gd name="connsiteX3" fmla="*/ 11356325 w 12188952"/>
              <a:gd name="connsiteY3" fmla="*/ 1707615 h 1899601"/>
              <a:gd name="connsiteX4" fmla="*/ 6096001 w 12188952"/>
              <a:gd name="connsiteY4" fmla="*/ 1899601 h 1899601"/>
              <a:gd name="connsiteX5" fmla="*/ 835678 w 12188952"/>
              <a:gd name="connsiteY5" fmla="*/ 1707615 h 1899601"/>
              <a:gd name="connsiteX6" fmla="*/ 0 w 12188952"/>
              <a:gd name="connsiteY6" fmla="*/ 1634841 h 189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8952" h="1899601">
                <a:moveTo>
                  <a:pt x="0" y="0"/>
                </a:moveTo>
                <a:lnTo>
                  <a:pt x="12188952" y="0"/>
                </a:lnTo>
                <a:lnTo>
                  <a:pt x="12188952" y="1635106"/>
                </a:lnTo>
                <a:lnTo>
                  <a:pt x="11356325" y="1707615"/>
                </a:lnTo>
                <a:cubicBezTo>
                  <a:pt x="9739512" y="1831240"/>
                  <a:pt x="7961919" y="1899601"/>
                  <a:pt x="6096001" y="1899601"/>
                </a:cubicBezTo>
                <a:cubicBezTo>
                  <a:pt x="4230084" y="1899601"/>
                  <a:pt x="2452490" y="1831240"/>
                  <a:pt x="835678" y="1707615"/>
                </a:cubicBezTo>
                <a:lnTo>
                  <a:pt x="0" y="1634841"/>
                </a:lnTo>
                <a:close/>
              </a:path>
            </a:pathLst>
          </a:cu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Freeform: Shape 11">
            <a:extLst>
              <a:ext uri="{FF2B5EF4-FFF2-40B4-BE49-F238E27FC236}">
                <a16:creationId xmlns:a16="http://schemas.microsoft.com/office/drawing/2014/main" id="{5CF0135B-EAB8-4CA0-896C-2D897ECD28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890722"/>
          </a:xfrm>
          <a:custGeom>
            <a:avLst/>
            <a:gdLst>
              <a:gd name="connsiteX0" fmla="*/ 0 w 12192000"/>
              <a:gd name="connsiteY0" fmla="*/ 0 h 1890722"/>
              <a:gd name="connsiteX1" fmla="*/ 12192000 w 12192000"/>
              <a:gd name="connsiteY1" fmla="*/ 0 h 1890722"/>
              <a:gd name="connsiteX2" fmla="*/ 12192000 w 12192000"/>
              <a:gd name="connsiteY2" fmla="*/ 1626227 h 1890722"/>
              <a:gd name="connsiteX3" fmla="*/ 11359165 w 12192000"/>
              <a:gd name="connsiteY3" fmla="*/ 1698736 h 1890722"/>
              <a:gd name="connsiteX4" fmla="*/ 6097526 w 12192000"/>
              <a:gd name="connsiteY4" fmla="*/ 1890722 h 1890722"/>
              <a:gd name="connsiteX5" fmla="*/ 835887 w 12192000"/>
              <a:gd name="connsiteY5" fmla="*/ 1698736 h 1890722"/>
              <a:gd name="connsiteX6" fmla="*/ 0 w 12192000"/>
              <a:gd name="connsiteY6" fmla="*/ 1625962 h 1890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1890722">
                <a:moveTo>
                  <a:pt x="0" y="0"/>
                </a:moveTo>
                <a:lnTo>
                  <a:pt x="12192000" y="0"/>
                </a:lnTo>
                <a:lnTo>
                  <a:pt x="12192000" y="1626227"/>
                </a:lnTo>
                <a:lnTo>
                  <a:pt x="11359165" y="1698736"/>
                </a:lnTo>
                <a:cubicBezTo>
                  <a:pt x="9741947" y="1822361"/>
                  <a:pt x="7963910" y="1890722"/>
                  <a:pt x="6097526" y="1890722"/>
                </a:cubicBezTo>
                <a:cubicBezTo>
                  <a:pt x="4231142" y="1890722"/>
                  <a:pt x="2453104" y="1822361"/>
                  <a:pt x="835887" y="1698736"/>
                </a:cubicBezTo>
                <a:lnTo>
                  <a:pt x="0" y="1625962"/>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DEA3F09-6192-C34B-A3BF-629D732AFF3A}"/>
              </a:ext>
            </a:extLst>
          </p:cNvPr>
          <p:cNvSpPr>
            <a:spLocks noGrp="1"/>
          </p:cNvSpPr>
          <p:nvPr>
            <p:ph type="title"/>
          </p:nvPr>
        </p:nvSpPr>
        <p:spPr>
          <a:xfrm>
            <a:off x="838200" y="253397"/>
            <a:ext cx="10515600" cy="1273233"/>
          </a:xfrm>
        </p:spPr>
        <p:txBody>
          <a:bodyPr>
            <a:normAutofit/>
          </a:bodyPr>
          <a:lstStyle/>
          <a:p>
            <a:r>
              <a:rPr lang="en-GB" dirty="0"/>
              <a:t>References</a:t>
            </a:r>
          </a:p>
        </p:txBody>
      </p:sp>
      <p:sp>
        <p:nvSpPr>
          <p:cNvPr id="14" name="Rectangle 13">
            <a:extLst>
              <a:ext uri="{FF2B5EF4-FFF2-40B4-BE49-F238E27FC236}">
                <a16:creationId xmlns:a16="http://schemas.microsoft.com/office/drawing/2014/main" id="{92C3387C-D24F-4737-8A37-1DC5CFF09C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452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D9E1405-1AF0-D842-8D70-6D9633A1543E}"/>
              </a:ext>
            </a:extLst>
          </p:cNvPr>
          <p:cNvSpPr>
            <a:spLocks noGrp="1"/>
          </p:cNvSpPr>
          <p:nvPr>
            <p:ph idx="1"/>
          </p:nvPr>
        </p:nvSpPr>
        <p:spPr>
          <a:xfrm>
            <a:off x="128016" y="1899601"/>
            <a:ext cx="12060936" cy="4958399"/>
          </a:xfrm>
        </p:spPr>
        <p:txBody>
          <a:bodyPr>
            <a:normAutofit lnSpcReduction="10000"/>
          </a:bodyPr>
          <a:lstStyle/>
          <a:p>
            <a:pPr>
              <a:lnSpc>
                <a:spcPct val="100000"/>
              </a:lnSpc>
            </a:pPr>
            <a:r>
              <a:rPr lang="en-GB" sz="1000" dirty="0"/>
              <a:t>Anti-Defamation League (ADL). (2021) </a:t>
            </a:r>
            <a:r>
              <a:rPr lang="en-GB" sz="1000" i="1" dirty="0"/>
              <a:t>Al Qaeda. </a:t>
            </a:r>
            <a:r>
              <a:rPr lang="en-GB" sz="1000" dirty="0"/>
              <a:t>Available at: </a:t>
            </a:r>
            <a:r>
              <a:rPr lang="en-GB" sz="1000" u="sng" dirty="0">
                <a:hlinkClick r:id="rId5"/>
              </a:rPr>
              <a:t>https://www.adl.org/resources/profiles/al-qaeda</a:t>
            </a:r>
            <a:r>
              <a:rPr lang="en-GB" sz="1000" dirty="0"/>
              <a:t> (Accessed: 27</a:t>
            </a:r>
            <a:r>
              <a:rPr lang="en-GB" sz="1000" baseline="30000" dirty="0"/>
              <a:t>th</a:t>
            </a:r>
            <a:r>
              <a:rPr lang="en-GB" sz="1000" dirty="0"/>
              <a:t> September 2021).</a:t>
            </a:r>
          </a:p>
          <a:p>
            <a:pPr>
              <a:lnSpc>
                <a:spcPct val="100000"/>
              </a:lnSpc>
            </a:pPr>
            <a:r>
              <a:rPr lang="en-GB" sz="1000" dirty="0"/>
              <a:t>Bryman, D.L. (2015) ‘Comparing Al Qaeda and ISIS: Different goals, different targets’, </a:t>
            </a:r>
            <a:r>
              <a:rPr lang="en-GB" sz="1000" i="1" dirty="0"/>
              <a:t>Brookings, </a:t>
            </a:r>
            <a:r>
              <a:rPr lang="en-GB" sz="1000" dirty="0"/>
              <a:t>29 April. Available at: </a:t>
            </a:r>
            <a:r>
              <a:rPr lang="en-GB" sz="1000" u="sng" dirty="0">
                <a:hlinkClick r:id="rId6"/>
              </a:rPr>
              <a:t>https://www.brookings.edu/testimonies/comparing-al-qaeda-and-isis-different-goals-different-targets/</a:t>
            </a:r>
            <a:r>
              <a:rPr lang="en-GB" sz="1000" dirty="0"/>
              <a:t> (Accessed: 27</a:t>
            </a:r>
            <a:r>
              <a:rPr lang="en-GB" sz="1000" baseline="30000" dirty="0"/>
              <a:t>th</a:t>
            </a:r>
            <a:r>
              <a:rPr lang="en-GB" sz="1000" dirty="0"/>
              <a:t> September 2021).</a:t>
            </a:r>
          </a:p>
          <a:p>
            <a:pPr>
              <a:lnSpc>
                <a:spcPct val="100000"/>
              </a:lnSpc>
            </a:pPr>
            <a:r>
              <a:rPr lang="en-GB" sz="1000" dirty="0"/>
              <a:t>Burke, P. (2021). ‘Al Qaeda’, in Burke, P., </a:t>
            </a:r>
            <a:r>
              <a:rPr lang="en-GB" sz="1000" dirty="0" err="1"/>
              <a:t>Elnakhala</a:t>
            </a:r>
            <a:r>
              <a:rPr lang="en-GB" sz="1000" dirty="0"/>
              <a:t>, D., and Miller, S. (ed.). </a:t>
            </a:r>
            <a:r>
              <a:rPr lang="en-GB" sz="1000" i="1" dirty="0"/>
              <a:t>Terrorist Groups, Zones of Armed Conflict and National Counter-Terrorism Strategies. </a:t>
            </a:r>
            <a:r>
              <a:rPr lang="en-GB" sz="1000" dirty="0"/>
              <a:t>Edward Elgar Publishing Limited: Cheltenham. </a:t>
            </a:r>
          </a:p>
          <a:p>
            <a:pPr>
              <a:lnSpc>
                <a:spcPct val="100000"/>
              </a:lnSpc>
            </a:pPr>
            <a:r>
              <a:rPr lang="en-GB" sz="1000" dirty="0"/>
              <a:t>CNN Editorial Research. (2021) ‘Osama bin Laden Fast Facts’, </a:t>
            </a:r>
            <a:r>
              <a:rPr lang="en-GB" sz="1000" i="1" dirty="0"/>
              <a:t>CNN, </a:t>
            </a:r>
            <a:r>
              <a:rPr lang="en-GB" sz="1000" dirty="0"/>
              <a:t>27 April. Available at: </a:t>
            </a:r>
            <a:r>
              <a:rPr lang="en-GB" sz="1000" u="sng" dirty="0">
                <a:hlinkClick r:id="rId7"/>
              </a:rPr>
              <a:t>https://edition.cnn.com/2013/08/30/world/osama-bin-laden-fast-facts/index.html</a:t>
            </a:r>
            <a:r>
              <a:rPr lang="en-GB" sz="1000" dirty="0"/>
              <a:t> (Accessed: 27</a:t>
            </a:r>
            <a:r>
              <a:rPr lang="en-GB" sz="1000" baseline="30000" dirty="0"/>
              <a:t>th</a:t>
            </a:r>
            <a:r>
              <a:rPr lang="en-GB" sz="1000" dirty="0"/>
              <a:t> September 2021). </a:t>
            </a:r>
          </a:p>
          <a:p>
            <a:pPr>
              <a:lnSpc>
                <a:spcPct val="100000"/>
              </a:lnSpc>
            </a:pPr>
            <a:r>
              <a:rPr lang="en-GB" sz="1000" dirty="0"/>
              <a:t>Congressional Research Service. (2021) </a:t>
            </a:r>
            <a:r>
              <a:rPr lang="en-GB" sz="1000" i="1" dirty="0"/>
              <a:t>Al Qaeda: Background, Current Status and U.S Policy. </a:t>
            </a:r>
            <a:r>
              <a:rPr lang="en-GB" sz="1000" dirty="0"/>
              <a:t>Available at: </a:t>
            </a:r>
            <a:r>
              <a:rPr lang="en-GB" sz="1000" u="sng" dirty="0">
                <a:hlinkClick r:id="rId8"/>
              </a:rPr>
              <a:t>https://www.everycrsreport.com/reports/IF11854.html</a:t>
            </a:r>
            <a:r>
              <a:rPr lang="en-GB" sz="1000" dirty="0"/>
              <a:t> (Accessed: 27</a:t>
            </a:r>
            <a:r>
              <a:rPr lang="en-GB" sz="1000" baseline="30000" dirty="0"/>
              <a:t>th</a:t>
            </a:r>
            <a:r>
              <a:rPr lang="en-GB" sz="1000" dirty="0"/>
              <a:t> September 2021).</a:t>
            </a:r>
          </a:p>
          <a:p>
            <a:pPr>
              <a:lnSpc>
                <a:spcPct val="100000"/>
              </a:lnSpc>
            </a:pPr>
            <a:r>
              <a:rPr lang="en-GB" sz="1000" dirty="0"/>
              <a:t>Gregg, G.L. (2021) ‘George W. Bush: Foreign Affairs’ </a:t>
            </a:r>
            <a:r>
              <a:rPr lang="en-GB" sz="1000" i="1" dirty="0"/>
              <a:t>UVA Miller </a:t>
            </a:r>
            <a:r>
              <a:rPr lang="en-GB" sz="1000" i="1" dirty="0" err="1"/>
              <a:t>Center</a:t>
            </a:r>
            <a:r>
              <a:rPr lang="en-GB" sz="1000" dirty="0"/>
              <a:t>. Available at: </a:t>
            </a:r>
            <a:r>
              <a:rPr lang="en-GB" sz="1000" u="sng" dirty="0">
                <a:hlinkClick r:id="rId9"/>
              </a:rPr>
              <a:t>https://millercenter.org/president/gwbush/foreign-affairs</a:t>
            </a:r>
            <a:r>
              <a:rPr lang="en-GB" sz="1000" dirty="0"/>
              <a:t> (Accessed: 27</a:t>
            </a:r>
            <a:r>
              <a:rPr lang="en-GB" sz="1000" baseline="30000" dirty="0"/>
              <a:t>th</a:t>
            </a:r>
            <a:r>
              <a:rPr lang="en-GB" sz="1000" dirty="0"/>
              <a:t> September 2021). </a:t>
            </a:r>
          </a:p>
          <a:p>
            <a:pPr>
              <a:lnSpc>
                <a:spcPct val="100000"/>
              </a:lnSpc>
            </a:pPr>
            <a:r>
              <a:rPr lang="en-GB" sz="1000" dirty="0"/>
              <a:t>Gregg, H.S. (2010) ‘Fighting the Jihad of the Pen: Countering Al Qaeda’s Ideology’, </a:t>
            </a:r>
            <a:r>
              <a:rPr lang="en-GB" sz="1000" i="1" dirty="0"/>
              <a:t>Terrorism and Political Violence, </a:t>
            </a:r>
            <a:r>
              <a:rPr lang="en-GB" sz="1000" dirty="0"/>
              <a:t>22(2), p. 294-314. DOI: 10.1080/09546551003597584 </a:t>
            </a:r>
          </a:p>
          <a:p>
            <a:pPr>
              <a:lnSpc>
                <a:spcPct val="100000"/>
              </a:lnSpc>
            </a:pPr>
            <a:r>
              <a:rPr lang="en-GB" sz="1000" dirty="0"/>
              <a:t>HM Government. (2011) </a:t>
            </a:r>
            <a:r>
              <a:rPr lang="en-GB" sz="1000" i="1" dirty="0"/>
              <a:t>CONTEST: The United Kingdom’s Strategy for Countering Terrorism. </a:t>
            </a:r>
            <a:r>
              <a:rPr lang="en-GB" sz="1000" dirty="0"/>
              <a:t>Available at: </a:t>
            </a:r>
            <a:r>
              <a:rPr lang="en-GB" sz="1000" u="sng" dirty="0">
                <a:hlinkClick r:id="rId10"/>
              </a:rPr>
              <a:t>https://assets.publishing.service.gov.uk/government/uploads/system/uploads/attachment_data/file/97995/strategy-contest.pdf</a:t>
            </a:r>
            <a:r>
              <a:rPr lang="en-GB" sz="1000" dirty="0"/>
              <a:t> (Accessed: 27</a:t>
            </a:r>
            <a:r>
              <a:rPr lang="en-GB" sz="1000" baseline="30000" dirty="0"/>
              <a:t>th</a:t>
            </a:r>
            <a:r>
              <a:rPr lang="en-GB" sz="1000" dirty="0"/>
              <a:t> September 2021). </a:t>
            </a:r>
          </a:p>
          <a:p>
            <a:pPr>
              <a:lnSpc>
                <a:spcPct val="100000"/>
              </a:lnSpc>
            </a:pPr>
            <a:r>
              <a:rPr lang="en-GB" sz="1000" dirty="0"/>
              <a:t>HM Government. (2011) </a:t>
            </a:r>
            <a:r>
              <a:rPr lang="en-GB" sz="1000" i="1" dirty="0"/>
              <a:t>Prevent Strategy. </a:t>
            </a:r>
            <a:r>
              <a:rPr lang="en-GB" sz="1000" dirty="0"/>
              <a:t>Available at: </a:t>
            </a:r>
            <a:r>
              <a:rPr lang="en-GB" sz="1000" u="sng" dirty="0">
                <a:hlinkClick r:id="rId11"/>
              </a:rPr>
              <a:t>https://assets.publishing.service.gov.uk/government/uploads/system/uploads/attachment_data/file/97976/prevent-strategy-review.pdf</a:t>
            </a:r>
            <a:r>
              <a:rPr lang="en-GB" sz="1000" dirty="0"/>
              <a:t>  (Accessed: 27</a:t>
            </a:r>
            <a:r>
              <a:rPr lang="en-GB" sz="1000" baseline="30000" dirty="0"/>
              <a:t>th</a:t>
            </a:r>
            <a:r>
              <a:rPr lang="en-GB" sz="1000" dirty="0"/>
              <a:t> September 2021). </a:t>
            </a:r>
          </a:p>
          <a:p>
            <a:pPr>
              <a:lnSpc>
                <a:spcPct val="100000"/>
              </a:lnSpc>
            </a:pPr>
            <a:r>
              <a:rPr lang="en-GB" sz="1000" dirty="0"/>
              <a:t>HM Government. (2018) </a:t>
            </a:r>
            <a:r>
              <a:rPr lang="en-GB" sz="1000" i="1" dirty="0"/>
              <a:t>CONTEST: The United Kingdom’s Strategy for Countering Terrorism</a:t>
            </a:r>
            <a:r>
              <a:rPr lang="en-GB" sz="1000" dirty="0"/>
              <a:t>. Available at: </a:t>
            </a:r>
            <a:r>
              <a:rPr lang="en-GB" sz="1000" u="sng" dirty="0">
                <a:hlinkClick r:id="rId12"/>
              </a:rPr>
              <a:t>https://assets.publishing.service.gov.uk/government/uploads/system/uploads/attachment_data/file/716907/140618_CCS207_CCS0218929798-1_CONTEST_3.0_WEB.pdf</a:t>
            </a:r>
            <a:r>
              <a:rPr lang="en-GB" sz="1000" dirty="0"/>
              <a:t> (Accessed: 27</a:t>
            </a:r>
            <a:r>
              <a:rPr lang="en-GB" sz="1000" baseline="30000" dirty="0"/>
              <a:t>th</a:t>
            </a:r>
            <a:r>
              <a:rPr lang="en-GB" sz="1000" dirty="0"/>
              <a:t> September 2021).</a:t>
            </a:r>
          </a:p>
          <a:p>
            <a:pPr>
              <a:lnSpc>
                <a:spcPct val="100000"/>
              </a:lnSpc>
            </a:pPr>
            <a:r>
              <a:rPr lang="en-GB" sz="1000" dirty="0"/>
              <a:t>Matthews, J. (2013) ‘News narratives of terrorism: Assessing source diversity and source use in the UK news coverage of alleged Islamist plot’ </a:t>
            </a:r>
            <a:r>
              <a:rPr lang="en-GB" sz="1000" i="1" dirty="0"/>
              <a:t>Media, War &amp; Conflict</a:t>
            </a:r>
            <a:r>
              <a:rPr lang="en-GB" sz="1000" dirty="0"/>
              <a:t>, p. 295-310. DOI: 10.1177/1750635213505189</a:t>
            </a:r>
          </a:p>
          <a:p>
            <a:pPr>
              <a:lnSpc>
                <a:spcPct val="100000"/>
              </a:lnSpc>
            </a:pPr>
            <a:r>
              <a:rPr lang="en-GB" sz="1000" dirty="0"/>
              <a:t>Thomas, T.L. (2003). Al Qaeda and the Internet: The Danger of ‘’</a:t>
            </a:r>
            <a:r>
              <a:rPr lang="en-GB" sz="1000" dirty="0" err="1"/>
              <a:t>Cyberplanning</a:t>
            </a:r>
            <a:r>
              <a:rPr lang="en-GB" sz="1000" dirty="0"/>
              <a:t>’’. </a:t>
            </a:r>
            <a:r>
              <a:rPr lang="en-GB" sz="1000" i="1" dirty="0"/>
              <a:t>Parameters</a:t>
            </a:r>
            <a:r>
              <a:rPr lang="en-GB" sz="1000" dirty="0"/>
              <a:t>, 33, p. 112-123. </a:t>
            </a:r>
            <a:r>
              <a:rPr lang="en-GB" sz="1000" dirty="0" err="1"/>
              <a:t>url</a:t>
            </a:r>
            <a:r>
              <a:rPr lang="en-GB" sz="1000" dirty="0"/>
              <a:t>: </a:t>
            </a:r>
            <a:r>
              <a:rPr lang="en-GB" sz="1000" u="sng" dirty="0">
                <a:hlinkClick r:id="rId13"/>
              </a:rPr>
              <a:t>http://www.iwar.org.uk/cyberterror/resources/cyberplanning/thomas.pdf</a:t>
            </a:r>
            <a:endParaRPr lang="en-GB" sz="1000" dirty="0"/>
          </a:p>
          <a:p>
            <a:pPr>
              <a:lnSpc>
                <a:spcPct val="100000"/>
              </a:lnSpc>
            </a:pPr>
            <a:r>
              <a:rPr lang="en-GB" sz="1000" dirty="0"/>
              <a:t>UNODC. (2012). </a:t>
            </a:r>
            <a:r>
              <a:rPr lang="en-GB" sz="1000" i="1" dirty="0"/>
              <a:t>The use of the Internet: for terrorist purposes.</a:t>
            </a:r>
            <a:r>
              <a:rPr lang="en-GB" sz="1000" dirty="0"/>
              <a:t> Available at: </a:t>
            </a:r>
            <a:r>
              <a:rPr lang="en-GB" sz="1000" u="sng" dirty="0">
                <a:hlinkClick r:id="rId14"/>
              </a:rPr>
              <a:t>https://www.unodc.org/documents/frontpage/Use_of_Internet_for_Terrorist_Purposes.pdf</a:t>
            </a:r>
            <a:r>
              <a:rPr lang="en-GB" sz="1000" dirty="0"/>
              <a:t>  </a:t>
            </a:r>
          </a:p>
          <a:p>
            <a:pPr>
              <a:lnSpc>
                <a:spcPct val="100000"/>
              </a:lnSpc>
            </a:pPr>
            <a:r>
              <a:rPr lang="en-GB" sz="1000" dirty="0"/>
              <a:t>Zulfiqar, A. (2019)</a:t>
            </a:r>
            <a:r>
              <a:rPr lang="en-GB" sz="1000" i="1" dirty="0"/>
              <a:t> </a:t>
            </a:r>
            <a:r>
              <a:rPr lang="en-GB" sz="1000" dirty="0"/>
              <a:t>‘Hamza Bin Laden: Is al-Qaeda still a threat? </a:t>
            </a:r>
            <a:r>
              <a:rPr lang="en-GB" sz="1000" i="1" dirty="0"/>
              <a:t>BBC News, 1 </a:t>
            </a:r>
            <a:r>
              <a:rPr lang="en-GB" sz="1000" dirty="0"/>
              <a:t>August. Available at: </a:t>
            </a:r>
            <a:r>
              <a:rPr lang="en-GB" sz="1000" u="sng" dirty="0">
                <a:hlinkClick r:id="rId15"/>
              </a:rPr>
              <a:t>https://www.bbc.co.uk/news/world-asia-48056433</a:t>
            </a:r>
            <a:r>
              <a:rPr lang="en-GB" sz="1000" dirty="0"/>
              <a:t> (Accessed at: 27</a:t>
            </a:r>
            <a:r>
              <a:rPr lang="en-GB" sz="1000" baseline="30000" dirty="0"/>
              <a:t>th</a:t>
            </a:r>
            <a:r>
              <a:rPr lang="en-GB" sz="1000" dirty="0"/>
              <a:t> September 2021). </a:t>
            </a:r>
          </a:p>
          <a:p>
            <a:pPr>
              <a:lnSpc>
                <a:spcPct val="100000"/>
              </a:lnSpc>
            </a:pPr>
            <a:endParaRPr lang="en-GB" sz="700" dirty="0"/>
          </a:p>
        </p:txBody>
      </p:sp>
      <p:pic>
        <p:nvPicPr>
          <p:cNvPr id="9" name="Audio 3">
            <a:hlinkClick r:id="" action="ppaction://media"/>
            <a:extLst>
              <a:ext uri="{FF2B5EF4-FFF2-40B4-BE49-F238E27FC236}">
                <a16:creationId xmlns:a16="http://schemas.microsoft.com/office/drawing/2014/main" id="{6F2F567A-4E21-E942-9AAB-C20CC1C5FDB0}"/>
              </a:ext>
            </a:extLst>
          </p:cNvPr>
          <p:cNvPicPr>
            <a:picLocks noChangeAspect="1"/>
          </p:cNvPicPr>
          <p:nvPr>
            <a:audioFile r:link="rId2"/>
            <p:extLst>
              <p:ext uri="{DAA4B4D4-6D71-4841-9C94-3DE7FCFB9230}">
                <p14:media xmlns:p14="http://schemas.microsoft.com/office/powerpoint/2010/main" r:embed="rId1"/>
              </p:ext>
            </p:extLst>
          </p:nvPr>
        </p:nvPicPr>
        <p:blipFill>
          <a:blip r:embed="rId16"/>
          <a:stretch>
            <a:fillRect/>
          </a:stretch>
        </p:blipFill>
        <p:spPr>
          <a:xfrm>
            <a:off x="10136124" y="538961"/>
            <a:ext cx="812800" cy="812800"/>
          </a:xfrm>
          <a:prstGeom prst="rect">
            <a:avLst/>
          </a:prstGeom>
        </p:spPr>
      </p:pic>
    </p:spTree>
    <p:extLst>
      <p:ext uri="{BB962C8B-B14F-4D97-AF65-F5344CB8AC3E}">
        <p14:creationId xmlns:p14="http://schemas.microsoft.com/office/powerpoint/2010/main" val="3896917958"/>
      </p:ext>
    </p:extLst>
  </p:cSld>
  <p:clrMapOvr>
    <a:masterClrMapping/>
  </p:clrMapOvr>
  <mc:AlternateContent xmlns:mc="http://schemas.openxmlformats.org/markup-compatibility/2006" xmlns:p14="http://schemas.microsoft.com/office/powerpoint/2010/main">
    <mc:Choice Requires="p14">
      <p:transition spd="med" p14:dur="700" advTm="22141">
        <p:fade/>
      </p:transition>
    </mc:Choice>
    <mc:Fallback xmlns="">
      <p:transition spd="med" advTm="2214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theme/theme1.xml><?xml version="1.0" encoding="utf-8"?>
<a:theme xmlns:a="http://schemas.openxmlformats.org/drawingml/2006/main" name="AccentBoxVTI">
  <a:themeElements>
    <a:clrScheme name="AccentBoxVTI">
      <a:dk1>
        <a:srgbClr val="000000"/>
      </a:dk1>
      <a:lt1>
        <a:sysClr val="window" lastClr="FFFFFF"/>
      </a:lt1>
      <a:dk2>
        <a:srgbClr val="262626"/>
      </a:dk2>
      <a:lt2>
        <a:srgbClr val="FFFFFF"/>
      </a:lt2>
      <a:accent1>
        <a:srgbClr val="F5A700"/>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Avenir">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9F778A78-DC9A-453A-A82D-A75CAD503E15}" vid="{EA961113-7CC4-4569-8A6A-7BC2C1E2F40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{E52AD1DC-F430-5646-9DAE-E05069EFC94F}tf10001063</Template>
  <TotalTime>1988</TotalTime>
  <Words>5073</Words>
  <Application>Microsoft Macintosh PowerPoint</Application>
  <PresentationFormat>Widescreen</PresentationFormat>
  <Paragraphs>260</Paragraphs>
  <Slides>30</Slides>
  <Notes>30</Notes>
  <HiddenSlides>0</HiddenSlides>
  <MMClips>30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30</vt:i4>
      </vt:variant>
    </vt:vector>
  </HeadingPairs>
  <TitlesOfParts>
    <vt:vector size="34" baseType="lpstr">
      <vt:lpstr>Arial</vt:lpstr>
      <vt:lpstr>Avenir Next LT Pro</vt:lpstr>
      <vt:lpstr>Calibri</vt:lpstr>
      <vt:lpstr>AccentBoxVTI</vt:lpstr>
      <vt:lpstr>Terrorist Groups and Organisations</vt:lpstr>
      <vt:lpstr>Aims:</vt:lpstr>
      <vt:lpstr>Objectives</vt:lpstr>
      <vt:lpstr>Who are Al Qaeda?</vt:lpstr>
      <vt:lpstr>What is jihadism? </vt:lpstr>
      <vt:lpstr>Al Qaeda’s Ideology</vt:lpstr>
      <vt:lpstr>Al Qaeda’s Ideology</vt:lpstr>
      <vt:lpstr>Al Qaeda’s Ideology</vt:lpstr>
      <vt:lpstr>Motives &amp; Goals</vt:lpstr>
      <vt:lpstr>Motives &amp; Goals</vt:lpstr>
      <vt:lpstr>Timeline - Osama bin Laden</vt:lpstr>
      <vt:lpstr>9/11 </vt:lpstr>
      <vt:lpstr>9/11</vt:lpstr>
      <vt:lpstr>The problematic nature of technology</vt:lpstr>
      <vt:lpstr>The problematic nature of technology</vt:lpstr>
      <vt:lpstr>How the internet helped with 9/11</vt:lpstr>
      <vt:lpstr>The War on Terror</vt:lpstr>
      <vt:lpstr>The War on Terror</vt:lpstr>
      <vt:lpstr>PowerPoint Presentation</vt:lpstr>
      <vt:lpstr>UK Government </vt:lpstr>
      <vt:lpstr>The 4 P’s:</vt:lpstr>
      <vt:lpstr>Al Qaeda and CONTEST</vt:lpstr>
      <vt:lpstr>How is al Qaeda still a threat?</vt:lpstr>
      <vt:lpstr>Al Qaeda’s Affiliates</vt:lpstr>
      <vt:lpstr>PowerPoint Presentation</vt:lpstr>
      <vt:lpstr>PowerPoint Presentation</vt:lpstr>
      <vt:lpstr>So what have we learnt?</vt:lpstr>
      <vt:lpstr>So what have  we learned?</vt:lpstr>
      <vt:lpstr>30 Minute Task ready for the workshop Thursday 7th October:  Try to answer these questions…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Terrorist Groups and Organisations</dc:title>
  <dc:creator>Sian Clare Wall (2110786)</dc:creator>
  <cp:lastModifiedBy>Sian Clare Wall (2110786)</cp:lastModifiedBy>
  <cp:revision>17</cp:revision>
  <cp:lastPrinted>2021-09-28T16:01:17Z</cp:lastPrinted>
  <dcterms:created xsi:type="dcterms:W3CDTF">2021-09-27T09:54:28Z</dcterms:created>
  <dcterms:modified xsi:type="dcterms:W3CDTF">2021-09-29T15:31:46Z</dcterms:modified>
</cp:coreProperties>
</file>