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13"/>
  </p:notesMasterIdLst>
  <p:sldIdLst>
    <p:sldId id="256" r:id="rId2"/>
    <p:sldId id="266" r:id="rId3"/>
    <p:sldId id="257" r:id="rId4"/>
    <p:sldId id="258" r:id="rId5"/>
    <p:sldId id="259" r:id="rId6"/>
    <p:sldId id="260" r:id="rId7"/>
    <p:sldId id="261" r:id="rId8"/>
    <p:sldId id="262" r:id="rId9"/>
    <p:sldId id="264" r:id="rId10"/>
    <p:sldId id="267" r:id="rId11"/>
    <p:sldId id="26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7974" autoAdjust="0"/>
  </p:normalViewPr>
  <p:slideViewPr>
    <p:cSldViewPr snapToGrid="0">
      <p:cViewPr varScale="1">
        <p:scale>
          <a:sx n="56" d="100"/>
          <a:sy n="56" d="100"/>
        </p:scale>
        <p:origin x="171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6AFA3E-96C8-40E5-AE9B-36FD8155B9C6}"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3AE24218-0DD7-42ED-AD87-552BC2F9D671}">
      <dgm:prSet/>
      <dgm:spPr/>
      <dgm:t>
        <a:bodyPr/>
        <a:lstStyle/>
        <a:p>
          <a:r>
            <a:rPr lang="en-GB" noProof="0" dirty="0"/>
            <a:t>   implement mandatory mental health training for managers and staff (Henderson, 2022)</a:t>
          </a:r>
        </a:p>
      </dgm:t>
    </dgm:pt>
    <dgm:pt modelId="{FCCB3522-F4C7-4635-A511-0B8EAC8F4B69}" type="parTrans" cxnId="{776B6980-4A73-4E9D-9F6D-C6EE73E1108D}">
      <dgm:prSet/>
      <dgm:spPr/>
      <dgm:t>
        <a:bodyPr/>
        <a:lstStyle/>
        <a:p>
          <a:endParaRPr lang="en-GB"/>
        </a:p>
      </dgm:t>
    </dgm:pt>
    <dgm:pt modelId="{09D11D32-AE7D-40FE-AFBE-EB2DD97D0A00}" type="sibTrans" cxnId="{776B6980-4A73-4E9D-9F6D-C6EE73E1108D}">
      <dgm:prSet/>
      <dgm:spPr/>
      <dgm:t>
        <a:bodyPr/>
        <a:lstStyle/>
        <a:p>
          <a:endParaRPr lang="en-GB" noProof="0" dirty="0"/>
        </a:p>
      </dgm:t>
    </dgm:pt>
    <dgm:pt modelId="{8FCBF4E0-03A0-44ED-8A2A-85A1263AB9DE}">
      <dgm:prSet/>
      <dgm:spPr/>
      <dgm:t>
        <a:bodyPr/>
        <a:lstStyle/>
        <a:p>
          <a:r>
            <a:rPr lang="en-GB" noProof="0" dirty="0"/>
            <a:t>Encourage open communication to reduce stigma (Brown &amp; Kelliher, 2020)</a:t>
          </a:r>
        </a:p>
      </dgm:t>
    </dgm:pt>
    <dgm:pt modelId="{C2DEAA99-95D4-4C2D-A274-7632C69F2ED1}" type="parTrans" cxnId="{EB9A0BFD-36EC-4452-A884-B06532DA3F59}">
      <dgm:prSet/>
      <dgm:spPr/>
      <dgm:t>
        <a:bodyPr/>
        <a:lstStyle/>
        <a:p>
          <a:endParaRPr lang="en-GB"/>
        </a:p>
      </dgm:t>
    </dgm:pt>
    <dgm:pt modelId="{64EA587E-927E-47FF-B9C7-B4455E3FDD4D}" type="sibTrans" cxnId="{EB9A0BFD-36EC-4452-A884-B06532DA3F59}">
      <dgm:prSet/>
      <dgm:spPr/>
      <dgm:t>
        <a:bodyPr/>
        <a:lstStyle/>
        <a:p>
          <a:endParaRPr lang="en-GB" noProof="0" dirty="0"/>
        </a:p>
      </dgm:t>
    </dgm:pt>
    <dgm:pt modelId="{5B231AE4-8FCB-4482-BFF4-A64CB061B0DA}">
      <dgm:prSet/>
      <dgm:spPr/>
      <dgm:t>
        <a:bodyPr/>
        <a:lstStyle/>
        <a:p>
          <a:r>
            <a:rPr lang="en-GB" noProof="0" dirty="0"/>
            <a:t>SMEs: Leverage digital tools for cost-effective support (Hughes &amp; Rog, 2022)</a:t>
          </a:r>
        </a:p>
      </dgm:t>
    </dgm:pt>
    <dgm:pt modelId="{C67B7C18-1836-454F-9727-6E22B591051D}" type="parTrans" cxnId="{A48B0347-00FF-4632-B36D-9731781D2078}">
      <dgm:prSet/>
      <dgm:spPr/>
      <dgm:t>
        <a:bodyPr/>
        <a:lstStyle/>
        <a:p>
          <a:endParaRPr lang="en-GB"/>
        </a:p>
      </dgm:t>
    </dgm:pt>
    <dgm:pt modelId="{431740BE-7594-41EA-A5D1-DBC1C865146D}" type="sibTrans" cxnId="{A48B0347-00FF-4632-B36D-9731781D2078}">
      <dgm:prSet/>
      <dgm:spPr/>
      <dgm:t>
        <a:bodyPr/>
        <a:lstStyle/>
        <a:p>
          <a:endParaRPr lang="en-GB" noProof="0" dirty="0"/>
        </a:p>
      </dgm:t>
    </dgm:pt>
    <dgm:pt modelId="{56B9C7A7-9220-49C8-AB26-1752C6B3574A}">
      <dgm:prSet/>
      <dgm:spPr/>
      <dgm:t>
        <a:bodyPr/>
        <a:lstStyle/>
        <a:p>
          <a:r>
            <a:rPr lang="en-GB" noProof="0" dirty="0"/>
            <a:t>Regular monitoring of workforce wellbeing (Taylor &amp; Brown, 2023)</a:t>
          </a:r>
        </a:p>
      </dgm:t>
    </dgm:pt>
    <dgm:pt modelId="{7CC115A6-0B55-4D3F-AF8C-96F84CC8DBE6}" type="parTrans" cxnId="{DE7F452B-9548-46F8-852C-F8160BB9BF39}">
      <dgm:prSet/>
      <dgm:spPr/>
      <dgm:t>
        <a:bodyPr/>
        <a:lstStyle/>
        <a:p>
          <a:endParaRPr lang="en-GB"/>
        </a:p>
      </dgm:t>
    </dgm:pt>
    <dgm:pt modelId="{68F1BAC8-D540-4AC9-A729-E781C75CB0B9}" type="sibTrans" cxnId="{DE7F452B-9548-46F8-852C-F8160BB9BF39}">
      <dgm:prSet/>
      <dgm:spPr/>
      <dgm:t>
        <a:bodyPr/>
        <a:lstStyle/>
        <a:p>
          <a:endParaRPr lang="en-GB" noProof="0" dirty="0"/>
        </a:p>
      </dgm:t>
    </dgm:pt>
    <dgm:pt modelId="{D8E6922F-ABAF-4E5D-AE4F-2324AB2A93E3}">
      <dgm:prSet/>
      <dgm:spPr/>
      <dgm:t>
        <a:bodyPr/>
        <a:lstStyle/>
        <a:p>
          <a:r>
            <a:rPr lang="en-GB" noProof="0" dirty="0"/>
            <a:t>Integrate mental health policies into organisational culture (Murray &amp; Holmes, 2022)</a:t>
          </a:r>
        </a:p>
      </dgm:t>
    </dgm:pt>
    <dgm:pt modelId="{AC9FECB3-F62E-4B9C-93E2-5DFDDA480421}" type="parTrans" cxnId="{C968BE03-5A89-4C95-89C9-B317F678C179}">
      <dgm:prSet/>
      <dgm:spPr/>
      <dgm:t>
        <a:bodyPr/>
        <a:lstStyle/>
        <a:p>
          <a:endParaRPr lang="en-GB"/>
        </a:p>
      </dgm:t>
    </dgm:pt>
    <dgm:pt modelId="{BA803BB3-1CB8-4432-B01F-7333E03E9137}" type="sibTrans" cxnId="{C968BE03-5A89-4C95-89C9-B317F678C179}">
      <dgm:prSet/>
      <dgm:spPr/>
      <dgm:t>
        <a:bodyPr/>
        <a:lstStyle/>
        <a:p>
          <a:endParaRPr lang="en-GB"/>
        </a:p>
      </dgm:t>
    </dgm:pt>
    <dgm:pt modelId="{DFC8AB06-34DC-43C8-84B6-2B4367869C82}" type="pres">
      <dgm:prSet presAssocID="{CC6AFA3E-96C8-40E5-AE9B-36FD8155B9C6}" presName="outerComposite" presStyleCnt="0">
        <dgm:presLayoutVars>
          <dgm:chMax val="5"/>
          <dgm:dir/>
          <dgm:resizeHandles val="exact"/>
        </dgm:presLayoutVars>
      </dgm:prSet>
      <dgm:spPr/>
    </dgm:pt>
    <dgm:pt modelId="{F1895E1C-3BC0-4856-A659-A336C2350D3C}" type="pres">
      <dgm:prSet presAssocID="{CC6AFA3E-96C8-40E5-AE9B-36FD8155B9C6}" presName="dummyMaxCanvas" presStyleCnt="0">
        <dgm:presLayoutVars/>
      </dgm:prSet>
      <dgm:spPr/>
    </dgm:pt>
    <dgm:pt modelId="{3479A565-4674-49E2-A2D9-81DA235C1928}" type="pres">
      <dgm:prSet presAssocID="{CC6AFA3E-96C8-40E5-AE9B-36FD8155B9C6}" presName="FiveNodes_1" presStyleLbl="node1" presStyleIdx="0" presStyleCnt="5">
        <dgm:presLayoutVars>
          <dgm:bulletEnabled val="1"/>
        </dgm:presLayoutVars>
      </dgm:prSet>
      <dgm:spPr/>
    </dgm:pt>
    <dgm:pt modelId="{72EDFA0F-9228-4D26-8706-104CAA3E7825}" type="pres">
      <dgm:prSet presAssocID="{CC6AFA3E-96C8-40E5-AE9B-36FD8155B9C6}" presName="FiveNodes_2" presStyleLbl="node1" presStyleIdx="1" presStyleCnt="5">
        <dgm:presLayoutVars>
          <dgm:bulletEnabled val="1"/>
        </dgm:presLayoutVars>
      </dgm:prSet>
      <dgm:spPr/>
    </dgm:pt>
    <dgm:pt modelId="{59F636EE-1258-4BA2-A659-4454F82B22AD}" type="pres">
      <dgm:prSet presAssocID="{CC6AFA3E-96C8-40E5-AE9B-36FD8155B9C6}" presName="FiveNodes_3" presStyleLbl="node1" presStyleIdx="2" presStyleCnt="5">
        <dgm:presLayoutVars>
          <dgm:bulletEnabled val="1"/>
        </dgm:presLayoutVars>
      </dgm:prSet>
      <dgm:spPr/>
    </dgm:pt>
    <dgm:pt modelId="{CA3B68EE-0571-4B15-A236-818E4D680E4E}" type="pres">
      <dgm:prSet presAssocID="{CC6AFA3E-96C8-40E5-AE9B-36FD8155B9C6}" presName="FiveNodes_4" presStyleLbl="node1" presStyleIdx="3" presStyleCnt="5">
        <dgm:presLayoutVars>
          <dgm:bulletEnabled val="1"/>
        </dgm:presLayoutVars>
      </dgm:prSet>
      <dgm:spPr/>
    </dgm:pt>
    <dgm:pt modelId="{218C6AD3-F499-41FC-8569-1D4C61D314B7}" type="pres">
      <dgm:prSet presAssocID="{CC6AFA3E-96C8-40E5-AE9B-36FD8155B9C6}" presName="FiveNodes_5" presStyleLbl="node1" presStyleIdx="4" presStyleCnt="5">
        <dgm:presLayoutVars>
          <dgm:bulletEnabled val="1"/>
        </dgm:presLayoutVars>
      </dgm:prSet>
      <dgm:spPr/>
    </dgm:pt>
    <dgm:pt modelId="{CD0A10C3-29D3-448F-B86C-78AB950D0FE1}" type="pres">
      <dgm:prSet presAssocID="{CC6AFA3E-96C8-40E5-AE9B-36FD8155B9C6}" presName="FiveConn_1-2" presStyleLbl="fgAccFollowNode1" presStyleIdx="0" presStyleCnt="4">
        <dgm:presLayoutVars>
          <dgm:bulletEnabled val="1"/>
        </dgm:presLayoutVars>
      </dgm:prSet>
      <dgm:spPr/>
    </dgm:pt>
    <dgm:pt modelId="{A5684746-85FC-458F-9A06-94D78C8205A5}" type="pres">
      <dgm:prSet presAssocID="{CC6AFA3E-96C8-40E5-AE9B-36FD8155B9C6}" presName="FiveConn_2-3" presStyleLbl="fgAccFollowNode1" presStyleIdx="1" presStyleCnt="4">
        <dgm:presLayoutVars>
          <dgm:bulletEnabled val="1"/>
        </dgm:presLayoutVars>
      </dgm:prSet>
      <dgm:spPr/>
    </dgm:pt>
    <dgm:pt modelId="{083A5ED5-4A0B-4871-A494-F4A504257A33}" type="pres">
      <dgm:prSet presAssocID="{CC6AFA3E-96C8-40E5-AE9B-36FD8155B9C6}" presName="FiveConn_3-4" presStyleLbl="fgAccFollowNode1" presStyleIdx="2" presStyleCnt="4">
        <dgm:presLayoutVars>
          <dgm:bulletEnabled val="1"/>
        </dgm:presLayoutVars>
      </dgm:prSet>
      <dgm:spPr/>
    </dgm:pt>
    <dgm:pt modelId="{8088F29F-AF02-4DE7-878D-A8E52B2BAE0F}" type="pres">
      <dgm:prSet presAssocID="{CC6AFA3E-96C8-40E5-AE9B-36FD8155B9C6}" presName="FiveConn_4-5" presStyleLbl="fgAccFollowNode1" presStyleIdx="3" presStyleCnt="4">
        <dgm:presLayoutVars>
          <dgm:bulletEnabled val="1"/>
        </dgm:presLayoutVars>
      </dgm:prSet>
      <dgm:spPr/>
    </dgm:pt>
    <dgm:pt modelId="{675A0518-3113-4106-90E0-83E8C945D04F}" type="pres">
      <dgm:prSet presAssocID="{CC6AFA3E-96C8-40E5-AE9B-36FD8155B9C6}" presName="FiveNodes_1_text" presStyleLbl="node1" presStyleIdx="4" presStyleCnt="5">
        <dgm:presLayoutVars>
          <dgm:bulletEnabled val="1"/>
        </dgm:presLayoutVars>
      </dgm:prSet>
      <dgm:spPr/>
    </dgm:pt>
    <dgm:pt modelId="{7D5D0D19-5816-47AA-A510-623745EB2FAE}" type="pres">
      <dgm:prSet presAssocID="{CC6AFA3E-96C8-40E5-AE9B-36FD8155B9C6}" presName="FiveNodes_2_text" presStyleLbl="node1" presStyleIdx="4" presStyleCnt="5">
        <dgm:presLayoutVars>
          <dgm:bulletEnabled val="1"/>
        </dgm:presLayoutVars>
      </dgm:prSet>
      <dgm:spPr/>
    </dgm:pt>
    <dgm:pt modelId="{67E9ABB5-6DF0-4E7C-8C10-619D2736089D}" type="pres">
      <dgm:prSet presAssocID="{CC6AFA3E-96C8-40E5-AE9B-36FD8155B9C6}" presName="FiveNodes_3_text" presStyleLbl="node1" presStyleIdx="4" presStyleCnt="5">
        <dgm:presLayoutVars>
          <dgm:bulletEnabled val="1"/>
        </dgm:presLayoutVars>
      </dgm:prSet>
      <dgm:spPr/>
    </dgm:pt>
    <dgm:pt modelId="{EB11057D-991E-431A-93F7-F4F713BCB7BB}" type="pres">
      <dgm:prSet presAssocID="{CC6AFA3E-96C8-40E5-AE9B-36FD8155B9C6}" presName="FiveNodes_4_text" presStyleLbl="node1" presStyleIdx="4" presStyleCnt="5">
        <dgm:presLayoutVars>
          <dgm:bulletEnabled val="1"/>
        </dgm:presLayoutVars>
      </dgm:prSet>
      <dgm:spPr/>
    </dgm:pt>
    <dgm:pt modelId="{28FBF4AB-A240-43B7-A232-C138A3EEC5A3}" type="pres">
      <dgm:prSet presAssocID="{CC6AFA3E-96C8-40E5-AE9B-36FD8155B9C6}" presName="FiveNodes_5_text" presStyleLbl="node1" presStyleIdx="4" presStyleCnt="5">
        <dgm:presLayoutVars>
          <dgm:bulletEnabled val="1"/>
        </dgm:presLayoutVars>
      </dgm:prSet>
      <dgm:spPr/>
    </dgm:pt>
  </dgm:ptLst>
  <dgm:cxnLst>
    <dgm:cxn modelId="{C968BE03-5A89-4C95-89C9-B317F678C179}" srcId="{CC6AFA3E-96C8-40E5-AE9B-36FD8155B9C6}" destId="{D8E6922F-ABAF-4E5D-AE4F-2324AB2A93E3}" srcOrd="4" destOrd="0" parTransId="{AC9FECB3-F62E-4B9C-93E2-5DFDDA480421}" sibTransId="{BA803BB3-1CB8-4432-B01F-7333E03E9137}"/>
    <dgm:cxn modelId="{F241B208-E344-44F0-919A-2101A5173CCD}" type="presOf" srcId="{56B9C7A7-9220-49C8-AB26-1752C6B3574A}" destId="{CA3B68EE-0571-4B15-A236-818E4D680E4E}" srcOrd="0" destOrd="0" presId="urn:microsoft.com/office/officeart/2005/8/layout/vProcess5"/>
    <dgm:cxn modelId="{89AC2F0A-4752-4DF8-91D9-203D453C8381}" type="presOf" srcId="{D8E6922F-ABAF-4E5D-AE4F-2324AB2A93E3}" destId="{28FBF4AB-A240-43B7-A232-C138A3EEC5A3}" srcOrd="1" destOrd="0" presId="urn:microsoft.com/office/officeart/2005/8/layout/vProcess5"/>
    <dgm:cxn modelId="{8F860212-3907-4657-B77F-20007B1BFBC0}" type="presOf" srcId="{431740BE-7594-41EA-A5D1-DBC1C865146D}" destId="{083A5ED5-4A0B-4871-A494-F4A504257A33}" srcOrd="0" destOrd="0" presId="urn:microsoft.com/office/officeart/2005/8/layout/vProcess5"/>
    <dgm:cxn modelId="{80269318-C825-475B-9089-9421E6503276}" type="presOf" srcId="{3AE24218-0DD7-42ED-AD87-552BC2F9D671}" destId="{3479A565-4674-49E2-A2D9-81DA235C1928}" srcOrd="0" destOrd="0" presId="urn:microsoft.com/office/officeart/2005/8/layout/vProcess5"/>
    <dgm:cxn modelId="{3D07D21A-9EAD-4B51-9756-2D6F20EC0B86}" type="presOf" srcId="{CC6AFA3E-96C8-40E5-AE9B-36FD8155B9C6}" destId="{DFC8AB06-34DC-43C8-84B6-2B4367869C82}" srcOrd="0" destOrd="0" presId="urn:microsoft.com/office/officeart/2005/8/layout/vProcess5"/>
    <dgm:cxn modelId="{F1C7BD1C-01DA-4F9F-B119-65163D6617DE}" type="presOf" srcId="{D8E6922F-ABAF-4E5D-AE4F-2324AB2A93E3}" destId="{218C6AD3-F499-41FC-8569-1D4C61D314B7}" srcOrd="0" destOrd="0" presId="urn:microsoft.com/office/officeart/2005/8/layout/vProcess5"/>
    <dgm:cxn modelId="{DE7F452B-9548-46F8-852C-F8160BB9BF39}" srcId="{CC6AFA3E-96C8-40E5-AE9B-36FD8155B9C6}" destId="{56B9C7A7-9220-49C8-AB26-1752C6B3574A}" srcOrd="3" destOrd="0" parTransId="{7CC115A6-0B55-4D3F-AF8C-96F84CC8DBE6}" sibTransId="{68F1BAC8-D540-4AC9-A729-E781C75CB0B9}"/>
    <dgm:cxn modelId="{A48B0347-00FF-4632-B36D-9731781D2078}" srcId="{CC6AFA3E-96C8-40E5-AE9B-36FD8155B9C6}" destId="{5B231AE4-8FCB-4482-BFF4-A64CB061B0DA}" srcOrd="2" destOrd="0" parTransId="{C67B7C18-1836-454F-9727-6E22B591051D}" sibTransId="{431740BE-7594-41EA-A5D1-DBC1C865146D}"/>
    <dgm:cxn modelId="{923ACE53-975A-4176-A550-75180CD47FA0}" type="presOf" srcId="{5B231AE4-8FCB-4482-BFF4-A64CB061B0DA}" destId="{67E9ABB5-6DF0-4E7C-8C10-619D2736089D}" srcOrd="1" destOrd="0" presId="urn:microsoft.com/office/officeart/2005/8/layout/vProcess5"/>
    <dgm:cxn modelId="{C3C02067-0919-434D-8597-B1CE801DC9CD}" type="presOf" srcId="{8FCBF4E0-03A0-44ED-8A2A-85A1263AB9DE}" destId="{7D5D0D19-5816-47AA-A510-623745EB2FAE}" srcOrd="1" destOrd="0" presId="urn:microsoft.com/office/officeart/2005/8/layout/vProcess5"/>
    <dgm:cxn modelId="{B2F05369-DCBE-423D-9BE6-C24A05B4E70F}" type="presOf" srcId="{64EA587E-927E-47FF-B9C7-B4455E3FDD4D}" destId="{A5684746-85FC-458F-9A06-94D78C8205A5}" srcOrd="0" destOrd="0" presId="urn:microsoft.com/office/officeart/2005/8/layout/vProcess5"/>
    <dgm:cxn modelId="{4C27E47F-D8F6-4D9B-9EA9-84FF6676FCDA}" type="presOf" srcId="{09D11D32-AE7D-40FE-AFBE-EB2DD97D0A00}" destId="{CD0A10C3-29D3-448F-B86C-78AB950D0FE1}" srcOrd="0" destOrd="0" presId="urn:microsoft.com/office/officeart/2005/8/layout/vProcess5"/>
    <dgm:cxn modelId="{776B6980-4A73-4E9D-9F6D-C6EE73E1108D}" srcId="{CC6AFA3E-96C8-40E5-AE9B-36FD8155B9C6}" destId="{3AE24218-0DD7-42ED-AD87-552BC2F9D671}" srcOrd="0" destOrd="0" parTransId="{FCCB3522-F4C7-4635-A511-0B8EAC8F4B69}" sibTransId="{09D11D32-AE7D-40FE-AFBE-EB2DD97D0A00}"/>
    <dgm:cxn modelId="{A8AC4C9B-B10D-4E66-9862-244B975C7C95}" type="presOf" srcId="{56B9C7A7-9220-49C8-AB26-1752C6B3574A}" destId="{EB11057D-991E-431A-93F7-F4F713BCB7BB}" srcOrd="1" destOrd="0" presId="urn:microsoft.com/office/officeart/2005/8/layout/vProcess5"/>
    <dgm:cxn modelId="{A4D7BBBA-4E7F-4FE0-8D12-E393F76212E1}" type="presOf" srcId="{3AE24218-0DD7-42ED-AD87-552BC2F9D671}" destId="{675A0518-3113-4106-90E0-83E8C945D04F}" srcOrd="1" destOrd="0" presId="urn:microsoft.com/office/officeart/2005/8/layout/vProcess5"/>
    <dgm:cxn modelId="{9293CACB-0014-48F9-9500-FCB9D296BB7D}" type="presOf" srcId="{8FCBF4E0-03A0-44ED-8A2A-85A1263AB9DE}" destId="{72EDFA0F-9228-4D26-8706-104CAA3E7825}" srcOrd="0" destOrd="0" presId="urn:microsoft.com/office/officeart/2005/8/layout/vProcess5"/>
    <dgm:cxn modelId="{1448F1FA-8AF3-45AC-85A6-94C1B98A1546}" type="presOf" srcId="{68F1BAC8-D540-4AC9-A729-E781C75CB0B9}" destId="{8088F29F-AF02-4DE7-878D-A8E52B2BAE0F}" srcOrd="0" destOrd="0" presId="urn:microsoft.com/office/officeart/2005/8/layout/vProcess5"/>
    <dgm:cxn modelId="{EB9A0BFD-36EC-4452-A884-B06532DA3F59}" srcId="{CC6AFA3E-96C8-40E5-AE9B-36FD8155B9C6}" destId="{8FCBF4E0-03A0-44ED-8A2A-85A1263AB9DE}" srcOrd="1" destOrd="0" parTransId="{C2DEAA99-95D4-4C2D-A274-7632C69F2ED1}" sibTransId="{64EA587E-927E-47FF-B9C7-B4455E3FDD4D}"/>
    <dgm:cxn modelId="{9B44B2FF-D2C6-4117-AE44-24095ECE9829}" type="presOf" srcId="{5B231AE4-8FCB-4482-BFF4-A64CB061B0DA}" destId="{59F636EE-1258-4BA2-A659-4454F82B22AD}" srcOrd="0" destOrd="0" presId="urn:microsoft.com/office/officeart/2005/8/layout/vProcess5"/>
    <dgm:cxn modelId="{DA306213-1DBD-4FD0-88C8-FDB3751D4894}" type="presParOf" srcId="{DFC8AB06-34DC-43C8-84B6-2B4367869C82}" destId="{F1895E1C-3BC0-4856-A659-A336C2350D3C}" srcOrd="0" destOrd="0" presId="urn:microsoft.com/office/officeart/2005/8/layout/vProcess5"/>
    <dgm:cxn modelId="{17B52256-8B12-403C-A88C-949CD8D07567}" type="presParOf" srcId="{DFC8AB06-34DC-43C8-84B6-2B4367869C82}" destId="{3479A565-4674-49E2-A2D9-81DA235C1928}" srcOrd="1" destOrd="0" presId="urn:microsoft.com/office/officeart/2005/8/layout/vProcess5"/>
    <dgm:cxn modelId="{FAA0AA00-DF91-4D85-AC4C-5B5BF4289568}" type="presParOf" srcId="{DFC8AB06-34DC-43C8-84B6-2B4367869C82}" destId="{72EDFA0F-9228-4D26-8706-104CAA3E7825}" srcOrd="2" destOrd="0" presId="urn:microsoft.com/office/officeart/2005/8/layout/vProcess5"/>
    <dgm:cxn modelId="{C4C410AC-475D-49F3-BA0C-753F0EE53ED7}" type="presParOf" srcId="{DFC8AB06-34DC-43C8-84B6-2B4367869C82}" destId="{59F636EE-1258-4BA2-A659-4454F82B22AD}" srcOrd="3" destOrd="0" presId="urn:microsoft.com/office/officeart/2005/8/layout/vProcess5"/>
    <dgm:cxn modelId="{38AB74E9-2409-42B1-ADCE-8E24A0AE1A20}" type="presParOf" srcId="{DFC8AB06-34DC-43C8-84B6-2B4367869C82}" destId="{CA3B68EE-0571-4B15-A236-818E4D680E4E}" srcOrd="4" destOrd="0" presId="urn:microsoft.com/office/officeart/2005/8/layout/vProcess5"/>
    <dgm:cxn modelId="{9A7517DF-DD90-4443-A9C3-1B8BDCBC1FED}" type="presParOf" srcId="{DFC8AB06-34DC-43C8-84B6-2B4367869C82}" destId="{218C6AD3-F499-41FC-8569-1D4C61D314B7}" srcOrd="5" destOrd="0" presId="urn:microsoft.com/office/officeart/2005/8/layout/vProcess5"/>
    <dgm:cxn modelId="{C0487EEC-C8C9-45FD-8161-F61ADC47E151}" type="presParOf" srcId="{DFC8AB06-34DC-43C8-84B6-2B4367869C82}" destId="{CD0A10C3-29D3-448F-B86C-78AB950D0FE1}" srcOrd="6" destOrd="0" presId="urn:microsoft.com/office/officeart/2005/8/layout/vProcess5"/>
    <dgm:cxn modelId="{501ACFC6-C2A2-4F84-A359-9D1C1C6D17C0}" type="presParOf" srcId="{DFC8AB06-34DC-43C8-84B6-2B4367869C82}" destId="{A5684746-85FC-458F-9A06-94D78C8205A5}" srcOrd="7" destOrd="0" presId="urn:microsoft.com/office/officeart/2005/8/layout/vProcess5"/>
    <dgm:cxn modelId="{4F30607C-0DDA-4490-98B2-2A9AA747900B}" type="presParOf" srcId="{DFC8AB06-34DC-43C8-84B6-2B4367869C82}" destId="{083A5ED5-4A0B-4871-A494-F4A504257A33}" srcOrd="8" destOrd="0" presId="urn:microsoft.com/office/officeart/2005/8/layout/vProcess5"/>
    <dgm:cxn modelId="{43F0E88D-5B5A-43FA-9666-6F6D04D2ECA0}" type="presParOf" srcId="{DFC8AB06-34DC-43C8-84B6-2B4367869C82}" destId="{8088F29F-AF02-4DE7-878D-A8E52B2BAE0F}" srcOrd="9" destOrd="0" presId="urn:microsoft.com/office/officeart/2005/8/layout/vProcess5"/>
    <dgm:cxn modelId="{1D933040-FC8B-4559-8DA1-C9E6927C9E67}" type="presParOf" srcId="{DFC8AB06-34DC-43C8-84B6-2B4367869C82}" destId="{675A0518-3113-4106-90E0-83E8C945D04F}" srcOrd="10" destOrd="0" presId="urn:microsoft.com/office/officeart/2005/8/layout/vProcess5"/>
    <dgm:cxn modelId="{318546BB-9E4F-4208-88A4-47252BB853CA}" type="presParOf" srcId="{DFC8AB06-34DC-43C8-84B6-2B4367869C82}" destId="{7D5D0D19-5816-47AA-A510-623745EB2FAE}" srcOrd="11" destOrd="0" presId="urn:microsoft.com/office/officeart/2005/8/layout/vProcess5"/>
    <dgm:cxn modelId="{3E09DD5D-7EBF-40D1-AC64-87E3DC75AD82}" type="presParOf" srcId="{DFC8AB06-34DC-43C8-84B6-2B4367869C82}" destId="{67E9ABB5-6DF0-4E7C-8C10-619D2736089D}" srcOrd="12" destOrd="0" presId="urn:microsoft.com/office/officeart/2005/8/layout/vProcess5"/>
    <dgm:cxn modelId="{EBA632C8-0863-4B97-A8A4-E745C7725485}" type="presParOf" srcId="{DFC8AB06-34DC-43C8-84B6-2B4367869C82}" destId="{EB11057D-991E-431A-93F7-F4F713BCB7BB}" srcOrd="13" destOrd="0" presId="urn:microsoft.com/office/officeart/2005/8/layout/vProcess5"/>
    <dgm:cxn modelId="{BEF7EA22-1D00-464A-A777-17C112499FA9}" type="presParOf" srcId="{DFC8AB06-34DC-43C8-84B6-2B4367869C82}" destId="{28FBF4AB-A240-43B7-A232-C138A3EEC5A3}"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79A565-4674-49E2-A2D9-81DA235C1928}">
      <dsp:nvSpPr>
        <dsp:cNvPr id="0" name=""/>
        <dsp:cNvSpPr/>
      </dsp:nvSpPr>
      <dsp:spPr>
        <a:xfrm>
          <a:off x="0" y="0"/>
          <a:ext cx="7405962" cy="736826"/>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noProof="0" dirty="0"/>
            <a:t>   implement mandatory mental health training for managers and staff (Henderson, 2022)</a:t>
          </a:r>
        </a:p>
      </dsp:txBody>
      <dsp:txXfrm>
        <a:off x="21581" y="21581"/>
        <a:ext cx="6524659" cy="693664"/>
      </dsp:txXfrm>
    </dsp:sp>
    <dsp:sp modelId="{72EDFA0F-9228-4D26-8706-104CAA3E7825}">
      <dsp:nvSpPr>
        <dsp:cNvPr id="0" name=""/>
        <dsp:cNvSpPr/>
      </dsp:nvSpPr>
      <dsp:spPr>
        <a:xfrm>
          <a:off x="553042" y="839163"/>
          <a:ext cx="7405962" cy="736826"/>
        </a:xfrm>
        <a:prstGeom prst="roundRect">
          <a:avLst>
            <a:gd name="adj" fmla="val 10000"/>
          </a:avLst>
        </a:prstGeom>
        <a:solidFill>
          <a:schemeClr val="accent2">
            <a:hueOff val="-741071"/>
            <a:satOff val="3550"/>
            <a:lumOff val="328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noProof="0" dirty="0"/>
            <a:t>Encourage open communication to reduce stigma (Brown &amp; Kelliher, 2020)</a:t>
          </a:r>
        </a:p>
      </dsp:txBody>
      <dsp:txXfrm>
        <a:off x="574623" y="860744"/>
        <a:ext cx="6330820" cy="693664"/>
      </dsp:txXfrm>
    </dsp:sp>
    <dsp:sp modelId="{59F636EE-1258-4BA2-A659-4454F82B22AD}">
      <dsp:nvSpPr>
        <dsp:cNvPr id="0" name=""/>
        <dsp:cNvSpPr/>
      </dsp:nvSpPr>
      <dsp:spPr>
        <a:xfrm>
          <a:off x="1106085" y="1678327"/>
          <a:ext cx="7405962" cy="736826"/>
        </a:xfrm>
        <a:prstGeom prst="roundRect">
          <a:avLst>
            <a:gd name="adj" fmla="val 10000"/>
          </a:avLst>
        </a:prstGeom>
        <a:solidFill>
          <a:schemeClr val="accent2">
            <a:hueOff val="-1482143"/>
            <a:satOff val="7100"/>
            <a:lumOff val="6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noProof="0" dirty="0"/>
            <a:t>SMEs: Leverage digital tools for cost-effective support (Hughes &amp; Rog, 2022)</a:t>
          </a:r>
        </a:p>
      </dsp:txBody>
      <dsp:txXfrm>
        <a:off x="1127666" y="1699908"/>
        <a:ext cx="6330820" cy="693664"/>
      </dsp:txXfrm>
    </dsp:sp>
    <dsp:sp modelId="{CA3B68EE-0571-4B15-A236-818E4D680E4E}">
      <dsp:nvSpPr>
        <dsp:cNvPr id="0" name=""/>
        <dsp:cNvSpPr/>
      </dsp:nvSpPr>
      <dsp:spPr>
        <a:xfrm>
          <a:off x="1659127" y="2517491"/>
          <a:ext cx="7405962" cy="736826"/>
        </a:xfrm>
        <a:prstGeom prst="roundRect">
          <a:avLst>
            <a:gd name="adj" fmla="val 10000"/>
          </a:avLst>
        </a:prstGeom>
        <a:solidFill>
          <a:schemeClr val="accent2">
            <a:hueOff val="-2223214"/>
            <a:satOff val="10650"/>
            <a:lumOff val="98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noProof="0" dirty="0"/>
            <a:t>Regular monitoring of workforce wellbeing (Taylor &amp; Brown, 2023)</a:t>
          </a:r>
        </a:p>
      </dsp:txBody>
      <dsp:txXfrm>
        <a:off x="1680708" y="2539072"/>
        <a:ext cx="6330820" cy="693664"/>
      </dsp:txXfrm>
    </dsp:sp>
    <dsp:sp modelId="{218C6AD3-F499-41FC-8569-1D4C61D314B7}">
      <dsp:nvSpPr>
        <dsp:cNvPr id="0" name=""/>
        <dsp:cNvSpPr/>
      </dsp:nvSpPr>
      <dsp:spPr>
        <a:xfrm>
          <a:off x="2212170" y="3356655"/>
          <a:ext cx="7405962" cy="736826"/>
        </a:xfrm>
        <a:prstGeom prst="roundRect">
          <a:avLst>
            <a:gd name="adj" fmla="val 1000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noProof="0" dirty="0"/>
            <a:t>Integrate mental health policies into organisational culture (Murray &amp; Holmes, 2022)</a:t>
          </a:r>
        </a:p>
      </dsp:txBody>
      <dsp:txXfrm>
        <a:off x="2233751" y="3378236"/>
        <a:ext cx="6330820" cy="693664"/>
      </dsp:txXfrm>
    </dsp:sp>
    <dsp:sp modelId="{CD0A10C3-29D3-448F-B86C-78AB950D0FE1}">
      <dsp:nvSpPr>
        <dsp:cNvPr id="0" name=""/>
        <dsp:cNvSpPr/>
      </dsp:nvSpPr>
      <dsp:spPr>
        <a:xfrm>
          <a:off x="6927025" y="538292"/>
          <a:ext cx="478937" cy="478937"/>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GB" sz="2200" kern="1200" noProof="0" dirty="0"/>
        </a:p>
      </dsp:txBody>
      <dsp:txXfrm>
        <a:off x="7034786" y="538292"/>
        <a:ext cx="263415" cy="360400"/>
      </dsp:txXfrm>
    </dsp:sp>
    <dsp:sp modelId="{A5684746-85FC-458F-9A06-94D78C8205A5}">
      <dsp:nvSpPr>
        <dsp:cNvPr id="0" name=""/>
        <dsp:cNvSpPr/>
      </dsp:nvSpPr>
      <dsp:spPr>
        <a:xfrm>
          <a:off x="7480067" y="1377456"/>
          <a:ext cx="478937" cy="478937"/>
        </a:xfrm>
        <a:prstGeom prst="downArrow">
          <a:avLst>
            <a:gd name="adj1" fmla="val 55000"/>
            <a:gd name="adj2" fmla="val 45000"/>
          </a:avLst>
        </a:prstGeom>
        <a:solidFill>
          <a:schemeClr val="accent2">
            <a:tint val="40000"/>
            <a:alpha val="90000"/>
            <a:hueOff val="-1363945"/>
            <a:satOff val="15036"/>
            <a:lumOff val="1432"/>
            <a:alphaOff val="0"/>
          </a:schemeClr>
        </a:solidFill>
        <a:ln w="19050" cap="rnd" cmpd="sng" algn="ctr">
          <a:solidFill>
            <a:schemeClr val="accent2">
              <a:tint val="40000"/>
              <a:alpha val="90000"/>
              <a:hueOff val="-1363945"/>
              <a:satOff val="15036"/>
              <a:lumOff val="143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GB" sz="2200" kern="1200" noProof="0" dirty="0"/>
        </a:p>
      </dsp:txBody>
      <dsp:txXfrm>
        <a:off x="7587828" y="1377456"/>
        <a:ext cx="263415" cy="360400"/>
      </dsp:txXfrm>
    </dsp:sp>
    <dsp:sp modelId="{083A5ED5-4A0B-4871-A494-F4A504257A33}">
      <dsp:nvSpPr>
        <dsp:cNvPr id="0" name=""/>
        <dsp:cNvSpPr/>
      </dsp:nvSpPr>
      <dsp:spPr>
        <a:xfrm>
          <a:off x="8033110" y="2204340"/>
          <a:ext cx="478937" cy="478937"/>
        </a:xfrm>
        <a:prstGeom prst="downArrow">
          <a:avLst>
            <a:gd name="adj1" fmla="val 55000"/>
            <a:gd name="adj2" fmla="val 45000"/>
          </a:avLst>
        </a:prstGeom>
        <a:solidFill>
          <a:schemeClr val="accent2">
            <a:tint val="40000"/>
            <a:alpha val="90000"/>
            <a:hueOff val="-2727891"/>
            <a:satOff val="30071"/>
            <a:lumOff val="2864"/>
            <a:alphaOff val="0"/>
          </a:schemeClr>
        </a:solidFill>
        <a:ln w="19050" cap="rnd" cmpd="sng" algn="ctr">
          <a:solidFill>
            <a:schemeClr val="accent2">
              <a:tint val="40000"/>
              <a:alpha val="90000"/>
              <a:hueOff val="-2727891"/>
              <a:satOff val="30071"/>
              <a:lumOff val="286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GB" sz="2200" kern="1200" noProof="0" dirty="0"/>
        </a:p>
      </dsp:txBody>
      <dsp:txXfrm>
        <a:off x="8140871" y="2204340"/>
        <a:ext cx="263415" cy="360400"/>
      </dsp:txXfrm>
    </dsp:sp>
    <dsp:sp modelId="{8088F29F-AF02-4DE7-878D-A8E52B2BAE0F}">
      <dsp:nvSpPr>
        <dsp:cNvPr id="0" name=""/>
        <dsp:cNvSpPr/>
      </dsp:nvSpPr>
      <dsp:spPr>
        <a:xfrm>
          <a:off x="8586152" y="3051690"/>
          <a:ext cx="478937" cy="478937"/>
        </a:xfrm>
        <a:prstGeom prst="downArrow">
          <a:avLst>
            <a:gd name="adj1" fmla="val 55000"/>
            <a:gd name="adj2" fmla="val 45000"/>
          </a:avLst>
        </a:prstGeom>
        <a:solidFill>
          <a:schemeClr val="accent2">
            <a:tint val="40000"/>
            <a:alpha val="90000"/>
            <a:hueOff val="-4091836"/>
            <a:satOff val="45107"/>
            <a:lumOff val="4296"/>
            <a:alphaOff val="0"/>
          </a:schemeClr>
        </a:solidFill>
        <a:ln w="19050" cap="rnd" cmpd="sng" algn="ctr">
          <a:solidFill>
            <a:schemeClr val="accent2">
              <a:tint val="40000"/>
              <a:alpha val="90000"/>
              <a:hueOff val="-4091836"/>
              <a:satOff val="45107"/>
              <a:lumOff val="42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GB" sz="2200" kern="1200" noProof="0" dirty="0"/>
        </a:p>
      </dsp:txBody>
      <dsp:txXfrm>
        <a:off x="8693913" y="3051690"/>
        <a:ext cx="263415" cy="36040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3FF87B-36E9-45EC-9AAA-5EC4031539E5}" type="datetimeFigureOut">
              <a:rPr lang="en-GB" smtClean="0"/>
              <a:t>03/11/2025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D27942-81B8-4D2C-AEDC-661EF5B3D516}" type="slidenum">
              <a:rPr lang="en-GB" smtClean="0"/>
              <a:t>‹#›</a:t>
            </a:fld>
            <a:endParaRPr lang="en-GB"/>
          </a:p>
        </p:txBody>
      </p:sp>
    </p:spTree>
    <p:extLst>
      <p:ext uri="{BB962C8B-B14F-4D97-AF65-F5344CB8AC3E}">
        <p14:creationId xmlns:p14="http://schemas.microsoft.com/office/powerpoint/2010/main" val="1414884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 everyone. My name is Krystal Gardner, and today I will be presenting my research on ‘Mental Health in Hospitality.’ This presentation is based on my previous research paper, focusing on the importance of addressing mental health challenges in the hotel and hospitality sector, particularly in light of the COVID-19 pandemic and ongoing workforce pressures</a:t>
            </a:r>
          </a:p>
        </p:txBody>
      </p:sp>
      <p:sp>
        <p:nvSpPr>
          <p:cNvPr id="4" name="Slide Number Placeholder 3"/>
          <p:cNvSpPr>
            <a:spLocks noGrp="1"/>
          </p:cNvSpPr>
          <p:nvPr>
            <p:ph type="sldNum" sz="quarter" idx="5"/>
          </p:nvPr>
        </p:nvSpPr>
        <p:spPr/>
        <p:txBody>
          <a:bodyPr/>
          <a:lstStyle/>
          <a:p>
            <a:fld id="{2FD27942-81B8-4D2C-AEDC-661EF5B3D516}" type="slidenum">
              <a:rPr lang="en-GB" smtClean="0"/>
              <a:t>1</a:t>
            </a:fld>
            <a:endParaRPr lang="en-GB"/>
          </a:p>
        </p:txBody>
      </p:sp>
    </p:spTree>
    <p:extLst>
      <p:ext uri="{BB962C8B-B14F-4D97-AF65-F5344CB8AC3E}">
        <p14:creationId xmlns:p14="http://schemas.microsoft.com/office/powerpoint/2010/main" val="1001100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hospitality industry is high-pressure by nature. Employees face long hours, irregular shifts, and constant customer interaction. The COVID-19 pandemic worsened job insecurity and increased workload pressures. These factors contribute to burnout, anxiety, and other mental health challenges, which directly affect staff retention, service quality, and organisational resilience. Understanding and addressing these issues is critical for a sustainable and competitive hospitality sector.</a:t>
            </a:r>
          </a:p>
        </p:txBody>
      </p:sp>
      <p:sp>
        <p:nvSpPr>
          <p:cNvPr id="4" name="Slide Number Placeholder 3"/>
          <p:cNvSpPr>
            <a:spLocks noGrp="1"/>
          </p:cNvSpPr>
          <p:nvPr>
            <p:ph type="sldNum" sz="quarter" idx="5"/>
          </p:nvPr>
        </p:nvSpPr>
        <p:spPr/>
        <p:txBody>
          <a:bodyPr/>
          <a:lstStyle/>
          <a:p>
            <a:fld id="{2FD27942-81B8-4D2C-AEDC-661EF5B3D516}" type="slidenum">
              <a:rPr lang="en-GB" smtClean="0"/>
              <a:t>2</a:t>
            </a:fld>
            <a:endParaRPr lang="en-GB"/>
          </a:p>
        </p:txBody>
      </p:sp>
    </p:spTree>
    <p:extLst>
      <p:ext uri="{BB962C8B-B14F-4D97-AF65-F5344CB8AC3E}">
        <p14:creationId xmlns:p14="http://schemas.microsoft.com/office/powerpoint/2010/main" val="484096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understand mental health in hospitality, I applied several theoretical frameworks. The JD-R framework helps us analyse how high job demands, such as long hours or emotional labour, interact with available resources. When resources are insufficient, employees are at risk of burnout. The Stress, Appraisal, and Coping model explains how individuals perceive stress and respond with coping strategies, which can be adaptive or maladaptive. Emotional Labour Theory highlights the mental strain caused by regulating emotions to meet customer expectations. Together, these frameworks provide a lens to evaluate the pressures faced by hospitality workers and the impact on their wellbeing.</a:t>
            </a:r>
          </a:p>
        </p:txBody>
      </p:sp>
      <p:sp>
        <p:nvSpPr>
          <p:cNvPr id="4" name="Slide Number Placeholder 3"/>
          <p:cNvSpPr>
            <a:spLocks noGrp="1"/>
          </p:cNvSpPr>
          <p:nvPr>
            <p:ph type="sldNum" sz="quarter" idx="5"/>
          </p:nvPr>
        </p:nvSpPr>
        <p:spPr/>
        <p:txBody>
          <a:bodyPr/>
          <a:lstStyle/>
          <a:p>
            <a:fld id="{2FD27942-81B8-4D2C-AEDC-661EF5B3D516}" type="slidenum">
              <a:rPr lang="en-GB" smtClean="0"/>
              <a:t>3</a:t>
            </a:fld>
            <a:endParaRPr lang="en-GB"/>
          </a:p>
        </p:txBody>
      </p:sp>
    </p:spTree>
    <p:extLst>
      <p:ext uri="{BB962C8B-B14F-4D97-AF65-F5344CB8AC3E}">
        <p14:creationId xmlns:p14="http://schemas.microsoft.com/office/powerpoint/2010/main" val="333164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research was conducted using a desk-based qualitative approach. I reviewed academic journals, industry reports, and policy documents relevant to mental health in hospitality. Using the JD-R framework as an analytical tool, I examined how job demands and resources influence employee wellbeing. Additionally, I looked at case studies and best practices from both large hotel chains and small-to-medium enterprises (SMEs) to understand practical responses to these challenges</a:t>
            </a:r>
          </a:p>
        </p:txBody>
      </p:sp>
      <p:sp>
        <p:nvSpPr>
          <p:cNvPr id="4" name="Slide Number Placeholder 3"/>
          <p:cNvSpPr>
            <a:spLocks noGrp="1"/>
          </p:cNvSpPr>
          <p:nvPr>
            <p:ph type="sldNum" sz="quarter" idx="5"/>
          </p:nvPr>
        </p:nvSpPr>
        <p:spPr/>
        <p:txBody>
          <a:bodyPr/>
          <a:lstStyle/>
          <a:p>
            <a:fld id="{2FD27942-81B8-4D2C-AEDC-661EF5B3D516}" type="slidenum">
              <a:rPr lang="en-GB" smtClean="0"/>
              <a:t>4</a:t>
            </a:fld>
            <a:endParaRPr lang="en-GB"/>
          </a:p>
        </p:txBody>
      </p:sp>
    </p:spTree>
    <p:extLst>
      <p:ext uri="{BB962C8B-B14F-4D97-AF65-F5344CB8AC3E}">
        <p14:creationId xmlns:p14="http://schemas.microsoft.com/office/powerpoint/2010/main" val="507187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findings reveal that hospitality workers face significant mental health challenges. Long working hours, irregular shifts, and emotional labour contribute to stress. High turnover and absenteeism rates indicate the impact on workforce stability. Cultural stigma often prevents employees from seeking help, exacerbating mental health issues. The COVID-19 pandemic further intensified these pressures, leading to labour shortages and added operational strain.</a:t>
            </a:r>
          </a:p>
        </p:txBody>
      </p:sp>
      <p:sp>
        <p:nvSpPr>
          <p:cNvPr id="4" name="Slide Number Placeholder 3"/>
          <p:cNvSpPr>
            <a:spLocks noGrp="1"/>
          </p:cNvSpPr>
          <p:nvPr>
            <p:ph type="sldNum" sz="quarter" idx="5"/>
          </p:nvPr>
        </p:nvSpPr>
        <p:spPr/>
        <p:txBody>
          <a:bodyPr/>
          <a:lstStyle/>
          <a:p>
            <a:fld id="{2FD27942-81B8-4D2C-AEDC-661EF5B3D516}" type="slidenum">
              <a:rPr lang="en-GB" smtClean="0"/>
              <a:t>5</a:t>
            </a:fld>
            <a:endParaRPr lang="en-GB"/>
          </a:p>
        </p:txBody>
      </p:sp>
    </p:spTree>
    <p:extLst>
      <p:ext uri="{BB962C8B-B14F-4D97-AF65-F5344CB8AC3E}">
        <p14:creationId xmlns:p14="http://schemas.microsoft.com/office/powerpoint/2010/main" val="4033423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Current measures vary across the hospitality sector. Large hotel chains have implemented employee assistance programmes and wellness initiatives, which have shown some positive impact on staff wellbeing. Small and medium sized enterprises, however, often lack resources to provide similar support. Digital interventions, such as wellness apps and anonymous helplines, offer more accessible solutions. Despite these efforts, challenges remain, particularly cultural stigma around seeking help, which limits the overall effectiveness of current initiatives</a:t>
            </a:r>
          </a:p>
        </p:txBody>
      </p:sp>
      <p:sp>
        <p:nvSpPr>
          <p:cNvPr id="4" name="Slide Number Placeholder 3"/>
          <p:cNvSpPr>
            <a:spLocks noGrp="1"/>
          </p:cNvSpPr>
          <p:nvPr>
            <p:ph type="sldNum" sz="quarter" idx="5"/>
          </p:nvPr>
        </p:nvSpPr>
        <p:spPr/>
        <p:txBody>
          <a:bodyPr/>
          <a:lstStyle/>
          <a:p>
            <a:fld id="{2FD27942-81B8-4D2C-AEDC-661EF5B3D516}" type="slidenum">
              <a:rPr lang="en-GB" smtClean="0"/>
              <a:t>6</a:t>
            </a:fld>
            <a:endParaRPr lang="en-GB"/>
          </a:p>
        </p:txBody>
      </p:sp>
    </p:spTree>
    <p:extLst>
      <p:ext uri="{BB962C8B-B14F-4D97-AF65-F5344CB8AC3E}">
        <p14:creationId xmlns:p14="http://schemas.microsoft.com/office/powerpoint/2010/main" val="1291600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Hotels are responding in various ways. Large chains like Marriott and Hilton provide comprehensive programmes including counselling services, flexible scheduling, and wellness workshops. SMEs implement smaller-scale initiatives, often focused on mental health training and awareness. Additionally, industry-level policies are being developed to encourage all hospitality businesses to prioritise employee wellbeing</a:t>
            </a:r>
          </a:p>
        </p:txBody>
      </p:sp>
      <p:sp>
        <p:nvSpPr>
          <p:cNvPr id="4" name="Slide Number Placeholder 3"/>
          <p:cNvSpPr>
            <a:spLocks noGrp="1"/>
          </p:cNvSpPr>
          <p:nvPr>
            <p:ph type="sldNum" sz="quarter" idx="5"/>
          </p:nvPr>
        </p:nvSpPr>
        <p:spPr/>
        <p:txBody>
          <a:bodyPr/>
          <a:lstStyle/>
          <a:p>
            <a:fld id="{2FD27942-81B8-4D2C-AEDC-661EF5B3D516}" type="slidenum">
              <a:rPr lang="en-GB" smtClean="0"/>
              <a:t>7</a:t>
            </a:fld>
            <a:endParaRPr lang="en-GB"/>
          </a:p>
        </p:txBody>
      </p:sp>
    </p:spTree>
    <p:extLst>
      <p:ext uri="{BB962C8B-B14F-4D97-AF65-F5344CB8AC3E}">
        <p14:creationId xmlns:p14="http://schemas.microsoft.com/office/powerpoint/2010/main" val="1868562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Based on the research findings, I recommend several strategies. First, mandatory mental health training for managers and staff can improve awareness and early intervention. Encouraging open communication helps reduce stigma and promotes a supportive environment. SMEs can leverage digital tools to provide affordable mental health support. Regular monitoring of workforce wellbeing ensures timely responses to emerging issues. Finally, integrating mental health policies into the organisational culture creates a long-term sustainable impact.</a:t>
            </a:r>
          </a:p>
        </p:txBody>
      </p:sp>
      <p:sp>
        <p:nvSpPr>
          <p:cNvPr id="4" name="Slide Number Placeholder 3"/>
          <p:cNvSpPr>
            <a:spLocks noGrp="1"/>
          </p:cNvSpPr>
          <p:nvPr>
            <p:ph type="sldNum" sz="quarter" idx="5"/>
          </p:nvPr>
        </p:nvSpPr>
        <p:spPr/>
        <p:txBody>
          <a:bodyPr/>
          <a:lstStyle/>
          <a:p>
            <a:fld id="{2FD27942-81B8-4D2C-AEDC-661EF5B3D516}" type="slidenum">
              <a:rPr lang="en-GB" smtClean="0"/>
              <a:t>8</a:t>
            </a:fld>
            <a:endParaRPr lang="en-GB"/>
          </a:p>
        </p:txBody>
      </p:sp>
    </p:spTree>
    <p:extLst>
      <p:ext uri="{BB962C8B-B14F-4D97-AF65-F5344CB8AC3E}">
        <p14:creationId xmlns:p14="http://schemas.microsoft.com/office/powerpoint/2010/main" val="2117707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conclusion, mental health in hospitality is a complex, systemic challenge. It affects not only employees but also organisational performance and the wider sector. Sustainable change requires interventions at multiple levels: cultural, managerial, and policy. Prioritising employee wellbeing not only supports individuals but also ensures a resilient and competitive hospitality workforce. Addressing these challenges is essential for the long-term success of the hospitality industry so let's build up our work force and make hospitality great.</a:t>
            </a:r>
          </a:p>
          <a:p>
            <a:endParaRPr lang="en-GB" dirty="0"/>
          </a:p>
          <a:p>
            <a:r>
              <a:rPr lang="en-GB" dirty="0"/>
              <a:t>Thank you for listening does </a:t>
            </a:r>
            <a:r>
              <a:rPr lang="en-GB"/>
              <a:t>anybody have any questions </a:t>
            </a:r>
            <a:endParaRPr lang="en-GB" dirty="0"/>
          </a:p>
          <a:p>
            <a:endParaRPr lang="en-GB" dirty="0"/>
          </a:p>
          <a:p>
            <a:endParaRPr lang="en-GB" dirty="0"/>
          </a:p>
          <a:p>
            <a:pPr>
              <a:buNone/>
            </a:pPr>
            <a:r>
              <a:rPr lang="en-GB" b="1" dirty="0"/>
              <a:t>Question:</a:t>
            </a:r>
          </a:p>
          <a:p>
            <a:pPr>
              <a:buNone/>
            </a:pPr>
            <a:r>
              <a:rPr lang="en-GB" b="1" dirty="0"/>
              <a:t>What do you think is the biggest barrier to improving mental health in hospitality?</a:t>
            </a:r>
            <a:endParaRPr lang="en-GB" dirty="0"/>
          </a:p>
          <a:p>
            <a:pPr>
              <a:buNone/>
            </a:pPr>
            <a:br>
              <a:rPr lang="en-GB" dirty="0"/>
            </a:br>
            <a:endParaRPr lang="en-GB" dirty="0"/>
          </a:p>
          <a:p>
            <a:pPr>
              <a:buNone/>
            </a:pPr>
            <a:r>
              <a:rPr lang="en-GB" b="1" dirty="0"/>
              <a:t> Answer </a:t>
            </a:r>
          </a:p>
          <a:p>
            <a:pPr>
              <a:buNone/>
            </a:pPr>
            <a:r>
              <a:rPr lang="en-GB" dirty="0"/>
              <a:t>“That’s a good question  in my view; the biggest barrier is still the </a:t>
            </a:r>
            <a:r>
              <a:rPr lang="en-GB" i="1" dirty="0"/>
              <a:t>culture of stigma</a:t>
            </a:r>
            <a:r>
              <a:rPr lang="en-GB" dirty="0"/>
              <a:t> and the </a:t>
            </a:r>
            <a:r>
              <a:rPr lang="en-GB" i="1" dirty="0"/>
              <a:t>normalisation of overwork</a:t>
            </a:r>
            <a:r>
              <a:rPr lang="en-GB" dirty="0"/>
              <a:t> within the hospitality industry.</a:t>
            </a:r>
          </a:p>
          <a:p>
            <a:pPr>
              <a:buNone/>
            </a:pPr>
            <a:r>
              <a:rPr lang="en-GB" dirty="0"/>
              <a:t>There’s still this idea that working extremely long hours and handling constant pressure is just ‘part of the job.’ Many employees, especially those in front-line roles, feel that admitting stress or exhaustion would make them look weak or unprofessional. Because of that, people often stay silent rather than asking for help.</a:t>
            </a:r>
          </a:p>
          <a:p>
            <a:pPr>
              <a:buNone/>
            </a:pPr>
            <a:r>
              <a:rPr lang="en-GB" dirty="0"/>
              <a:t>Managers also play a big part here  not always intentionally, but many simply haven’t had proper training in recognising the signs of burnout or mental distress. So even when employees do reach out, the response can be inconsistent or unhelpful.</a:t>
            </a:r>
          </a:p>
          <a:p>
            <a:pPr>
              <a:buNone/>
            </a:pPr>
            <a:r>
              <a:rPr lang="en-GB" dirty="0"/>
              <a:t>On top of that, the sector’s high turnover and focus on customer satisfaction often mean wellbeing is seen as less of a priority compared to profit or performance. Until mental health is treated as a </a:t>
            </a:r>
            <a:r>
              <a:rPr lang="en-GB" i="1" dirty="0"/>
              <a:t>core business issue</a:t>
            </a:r>
            <a:r>
              <a:rPr lang="en-GB" dirty="0"/>
              <a:t> rather than a personal one, progress will stay limited.</a:t>
            </a:r>
          </a:p>
          <a:p>
            <a:pPr>
              <a:buNone/>
            </a:pPr>
            <a:r>
              <a:rPr lang="en-GB" dirty="0"/>
              <a:t>I think tackling stigma through training, open conversations, and leadership commitment is essential if the industry really wants to build a healthier, more sustainable workforce.”</a:t>
            </a:r>
          </a:p>
          <a:p>
            <a:endParaRPr lang="en-GB" dirty="0"/>
          </a:p>
          <a:p>
            <a:endParaRPr lang="en-GB" dirty="0"/>
          </a:p>
        </p:txBody>
      </p:sp>
      <p:sp>
        <p:nvSpPr>
          <p:cNvPr id="4" name="Slide Number Placeholder 3"/>
          <p:cNvSpPr>
            <a:spLocks noGrp="1"/>
          </p:cNvSpPr>
          <p:nvPr>
            <p:ph type="sldNum" sz="quarter" idx="5"/>
          </p:nvPr>
        </p:nvSpPr>
        <p:spPr/>
        <p:txBody>
          <a:bodyPr/>
          <a:lstStyle/>
          <a:p>
            <a:fld id="{2FD27942-81B8-4D2C-AEDC-661EF5B3D516}" type="slidenum">
              <a:rPr lang="en-GB" smtClean="0"/>
              <a:t>9</a:t>
            </a:fld>
            <a:endParaRPr lang="en-GB"/>
          </a:p>
        </p:txBody>
      </p:sp>
    </p:spTree>
    <p:extLst>
      <p:ext uri="{BB962C8B-B14F-4D97-AF65-F5344CB8AC3E}">
        <p14:creationId xmlns:p14="http://schemas.microsoft.com/office/powerpoint/2010/main" val="2450903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D27942-81B8-4D2C-AEDC-661EF5B3D516}" type="slidenum">
              <a:rPr lang="en-GB" smtClean="0"/>
              <a:t>10</a:t>
            </a:fld>
            <a:endParaRPr lang="en-GB"/>
          </a:p>
        </p:txBody>
      </p:sp>
    </p:spTree>
    <p:extLst>
      <p:ext uri="{BB962C8B-B14F-4D97-AF65-F5344CB8AC3E}">
        <p14:creationId xmlns:p14="http://schemas.microsoft.com/office/powerpoint/2010/main" val="3125290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D27942-81B8-4D2C-AEDC-661EF5B3D516}" type="slidenum">
              <a:rPr lang="en-GB" smtClean="0"/>
              <a:t>11</a:t>
            </a:fld>
            <a:endParaRPr lang="en-GB"/>
          </a:p>
        </p:txBody>
      </p:sp>
    </p:spTree>
    <p:extLst>
      <p:ext uri="{BB962C8B-B14F-4D97-AF65-F5344CB8AC3E}">
        <p14:creationId xmlns:p14="http://schemas.microsoft.com/office/powerpoint/2010/main" val="3772696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F9259A-1FE3-4FF9-8A07-BDD8177164ED}" type="datetime4">
              <a:rPr lang="en-US" smtClean="0"/>
              <a:t>November 3,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882666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340FED-6E95-4177-A7EF-CD303B9E611D}" type="datetime4">
              <a:rPr lang="en-US" smtClean="0"/>
              <a:t>November 3, 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27356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7962CB-39AD-45A9-800F-54DAB53D6021}" type="datetime4">
              <a:rPr lang="en-US" smtClean="0"/>
              <a:t>November 3,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4240588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EDF93D-55AB-4606-B9D7-742F1FC51983}" type="datetime4">
              <a:rPr lang="en-US" smtClean="0"/>
              <a:t>November 3, 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D4AEF59-F28E-467C-9EA3-92D1CFAD475A}" type="slidenum">
              <a:rPr lang="en-US" smtClean="0"/>
              <a:t>‹#›</a:t>
            </a:fld>
            <a:endParaRPr lang="en-US" dirty="0"/>
          </a:p>
        </p:txBody>
      </p:sp>
    </p:spTree>
    <p:extLst>
      <p:ext uri="{BB962C8B-B14F-4D97-AF65-F5344CB8AC3E}">
        <p14:creationId xmlns:p14="http://schemas.microsoft.com/office/powerpoint/2010/main" val="3019078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DF2841D-FB5C-47AB-B2FF-32E855C1EA71}" type="datetime4">
              <a:rPr lang="en-US" smtClean="0"/>
              <a:t>November 3, 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532847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8537E9-D174-424D-BEE8-AFC4CA5F9F97}" type="datetime4">
              <a:rPr lang="en-US" smtClean="0"/>
              <a:t>November 3, 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501708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7A44C0-F7AC-49C2-8289-1E7A86D9FB50}" type="datetime4">
              <a:rPr lang="en-US" smtClean="0"/>
              <a:t>November 3, 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196589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3BB84BC-6E78-40D1-8831-40AB1F596614}" type="datetime4">
              <a:rPr lang="en-US" smtClean="0"/>
              <a:t>November 3, 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772230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FA080F-3961-4D42-BEDE-84A1FED032F1}" type="datetime4">
              <a:rPr lang="en-US" smtClean="0"/>
              <a:t>November 3, 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425273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960BD-7AC1-4217-9611-AAA56D3EE38F}" type="datetime4">
              <a:rPr lang="en-US" smtClean="0"/>
              <a:pPr/>
              <a:t>November 3, 2025</a:t>
            </a:fld>
            <a:endParaRPr lang="en-US" dirty="0">
              <a:latin typeface="+mn-lt"/>
            </a:endParaRPr>
          </a:p>
        </p:txBody>
      </p:sp>
      <p:sp>
        <p:nvSpPr>
          <p:cNvPr id="5" name="Footer Placeholder 4"/>
          <p:cNvSpPr>
            <a:spLocks noGrp="1"/>
          </p:cNvSpPr>
          <p:nvPr>
            <p:ph type="ftr" sz="quarter" idx="11"/>
          </p:nvPr>
        </p:nvSpPr>
        <p:spPr/>
        <p:txBody>
          <a:bodyPr/>
          <a:lstStyle/>
          <a:p>
            <a:endParaRPr lang="en-US" dirty="0">
              <a:latin typeface="+mn-lt"/>
            </a:endParaRPr>
          </a:p>
        </p:txBody>
      </p:sp>
      <p:sp>
        <p:nvSpPr>
          <p:cNvPr id="6" name="Slide Number Placeholder 5"/>
          <p:cNvSpPr>
            <a:spLocks noGrp="1"/>
          </p:cNvSpPr>
          <p:nvPr>
            <p:ph type="sldNum" sz="quarter" idx="12"/>
          </p:nvPr>
        </p:nvSpPr>
        <p:spPr/>
        <p:txBody>
          <a:bodyPr/>
          <a:lstStyle/>
          <a:p>
            <a:fld id="{9D4AEF59-F28E-467C-9EA3-92D1CFAD475A}" type="slidenum">
              <a:rPr lang="en-US" smtClean="0"/>
              <a:pPr/>
              <a:t>‹#›</a:t>
            </a:fld>
            <a:endParaRPr lang="en-US">
              <a:latin typeface="+mn-lt"/>
            </a:endParaRPr>
          </a:p>
        </p:txBody>
      </p:sp>
    </p:spTree>
    <p:extLst>
      <p:ext uri="{BB962C8B-B14F-4D97-AF65-F5344CB8AC3E}">
        <p14:creationId xmlns:p14="http://schemas.microsoft.com/office/powerpoint/2010/main" val="105066936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960BD-7AC1-4217-9611-AAA56D3EE38F}" type="datetime4">
              <a:rPr lang="en-US" smtClean="0"/>
              <a:pPr/>
              <a:t>November 3, 2025</a:t>
            </a:fld>
            <a:endParaRPr lang="en-US" dirty="0">
              <a:latin typeface="+mn-lt"/>
            </a:endParaRPr>
          </a:p>
        </p:txBody>
      </p:sp>
      <p:sp>
        <p:nvSpPr>
          <p:cNvPr id="5" name="Footer Placeholder 4"/>
          <p:cNvSpPr>
            <a:spLocks noGrp="1"/>
          </p:cNvSpPr>
          <p:nvPr>
            <p:ph type="ftr" sz="quarter" idx="11"/>
          </p:nvPr>
        </p:nvSpPr>
        <p:spPr/>
        <p:txBody>
          <a:bodyPr/>
          <a:lstStyle/>
          <a:p>
            <a:endParaRPr lang="en-US" dirty="0">
              <a:latin typeface="+mn-lt"/>
            </a:endParaRPr>
          </a:p>
        </p:txBody>
      </p:sp>
      <p:sp>
        <p:nvSpPr>
          <p:cNvPr id="6" name="Slide Number Placeholder 5"/>
          <p:cNvSpPr>
            <a:spLocks noGrp="1"/>
          </p:cNvSpPr>
          <p:nvPr>
            <p:ph type="sldNum" sz="quarter" idx="12"/>
          </p:nvPr>
        </p:nvSpPr>
        <p:spPr/>
        <p:txBody>
          <a:bodyPr/>
          <a:lstStyle/>
          <a:p>
            <a:fld id="{9D4AEF59-F28E-467C-9EA3-92D1CFAD475A}" type="slidenum">
              <a:rPr lang="en-US" smtClean="0"/>
              <a:pPr/>
              <a:t>‹#›</a:t>
            </a:fld>
            <a:endParaRPr lang="en-US">
              <a:latin typeface="+mn-lt"/>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8822165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960BD-7AC1-4217-9611-AAA56D3EE38F}" type="datetime4">
              <a:rPr lang="en-US" smtClean="0"/>
              <a:pPr/>
              <a:t>November 3, 2025</a:t>
            </a:fld>
            <a:endParaRPr lang="en-US" dirty="0">
              <a:latin typeface="+mn-lt"/>
            </a:endParaRPr>
          </a:p>
        </p:txBody>
      </p:sp>
      <p:sp>
        <p:nvSpPr>
          <p:cNvPr id="5" name="Footer Placeholder 4"/>
          <p:cNvSpPr>
            <a:spLocks noGrp="1"/>
          </p:cNvSpPr>
          <p:nvPr>
            <p:ph type="ftr" sz="quarter" idx="11"/>
          </p:nvPr>
        </p:nvSpPr>
        <p:spPr/>
        <p:txBody>
          <a:bodyPr/>
          <a:lstStyle/>
          <a:p>
            <a:endParaRPr lang="en-US" dirty="0">
              <a:latin typeface="+mn-lt"/>
            </a:endParaRPr>
          </a:p>
        </p:txBody>
      </p:sp>
      <p:sp>
        <p:nvSpPr>
          <p:cNvPr id="6" name="Slide Number Placeholder 5"/>
          <p:cNvSpPr>
            <a:spLocks noGrp="1"/>
          </p:cNvSpPr>
          <p:nvPr>
            <p:ph type="sldNum" sz="quarter" idx="12"/>
          </p:nvPr>
        </p:nvSpPr>
        <p:spPr/>
        <p:txBody>
          <a:bodyPr/>
          <a:lstStyle/>
          <a:p>
            <a:fld id="{9D4AEF59-F28E-467C-9EA3-92D1CFAD475A}" type="slidenum">
              <a:rPr lang="en-US" smtClean="0"/>
              <a:pPr/>
              <a:t>‹#›</a:t>
            </a:fld>
            <a:endParaRPr lang="en-US">
              <a:latin typeface="+mn-lt"/>
            </a:endParaRPr>
          </a:p>
        </p:txBody>
      </p:sp>
    </p:spTree>
    <p:extLst>
      <p:ext uri="{BB962C8B-B14F-4D97-AF65-F5344CB8AC3E}">
        <p14:creationId xmlns:p14="http://schemas.microsoft.com/office/powerpoint/2010/main" val="156473653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960BD-7AC1-4217-9611-AAA56D3EE38F}" type="datetime4">
              <a:rPr lang="en-US" smtClean="0"/>
              <a:pPr/>
              <a:t>November 3, 2025</a:t>
            </a:fld>
            <a:endParaRPr lang="en-US" dirty="0">
              <a:latin typeface="+mn-lt"/>
            </a:endParaRPr>
          </a:p>
        </p:txBody>
      </p:sp>
      <p:sp>
        <p:nvSpPr>
          <p:cNvPr id="5" name="Footer Placeholder 4"/>
          <p:cNvSpPr>
            <a:spLocks noGrp="1"/>
          </p:cNvSpPr>
          <p:nvPr>
            <p:ph type="ftr" sz="quarter" idx="11"/>
          </p:nvPr>
        </p:nvSpPr>
        <p:spPr/>
        <p:txBody>
          <a:bodyPr/>
          <a:lstStyle/>
          <a:p>
            <a:endParaRPr lang="en-US" dirty="0">
              <a:latin typeface="+mn-lt"/>
            </a:endParaRPr>
          </a:p>
        </p:txBody>
      </p:sp>
      <p:sp>
        <p:nvSpPr>
          <p:cNvPr id="6" name="Slide Number Placeholder 5"/>
          <p:cNvSpPr>
            <a:spLocks noGrp="1"/>
          </p:cNvSpPr>
          <p:nvPr>
            <p:ph type="sldNum" sz="quarter" idx="12"/>
          </p:nvPr>
        </p:nvSpPr>
        <p:spPr/>
        <p:txBody>
          <a:bodyPr/>
          <a:lstStyle/>
          <a:p>
            <a:fld id="{9D4AEF59-F28E-467C-9EA3-92D1CFAD475A}" type="slidenum">
              <a:rPr lang="en-US" smtClean="0"/>
              <a:pPr/>
              <a:t>‹#›</a:t>
            </a:fld>
            <a:endParaRPr lang="en-US">
              <a:latin typeface="+mn-lt"/>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2409589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960BD-7AC1-4217-9611-AAA56D3EE38F}" type="datetime4">
              <a:rPr lang="en-US" smtClean="0"/>
              <a:pPr/>
              <a:t>November 3, 2025</a:t>
            </a:fld>
            <a:endParaRPr lang="en-US" dirty="0">
              <a:latin typeface="+mn-lt"/>
            </a:endParaRPr>
          </a:p>
        </p:txBody>
      </p:sp>
      <p:sp>
        <p:nvSpPr>
          <p:cNvPr id="5" name="Footer Placeholder 4"/>
          <p:cNvSpPr>
            <a:spLocks noGrp="1"/>
          </p:cNvSpPr>
          <p:nvPr>
            <p:ph type="ftr" sz="quarter" idx="11"/>
          </p:nvPr>
        </p:nvSpPr>
        <p:spPr/>
        <p:txBody>
          <a:bodyPr/>
          <a:lstStyle/>
          <a:p>
            <a:endParaRPr lang="en-US" dirty="0">
              <a:latin typeface="+mn-lt"/>
            </a:endParaRPr>
          </a:p>
        </p:txBody>
      </p:sp>
      <p:sp>
        <p:nvSpPr>
          <p:cNvPr id="6" name="Slide Number Placeholder 5"/>
          <p:cNvSpPr>
            <a:spLocks noGrp="1"/>
          </p:cNvSpPr>
          <p:nvPr>
            <p:ph type="sldNum" sz="quarter" idx="12"/>
          </p:nvPr>
        </p:nvSpPr>
        <p:spPr/>
        <p:txBody>
          <a:bodyPr/>
          <a:lstStyle/>
          <a:p>
            <a:fld id="{9D4AEF59-F28E-467C-9EA3-92D1CFAD475A}" type="slidenum">
              <a:rPr lang="en-US" smtClean="0"/>
              <a:pPr/>
              <a:t>‹#›</a:t>
            </a:fld>
            <a:endParaRPr lang="en-US">
              <a:latin typeface="+mn-lt"/>
            </a:endParaRPr>
          </a:p>
        </p:txBody>
      </p:sp>
    </p:spTree>
    <p:extLst>
      <p:ext uri="{BB962C8B-B14F-4D97-AF65-F5344CB8AC3E}">
        <p14:creationId xmlns:p14="http://schemas.microsoft.com/office/powerpoint/2010/main" val="201201145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CC3C8F-D4A7-4EAD-92AD-82C91CB8BB85}" type="datetime4">
              <a:rPr lang="en-US" smtClean="0"/>
              <a:t>November 3,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8112799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011D41-E33C-4BC7-8272-37E8417FD097}" type="datetime4">
              <a:rPr lang="en-US" smtClean="0"/>
              <a:t>November 3, 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136858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33960BD-7AC1-4217-9611-AAA56D3EE38F}" type="datetime4">
              <a:rPr lang="en-US" smtClean="0"/>
              <a:pPr/>
              <a:t>November 3, 2025</a:t>
            </a:fld>
            <a:endParaRPr lang="en-US" dirty="0">
              <a:latin typeface="+mn-lt"/>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latin typeface="+mn-lt"/>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D4AEF59-F28E-467C-9EA3-92D1CFAD475A}" type="slidenum">
              <a:rPr lang="en-US" smtClean="0"/>
              <a:pPr/>
              <a:t>‹#›</a:t>
            </a:fld>
            <a:endParaRPr lang="en-US">
              <a:latin typeface="+mn-lt"/>
            </a:endParaRPr>
          </a:p>
        </p:txBody>
      </p:sp>
    </p:spTree>
    <p:extLst>
      <p:ext uri="{BB962C8B-B14F-4D97-AF65-F5344CB8AC3E}">
        <p14:creationId xmlns:p14="http://schemas.microsoft.com/office/powerpoint/2010/main" val="51351298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hilton.com/en/corporate/responsibility/"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marriott.com/corporate-social-responsibility/"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ukhospitality.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40A938E-FE8F-D1A7-FF4C-158A04CEE3EE}"/>
              </a:ext>
            </a:extLst>
          </p:cNvPr>
          <p:cNvPicPr>
            <a:picLocks noChangeAspect="1"/>
          </p:cNvPicPr>
          <p:nvPr/>
        </p:nvPicPr>
        <p:blipFill>
          <a:blip r:embed="rId3"/>
          <a:srcRect l="17700" r="3962" b="418"/>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 name="Title 1">
            <a:extLst>
              <a:ext uri="{FF2B5EF4-FFF2-40B4-BE49-F238E27FC236}">
                <a16:creationId xmlns:a16="http://schemas.microsoft.com/office/drawing/2014/main" id="{7C3EFE6A-75B3-A480-64D9-16CB61050744}"/>
              </a:ext>
            </a:extLst>
          </p:cNvPr>
          <p:cNvSpPr>
            <a:spLocks noGrp="1"/>
          </p:cNvSpPr>
          <p:nvPr>
            <p:ph type="ctrTitle"/>
          </p:nvPr>
        </p:nvSpPr>
        <p:spPr>
          <a:xfrm>
            <a:off x="5380563" y="1678665"/>
            <a:ext cx="3887839" cy="2372168"/>
          </a:xfrm>
        </p:spPr>
        <p:txBody>
          <a:bodyPr vert="horz" lIns="91440" tIns="45720" rIns="91440" bIns="45720" rtlCol="0">
            <a:normAutofit/>
          </a:bodyPr>
          <a:lstStyle/>
          <a:p>
            <a:pPr>
              <a:lnSpc>
                <a:spcPct val="90000"/>
              </a:lnSpc>
            </a:pPr>
            <a:r>
              <a:rPr lang="en-GB" sz="4000" noProof="0" dirty="0"/>
              <a:t>Breaking the Silence: Mental Health in Hospitality</a:t>
            </a:r>
          </a:p>
        </p:txBody>
      </p:sp>
      <p:sp>
        <p:nvSpPr>
          <p:cNvPr id="3" name="Subtitle 2">
            <a:extLst>
              <a:ext uri="{FF2B5EF4-FFF2-40B4-BE49-F238E27FC236}">
                <a16:creationId xmlns:a16="http://schemas.microsoft.com/office/drawing/2014/main" id="{BD944D7B-3803-48E2-FE0D-7216B96B92F0}"/>
              </a:ext>
            </a:extLst>
          </p:cNvPr>
          <p:cNvSpPr>
            <a:spLocks noGrp="1"/>
          </p:cNvSpPr>
          <p:nvPr>
            <p:ph type="subTitle" idx="1"/>
          </p:nvPr>
        </p:nvSpPr>
        <p:spPr>
          <a:xfrm>
            <a:off x="5380563" y="4050833"/>
            <a:ext cx="3887839" cy="1940534"/>
          </a:xfrm>
        </p:spPr>
        <p:txBody>
          <a:bodyPr vert="horz" lIns="91440" tIns="45720" rIns="91440" bIns="45720" rtlCol="0">
            <a:normAutofit fontScale="55000" lnSpcReduction="20000"/>
          </a:bodyPr>
          <a:lstStyle/>
          <a:p>
            <a:pPr marL="0" marR="0" lvl="0" indent="0" algn="l" fontAlgn="auto">
              <a:lnSpc>
                <a:spcPct val="90000"/>
              </a:lnSpc>
              <a:spcBef>
                <a:spcPts val="1000"/>
              </a:spcBef>
              <a:spcAft>
                <a:spcPts val="0"/>
              </a:spcAft>
              <a:buClrTx/>
              <a:buSzPct val="87000"/>
              <a:buFont typeface="Arial" panose="020B0604020202020204" pitchFamily="34" charset="0"/>
              <a:buNone/>
              <a:tabLst/>
              <a:defRPr/>
            </a:pPr>
            <a:r>
              <a:rPr kumimoji="0" lang="en-GB" sz="3600" b="1" i="0" u="none" strike="noStrike" cap="all" spc="50" normalizeH="0" noProof="0" dirty="0">
                <a:ln>
                  <a:noFill/>
                </a:ln>
                <a:effectLst/>
                <a:uLnTx/>
                <a:uFillTx/>
              </a:rPr>
              <a:t>name: Krystal Gardner</a:t>
            </a:r>
            <a:br>
              <a:rPr kumimoji="0" lang="en-GB" sz="3600" b="1" i="0" u="none" strike="noStrike" cap="all" spc="50" normalizeH="0" noProof="0" dirty="0">
                <a:ln>
                  <a:noFill/>
                </a:ln>
                <a:effectLst/>
                <a:uLnTx/>
                <a:uFillTx/>
              </a:rPr>
            </a:br>
            <a:r>
              <a:rPr kumimoji="0" lang="en-GB" sz="3600" b="1" i="0" u="none" strike="noStrike" cap="all" spc="50" normalizeH="0" noProof="0" dirty="0">
                <a:ln>
                  <a:noFill/>
                </a:ln>
                <a:effectLst/>
                <a:uLnTx/>
                <a:uFillTx/>
              </a:rPr>
              <a:t>Student Number: 2027750</a:t>
            </a:r>
            <a:br>
              <a:rPr kumimoji="0" lang="en-GB" sz="3600" b="1" i="0" u="none" strike="noStrike" cap="all" spc="50" normalizeH="0" noProof="0" dirty="0">
                <a:ln>
                  <a:noFill/>
                </a:ln>
                <a:effectLst/>
                <a:uLnTx/>
                <a:uFillTx/>
              </a:rPr>
            </a:br>
            <a:r>
              <a:rPr kumimoji="0" lang="en-GB" sz="3600" b="1" i="0" u="none" strike="noStrike" cap="all" spc="50" normalizeH="0" noProof="0" dirty="0">
                <a:ln>
                  <a:noFill/>
                </a:ln>
                <a:effectLst/>
                <a:uLnTx/>
                <a:uFillTx/>
              </a:rPr>
              <a:t>lecturer:Natalie </a:t>
            </a:r>
            <a:r>
              <a:rPr kumimoji="0" lang="en-GB" sz="3600" b="1" i="0" u="none" strike="noStrike" cap="all" spc="50" normalizeH="0" noProof="0" dirty="0" err="1">
                <a:ln>
                  <a:noFill/>
                </a:ln>
                <a:effectLst/>
                <a:uLnTx/>
                <a:uFillTx/>
              </a:rPr>
              <a:t>brailsford</a:t>
            </a:r>
            <a:endParaRPr kumimoji="0" lang="en-GB" sz="3600" b="1" i="0" u="none" strike="noStrike" cap="all" spc="50" normalizeH="0" noProof="0" dirty="0">
              <a:ln>
                <a:noFill/>
              </a:ln>
              <a:effectLst/>
              <a:uLnTx/>
              <a:uFillTx/>
            </a:endParaRPr>
          </a:p>
          <a:p>
            <a:pPr marL="0" marR="0" lvl="0" indent="0" algn="l" fontAlgn="auto">
              <a:lnSpc>
                <a:spcPct val="90000"/>
              </a:lnSpc>
              <a:spcBef>
                <a:spcPts val="1000"/>
              </a:spcBef>
              <a:spcAft>
                <a:spcPts val="0"/>
              </a:spcAft>
              <a:buClrTx/>
              <a:buSzPct val="87000"/>
              <a:buFont typeface="Arial" panose="020B0604020202020204" pitchFamily="34" charset="0"/>
              <a:buNone/>
              <a:tabLst/>
              <a:defRPr/>
            </a:pPr>
            <a:r>
              <a:rPr kumimoji="0" lang="en-GB" sz="3600" b="1" i="0" u="none" strike="noStrike" cap="all" spc="50" normalizeH="0" noProof="0" dirty="0">
                <a:ln>
                  <a:noFill/>
                </a:ln>
                <a:effectLst/>
                <a:uLnTx/>
                <a:uFillTx/>
              </a:rPr>
              <a:t>Module </a:t>
            </a:r>
            <a:r>
              <a:rPr kumimoji="0" lang="en-GB" sz="3600" b="1" i="0" u="none" strike="noStrike" cap="all" spc="50" normalizeH="0" noProof="0" dirty="0" err="1">
                <a:ln>
                  <a:noFill/>
                </a:ln>
                <a:effectLst/>
                <a:uLnTx/>
                <a:uFillTx/>
              </a:rPr>
              <a:t>code:bmih6001</a:t>
            </a:r>
            <a:endParaRPr kumimoji="0" lang="en-GB" sz="3600" b="1" i="0" u="none" strike="noStrike" cap="all" spc="50" normalizeH="0" noProof="0" dirty="0">
              <a:ln>
                <a:noFill/>
              </a:ln>
              <a:effectLst/>
              <a:uLnTx/>
              <a:uFillTx/>
            </a:endParaRPr>
          </a:p>
          <a:p>
            <a:pPr marL="0" marR="0" lvl="0" indent="0" algn="l" fontAlgn="auto">
              <a:lnSpc>
                <a:spcPct val="90000"/>
              </a:lnSpc>
              <a:spcBef>
                <a:spcPts val="1000"/>
              </a:spcBef>
              <a:spcAft>
                <a:spcPts val="0"/>
              </a:spcAft>
              <a:buClrTx/>
              <a:buSzPct val="87000"/>
              <a:buFont typeface="Arial" panose="020B0604020202020204" pitchFamily="34" charset="0"/>
              <a:buNone/>
              <a:tabLst/>
              <a:defRPr/>
            </a:pPr>
            <a:r>
              <a:rPr kumimoji="0" lang="en-GB" sz="3600" b="1" i="0" u="none" strike="noStrike" cap="all" spc="50" normalizeH="0" noProof="0" dirty="0">
                <a:ln>
                  <a:noFill/>
                </a:ln>
                <a:effectLst/>
                <a:uLnTx/>
                <a:uFillTx/>
              </a:rPr>
              <a:t>Conference presentation </a:t>
            </a:r>
          </a:p>
          <a:p>
            <a:pPr>
              <a:lnSpc>
                <a:spcPct val="90000"/>
              </a:lnSpc>
            </a:pPr>
            <a:endParaRPr lang="en-GB" sz="1000" spc="50" noProof="0" dirty="0"/>
          </a:p>
        </p:txBody>
      </p:sp>
    </p:spTree>
    <p:extLst>
      <p:ext uri="{BB962C8B-B14F-4D97-AF65-F5344CB8AC3E}">
        <p14:creationId xmlns:p14="http://schemas.microsoft.com/office/powerpoint/2010/main" val="118187178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4"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5" name="Isosceles Triangle 14">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6"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7"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8"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9" name="Isosceles Triangle 18">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20" name="Isosceles Triangle 19">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pSp>
      <p:pic>
        <p:nvPicPr>
          <p:cNvPr id="5" name="Content Placeholder 6" descr="Person holding hand">
            <a:extLst>
              <a:ext uri="{FF2B5EF4-FFF2-40B4-BE49-F238E27FC236}">
                <a16:creationId xmlns:a16="http://schemas.microsoft.com/office/drawing/2014/main" id="{457FF8A1-9C8B-D4A4-E87E-1ACF4CEFD04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1303" r="21589" b="-2"/>
          <a:stretch>
            <a:fillRect/>
          </a:stretch>
        </p:blipFill>
        <p:spPr>
          <a:xfrm>
            <a:off x="5254388" y="-1"/>
            <a:ext cx="6937612"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0659BD10-625F-13F5-CEF6-E330AC48336F}"/>
              </a:ext>
            </a:extLst>
          </p:cNvPr>
          <p:cNvSpPr>
            <a:spLocks noGrp="1"/>
          </p:cNvSpPr>
          <p:nvPr>
            <p:ph type="title"/>
          </p:nvPr>
        </p:nvSpPr>
        <p:spPr>
          <a:xfrm>
            <a:off x="677333" y="609600"/>
            <a:ext cx="3851123" cy="1320800"/>
          </a:xfrm>
        </p:spPr>
        <p:txBody>
          <a:bodyPr vert="horz" lIns="91440" tIns="45720" rIns="91440" bIns="45720" rtlCol="0" anchor="t">
            <a:noAutofit/>
          </a:bodyPr>
          <a:lstStyle/>
          <a:p>
            <a:pPr>
              <a:lnSpc>
                <a:spcPct val="90000"/>
              </a:lnSpc>
            </a:pPr>
            <a:r>
              <a:rPr kumimoji="0" lang="en-GB" sz="4000" b="0" i="0" u="none" strike="noStrike" cap="none" spc="0" normalizeH="0" baseline="0" noProof="0" dirty="0">
                <a:ln>
                  <a:noFill/>
                </a:ln>
                <a:effectLst/>
                <a:uLnTx/>
                <a:uFillTx/>
              </a:rPr>
              <a:t>Introduction Why Mental Health in Hospitality Matters</a:t>
            </a:r>
            <a:endParaRPr lang="en-GB" sz="4000" noProof="0" dirty="0"/>
          </a:p>
        </p:txBody>
      </p:sp>
      <p:sp>
        <p:nvSpPr>
          <p:cNvPr id="3" name="Content Placeholder 2">
            <a:extLst>
              <a:ext uri="{FF2B5EF4-FFF2-40B4-BE49-F238E27FC236}">
                <a16:creationId xmlns:a16="http://schemas.microsoft.com/office/drawing/2014/main" id="{970EE9E3-93E2-69AD-4A86-F6270382EDE1}"/>
              </a:ext>
            </a:extLst>
          </p:cNvPr>
          <p:cNvSpPr>
            <a:spLocks noGrp="1"/>
          </p:cNvSpPr>
          <p:nvPr>
            <p:ph sz="half" idx="1"/>
          </p:nvPr>
        </p:nvSpPr>
        <p:spPr>
          <a:xfrm>
            <a:off x="314524" y="3589867"/>
            <a:ext cx="5655227" cy="3880773"/>
          </a:xfrm>
        </p:spPr>
        <p:txBody>
          <a:bodyPr vert="horz" lIns="91440" tIns="45720" rIns="91440" bIns="45720" rtlCol="0">
            <a:noAutofit/>
          </a:bodyPr>
          <a:lstStyle/>
          <a:p>
            <a:r>
              <a:rPr lang="en-GB" sz="2000" noProof="0" dirty="0"/>
              <a:t>High-pressure, customer-facing roles increase stress and burnout (Lee &amp; Kim, 2022)</a:t>
            </a:r>
          </a:p>
          <a:p>
            <a:r>
              <a:rPr lang="en-GB" sz="2000" noProof="0" dirty="0"/>
              <a:t>COVID-19 amplified job insecurity and workload pressures (Wilson et al., 2021)</a:t>
            </a:r>
          </a:p>
          <a:p>
            <a:r>
              <a:rPr lang="en-GB" sz="2000" noProof="0" dirty="0"/>
              <a:t>Mental health issues affect staff retention, service quality, and organisational resilience (Taylor &amp; Brown, 2023)</a:t>
            </a:r>
          </a:p>
        </p:txBody>
      </p:sp>
      <p:cxnSp>
        <p:nvCxnSpPr>
          <p:cNvPr id="22" name="Straight Connector 21">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28"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30"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32"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34"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36"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38"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31961855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27" name="Group 126">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8" name="Straight Connector 97">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99" name="Straight Connector 98">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8"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29"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0" name="Isosceles Triangle 129">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1"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2"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3"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4" name="Isosceles Triangle 133">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5" name="Isosceles Triangle 134">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pSp>
      <p:sp>
        <p:nvSpPr>
          <p:cNvPr id="2" name="Title 1">
            <a:extLst>
              <a:ext uri="{FF2B5EF4-FFF2-40B4-BE49-F238E27FC236}">
                <a16:creationId xmlns:a16="http://schemas.microsoft.com/office/drawing/2014/main" id="{692B6F21-36BC-C155-37ED-115D1788C06F}"/>
              </a:ext>
            </a:extLst>
          </p:cNvPr>
          <p:cNvSpPr>
            <a:spLocks noGrp="1"/>
          </p:cNvSpPr>
          <p:nvPr>
            <p:ph type="title"/>
          </p:nvPr>
        </p:nvSpPr>
        <p:spPr>
          <a:xfrm>
            <a:off x="5663902" y="79377"/>
            <a:ext cx="3737268" cy="1320800"/>
          </a:xfrm>
        </p:spPr>
        <p:txBody>
          <a:bodyPr vert="horz" lIns="91440" tIns="45720" rIns="91440" bIns="45720" rtlCol="0" anchor="t">
            <a:normAutofit fontScale="90000"/>
          </a:bodyPr>
          <a:lstStyle/>
          <a:p>
            <a:pPr lvl="0">
              <a:lnSpc>
                <a:spcPct val="90000"/>
              </a:lnSpc>
            </a:pPr>
            <a:br>
              <a:rPr lang="en-GB" sz="2300" noProof="0" dirty="0"/>
            </a:br>
            <a:br>
              <a:rPr kumimoji="0" lang="en-GB" sz="2300" b="1" i="0" u="none" strike="noStrike" cap="none" spc="50" normalizeH="0" baseline="0" noProof="0" dirty="0">
                <a:ln>
                  <a:noFill/>
                </a:ln>
                <a:effectLst/>
                <a:uLnTx/>
                <a:uFillTx/>
              </a:rPr>
            </a:br>
            <a:r>
              <a:rPr lang="en-GB" sz="4000" b="1" spc="50" noProof="0" dirty="0"/>
              <a:t>K</a:t>
            </a:r>
            <a:r>
              <a:rPr kumimoji="0" lang="en-GB" sz="4000" b="1" i="0" u="none" strike="noStrike" cap="none" spc="50" normalizeH="0" baseline="0" noProof="0" dirty="0">
                <a:ln>
                  <a:noFill/>
                </a:ln>
                <a:effectLst/>
                <a:uLnTx/>
                <a:uFillTx/>
              </a:rPr>
              <a:t>ey workplace stressors </a:t>
            </a:r>
            <a:endParaRPr lang="en-GB" sz="4000" noProof="0" dirty="0"/>
          </a:p>
        </p:txBody>
      </p:sp>
      <p:sp>
        <p:nvSpPr>
          <p:cNvPr id="31" name="Rectangle 1">
            <a:extLst>
              <a:ext uri="{FF2B5EF4-FFF2-40B4-BE49-F238E27FC236}">
                <a16:creationId xmlns:a16="http://schemas.microsoft.com/office/drawing/2014/main" id="{BFD79B7F-1546-ECD3-2FD2-C9D6C0DA140A}"/>
              </a:ext>
            </a:extLst>
          </p:cNvPr>
          <p:cNvSpPr>
            <a:spLocks noGrp="1" noChangeArrowheads="1"/>
          </p:cNvSpPr>
          <p:nvPr>
            <p:ph sz="half" idx="1"/>
          </p:nvPr>
        </p:nvSpPr>
        <p:spPr bwMode="auto">
          <a:xfrm>
            <a:off x="5209563" y="2160589"/>
            <a:ext cx="4390705" cy="388077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Autofit/>
          </a:bodyPr>
          <a:lstStyle/>
          <a:p>
            <a:pPr marL="0" marR="0" lvl="0" indent="0" fontAlgn="base">
              <a:lnSpc>
                <a:spcPct val="90000"/>
              </a:lnSpc>
              <a:tabLst/>
            </a:pPr>
            <a:r>
              <a:rPr kumimoji="0" lang="en-GB" sz="2000" b="1" i="0" u="none" strike="noStrike" cap="none" normalizeH="0" baseline="0" noProof="0" dirty="0">
                <a:ln>
                  <a:noFill/>
                </a:ln>
                <a:effectLst/>
              </a:rPr>
              <a:t>JD-R Framework (Job Demands–Resources):</a:t>
            </a:r>
            <a:r>
              <a:rPr kumimoji="0" lang="en-GB" sz="2000" b="0" i="0" u="none" strike="noStrike" cap="none" normalizeH="0" baseline="0" noProof="0" dirty="0">
                <a:ln>
                  <a:noFill/>
                </a:ln>
                <a:effectLst/>
              </a:rPr>
              <a:t> Balances job demands with resources; high demands with low resources → burnout (Bakker &amp; Demerouti, 2017)</a:t>
            </a:r>
          </a:p>
          <a:p>
            <a:pPr marL="0" marR="0" lvl="0" indent="0" fontAlgn="base">
              <a:lnSpc>
                <a:spcPct val="90000"/>
              </a:lnSpc>
              <a:tabLst/>
            </a:pPr>
            <a:r>
              <a:rPr kumimoji="0" lang="en-GB" sz="2000" b="1" i="0" u="none" strike="noStrike" cap="none" normalizeH="0" baseline="0" noProof="0" dirty="0">
                <a:ln>
                  <a:noFill/>
                </a:ln>
                <a:effectLst/>
              </a:rPr>
              <a:t>Stress, Appraisal &amp; Coping Model:</a:t>
            </a:r>
            <a:r>
              <a:rPr kumimoji="0" lang="en-GB" sz="2000" b="0" i="0" u="none" strike="noStrike" cap="none" normalizeH="0" baseline="0" noProof="0" dirty="0">
                <a:ln>
                  <a:noFill/>
                </a:ln>
                <a:effectLst/>
              </a:rPr>
              <a:t> Explains how employees perceive stress and use coping strategies (Lazarus &amp; Folkman, 1984)</a:t>
            </a:r>
          </a:p>
          <a:p>
            <a:pPr marL="0" marR="0" lvl="0" indent="0" fontAlgn="base">
              <a:lnSpc>
                <a:spcPct val="90000"/>
              </a:lnSpc>
              <a:tabLst/>
            </a:pPr>
            <a:r>
              <a:rPr kumimoji="0" lang="en-GB" sz="2000" b="1" i="0" u="none" strike="noStrike" cap="none" normalizeH="0" baseline="0" noProof="0" dirty="0">
                <a:ln>
                  <a:noFill/>
                </a:ln>
                <a:effectLst/>
              </a:rPr>
              <a:t>Emotional Labour Theory:</a:t>
            </a:r>
            <a:r>
              <a:rPr kumimoji="0" lang="en-GB" sz="2000" b="0" i="0" u="none" strike="noStrike" cap="none" normalizeH="0" baseline="0" noProof="0" dirty="0">
                <a:ln>
                  <a:noFill/>
                </a:ln>
                <a:effectLst/>
              </a:rPr>
              <a:t> Managing emotions for customer satisfaction can lead to fatigue and mental strain (Grandey &amp; Gabriel, 2015)</a:t>
            </a:r>
          </a:p>
        </p:txBody>
      </p:sp>
      <p:pic>
        <p:nvPicPr>
          <p:cNvPr id="25" name="Content Placeholder 24">
            <a:extLst>
              <a:ext uri="{FF2B5EF4-FFF2-40B4-BE49-F238E27FC236}">
                <a16:creationId xmlns:a16="http://schemas.microsoft.com/office/drawing/2014/main" id="{C3610BBF-CD0F-DAD1-DB18-AC402BB76A0D}"/>
              </a:ext>
            </a:extLst>
          </p:cNvPr>
          <p:cNvPicPr>
            <a:picLocks noGrp="1" noChangeAspect="1"/>
          </p:cNvPicPr>
          <p:nvPr>
            <p:ph sz="half" idx="2"/>
          </p:nvPr>
        </p:nvPicPr>
        <p:blipFill>
          <a:blip r:embed="rId3"/>
          <a:srcRect l="14259" r="17695" b="1"/>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36" name="Isosceles Triangle 135">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1349896261"/>
      </p:ext>
    </p:extLst>
  </p:cSld>
  <p:clrMapOvr>
    <a:overrideClrMapping bg1="dk1" tx1="lt1" bg2="dk2" tx2="lt2" accent1="accent1" accent2="accent2" accent3="accent3" accent4="accent4" accent5="accent5" accent6="accent6" hlink="hlink" folHlink="folHlink"/>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52" name="Group 151">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53" name="Straight Connector 152">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4" name="Straight Connector 153">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55"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56"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57" name="Isosceles Triangle 156">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58"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59"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60"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61" name="Isosceles Triangle 160">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62" name="Isosceles Triangle 161">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pSp>
      <p:pic>
        <p:nvPicPr>
          <p:cNvPr id="46" name="Content Placeholder 45" descr="City lights focused in magnifying glass">
            <a:extLst>
              <a:ext uri="{FF2B5EF4-FFF2-40B4-BE49-F238E27FC236}">
                <a16:creationId xmlns:a16="http://schemas.microsoft.com/office/drawing/2014/main" id="{92021CA2-DAFD-250F-9E7E-56DC37E8E342}"/>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11970" r="10921" b="-2"/>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C00D6735-0A61-A502-DB2D-D025C9F90F2F}"/>
              </a:ext>
            </a:extLst>
          </p:cNvPr>
          <p:cNvSpPr>
            <a:spLocks noGrp="1"/>
          </p:cNvSpPr>
          <p:nvPr>
            <p:ph type="title"/>
          </p:nvPr>
        </p:nvSpPr>
        <p:spPr>
          <a:xfrm>
            <a:off x="113205" y="391236"/>
            <a:ext cx="4495168" cy="1320800"/>
          </a:xfrm>
        </p:spPr>
        <p:txBody>
          <a:bodyPr vert="horz" lIns="91440" tIns="45720" rIns="91440" bIns="45720" rtlCol="0" anchor="t">
            <a:normAutofit fontScale="90000"/>
          </a:bodyPr>
          <a:lstStyle/>
          <a:p>
            <a:pPr marL="342900" marR="0" lvl="0" indent="-342900" fontAlgn="auto">
              <a:lnSpc>
                <a:spcPct val="90000"/>
              </a:lnSpc>
              <a:spcAft>
                <a:spcPts val="0"/>
              </a:spcAft>
              <a:tabLst/>
              <a:defRPr/>
            </a:pPr>
            <a:br>
              <a:rPr kumimoji="0" lang="en-GB" sz="2500" b="0" i="0" u="none" strike="noStrike" cap="none" spc="0" normalizeH="0" baseline="0" noProof="0" dirty="0">
                <a:ln>
                  <a:noFill/>
                </a:ln>
                <a:effectLst/>
                <a:uLnTx/>
                <a:uFillTx/>
              </a:rPr>
            </a:br>
            <a:r>
              <a:rPr kumimoji="0" lang="en-GB" sz="4000" b="0" i="0" u="none" strike="noStrike" cap="none" spc="0" normalizeH="0" baseline="0" noProof="0" dirty="0">
                <a:ln>
                  <a:noFill/>
                </a:ln>
                <a:effectLst/>
                <a:uLnTx/>
                <a:uFillTx/>
              </a:rPr>
              <a:t>Methodology how we explored the issue </a:t>
            </a:r>
            <a:endParaRPr lang="en-GB" sz="4000" noProof="0" dirty="0"/>
          </a:p>
        </p:txBody>
      </p:sp>
      <p:sp>
        <p:nvSpPr>
          <p:cNvPr id="48" name="Rectangle 1">
            <a:extLst>
              <a:ext uri="{FF2B5EF4-FFF2-40B4-BE49-F238E27FC236}">
                <a16:creationId xmlns:a16="http://schemas.microsoft.com/office/drawing/2014/main" id="{46583CA6-96C1-BBB0-34DB-5D4474100AC6}"/>
              </a:ext>
            </a:extLst>
          </p:cNvPr>
          <p:cNvSpPr>
            <a:spLocks noGrp="1" noChangeArrowheads="1"/>
          </p:cNvSpPr>
          <p:nvPr>
            <p:ph sz="half" idx="1"/>
          </p:nvPr>
        </p:nvSpPr>
        <p:spPr bwMode="auto">
          <a:xfrm>
            <a:off x="601757" y="2585991"/>
            <a:ext cx="3851122" cy="388077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0" marR="0" lvl="0" indent="0" fontAlgn="base">
              <a:tabLst/>
            </a:pPr>
            <a:r>
              <a:rPr kumimoji="0" lang="en-GB" sz="2000" b="0" i="0" u="none" strike="noStrike" cap="none" normalizeH="0" baseline="0" noProof="0" dirty="0">
                <a:ln>
                  <a:noFill/>
                </a:ln>
                <a:effectLst/>
              </a:rPr>
              <a:t>Desk-based qualitative research</a:t>
            </a:r>
          </a:p>
          <a:p>
            <a:pPr marL="0" marR="0" lvl="0" indent="0" fontAlgn="base">
              <a:tabLst/>
            </a:pPr>
            <a:r>
              <a:rPr kumimoji="0" lang="en-GB" sz="2000" b="0" i="0" u="none" strike="noStrike" cap="none" normalizeH="0" baseline="0" noProof="0" dirty="0">
                <a:ln>
                  <a:noFill/>
                </a:ln>
                <a:effectLst/>
              </a:rPr>
              <a:t>Secondary sources: Academic journals, industry reports, policy documents (Huang et al., 2021; Dawson et al., 2022)</a:t>
            </a:r>
          </a:p>
          <a:p>
            <a:pPr marL="0" marR="0" lvl="0" indent="0" fontAlgn="base">
              <a:tabLst/>
            </a:pPr>
            <a:r>
              <a:rPr kumimoji="0" lang="en-GB" sz="2000" b="0" i="0" u="none" strike="noStrike" cap="none" normalizeH="0" baseline="0" noProof="0" dirty="0">
                <a:ln>
                  <a:noFill/>
                </a:ln>
                <a:effectLst/>
              </a:rPr>
              <a:t>Analysis using JD-R framework (Bakker &amp; Demerouti, 2017)</a:t>
            </a:r>
          </a:p>
          <a:p>
            <a:pPr marL="0" marR="0" lvl="0" indent="0" fontAlgn="base">
              <a:tabLst/>
            </a:pPr>
            <a:r>
              <a:rPr kumimoji="0" lang="en-GB" sz="2000" b="0" i="0" u="none" strike="noStrike" cap="none" normalizeH="0" baseline="0" noProof="0" dirty="0">
                <a:ln>
                  <a:noFill/>
                </a:ln>
                <a:effectLst/>
              </a:rPr>
              <a:t>Focus on global best practices and hospitality case studies (Marriott, 2023; Hilton, 2023)</a:t>
            </a:r>
          </a:p>
        </p:txBody>
      </p:sp>
      <p:cxnSp>
        <p:nvCxnSpPr>
          <p:cNvPr id="164" name="Straight Connector 163">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6" name="Straight Connector 165">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8"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70"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72"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74"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76"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78"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80"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416140669"/>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9" name="Group 88">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0" name="Straight Connector 89">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91" name="Straight Connector 90">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92"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3"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4" name="Isosceles Triangle 93">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5"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6"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7"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8" name="Isosceles Triangle 97">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9" name="Isosceles Triangle 98">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pSp>
      <p:sp>
        <p:nvSpPr>
          <p:cNvPr id="2" name="Title 1">
            <a:extLst>
              <a:ext uri="{FF2B5EF4-FFF2-40B4-BE49-F238E27FC236}">
                <a16:creationId xmlns:a16="http://schemas.microsoft.com/office/drawing/2014/main" id="{20388CE3-954F-4CF3-7F79-0F79112F3A05}"/>
              </a:ext>
            </a:extLst>
          </p:cNvPr>
          <p:cNvSpPr>
            <a:spLocks noGrp="1"/>
          </p:cNvSpPr>
          <p:nvPr>
            <p:ph type="title"/>
          </p:nvPr>
        </p:nvSpPr>
        <p:spPr>
          <a:xfrm>
            <a:off x="5536734" y="609600"/>
            <a:ext cx="3737268" cy="1320800"/>
          </a:xfrm>
        </p:spPr>
        <p:txBody>
          <a:bodyPr vert="horz" lIns="91440" tIns="45720" rIns="91440" bIns="45720" rtlCol="0" anchor="t">
            <a:noAutofit/>
          </a:bodyPr>
          <a:lstStyle/>
          <a:p>
            <a:pPr marL="342900" marR="0" lvl="0" indent="-342900" fontAlgn="auto">
              <a:spcAft>
                <a:spcPts val="0"/>
              </a:spcAft>
              <a:tabLst/>
              <a:defRPr/>
            </a:pPr>
            <a:r>
              <a:rPr lang="en-GB" sz="4000" noProof="0" dirty="0"/>
              <a:t>Health challenges in hospitality </a:t>
            </a:r>
          </a:p>
        </p:txBody>
      </p:sp>
      <p:sp>
        <p:nvSpPr>
          <p:cNvPr id="3" name="Content Placeholder 2">
            <a:extLst>
              <a:ext uri="{FF2B5EF4-FFF2-40B4-BE49-F238E27FC236}">
                <a16:creationId xmlns:a16="http://schemas.microsoft.com/office/drawing/2014/main" id="{AF709BCE-BC6F-A23E-338E-9945575A4D61}"/>
              </a:ext>
            </a:extLst>
          </p:cNvPr>
          <p:cNvSpPr>
            <a:spLocks noGrp="1"/>
          </p:cNvSpPr>
          <p:nvPr>
            <p:ph sz="half" idx="1"/>
          </p:nvPr>
        </p:nvSpPr>
        <p:spPr>
          <a:xfrm>
            <a:off x="5032712" y="2297066"/>
            <a:ext cx="5845884" cy="4390336"/>
          </a:xfrm>
        </p:spPr>
        <p:txBody>
          <a:bodyPr vert="horz" lIns="91440" tIns="45720" rIns="91440" bIns="45720" rtlCol="0">
            <a:normAutofit/>
          </a:bodyPr>
          <a:lstStyle/>
          <a:p>
            <a:pPr marL="0" indent="0"/>
            <a:br>
              <a:rPr lang="en-GB" noProof="0" dirty="0"/>
            </a:br>
            <a:r>
              <a:rPr lang="en-GB" sz="2000" noProof="0" dirty="0"/>
              <a:t>Long hours, irregular shifts, high emotional labour (Grandey &amp; Gabriel, 2015; </a:t>
            </a:r>
            <a:r>
              <a:rPr lang="en-GB" sz="2000" noProof="0" dirty="0" err="1"/>
              <a:t>Kensbock</a:t>
            </a:r>
            <a:r>
              <a:rPr lang="en-GB" sz="2000" noProof="0" dirty="0"/>
              <a:t> et al., 2020)</a:t>
            </a:r>
          </a:p>
          <a:p>
            <a:pPr marL="0" indent="0"/>
            <a:r>
              <a:rPr lang="en-GB" sz="2000" noProof="0" dirty="0"/>
              <a:t>High turnover and absenteeism rates (Walters &amp; Raybould, 2019; Zhao &amp; Wang, 2022)</a:t>
            </a:r>
          </a:p>
          <a:p>
            <a:pPr marL="0" indent="0"/>
            <a:r>
              <a:rPr lang="en-GB" sz="2000" noProof="0" dirty="0"/>
              <a:t>Stigma prevents staff from seeking help (</a:t>
            </a:r>
            <a:r>
              <a:rPr lang="en-GB" sz="2000" noProof="0" dirty="0" err="1"/>
              <a:t>UKHospitality</a:t>
            </a:r>
            <a:r>
              <a:rPr lang="en-GB" sz="2000" noProof="0" dirty="0"/>
              <a:t>, 2022)</a:t>
            </a:r>
          </a:p>
          <a:p>
            <a:pPr marL="0" indent="0"/>
            <a:r>
              <a:rPr lang="en-GB" sz="2000" noProof="0" dirty="0"/>
              <a:t>COVID-19 intensified pressures and labour shortages (Lee &amp; Kim, 2022; Wilson et al., 2021)</a:t>
            </a:r>
          </a:p>
        </p:txBody>
      </p:sp>
      <p:pic>
        <p:nvPicPr>
          <p:cNvPr id="6" name="Content Placeholder 5" descr="Woman studying book in library">
            <a:extLst>
              <a:ext uri="{FF2B5EF4-FFF2-40B4-BE49-F238E27FC236}">
                <a16:creationId xmlns:a16="http://schemas.microsoft.com/office/drawing/2014/main" id="{C2BFF09A-B694-5107-677B-06A58F226F5F}"/>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23747" r="23742" b="-2"/>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11" name="Isosceles Triangle 11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864932619"/>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9" name="Group 78">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80" name="Straight Connector 79">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1" name="Straight Connector 80">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2"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83"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84" name="Isosceles Triangle 83">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85"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86"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87"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88" name="Isosceles Triangle 87">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89" name="Isosceles Triangle 88">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pSp>
      <p:sp useBgFill="1">
        <p:nvSpPr>
          <p:cNvPr id="91" name="Rectangle 90">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93" name="Rectangle 92">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95" name="Isosceles Triangle 94">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2" name="Title 1">
            <a:extLst>
              <a:ext uri="{FF2B5EF4-FFF2-40B4-BE49-F238E27FC236}">
                <a16:creationId xmlns:a16="http://schemas.microsoft.com/office/drawing/2014/main" id="{AE5C2D90-8E3B-7F75-A2D0-B6110E6C2D42}"/>
              </a:ext>
            </a:extLst>
          </p:cNvPr>
          <p:cNvSpPr>
            <a:spLocks noGrp="1"/>
          </p:cNvSpPr>
          <p:nvPr>
            <p:ph type="title"/>
          </p:nvPr>
        </p:nvSpPr>
        <p:spPr>
          <a:xfrm>
            <a:off x="673754" y="643466"/>
            <a:ext cx="4894533" cy="1758539"/>
          </a:xfrm>
        </p:spPr>
        <p:txBody>
          <a:bodyPr vert="horz" lIns="91440" tIns="45720" rIns="91440" bIns="45720" rtlCol="0" anchor="ctr">
            <a:normAutofit/>
          </a:bodyPr>
          <a:lstStyle/>
          <a:p>
            <a:pPr marL="342900" marR="0" lvl="0" indent="-342900" fontAlgn="auto">
              <a:lnSpc>
                <a:spcPct val="90000"/>
              </a:lnSpc>
              <a:spcAft>
                <a:spcPts val="0"/>
              </a:spcAft>
              <a:tabLst/>
              <a:defRPr/>
            </a:pPr>
            <a:r>
              <a:rPr lang="en-GB" sz="4000" noProof="0" dirty="0"/>
              <a:t>Are current measures working </a:t>
            </a:r>
            <a:br>
              <a:rPr kumimoji="0" lang="en-GB" sz="3100" b="1" i="0" u="none" strike="noStrike" cap="none" spc="0" normalizeH="0" baseline="0" noProof="0" dirty="0">
                <a:ln>
                  <a:noFill/>
                </a:ln>
                <a:solidFill>
                  <a:schemeClr val="bg1"/>
                </a:solidFill>
                <a:effectLst/>
                <a:uLnTx/>
                <a:uFillTx/>
              </a:rPr>
            </a:br>
            <a:endParaRPr lang="en-GB" sz="3100" noProof="0" dirty="0">
              <a:solidFill>
                <a:schemeClr val="bg1"/>
              </a:solidFill>
            </a:endParaRPr>
          </a:p>
        </p:txBody>
      </p:sp>
      <p:sp>
        <p:nvSpPr>
          <p:cNvPr id="3" name="Content Placeholder 2">
            <a:extLst>
              <a:ext uri="{FF2B5EF4-FFF2-40B4-BE49-F238E27FC236}">
                <a16:creationId xmlns:a16="http://schemas.microsoft.com/office/drawing/2014/main" id="{1EA40691-6826-9A28-4AA2-88033E35B5B4}"/>
              </a:ext>
            </a:extLst>
          </p:cNvPr>
          <p:cNvSpPr>
            <a:spLocks noGrp="1"/>
          </p:cNvSpPr>
          <p:nvPr>
            <p:ph sz="half" idx="1"/>
          </p:nvPr>
        </p:nvSpPr>
        <p:spPr>
          <a:xfrm>
            <a:off x="3174" y="2164002"/>
            <a:ext cx="5009848" cy="3712287"/>
          </a:xfrm>
        </p:spPr>
        <p:txBody>
          <a:bodyPr vert="horz" lIns="91440" tIns="45720" rIns="91440" bIns="45720" rtlCol="0">
            <a:normAutofit/>
          </a:bodyPr>
          <a:lstStyle/>
          <a:p>
            <a:pPr marL="0" indent="0">
              <a:lnSpc>
                <a:spcPct val="90000"/>
              </a:lnSpc>
            </a:pPr>
            <a:endParaRPr lang="en-GB" sz="1500" noProof="0" dirty="0">
              <a:solidFill>
                <a:schemeClr val="bg1"/>
              </a:solidFill>
            </a:endParaRPr>
          </a:p>
          <a:p>
            <a:pPr>
              <a:lnSpc>
                <a:spcPct val="90000"/>
              </a:lnSpc>
            </a:pPr>
            <a:r>
              <a:rPr lang="en-GB" sz="2000" noProof="0" dirty="0">
                <a:solidFill>
                  <a:schemeClr val="bg1"/>
                </a:solidFill>
              </a:rPr>
              <a:t>Large chains: Employee assistance programmes, wellness initiatives (Marriott, 2023; Hilton, 2023)</a:t>
            </a:r>
          </a:p>
          <a:p>
            <a:pPr>
              <a:lnSpc>
                <a:spcPct val="90000"/>
              </a:lnSpc>
            </a:pPr>
            <a:r>
              <a:rPr lang="en-GB" sz="2000" noProof="0" dirty="0">
                <a:solidFill>
                  <a:schemeClr val="bg1"/>
                </a:solidFill>
              </a:rPr>
              <a:t>SMEs: Limited access due to financial constraints (Kim et al., 2022)</a:t>
            </a:r>
          </a:p>
          <a:p>
            <a:pPr>
              <a:lnSpc>
                <a:spcPct val="90000"/>
              </a:lnSpc>
            </a:pPr>
            <a:r>
              <a:rPr lang="en-GB" sz="2000" noProof="0" dirty="0">
                <a:solidFill>
                  <a:schemeClr val="bg1"/>
                </a:solidFill>
              </a:rPr>
              <a:t>Digital interventions: Apps, anonymous helplines (Hughes &amp; Rog, 2022)</a:t>
            </a:r>
          </a:p>
          <a:p>
            <a:pPr>
              <a:lnSpc>
                <a:spcPct val="90000"/>
              </a:lnSpc>
            </a:pPr>
            <a:r>
              <a:rPr lang="en-GB" sz="2000" noProof="0" dirty="0">
                <a:solidFill>
                  <a:schemeClr val="bg1"/>
                </a:solidFill>
              </a:rPr>
              <a:t>Effectiveness: Mixed results; some reduction in burnout, but cultural stigma remains (Smith et al., 2023)</a:t>
            </a:r>
          </a:p>
        </p:txBody>
      </p:sp>
      <p:pic>
        <p:nvPicPr>
          <p:cNvPr id="6" name="Content Placeholder 5" descr="Person with silhouette">
            <a:extLst>
              <a:ext uri="{FF2B5EF4-FFF2-40B4-BE49-F238E27FC236}">
                <a16:creationId xmlns:a16="http://schemas.microsoft.com/office/drawing/2014/main" id="{4A65C46A-6855-7DD8-E5BA-54201820A15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10326" r="37164" b="-2"/>
          <a:stretch>
            <a:fillRect/>
          </a:stretch>
        </p:blipFill>
        <p:spPr>
          <a:xfrm>
            <a:off x="6740348" y="972608"/>
            <a:ext cx="3854805" cy="4900269"/>
          </a:xfrm>
          <a:prstGeom prst="rect">
            <a:avLst/>
          </a:prstGeom>
        </p:spPr>
      </p:pic>
      <p:sp>
        <p:nvSpPr>
          <p:cNvPr id="97" name="Isosceles Triangle 9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29582307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0" name="Group 109">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1" name="Straight Connector 110">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2" name="Straight Connector 111">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3"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14"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15" name="Isosceles Triangle 114">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16"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17"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18"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19" name="Isosceles Triangle 118">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20" name="Isosceles Triangle 119">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pSp>
      <p:sp>
        <p:nvSpPr>
          <p:cNvPr id="2" name="Title 1">
            <a:extLst>
              <a:ext uri="{FF2B5EF4-FFF2-40B4-BE49-F238E27FC236}">
                <a16:creationId xmlns:a16="http://schemas.microsoft.com/office/drawing/2014/main" id="{A3C1532F-735C-713C-D9F9-A8F2F7544C94}"/>
              </a:ext>
            </a:extLst>
          </p:cNvPr>
          <p:cNvSpPr>
            <a:spLocks noGrp="1"/>
          </p:cNvSpPr>
          <p:nvPr>
            <p:ph type="title"/>
          </p:nvPr>
        </p:nvSpPr>
        <p:spPr>
          <a:xfrm>
            <a:off x="5536734" y="609600"/>
            <a:ext cx="3948460" cy="1320800"/>
          </a:xfrm>
        </p:spPr>
        <p:txBody>
          <a:bodyPr vert="horz" lIns="91440" tIns="45720" rIns="91440" bIns="45720" rtlCol="0" anchor="t">
            <a:normAutofit/>
          </a:bodyPr>
          <a:lstStyle/>
          <a:p>
            <a:r>
              <a:rPr kumimoji="0" lang="en-GB" sz="4000" b="0" i="0" u="none" strike="noStrike" cap="none" spc="0" normalizeH="0" baseline="0" noProof="0" dirty="0">
                <a:ln>
                  <a:noFill/>
                </a:ln>
                <a:effectLst/>
                <a:uLnTx/>
                <a:uFillTx/>
              </a:rPr>
              <a:t>How Hotels Are Responding</a:t>
            </a:r>
            <a:endParaRPr lang="en-GB" sz="4000" noProof="0" dirty="0"/>
          </a:p>
        </p:txBody>
      </p:sp>
      <p:sp>
        <p:nvSpPr>
          <p:cNvPr id="8" name="Rectangle 2">
            <a:extLst>
              <a:ext uri="{FF2B5EF4-FFF2-40B4-BE49-F238E27FC236}">
                <a16:creationId xmlns:a16="http://schemas.microsoft.com/office/drawing/2014/main" id="{00C75421-EF8F-E363-9362-10B0EF0798C5}"/>
              </a:ext>
            </a:extLst>
          </p:cNvPr>
          <p:cNvSpPr>
            <a:spLocks noGrp="1" noChangeArrowheads="1"/>
          </p:cNvSpPr>
          <p:nvPr>
            <p:ph sz="half" idx="1"/>
          </p:nvPr>
        </p:nvSpPr>
        <p:spPr bwMode="auto">
          <a:xfrm>
            <a:off x="5209563" y="2160589"/>
            <a:ext cx="4390705" cy="388077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0" marR="0" lvl="0" indent="0" fontAlgn="base">
              <a:tabLst/>
            </a:pPr>
            <a:r>
              <a:rPr kumimoji="0" lang="en-GB" sz="2000" b="0" i="0" u="none" strike="noStrike" cap="none" normalizeH="0" baseline="0" noProof="0" dirty="0">
                <a:ln>
                  <a:noFill/>
                </a:ln>
                <a:effectLst/>
              </a:rPr>
              <a:t>Marriott &amp; Hilton: Comprehensive wellness programmes, counselling, flexible scheduling (Marriott, 2023; Hilton, 2023)</a:t>
            </a:r>
          </a:p>
          <a:p>
            <a:pPr marL="0" marR="0" lvl="0" indent="0" fontAlgn="base">
              <a:tabLst/>
            </a:pPr>
            <a:r>
              <a:rPr kumimoji="0" lang="en-GB" sz="2000" b="0" i="0" u="none" strike="noStrike" cap="none" normalizeH="0" baseline="0" noProof="0" dirty="0">
                <a:ln>
                  <a:noFill/>
                </a:ln>
                <a:effectLst/>
              </a:rPr>
              <a:t>SMEs: Targeted initiatives where feasible (e.g., mental health training) (Dawson et al., 2022)</a:t>
            </a:r>
          </a:p>
          <a:p>
            <a:pPr marL="0" marR="0" lvl="0" indent="0" fontAlgn="base">
              <a:tabLst/>
            </a:pPr>
            <a:r>
              <a:rPr kumimoji="0" lang="en-GB" sz="2000" b="0" i="0" u="none" strike="noStrike" cap="none" normalizeH="0" baseline="0" noProof="0" dirty="0">
                <a:ln>
                  <a:noFill/>
                </a:ln>
                <a:effectLst/>
              </a:rPr>
              <a:t>Policy-level: Industry guidelines promoting mental health awareness (Patel &amp; Singh, 2023)</a:t>
            </a:r>
          </a:p>
        </p:txBody>
      </p:sp>
      <p:pic>
        <p:nvPicPr>
          <p:cNvPr id="6" name="Content Placeholder 5" descr="Colleagues huddle">
            <a:extLst>
              <a:ext uri="{FF2B5EF4-FFF2-40B4-BE49-F238E27FC236}">
                <a16:creationId xmlns:a16="http://schemas.microsoft.com/office/drawing/2014/main" id="{E64F0E24-F353-7738-07FF-C515B746AD5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22610" r="24880" b="-2"/>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22" name="Isosceles Triangle 121">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3891494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6A658BAE-96A2-1C7D-1FD1-3633403FBEB7}"/>
              </a:ext>
            </a:extLst>
          </p:cNvPr>
          <p:cNvSpPr>
            <a:spLocks noGrp="1"/>
          </p:cNvSpPr>
          <p:nvPr>
            <p:ph type="title"/>
          </p:nvPr>
        </p:nvSpPr>
        <p:spPr>
          <a:xfrm>
            <a:off x="1286933" y="609600"/>
            <a:ext cx="10197494" cy="1099457"/>
          </a:xfrm>
        </p:spPr>
        <p:txBody>
          <a:bodyPr>
            <a:normAutofit/>
          </a:bodyPr>
          <a:lstStyle/>
          <a:p>
            <a:pPr marL="342900" marR="0" lvl="0" indent="-342900" defTabSz="457200" rtl="0" eaLnBrk="1" fontAlgn="auto" latinLnBrk="0" hangingPunct="1">
              <a:spcBef>
                <a:spcPts val="1000"/>
              </a:spcBef>
              <a:spcAft>
                <a:spcPts val="0"/>
              </a:spcAft>
              <a:tabLst/>
              <a:defRPr/>
            </a:pPr>
            <a:r>
              <a:rPr lang="en-GB" sz="4000" noProof="0" dirty="0">
                <a:latin typeface="Trebuchet MS" panose="020B0603020202020204"/>
                <a:ea typeface="+mn-ea"/>
                <a:cs typeface="+mn-cs"/>
              </a:rPr>
              <a:t>Recommendations/moving forward </a:t>
            </a:r>
            <a:endParaRPr lang="en-GB" sz="4000" noProof="0" dirty="0"/>
          </a:p>
        </p:txBody>
      </p:sp>
      <p:sp>
        <p:nvSpPr>
          <p:cNvPr id="58" name="Isosceles Triangle 57">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60" name="Isosceles Triangle 59">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aphicFrame>
        <p:nvGraphicFramePr>
          <p:cNvPr id="25" name="Content Placeholder 21">
            <a:extLst>
              <a:ext uri="{FF2B5EF4-FFF2-40B4-BE49-F238E27FC236}">
                <a16:creationId xmlns:a16="http://schemas.microsoft.com/office/drawing/2014/main" id="{6660DC62-6B13-EA17-F27C-29C53784B95D}"/>
              </a:ext>
            </a:extLst>
          </p:cNvPr>
          <p:cNvGraphicFramePr>
            <a:graphicFrameLocks noGrp="1"/>
          </p:cNvGraphicFramePr>
          <p:nvPr>
            <p:ph idx="1"/>
            <p:extLst>
              <p:ext uri="{D42A27DB-BD31-4B8C-83A1-F6EECF244321}">
                <p14:modId xmlns:p14="http://schemas.microsoft.com/office/powerpoint/2010/main" val="4265253547"/>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0470627"/>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4" name="Group 123">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5" name="Straight Connector 94">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96" name="Straight Connector 95">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5"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26"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27" name="Isosceles Triangle 126">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28"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29"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0"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1" name="Isosceles Triangle 130">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132" name="Isosceles Triangle 131">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grpSp>
      <p:sp>
        <p:nvSpPr>
          <p:cNvPr id="2" name="Title 1">
            <a:extLst>
              <a:ext uri="{FF2B5EF4-FFF2-40B4-BE49-F238E27FC236}">
                <a16:creationId xmlns:a16="http://schemas.microsoft.com/office/drawing/2014/main" id="{8A58BEC9-8245-2A6A-35E5-84093F381AC2}"/>
              </a:ext>
            </a:extLst>
          </p:cNvPr>
          <p:cNvSpPr>
            <a:spLocks noGrp="1"/>
          </p:cNvSpPr>
          <p:nvPr>
            <p:ph type="title"/>
          </p:nvPr>
        </p:nvSpPr>
        <p:spPr>
          <a:xfrm>
            <a:off x="677334" y="609600"/>
            <a:ext cx="8596668" cy="1320800"/>
          </a:xfrm>
        </p:spPr>
        <p:txBody>
          <a:bodyPr vert="horz" lIns="91440" tIns="45720" rIns="91440" bIns="45720" rtlCol="0" anchor="t">
            <a:normAutofit/>
          </a:bodyPr>
          <a:lstStyle/>
          <a:p>
            <a:pPr marL="342900" marR="0" lvl="0" indent="-342900" fontAlgn="auto">
              <a:spcAft>
                <a:spcPts val="0"/>
              </a:spcAft>
              <a:tabLst/>
              <a:defRPr/>
            </a:pPr>
            <a:r>
              <a:rPr kumimoji="0" lang="en-GB" sz="4000" b="1" i="0" u="none" strike="noStrike" cap="none" spc="0" normalizeH="0" baseline="0" noProof="0" dirty="0">
                <a:ln>
                  <a:noFill/>
                </a:ln>
                <a:effectLst/>
                <a:uLnTx/>
                <a:uFillTx/>
              </a:rPr>
              <a:t>Key takeaways/conclusion  </a:t>
            </a:r>
            <a:br>
              <a:rPr kumimoji="0" lang="en-GB" b="1" i="0" u="none" strike="noStrike" cap="none" spc="0" normalizeH="0" baseline="0" noProof="0" dirty="0">
                <a:ln>
                  <a:noFill/>
                </a:ln>
                <a:effectLst/>
                <a:uLnTx/>
                <a:uFillTx/>
              </a:rPr>
            </a:br>
            <a:endParaRPr lang="en-GB" noProof="0" dirty="0"/>
          </a:p>
        </p:txBody>
      </p:sp>
      <p:sp>
        <p:nvSpPr>
          <p:cNvPr id="14" name="Rectangle 2">
            <a:extLst>
              <a:ext uri="{FF2B5EF4-FFF2-40B4-BE49-F238E27FC236}">
                <a16:creationId xmlns:a16="http://schemas.microsoft.com/office/drawing/2014/main" id="{CCFDE71F-F6B5-FC30-3D77-03CBD4CB28B3}"/>
              </a:ext>
            </a:extLst>
          </p:cNvPr>
          <p:cNvSpPr>
            <a:spLocks noGrp="1" noChangeArrowheads="1"/>
          </p:cNvSpPr>
          <p:nvPr>
            <p:ph sz="half" idx="1"/>
          </p:nvPr>
        </p:nvSpPr>
        <p:spPr bwMode="auto">
          <a:xfrm>
            <a:off x="6298334" y="1484379"/>
            <a:ext cx="3555350" cy="388077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Autofit/>
          </a:bodyPr>
          <a:lstStyle/>
          <a:p>
            <a:pPr marL="0" marR="0" lvl="0" indent="0" fontAlgn="base">
              <a:lnSpc>
                <a:spcPct val="90000"/>
              </a:lnSpc>
              <a:tabLst/>
            </a:pPr>
            <a:r>
              <a:rPr kumimoji="0" lang="en-GB" sz="2000" b="0" i="0" u="none" strike="noStrike" cap="none" normalizeH="0" baseline="0" noProof="0" dirty="0">
                <a:ln>
                  <a:noFill/>
                </a:ln>
                <a:effectLst/>
              </a:rPr>
              <a:t>Mental health is a systemic challenge affecting employees, organisations, and the sector (Taylor &amp; Brown, 2023)</a:t>
            </a:r>
          </a:p>
          <a:p>
            <a:pPr marL="0" marR="0" lvl="0" indent="0" fontAlgn="base">
              <a:lnSpc>
                <a:spcPct val="90000"/>
              </a:lnSpc>
              <a:tabLst/>
            </a:pPr>
            <a:r>
              <a:rPr kumimoji="0" lang="en-GB" sz="2000" b="0" i="0" u="none" strike="noStrike" cap="none" normalizeH="0" baseline="0" noProof="0" dirty="0">
                <a:ln>
                  <a:noFill/>
                </a:ln>
                <a:effectLst/>
              </a:rPr>
              <a:t>Sustainable change requires cultural, managerial, and policy interventions (Patel &amp; Singh, 2023; Dawson et al., 2022)</a:t>
            </a:r>
          </a:p>
          <a:p>
            <a:pPr marL="0" marR="0" lvl="0" indent="0" fontAlgn="base">
              <a:lnSpc>
                <a:spcPct val="90000"/>
              </a:lnSpc>
              <a:tabLst/>
            </a:pPr>
            <a:r>
              <a:rPr kumimoji="0" lang="en-GB" sz="2000" b="0" i="0" u="none" strike="noStrike" cap="none" normalizeH="0" baseline="0" noProof="0" dirty="0">
                <a:ln>
                  <a:noFill/>
                </a:ln>
                <a:effectLst/>
              </a:rPr>
              <a:t>Prioritising wellbeing ensures a resilient and competitive hospitality workforce (Henderson, 2022)</a:t>
            </a:r>
          </a:p>
        </p:txBody>
      </p:sp>
      <p:pic>
        <p:nvPicPr>
          <p:cNvPr id="12" name="Content Placeholder 11" descr="Small tree">
            <a:extLst>
              <a:ext uri="{FF2B5EF4-FFF2-40B4-BE49-F238E27FC236}">
                <a16:creationId xmlns:a16="http://schemas.microsoft.com/office/drawing/2014/main" id="{3778C392-1DF2-9D7E-62EA-62620E383719}"/>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r="6756" b="2"/>
          <a:stretch>
            <a:fillRect/>
          </a:stretch>
        </p:blipFill>
        <p:spPr>
          <a:xfrm>
            <a:off x="677334" y="2159331"/>
            <a:ext cx="5423429" cy="3882362"/>
          </a:xfrm>
          <a:prstGeom prst="rect">
            <a:avLst/>
          </a:prstGeom>
        </p:spPr>
      </p:pic>
    </p:spTree>
    <p:extLst>
      <p:ext uri="{BB962C8B-B14F-4D97-AF65-F5344CB8AC3E}">
        <p14:creationId xmlns:p14="http://schemas.microsoft.com/office/powerpoint/2010/main" val="7303652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669DC31A-D675-0D7C-76A5-477D2232358B}"/>
              </a:ext>
            </a:extLst>
          </p:cNvPr>
          <p:cNvSpPr>
            <a:spLocks noGrp="1"/>
          </p:cNvSpPr>
          <p:nvPr>
            <p:ph type="title"/>
          </p:nvPr>
        </p:nvSpPr>
        <p:spPr>
          <a:xfrm>
            <a:off x="719353" y="0"/>
            <a:ext cx="8596668" cy="1320800"/>
          </a:xfrm>
        </p:spPr>
        <p:txBody>
          <a:bodyPr>
            <a:normAutofit/>
          </a:bodyPr>
          <a:lstStyle/>
          <a:p>
            <a:r>
              <a:rPr lang="en-GB" sz="4000" noProof="0" dirty="0"/>
              <a:t>Bibliography</a:t>
            </a:r>
            <a:r>
              <a:rPr lang="en-GB" noProof="0" dirty="0"/>
              <a:t> </a:t>
            </a:r>
          </a:p>
        </p:txBody>
      </p:sp>
      <p:sp>
        <p:nvSpPr>
          <p:cNvPr id="11" name="Isosceles Triangle 10">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4" name="Rectangle 1">
            <a:extLst>
              <a:ext uri="{FF2B5EF4-FFF2-40B4-BE49-F238E27FC236}">
                <a16:creationId xmlns:a16="http://schemas.microsoft.com/office/drawing/2014/main" id="{C05204DF-8425-E1F0-BBE8-A48948681B66}"/>
              </a:ext>
            </a:extLst>
          </p:cNvPr>
          <p:cNvSpPr>
            <a:spLocks noGrp="1" noChangeArrowheads="1"/>
          </p:cNvSpPr>
          <p:nvPr>
            <p:ph idx="1"/>
          </p:nvPr>
        </p:nvSpPr>
        <p:spPr bwMode="auto">
          <a:xfrm>
            <a:off x="95534" y="559559"/>
            <a:ext cx="12096466" cy="548180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Bakker, A.B. and Demerouti, E. (2017) ‘Job demands–resources theory: Taking stock and looking forward’, </a:t>
            </a:r>
            <a:r>
              <a:rPr kumimoji="0" lang="en-GB" sz="2000" b="0" i="1" u="none" strike="noStrike" cap="none" normalizeH="0" baseline="0" noProof="0" dirty="0">
                <a:ln>
                  <a:noFill/>
                </a:ln>
                <a:effectLst/>
                <a:latin typeface="Arial" panose="020B0604020202020204" pitchFamily="34" charset="0"/>
              </a:rPr>
              <a:t>Journal of Occupational Health Psychology</a:t>
            </a:r>
            <a:r>
              <a:rPr kumimoji="0" lang="en-GB" sz="2000" b="0" i="0" u="none" strike="noStrike" cap="none" normalizeH="0" baseline="0" noProof="0" dirty="0">
                <a:ln>
                  <a:noFill/>
                </a:ln>
                <a:effectLst/>
                <a:latin typeface="Arial" panose="020B0604020202020204" pitchFamily="34" charset="0"/>
              </a:rPr>
              <a:t>, 22(3), pp. 273–285.</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Brown, J. and Kelliher, C. (2020) ‘Employee engagement and wellbeing in hotels’, </a:t>
            </a:r>
            <a:r>
              <a:rPr kumimoji="0" lang="en-GB" sz="2000" b="0" i="1" u="none" strike="noStrike" cap="none" normalizeH="0" baseline="0" noProof="0" dirty="0">
                <a:ln>
                  <a:noFill/>
                </a:ln>
                <a:effectLst/>
                <a:latin typeface="Arial" panose="020B0604020202020204" pitchFamily="34" charset="0"/>
              </a:rPr>
              <a:t>Cornell Hospitality Quarterly</a:t>
            </a:r>
            <a:r>
              <a:rPr kumimoji="0" lang="en-GB" sz="2000" b="0" i="0" u="none" strike="noStrike" cap="none" normalizeH="0" baseline="0" noProof="0" dirty="0">
                <a:ln>
                  <a:noFill/>
                </a:ln>
                <a:effectLst/>
                <a:latin typeface="Arial" panose="020B0604020202020204" pitchFamily="34" charset="0"/>
              </a:rPr>
              <a:t>, 61(2), pp. 140–155.</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Dawson, M., Abbott, J. and Huang, H. (2022) ‘Hospitality workforce mental health: Cultural and organisational challenges’, </a:t>
            </a:r>
            <a:r>
              <a:rPr kumimoji="0" lang="en-GB" sz="2000" b="0" i="1" u="none" strike="noStrike" cap="none" normalizeH="0" baseline="0" noProof="0" dirty="0">
                <a:ln>
                  <a:noFill/>
                </a:ln>
                <a:effectLst/>
                <a:latin typeface="Arial" panose="020B0604020202020204" pitchFamily="34" charset="0"/>
              </a:rPr>
              <a:t>Tourism Review International</a:t>
            </a:r>
            <a:r>
              <a:rPr kumimoji="0" lang="en-GB" sz="2000" b="0" i="0" u="none" strike="noStrike" cap="none" normalizeH="0" baseline="0" noProof="0" dirty="0">
                <a:ln>
                  <a:noFill/>
                </a:ln>
                <a:effectLst/>
                <a:latin typeface="Arial" panose="020B0604020202020204" pitchFamily="34" charset="0"/>
              </a:rPr>
              <a:t>, 26(1), pp. 65–80.</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err="1">
                <a:ln>
                  <a:noFill/>
                </a:ln>
                <a:effectLst/>
                <a:latin typeface="Arial" panose="020B0604020202020204" pitchFamily="34" charset="0"/>
              </a:rPr>
              <a:t>Giousmpasoglou</a:t>
            </a:r>
            <a:r>
              <a:rPr kumimoji="0" lang="en-GB" sz="2000" b="0" i="0" u="none" strike="noStrike" cap="none" normalizeH="0" baseline="0" noProof="0" dirty="0">
                <a:ln>
                  <a:noFill/>
                </a:ln>
                <a:effectLst/>
                <a:latin typeface="Arial" panose="020B0604020202020204" pitchFamily="34" charset="0"/>
              </a:rPr>
              <a:t>, C., Baum, T. and Robinson, R.N. (2021) ‘COVID-19 and mental health in hospitality workers’, </a:t>
            </a:r>
            <a:r>
              <a:rPr kumimoji="0" lang="en-GB" sz="2000" b="0" i="1" u="none" strike="noStrike" cap="none" normalizeH="0" baseline="0" noProof="0" dirty="0">
                <a:ln>
                  <a:noFill/>
                </a:ln>
                <a:effectLst/>
                <a:latin typeface="Arial" panose="020B0604020202020204" pitchFamily="34" charset="0"/>
              </a:rPr>
              <a:t>International Journal of Hospitality Management</a:t>
            </a:r>
            <a:r>
              <a:rPr kumimoji="0" lang="en-GB" sz="2000" b="0" i="0" u="none" strike="noStrike" cap="none" normalizeH="0" baseline="0" noProof="0" dirty="0">
                <a:ln>
                  <a:noFill/>
                </a:ln>
                <a:effectLst/>
                <a:latin typeface="Arial" panose="020B0604020202020204" pitchFamily="34" charset="0"/>
              </a:rPr>
              <a:t>, 94, p. 102850.</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Grandey, A.A. and Gabriel, A.S. (2015) ‘Emotional </a:t>
            </a:r>
            <a:r>
              <a:rPr kumimoji="0" lang="en-GB" sz="2000" b="0" i="0" u="none" strike="noStrike" cap="none" normalizeH="0" baseline="0" noProof="0" dirty="0" err="1">
                <a:ln>
                  <a:noFill/>
                </a:ln>
                <a:effectLst/>
                <a:latin typeface="Arial" panose="020B0604020202020204" pitchFamily="34" charset="0"/>
              </a:rPr>
              <a:t>labor</a:t>
            </a:r>
            <a:r>
              <a:rPr kumimoji="0" lang="en-GB" sz="2000" b="0" i="0" u="none" strike="noStrike" cap="none" normalizeH="0" baseline="0" noProof="0" dirty="0">
                <a:ln>
                  <a:noFill/>
                </a:ln>
                <a:effectLst/>
                <a:latin typeface="Arial" panose="020B0604020202020204" pitchFamily="34" charset="0"/>
              </a:rPr>
              <a:t> at work’, </a:t>
            </a:r>
            <a:r>
              <a:rPr kumimoji="0" lang="en-GB" sz="2000" b="0" i="1" u="none" strike="noStrike" cap="none" normalizeH="0" baseline="0" noProof="0" dirty="0">
                <a:ln>
                  <a:noFill/>
                </a:ln>
                <a:effectLst/>
                <a:latin typeface="Arial" panose="020B0604020202020204" pitchFamily="34" charset="0"/>
              </a:rPr>
              <a:t>Annual Review of Organizational Psychology and Organizational </a:t>
            </a:r>
            <a:r>
              <a:rPr kumimoji="0" lang="en-GB" sz="2000" b="0" i="1" u="none" strike="noStrike" cap="none" normalizeH="0" baseline="0" noProof="0" dirty="0" err="1">
                <a:ln>
                  <a:noFill/>
                </a:ln>
                <a:effectLst/>
                <a:latin typeface="Arial" panose="020B0604020202020204" pitchFamily="34" charset="0"/>
              </a:rPr>
              <a:t>Behavior</a:t>
            </a:r>
            <a:r>
              <a:rPr kumimoji="0" lang="en-GB" sz="2000" b="0" i="0" u="none" strike="noStrike" cap="none" normalizeH="0" baseline="0" noProof="0" dirty="0">
                <a:ln>
                  <a:noFill/>
                </a:ln>
                <a:effectLst/>
                <a:latin typeface="Arial" panose="020B0604020202020204" pitchFamily="34" charset="0"/>
              </a:rPr>
              <a:t>, 2, pp. 245–268.</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Harvey, S., Saint-Martin, E. and Mullan, B. (2020) ‘Preventing burnout in high-stress hotel roles’, </a:t>
            </a:r>
            <a:r>
              <a:rPr kumimoji="0" lang="en-GB" sz="2000" b="0" i="1" u="none" strike="noStrike" cap="none" normalizeH="0" baseline="0" noProof="0" dirty="0">
                <a:ln>
                  <a:noFill/>
                </a:ln>
                <a:effectLst/>
                <a:latin typeface="Arial" panose="020B0604020202020204" pitchFamily="34" charset="0"/>
              </a:rPr>
              <a:t>Journal of Hospitality &amp; Tourism Management</a:t>
            </a:r>
            <a:r>
              <a:rPr kumimoji="0" lang="en-GB" sz="2000" b="0" i="0" u="none" strike="noStrike" cap="none" normalizeH="0" baseline="0" noProof="0" dirty="0">
                <a:ln>
                  <a:noFill/>
                </a:ln>
                <a:effectLst/>
                <a:latin typeface="Arial" panose="020B0604020202020204" pitchFamily="34" charset="0"/>
              </a:rPr>
              <a:t>, 45, pp. 1–9.</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Henderson, J. (2022) ‘Global perspectives on work-life balance and hotel employee wellbeing’, </a:t>
            </a:r>
            <a:r>
              <a:rPr kumimoji="0" lang="en-GB" sz="2000" b="0" i="1" u="none" strike="noStrike" cap="none" normalizeH="0" baseline="0" noProof="0" dirty="0">
                <a:ln>
                  <a:noFill/>
                </a:ln>
                <a:effectLst/>
                <a:latin typeface="Arial" panose="020B0604020202020204" pitchFamily="34" charset="0"/>
              </a:rPr>
              <a:t>Tourism Economics</a:t>
            </a:r>
            <a:r>
              <a:rPr kumimoji="0" lang="en-GB" sz="2000" b="0" i="0" u="none" strike="noStrike" cap="none" normalizeH="0" baseline="0" noProof="0" dirty="0">
                <a:ln>
                  <a:noFill/>
                </a:ln>
                <a:effectLst/>
                <a:latin typeface="Arial" panose="020B0604020202020204" pitchFamily="34" charset="0"/>
              </a:rPr>
              <a:t>, 28(4), pp. 562–580.</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Hilton (2023) </a:t>
            </a:r>
            <a:r>
              <a:rPr kumimoji="0" lang="en-GB" sz="2000" b="0" i="1" u="none" strike="noStrike" cap="none" normalizeH="0" baseline="0" noProof="0" dirty="0">
                <a:ln>
                  <a:noFill/>
                </a:ln>
                <a:effectLst/>
                <a:latin typeface="Arial" panose="020B0604020202020204" pitchFamily="34" charset="0"/>
              </a:rPr>
              <a:t>Thrive at Hilton: Employee support programmes</a:t>
            </a:r>
            <a:r>
              <a:rPr kumimoji="0" lang="en-GB" sz="2000" b="0" i="0" u="none" strike="noStrike" cap="none" normalizeH="0" baseline="0" noProof="0" dirty="0">
                <a:ln>
                  <a:noFill/>
                </a:ln>
                <a:effectLst/>
                <a:latin typeface="Arial" panose="020B0604020202020204" pitchFamily="34" charset="0"/>
              </a:rPr>
              <a:t>. [Online] Available at: </a:t>
            </a:r>
            <a:r>
              <a:rPr kumimoji="0" lang="en-GB" sz="2000" b="0" i="0" u="none" strike="noStrike" cap="none" normalizeH="0" baseline="0" noProof="0" dirty="0">
                <a:ln>
                  <a:noFill/>
                </a:ln>
                <a:effectLst/>
                <a:latin typeface="Arial" panose="020B0604020202020204" pitchFamily="34" charset="0"/>
                <a:hlinkClick r:id="rId3"/>
              </a:rPr>
              <a:t>https://www.hilton.com/en/corporate/responsibility/</a:t>
            </a:r>
            <a:r>
              <a:rPr kumimoji="0" lang="en-GB" sz="2000" b="0" i="0" u="none" strike="noStrike" cap="none" normalizeH="0" baseline="0" noProof="0" dirty="0">
                <a:ln>
                  <a:noFill/>
                </a:ln>
                <a:effectLst/>
                <a:latin typeface="Arial" panose="020B0604020202020204" pitchFamily="34" charset="0"/>
              </a:rPr>
              <a:t> [Accessed 25 September 2025].</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Huang, Y., Chen, L. and Wang, R. (2021) ‘Workplace culture and employee mental health in hospitality’, </a:t>
            </a:r>
            <a:r>
              <a:rPr kumimoji="0" lang="en-GB" sz="2000" b="0" i="1" u="none" strike="noStrike" cap="none" normalizeH="0" baseline="0" noProof="0" dirty="0">
                <a:ln>
                  <a:noFill/>
                </a:ln>
                <a:effectLst/>
                <a:latin typeface="Arial" panose="020B0604020202020204" pitchFamily="34" charset="0"/>
              </a:rPr>
              <a:t>International Journal of Hospitality Management</a:t>
            </a:r>
            <a:r>
              <a:rPr kumimoji="0" lang="en-GB" sz="2000" b="0" i="0" u="none" strike="noStrike" cap="none" normalizeH="0" baseline="0" noProof="0" dirty="0">
                <a:ln>
                  <a:noFill/>
                </a:ln>
                <a:effectLst/>
                <a:latin typeface="Arial" panose="020B0604020202020204" pitchFamily="34" charset="0"/>
              </a:rPr>
              <a:t>, 95, p. 102936.</a:t>
            </a:r>
          </a:p>
          <a:p>
            <a:pPr marL="0" marR="0" lvl="0" indent="0" defTabSz="914400" rtl="0" eaLnBrk="0" fontAlgn="base" latinLnBrk="0" hangingPunct="0">
              <a:lnSpc>
                <a:spcPct val="90000"/>
              </a:lnSpc>
              <a:spcBef>
                <a:spcPct val="0"/>
              </a:spcBef>
              <a:spcAft>
                <a:spcPts val="600"/>
              </a:spcAft>
              <a:buClrTx/>
              <a:buSzTx/>
              <a:buFontTx/>
              <a:buChar char="•"/>
              <a:tabLst/>
            </a:pPr>
            <a:r>
              <a:rPr kumimoji="0" lang="en-GB" sz="2000" b="0" i="0" u="none" strike="noStrike" cap="none" normalizeH="0" baseline="0" noProof="0" dirty="0">
                <a:ln>
                  <a:noFill/>
                </a:ln>
                <a:effectLst/>
                <a:latin typeface="Arial" panose="020B0604020202020204" pitchFamily="34" charset="0"/>
              </a:rPr>
              <a:t>Hughes, M. and Rog, E. (2022) ‘Digital tools for employee wellbeing in hotels’, </a:t>
            </a:r>
            <a:r>
              <a:rPr kumimoji="0" lang="en-GB" sz="2000" b="0" i="1" u="none" strike="noStrike" cap="none" normalizeH="0" baseline="0" noProof="0" dirty="0">
                <a:ln>
                  <a:noFill/>
                </a:ln>
                <a:effectLst/>
                <a:latin typeface="Arial" panose="020B0604020202020204" pitchFamily="34" charset="0"/>
              </a:rPr>
              <a:t>Journal of Hospitality &amp; Tourism Technology</a:t>
            </a:r>
            <a:r>
              <a:rPr kumimoji="0" lang="en-GB" sz="2000" b="0" i="0" u="none" strike="noStrike" cap="none" normalizeH="0" baseline="0" noProof="0" dirty="0">
                <a:ln>
                  <a:noFill/>
                </a:ln>
                <a:effectLst/>
                <a:latin typeface="Arial" panose="020B0604020202020204" pitchFamily="34" charset="0"/>
              </a:rPr>
              <a:t>, 13(2), pp. 191–207.</a:t>
            </a:r>
          </a:p>
        </p:txBody>
      </p:sp>
      <p:sp>
        <p:nvSpPr>
          <p:cNvPr id="13" name="Isosceles Triangle 12">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709375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64EB8F7-9BCD-8D64-E544-D6557EBD2CBB}"/>
            </a:ext>
          </a:extLst>
        </p:cNvPr>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le 1">
            <a:extLst>
              <a:ext uri="{FF2B5EF4-FFF2-40B4-BE49-F238E27FC236}">
                <a16:creationId xmlns:a16="http://schemas.microsoft.com/office/drawing/2014/main" id="{12C4C71C-3E8E-F405-032A-B6A83EA5A650}"/>
              </a:ext>
            </a:extLst>
          </p:cNvPr>
          <p:cNvSpPr>
            <a:spLocks noGrp="1"/>
          </p:cNvSpPr>
          <p:nvPr>
            <p:ph type="title"/>
          </p:nvPr>
        </p:nvSpPr>
        <p:spPr>
          <a:xfrm>
            <a:off x="1088049" y="0"/>
            <a:ext cx="8596668" cy="1320800"/>
          </a:xfrm>
        </p:spPr>
        <p:txBody>
          <a:bodyPr>
            <a:normAutofit/>
          </a:bodyPr>
          <a:lstStyle/>
          <a:p>
            <a:r>
              <a:rPr lang="en-GB" sz="4000" noProof="0" dirty="0"/>
              <a:t>Bibliography </a:t>
            </a:r>
          </a:p>
        </p:txBody>
      </p:sp>
      <p:sp>
        <p:nvSpPr>
          <p:cNvPr id="45" name="Isosceles Triangle 44">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
        <p:nvSpPr>
          <p:cNvPr id="4" name="Rectangle 1">
            <a:extLst>
              <a:ext uri="{FF2B5EF4-FFF2-40B4-BE49-F238E27FC236}">
                <a16:creationId xmlns:a16="http://schemas.microsoft.com/office/drawing/2014/main" id="{D6626814-8EB7-0BD6-51F5-75044584D709}"/>
              </a:ext>
            </a:extLst>
          </p:cNvPr>
          <p:cNvSpPr>
            <a:spLocks noGrp="1" noChangeArrowheads="1"/>
          </p:cNvSpPr>
          <p:nvPr>
            <p:ph idx="1"/>
          </p:nvPr>
        </p:nvSpPr>
        <p:spPr bwMode="auto">
          <a:xfrm>
            <a:off x="136478" y="723331"/>
            <a:ext cx="12055522" cy="631891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fontScale="25000" lnSpcReduction="20000"/>
          </a:bodyPr>
          <a:lstStyle/>
          <a:p>
            <a:r>
              <a:rPr lang="en-GB" sz="6200" noProof="0" dirty="0" err="1">
                <a:latin typeface="Arial" panose="020B0604020202020204" pitchFamily="34" charset="0"/>
                <a:cs typeface="Arial" panose="020B0604020202020204" pitchFamily="34" charset="0"/>
              </a:rPr>
              <a:t>Kensbock</a:t>
            </a:r>
            <a:r>
              <a:rPr lang="en-GB" sz="6200" noProof="0" dirty="0">
                <a:latin typeface="Arial" panose="020B0604020202020204" pitchFamily="34" charset="0"/>
                <a:cs typeface="Arial" panose="020B0604020202020204" pitchFamily="34" charset="0"/>
              </a:rPr>
              <a:t>, S., Baum, T. and Mudrak, M. (2020) ‘Hospitality work stressors: Implications for mental health’, </a:t>
            </a:r>
            <a:r>
              <a:rPr lang="en-GB" sz="6200" i="1" noProof="0" dirty="0">
                <a:latin typeface="Arial" panose="020B0604020202020204" pitchFamily="34" charset="0"/>
                <a:cs typeface="Arial" panose="020B0604020202020204" pitchFamily="34" charset="0"/>
              </a:rPr>
              <a:t>Tourism Management Perspectives</a:t>
            </a:r>
            <a:r>
              <a:rPr lang="en-GB" sz="6200" noProof="0" dirty="0">
                <a:latin typeface="Arial" panose="020B0604020202020204" pitchFamily="34" charset="0"/>
                <a:cs typeface="Arial" panose="020B0604020202020204" pitchFamily="34" charset="0"/>
              </a:rPr>
              <a:t>, 34, p. 100655.</a:t>
            </a:r>
          </a:p>
          <a:p>
            <a:r>
              <a:rPr lang="en-GB" sz="6200" noProof="0" dirty="0">
                <a:latin typeface="Arial" panose="020B0604020202020204" pitchFamily="34" charset="0"/>
                <a:cs typeface="Arial" panose="020B0604020202020204" pitchFamily="34" charset="0"/>
              </a:rPr>
              <a:t>Kim, H.J., Wang, Y. and Brymer, R.A. (2022) ‘Evaluating wellness programmes in hotels: Effectiveness and limitations’, </a:t>
            </a:r>
            <a:r>
              <a:rPr lang="en-GB" sz="6200" i="1" noProof="0" dirty="0">
                <a:latin typeface="Arial" panose="020B0604020202020204" pitchFamily="34" charset="0"/>
                <a:cs typeface="Arial" panose="020B0604020202020204" pitchFamily="34" charset="0"/>
              </a:rPr>
              <a:t>International Journal of Contemporary Hospitality Management</a:t>
            </a:r>
            <a:r>
              <a:rPr lang="en-GB" sz="6200" noProof="0" dirty="0">
                <a:latin typeface="Arial" panose="020B0604020202020204" pitchFamily="34" charset="0"/>
                <a:cs typeface="Arial" panose="020B0604020202020204" pitchFamily="34" charset="0"/>
              </a:rPr>
              <a:t>, 34(3), pp. 1021–1040.</a:t>
            </a:r>
          </a:p>
          <a:p>
            <a:r>
              <a:rPr lang="en-GB" sz="6200" noProof="0" dirty="0">
                <a:latin typeface="Arial" panose="020B0604020202020204" pitchFamily="34" charset="0"/>
                <a:cs typeface="Arial" panose="020B0604020202020204" pitchFamily="34" charset="0"/>
              </a:rPr>
              <a:t>Lazarus, R.S. and Folkman, S. (1984) </a:t>
            </a:r>
            <a:r>
              <a:rPr lang="en-GB" sz="6200" i="1" noProof="0" dirty="0">
                <a:latin typeface="Arial" panose="020B0604020202020204" pitchFamily="34" charset="0"/>
                <a:cs typeface="Arial" panose="020B0604020202020204" pitchFamily="34" charset="0"/>
              </a:rPr>
              <a:t>Stress, appraisal, and coping</a:t>
            </a:r>
            <a:r>
              <a:rPr lang="en-GB" sz="6200" noProof="0" dirty="0">
                <a:latin typeface="Arial" panose="020B0604020202020204" pitchFamily="34" charset="0"/>
                <a:cs typeface="Arial" panose="020B0604020202020204" pitchFamily="34" charset="0"/>
              </a:rPr>
              <a:t>. New York: Springer.</a:t>
            </a:r>
          </a:p>
          <a:p>
            <a:r>
              <a:rPr lang="en-GB" sz="6200" noProof="0" dirty="0">
                <a:latin typeface="Arial" panose="020B0604020202020204" pitchFamily="34" charset="0"/>
                <a:cs typeface="Arial" panose="020B0604020202020204" pitchFamily="34" charset="0"/>
              </a:rPr>
              <a:t>Lee, J. and Kim, H. (2022) ‘Burnout and coping in hotel employees during COVID-19’, </a:t>
            </a:r>
            <a:r>
              <a:rPr lang="en-GB" sz="6200" i="1" noProof="0" dirty="0">
                <a:latin typeface="Arial" panose="020B0604020202020204" pitchFamily="34" charset="0"/>
                <a:cs typeface="Arial" panose="020B0604020202020204" pitchFamily="34" charset="0"/>
              </a:rPr>
              <a:t>Tourism Review</a:t>
            </a:r>
            <a:r>
              <a:rPr lang="en-GB" sz="6200" noProof="0" dirty="0">
                <a:latin typeface="Arial" panose="020B0604020202020204" pitchFamily="34" charset="0"/>
                <a:cs typeface="Arial" panose="020B0604020202020204" pitchFamily="34" charset="0"/>
              </a:rPr>
              <a:t>, 77(3), pp. 452–467.</a:t>
            </a:r>
          </a:p>
          <a:p>
            <a:r>
              <a:rPr lang="en-GB" sz="6200" noProof="0" dirty="0">
                <a:latin typeface="Arial" panose="020B0604020202020204" pitchFamily="34" charset="0"/>
                <a:cs typeface="Arial" panose="020B0604020202020204" pitchFamily="34" charset="0"/>
              </a:rPr>
              <a:t>Marriott International (2023) </a:t>
            </a:r>
            <a:r>
              <a:rPr lang="en-GB" sz="6200" i="1" noProof="0" dirty="0">
                <a:latin typeface="Arial" panose="020B0604020202020204" pitchFamily="34" charset="0"/>
                <a:cs typeface="Arial" panose="020B0604020202020204" pitchFamily="34" charset="0"/>
              </a:rPr>
              <a:t>Employee wellbeing initiatives at Marriott International</a:t>
            </a:r>
            <a:r>
              <a:rPr lang="en-GB" sz="6200" noProof="0" dirty="0">
                <a:latin typeface="Arial" panose="020B0604020202020204" pitchFamily="34" charset="0"/>
                <a:cs typeface="Arial" panose="020B0604020202020204" pitchFamily="34" charset="0"/>
              </a:rPr>
              <a:t>. [Online] Available at: </a:t>
            </a:r>
            <a:r>
              <a:rPr lang="en-GB" sz="6200" noProof="0" dirty="0">
                <a:latin typeface="Arial" panose="020B0604020202020204" pitchFamily="34" charset="0"/>
                <a:cs typeface="Arial" panose="020B0604020202020204" pitchFamily="34" charset="0"/>
                <a:hlinkClick r:id="rId3"/>
              </a:rPr>
              <a:t>https://www.marriott.com/corporate-social-responsibility/</a:t>
            </a:r>
            <a:r>
              <a:rPr lang="en-GB" sz="6200" noProof="0" dirty="0">
                <a:latin typeface="Arial" panose="020B0604020202020204" pitchFamily="34" charset="0"/>
                <a:cs typeface="Arial" panose="020B0604020202020204" pitchFamily="34" charset="0"/>
              </a:rPr>
              <a:t> [Accessed 25 September 2025].</a:t>
            </a:r>
          </a:p>
          <a:p>
            <a:r>
              <a:rPr lang="en-GB" sz="6200" noProof="0" dirty="0">
                <a:latin typeface="Arial" panose="020B0604020202020204" pitchFamily="34" charset="0"/>
                <a:cs typeface="Arial" panose="020B0604020202020204" pitchFamily="34" charset="0"/>
              </a:rPr>
              <a:t>Murray, A. and Holmes, C. (2022) ‘Labour shortages and mental health post-COVID’, </a:t>
            </a:r>
            <a:r>
              <a:rPr lang="en-GB" sz="6200" i="1" noProof="0" dirty="0">
                <a:latin typeface="Arial" panose="020B0604020202020204" pitchFamily="34" charset="0"/>
                <a:cs typeface="Arial" panose="020B0604020202020204" pitchFamily="34" charset="0"/>
              </a:rPr>
              <a:t>Hospitality Management Review</a:t>
            </a:r>
            <a:r>
              <a:rPr lang="en-GB" sz="6200" noProof="0" dirty="0">
                <a:latin typeface="Arial" panose="020B0604020202020204" pitchFamily="34" charset="0"/>
                <a:cs typeface="Arial" panose="020B0604020202020204" pitchFamily="34" charset="0"/>
              </a:rPr>
              <a:t>, 18(2), pp. 45–61.</a:t>
            </a:r>
          </a:p>
          <a:p>
            <a:r>
              <a:rPr lang="en-GB" sz="6200" noProof="0" dirty="0">
                <a:latin typeface="Arial" panose="020B0604020202020204" pitchFamily="34" charset="0"/>
                <a:cs typeface="Arial" panose="020B0604020202020204" pitchFamily="34" charset="0"/>
              </a:rPr>
              <a:t>Patel, R. and Singh, K. (2023) ‘Policy approaches to hospitality workforce wellbeing’, </a:t>
            </a:r>
            <a:r>
              <a:rPr lang="en-GB" sz="6200" i="1" noProof="0" dirty="0">
                <a:latin typeface="Arial" panose="020B0604020202020204" pitchFamily="34" charset="0"/>
                <a:cs typeface="Arial" panose="020B0604020202020204" pitchFamily="34" charset="0"/>
              </a:rPr>
              <a:t>Journal of Human Resources in Hospitality</a:t>
            </a:r>
            <a:r>
              <a:rPr lang="en-GB" sz="6200" noProof="0" dirty="0">
                <a:latin typeface="Arial" panose="020B0604020202020204" pitchFamily="34" charset="0"/>
                <a:cs typeface="Arial" panose="020B0604020202020204" pitchFamily="34" charset="0"/>
              </a:rPr>
              <a:t>, 12(2), pp. 85–101.</a:t>
            </a:r>
          </a:p>
          <a:p>
            <a:r>
              <a:rPr lang="en-GB" sz="6200" noProof="0" dirty="0">
                <a:latin typeface="Arial" panose="020B0604020202020204" pitchFamily="34" charset="0"/>
                <a:cs typeface="Arial" panose="020B0604020202020204" pitchFamily="34" charset="0"/>
              </a:rPr>
              <a:t>Smith, R., Taylor, J. and Brown, P. (2023) ‘Employee wellbeing strategies in post-pandemic hotels’, </a:t>
            </a:r>
            <a:r>
              <a:rPr lang="en-GB" sz="6200" i="1" noProof="0" dirty="0">
                <a:latin typeface="Arial" panose="020B0604020202020204" pitchFamily="34" charset="0"/>
                <a:cs typeface="Arial" panose="020B0604020202020204" pitchFamily="34" charset="0"/>
              </a:rPr>
              <a:t>International Journal of Contemporary Hospitality Management</a:t>
            </a:r>
            <a:r>
              <a:rPr lang="en-GB" sz="6200" noProof="0" dirty="0">
                <a:latin typeface="Arial" panose="020B0604020202020204" pitchFamily="34" charset="0"/>
                <a:cs typeface="Arial" panose="020B0604020202020204" pitchFamily="34" charset="0"/>
              </a:rPr>
              <a:t>, 35(1), pp. 112–129.</a:t>
            </a:r>
          </a:p>
          <a:p>
            <a:r>
              <a:rPr lang="en-GB" sz="6200" noProof="0" dirty="0">
                <a:latin typeface="Arial" panose="020B0604020202020204" pitchFamily="34" charset="0"/>
                <a:cs typeface="Arial" panose="020B0604020202020204" pitchFamily="34" charset="0"/>
              </a:rPr>
              <a:t>Taylor, J. and Brown, P. (2023) ‘Mental health and productivity in hospitality’, </a:t>
            </a:r>
            <a:r>
              <a:rPr lang="en-GB" sz="6200" i="1" noProof="0" dirty="0">
                <a:latin typeface="Arial" panose="020B0604020202020204" pitchFamily="34" charset="0"/>
                <a:cs typeface="Arial" panose="020B0604020202020204" pitchFamily="34" charset="0"/>
              </a:rPr>
              <a:t>Journal of Hospitality Marketing &amp; Management</a:t>
            </a:r>
            <a:r>
              <a:rPr lang="en-GB" sz="6200" noProof="0" dirty="0">
                <a:latin typeface="Arial" panose="020B0604020202020204" pitchFamily="34" charset="0"/>
                <a:cs typeface="Arial" panose="020B0604020202020204" pitchFamily="34" charset="0"/>
              </a:rPr>
              <a:t>, 32(2), pp. 145–162.</a:t>
            </a:r>
          </a:p>
          <a:p>
            <a:r>
              <a:rPr lang="en-GB" sz="6200" noProof="0" dirty="0" err="1">
                <a:latin typeface="Arial" panose="020B0604020202020204" pitchFamily="34" charset="0"/>
                <a:cs typeface="Arial" panose="020B0604020202020204" pitchFamily="34" charset="0"/>
              </a:rPr>
              <a:t>UKHospitality</a:t>
            </a:r>
            <a:r>
              <a:rPr lang="en-GB" sz="6200" noProof="0" dirty="0">
                <a:latin typeface="Arial" panose="020B0604020202020204" pitchFamily="34" charset="0"/>
                <a:cs typeface="Arial" panose="020B0604020202020204" pitchFamily="34" charset="0"/>
              </a:rPr>
              <a:t> (2022) </a:t>
            </a:r>
            <a:r>
              <a:rPr lang="en-GB" sz="6200" i="1" noProof="0" dirty="0">
                <a:latin typeface="Arial" panose="020B0604020202020204" pitchFamily="34" charset="0"/>
                <a:cs typeface="Arial" panose="020B0604020202020204" pitchFamily="34" charset="0"/>
              </a:rPr>
              <a:t>Mental health in hospitality: Survey report</a:t>
            </a:r>
            <a:r>
              <a:rPr lang="en-GB" sz="6200" noProof="0" dirty="0">
                <a:latin typeface="Arial" panose="020B0604020202020204" pitchFamily="34" charset="0"/>
                <a:cs typeface="Arial" panose="020B0604020202020204" pitchFamily="34" charset="0"/>
              </a:rPr>
              <a:t>. [Online] Available at: </a:t>
            </a:r>
            <a:r>
              <a:rPr lang="en-GB" sz="6200" noProof="0" dirty="0">
                <a:latin typeface="Arial" panose="020B0604020202020204" pitchFamily="34" charset="0"/>
                <a:cs typeface="Arial" panose="020B0604020202020204" pitchFamily="34" charset="0"/>
                <a:hlinkClick r:id="rId4"/>
              </a:rPr>
              <a:t>https://www.ukhospitality.org.uk/</a:t>
            </a:r>
            <a:r>
              <a:rPr lang="en-GB" sz="6200" noProof="0" dirty="0">
                <a:latin typeface="Arial" panose="020B0604020202020204" pitchFamily="34" charset="0"/>
                <a:cs typeface="Arial" panose="020B0604020202020204" pitchFamily="34" charset="0"/>
              </a:rPr>
              <a:t> [Accessed 28 September 2025].</a:t>
            </a:r>
          </a:p>
          <a:p>
            <a:r>
              <a:rPr lang="en-GB" sz="6200" noProof="0" dirty="0">
                <a:latin typeface="Arial" panose="020B0604020202020204" pitchFamily="34" charset="0"/>
                <a:cs typeface="Arial" panose="020B0604020202020204" pitchFamily="34" charset="0"/>
              </a:rPr>
              <a:t>Walters, G. and Raybould, M. (2019) ‘Employee turnover and mental health in hotels’, </a:t>
            </a:r>
            <a:r>
              <a:rPr lang="en-GB" sz="6200" i="1" noProof="0" dirty="0">
                <a:latin typeface="Arial" panose="020B0604020202020204" pitchFamily="34" charset="0"/>
                <a:cs typeface="Arial" panose="020B0604020202020204" pitchFamily="34" charset="0"/>
              </a:rPr>
              <a:t>International Journal of Contemporary Hospitality Management</a:t>
            </a:r>
            <a:r>
              <a:rPr lang="en-GB" sz="6200" noProof="0" dirty="0">
                <a:latin typeface="Arial" panose="020B0604020202020204" pitchFamily="34" charset="0"/>
                <a:cs typeface="Arial" panose="020B0604020202020204" pitchFamily="34" charset="0"/>
              </a:rPr>
              <a:t>, 31(5), pp. 2135–2152.</a:t>
            </a:r>
          </a:p>
          <a:p>
            <a:r>
              <a:rPr lang="en-GB" sz="6200" noProof="0" dirty="0">
                <a:latin typeface="Arial" panose="020B0604020202020204" pitchFamily="34" charset="0"/>
                <a:cs typeface="Arial" panose="020B0604020202020204" pitchFamily="34" charset="0"/>
              </a:rPr>
              <a:t>Wilson, A., Patel, R. and Singh, K. (2021) ‘COVID-19 impact on hotel workforce mental health’, </a:t>
            </a:r>
            <a:r>
              <a:rPr lang="en-GB" sz="6200" i="1" noProof="0" dirty="0">
                <a:latin typeface="Arial" panose="020B0604020202020204" pitchFamily="34" charset="0"/>
                <a:cs typeface="Arial" panose="020B0604020202020204" pitchFamily="34" charset="0"/>
              </a:rPr>
              <a:t>Tourism Management Perspectives</a:t>
            </a:r>
            <a:r>
              <a:rPr lang="en-GB" sz="6200" noProof="0" dirty="0">
                <a:latin typeface="Arial" panose="020B0604020202020204" pitchFamily="34" charset="0"/>
                <a:cs typeface="Arial" panose="020B0604020202020204" pitchFamily="34" charset="0"/>
              </a:rPr>
              <a:t>, 38, p. 100825.</a:t>
            </a:r>
          </a:p>
          <a:p>
            <a:r>
              <a:rPr lang="en-GB" sz="6200" noProof="0" dirty="0">
                <a:latin typeface="Arial" panose="020B0604020202020204" pitchFamily="34" charset="0"/>
                <a:cs typeface="Arial" panose="020B0604020202020204" pitchFamily="34" charset="0"/>
              </a:rPr>
              <a:t>Zhao, X. and Wang, Y. (2022) ‘Mental health risks and labour turnover in hospitality’, </a:t>
            </a:r>
            <a:r>
              <a:rPr lang="en-GB" sz="6200" i="1" noProof="0" dirty="0">
                <a:latin typeface="Arial" panose="020B0604020202020204" pitchFamily="34" charset="0"/>
                <a:cs typeface="Arial" panose="020B0604020202020204" pitchFamily="34" charset="0"/>
              </a:rPr>
              <a:t>Cornell Hospitality Quarterly</a:t>
            </a:r>
            <a:r>
              <a:rPr lang="en-GB" sz="6200" noProof="0" dirty="0">
                <a:latin typeface="Arial" panose="020B0604020202020204" pitchFamily="34" charset="0"/>
                <a:cs typeface="Arial" panose="020B0604020202020204" pitchFamily="34" charset="0"/>
              </a:rPr>
              <a:t>, 63(4), pp. 456–470.</a:t>
            </a:r>
          </a:p>
          <a:p>
            <a:pPr marL="0" marR="0" lvl="0" indent="0" defTabSz="914400" rtl="0" eaLnBrk="0" fontAlgn="base" latinLnBrk="0" hangingPunct="0">
              <a:lnSpc>
                <a:spcPct val="90000"/>
              </a:lnSpc>
              <a:spcBef>
                <a:spcPct val="0"/>
              </a:spcBef>
              <a:spcAft>
                <a:spcPts val="600"/>
              </a:spcAft>
              <a:buClrTx/>
              <a:buSzTx/>
              <a:buFontTx/>
              <a:buChar char="•"/>
              <a:tabLst/>
            </a:pPr>
            <a:endParaRPr kumimoji="0" lang="en-GB" sz="900" b="0" i="0" u="none" strike="noStrike" cap="none" normalizeH="0" baseline="0" noProof="0" dirty="0">
              <a:ln>
                <a:noFill/>
              </a:ln>
              <a:effectLst/>
              <a:latin typeface="Arial" panose="020B0604020202020204" pitchFamily="34" charset="0"/>
            </a:endParaRPr>
          </a:p>
        </p:txBody>
      </p:sp>
      <p:sp>
        <p:nvSpPr>
          <p:cNvPr id="46" name="Isosceles Triangle 45">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noProof="0" dirty="0"/>
          </a:p>
        </p:txBody>
      </p:sp>
    </p:spTree>
    <p:extLst>
      <p:ext uri="{BB962C8B-B14F-4D97-AF65-F5344CB8AC3E}">
        <p14:creationId xmlns:p14="http://schemas.microsoft.com/office/powerpoint/2010/main" val="39547605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0</TotalTime>
  <Words>2306</Words>
  <Application>Microsoft Office PowerPoint</Application>
  <PresentationFormat>Widescreen</PresentationFormat>
  <Paragraphs>98</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Facet</vt:lpstr>
      <vt:lpstr>Breaking the Silence: Mental Health in Hospitality</vt:lpstr>
      <vt:lpstr>Introduction Why Mental Health in Hospitality Matters</vt:lpstr>
      <vt:lpstr>  Key workplace stressors </vt:lpstr>
      <vt:lpstr> Methodology how we explored the issue </vt:lpstr>
      <vt:lpstr>Health challenges in hospitality </vt:lpstr>
      <vt:lpstr>Are current measures working  </vt:lpstr>
      <vt:lpstr>How Hotels Are Responding</vt:lpstr>
      <vt:lpstr>Recommendations/moving forward </vt:lpstr>
      <vt:lpstr>Key takeaways/conclusion   </vt:lpstr>
      <vt:lpstr>Bibliography </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Breaking the Silence: Mental Health in Hospitality</dc:title>
  <dc:creator>Sabrina Judge</dc:creator>
  <cp:lastModifiedBy>Krystal Gardner (2027750)</cp:lastModifiedBy>
  <cp:revision>6</cp:revision>
  <dcterms:created xsi:type="dcterms:W3CDTF">2025-09-25T15:10:37Z</dcterms:created>
  <dcterms:modified xsi:type="dcterms:W3CDTF">2025-11-03T11:50:51Z</dcterms:modified>
</cp:coreProperties>
</file>