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94658"/>
  </p:normalViewPr>
  <p:slideViewPr>
    <p:cSldViewPr snapToGrid="0">
      <p:cViewPr varScale="1">
        <p:scale>
          <a:sx n="115" d="100"/>
          <a:sy n="115" d="100"/>
        </p:scale>
        <p:origin x="6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BDFC9-879D-33C8-9608-6C62E8B13C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007BF3-A520-59CF-30D7-B089FC29A3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10444-5124-20FE-F68D-DAF345FAF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8B063-6F2D-DB96-BE50-7AF12F869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97392-FF7A-1582-54E9-CDBEEDDE3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115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37F8-0DA6-52F3-067F-3A6FF6AF0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56C4A-B506-92A3-2953-E9A2FE6EC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DD9EB-718A-35EB-A154-ABC720879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42857-BB9B-B98F-2218-A1328F80B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34163-08BE-6683-ED74-86A1E3513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993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73509-702A-9FA7-EB32-0D355969E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5907B4-DD3A-ED44-E425-5E7AEDE1B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E796D-AF35-C8C3-8810-A1250A5C4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97A8-8C4A-4548-35F5-420332A2E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0C9C0-FA90-CB9E-CF30-C2E68435F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24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CFB46-63E7-6098-6E97-2103BF93D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D4C68-98B8-23AB-79EB-66B4D4ED05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7EECD-D287-5A55-002D-F9AE467C16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27A8A4-BCD9-EEF5-04E5-3E9F415CA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599F7D-EC54-2F28-A110-0D94D202F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559D4A-EF19-549E-AFC4-73F3FE93E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852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40185-ED81-B7DA-6FCA-30A68E7A3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CFD86-DF9F-4215-27D1-3E9B40C77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B0B8BB-48BC-498D-6020-5D2EFE2988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4778FA-E65A-3EBC-53FB-738E004537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8416AD-74FF-0E3F-A6BF-E4CD437CFD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F78EE-EDBA-F580-354E-23BF39256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B7F8B4-5AD8-23E7-5537-87BFBC273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09284F-D984-A659-3570-DAD413BD6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901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CD209-29BF-C94A-CC5A-D1DEE23EF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210F73-8F00-930B-37FB-418EEA2E4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A7652C-3F38-525A-F333-8ACE2FED7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6FA121-2B4D-2A77-FBF8-5B82BE769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180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F7FE66-87A6-F026-885A-EBF187017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0C563B-230C-D1F2-C3EE-66C22047E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EA335B-D437-651F-ABCB-3CAB0B6E9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130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C4B05-C2FE-A733-60B2-0397833E4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73FA2-3887-B844-376F-99D44C23E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60703B-B9C8-DA5D-090F-9E13EFAF9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19812B-623E-AF24-92CB-558F1DBDA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296C99-6269-87FC-6861-79973E344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F9F2E4-A10D-A8B7-B190-ADDD94D61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132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2F3FE-ACCD-85E0-92F4-8F0B8B33A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A875E1-1CB0-0729-A78C-08DD0D7EB6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117B70-6CAE-F128-85AF-CA96E5DBD9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23C51-3FE6-6BC8-B489-116DD07A1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E59BA-1AD1-CF04-FFAC-40AE6BA9C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B50C8-0DF2-140C-C42D-8A4E28141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81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A4C04-F356-3D29-DA28-F1AC350D2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C5F479-2334-6E0C-B962-AA6FE2020C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2BB16-8B08-955A-E082-7666991A4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CA356-A0A4-251F-7D78-F1BFF2B27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27B02-D261-C379-082D-2EE460FAA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342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39729C-AE99-CF4E-E424-8AE207879A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A35301-B3BE-670B-52FB-746193BE7E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EAC9C-702A-0FC2-6C48-619B1E5C0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80D65-C511-0C22-A1A2-944ED51A9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F3462-62D6-2ADB-681E-5D7392CBA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43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488C21-3726-B00F-D3A9-10856E2E9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885640-F42E-0CBD-FB3F-84B451E34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4B4AB-0B7E-EB27-524F-A5C0EFC387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24491B-A8A2-45E7-AD0F-B9AB7AE6F88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8EB9B-C38C-08FB-1C09-8B3AD1685B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5AB8F-6D68-E7C4-EEF4-DDE82F87C0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900021-092D-4B2D-BF99-15DE7799F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974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adw.gov.wales/sites/default/files/2019-05/Hafod%20and%20the%20Lower%20Swansea%20Valley-%20Understanding%20Urban%20Character_0.pdf" TargetMode="External"/><Relationship Id="rId2" Type="http://schemas.openxmlformats.org/officeDocument/2006/relationships/hyperlink" Target="https://www.bbc.co.uk/programmes/p01280zw#:~:text=Swansea%20became%20the%20centre%20of,from%20various%20imported%20metal%20or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DFB44-E889-E79C-7930-5E3DDCB856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1" y="4501453"/>
            <a:ext cx="10909640" cy="1065836"/>
          </a:xfrm>
        </p:spPr>
        <p:txBody>
          <a:bodyPr anchor="ctr">
            <a:normAutofit fontScale="90000"/>
          </a:bodyPr>
          <a:lstStyle/>
          <a:p>
            <a:r>
              <a:rPr lang="en-US" sz="3600" dirty="0">
                <a:solidFill>
                  <a:srgbClr val="FF0000"/>
                </a:solidFill>
                <a:latin typeface="Arial Black" panose="020B0A04020102020204" pitchFamily="34" charset="0"/>
              </a:rPr>
              <a:t>Why Swansea Prospered During the Industrial Revolution</a:t>
            </a:r>
            <a:endParaRPr lang="en-GB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D1CD12-D188-137A-04D4-CBDB727F7B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47503"/>
            <a:ext cx="10909643" cy="552659"/>
          </a:xfrm>
        </p:spPr>
        <p:txBody>
          <a:bodyPr anchor="ctr">
            <a:normAutofit/>
          </a:bodyPr>
          <a:lstStyle/>
          <a:p>
            <a:r>
              <a: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Hafod and the Lower Swansea Valley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 descr="A building with a chimney&#10;&#10;AI-generated content may be incorrect.">
            <a:extLst>
              <a:ext uri="{FF2B5EF4-FFF2-40B4-BE49-F238E27FC236}">
                <a16:creationId xmlns:a16="http://schemas.microsoft.com/office/drawing/2014/main" id="{4FA064E1-B672-715F-F597-18FBACE22D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635" r="1" b="10078"/>
          <a:stretch>
            <a:fillRect/>
          </a:stretch>
        </p:blipFill>
        <p:spPr>
          <a:xfrm>
            <a:off x="320040" y="1010732"/>
            <a:ext cx="5614416" cy="2513959"/>
          </a:xfrm>
          <a:prstGeom prst="rect">
            <a:avLst/>
          </a:prstGeom>
        </p:spPr>
      </p:pic>
      <p:pic>
        <p:nvPicPr>
          <p:cNvPr id="4" name="Picture 3" descr="A drawing of a mountain with a structure&#10;&#10;AI-generated content may be incorrect.">
            <a:extLst>
              <a:ext uri="{FF2B5EF4-FFF2-40B4-BE49-F238E27FC236}">
                <a16:creationId xmlns:a16="http://schemas.microsoft.com/office/drawing/2014/main" id="{AC471FDB-99CF-CBA2-E397-FAA9393EB4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084"/>
          <a:stretch>
            <a:fillRect/>
          </a:stretch>
        </p:blipFill>
        <p:spPr>
          <a:xfrm>
            <a:off x="6254496" y="1069251"/>
            <a:ext cx="5614416" cy="2396922"/>
          </a:xfrm>
          <a:prstGeom prst="rect">
            <a:avLst/>
          </a:pr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27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F31E0-EE19-D65E-1717-CD0B5201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366" y="543070"/>
            <a:ext cx="6870954" cy="167562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Where is Swansea? (Hafod &amp; the Lower Swansea Valley)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7218EC-EB1D-1311-C2A4-5FDE0F8506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9654" r="-1" b="24999"/>
          <a:stretch>
            <a:fillRect/>
          </a:stretch>
        </p:blipFill>
        <p:spPr>
          <a:xfrm>
            <a:off x="20" y="1"/>
            <a:ext cx="4187091" cy="21643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B11D59-0168-E92A-969E-E7E5471BC1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8399" r="-3" b="16469"/>
          <a:stretch>
            <a:fillRect/>
          </a:stretch>
        </p:blipFill>
        <p:spPr>
          <a:xfrm>
            <a:off x="20" y="2342320"/>
            <a:ext cx="4187091" cy="21643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FF04A5-957B-77DC-8448-24A1C3DC5D5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696"/>
          <a:stretch>
            <a:fillRect/>
          </a:stretch>
        </p:blipFill>
        <p:spPr>
          <a:xfrm>
            <a:off x="20" y="4693680"/>
            <a:ext cx="4187091" cy="21643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DD989-46FC-A357-9EDC-C396B4D5D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3366" y="2900855"/>
            <a:ext cx="6870954" cy="3235372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can be found on the south coast of Wales, in the southwestern part of the UK.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Lower Swansea Valley, which includes Hafod, is situated along the River Tawe just north of Swansea's historic town center.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area developed because it is located at the head of a navigable coast which allowed ships carrying raw materials to reach the copperworks.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area is close to South Wales Coalfield, a significant resource during the Industrial Revolution.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1DEC10E2-65A0-48D2-D9DE-C43556BE0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867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082"/>
    </mc:Choice>
    <mc:Fallback>
      <p:transition spd="slow" advTm="390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97AAD-C479-6AB1-2E97-E6F509CAB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366" y="543070"/>
            <a:ext cx="6870954" cy="167562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 to the Industrial Revolution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C9ED9C-7B97-1BBF-B48A-59DF61309E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937" r="32893" b="-2"/>
          <a:stretch>
            <a:fillRect/>
          </a:stretch>
        </p:blipFill>
        <p:spPr>
          <a:xfrm>
            <a:off x="20" y="1"/>
            <a:ext cx="4187091" cy="21643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5BBEC9D-A0B5-5B50-959C-0455910B1D0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324" r="-3" b="5818"/>
          <a:stretch>
            <a:fillRect/>
          </a:stretch>
        </p:blipFill>
        <p:spPr>
          <a:xfrm>
            <a:off x="20" y="2342320"/>
            <a:ext cx="4187091" cy="21643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361032-377B-0E8F-90A5-C995DE9A0BD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596" r="-2" b="7712"/>
          <a:stretch>
            <a:fillRect/>
          </a:stretch>
        </p:blipFill>
        <p:spPr>
          <a:xfrm>
            <a:off x="20" y="4693680"/>
            <a:ext cx="4187091" cy="21643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EB525-DFE9-548B-CB2A-FCB064491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3366" y="2932386"/>
            <a:ext cx="6870954" cy="3203841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(late 1700s to mid-1800s) changed Britain dramatically via steam power, mechanisation and new industries.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Demand for metals, especially copper, used in machinery, shipbuilding and tools rose due to steam engines.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Coal was needed for the industrial revolution, especially to fuel steam engines and industrial furnaces.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resources in South Wales, including the right combination of coal, limestone, coastal access and transport, enabled high levels of industrial growth in this region, especially Swansea.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E76B0765-8EB9-3C36-37D5-41F5D18F53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31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41"/>
    </mc:Choice>
    <mc:Fallback>
      <p:transition spd="slow" advTm="37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15C51-B543-4AAB-903A-7430D4656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366" y="543070"/>
            <a:ext cx="6870954" cy="167562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Coal, Copper &amp; Limestone: Swansea’s Industrial Strengths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234C50-0307-D1CB-CEC1-DAD7A127EF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767" r="3" b="783"/>
          <a:stretch>
            <a:fillRect/>
          </a:stretch>
        </p:blipFill>
        <p:spPr>
          <a:xfrm>
            <a:off x="20" y="1"/>
            <a:ext cx="4187091" cy="21643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F75F23-E3A9-E3B2-9350-37624335B2B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" b="765"/>
          <a:stretch>
            <a:fillRect/>
          </a:stretch>
        </p:blipFill>
        <p:spPr>
          <a:xfrm>
            <a:off x="20" y="2342320"/>
            <a:ext cx="4187091" cy="21643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9E7E4D-76F4-D6C8-341D-58731824468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451" r="1" b="18873"/>
          <a:stretch>
            <a:fillRect/>
          </a:stretch>
        </p:blipFill>
        <p:spPr>
          <a:xfrm>
            <a:off x="20" y="4693680"/>
            <a:ext cx="4187091" cy="21643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867EE-0948-AD9A-2820-3C6E9862B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3366" y="2888243"/>
            <a:ext cx="6870954" cy="3247984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South Wales coalfield had an abundance of coal, which was generated approximately 300 million years ago during the Carboniferous period.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Most of the coal in Swansea was bituminous steam coal, an excellent fuel for engines and processing metal.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Copper ore arrived from nearby areas like the West Country (Cornwall) and Anglesey and later from distant, global locations.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Limestone, located in large quantities locally, was a good flux which helped remove impurities from copper smelting.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combination of coal, metals, and flux was a recipe for the ultimate copper processing location providing for a rapid industrial boom time.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7F9CF21D-D156-FA16-27F6-46C3CED743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92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841"/>
    </mc:Choice>
    <mc:Fallback>
      <p:transition spd="slow" advTm="43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C96C9-689F-E4EC-6B15-41CC03D44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1203" y="0"/>
            <a:ext cx="6870954" cy="124232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Key Figures, Processes &amp; Prosperity in Swansea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19E23B-486F-BE01-2A38-30C79DF3A1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903" r="-3" b="17290"/>
          <a:stretch>
            <a:fillRect/>
          </a:stretch>
        </p:blipFill>
        <p:spPr>
          <a:xfrm>
            <a:off x="20" y="1"/>
            <a:ext cx="4187091" cy="21643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48142B-6AA6-2467-EE31-9A892ECF165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117" r="-2" b="22192"/>
          <a:stretch>
            <a:fillRect/>
          </a:stretch>
        </p:blipFill>
        <p:spPr>
          <a:xfrm>
            <a:off x="20" y="2342320"/>
            <a:ext cx="4187091" cy="21643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82D544-C439-9DC4-A5F5-F41EC95BD4A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4352" r="-2" b="6638"/>
          <a:stretch>
            <a:fillRect/>
          </a:stretch>
        </p:blipFill>
        <p:spPr>
          <a:xfrm>
            <a:off x="20" y="4693680"/>
            <a:ext cx="4187091" cy="21643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52BB0-4769-807A-5BBE-40F020A83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3405" y="1510337"/>
            <a:ext cx="7466549" cy="5347663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industrialisation of the Swansea region was driven by influential families and businesses involved in the copper trade that established premises in the local manufactories (Hafod, Morfa, White Rock).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Copper Smelting was the primary activity that provided Swansea suburban prosperity sufficient to require, a 4:1, coal to ore ratio, therefore being best located as close as practically possible to the coalfield.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Areas immediately around Swansea, (for example, Cornwall, and Anglesey) were sources of copper ore early on and the coal sourcing for smelting was available only from the South Wales coalfields.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However, regional economic development occurred with: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industrial labor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ability to move goods through an expanding transport network (canals, tramways, docks)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economic importance of the area, as the main British location for copper production.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effects included air pollution associated with sulphur dioxide from smelting fumes, and the change in use from rural to a small number of industrial settlements.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92A3047-EF0E-F566-E409-C3F0301F95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974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67"/>
    </mc:Choice>
    <mc:Fallback>
      <p:transition spd="slow" advTm="56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B9B95-04A3-41E6-6265-A7A2CD059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AFE19-BE79-B1BD-0AD4-38631A018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09" y="2163030"/>
            <a:ext cx="11448809" cy="4013934"/>
          </a:xfrm>
        </p:spPr>
        <p:txBody>
          <a:bodyPr>
            <a:noAutofit/>
          </a:bodyPr>
          <a:lstStyle/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Daunton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M. (2021).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Swansea Copper: A Global History, by Chris Evans and Louise Miskell.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globalising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Industrial Revolution, 1830–70.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(1), 3-26.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Hall, A. R. (2024). What did the Industrial Revolution in Britain owe to science?. In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Science and Society (pp. III-129).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Somerville, A. (2023).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To what extent did industrial expansion influenced by the Penrhyn family during the nineteenth century support the growth of the middle class in Gwynedd?.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Timmins, G. (2021). The Built Environment Transformed: Textile Lancashire During the Industrial Revolution.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https://www.bbc.co.uk/programmes/p01280zw#:~:text=Swansea%20became%20the%20centre%20of,from%20various%20imported%20metal%20ores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https://cadw.gov.wales/sites/default/files/2019-05/Hafod%20and%20the%20Lower%20Swansea%20Valley-%20Understanding%20Urban%20Character_0.pdf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01033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751</Words>
  <PresentationFormat>Widescreen</PresentationFormat>
  <Paragraphs>36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Why Swansea Prospered During the Industrial Revolution</vt:lpstr>
      <vt:lpstr>Where is Swansea? (Hafod &amp; the Lower Swansea Valley)</vt:lpstr>
      <vt:lpstr>Introduction to the Industrial Revolution</vt:lpstr>
      <vt:lpstr>Coal, Copper &amp; Limestone: Swansea’s Industrial Strengths</vt:lpstr>
      <vt:lpstr>Key Figures, Processes &amp; Prosperity in Swansea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2025-11-06T17:07:08Z</dcterms:created>
  <dcterms:modified xsi:type="dcterms:W3CDTF">2025-11-08T23:00:37Z</dcterms:modified>
</cp:coreProperties>
</file>