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8" r:id="rId4"/>
    <p:sldId id="260" r:id="rId5"/>
    <p:sldId id="261" r:id="rId6"/>
    <p:sldId id="264" r:id="rId7"/>
    <p:sldId id="265" r:id="rId8"/>
    <p:sldId id="267" r:id="rId9"/>
    <p:sldId id="268" r:id="rId10"/>
    <p:sldId id="266" r:id="rId11"/>
    <p:sldId id="26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Светъл стил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Светъл стил 2 - Акцент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0E3BC81-1769-4051-A348-07BEDCFF5C90}"/>
              </a:ext>
            </a:extLst>
          </p:cNvPr>
          <p:cNvSpPr>
            <a:spLocks noGrp="1"/>
          </p:cNvSpPr>
          <p:nvPr>
            <p:ph type="ctrTitle"/>
          </p:nvPr>
        </p:nvSpPr>
        <p:spPr>
          <a:xfrm>
            <a:off x="1524000" y="1122363"/>
            <a:ext cx="9144000" cy="2387600"/>
          </a:xfrm>
        </p:spPr>
        <p:txBody>
          <a:bodyPr anchor="b"/>
          <a:lstStyle>
            <a:lvl1pPr algn="ctr">
              <a:defRPr sz="6000"/>
            </a:lvl1pPr>
          </a:lstStyle>
          <a:p>
            <a:r>
              <a:rPr lang="bg-BG"/>
              <a:t>Редакт. стил загл. образец</a:t>
            </a:r>
            <a:endParaRPr lang="en-GB"/>
          </a:p>
        </p:txBody>
      </p:sp>
      <p:sp>
        <p:nvSpPr>
          <p:cNvPr id="3" name="Подзаглавие 2">
            <a:extLst>
              <a:ext uri="{FF2B5EF4-FFF2-40B4-BE49-F238E27FC236}">
                <a16:creationId xmlns:a16="http://schemas.microsoft.com/office/drawing/2014/main" id="{6B59A544-2035-4858-B6A6-99263D0AC2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да редактирате стила на подзаглавието в образеца</a:t>
            </a:r>
            <a:endParaRPr lang="en-GB"/>
          </a:p>
        </p:txBody>
      </p:sp>
      <p:sp>
        <p:nvSpPr>
          <p:cNvPr id="4" name="Контейнер за дата 3">
            <a:extLst>
              <a:ext uri="{FF2B5EF4-FFF2-40B4-BE49-F238E27FC236}">
                <a16:creationId xmlns:a16="http://schemas.microsoft.com/office/drawing/2014/main" id="{29577600-4CAA-4F68-994D-F7EE3A971753}"/>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5" name="Контейнер за долния колонтитул 4">
            <a:extLst>
              <a:ext uri="{FF2B5EF4-FFF2-40B4-BE49-F238E27FC236}">
                <a16:creationId xmlns:a16="http://schemas.microsoft.com/office/drawing/2014/main" id="{926926EA-BEED-4175-A5FD-B412E686448A}"/>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943B1454-FC53-4E6F-B721-6D9E694A28D6}"/>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25980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4CB515AA-6F14-420E-A185-AEA8CE6DC77C}"/>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5AE6BCC4-0BD8-45CE-AFEB-549B5532DF6D}"/>
              </a:ext>
            </a:extLst>
          </p:cNvPr>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A4990DDF-EE05-4C6C-A6F9-0A952CCA637C}"/>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5" name="Контейнер за долния колонтитул 4">
            <a:extLst>
              <a:ext uri="{FF2B5EF4-FFF2-40B4-BE49-F238E27FC236}">
                <a16:creationId xmlns:a16="http://schemas.microsoft.com/office/drawing/2014/main" id="{1B5BA24B-8A36-4617-AADC-43E2D51EC43E}"/>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1CC59841-BC89-4552-8301-266AC70D0B63}"/>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3819051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9489CECD-36D1-4596-AE7D-A88AB23F4B9B}"/>
              </a:ext>
            </a:extLst>
          </p:cNvPr>
          <p:cNvSpPr>
            <a:spLocks noGrp="1"/>
          </p:cNvSpPr>
          <p:nvPr>
            <p:ph type="title"/>
          </p:nvPr>
        </p:nvSpPr>
        <p:spPr>
          <a:xfrm>
            <a:off x="831850" y="1709738"/>
            <a:ext cx="10515600" cy="2852737"/>
          </a:xfrm>
        </p:spPr>
        <p:txBody>
          <a:bodyPr anchor="b"/>
          <a:lstStyle>
            <a:lvl1pPr>
              <a:defRPr sz="6000"/>
            </a:lvl1p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FEFB298F-62C1-4D1E-9F17-D0E68568A54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Контейнер за дата 3">
            <a:extLst>
              <a:ext uri="{FF2B5EF4-FFF2-40B4-BE49-F238E27FC236}">
                <a16:creationId xmlns:a16="http://schemas.microsoft.com/office/drawing/2014/main" id="{4F437A4C-B08C-4D97-A9A1-9B7E5D3C2444}"/>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5" name="Контейнер за долния колонтитул 4">
            <a:extLst>
              <a:ext uri="{FF2B5EF4-FFF2-40B4-BE49-F238E27FC236}">
                <a16:creationId xmlns:a16="http://schemas.microsoft.com/office/drawing/2014/main" id="{4D72DD66-EFA9-4D2A-852E-D2AD56146D18}"/>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F9B637AB-7628-46F9-8AE4-B4016D64FE35}"/>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3676597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F8FF57C1-1A08-4C64-AFFD-3CEF80D84643}"/>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B92E3EAD-0802-4668-AE8C-249558B0266D}"/>
              </a:ext>
            </a:extLst>
          </p:cNvPr>
          <p:cNvSpPr>
            <a:spLocks noGrp="1"/>
          </p:cNvSpPr>
          <p:nvPr>
            <p:ph sz="half" idx="1"/>
          </p:nvPr>
        </p:nvSpPr>
        <p:spPr>
          <a:xfrm>
            <a:off x="838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съдържание 3">
            <a:extLst>
              <a:ext uri="{FF2B5EF4-FFF2-40B4-BE49-F238E27FC236}">
                <a16:creationId xmlns:a16="http://schemas.microsoft.com/office/drawing/2014/main" id="{9B3AF398-05AF-47FB-924B-73C9215A462B}"/>
              </a:ext>
            </a:extLst>
          </p:cNvPr>
          <p:cNvSpPr>
            <a:spLocks noGrp="1"/>
          </p:cNvSpPr>
          <p:nvPr>
            <p:ph sz="half" idx="2"/>
          </p:nvPr>
        </p:nvSpPr>
        <p:spPr>
          <a:xfrm>
            <a:off x="6172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5" name="Контейнер за дата 4">
            <a:extLst>
              <a:ext uri="{FF2B5EF4-FFF2-40B4-BE49-F238E27FC236}">
                <a16:creationId xmlns:a16="http://schemas.microsoft.com/office/drawing/2014/main" id="{AC658FB7-7AEB-476D-8D0B-F6562B99BADC}"/>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6" name="Контейнер за долния колонтитул 5">
            <a:extLst>
              <a:ext uri="{FF2B5EF4-FFF2-40B4-BE49-F238E27FC236}">
                <a16:creationId xmlns:a16="http://schemas.microsoft.com/office/drawing/2014/main" id="{2E605EE2-5276-49EA-B158-AEE6CE6FA787}"/>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6F83C2E2-7963-4819-9BBE-88C9305BAB23}"/>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1758666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F666CFD4-E801-4F37-8C14-0CDB2A5DC74F}"/>
              </a:ext>
            </a:extLst>
          </p:cNvPr>
          <p:cNvSpPr>
            <a:spLocks noGrp="1"/>
          </p:cNvSpPr>
          <p:nvPr>
            <p:ph type="title"/>
          </p:nvPr>
        </p:nvSpPr>
        <p:spPr>
          <a:xfrm>
            <a:off x="839788" y="365125"/>
            <a:ext cx="10515600" cy="1325563"/>
          </a:xfrm>
        </p:spPr>
        <p:txBody>
          <a:body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3B47AB6D-7EEF-4CC8-B0A0-4D0F48BC19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Контейнер за съдържание 3">
            <a:extLst>
              <a:ext uri="{FF2B5EF4-FFF2-40B4-BE49-F238E27FC236}">
                <a16:creationId xmlns:a16="http://schemas.microsoft.com/office/drawing/2014/main" id="{CE586F5D-1EE0-4B08-BE88-0B632B308CE5}"/>
              </a:ext>
            </a:extLst>
          </p:cNvPr>
          <p:cNvSpPr>
            <a:spLocks noGrp="1"/>
          </p:cNvSpPr>
          <p:nvPr>
            <p:ph sz="half" idx="2"/>
          </p:nvPr>
        </p:nvSpPr>
        <p:spPr>
          <a:xfrm>
            <a:off x="839788" y="2505075"/>
            <a:ext cx="5157787"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5" name="Текстов контейнер 4">
            <a:extLst>
              <a:ext uri="{FF2B5EF4-FFF2-40B4-BE49-F238E27FC236}">
                <a16:creationId xmlns:a16="http://schemas.microsoft.com/office/drawing/2014/main" id="{D9C0B178-2B59-4F3E-BAC6-DCD1049BA8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Контейнер за съдържание 5">
            <a:extLst>
              <a:ext uri="{FF2B5EF4-FFF2-40B4-BE49-F238E27FC236}">
                <a16:creationId xmlns:a16="http://schemas.microsoft.com/office/drawing/2014/main" id="{535FB7C0-3AE4-4D49-9AFD-6EE65B4218C8}"/>
              </a:ext>
            </a:extLst>
          </p:cNvPr>
          <p:cNvSpPr>
            <a:spLocks noGrp="1"/>
          </p:cNvSpPr>
          <p:nvPr>
            <p:ph sz="quarter" idx="4"/>
          </p:nvPr>
        </p:nvSpPr>
        <p:spPr>
          <a:xfrm>
            <a:off x="6172200" y="2505075"/>
            <a:ext cx="5183188"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7" name="Контейнер за дата 6">
            <a:extLst>
              <a:ext uri="{FF2B5EF4-FFF2-40B4-BE49-F238E27FC236}">
                <a16:creationId xmlns:a16="http://schemas.microsoft.com/office/drawing/2014/main" id="{8628F351-A87E-4336-93C1-DACB93A4E1A9}"/>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8" name="Контейнер за долния колонтитул 7">
            <a:extLst>
              <a:ext uri="{FF2B5EF4-FFF2-40B4-BE49-F238E27FC236}">
                <a16:creationId xmlns:a16="http://schemas.microsoft.com/office/drawing/2014/main" id="{5A8D500D-6363-4BFD-A202-1B69347D2CBF}"/>
              </a:ext>
            </a:extLst>
          </p:cNvPr>
          <p:cNvSpPr>
            <a:spLocks noGrp="1"/>
          </p:cNvSpPr>
          <p:nvPr>
            <p:ph type="ftr" sz="quarter" idx="11"/>
          </p:nvPr>
        </p:nvSpPr>
        <p:spPr/>
        <p:txBody>
          <a:bodyPr/>
          <a:lstStyle/>
          <a:p>
            <a:endParaRPr lang="en-GB"/>
          </a:p>
        </p:txBody>
      </p:sp>
      <p:sp>
        <p:nvSpPr>
          <p:cNvPr id="9" name="Контейнер за номер на слайда 8">
            <a:extLst>
              <a:ext uri="{FF2B5EF4-FFF2-40B4-BE49-F238E27FC236}">
                <a16:creationId xmlns:a16="http://schemas.microsoft.com/office/drawing/2014/main" id="{40C80113-EF87-47B0-B538-8D76F0A04A42}"/>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4177488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2B14798C-A702-4DB2-9DD5-630DCA2533CF}"/>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дата 2">
            <a:extLst>
              <a:ext uri="{FF2B5EF4-FFF2-40B4-BE49-F238E27FC236}">
                <a16:creationId xmlns:a16="http://schemas.microsoft.com/office/drawing/2014/main" id="{8A3E7F8A-DC6E-4208-A411-EB78B38A1F6C}"/>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4" name="Контейнер за долния колонтитул 3">
            <a:extLst>
              <a:ext uri="{FF2B5EF4-FFF2-40B4-BE49-F238E27FC236}">
                <a16:creationId xmlns:a16="http://schemas.microsoft.com/office/drawing/2014/main" id="{69A5F7DC-4808-4166-A6B4-DD4136E41E0E}"/>
              </a:ext>
            </a:extLst>
          </p:cNvPr>
          <p:cNvSpPr>
            <a:spLocks noGrp="1"/>
          </p:cNvSpPr>
          <p:nvPr>
            <p:ph type="ftr" sz="quarter" idx="11"/>
          </p:nvPr>
        </p:nvSpPr>
        <p:spPr/>
        <p:txBody>
          <a:bodyPr/>
          <a:lstStyle/>
          <a:p>
            <a:endParaRPr lang="en-GB"/>
          </a:p>
        </p:txBody>
      </p:sp>
      <p:sp>
        <p:nvSpPr>
          <p:cNvPr id="5" name="Контейнер за номер на слайда 4">
            <a:extLst>
              <a:ext uri="{FF2B5EF4-FFF2-40B4-BE49-F238E27FC236}">
                <a16:creationId xmlns:a16="http://schemas.microsoft.com/office/drawing/2014/main" id="{832F3E6D-EFEA-4265-A338-2BE0785344E3}"/>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2586881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Контейнер за дата 1">
            <a:extLst>
              <a:ext uri="{FF2B5EF4-FFF2-40B4-BE49-F238E27FC236}">
                <a16:creationId xmlns:a16="http://schemas.microsoft.com/office/drawing/2014/main" id="{2ECA9B9B-0ACD-45E3-94AF-439577EFECEC}"/>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3" name="Контейнер за долния колонтитул 2">
            <a:extLst>
              <a:ext uri="{FF2B5EF4-FFF2-40B4-BE49-F238E27FC236}">
                <a16:creationId xmlns:a16="http://schemas.microsoft.com/office/drawing/2014/main" id="{1C845F35-EA96-461C-B0F7-0CAEDBDD6D93}"/>
              </a:ext>
            </a:extLst>
          </p:cNvPr>
          <p:cNvSpPr>
            <a:spLocks noGrp="1"/>
          </p:cNvSpPr>
          <p:nvPr>
            <p:ph type="ftr" sz="quarter" idx="11"/>
          </p:nvPr>
        </p:nvSpPr>
        <p:spPr/>
        <p:txBody>
          <a:bodyPr/>
          <a:lstStyle/>
          <a:p>
            <a:endParaRPr lang="en-GB"/>
          </a:p>
        </p:txBody>
      </p:sp>
      <p:sp>
        <p:nvSpPr>
          <p:cNvPr id="4" name="Контейнер за номер на слайда 3">
            <a:extLst>
              <a:ext uri="{FF2B5EF4-FFF2-40B4-BE49-F238E27FC236}">
                <a16:creationId xmlns:a16="http://schemas.microsoft.com/office/drawing/2014/main" id="{6E661842-6817-46EF-A18C-F256C382B07C}"/>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1085023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BFC710F-0D80-4B90-8B47-E89835D718B6}"/>
              </a:ext>
            </a:extLst>
          </p:cNvPr>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80B22A7C-4FD9-4E9C-8ABC-633093ABD7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Текстов контейнер 3">
            <a:extLst>
              <a:ext uri="{FF2B5EF4-FFF2-40B4-BE49-F238E27FC236}">
                <a16:creationId xmlns:a16="http://schemas.microsoft.com/office/drawing/2014/main" id="{F96FB8B5-CDFE-4019-B1E8-354B8275E9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C3D5AE99-B403-4910-870C-D5D881D1CE3E}"/>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6" name="Контейнер за долния колонтитул 5">
            <a:extLst>
              <a:ext uri="{FF2B5EF4-FFF2-40B4-BE49-F238E27FC236}">
                <a16:creationId xmlns:a16="http://schemas.microsoft.com/office/drawing/2014/main" id="{7A7DC06A-AE7A-4C41-9643-90584EC93E3E}"/>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B67AD52B-05DC-44E1-A120-A7C02B667F1D}"/>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1279652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165F5BA2-871D-463D-98E8-F603421F45E8}"/>
              </a:ext>
            </a:extLst>
          </p:cNvPr>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GB"/>
          </a:p>
        </p:txBody>
      </p:sp>
      <p:sp>
        <p:nvSpPr>
          <p:cNvPr id="3" name="Контейнер за картина 2">
            <a:extLst>
              <a:ext uri="{FF2B5EF4-FFF2-40B4-BE49-F238E27FC236}">
                <a16:creationId xmlns:a16="http://schemas.microsoft.com/office/drawing/2014/main" id="{8FD9849D-EB07-434F-A8C2-2B0447A515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Текстов контейнер 3">
            <a:extLst>
              <a:ext uri="{FF2B5EF4-FFF2-40B4-BE49-F238E27FC236}">
                <a16:creationId xmlns:a16="http://schemas.microsoft.com/office/drawing/2014/main" id="{6B5099A0-1507-420D-AB6D-51EBF87EE1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B2AD12B0-0925-4F2D-959B-92FF0AF9FDA0}"/>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6" name="Контейнер за долния колонтитул 5">
            <a:extLst>
              <a:ext uri="{FF2B5EF4-FFF2-40B4-BE49-F238E27FC236}">
                <a16:creationId xmlns:a16="http://schemas.microsoft.com/office/drawing/2014/main" id="{2ED0FFE3-C7F6-41F7-8C6E-4E01E9533EB6}"/>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E1FA6DE5-CC78-4EDC-BD69-88F4C924C62E}"/>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812731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E7C1E2A8-368A-48C5-82D3-68604ECF3E34}"/>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вертикален текст 2">
            <a:extLst>
              <a:ext uri="{FF2B5EF4-FFF2-40B4-BE49-F238E27FC236}">
                <a16:creationId xmlns:a16="http://schemas.microsoft.com/office/drawing/2014/main" id="{06649163-DFC1-45A1-A7F9-250C4A873C0D}"/>
              </a:ext>
            </a:extLst>
          </p:cNvPr>
          <p:cNvSpPr>
            <a:spLocks noGrp="1"/>
          </p:cNvSpPr>
          <p:nvPr>
            <p:ph type="body" orient="vert" idx="1"/>
          </p:nvPr>
        </p:nvSpPr>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69B81493-905C-4517-873D-C1ABEFA0B90E}"/>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5" name="Контейнер за долния колонтитул 4">
            <a:extLst>
              <a:ext uri="{FF2B5EF4-FFF2-40B4-BE49-F238E27FC236}">
                <a16:creationId xmlns:a16="http://schemas.microsoft.com/office/drawing/2014/main" id="{2184DBF2-9EC7-4679-B5AE-03A4A989ECA3}"/>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AC8E70BD-FAD8-45C1-ACF4-B8FB19B00D31}"/>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1195171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Вертикално заглавие 1">
            <a:extLst>
              <a:ext uri="{FF2B5EF4-FFF2-40B4-BE49-F238E27FC236}">
                <a16:creationId xmlns:a16="http://schemas.microsoft.com/office/drawing/2014/main" id="{C22053E4-16F6-4442-BEF8-5A14ADCC43C1}"/>
              </a:ext>
            </a:extLst>
          </p:cNvPr>
          <p:cNvSpPr>
            <a:spLocks noGrp="1"/>
          </p:cNvSpPr>
          <p:nvPr>
            <p:ph type="title" orient="vert"/>
          </p:nvPr>
        </p:nvSpPr>
        <p:spPr>
          <a:xfrm>
            <a:off x="8724900" y="365125"/>
            <a:ext cx="2628900" cy="5811838"/>
          </a:xfrm>
        </p:spPr>
        <p:txBody>
          <a:bodyPr vert="eaVert"/>
          <a:lstStyle/>
          <a:p>
            <a:r>
              <a:rPr lang="bg-BG"/>
              <a:t>Редакт. стил загл. образец</a:t>
            </a:r>
            <a:endParaRPr lang="en-GB"/>
          </a:p>
        </p:txBody>
      </p:sp>
      <p:sp>
        <p:nvSpPr>
          <p:cNvPr id="3" name="Контейнер за вертикален текст 2">
            <a:extLst>
              <a:ext uri="{FF2B5EF4-FFF2-40B4-BE49-F238E27FC236}">
                <a16:creationId xmlns:a16="http://schemas.microsoft.com/office/drawing/2014/main" id="{BD7B5C65-C4F6-40F5-9C30-4EE9920806E1}"/>
              </a:ext>
            </a:extLst>
          </p:cNvPr>
          <p:cNvSpPr>
            <a:spLocks noGrp="1"/>
          </p:cNvSpPr>
          <p:nvPr>
            <p:ph type="body" orient="vert" idx="1"/>
          </p:nvPr>
        </p:nvSpPr>
        <p:spPr>
          <a:xfrm>
            <a:off x="838200" y="365125"/>
            <a:ext cx="7734300" cy="5811838"/>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8DB87A80-90B0-4E0D-949C-8D70300E7714}"/>
              </a:ext>
            </a:extLst>
          </p:cNvPr>
          <p:cNvSpPr>
            <a:spLocks noGrp="1"/>
          </p:cNvSpPr>
          <p:nvPr>
            <p:ph type="dt" sz="half" idx="10"/>
          </p:nvPr>
        </p:nvSpPr>
        <p:spPr/>
        <p:txBody>
          <a:bodyPr/>
          <a:lstStyle/>
          <a:p>
            <a:fld id="{9727475A-FE48-4812-A015-4FCD521592CA}" type="datetimeFigureOut">
              <a:rPr lang="en-GB" smtClean="0"/>
              <a:t>24/03/2020</a:t>
            </a:fld>
            <a:endParaRPr lang="en-GB"/>
          </a:p>
        </p:txBody>
      </p:sp>
      <p:sp>
        <p:nvSpPr>
          <p:cNvPr id="5" name="Контейнер за долния колонтитул 4">
            <a:extLst>
              <a:ext uri="{FF2B5EF4-FFF2-40B4-BE49-F238E27FC236}">
                <a16:creationId xmlns:a16="http://schemas.microsoft.com/office/drawing/2014/main" id="{9616E115-7EA0-4DFC-9BF8-40DF85C642F3}"/>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01A567AA-7796-4A81-ADC6-444D723EF22E}"/>
              </a:ext>
            </a:extLst>
          </p:cNvPr>
          <p:cNvSpPr>
            <a:spLocks noGrp="1"/>
          </p:cNvSpPr>
          <p:nvPr>
            <p:ph type="sldNum" sz="quarter" idx="12"/>
          </p:nvPr>
        </p:nvSpPr>
        <p:spPr/>
        <p:txBody>
          <a:bodyPr/>
          <a:lstStyle/>
          <a:p>
            <a:fld id="{466D600B-6454-490F-877F-642DDE2E0528}" type="slidenum">
              <a:rPr lang="en-GB" smtClean="0"/>
              <a:t>‹#›</a:t>
            </a:fld>
            <a:endParaRPr lang="en-GB"/>
          </a:p>
        </p:txBody>
      </p:sp>
    </p:spTree>
    <p:extLst>
      <p:ext uri="{BB962C8B-B14F-4D97-AF65-F5344CB8AC3E}">
        <p14:creationId xmlns:p14="http://schemas.microsoft.com/office/powerpoint/2010/main" val="4287940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заглавие 1">
            <a:extLst>
              <a:ext uri="{FF2B5EF4-FFF2-40B4-BE49-F238E27FC236}">
                <a16:creationId xmlns:a16="http://schemas.microsoft.com/office/drawing/2014/main" id="{B122D876-13E8-4650-96D5-1474C95020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AA18AE6A-2C68-4546-9EDF-8018DE92F2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BF7C5C37-7176-4BAD-B751-5F3EFC4A53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27475A-FE48-4812-A015-4FCD521592CA}" type="datetimeFigureOut">
              <a:rPr lang="en-GB" smtClean="0"/>
              <a:t>24/03/2020</a:t>
            </a:fld>
            <a:endParaRPr lang="en-GB"/>
          </a:p>
        </p:txBody>
      </p:sp>
      <p:sp>
        <p:nvSpPr>
          <p:cNvPr id="5" name="Контейнер за долния колонтитул 4">
            <a:extLst>
              <a:ext uri="{FF2B5EF4-FFF2-40B4-BE49-F238E27FC236}">
                <a16:creationId xmlns:a16="http://schemas.microsoft.com/office/drawing/2014/main" id="{3783753A-3381-46DD-8C51-ABF2427FC1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Контейнер за номер на слайда 5">
            <a:extLst>
              <a:ext uri="{FF2B5EF4-FFF2-40B4-BE49-F238E27FC236}">
                <a16:creationId xmlns:a16="http://schemas.microsoft.com/office/drawing/2014/main" id="{4F1E214B-630F-46FF-8075-EF28274CA6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6D600B-6454-490F-877F-642DDE2E0528}" type="slidenum">
              <a:rPr lang="en-GB" smtClean="0"/>
              <a:t>‹#›</a:t>
            </a:fld>
            <a:endParaRPr lang="en-GB"/>
          </a:p>
        </p:txBody>
      </p:sp>
    </p:spTree>
    <p:extLst>
      <p:ext uri="{BB962C8B-B14F-4D97-AF65-F5344CB8AC3E}">
        <p14:creationId xmlns:p14="http://schemas.microsoft.com/office/powerpoint/2010/main" val="14380568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blogthinkbig.com/espana-preparada-para-la-cuarta-revolucion-industrial"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tackoverflow.com/jobs/companies/conclusion-it" TargetMode="External"/><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B547353-F473-4057-BE90-F947183D23CF}"/>
              </a:ext>
            </a:extLst>
          </p:cNvPr>
          <p:cNvSpPr>
            <a:spLocks noGrp="1"/>
          </p:cNvSpPr>
          <p:nvPr>
            <p:ph type="ctrTitle"/>
          </p:nvPr>
        </p:nvSpPr>
        <p:spPr>
          <a:xfrm>
            <a:off x="648930" y="629266"/>
            <a:ext cx="3651466" cy="2022494"/>
          </a:xfrm>
        </p:spPr>
        <p:txBody>
          <a:bodyPr vert="horz" lIns="91440" tIns="45720" rIns="91440" bIns="45720" rtlCol="0" anchor="ctr">
            <a:normAutofit/>
          </a:bodyPr>
          <a:lstStyle/>
          <a:p>
            <a:r>
              <a:rPr lang="en-US" b="1" spc="-150" dirty="0">
                <a:solidFill>
                  <a:srgbClr val="0070C0"/>
                </a:solidFill>
                <a:latin typeface="Arial" panose="020B0604020202020204" pitchFamily="34" charset="0"/>
                <a:cs typeface="Arial" panose="020B0604020202020204" pitchFamily="34" charset="0"/>
              </a:rPr>
              <a:t>Welcome</a:t>
            </a:r>
            <a:br>
              <a:rPr lang="en-US" sz="2800" b="1" dirty="0"/>
            </a:br>
            <a:endParaRPr lang="en-US" sz="2800" b="1" dirty="0"/>
          </a:p>
        </p:txBody>
      </p:sp>
      <p:sp>
        <p:nvSpPr>
          <p:cNvPr id="3" name="Подзаглавие 2">
            <a:extLst>
              <a:ext uri="{FF2B5EF4-FFF2-40B4-BE49-F238E27FC236}">
                <a16:creationId xmlns:a16="http://schemas.microsoft.com/office/drawing/2014/main" id="{19D0B9C2-E456-41F0-A90D-23BDD05A028A}"/>
              </a:ext>
            </a:extLst>
          </p:cNvPr>
          <p:cNvSpPr>
            <a:spLocks noGrp="1"/>
          </p:cNvSpPr>
          <p:nvPr>
            <p:ph type="subTitle" idx="1"/>
          </p:nvPr>
        </p:nvSpPr>
        <p:spPr>
          <a:xfrm>
            <a:off x="648931" y="2873829"/>
            <a:ext cx="3651466" cy="3605348"/>
          </a:xfrm>
        </p:spPr>
        <p:txBody>
          <a:bodyPr vert="horz" lIns="91440" tIns="45720" rIns="91440" bIns="45720" rtlCol="0">
            <a:normAutofit/>
          </a:bodyPr>
          <a:lstStyle/>
          <a:p>
            <a:pPr indent="-228600" algn="l">
              <a:buFont typeface="Arial" panose="020B0604020202020204" pitchFamily="34" charset="0"/>
              <a:buChar char="•"/>
            </a:pPr>
            <a:endParaRPr lang="en-US" sz="1800" b="1" dirty="0"/>
          </a:p>
          <a:p>
            <a:pPr>
              <a:lnSpc>
                <a:spcPct val="100000"/>
              </a:lnSpc>
            </a:pPr>
            <a:r>
              <a:rPr lang="en-US" sz="1800" b="1" dirty="0">
                <a:solidFill>
                  <a:srgbClr val="7030A0"/>
                </a:solidFill>
                <a:latin typeface="Arial" panose="020B0604020202020204" pitchFamily="34" charset="0"/>
                <a:cs typeface="Arial" panose="020B0604020202020204" pitchFamily="34" charset="0"/>
              </a:rPr>
              <a:t>BA International Hotel    Management</a:t>
            </a:r>
          </a:p>
          <a:p>
            <a:pPr>
              <a:lnSpc>
                <a:spcPct val="100000"/>
              </a:lnSpc>
            </a:pPr>
            <a:r>
              <a:rPr lang="en-US" sz="1800" b="1" dirty="0">
                <a:solidFill>
                  <a:srgbClr val="7030A0"/>
                </a:solidFill>
                <a:latin typeface="Arial" panose="020B0604020202020204" pitchFamily="34" charset="0"/>
                <a:cs typeface="Arial" panose="020B0604020202020204" pitchFamily="34" charset="0"/>
              </a:rPr>
              <a:t>Financial Management for The Hotel Industry</a:t>
            </a:r>
          </a:p>
          <a:p>
            <a:pPr>
              <a:lnSpc>
                <a:spcPct val="100000"/>
              </a:lnSpc>
            </a:pPr>
            <a:r>
              <a:rPr lang="en-US" sz="1800" b="1" dirty="0">
                <a:solidFill>
                  <a:srgbClr val="7030A0"/>
                </a:solidFill>
                <a:latin typeface="Arial" panose="020B0604020202020204" pitchFamily="34" charset="0"/>
                <a:cs typeface="Arial" panose="020B0604020202020204" pitchFamily="34" charset="0"/>
              </a:rPr>
              <a:t>M5XD1922</a:t>
            </a:r>
          </a:p>
          <a:p>
            <a:pPr>
              <a:lnSpc>
                <a:spcPct val="100000"/>
              </a:lnSpc>
            </a:pPr>
            <a:r>
              <a:rPr lang="en-US" sz="1800" b="1" dirty="0">
                <a:solidFill>
                  <a:srgbClr val="7030A0"/>
                </a:solidFill>
                <a:latin typeface="Arial" panose="020B0604020202020204" pitchFamily="34" charset="0"/>
                <a:cs typeface="Arial" panose="020B0604020202020204" pitchFamily="34" charset="0"/>
              </a:rPr>
              <a:t>Lecturer: Dr. David Jenkins</a:t>
            </a:r>
          </a:p>
          <a:p>
            <a:pPr>
              <a:lnSpc>
                <a:spcPct val="100000"/>
              </a:lnSpc>
            </a:pPr>
            <a:r>
              <a:rPr lang="en-US" sz="1800" b="1" dirty="0">
                <a:solidFill>
                  <a:srgbClr val="7030A0"/>
                </a:solidFill>
                <a:latin typeface="Arial" panose="020B0604020202020204" pitchFamily="34" charset="0"/>
                <a:cs typeface="Arial" panose="020B0604020202020204" pitchFamily="34" charset="0"/>
              </a:rPr>
              <a:t>Student: </a:t>
            </a:r>
            <a:r>
              <a:rPr lang="en-US" sz="1800" b="1" dirty="0" err="1">
                <a:solidFill>
                  <a:srgbClr val="7030A0"/>
                </a:solidFill>
                <a:latin typeface="Arial" panose="020B0604020202020204" pitchFamily="34" charset="0"/>
                <a:cs typeface="Arial" panose="020B0604020202020204" pitchFamily="34" charset="0"/>
              </a:rPr>
              <a:t>Monuar</a:t>
            </a:r>
            <a:r>
              <a:rPr lang="en-US" sz="1800" b="1" dirty="0">
                <a:solidFill>
                  <a:srgbClr val="7030A0"/>
                </a:solidFill>
                <a:latin typeface="Arial" panose="020B0604020202020204" pitchFamily="34" charset="0"/>
                <a:cs typeface="Arial" panose="020B0604020202020204" pitchFamily="34" charset="0"/>
              </a:rPr>
              <a:t> Moni</a:t>
            </a:r>
          </a:p>
          <a:p>
            <a:pPr>
              <a:lnSpc>
                <a:spcPct val="100000"/>
              </a:lnSpc>
            </a:pPr>
            <a:r>
              <a:rPr lang="en-US" sz="1800" b="1" dirty="0">
                <a:solidFill>
                  <a:srgbClr val="7030A0"/>
                </a:solidFill>
                <a:latin typeface="Arial" panose="020B0604020202020204" pitchFamily="34" charset="0"/>
                <a:cs typeface="Arial" panose="020B0604020202020204" pitchFamily="34" charset="0"/>
              </a:rPr>
              <a:t>(1818185)</a:t>
            </a:r>
          </a:p>
        </p:txBody>
      </p:sp>
      <p:pic>
        <p:nvPicPr>
          <p:cNvPr id="5" name="Картина 4">
            <a:extLst>
              <a:ext uri="{FF2B5EF4-FFF2-40B4-BE49-F238E27FC236}">
                <a16:creationId xmlns:a16="http://schemas.microsoft.com/office/drawing/2014/main" id="{91387250-7B39-456C-9E59-BEE04B340FCC}"/>
              </a:ext>
            </a:extLst>
          </p:cNvPr>
          <p:cNvPicPr>
            <a:picLocks noChangeAspect="1"/>
          </p:cNvPicPr>
          <p:nvPr/>
        </p:nvPicPr>
        <p:blipFill rotWithShape="1">
          <a:blip r:embed="rId2">
            <a:extLst>
              <a:ext uri="{28A0092B-C50C-407E-A947-70E740481C1C}">
                <a14:useLocalDpi xmlns:a14="http://schemas.microsoft.com/office/drawing/2010/main" val="0"/>
              </a:ext>
            </a:extLst>
          </a:blip>
          <a:srcRect t="1275" r="-2" b="2129"/>
          <a:stretch/>
        </p:blipFill>
        <p:spPr>
          <a:xfrm>
            <a:off x="4639056" y="10"/>
            <a:ext cx="7552944" cy="6857990"/>
          </a:xfrm>
          <a:prstGeom prst="rect">
            <a:avLst/>
          </a:prstGeom>
          <a:effectLst/>
        </p:spPr>
      </p:pic>
    </p:spTree>
    <p:extLst>
      <p:ext uri="{BB962C8B-B14F-4D97-AF65-F5344CB8AC3E}">
        <p14:creationId xmlns:p14="http://schemas.microsoft.com/office/powerpoint/2010/main" val="2777609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829A89F3-6B3B-42FF-B6E8-84708C7C4832}"/>
              </a:ext>
            </a:extLst>
          </p:cNvPr>
          <p:cNvSpPr>
            <a:spLocks noGrp="1"/>
          </p:cNvSpPr>
          <p:nvPr>
            <p:ph type="title"/>
          </p:nvPr>
        </p:nvSpPr>
        <p:spPr>
          <a:xfrm>
            <a:off x="589560" y="856180"/>
            <a:ext cx="4560584" cy="1128068"/>
          </a:xfrm>
        </p:spPr>
        <p:txBody>
          <a:bodyPr anchor="ctr">
            <a:normAutofit/>
          </a:bodyPr>
          <a:lstStyle/>
          <a:p>
            <a:pPr algn="ctr"/>
            <a:r>
              <a:rPr lang="en-GB" sz="3600" dirty="0">
                <a:ln w="0"/>
                <a:solidFill>
                  <a:srgbClr val="7030A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Introduction</a:t>
            </a:r>
            <a:br>
              <a:rPr lang="en-GB" sz="3700" dirty="0">
                <a:latin typeface="Arial" panose="020B0604020202020204" pitchFamily="34" charset="0"/>
                <a:cs typeface="Arial" panose="020B0604020202020204" pitchFamily="34" charset="0"/>
              </a:rPr>
            </a:br>
            <a:endParaRPr lang="en-GB" sz="3700" dirty="0"/>
          </a:p>
        </p:txBody>
      </p:sp>
      <p:grpSp>
        <p:nvGrpSpPr>
          <p:cNvPr id="29" name="Group 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 name="Rectangle 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Контейнер за съдържание 2">
            <a:extLst>
              <a:ext uri="{FF2B5EF4-FFF2-40B4-BE49-F238E27FC236}">
                <a16:creationId xmlns:a16="http://schemas.microsoft.com/office/drawing/2014/main" id="{609D08CC-449D-4082-858A-04AA930AF513}"/>
              </a:ext>
            </a:extLst>
          </p:cNvPr>
          <p:cNvSpPr>
            <a:spLocks noGrp="1"/>
          </p:cNvSpPr>
          <p:nvPr>
            <p:ph idx="1"/>
          </p:nvPr>
        </p:nvSpPr>
        <p:spPr>
          <a:xfrm>
            <a:off x="590719" y="2330505"/>
            <a:ext cx="4803113" cy="3979585"/>
          </a:xfrm>
        </p:spPr>
        <p:txBody>
          <a:bodyPr anchor="ctr">
            <a:normAutofit lnSpcReduction="10000"/>
          </a:bodyPr>
          <a:lstStyle/>
          <a:p>
            <a:endParaRPr lang="en-GB" sz="1900" dirty="0">
              <a:latin typeface="Arial" panose="020B0604020202020204" pitchFamily="34" charset="0"/>
              <a:cs typeface="Arial" panose="020B0604020202020204" pitchFamily="34" charset="0"/>
            </a:endParaRPr>
          </a:p>
          <a:p>
            <a:r>
              <a:rPr lang="en-GB" sz="20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Ratio analysis is an important method of financial analysis that seeks to identify the financial strengths and weaknesses of companies, properly establishing the relationship between the various balance sheet items and the profit and loss account, as well as a meaningful understanding of the financial position and results of the company and how to make management decisions for the future development and positions of the company</a:t>
            </a:r>
            <a:r>
              <a:rPr lang="en-GB" sz="19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a:t>
            </a:r>
          </a:p>
          <a:p>
            <a:endParaRPr lang="en-GB" sz="1900" dirty="0"/>
          </a:p>
        </p:txBody>
      </p:sp>
      <p:sp>
        <p:nvSpPr>
          <p:cNvPr id="35" name="Rectangle 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Картина 10" descr="Картина, която съдържа храна&#10;&#10;Описанието е генерирано автоматично">
            <a:extLst>
              <a:ext uri="{FF2B5EF4-FFF2-40B4-BE49-F238E27FC236}">
                <a16:creationId xmlns:a16="http://schemas.microsoft.com/office/drawing/2014/main" id="{D8E68238-8BD7-4BF5-868C-3E0066B380E6}"/>
              </a:ext>
            </a:extLst>
          </p:cNvPr>
          <p:cNvPicPr>
            <a:picLocks noChangeAspect="1"/>
          </p:cNvPicPr>
          <p:nvPr/>
        </p:nvPicPr>
        <p:blipFill rotWithShape="1">
          <a:blip r:embed="rId2">
            <a:extLst>
              <a:ext uri="{28A0092B-C50C-407E-A947-70E740481C1C}">
                <a14:useLocalDpi xmlns:a14="http://schemas.microsoft.com/office/drawing/2010/main" val="0"/>
              </a:ext>
            </a:extLst>
          </a:blip>
          <a:srcRect l="7673" r="2" b="2"/>
          <a:stretch/>
        </p:blipFill>
        <p:spPr>
          <a:xfrm>
            <a:off x="5977788" y="799352"/>
            <a:ext cx="5425410" cy="5259296"/>
          </a:xfrm>
          <a:prstGeom prst="rect">
            <a:avLst/>
          </a:prstGeom>
        </p:spPr>
      </p:pic>
    </p:spTree>
    <p:extLst>
      <p:ext uri="{BB962C8B-B14F-4D97-AF65-F5344CB8AC3E}">
        <p14:creationId xmlns:p14="http://schemas.microsoft.com/office/powerpoint/2010/main" val="154075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Заглавие 3">
            <a:extLst>
              <a:ext uri="{FF2B5EF4-FFF2-40B4-BE49-F238E27FC236}">
                <a16:creationId xmlns:a16="http://schemas.microsoft.com/office/drawing/2014/main" id="{99B15C43-02EF-4465-87B2-3DD8D75913EF}"/>
              </a:ext>
            </a:extLst>
          </p:cNvPr>
          <p:cNvSpPr>
            <a:spLocks noGrp="1"/>
          </p:cNvSpPr>
          <p:nvPr>
            <p:ph type="title"/>
          </p:nvPr>
        </p:nvSpPr>
        <p:spPr>
          <a:xfrm>
            <a:off x="645064" y="739357"/>
            <a:ext cx="4282983" cy="575600"/>
          </a:xfrm>
        </p:spPr>
        <p:txBody>
          <a:bodyPr vert="horz" lIns="91440" tIns="45720" rIns="91440" bIns="45720" rtlCol="0" anchor="b">
            <a:noAutofit/>
          </a:bodyPr>
          <a:lstStyle/>
          <a:p>
            <a:pPr algn="ctr"/>
            <a:r>
              <a:rPr lang="en-US" sz="3600" kern="1200" dirty="0">
                <a:solidFill>
                  <a:srgbClr val="7030A0"/>
                </a:solidFill>
                <a:latin typeface="Arial" panose="020B0604020202020204" pitchFamily="34" charset="0"/>
                <a:cs typeface="Arial" panose="020B0604020202020204" pitchFamily="34" charset="0"/>
              </a:rPr>
              <a:t>Company Profile</a:t>
            </a:r>
          </a:p>
        </p:txBody>
      </p:sp>
      <p:sp>
        <p:nvSpPr>
          <p:cNvPr id="27" name="Rectangle 2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Текстов контейнер 5">
            <a:extLst>
              <a:ext uri="{FF2B5EF4-FFF2-40B4-BE49-F238E27FC236}">
                <a16:creationId xmlns:a16="http://schemas.microsoft.com/office/drawing/2014/main" id="{B9961EED-3090-4046-B37F-BEE0F271D4CF}"/>
              </a:ext>
            </a:extLst>
          </p:cNvPr>
          <p:cNvSpPr>
            <a:spLocks noGrp="1"/>
          </p:cNvSpPr>
          <p:nvPr>
            <p:ph type="body" sz="half" idx="2"/>
          </p:nvPr>
        </p:nvSpPr>
        <p:spPr>
          <a:xfrm>
            <a:off x="645066" y="2031101"/>
            <a:ext cx="4282984" cy="3511943"/>
          </a:xfrm>
        </p:spPr>
        <p:txBody>
          <a:bodyPr vert="horz" lIns="91440" tIns="45720" rIns="91440" bIns="45720" rtlCol="0" anchor="ctr">
            <a:normAutofit/>
          </a:bodyPr>
          <a:lstStyle/>
          <a:p>
            <a:pPr indent="-228600">
              <a:buFont typeface="Arial" panose="020B0604020202020204" pitchFamily="34" charset="0"/>
              <a:buChar char="•"/>
            </a:pPr>
            <a:r>
              <a:rPr lang="en-US" sz="17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Rangemaster plc is a manufacturing company that produces and supplies catering equipment for hotels, restaurants and public houses in the UK.</a:t>
            </a:r>
          </a:p>
          <a:p>
            <a:pPr indent="-228600">
              <a:buFont typeface="Arial" panose="020B0604020202020204" pitchFamily="34" charset="0"/>
              <a:buChar char="•"/>
            </a:pPr>
            <a:r>
              <a:rPr lang="en-US" sz="17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 All purchases and sales are made on a credit basis. </a:t>
            </a:r>
          </a:p>
          <a:p>
            <a:pPr indent="-228600">
              <a:buFont typeface="Arial" panose="020B0604020202020204" pitchFamily="34" charset="0"/>
              <a:buChar char="•"/>
            </a:pPr>
            <a:r>
              <a:rPr lang="en-GB" sz="17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The analysis will be based on the statement of financial position and the related statements of comprehensive income of the company for 2019 and 2018.</a:t>
            </a:r>
            <a:endParaRPr lang="en-US" sz="17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
        <p:nvSpPr>
          <p:cNvPr id="29" name="Rectangle 2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Контейнер за съдържание 7" descr="Картина, която съдържа кухня&#10;&#10;Описанието е генерирано автоматично">
            <a:extLst>
              <a:ext uri="{FF2B5EF4-FFF2-40B4-BE49-F238E27FC236}">
                <a16:creationId xmlns:a16="http://schemas.microsoft.com/office/drawing/2014/main" id="{2E0313A3-FBDD-4340-BD89-42AE253ABFA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96790" y="739357"/>
            <a:ext cx="6184976" cy="5318701"/>
          </a:xfrm>
        </p:spPr>
      </p:pic>
    </p:spTree>
    <p:extLst>
      <p:ext uri="{BB962C8B-B14F-4D97-AF65-F5344CB8AC3E}">
        <p14:creationId xmlns:p14="http://schemas.microsoft.com/office/powerpoint/2010/main" val="1155245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Заглавие 3">
            <a:extLst>
              <a:ext uri="{FF2B5EF4-FFF2-40B4-BE49-F238E27FC236}">
                <a16:creationId xmlns:a16="http://schemas.microsoft.com/office/drawing/2014/main" id="{E045EEBC-DA88-4A6C-8EAD-F2E30E982B40}"/>
              </a:ext>
            </a:extLst>
          </p:cNvPr>
          <p:cNvSpPr>
            <a:spLocks noGrp="1"/>
          </p:cNvSpPr>
          <p:nvPr>
            <p:ph type="title"/>
          </p:nvPr>
        </p:nvSpPr>
        <p:spPr>
          <a:xfrm>
            <a:off x="838200" y="365125"/>
            <a:ext cx="10515600" cy="531977"/>
          </a:xfrm>
        </p:spPr>
        <p:txBody>
          <a:bodyPr>
            <a:noAutofit/>
          </a:bodyPr>
          <a:lstStyle/>
          <a:p>
            <a:pPr algn="ctr"/>
            <a:r>
              <a:rPr lang="en-GB" sz="3600" dirty="0">
                <a:solidFill>
                  <a:srgbClr val="7030A0"/>
                </a:solidFill>
                <a:latin typeface="Arial" panose="020B0604020202020204" pitchFamily="34" charset="0"/>
                <a:cs typeface="Arial" panose="020B0604020202020204" pitchFamily="34" charset="0"/>
              </a:rPr>
              <a:t>Data analysis and interpretation</a:t>
            </a:r>
          </a:p>
        </p:txBody>
      </p:sp>
      <p:sp>
        <p:nvSpPr>
          <p:cNvPr id="6" name="Текстово поле 5">
            <a:extLst>
              <a:ext uri="{FF2B5EF4-FFF2-40B4-BE49-F238E27FC236}">
                <a16:creationId xmlns:a16="http://schemas.microsoft.com/office/drawing/2014/main" id="{C71DE43A-1AA9-4B97-82F7-F727000BE8E9}"/>
              </a:ext>
            </a:extLst>
          </p:cNvPr>
          <p:cNvSpPr txBox="1"/>
          <p:nvPr/>
        </p:nvSpPr>
        <p:spPr>
          <a:xfrm>
            <a:off x="2403565" y="1132972"/>
            <a:ext cx="7393577" cy="523220"/>
          </a:xfrm>
          <a:prstGeom prst="rect">
            <a:avLst/>
          </a:prstGeom>
          <a:noFill/>
        </p:spPr>
        <p:txBody>
          <a:bodyPr wrap="square" rtlCol="0">
            <a:spAutoFit/>
          </a:bodyPr>
          <a:lstStyle/>
          <a:p>
            <a:pPr algn="ctr"/>
            <a:r>
              <a:rPr lang="en-GB" sz="2800" b="1" dirty="0">
                <a:solidFill>
                  <a:srgbClr val="00B0F0"/>
                </a:solidFill>
                <a:latin typeface="Arial" panose="020B0604020202020204" pitchFamily="34" charset="0"/>
                <a:cs typeface="Arial" panose="020B0604020202020204" pitchFamily="34" charset="0"/>
              </a:rPr>
              <a:t>Liquidity Ratio</a:t>
            </a:r>
          </a:p>
        </p:txBody>
      </p:sp>
      <p:sp>
        <p:nvSpPr>
          <p:cNvPr id="7" name="Текстово поле 6">
            <a:extLst>
              <a:ext uri="{FF2B5EF4-FFF2-40B4-BE49-F238E27FC236}">
                <a16:creationId xmlns:a16="http://schemas.microsoft.com/office/drawing/2014/main" id="{D51178E5-C25C-4818-84C2-B72684FDC89D}"/>
              </a:ext>
            </a:extLst>
          </p:cNvPr>
          <p:cNvSpPr txBox="1"/>
          <p:nvPr/>
        </p:nvSpPr>
        <p:spPr>
          <a:xfrm>
            <a:off x="977462" y="1782223"/>
            <a:ext cx="4822447" cy="461665"/>
          </a:xfrm>
          <a:prstGeom prst="rect">
            <a:avLst/>
          </a:prstGeom>
          <a:noFill/>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Current Ratio</a:t>
            </a:r>
          </a:p>
        </p:txBody>
      </p:sp>
      <p:sp>
        <p:nvSpPr>
          <p:cNvPr id="8" name="Текстово поле 7">
            <a:extLst>
              <a:ext uri="{FF2B5EF4-FFF2-40B4-BE49-F238E27FC236}">
                <a16:creationId xmlns:a16="http://schemas.microsoft.com/office/drawing/2014/main" id="{8E6A9744-91C3-4326-B90F-1EB231F0237B}"/>
              </a:ext>
            </a:extLst>
          </p:cNvPr>
          <p:cNvSpPr txBox="1"/>
          <p:nvPr/>
        </p:nvSpPr>
        <p:spPr>
          <a:xfrm>
            <a:off x="6714310" y="1869562"/>
            <a:ext cx="4167050" cy="461665"/>
          </a:xfrm>
          <a:prstGeom prst="rect">
            <a:avLst/>
          </a:prstGeom>
          <a:noFill/>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Quick Ratio</a:t>
            </a:r>
          </a:p>
        </p:txBody>
      </p:sp>
      <p:sp>
        <p:nvSpPr>
          <p:cNvPr id="9" name="Текстово поле 8">
            <a:extLst>
              <a:ext uri="{FF2B5EF4-FFF2-40B4-BE49-F238E27FC236}">
                <a16:creationId xmlns:a16="http://schemas.microsoft.com/office/drawing/2014/main" id="{5D362B1B-C0AA-466A-B03A-38A88E1E5281}"/>
              </a:ext>
            </a:extLst>
          </p:cNvPr>
          <p:cNvSpPr txBox="1"/>
          <p:nvPr/>
        </p:nvSpPr>
        <p:spPr>
          <a:xfrm>
            <a:off x="940526" y="3618411"/>
            <a:ext cx="4349931" cy="1802675"/>
          </a:xfrm>
          <a:prstGeom prst="rect">
            <a:avLst/>
          </a:prstGeom>
          <a:noFill/>
        </p:spPr>
        <p:txBody>
          <a:bodyPr wrap="square" rtlCol="0">
            <a:spAutoFit/>
          </a:bodyPr>
          <a:lstStyle/>
          <a:p>
            <a:endParaRPr lang="en-GB" dirty="0"/>
          </a:p>
        </p:txBody>
      </p:sp>
      <p:graphicFrame>
        <p:nvGraphicFramePr>
          <p:cNvPr id="10" name="Таблица 9">
            <a:extLst>
              <a:ext uri="{FF2B5EF4-FFF2-40B4-BE49-F238E27FC236}">
                <a16:creationId xmlns:a16="http://schemas.microsoft.com/office/drawing/2014/main" id="{4D66AFE5-A4E9-40BE-ACC8-C636E5557E00}"/>
              </a:ext>
            </a:extLst>
          </p:cNvPr>
          <p:cNvGraphicFramePr>
            <a:graphicFrameLocks noGrp="1"/>
          </p:cNvGraphicFramePr>
          <p:nvPr>
            <p:extLst>
              <p:ext uri="{D42A27DB-BD31-4B8C-83A1-F6EECF244321}">
                <p14:modId xmlns:p14="http://schemas.microsoft.com/office/powerpoint/2010/main" val="1579209076"/>
              </p:ext>
            </p:extLst>
          </p:nvPr>
        </p:nvGraphicFramePr>
        <p:xfrm>
          <a:off x="791497" y="2396295"/>
          <a:ext cx="4175233" cy="897135"/>
        </p:xfrm>
        <a:graphic>
          <a:graphicData uri="http://schemas.openxmlformats.org/drawingml/2006/table">
            <a:tbl>
              <a:tblPr>
                <a:tableStyleId>{5C22544A-7EE6-4342-B048-85BDC9FD1C3A}</a:tableStyleId>
              </a:tblPr>
              <a:tblGrid>
                <a:gridCol w="2732997">
                  <a:extLst>
                    <a:ext uri="{9D8B030D-6E8A-4147-A177-3AD203B41FA5}">
                      <a16:colId xmlns:a16="http://schemas.microsoft.com/office/drawing/2014/main" val="3625753849"/>
                    </a:ext>
                  </a:extLst>
                </a:gridCol>
                <a:gridCol w="694690">
                  <a:extLst>
                    <a:ext uri="{9D8B030D-6E8A-4147-A177-3AD203B41FA5}">
                      <a16:colId xmlns:a16="http://schemas.microsoft.com/office/drawing/2014/main" val="3103641488"/>
                    </a:ext>
                  </a:extLst>
                </a:gridCol>
                <a:gridCol w="747546">
                  <a:extLst>
                    <a:ext uri="{9D8B030D-6E8A-4147-A177-3AD203B41FA5}">
                      <a16:colId xmlns:a16="http://schemas.microsoft.com/office/drawing/2014/main" val="2865743144"/>
                    </a:ext>
                  </a:extLst>
                </a:gridCol>
              </a:tblGrid>
              <a:tr h="299045">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Current Ratio</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1772630586"/>
                  </a:ext>
                </a:extLst>
              </a:tr>
              <a:tr h="299045">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1.89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1.83</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1257803122"/>
                  </a:ext>
                </a:extLst>
              </a:tr>
              <a:tr h="299045">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3.63</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87007718"/>
                  </a:ext>
                </a:extLst>
              </a:tr>
            </a:tbl>
          </a:graphicData>
        </a:graphic>
      </p:graphicFrame>
      <p:graphicFrame>
        <p:nvGraphicFramePr>
          <p:cNvPr id="12" name="Таблица 11">
            <a:extLst>
              <a:ext uri="{FF2B5EF4-FFF2-40B4-BE49-F238E27FC236}">
                <a16:creationId xmlns:a16="http://schemas.microsoft.com/office/drawing/2014/main" id="{D3C6AFB1-EA2B-42A9-ADF5-274A7F8F6D2E}"/>
              </a:ext>
            </a:extLst>
          </p:cNvPr>
          <p:cNvGraphicFramePr>
            <a:graphicFrameLocks noGrp="1"/>
          </p:cNvGraphicFramePr>
          <p:nvPr>
            <p:extLst>
              <p:ext uri="{D42A27DB-BD31-4B8C-83A1-F6EECF244321}">
                <p14:modId xmlns:p14="http://schemas.microsoft.com/office/powerpoint/2010/main" val="1620132624"/>
              </p:ext>
            </p:extLst>
          </p:nvPr>
        </p:nvGraphicFramePr>
        <p:xfrm>
          <a:off x="6526469" y="2396295"/>
          <a:ext cx="4354891" cy="1008156"/>
        </p:xfrm>
        <a:graphic>
          <a:graphicData uri="http://schemas.openxmlformats.org/drawingml/2006/table">
            <a:tbl>
              <a:tblPr>
                <a:tableStyleId>{5C22544A-7EE6-4342-B048-85BDC9FD1C3A}</a:tableStyleId>
              </a:tblPr>
              <a:tblGrid>
                <a:gridCol w="2350838">
                  <a:extLst>
                    <a:ext uri="{9D8B030D-6E8A-4147-A177-3AD203B41FA5}">
                      <a16:colId xmlns:a16="http://schemas.microsoft.com/office/drawing/2014/main" val="383778773"/>
                    </a:ext>
                  </a:extLst>
                </a:gridCol>
                <a:gridCol w="952746">
                  <a:extLst>
                    <a:ext uri="{9D8B030D-6E8A-4147-A177-3AD203B41FA5}">
                      <a16:colId xmlns:a16="http://schemas.microsoft.com/office/drawing/2014/main" val="3056183973"/>
                    </a:ext>
                  </a:extLst>
                </a:gridCol>
                <a:gridCol w="1051307">
                  <a:extLst>
                    <a:ext uri="{9D8B030D-6E8A-4147-A177-3AD203B41FA5}">
                      <a16:colId xmlns:a16="http://schemas.microsoft.com/office/drawing/2014/main" val="2698263017"/>
                    </a:ext>
                  </a:extLst>
                </a:gridCol>
              </a:tblGrid>
              <a:tr h="336052">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Quick Ratio</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107895480"/>
                  </a:ext>
                </a:extLst>
              </a:tr>
              <a:tr h="336052">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1.23</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1.12</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943362740"/>
                  </a:ext>
                </a:extLst>
              </a:tr>
              <a:tr h="336052">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9.77</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925560259"/>
                  </a:ext>
                </a:extLst>
              </a:tr>
            </a:tbl>
          </a:graphicData>
        </a:graphic>
      </p:graphicFrame>
      <p:sp>
        <p:nvSpPr>
          <p:cNvPr id="13" name="Текстово поле 12">
            <a:extLst>
              <a:ext uri="{FF2B5EF4-FFF2-40B4-BE49-F238E27FC236}">
                <a16:creationId xmlns:a16="http://schemas.microsoft.com/office/drawing/2014/main" id="{F3AEE6FC-2961-43CD-A930-B14275A6E1D0}"/>
              </a:ext>
            </a:extLst>
          </p:cNvPr>
          <p:cNvSpPr txBox="1"/>
          <p:nvPr/>
        </p:nvSpPr>
        <p:spPr>
          <a:xfrm>
            <a:off x="838200" y="5849007"/>
            <a:ext cx="4175233" cy="457200"/>
          </a:xfrm>
          <a:prstGeom prst="rect">
            <a:avLst/>
          </a:prstGeom>
          <a:noFill/>
        </p:spPr>
        <p:txBody>
          <a:bodyPr wrap="square" rtlCol="0">
            <a:spAutoFit/>
          </a:bodyPr>
          <a:lstStyle/>
          <a:p>
            <a:endParaRPr lang="en-GB" dirty="0"/>
          </a:p>
        </p:txBody>
      </p:sp>
      <p:sp>
        <p:nvSpPr>
          <p:cNvPr id="14" name="Текстово поле 13">
            <a:extLst>
              <a:ext uri="{FF2B5EF4-FFF2-40B4-BE49-F238E27FC236}">
                <a16:creationId xmlns:a16="http://schemas.microsoft.com/office/drawing/2014/main" id="{76B05B19-6072-489E-8A47-6F84401AC869}"/>
              </a:ext>
            </a:extLst>
          </p:cNvPr>
          <p:cNvSpPr txBox="1"/>
          <p:nvPr/>
        </p:nvSpPr>
        <p:spPr>
          <a:xfrm>
            <a:off x="735874" y="3768866"/>
            <a:ext cx="10617926" cy="2031325"/>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The current ratio is 2019 is 1.89 times and in 2018 it is 1.83 times or the current ratio of 3.63% would mean that the company has 3.63 times more current assets than current liabilities in 2019. shows that the company can more easily make current debt payments.</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A quick ratio of 1.23 for 2019 and 1.12 for 2018, indicating that Rangemaster plc can pay current liabilities without selling long-term assets.</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As the ratio increases, so does the company's liquidity. This shows that the company can easily convert assets into cash if needed. All this is a good sign for investors and lenders.</a:t>
            </a:r>
            <a:endParaRPr lang="en-GB" dirty="0"/>
          </a:p>
        </p:txBody>
      </p:sp>
    </p:spTree>
    <p:extLst>
      <p:ext uri="{BB962C8B-B14F-4D97-AF65-F5344CB8AC3E}">
        <p14:creationId xmlns:p14="http://schemas.microsoft.com/office/powerpoint/2010/main" val="3891818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Текстово поле 3">
            <a:extLst>
              <a:ext uri="{FF2B5EF4-FFF2-40B4-BE49-F238E27FC236}">
                <a16:creationId xmlns:a16="http://schemas.microsoft.com/office/drawing/2014/main" id="{313D1A4C-36D7-412A-96F9-EF9227BCDC41}"/>
              </a:ext>
            </a:extLst>
          </p:cNvPr>
          <p:cNvSpPr txBox="1"/>
          <p:nvPr/>
        </p:nvSpPr>
        <p:spPr>
          <a:xfrm>
            <a:off x="2241755" y="471948"/>
            <a:ext cx="8849032" cy="523220"/>
          </a:xfrm>
          <a:prstGeom prst="rect">
            <a:avLst/>
          </a:prstGeom>
          <a:noFill/>
        </p:spPr>
        <p:txBody>
          <a:bodyPr wrap="square" rtlCol="0">
            <a:spAutoFit/>
          </a:bodyPr>
          <a:lstStyle/>
          <a:p>
            <a:pPr algn="ctr"/>
            <a:r>
              <a:rPr lang="en-GB" sz="2800" b="1" dirty="0">
                <a:solidFill>
                  <a:srgbClr val="00B0F0"/>
                </a:solidFill>
                <a:latin typeface="Arial" panose="020B0604020202020204" pitchFamily="34" charset="0"/>
                <a:cs typeface="Arial" panose="020B0604020202020204" pitchFamily="34" charset="0"/>
              </a:rPr>
              <a:t>Efficiency Ratio</a:t>
            </a:r>
          </a:p>
        </p:txBody>
      </p:sp>
      <p:sp>
        <p:nvSpPr>
          <p:cNvPr id="6" name="Текстово поле 5">
            <a:extLst>
              <a:ext uri="{FF2B5EF4-FFF2-40B4-BE49-F238E27FC236}">
                <a16:creationId xmlns:a16="http://schemas.microsoft.com/office/drawing/2014/main" id="{E0208802-A6ED-439D-AB74-BDB825DE6DB6}"/>
              </a:ext>
            </a:extLst>
          </p:cNvPr>
          <p:cNvSpPr txBox="1"/>
          <p:nvPr/>
        </p:nvSpPr>
        <p:spPr>
          <a:xfrm>
            <a:off x="634181" y="1386348"/>
            <a:ext cx="4395019" cy="461665"/>
          </a:xfrm>
          <a:prstGeom prst="rect">
            <a:avLst/>
          </a:prstGeom>
          <a:noFill/>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Inventory days</a:t>
            </a:r>
          </a:p>
        </p:txBody>
      </p:sp>
      <p:sp>
        <p:nvSpPr>
          <p:cNvPr id="7" name="Текстово поле 6">
            <a:extLst>
              <a:ext uri="{FF2B5EF4-FFF2-40B4-BE49-F238E27FC236}">
                <a16:creationId xmlns:a16="http://schemas.microsoft.com/office/drawing/2014/main" id="{C8EEF264-14D9-4359-B38D-B1457B9C412E}"/>
              </a:ext>
            </a:extLst>
          </p:cNvPr>
          <p:cNvSpPr txBox="1"/>
          <p:nvPr/>
        </p:nvSpPr>
        <p:spPr>
          <a:xfrm>
            <a:off x="6725264" y="1386348"/>
            <a:ext cx="4395019" cy="461665"/>
          </a:xfrm>
          <a:prstGeom prst="rect">
            <a:avLst/>
          </a:prstGeom>
          <a:noFill/>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Non-current asset turnover</a:t>
            </a:r>
          </a:p>
        </p:txBody>
      </p:sp>
      <p:graphicFrame>
        <p:nvGraphicFramePr>
          <p:cNvPr id="9" name="Таблица 8">
            <a:extLst>
              <a:ext uri="{FF2B5EF4-FFF2-40B4-BE49-F238E27FC236}">
                <a16:creationId xmlns:a16="http://schemas.microsoft.com/office/drawing/2014/main" id="{448FC6D3-AF1F-44C0-AF1A-39A5ED3ABF4A}"/>
              </a:ext>
            </a:extLst>
          </p:cNvPr>
          <p:cNvGraphicFramePr>
            <a:graphicFrameLocks noGrp="1"/>
          </p:cNvGraphicFramePr>
          <p:nvPr>
            <p:extLst>
              <p:ext uri="{D42A27DB-BD31-4B8C-83A1-F6EECF244321}">
                <p14:modId xmlns:p14="http://schemas.microsoft.com/office/powerpoint/2010/main" val="1507179449"/>
              </p:ext>
            </p:extLst>
          </p:nvPr>
        </p:nvGraphicFramePr>
        <p:xfrm>
          <a:off x="294969" y="2239193"/>
          <a:ext cx="4586748" cy="887466"/>
        </p:xfrm>
        <a:graphic>
          <a:graphicData uri="http://schemas.openxmlformats.org/drawingml/2006/table">
            <a:tbl>
              <a:tblPr>
                <a:tableStyleId>{5C22544A-7EE6-4342-B048-85BDC9FD1C3A}</a:tableStyleId>
              </a:tblPr>
              <a:tblGrid>
                <a:gridCol w="3016731">
                  <a:extLst>
                    <a:ext uri="{9D8B030D-6E8A-4147-A177-3AD203B41FA5}">
                      <a16:colId xmlns:a16="http://schemas.microsoft.com/office/drawing/2014/main" val="1767937876"/>
                    </a:ext>
                  </a:extLst>
                </a:gridCol>
                <a:gridCol w="756239">
                  <a:extLst>
                    <a:ext uri="{9D8B030D-6E8A-4147-A177-3AD203B41FA5}">
                      <a16:colId xmlns:a16="http://schemas.microsoft.com/office/drawing/2014/main" val="857204974"/>
                    </a:ext>
                  </a:extLst>
                </a:gridCol>
                <a:gridCol w="813778">
                  <a:extLst>
                    <a:ext uri="{9D8B030D-6E8A-4147-A177-3AD203B41FA5}">
                      <a16:colId xmlns:a16="http://schemas.microsoft.com/office/drawing/2014/main" val="2955524208"/>
                    </a:ext>
                  </a:extLst>
                </a:gridCol>
              </a:tblGrid>
              <a:tr h="295822">
                <a:tc>
                  <a:txBody>
                    <a:bodyPr/>
                    <a:lstStyle/>
                    <a:p>
                      <a:pPr algn="l" fontAlgn="b"/>
                      <a:r>
                        <a:rPr lang="en-GB" sz="1800" b="1" u="none" strike="noStrike">
                          <a:solidFill>
                            <a:srgbClr val="0070C0"/>
                          </a:solidFill>
                          <a:effectLst/>
                          <a:latin typeface="Arial" panose="020B0604020202020204" pitchFamily="34" charset="0"/>
                          <a:cs typeface="Arial" panose="020B0604020202020204" pitchFamily="34" charset="0"/>
                        </a:rPr>
                        <a:t>Inventory days</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866390946"/>
                  </a:ext>
                </a:extLst>
              </a:tr>
              <a:tr h="295822">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73.80</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75.63</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2135005543"/>
                  </a:ext>
                </a:extLst>
              </a:tr>
              <a:tr h="295822">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-2.42</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1153832408"/>
                  </a:ext>
                </a:extLst>
              </a:tr>
            </a:tbl>
          </a:graphicData>
        </a:graphic>
      </p:graphicFrame>
      <p:graphicFrame>
        <p:nvGraphicFramePr>
          <p:cNvPr id="11" name="Таблица 10">
            <a:extLst>
              <a:ext uri="{FF2B5EF4-FFF2-40B4-BE49-F238E27FC236}">
                <a16:creationId xmlns:a16="http://schemas.microsoft.com/office/drawing/2014/main" id="{A211C211-02B8-45A6-BC3B-538F8ADEB228}"/>
              </a:ext>
            </a:extLst>
          </p:cNvPr>
          <p:cNvGraphicFramePr>
            <a:graphicFrameLocks noGrp="1"/>
          </p:cNvGraphicFramePr>
          <p:nvPr>
            <p:extLst>
              <p:ext uri="{D42A27DB-BD31-4B8C-83A1-F6EECF244321}">
                <p14:modId xmlns:p14="http://schemas.microsoft.com/office/powerpoint/2010/main" val="3665049131"/>
              </p:ext>
            </p:extLst>
          </p:nvPr>
        </p:nvGraphicFramePr>
        <p:xfrm>
          <a:off x="5678129" y="2239193"/>
          <a:ext cx="5879690" cy="887466"/>
        </p:xfrm>
        <a:graphic>
          <a:graphicData uri="http://schemas.openxmlformats.org/drawingml/2006/table">
            <a:tbl>
              <a:tblPr>
                <a:tableStyleId>{5C22544A-7EE6-4342-B048-85BDC9FD1C3A}</a:tableStyleId>
              </a:tblPr>
              <a:tblGrid>
                <a:gridCol w="3173947">
                  <a:extLst>
                    <a:ext uri="{9D8B030D-6E8A-4147-A177-3AD203B41FA5}">
                      <a16:colId xmlns:a16="http://schemas.microsoft.com/office/drawing/2014/main" val="3543846851"/>
                    </a:ext>
                  </a:extLst>
                </a:gridCol>
                <a:gridCol w="1286336">
                  <a:extLst>
                    <a:ext uri="{9D8B030D-6E8A-4147-A177-3AD203B41FA5}">
                      <a16:colId xmlns:a16="http://schemas.microsoft.com/office/drawing/2014/main" val="394809674"/>
                    </a:ext>
                  </a:extLst>
                </a:gridCol>
                <a:gridCol w="1419407">
                  <a:extLst>
                    <a:ext uri="{9D8B030D-6E8A-4147-A177-3AD203B41FA5}">
                      <a16:colId xmlns:a16="http://schemas.microsoft.com/office/drawing/2014/main" val="1794750260"/>
                    </a:ext>
                  </a:extLst>
                </a:gridCol>
              </a:tblGrid>
              <a:tr h="295822">
                <a:tc>
                  <a:txBody>
                    <a:bodyPr/>
                    <a:lstStyle/>
                    <a:p>
                      <a:pPr algn="l" fontAlgn="b"/>
                      <a:r>
                        <a:rPr lang="en-GB" sz="1800" b="1" u="none" strike="noStrike">
                          <a:solidFill>
                            <a:srgbClr val="0070C0"/>
                          </a:solidFill>
                          <a:effectLst/>
                          <a:latin typeface="Arial" panose="020B0604020202020204" pitchFamily="34" charset="0"/>
                          <a:cs typeface="Arial" panose="020B0604020202020204" pitchFamily="34" charset="0"/>
                        </a:rPr>
                        <a:t>Non-current asset turnover</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2796417039"/>
                  </a:ext>
                </a:extLst>
              </a:tr>
              <a:tr h="295822">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2.89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2.50</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1993418554"/>
                  </a:ext>
                </a:extLst>
              </a:tr>
              <a:tr h="295822">
                <a:tc>
                  <a:txBody>
                    <a:bodyPr/>
                    <a:lstStyle/>
                    <a:p>
                      <a:pPr algn="l" fontAlgn="b"/>
                      <a:r>
                        <a:rPr lang="en-GB" sz="1800" b="1" u="none" strike="noStrike">
                          <a:solidFill>
                            <a:srgbClr val="0070C0"/>
                          </a:solidFill>
                          <a:effectLst/>
                          <a:latin typeface="Arial" panose="020B0604020202020204" pitchFamily="34" charset="0"/>
                          <a:cs typeface="Arial" panose="020B0604020202020204" pitchFamily="34" charset="0"/>
                        </a:rPr>
                        <a:t>relative difference</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15.61</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566835895"/>
                  </a:ext>
                </a:extLst>
              </a:tr>
            </a:tbl>
          </a:graphicData>
        </a:graphic>
      </p:graphicFrame>
      <p:sp>
        <p:nvSpPr>
          <p:cNvPr id="14" name="Текстово поле 13">
            <a:extLst>
              <a:ext uri="{FF2B5EF4-FFF2-40B4-BE49-F238E27FC236}">
                <a16:creationId xmlns:a16="http://schemas.microsoft.com/office/drawing/2014/main" id="{57D192D2-DC43-48E5-84A5-977169AB4D14}"/>
              </a:ext>
            </a:extLst>
          </p:cNvPr>
          <p:cNvSpPr txBox="1"/>
          <p:nvPr/>
        </p:nvSpPr>
        <p:spPr>
          <a:xfrm>
            <a:off x="457200" y="3539613"/>
            <a:ext cx="11100619" cy="2246769"/>
          </a:xfrm>
          <a:prstGeom prst="rect">
            <a:avLst/>
          </a:prstGeom>
          <a:noFill/>
        </p:spPr>
        <p:txBody>
          <a:bodyPr wrap="square" rtlCol="0">
            <a:spAutoFit/>
          </a:bodyPr>
          <a:lstStyle/>
          <a:p>
            <a:pPr marL="342900" indent="-342900">
              <a:buFont typeface="Arial" panose="020B0604020202020204" pitchFamily="34" charset="0"/>
              <a:buChar char="•"/>
            </a:pPr>
            <a:r>
              <a:rPr lang="en-GB" sz="2000" b="1" dirty="0">
                <a:solidFill>
                  <a:srgbClr val="0070C0"/>
                </a:solidFill>
                <a:latin typeface="Arial" panose="020B0604020202020204" pitchFamily="34" charset="0"/>
                <a:cs typeface="Arial" panose="020B0604020202020204" pitchFamily="34" charset="0"/>
              </a:rPr>
              <a:t>In 2019, Rangemaster plc manages to sell its products an average of 73.80 days, and in 2018 it averages 75.63 days, which in itself indicates that in 2019 the company has a faster inventory turnover of 2, 42%. This speaks to improving the company's sales policy. </a:t>
            </a:r>
          </a:p>
          <a:p>
            <a:pPr marL="342900" indent="-342900">
              <a:buFont typeface="Arial" panose="020B0604020202020204" pitchFamily="34" charset="0"/>
              <a:buChar char="•"/>
            </a:pPr>
            <a:r>
              <a:rPr lang="en-GB" sz="2000" b="1" dirty="0">
                <a:solidFill>
                  <a:srgbClr val="0070C0"/>
                </a:solidFill>
                <a:latin typeface="Arial" panose="020B0604020202020204" pitchFamily="34" charset="0"/>
                <a:cs typeface="Arial" panose="020B0604020202020204" pitchFamily="34" charset="0"/>
              </a:rPr>
              <a:t>At the same time, the revenue generated from the company's fixed assets in 2019 is 2.89 pence and in 2018-2.50 pence, which is 15.61% more than the previous year. This again speaks of good company policy.</a:t>
            </a:r>
          </a:p>
        </p:txBody>
      </p:sp>
    </p:spTree>
    <p:extLst>
      <p:ext uri="{BB962C8B-B14F-4D97-AF65-F5344CB8AC3E}">
        <p14:creationId xmlns:p14="http://schemas.microsoft.com/office/powerpoint/2010/main" val="3927562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Текстово поле 1">
            <a:extLst>
              <a:ext uri="{FF2B5EF4-FFF2-40B4-BE49-F238E27FC236}">
                <a16:creationId xmlns:a16="http://schemas.microsoft.com/office/drawing/2014/main" id="{756A49BC-D863-436B-BC0E-68B9544A1F61}"/>
              </a:ext>
            </a:extLst>
          </p:cNvPr>
          <p:cNvSpPr txBox="1"/>
          <p:nvPr/>
        </p:nvSpPr>
        <p:spPr>
          <a:xfrm>
            <a:off x="2846439" y="486697"/>
            <a:ext cx="7270955" cy="523220"/>
          </a:xfrm>
          <a:prstGeom prst="rect">
            <a:avLst/>
          </a:prstGeom>
          <a:noFill/>
        </p:spPr>
        <p:txBody>
          <a:bodyPr wrap="square" rtlCol="0">
            <a:spAutoFit/>
          </a:bodyPr>
          <a:lstStyle/>
          <a:p>
            <a:pPr algn="ctr"/>
            <a:r>
              <a:rPr lang="en-GB" sz="2800" b="1" dirty="0">
                <a:solidFill>
                  <a:srgbClr val="00B0F0"/>
                </a:solidFill>
                <a:latin typeface="Arial" panose="020B0604020202020204" pitchFamily="34" charset="0"/>
                <a:cs typeface="Arial" panose="020B0604020202020204" pitchFamily="34" charset="0"/>
              </a:rPr>
              <a:t>Profitability ratio</a:t>
            </a:r>
          </a:p>
        </p:txBody>
      </p:sp>
      <p:sp>
        <p:nvSpPr>
          <p:cNvPr id="3" name="Текстово поле 2">
            <a:extLst>
              <a:ext uri="{FF2B5EF4-FFF2-40B4-BE49-F238E27FC236}">
                <a16:creationId xmlns:a16="http://schemas.microsoft.com/office/drawing/2014/main" id="{2BA5E372-2E6B-4721-9014-FBF7E84943FC}"/>
              </a:ext>
            </a:extLst>
          </p:cNvPr>
          <p:cNvSpPr txBox="1"/>
          <p:nvPr/>
        </p:nvSpPr>
        <p:spPr>
          <a:xfrm>
            <a:off x="457200" y="1578077"/>
            <a:ext cx="4734232" cy="461665"/>
          </a:xfrm>
          <a:prstGeom prst="rect">
            <a:avLst/>
          </a:prstGeom>
          <a:noFill/>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Gross Profit Ratio</a:t>
            </a:r>
          </a:p>
        </p:txBody>
      </p:sp>
      <p:sp>
        <p:nvSpPr>
          <p:cNvPr id="4" name="Текстово поле 3">
            <a:extLst>
              <a:ext uri="{FF2B5EF4-FFF2-40B4-BE49-F238E27FC236}">
                <a16:creationId xmlns:a16="http://schemas.microsoft.com/office/drawing/2014/main" id="{999856ED-4AA9-4F3F-862F-E4EFDE0E90CC}"/>
              </a:ext>
            </a:extLst>
          </p:cNvPr>
          <p:cNvSpPr txBox="1"/>
          <p:nvPr/>
        </p:nvSpPr>
        <p:spPr>
          <a:xfrm>
            <a:off x="6828503" y="1578077"/>
            <a:ext cx="5216013" cy="461665"/>
          </a:xfrm>
          <a:prstGeom prst="rect">
            <a:avLst/>
          </a:prstGeom>
          <a:noFill/>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Net Operating Profit Margin</a:t>
            </a:r>
          </a:p>
        </p:txBody>
      </p:sp>
      <p:graphicFrame>
        <p:nvGraphicFramePr>
          <p:cNvPr id="6" name="Таблица 5">
            <a:extLst>
              <a:ext uri="{FF2B5EF4-FFF2-40B4-BE49-F238E27FC236}">
                <a16:creationId xmlns:a16="http://schemas.microsoft.com/office/drawing/2014/main" id="{72B9909E-72E9-47C7-927D-03368AF4FC37}"/>
              </a:ext>
            </a:extLst>
          </p:cNvPr>
          <p:cNvGraphicFramePr>
            <a:graphicFrameLocks noGrp="1"/>
          </p:cNvGraphicFramePr>
          <p:nvPr>
            <p:extLst>
              <p:ext uri="{D42A27DB-BD31-4B8C-83A1-F6EECF244321}">
                <p14:modId xmlns:p14="http://schemas.microsoft.com/office/powerpoint/2010/main" val="459241789"/>
              </p:ext>
            </p:extLst>
          </p:nvPr>
        </p:nvGraphicFramePr>
        <p:xfrm>
          <a:off x="457200" y="2536723"/>
          <a:ext cx="4542503" cy="1032390"/>
        </p:xfrm>
        <a:graphic>
          <a:graphicData uri="http://schemas.openxmlformats.org/drawingml/2006/table">
            <a:tbl>
              <a:tblPr>
                <a:tableStyleId>{5C22544A-7EE6-4342-B048-85BDC9FD1C3A}</a:tableStyleId>
              </a:tblPr>
              <a:tblGrid>
                <a:gridCol w="2987632">
                  <a:extLst>
                    <a:ext uri="{9D8B030D-6E8A-4147-A177-3AD203B41FA5}">
                      <a16:colId xmlns:a16="http://schemas.microsoft.com/office/drawing/2014/main" val="102290183"/>
                    </a:ext>
                  </a:extLst>
                </a:gridCol>
                <a:gridCol w="748943">
                  <a:extLst>
                    <a:ext uri="{9D8B030D-6E8A-4147-A177-3AD203B41FA5}">
                      <a16:colId xmlns:a16="http://schemas.microsoft.com/office/drawing/2014/main" val="3524354714"/>
                    </a:ext>
                  </a:extLst>
                </a:gridCol>
                <a:gridCol w="805928">
                  <a:extLst>
                    <a:ext uri="{9D8B030D-6E8A-4147-A177-3AD203B41FA5}">
                      <a16:colId xmlns:a16="http://schemas.microsoft.com/office/drawing/2014/main" val="2639795662"/>
                    </a:ext>
                  </a:extLst>
                </a:gridCol>
              </a:tblGrid>
              <a:tr h="344130">
                <a:tc>
                  <a:txBody>
                    <a:bodyPr/>
                    <a:lstStyle/>
                    <a:p>
                      <a:pPr algn="l" fontAlgn="b"/>
                      <a:r>
                        <a:rPr lang="en-GB" sz="1800" b="1" u="none" strike="noStrike">
                          <a:solidFill>
                            <a:srgbClr val="0070C0"/>
                          </a:solidFill>
                          <a:effectLst/>
                          <a:latin typeface="Arial" panose="020B0604020202020204" pitchFamily="34" charset="0"/>
                          <a:cs typeface="Arial" panose="020B0604020202020204" pitchFamily="34" charset="0"/>
                        </a:rPr>
                        <a:t>Gross Profit Margin</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79750603"/>
                  </a:ext>
                </a:extLst>
              </a:tr>
              <a:tr h="344130">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26.80</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26.81</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373274109"/>
                  </a:ext>
                </a:extLst>
              </a:tr>
              <a:tr h="344130">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-0.05</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721044251"/>
                  </a:ext>
                </a:extLst>
              </a:tr>
            </a:tbl>
          </a:graphicData>
        </a:graphic>
      </p:graphicFrame>
      <p:graphicFrame>
        <p:nvGraphicFramePr>
          <p:cNvPr id="9" name="Таблица 8">
            <a:extLst>
              <a:ext uri="{FF2B5EF4-FFF2-40B4-BE49-F238E27FC236}">
                <a16:creationId xmlns:a16="http://schemas.microsoft.com/office/drawing/2014/main" id="{3F2460A3-C3FA-4743-85BA-9F3C2828BC66}"/>
              </a:ext>
            </a:extLst>
          </p:cNvPr>
          <p:cNvGraphicFramePr>
            <a:graphicFrameLocks noGrp="1"/>
          </p:cNvGraphicFramePr>
          <p:nvPr>
            <p:extLst>
              <p:ext uri="{D42A27DB-BD31-4B8C-83A1-F6EECF244321}">
                <p14:modId xmlns:p14="http://schemas.microsoft.com/office/powerpoint/2010/main" val="2182878949"/>
              </p:ext>
            </p:extLst>
          </p:nvPr>
        </p:nvGraphicFramePr>
        <p:xfrm>
          <a:off x="6371303" y="2536724"/>
          <a:ext cx="5545392" cy="1032390"/>
        </p:xfrm>
        <a:graphic>
          <a:graphicData uri="http://schemas.openxmlformats.org/drawingml/2006/table">
            <a:tbl>
              <a:tblPr>
                <a:tableStyleId>{5C22544A-7EE6-4342-B048-85BDC9FD1C3A}</a:tableStyleId>
              </a:tblPr>
              <a:tblGrid>
                <a:gridCol w="2993489">
                  <a:extLst>
                    <a:ext uri="{9D8B030D-6E8A-4147-A177-3AD203B41FA5}">
                      <a16:colId xmlns:a16="http://schemas.microsoft.com/office/drawing/2014/main" val="4001332049"/>
                    </a:ext>
                  </a:extLst>
                </a:gridCol>
                <a:gridCol w="1213199">
                  <a:extLst>
                    <a:ext uri="{9D8B030D-6E8A-4147-A177-3AD203B41FA5}">
                      <a16:colId xmlns:a16="http://schemas.microsoft.com/office/drawing/2014/main" val="3190064958"/>
                    </a:ext>
                  </a:extLst>
                </a:gridCol>
                <a:gridCol w="1338704">
                  <a:extLst>
                    <a:ext uri="{9D8B030D-6E8A-4147-A177-3AD203B41FA5}">
                      <a16:colId xmlns:a16="http://schemas.microsoft.com/office/drawing/2014/main" val="1646709399"/>
                    </a:ext>
                  </a:extLst>
                </a:gridCol>
              </a:tblGrid>
              <a:tr h="344130">
                <a:tc>
                  <a:txBody>
                    <a:bodyPr/>
                    <a:lstStyle/>
                    <a:p>
                      <a:pPr algn="l" fontAlgn="b"/>
                      <a:r>
                        <a:rPr lang="en-GB" sz="1800" b="1" u="none" strike="noStrike">
                          <a:solidFill>
                            <a:srgbClr val="0070C0"/>
                          </a:solidFill>
                          <a:effectLst/>
                          <a:latin typeface="Arial" panose="020B0604020202020204" pitchFamily="34" charset="0"/>
                          <a:cs typeface="Arial" panose="020B0604020202020204" pitchFamily="34" charset="0"/>
                        </a:rPr>
                        <a:t>Net operation profit margin</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258084409"/>
                  </a:ext>
                </a:extLst>
              </a:tr>
              <a:tr h="344130">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7.60</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8.79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2599953141"/>
                  </a:ext>
                </a:extLst>
              </a:tr>
              <a:tr h="344130">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-13.55</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925413737"/>
                  </a:ext>
                </a:extLst>
              </a:tr>
            </a:tbl>
          </a:graphicData>
        </a:graphic>
      </p:graphicFrame>
      <p:sp>
        <p:nvSpPr>
          <p:cNvPr id="10" name="Текстово поле 9">
            <a:extLst>
              <a:ext uri="{FF2B5EF4-FFF2-40B4-BE49-F238E27FC236}">
                <a16:creationId xmlns:a16="http://schemas.microsoft.com/office/drawing/2014/main" id="{BB959F07-861F-4EAC-8D59-F3037F50877B}"/>
              </a:ext>
            </a:extLst>
          </p:cNvPr>
          <p:cNvSpPr txBox="1"/>
          <p:nvPr/>
        </p:nvSpPr>
        <p:spPr>
          <a:xfrm>
            <a:off x="457200" y="4232787"/>
            <a:ext cx="11459495" cy="2554545"/>
          </a:xfrm>
          <a:prstGeom prst="rect">
            <a:avLst/>
          </a:prstGeom>
          <a:noFill/>
        </p:spPr>
        <p:txBody>
          <a:bodyPr wrap="square" rtlCol="0">
            <a:spAutoFit/>
          </a:bodyPr>
          <a:lstStyle/>
          <a:p>
            <a:pPr marL="342900" indent="-342900">
              <a:buFont typeface="Arial" panose="020B0604020202020204" pitchFamily="34" charset="0"/>
              <a:buChar char="•"/>
            </a:pPr>
            <a:r>
              <a:rPr lang="en-GB" sz="2000" b="1" dirty="0">
                <a:solidFill>
                  <a:srgbClr val="0070C0"/>
                </a:solidFill>
                <a:latin typeface="Arial" panose="020B0604020202020204" pitchFamily="34" charset="0"/>
                <a:cs typeface="Arial" panose="020B0604020202020204" pitchFamily="34" charset="0"/>
              </a:rPr>
              <a:t>In 2019, the Gross Profit Margin of the company is 26.80%, and in 2018 - 26.81%, a decrease of 0.05%. This may mean that the company decreased its profit margin in 2019. </a:t>
            </a:r>
          </a:p>
          <a:p>
            <a:pPr marL="342900" indent="-342900">
              <a:buFont typeface="Arial" panose="020B0604020202020204" pitchFamily="34" charset="0"/>
              <a:buChar char="•"/>
            </a:pPr>
            <a:r>
              <a:rPr lang="en-GB" sz="2000" b="1" dirty="0">
                <a:solidFill>
                  <a:srgbClr val="0070C0"/>
                </a:solidFill>
                <a:latin typeface="Arial" panose="020B0604020202020204" pitchFamily="34" charset="0"/>
                <a:cs typeface="Arial" panose="020B0604020202020204" pitchFamily="34" charset="0"/>
              </a:rPr>
              <a:t>At the same time, the Net Operating Profit Margin also decreased in 2019 to 7.60% from 2018-8.79%, decreasing by 13,55%.</a:t>
            </a:r>
          </a:p>
          <a:p>
            <a:pPr marL="342900" indent="-342900">
              <a:buFont typeface="Arial" panose="020B0604020202020204" pitchFamily="34" charset="0"/>
              <a:buChar char="•"/>
            </a:pPr>
            <a:r>
              <a:rPr lang="en-GB" sz="2000" b="1" dirty="0">
                <a:solidFill>
                  <a:srgbClr val="0070C0"/>
                </a:solidFill>
                <a:latin typeface="Arial" panose="020B0604020202020204" pitchFamily="34" charset="0"/>
                <a:cs typeface="Arial" panose="020B0604020202020204" pitchFamily="34" charset="0"/>
              </a:rPr>
              <a:t>All of this can be due to an increase in company costs or a decrease in the prices of the products sold, in order to achieve higher turnover to cover the higher costs. </a:t>
            </a:r>
          </a:p>
          <a:p>
            <a:pPr marL="342900" indent="-342900">
              <a:buFont typeface="Arial" panose="020B0604020202020204" pitchFamily="34" charset="0"/>
              <a:buChar char="•"/>
            </a:pPr>
            <a:r>
              <a:rPr lang="en-GB" sz="2000" b="1" dirty="0">
                <a:solidFill>
                  <a:srgbClr val="0070C0"/>
                </a:solidFill>
                <a:latin typeface="Arial" panose="020B0604020202020204" pitchFamily="34" charset="0"/>
                <a:cs typeface="Arial" panose="020B0604020202020204" pitchFamily="34" charset="0"/>
              </a:rPr>
              <a:t>This could also be because the company has invested part of the profits in buying fixed assets and financing other parts of the business.</a:t>
            </a:r>
          </a:p>
        </p:txBody>
      </p:sp>
    </p:spTree>
    <p:extLst>
      <p:ext uri="{BB962C8B-B14F-4D97-AF65-F5344CB8AC3E}">
        <p14:creationId xmlns:p14="http://schemas.microsoft.com/office/powerpoint/2010/main" val="2514116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Текстово поле 2">
            <a:extLst>
              <a:ext uri="{FF2B5EF4-FFF2-40B4-BE49-F238E27FC236}">
                <a16:creationId xmlns:a16="http://schemas.microsoft.com/office/drawing/2014/main" id="{836D047A-4007-4E8A-97DB-8A8EB722B1B4}"/>
              </a:ext>
            </a:extLst>
          </p:cNvPr>
          <p:cNvSpPr txBox="1"/>
          <p:nvPr/>
        </p:nvSpPr>
        <p:spPr>
          <a:xfrm>
            <a:off x="2286000" y="634181"/>
            <a:ext cx="7669161" cy="523220"/>
          </a:xfrm>
          <a:prstGeom prst="rect">
            <a:avLst/>
          </a:prstGeom>
          <a:noFill/>
        </p:spPr>
        <p:txBody>
          <a:bodyPr wrap="square" rtlCol="0">
            <a:spAutoFit/>
          </a:bodyPr>
          <a:lstStyle/>
          <a:p>
            <a:pPr algn="ctr"/>
            <a:r>
              <a:rPr lang="en-GB" sz="2800" b="1" dirty="0">
                <a:solidFill>
                  <a:srgbClr val="00B0F0"/>
                </a:solidFill>
                <a:latin typeface="Arial" panose="020B0604020202020204" pitchFamily="34" charset="0"/>
                <a:cs typeface="Arial" panose="020B0604020202020204" pitchFamily="34" charset="0"/>
              </a:rPr>
              <a:t>Capital structure</a:t>
            </a:r>
          </a:p>
        </p:txBody>
      </p:sp>
      <p:sp>
        <p:nvSpPr>
          <p:cNvPr id="4" name="Текстово поле 3">
            <a:extLst>
              <a:ext uri="{FF2B5EF4-FFF2-40B4-BE49-F238E27FC236}">
                <a16:creationId xmlns:a16="http://schemas.microsoft.com/office/drawing/2014/main" id="{500FD603-FD12-4D28-ACF2-2E54E5D90E0C}"/>
              </a:ext>
            </a:extLst>
          </p:cNvPr>
          <p:cNvSpPr txBox="1"/>
          <p:nvPr/>
        </p:nvSpPr>
        <p:spPr>
          <a:xfrm>
            <a:off x="901336" y="1358538"/>
            <a:ext cx="3891889" cy="461665"/>
          </a:xfrm>
          <a:prstGeom prst="rect">
            <a:avLst/>
          </a:prstGeom>
          <a:noFill/>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Interest Cover</a:t>
            </a:r>
          </a:p>
        </p:txBody>
      </p:sp>
      <p:graphicFrame>
        <p:nvGraphicFramePr>
          <p:cNvPr id="6" name="Таблица 5">
            <a:extLst>
              <a:ext uri="{FF2B5EF4-FFF2-40B4-BE49-F238E27FC236}">
                <a16:creationId xmlns:a16="http://schemas.microsoft.com/office/drawing/2014/main" id="{823D924F-D067-431A-AAA8-1328E3F81DE8}"/>
              </a:ext>
            </a:extLst>
          </p:cNvPr>
          <p:cNvGraphicFramePr>
            <a:graphicFrameLocks noGrp="1"/>
          </p:cNvGraphicFramePr>
          <p:nvPr>
            <p:extLst>
              <p:ext uri="{D42A27DB-BD31-4B8C-83A1-F6EECF244321}">
                <p14:modId xmlns:p14="http://schemas.microsoft.com/office/powerpoint/2010/main" val="2139240825"/>
              </p:ext>
            </p:extLst>
          </p:nvPr>
        </p:nvGraphicFramePr>
        <p:xfrm>
          <a:off x="501445" y="2312126"/>
          <a:ext cx="4114800" cy="1696130"/>
        </p:xfrm>
        <a:graphic>
          <a:graphicData uri="http://schemas.openxmlformats.org/drawingml/2006/table">
            <a:tbl>
              <a:tblPr>
                <a:tableStyleId>{5C22544A-7EE6-4342-B048-85BDC9FD1C3A}</a:tableStyleId>
              </a:tblPr>
              <a:tblGrid>
                <a:gridCol w="2221233">
                  <a:extLst>
                    <a:ext uri="{9D8B030D-6E8A-4147-A177-3AD203B41FA5}">
                      <a16:colId xmlns:a16="http://schemas.microsoft.com/office/drawing/2014/main" val="2894479742"/>
                    </a:ext>
                  </a:extLst>
                </a:gridCol>
                <a:gridCol w="900220">
                  <a:extLst>
                    <a:ext uri="{9D8B030D-6E8A-4147-A177-3AD203B41FA5}">
                      <a16:colId xmlns:a16="http://schemas.microsoft.com/office/drawing/2014/main" val="1435842225"/>
                    </a:ext>
                  </a:extLst>
                </a:gridCol>
                <a:gridCol w="993347">
                  <a:extLst>
                    <a:ext uri="{9D8B030D-6E8A-4147-A177-3AD203B41FA5}">
                      <a16:colId xmlns:a16="http://schemas.microsoft.com/office/drawing/2014/main" val="1213148279"/>
                    </a:ext>
                  </a:extLst>
                </a:gridCol>
              </a:tblGrid>
              <a:tr h="616776">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Interest cover</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4053770535"/>
                  </a:ext>
                </a:extLst>
              </a:tr>
              <a:tr h="539677">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12.00</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8.20</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485982253"/>
                  </a:ext>
                </a:extLst>
              </a:tr>
              <a:tr h="539677">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46.34</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1670466406"/>
                  </a:ext>
                </a:extLst>
              </a:tr>
            </a:tbl>
          </a:graphicData>
        </a:graphic>
      </p:graphicFrame>
      <p:sp>
        <p:nvSpPr>
          <p:cNvPr id="8" name="Текстово поле 7">
            <a:extLst>
              <a:ext uri="{FF2B5EF4-FFF2-40B4-BE49-F238E27FC236}">
                <a16:creationId xmlns:a16="http://schemas.microsoft.com/office/drawing/2014/main" id="{E06E6B70-3174-4451-A45B-CDDBE363E61B}"/>
              </a:ext>
            </a:extLst>
          </p:cNvPr>
          <p:cNvSpPr txBox="1"/>
          <p:nvPr/>
        </p:nvSpPr>
        <p:spPr>
          <a:xfrm>
            <a:off x="5904412" y="1358538"/>
            <a:ext cx="4802918" cy="461665"/>
          </a:xfrm>
          <a:prstGeom prst="rect">
            <a:avLst/>
          </a:prstGeom>
          <a:noFill/>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Debt Capital</a:t>
            </a:r>
          </a:p>
        </p:txBody>
      </p:sp>
      <p:graphicFrame>
        <p:nvGraphicFramePr>
          <p:cNvPr id="11" name="Таблица 10">
            <a:extLst>
              <a:ext uri="{FF2B5EF4-FFF2-40B4-BE49-F238E27FC236}">
                <a16:creationId xmlns:a16="http://schemas.microsoft.com/office/drawing/2014/main" id="{398DFB57-B7EA-4FAE-BAEE-17EBCF4E0CA3}"/>
              </a:ext>
            </a:extLst>
          </p:cNvPr>
          <p:cNvGraphicFramePr>
            <a:graphicFrameLocks noGrp="1"/>
          </p:cNvGraphicFramePr>
          <p:nvPr>
            <p:extLst>
              <p:ext uri="{D42A27DB-BD31-4B8C-83A1-F6EECF244321}">
                <p14:modId xmlns:p14="http://schemas.microsoft.com/office/powerpoint/2010/main" val="968686020"/>
              </p:ext>
            </p:extLst>
          </p:nvPr>
        </p:nvGraphicFramePr>
        <p:xfrm>
          <a:off x="5172891" y="2021342"/>
          <a:ext cx="6517664" cy="1986915"/>
        </p:xfrm>
        <a:graphic>
          <a:graphicData uri="http://schemas.openxmlformats.org/drawingml/2006/table">
            <a:tbl>
              <a:tblPr>
                <a:tableStyleId>{5C22544A-7EE6-4342-B048-85BDC9FD1C3A}</a:tableStyleId>
              </a:tblPr>
              <a:tblGrid>
                <a:gridCol w="4286709">
                  <a:extLst>
                    <a:ext uri="{9D8B030D-6E8A-4147-A177-3AD203B41FA5}">
                      <a16:colId xmlns:a16="http://schemas.microsoft.com/office/drawing/2014/main" val="215188616"/>
                    </a:ext>
                  </a:extLst>
                </a:gridCol>
                <a:gridCol w="1074596">
                  <a:extLst>
                    <a:ext uri="{9D8B030D-6E8A-4147-A177-3AD203B41FA5}">
                      <a16:colId xmlns:a16="http://schemas.microsoft.com/office/drawing/2014/main" val="4170607385"/>
                    </a:ext>
                  </a:extLst>
                </a:gridCol>
                <a:gridCol w="1156359">
                  <a:extLst>
                    <a:ext uri="{9D8B030D-6E8A-4147-A177-3AD203B41FA5}">
                      <a16:colId xmlns:a16="http://schemas.microsoft.com/office/drawing/2014/main" val="859026094"/>
                    </a:ext>
                  </a:extLst>
                </a:gridCol>
              </a:tblGrid>
              <a:tr h="223217">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2106640888"/>
                  </a:ext>
                </a:extLst>
              </a:tr>
              <a:tr h="223217">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Debt capital- leverage version</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ctr"/>
                      <a:r>
                        <a:rPr lang="en-GB" sz="1800" b="1" u="none" strike="noStrike">
                          <a:solidFill>
                            <a:srgbClr val="0070C0"/>
                          </a:solidFill>
                          <a:effectLst/>
                          <a:latin typeface="Arial" panose="020B0604020202020204" pitchFamily="34" charset="0"/>
                          <a:cs typeface="Arial" panose="020B0604020202020204" pitchFamily="34" charset="0"/>
                        </a:rPr>
                        <a:t>199.48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ctr"/>
                </a:tc>
                <a:tc>
                  <a:txBody>
                    <a:bodyPr/>
                    <a:lstStyle/>
                    <a:p>
                      <a:pPr algn="ctr" fontAlgn="ctr"/>
                      <a:r>
                        <a:rPr lang="en-GB" sz="1800" b="1" u="none" strike="noStrike">
                          <a:solidFill>
                            <a:srgbClr val="0070C0"/>
                          </a:solidFill>
                          <a:effectLst/>
                          <a:latin typeface="Arial" panose="020B0604020202020204" pitchFamily="34" charset="0"/>
                          <a:cs typeface="Arial" panose="020B0604020202020204" pitchFamily="34" charset="0"/>
                        </a:rPr>
                        <a:t>221.47</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582957281"/>
                  </a:ext>
                </a:extLst>
              </a:tr>
              <a:tr h="223217">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ctr"/>
                      <a:r>
                        <a:rPr lang="en-GB" sz="1800" b="1" u="none" strike="noStrike">
                          <a:solidFill>
                            <a:srgbClr val="0070C0"/>
                          </a:solidFill>
                          <a:effectLst/>
                          <a:latin typeface="Arial" panose="020B0604020202020204" pitchFamily="34" charset="0"/>
                          <a:cs typeface="Arial" panose="020B0604020202020204" pitchFamily="34" charset="0"/>
                        </a:rPr>
                        <a:t>-9.93</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ctr"/>
                </a:tc>
                <a:tc>
                  <a:txBody>
                    <a:bodyPr/>
                    <a:lstStyle/>
                    <a:p>
                      <a:pPr algn="ctr" fontAlgn="ctr"/>
                      <a:r>
                        <a:rPr lang="en-GB" sz="1800" b="1" u="none" strike="noStrike">
                          <a:solidFill>
                            <a:srgbClr val="0070C0"/>
                          </a:solidFill>
                          <a:effectLst/>
                          <a:latin typeface="Arial" panose="020B0604020202020204" pitchFamily="34" charset="0"/>
                          <a:cs typeface="Arial" panose="020B0604020202020204" pitchFamily="34" charset="0"/>
                        </a:rPr>
                        <a:t> </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1498498919"/>
                  </a:ext>
                </a:extLst>
              </a:tr>
              <a:tr h="223217">
                <a:tc>
                  <a:txBody>
                    <a:bodyPr/>
                    <a:lstStyle/>
                    <a:p>
                      <a:pPr algn="l" fontAlgn="b"/>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ct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ctr"/>
                </a:tc>
                <a:tc>
                  <a:txBody>
                    <a:bodyPr/>
                    <a:lstStyle/>
                    <a:p>
                      <a:pPr algn="ctr" fontAlgn="ct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2338709634"/>
                  </a:ext>
                </a:extLst>
              </a:tr>
              <a:tr h="223217">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ctr"/>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ctr"/>
                </a:tc>
                <a:tc>
                  <a:txBody>
                    <a:bodyPr/>
                    <a:lstStyle/>
                    <a:p>
                      <a:pPr algn="ctr" fontAlgn="ctr"/>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3078473388"/>
                  </a:ext>
                </a:extLst>
              </a:tr>
              <a:tr h="223217">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Debt capital- capital structure version</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ctr"/>
                      <a:r>
                        <a:rPr lang="en-GB" sz="1800" b="1" u="none" strike="noStrike">
                          <a:solidFill>
                            <a:srgbClr val="0070C0"/>
                          </a:solidFill>
                          <a:effectLst/>
                          <a:latin typeface="Arial" panose="020B0604020202020204" pitchFamily="34" charset="0"/>
                          <a:cs typeface="Arial" panose="020B0604020202020204" pitchFamily="34" charset="0"/>
                        </a:rPr>
                        <a:t>66.61</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ctr"/>
                </a:tc>
                <a:tc>
                  <a:txBody>
                    <a:bodyPr/>
                    <a:lstStyle/>
                    <a:p>
                      <a:pPr algn="ctr" fontAlgn="ctr"/>
                      <a:r>
                        <a:rPr lang="en-GB" sz="1800" b="1" u="none" strike="noStrike" dirty="0">
                          <a:solidFill>
                            <a:srgbClr val="0070C0"/>
                          </a:solidFill>
                          <a:effectLst/>
                          <a:latin typeface="Arial" panose="020B0604020202020204" pitchFamily="34" charset="0"/>
                          <a:cs typeface="Arial" panose="020B0604020202020204" pitchFamily="34" charset="0"/>
                        </a:rPr>
                        <a:t>68.89</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1989019774"/>
                  </a:ext>
                </a:extLst>
              </a:tr>
              <a:tr h="223217">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ctr"/>
                      <a:r>
                        <a:rPr lang="en-GB" sz="1800" b="1" u="none" strike="noStrike" dirty="0">
                          <a:solidFill>
                            <a:srgbClr val="0070C0"/>
                          </a:solidFill>
                          <a:effectLst/>
                          <a:latin typeface="Arial" panose="020B0604020202020204" pitchFamily="34" charset="0"/>
                          <a:cs typeface="Arial" panose="020B0604020202020204" pitchFamily="34" charset="0"/>
                        </a:rPr>
                        <a:t>-3.32</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ctr"/>
                </a:tc>
                <a:tc>
                  <a:txBody>
                    <a:bodyPr/>
                    <a:lstStyle/>
                    <a:p>
                      <a:pPr algn="ctr" fontAlgn="ctr"/>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ctr"/>
                </a:tc>
                <a:extLst>
                  <a:ext uri="{0D108BD9-81ED-4DB2-BD59-A6C34878D82A}">
                    <a16:rowId xmlns:a16="http://schemas.microsoft.com/office/drawing/2014/main" val="3728973436"/>
                  </a:ext>
                </a:extLst>
              </a:tr>
            </a:tbl>
          </a:graphicData>
        </a:graphic>
      </p:graphicFrame>
      <p:sp>
        <p:nvSpPr>
          <p:cNvPr id="2" name="Текстово поле 1">
            <a:extLst>
              <a:ext uri="{FF2B5EF4-FFF2-40B4-BE49-F238E27FC236}">
                <a16:creationId xmlns:a16="http://schemas.microsoft.com/office/drawing/2014/main" id="{8875B984-4B25-405B-995A-2A311807B09C}"/>
              </a:ext>
            </a:extLst>
          </p:cNvPr>
          <p:cNvSpPr txBox="1"/>
          <p:nvPr/>
        </p:nvSpPr>
        <p:spPr>
          <a:xfrm>
            <a:off x="640080" y="4454434"/>
            <a:ext cx="11142617" cy="646331"/>
          </a:xfrm>
          <a:prstGeom prst="rect">
            <a:avLst/>
          </a:prstGeom>
          <a:noFill/>
        </p:spPr>
        <p:txBody>
          <a:bodyPr wrap="square" rtlCol="0">
            <a:spAutoFit/>
          </a:bodyPr>
          <a:lstStyle/>
          <a:p>
            <a:endParaRPr lang="en-GB" dirty="0"/>
          </a:p>
          <a:p>
            <a:endParaRPr lang="en-GB" dirty="0"/>
          </a:p>
        </p:txBody>
      </p:sp>
      <p:sp>
        <p:nvSpPr>
          <p:cNvPr id="5" name="Текстово поле 4">
            <a:extLst>
              <a:ext uri="{FF2B5EF4-FFF2-40B4-BE49-F238E27FC236}">
                <a16:creationId xmlns:a16="http://schemas.microsoft.com/office/drawing/2014/main" id="{9D8C885E-D93E-4C4B-9913-EAA587614DB9}"/>
              </a:ext>
            </a:extLst>
          </p:cNvPr>
          <p:cNvSpPr txBox="1"/>
          <p:nvPr/>
        </p:nvSpPr>
        <p:spPr>
          <a:xfrm>
            <a:off x="757646" y="4454434"/>
            <a:ext cx="10794274" cy="2031325"/>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This ratio is based on the capital structure of the company. In 2019, Rangemaster plc has a debt of 199.48% compared to 2018, when it was 221.48%, a decrease of 9.93%. </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This shows that in 2019 the company is not so dependent on debt. </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Also, borrowing dropped 3.32% in 2019, down 68.89% from 2019 and 66.61% in 2018.</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 While interest coverage increased by 46.30%, in 2018 it was 8.20% and in 2019 - 12%. This shows the stabilization of the company as it can cover a larger percentage of its debts and at the same time relies on more own funds.</a:t>
            </a:r>
          </a:p>
        </p:txBody>
      </p:sp>
    </p:spTree>
    <p:extLst>
      <p:ext uri="{BB962C8B-B14F-4D97-AF65-F5344CB8AC3E}">
        <p14:creationId xmlns:p14="http://schemas.microsoft.com/office/powerpoint/2010/main" val="2167274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Текстово поле 1">
            <a:extLst>
              <a:ext uri="{FF2B5EF4-FFF2-40B4-BE49-F238E27FC236}">
                <a16:creationId xmlns:a16="http://schemas.microsoft.com/office/drawing/2014/main" id="{EC4FCE57-B2E9-406D-8C8A-BCA7210465E9}"/>
              </a:ext>
            </a:extLst>
          </p:cNvPr>
          <p:cNvSpPr txBox="1"/>
          <p:nvPr/>
        </p:nvSpPr>
        <p:spPr>
          <a:xfrm>
            <a:off x="1371600" y="653143"/>
            <a:ext cx="9614263" cy="523220"/>
          </a:xfrm>
          <a:prstGeom prst="rect">
            <a:avLst/>
          </a:prstGeom>
          <a:noFill/>
        </p:spPr>
        <p:txBody>
          <a:bodyPr wrap="square" rtlCol="0">
            <a:spAutoFit/>
          </a:bodyPr>
          <a:lstStyle/>
          <a:p>
            <a:pPr algn="ctr"/>
            <a:r>
              <a:rPr lang="en-GB" sz="2800" b="1" dirty="0">
                <a:solidFill>
                  <a:srgbClr val="00B0F0"/>
                </a:solidFill>
                <a:latin typeface="Arial" panose="020B0604020202020204" pitchFamily="34" charset="0"/>
                <a:cs typeface="Arial" panose="020B0604020202020204" pitchFamily="34" charset="0"/>
              </a:rPr>
              <a:t>Investment Ratio</a:t>
            </a:r>
          </a:p>
        </p:txBody>
      </p:sp>
      <p:sp>
        <p:nvSpPr>
          <p:cNvPr id="3" name="Текстово поле 2">
            <a:extLst>
              <a:ext uri="{FF2B5EF4-FFF2-40B4-BE49-F238E27FC236}">
                <a16:creationId xmlns:a16="http://schemas.microsoft.com/office/drawing/2014/main" id="{C479B7C8-B12F-4A0B-AFF0-5CCBBCCC3BA3}"/>
              </a:ext>
            </a:extLst>
          </p:cNvPr>
          <p:cNvSpPr txBox="1"/>
          <p:nvPr/>
        </p:nvSpPr>
        <p:spPr>
          <a:xfrm>
            <a:off x="979714" y="1593669"/>
            <a:ext cx="4415246" cy="461665"/>
          </a:xfrm>
          <a:prstGeom prst="rect">
            <a:avLst/>
          </a:prstGeom>
          <a:noFill/>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Price Earning Ratio</a:t>
            </a:r>
          </a:p>
        </p:txBody>
      </p:sp>
      <p:sp>
        <p:nvSpPr>
          <p:cNvPr id="4" name="Текстово поле 3">
            <a:extLst>
              <a:ext uri="{FF2B5EF4-FFF2-40B4-BE49-F238E27FC236}">
                <a16:creationId xmlns:a16="http://schemas.microsoft.com/office/drawing/2014/main" id="{8EF9B105-9912-4240-B3F8-99EFE94E64E2}"/>
              </a:ext>
            </a:extLst>
          </p:cNvPr>
          <p:cNvSpPr txBox="1"/>
          <p:nvPr/>
        </p:nvSpPr>
        <p:spPr>
          <a:xfrm>
            <a:off x="6648993" y="1593669"/>
            <a:ext cx="4676503" cy="461665"/>
          </a:xfrm>
          <a:prstGeom prst="rect">
            <a:avLst/>
          </a:prstGeom>
          <a:noFill/>
        </p:spPr>
        <p:txBody>
          <a:bodyPr wrap="square" rtlCol="0">
            <a:spAutoFit/>
          </a:bodyPr>
          <a:lstStyle/>
          <a:p>
            <a:r>
              <a:rPr lang="en-GB" sz="2400" b="1" dirty="0">
                <a:solidFill>
                  <a:srgbClr val="7030A0"/>
                </a:solidFill>
                <a:latin typeface="Arial" panose="020B0604020202020204" pitchFamily="34" charset="0"/>
                <a:cs typeface="Arial" panose="020B0604020202020204" pitchFamily="34" charset="0"/>
              </a:rPr>
              <a:t>Dividends Percentage pay-out</a:t>
            </a:r>
          </a:p>
        </p:txBody>
      </p:sp>
      <p:graphicFrame>
        <p:nvGraphicFramePr>
          <p:cNvPr id="6" name="Таблица 5">
            <a:extLst>
              <a:ext uri="{FF2B5EF4-FFF2-40B4-BE49-F238E27FC236}">
                <a16:creationId xmlns:a16="http://schemas.microsoft.com/office/drawing/2014/main" id="{B0BE6F51-344D-4134-A433-65CBE3D8DA7F}"/>
              </a:ext>
            </a:extLst>
          </p:cNvPr>
          <p:cNvGraphicFramePr>
            <a:graphicFrameLocks noGrp="1"/>
          </p:cNvGraphicFramePr>
          <p:nvPr>
            <p:extLst>
              <p:ext uri="{D42A27DB-BD31-4B8C-83A1-F6EECF244321}">
                <p14:modId xmlns:p14="http://schemas.microsoft.com/office/powerpoint/2010/main" val="1856366688"/>
              </p:ext>
            </p:extLst>
          </p:nvPr>
        </p:nvGraphicFramePr>
        <p:xfrm>
          <a:off x="535577" y="2299063"/>
          <a:ext cx="4715692" cy="1349547"/>
        </p:xfrm>
        <a:graphic>
          <a:graphicData uri="http://schemas.openxmlformats.org/drawingml/2006/table">
            <a:tbl>
              <a:tblPr>
                <a:tableStyleId>{5C22544A-7EE6-4342-B048-85BDC9FD1C3A}</a:tableStyleId>
              </a:tblPr>
              <a:tblGrid>
                <a:gridCol w="2545603">
                  <a:extLst>
                    <a:ext uri="{9D8B030D-6E8A-4147-A177-3AD203B41FA5}">
                      <a16:colId xmlns:a16="http://schemas.microsoft.com/office/drawing/2014/main" val="4238360006"/>
                    </a:ext>
                  </a:extLst>
                </a:gridCol>
                <a:gridCol w="1031681">
                  <a:extLst>
                    <a:ext uri="{9D8B030D-6E8A-4147-A177-3AD203B41FA5}">
                      <a16:colId xmlns:a16="http://schemas.microsoft.com/office/drawing/2014/main" val="4108102520"/>
                    </a:ext>
                  </a:extLst>
                </a:gridCol>
                <a:gridCol w="1138408">
                  <a:extLst>
                    <a:ext uri="{9D8B030D-6E8A-4147-A177-3AD203B41FA5}">
                      <a16:colId xmlns:a16="http://schemas.microsoft.com/office/drawing/2014/main" val="1392592595"/>
                    </a:ext>
                  </a:extLst>
                </a:gridCol>
              </a:tblGrid>
              <a:tr h="395691">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Price earnings ratio (p/E)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2019</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2811800322"/>
                  </a:ext>
                </a:extLst>
              </a:tr>
              <a:tr h="395691">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5.56</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5.39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181895076"/>
                  </a:ext>
                </a:extLst>
              </a:tr>
              <a:tr h="395691">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3.03</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169358394"/>
                  </a:ext>
                </a:extLst>
              </a:tr>
            </a:tbl>
          </a:graphicData>
        </a:graphic>
      </p:graphicFrame>
      <p:sp>
        <p:nvSpPr>
          <p:cNvPr id="7" name="Текстово поле 6">
            <a:extLst>
              <a:ext uri="{FF2B5EF4-FFF2-40B4-BE49-F238E27FC236}">
                <a16:creationId xmlns:a16="http://schemas.microsoft.com/office/drawing/2014/main" id="{D7D2C713-67FC-47AF-83EF-72D918C5410C}"/>
              </a:ext>
            </a:extLst>
          </p:cNvPr>
          <p:cNvSpPr txBox="1"/>
          <p:nvPr/>
        </p:nvSpPr>
        <p:spPr>
          <a:xfrm>
            <a:off x="6505303" y="2612571"/>
            <a:ext cx="4820193" cy="1013497"/>
          </a:xfrm>
          <a:prstGeom prst="rect">
            <a:avLst/>
          </a:prstGeom>
          <a:noFill/>
        </p:spPr>
        <p:txBody>
          <a:bodyPr wrap="square" rtlCol="0">
            <a:spAutoFit/>
          </a:bodyPr>
          <a:lstStyle/>
          <a:p>
            <a:endParaRPr lang="en-GB" dirty="0"/>
          </a:p>
        </p:txBody>
      </p:sp>
      <p:graphicFrame>
        <p:nvGraphicFramePr>
          <p:cNvPr id="8" name="Таблица 7">
            <a:extLst>
              <a:ext uri="{FF2B5EF4-FFF2-40B4-BE49-F238E27FC236}">
                <a16:creationId xmlns:a16="http://schemas.microsoft.com/office/drawing/2014/main" id="{E2EEFF6F-8CB1-402A-8373-11FF846F3066}"/>
              </a:ext>
            </a:extLst>
          </p:cNvPr>
          <p:cNvGraphicFramePr>
            <a:graphicFrameLocks noGrp="1"/>
          </p:cNvGraphicFramePr>
          <p:nvPr>
            <p:extLst>
              <p:ext uri="{D42A27DB-BD31-4B8C-83A1-F6EECF244321}">
                <p14:modId xmlns:p14="http://schemas.microsoft.com/office/powerpoint/2010/main" val="4190357893"/>
              </p:ext>
            </p:extLst>
          </p:nvPr>
        </p:nvGraphicFramePr>
        <p:xfrm>
          <a:off x="6361611" y="2299063"/>
          <a:ext cx="4963886" cy="1187073"/>
        </p:xfrm>
        <a:graphic>
          <a:graphicData uri="http://schemas.openxmlformats.org/drawingml/2006/table">
            <a:tbl>
              <a:tblPr>
                <a:tableStyleId>{5C22544A-7EE6-4342-B048-85BDC9FD1C3A}</a:tableStyleId>
              </a:tblPr>
              <a:tblGrid>
                <a:gridCol w="3264778">
                  <a:extLst>
                    <a:ext uri="{9D8B030D-6E8A-4147-A177-3AD203B41FA5}">
                      <a16:colId xmlns:a16="http://schemas.microsoft.com/office/drawing/2014/main" val="3027193142"/>
                    </a:ext>
                  </a:extLst>
                </a:gridCol>
                <a:gridCol w="818418">
                  <a:extLst>
                    <a:ext uri="{9D8B030D-6E8A-4147-A177-3AD203B41FA5}">
                      <a16:colId xmlns:a16="http://schemas.microsoft.com/office/drawing/2014/main" val="816513738"/>
                    </a:ext>
                  </a:extLst>
                </a:gridCol>
                <a:gridCol w="880690">
                  <a:extLst>
                    <a:ext uri="{9D8B030D-6E8A-4147-A177-3AD203B41FA5}">
                      <a16:colId xmlns:a16="http://schemas.microsoft.com/office/drawing/2014/main" val="612633500"/>
                    </a:ext>
                  </a:extLst>
                </a:gridCol>
              </a:tblGrid>
              <a:tr h="395691">
                <a:tc>
                  <a:txBody>
                    <a:bodyPr/>
                    <a:lstStyle/>
                    <a:p>
                      <a:pPr algn="l" fontAlgn="b"/>
                      <a:r>
                        <a:rPr lang="en-GB" sz="1800" b="1" u="none" strike="noStrike">
                          <a:solidFill>
                            <a:srgbClr val="0070C0"/>
                          </a:solidFill>
                          <a:effectLst/>
                          <a:latin typeface="Arial" panose="020B0604020202020204" pitchFamily="34" charset="0"/>
                          <a:cs typeface="Arial" panose="020B0604020202020204" pitchFamily="34" charset="0"/>
                        </a:rPr>
                        <a:t>Dividends percentage payuot</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2019</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2018</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125776179"/>
                  </a:ext>
                </a:extLst>
              </a:tr>
              <a:tr h="395691">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52,381</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58,824</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742034943"/>
                  </a:ext>
                </a:extLst>
              </a:tr>
              <a:tr h="395691">
                <a:tc>
                  <a:txBody>
                    <a:bodyPr/>
                    <a:lstStyle/>
                    <a:p>
                      <a:pPr algn="l" fontAlgn="b"/>
                      <a:r>
                        <a:rPr lang="en-GB" sz="1800" b="1" u="none" strike="noStrike" dirty="0">
                          <a:solidFill>
                            <a:srgbClr val="0070C0"/>
                          </a:solidFill>
                          <a:effectLst/>
                          <a:latin typeface="Arial" panose="020B0604020202020204" pitchFamily="34" charset="0"/>
                          <a:cs typeface="Arial" panose="020B0604020202020204" pitchFamily="34" charset="0"/>
                        </a:rPr>
                        <a:t>Relative difference</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a:solidFill>
                            <a:srgbClr val="0070C0"/>
                          </a:solidFill>
                          <a:effectLst/>
                          <a:latin typeface="Arial" panose="020B0604020202020204" pitchFamily="34" charset="0"/>
                          <a:cs typeface="Arial" panose="020B0604020202020204" pitchFamily="34" charset="0"/>
                        </a:rPr>
                        <a:t>-10.95</a:t>
                      </a:r>
                      <a:endParaRPr lang="en-GB" sz="1800" b="1" i="0" u="none" strike="noStrike">
                        <a:solidFill>
                          <a:srgbClr val="0070C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r>
                        <a:rPr lang="en-GB" sz="1800" b="1" u="none" strike="noStrike" dirty="0">
                          <a:solidFill>
                            <a:srgbClr val="0070C0"/>
                          </a:solidFill>
                          <a:effectLst/>
                          <a:latin typeface="Arial" panose="020B0604020202020204" pitchFamily="34" charset="0"/>
                          <a:cs typeface="Arial" panose="020B0604020202020204" pitchFamily="34" charset="0"/>
                        </a:rPr>
                        <a:t> </a:t>
                      </a:r>
                      <a:endParaRPr lang="en-GB" sz="1800" b="1" i="0" u="none" strike="noStrike" dirty="0">
                        <a:solidFill>
                          <a:srgbClr val="0070C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4145908325"/>
                  </a:ext>
                </a:extLst>
              </a:tr>
            </a:tbl>
          </a:graphicData>
        </a:graphic>
      </p:graphicFrame>
      <p:sp>
        <p:nvSpPr>
          <p:cNvPr id="10" name="Текстово поле 9">
            <a:extLst>
              <a:ext uri="{FF2B5EF4-FFF2-40B4-BE49-F238E27FC236}">
                <a16:creationId xmlns:a16="http://schemas.microsoft.com/office/drawing/2014/main" id="{F52D258F-18AB-4514-9259-83027E2F90E3}"/>
              </a:ext>
            </a:extLst>
          </p:cNvPr>
          <p:cNvSpPr txBox="1"/>
          <p:nvPr/>
        </p:nvSpPr>
        <p:spPr>
          <a:xfrm>
            <a:off x="849086" y="4193177"/>
            <a:ext cx="10476410" cy="2031325"/>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The price to earnings ratio shows that in 2019 the ratio of the company has increased by 3.03%, in 2018 it is 5.39 years and in 2019 it is 5.56 years. </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At the same time, the dividend payment is reduced by 10.95%.</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All this indicates an improvement in the financial position of the company and a better position on the market.</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This is a good sign for investors because the company shows a trend for long-term development.</a:t>
            </a:r>
          </a:p>
        </p:txBody>
      </p:sp>
    </p:spTree>
    <p:extLst>
      <p:ext uri="{BB962C8B-B14F-4D97-AF65-F5344CB8AC3E}">
        <p14:creationId xmlns:p14="http://schemas.microsoft.com/office/powerpoint/2010/main" val="19874486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Текстово поле 1">
            <a:extLst>
              <a:ext uri="{FF2B5EF4-FFF2-40B4-BE49-F238E27FC236}">
                <a16:creationId xmlns:a16="http://schemas.microsoft.com/office/drawing/2014/main" id="{FE3364AB-BF1E-4F95-82E4-5C7EF0388AF3}"/>
              </a:ext>
            </a:extLst>
          </p:cNvPr>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dirty="0">
                <a:solidFill>
                  <a:srgbClr val="7030A0"/>
                </a:solidFill>
                <a:latin typeface="Arial" panose="020B0604020202020204" pitchFamily="34" charset="0"/>
                <a:ea typeface="+mj-ea"/>
                <a:cs typeface="Arial" panose="020B0604020202020204" pitchFamily="34" charset="0"/>
              </a:rPr>
              <a:t>Recommendation</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Текстово поле 3">
            <a:extLst>
              <a:ext uri="{FF2B5EF4-FFF2-40B4-BE49-F238E27FC236}">
                <a16:creationId xmlns:a16="http://schemas.microsoft.com/office/drawing/2014/main" id="{00673B79-604E-494E-8F2E-62C09B4CE6B1}"/>
              </a:ext>
            </a:extLst>
          </p:cNvPr>
          <p:cNvSpPr txBox="1"/>
          <p:nvPr/>
        </p:nvSpPr>
        <p:spPr>
          <a:xfrm>
            <a:off x="590719" y="2224323"/>
            <a:ext cx="4559425" cy="4578178"/>
          </a:xfrm>
          <a:prstGeom prst="rect">
            <a:avLst/>
          </a:prstGeom>
        </p:spPr>
        <p:txBody>
          <a:bodyPr vert="horz" lIns="91440" tIns="45720" rIns="91440" bIns="45720" rtlCol="0" anchor="ctr">
            <a:normAutofit fontScale="85000" lnSpcReduction="20000"/>
          </a:bodyPr>
          <a:lstStyle/>
          <a:p>
            <a:pPr marL="285750" indent="-228600">
              <a:lnSpc>
                <a:spcPct val="90000"/>
              </a:lnSpc>
              <a:spcAft>
                <a:spcPts val="600"/>
              </a:spcAft>
              <a:buFont typeface="Arial" panose="020B0604020202020204" pitchFamily="34" charset="0"/>
              <a:buChar char="•"/>
            </a:pPr>
            <a:endParaRPr lang="en-US" sz="1400" b="1" dirty="0">
              <a:solidFill>
                <a:srgbClr val="0070C0"/>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900" b="1" dirty="0">
                <a:solidFill>
                  <a:srgbClr val="0070C0"/>
                </a:solidFill>
                <a:latin typeface="Arial" panose="020B0604020202020204" pitchFamily="34" charset="0"/>
                <a:cs typeface="Arial" panose="020B0604020202020204" pitchFamily="34" charset="0"/>
              </a:rPr>
              <a:t> Rangemaster plc management should be focusing on the operation. If the operation goes as smooth as it is then there, It will be no problem. </a:t>
            </a:r>
          </a:p>
          <a:p>
            <a:pPr marL="285750" indent="-228600">
              <a:lnSpc>
                <a:spcPct val="90000"/>
              </a:lnSpc>
              <a:spcAft>
                <a:spcPts val="600"/>
              </a:spcAft>
              <a:buFont typeface="Arial" panose="020B0604020202020204" pitchFamily="34" charset="0"/>
              <a:buChar char="•"/>
            </a:pPr>
            <a:r>
              <a:rPr lang="en-US" sz="1900" b="1" dirty="0">
                <a:solidFill>
                  <a:srgbClr val="0070C0"/>
                </a:solidFill>
                <a:latin typeface="Arial" panose="020B0604020202020204" pitchFamily="34" charset="0"/>
                <a:cs typeface="Arial" panose="020B0604020202020204" pitchFamily="34" charset="0"/>
              </a:rPr>
              <a:t>As the gearing is decreased, the management should focus on taking the benefit. </a:t>
            </a:r>
          </a:p>
          <a:p>
            <a:pPr marL="285750" indent="-228600">
              <a:lnSpc>
                <a:spcPct val="90000"/>
              </a:lnSpc>
              <a:spcAft>
                <a:spcPts val="600"/>
              </a:spcAft>
              <a:buFont typeface="Arial" panose="020B0604020202020204" pitchFamily="34" charset="0"/>
              <a:buChar char="•"/>
            </a:pPr>
            <a:r>
              <a:rPr lang="en-US" sz="1900" b="1" dirty="0">
                <a:solidFill>
                  <a:srgbClr val="0070C0"/>
                </a:solidFill>
                <a:latin typeface="Arial" panose="020B0604020202020204" pitchFamily="34" charset="0"/>
                <a:cs typeface="Arial" panose="020B0604020202020204" pitchFamily="34" charset="0"/>
              </a:rPr>
              <a:t>Although some management practices thought against gearing, the organization is already purchasing all of their items on credit. That means the management agreed in gearing, therefore they should focus on taking well advantage of the opportunity. </a:t>
            </a:r>
          </a:p>
          <a:p>
            <a:pPr marL="285750" indent="-228600">
              <a:lnSpc>
                <a:spcPct val="90000"/>
              </a:lnSpc>
              <a:spcAft>
                <a:spcPts val="600"/>
              </a:spcAft>
              <a:buFont typeface="Arial" panose="020B0604020202020204" pitchFamily="34" charset="0"/>
              <a:buChar char="•"/>
            </a:pPr>
            <a:r>
              <a:rPr lang="en-US" sz="1900" b="1" dirty="0">
                <a:solidFill>
                  <a:srgbClr val="0070C0"/>
                </a:solidFill>
                <a:latin typeface="Arial" panose="020B0604020202020204" pitchFamily="34" charset="0"/>
                <a:cs typeface="Arial" panose="020B0604020202020204" pitchFamily="34" charset="0"/>
              </a:rPr>
              <a:t> The management has to be very careful as they will have no chance to make any mistake. It's only because stakeholders will have more expectations to the management for next year. </a:t>
            </a:r>
          </a:p>
          <a:p>
            <a:pPr marL="285750" indent="-228600">
              <a:lnSpc>
                <a:spcPct val="90000"/>
              </a:lnSpc>
              <a:spcAft>
                <a:spcPts val="600"/>
              </a:spcAft>
              <a:buFont typeface="Arial" panose="020B0604020202020204" pitchFamily="34" charset="0"/>
              <a:buChar char="•"/>
            </a:pPr>
            <a:r>
              <a:rPr lang="en-US" sz="1900" b="1" dirty="0">
                <a:solidFill>
                  <a:srgbClr val="0070C0"/>
                </a:solidFill>
                <a:latin typeface="Arial" panose="020B0604020202020204" pitchFamily="34" charset="0"/>
                <a:cs typeface="Arial" panose="020B0604020202020204" pitchFamily="34" charset="0"/>
              </a:rPr>
              <a:t>The company should be focused on long term investment and fine an innovative strategy for future development.</a:t>
            </a:r>
          </a:p>
          <a:p>
            <a:pPr>
              <a:lnSpc>
                <a:spcPct val="90000"/>
              </a:lnSpc>
              <a:spcAft>
                <a:spcPts val="600"/>
              </a:spcAft>
            </a:pPr>
            <a:r>
              <a:rPr lang="en-US" sz="1400" dirty="0"/>
              <a:t> </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Картина 5" descr="Картина, която съдържа маса, седящ, държащ, мъж&#10;&#10;Описанието е генерирано автоматично">
            <a:extLst>
              <a:ext uri="{FF2B5EF4-FFF2-40B4-BE49-F238E27FC236}">
                <a16:creationId xmlns:a16="http://schemas.microsoft.com/office/drawing/2014/main" id="{7CB1682F-D427-4E82-A0AE-B3EC7BC5265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818" r="38623" b="-1"/>
          <a:stretch/>
        </p:blipFill>
        <p:spPr>
          <a:xfrm>
            <a:off x="5977788" y="799352"/>
            <a:ext cx="5425410" cy="5259296"/>
          </a:xfrm>
          <a:prstGeom prst="rect">
            <a:avLst/>
          </a:prstGeom>
        </p:spPr>
      </p:pic>
      <p:sp>
        <p:nvSpPr>
          <p:cNvPr id="3" name="Текстово поле 2">
            <a:extLst>
              <a:ext uri="{FF2B5EF4-FFF2-40B4-BE49-F238E27FC236}">
                <a16:creationId xmlns:a16="http://schemas.microsoft.com/office/drawing/2014/main" id="{4440397F-AF91-4519-ACCA-B7BBEF6B548A}"/>
              </a:ext>
            </a:extLst>
          </p:cNvPr>
          <p:cNvSpPr txBox="1"/>
          <p:nvPr/>
        </p:nvSpPr>
        <p:spPr>
          <a:xfrm>
            <a:off x="1227909" y="2037806"/>
            <a:ext cx="9575074" cy="384048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080382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Текстово поле 1">
            <a:extLst>
              <a:ext uri="{FF2B5EF4-FFF2-40B4-BE49-F238E27FC236}">
                <a16:creationId xmlns:a16="http://schemas.microsoft.com/office/drawing/2014/main" id="{A0500659-AB57-4960-B919-547997970ECD}"/>
              </a:ext>
            </a:extLst>
          </p:cNvPr>
          <p:cNvSpPr txBox="1"/>
          <p:nvPr/>
        </p:nvSpPr>
        <p:spPr>
          <a:xfrm>
            <a:off x="517889" y="4883544"/>
            <a:ext cx="3876086" cy="1556907"/>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b="1" dirty="0">
                <a:solidFill>
                  <a:srgbClr val="7030A0"/>
                </a:solidFill>
                <a:latin typeface="Arial" panose="020B0604020202020204" pitchFamily="34" charset="0"/>
                <a:ea typeface="+mj-ea"/>
                <a:cs typeface="Arial" panose="020B0604020202020204" pitchFamily="34" charset="0"/>
              </a:rPr>
              <a:t>Conclusion</a:t>
            </a:r>
          </a:p>
        </p:txBody>
      </p:sp>
      <p:sp>
        <p:nvSpPr>
          <p:cNvPr id="26" name="Rectangle 25">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Картина 4" descr="Картина, която съдържа седящ&#10;&#10;Описанието е генерирано автоматично">
            <a:extLst>
              <a:ext uri="{FF2B5EF4-FFF2-40B4-BE49-F238E27FC236}">
                <a16:creationId xmlns:a16="http://schemas.microsoft.com/office/drawing/2014/main" id="{60180FBB-2A53-4852-8A79-39C7B84AB9A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344" b="8764"/>
          <a:stretch/>
        </p:blipFill>
        <p:spPr>
          <a:xfrm>
            <a:off x="959205" y="364142"/>
            <a:ext cx="10369645" cy="3867993"/>
          </a:xfrm>
          <a:prstGeom prst="rect">
            <a:avLst/>
          </a:prstGeom>
        </p:spPr>
      </p:pic>
      <p:sp>
        <p:nvSpPr>
          <p:cNvPr id="30" name="Rectangle 29">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Текстово поле 2">
            <a:extLst>
              <a:ext uri="{FF2B5EF4-FFF2-40B4-BE49-F238E27FC236}">
                <a16:creationId xmlns:a16="http://schemas.microsoft.com/office/drawing/2014/main" id="{69E300A3-CFBA-41E6-8346-BECFA9C25FA3}"/>
              </a:ext>
            </a:extLst>
          </p:cNvPr>
          <p:cNvSpPr txBox="1"/>
          <p:nvPr/>
        </p:nvSpPr>
        <p:spPr>
          <a:xfrm>
            <a:off x="5162719" y="4883544"/>
            <a:ext cx="6586915" cy="1791576"/>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b="1" dirty="0">
                <a:solidFill>
                  <a:srgbClr val="0070C0"/>
                </a:solidFill>
                <a:latin typeface="Arial" panose="020B0604020202020204" pitchFamily="34" charset="0"/>
                <a:cs typeface="Arial" panose="020B0604020202020204" pitchFamily="34" charset="0"/>
              </a:rPr>
              <a:t>The above analysis, based on the financial statements of the company, concludes that the financial position of the company is stable in the market as its liquidity and profitability have increased, which shows that the company focuses its policy on stabilization and lending for better future long-term positions.</a:t>
            </a:r>
          </a:p>
        </p:txBody>
      </p:sp>
    </p:spTree>
    <p:extLst>
      <p:ext uri="{BB962C8B-B14F-4D97-AF65-F5344CB8AC3E}">
        <p14:creationId xmlns:p14="http://schemas.microsoft.com/office/powerpoint/2010/main" val="3442846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Контейнер за съдържание 4" descr="Картина, която съдържа рисунка, храна&#10;&#10;Описанието е генерирано автоматично">
            <a:extLst>
              <a:ext uri="{FF2B5EF4-FFF2-40B4-BE49-F238E27FC236}">
                <a16:creationId xmlns:a16="http://schemas.microsoft.com/office/drawing/2014/main" id="{60EA36D6-D63A-4B37-AC4E-D97AA763110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81892" y="1909060"/>
            <a:ext cx="10515600" cy="3505200"/>
          </a:xfrm>
        </p:spPr>
      </p:pic>
    </p:spTree>
    <p:extLst>
      <p:ext uri="{BB962C8B-B14F-4D97-AF65-F5344CB8AC3E}">
        <p14:creationId xmlns:p14="http://schemas.microsoft.com/office/powerpoint/2010/main" val="2550235679"/>
      </p:ext>
    </p:extLst>
  </p:cSld>
  <p:clrMapOvr>
    <a:masterClrMapping/>
  </p:clrMapOvr>
</p:sld>
</file>

<file path=ppt/theme/theme1.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TotalTime>
  <Words>1063</Words>
  <Application>Microsoft Office PowerPoint</Application>
  <PresentationFormat>Широк екран</PresentationFormat>
  <Paragraphs>157</Paragraphs>
  <Slides>11</Slides>
  <Notes>0</Notes>
  <HiddenSlides>0</HiddenSlides>
  <MMClips>0</MMClips>
  <ScaleCrop>false</ScaleCrop>
  <HeadingPairs>
    <vt:vector size="6" baseType="variant">
      <vt:variant>
        <vt:lpstr>Използвани шрифтове</vt:lpstr>
      </vt:variant>
      <vt:variant>
        <vt:i4>3</vt:i4>
      </vt:variant>
      <vt:variant>
        <vt:lpstr>Тема</vt:lpstr>
      </vt:variant>
      <vt:variant>
        <vt:i4>1</vt:i4>
      </vt:variant>
      <vt:variant>
        <vt:lpstr>Заглавия на слайдовете</vt:lpstr>
      </vt:variant>
      <vt:variant>
        <vt:i4>11</vt:i4>
      </vt:variant>
    </vt:vector>
  </HeadingPairs>
  <TitlesOfParts>
    <vt:vector size="15" baseType="lpstr">
      <vt:lpstr>Arial</vt:lpstr>
      <vt:lpstr>Calibri</vt:lpstr>
      <vt:lpstr>Calibri Light</vt:lpstr>
      <vt:lpstr>Тема на Office</vt:lpstr>
      <vt:lpstr>Welcome </vt:lpstr>
      <vt:lpstr>Introduction </vt:lpstr>
      <vt:lpstr>Company Profile</vt:lpstr>
      <vt:lpstr>Data analysis and interpretation</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Ratio Analysis of Rangemaster plc company </dc:title>
  <dc:creator>Stilyana-filipova Mincheva (1816276)</dc:creator>
  <cp:lastModifiedBy>Stilyana-filipova Mincheva (1816276)</cp:lastModifiedBy>
  <cp:revision>9</cp:revision>
  <dcterms:created xsi:type="dcterms:W3CDTF">2020-03-23T10:59:56Z</dcterms:created>
  <dcterms:modified xsi:type="dcterms:W3CDTF">2020-03-24T14:35:16Z</dcterms:modified>
</cp:coreProperties>
</file>