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7" r:id="rId9"/>
    <p:sldId id="261" r:id="rId10"/>
    <p:sldId id="266" r:id="rId11"/>
    <p:sldId id="262" r:id="rId12"/>
    <p:sldId id="263" r:id="rId13"/>
    <p:sldId id="264" r:id="rId14"/>
    <p:sldId id="260"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2D869A-9838-49A2-996E-E33EBFF23DCC}" v="4" dt="2025-11-14T10:42:52.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66" d="100"/>
          <a:sy n="66" d="100"/>
        </p:scale>
        <p:origin x="1282" y="5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D69BF-9CC3-A4F9-4827-DFD5CED6AA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4B41E2D-46E1-CF41-80D9-DD54D0D1DE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8CA7D05-66D2-3CEB-FA74-A9F852F31AC7}"/>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5" name="Footer Placeholder 4">
            <a:extLst>
              <a:ext uri="{FF2B5EF4-FFF2-40B4-BE49-F238E27FC236}">
                <a16:creationId xmlns:a16="http://schemas.microsoft.com/office/drawing/2014/main" id="{88E3D0DA-E13E-FADF-5651-A8E18FC5A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EFD6F-6827-979C-8B89-EC66C0C69C56}"/>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770913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2AB49-AD23-25A3-D29B-B842F3AB196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7C4F10-A811-20B6-6BE1-98889E7BA6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5EACF7-8E95-B16A-AC70-B6167F0E214E}"/>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5" name="Footer Placeholder 4">
            <a:extLst>
              <a:ext uri="{FF2B5EF4-FFF2-40B4-BE49-F238E27FC236}">
                <a16:creationId xmlns:a16="http://schemas.microsoft.com/office/drawing/2014/main" id="{82CCF29D-4FDB-C1BB-B88D-F532023D04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00384A-8615-7095-66F4-EC07EB36227C}"/>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1734462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3309-6F74-3DF7-A03E-BD3AFA42E5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D6325BB-F873-6853-FE1E-141A8F93FF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0BB631-3E0C-0C00-2376-ACFA2E185CD1}"/>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5" name="Footer Placeholder 4">
            <a:extLst>
              <a:ext uri="{FF2B5EF4-FFF2-40B4-BE49-F238E27FC236}">
                <a16:creationId xmlns:a16="http://schemas.microsoft.com/office/drawing/2014/main" id="{06124D3C-83CB-27E4-22BA-5439F726E2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5E50CC-2917-C46E-294B-5BD598E26DD7}"/>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4259545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5F207-A431-EBA3-BA6F-83C50C8932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014DD06-7CCB-1D70-7199-2680EE0DB3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0D48FC4-8DFF-A8F8-8F3F-4BC2F9BDF72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439D3A8-D730-32A7-1FB1-4FBA5705B943}"/>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6" name="Footer Placeholder 5">
            <a:extLst>
              <a:ext uri="{FF2B5EF4-FFF2-40B4-BE49-F238E27FC236}">
                <a16:creationId xmlns:a16="http://schemas.microsoft.com/office/drawing/2014/main" id="{A16FC28B-DF93-0A90-B9B0-15F9885B1F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F4F632-0102-A228-C39B-1756ABC281E5}"/>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196165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72AB-5E6E-8627-7A78-772AB851812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C342B9-2838-C459-E0BD-AE6FEEE2C8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9A380-E654-E48B-62E3-DC77470A532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EB31A11-C4C8-B3EE-CDB1-080900256E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CA6C98-F35D-FA7B-975F-6E47498066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E675A69-42D7-31A0-57BC-3A5BDB36D5D7}"/>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8" name="Footer Placeholder 7">
            <a:extLst>
              <a:ext uri="{FF2B5EF4-FFF2-40B4-BE49-F238E27FC236}">
                <a16:creationId xmlns:a16="http://schemas.microsoft.com/office/drawing/2014/main" id="{77983BCC-B0B5-8D46-F275-AC922B7080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662DA9-341D-1939-1320-1D778723B4F0}"/>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866358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95CFF-620F-211F-4606-4A332E27714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909735E-1EA9-95B3-1A21-9DF27A4CAA62}"/>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4" name="Footer Placeholder 3">
            <a:extLst>
              <a:ext uri="{FF2B5EF4-FFF2-40B4-BE49-F238E27FC236}">
                <a16:creationId xmlns:a16="http://schemas.microsoft.com/office/drawing/2014/main" id="{22EFB66B-A444-B196-AA1D-5184825316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B3FECE-CC04-322E-FFCB-E6E5216EA7F1}"/>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3763915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9F0027-61E4-107D-FF92-36F796D5A3F9}"/>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3" name="Footer Placeholder 2">
            <a:extLst>
              <a:ext uri="{FF2B5EF4-FFF2-40B4-BE49-F238E27FC236}">
                <a16:creationId xmlns:a16="http://schemas.microsoft.com/office/drawing/2014/main" id="{70C092EA-2908-D38F-33D0-EC07B5ACD7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E00C50-B6CC-EE0A-225C-5C171ACF4D8D}"/>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4276203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24BC9-EF6E-B4F5-0A95-F77BDCDFF0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BD6E5B8-386E-13B7-5735-71F23D89AC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48D3CF-D451-E747-9C7D-752E438B2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5F0901-9DDB-215F-F435-5194B58F140A}"/>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6" name="Footer Placeholder 5">
            <a:extLst>
              <a:ext uri="{FF2B5EF4-FFF2-40B4-BE49-F238E27FC236}">
                <a16:creationId xmlns:a16="http://schemas.microsoft.com/office/drawing/2014/main" id="{F0844A47-9226-78A2-630E-4BACF38834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E383C5-6348-BCDE-8C1A-658F17143B8A}"/>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3650684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CCD1E-075D-9C46-5A03-D7DE0912AC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D5282D1-F5D5-D7B0-7451-A26F261CF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E57B44-00ED-7DD0-E09A-3C5F4571A3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B67C1C-B621-ADD1-F3D5-DBA4D071035A}"/>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6" name="Footer Placeholder 5">
            <a:extLst>
              <a:ext uri="{FF2B5EF4-FFF2-40B4-BE49-F238E27FC236}">
                <a16:creationId xmlns:a16="http://schemas.microsoft.com/office/drawing/2014/main" id="{9D48A293-4567-F524-6FBE-E8D1C9E81E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B7D35-4907-D016-6D3F-E4E2EFE2894E}"/>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276374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FFA3-738D-7C12-39EE-0C07DA482D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E6A9DF0-FB1A-D4CD-46F1-0A83ECC930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51AB92-8C4C-AF45-16A4-14DDCB62AD0F}"/>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5" name="Footer Placeholder 4">
            <a:extLst>
              <a:ext uri="{FF2B5EF4-FFF2-40B4-BE49-F238E27FC236}">
                <a16:creationId xmlns:a16="http://schemas.microsoft.com/office/drawing/2014/main" id="{6297AAF0-30EE-0498-EFF0-61337940BE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E902D-F451-56C4-85BD-0730F93DC23E}"/>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2567551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1F79AD-3564-EF60-E8CC-8F91E53ADFB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DB01845-43CB-E5D3-7A61-B06D73A0A03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78A151-BD19-DE65-2DB9-FA8CB4B69098}"/>
              </a:ext>
            </a:extLst>
          </p:cNvPr>
          <p:cNvSpPr>
            <a:spLocks noGrp="1"/>
          </p:cNvSpPr>
          <p:nvPr>
            <p:ph type="dt" sz="half" idx="10"/>
          </p:nvPr>
        </p:nvSpPr>
        <p:spPr/>
        <p:txBody>
          <a:bodyPr/>
          <a:lstStyle/>
          <a:p>
            <a:fld id="{9B51EBD3-F13B-4803-8419-65AA0AFBCA6B}" type="datetimeFigureOut">
              <a:rPr lang="en-GB" smtClean="0"/>
              <a:t>17/10/2025</a:t>
            </a:fld>
            <a:endParaRPr lang="en-GB"/>
          </a:p>
        </p:txBody>
      </p:sp>
      <p:sp>
        <p:nvSpPr>
          <p:cNvPr id="5" name="Footer Placeholder 4">
            <a:extLst>
              <a:ext uri="{FF2B5EF4-FFF2-40B4-BE49-F238E27FC236}">
                <a16:creationId xmlns:a16="http://schemas.microsoft.com/office/drawing/2014/main" id="{2B7EA7EF-C228-D24E-C03E-0E69EBEA0C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3377F6-7138-2E62-9CE1-76C228D0EF98}"/>
              </a:ext>
            </a:extLst>
          </p:cNvPr>
          <p:cNvSpPr>
            <a:spLocks noGrp="1"/>
          </p:cNvSpPr>
          <p:nvPr>
            <p:ph type="sldNum" sz="quarter" idx="12"/>
          </p:nvPr>
        </p:nvSpPr>
        <p:spPr/>
        <p:txBody>
          <a:bodyPr/>
          <a:lstStyle/>
          <a:p>
            <a:fld id="{80C4155C-27DD-47FE-9E6D-DD462BA94759}" type="slidenum">
              <a:rPr lang="en-GB" smtClean="0"/>
              <a:t>‹#›</a:t>
            </a:fld>
            <a:endParaRPr lang="en-GB"/>
          </a:p>
        </p:txBody>
      </p:sp>
    </p:spTree>
    <p:extLst>
      <p:ext uri="{BB962C8B-B14F-4D97-AF65-F5344CB8AC3E}">
        <p14:creationId xmlns:p14="http://schemas.microsoft.com/office/powerpoint/2010/main" val="1087816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A587B3-A270-CC5D-838D-4D33DB4DCF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BB56C77-288D-B055-FB57-7032AD0A05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3A8EC7-F327-4DEA-415F-EB0CCA15D5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51EBD3-F13B-4803-8419-65AA0AFBCA6B}" type="datetimeFigureOut">
              <a:rPr lang="en-GB" smtClean="0"/>
              <a:t>17/10/2025</a:t>
            </a:fld>
            <a:endParaRPr lang="en-GB"/>
          </a:p>
        </p:txBody>
      </p:sp>
      <p:sp>
        <p:nvSpPr>
          <p:cNvPr id="5" name="Footer Placeholder 4">
            <a:extLst>
              <a:ext uri="{FF2B5EF4-FFF2-40B4-BE49-F238E27FC236}">
                <a16:creationId xmlns:a16="http://schemas.microsoft.com/office/drawing/2014/main" id="{4D3B0452-561B-1521-49DE-D559A7DD24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AE3C998-0A0A-6774-A9D3-5A88D05ACC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C4155C-27DD-47FE-9E6D-DD462BA94759}" type="slidenum">
              <a:rPr lang="en-GB" smtClean="0"/>
              <a:t>‹#›</a:t>
            </a:fld>
            <a:endParaRPr lang="en-GB"/>
          </a:p>
        </p:txBody>
      </p:sp>
    </p:spTree>
    <p:extLst>
      <p:ext uri="{BB962C8B-B14F-4D97-AF65-F5344CB8AC3E}">
        <p14:creationId xmlns:p14="http://schemas.microsoft.com/office/powerpoint/2010/main" val="2539534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21A6F20-EC08-E1FC-F741-1024FF4AB4A2}"/>
              </a:ext>
            </a:extLst>
          </p:cNvPr>
          <p:cNvSpPr>
            <a:spLocks noGrp="1"/>
          </p:cNvSpPr>
          <p:nvPr>
            <p:ph type="subTitle" idx="1"/>
          </p:nvPr>
        </p:nvSpPr>
        <p:spPr>
          <a:xfrm>
            <a:off x="776377" y="2536165"/>
            <a:ext cx="9891623" cy="3045126"/>
          </a:xfrm>
        </p:spPr>
        <p:txBody>
          <a:bodyPr>
            <a:normAutofit fontScale="32500" lnSpcReduction="20000"/>
          </a:bodyPr>
          <a:lstStyle/>
          <a:p>
            <a:pPr lvl="0" algn="l" eaLnBrk="0" fontAlgn="base" hangingPunct="0">
              <a:lnSpc>
                <a:spcPct val="100000"/>
              </a:lnSpc>
              <a:spcBef>
                <a:spcPct val="0"/>
              </a:spcBef>
              <a:spcAft>
                <a:spcPct val="0"/>
              </a:spcAft>
              <a:tabLst>
                <a:tab pos="1897063" algn="l"/>
              </a:tabLst>
            </a:pPr>
            <a:r>
              <a:rPr lang="en-GB" altLang="en-US" sz="6800" dirty="0">
                <a:latin typeface="Arial" panose="020B0604020202020204" pitchFamily="34" charset="0"/>
                <a:ea typeface="Calibri" panose="020F0502020204030204" pitchFamily="34" charset="0"/>
                <a:cs typeface="Arial" panose="020B0604020202020204" pitchFamily="34" charset="0"/>
              </a:rPr>
              <a:t>Name:  Husnara Begum</a:t>
            </a:r>
            <a:endParaRPr lang="en-GB" altLang="en-US" sz="6800" dirty="0">
              <a:latin typeface="Arial" panose="020B060402020202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r>
              <a:rPr lang="en-GB" altLang="en-US" sz="6800" dirty="0">
                <a:latin typeface="Arial" panose="020B0604020202020204" pitchFamily="34" charset="0"/>
                <a:ea typeface="Calibri" panose="020F0502020204030204" pitchFamily="34" charset="0"/>
                <a:cs typeface="Arial" panose="020B0604020202020204" pitchFamily="34" charset="0"/>
              </a:rPr>
              <a:t>Student’s ID number:  2421339</a:t>
            </a:r>
            <a:endParaRPr lang="en-GB" altLang="en-US" sz="6800" dirty="0">
              <a:latin typeface="Arial" panose="020B060402020202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r>
              <a:rPr lang="en-GB" altLang="en-US" sz="6800" dirty="0">
                <a:latin typeface="Arial" panose="020B0604020202020204" pitchFamily="34" charset="0"/>
                <a:ea typeface="Calibri" panose="020F0502020204030204" pitchFamily="34" charset="0"/>
                <a:cs typeface="Arial" panose="020B0604020202020204" pitchFamily="34" charset="0"/>
              </a:rPr>
              <a:t>Module Code: LCHS4010</a:t>
            </a:r>
          </a:p>
          <a:p>
            <a:pPr lvl="0" algn="l" eaLnBrk="0" fontAlgn="base" hangingPunct="0">
              <a:lnSpc>
                <a:spcPct val="100000"/>
              </a:lnSpc>
              <a:spcBef>
                <a:spcPct val="0"/>
              </a:spcBef>
              <a:spcAft>
                <a:spcPct val="0"/>
              </a:spcAft>
              <a:tabLst>
                <a:tab pos="1897063" algn="l"/>
              </a:tabLst>
            </a:pPr>
            <a:r>
              <a:rPr lang="en-GB" altLang="en-US" sz="6800" dirty="0">
                <a:latin typeface="Arial" panose="020B0604020202020204" pitchFamily="34" charset="0"/>
                <a:ea typeface="Calibri" panose="020F0502020204030204" pitchFamily="34" charset="0"/>
                <a:cs typeface="Arial" panose="020B0604020202020204" pitchFamily="34" charset="0"/>
              </a:rPr>
              <a:t>Module name: </a:t>
            </a:r>
            <a:r>
              <a:rPr lang="en-GB" sz="6800" dirty="0">
                <a:latin typeface="Arial" panose="020B0604020202020204" pitchFamily="34" charset="0"/>
                <a:cs typeface="Arial" panose="020B0604020202020204" pitchFamily="34" charset="0"/>
              </a:rPr>
              <a:t>Psychology in Health and Social Care </a:t>
            </a:r>
            <a:r>
              <a:rPr lang="en-GB" altLang="en-US" sz="6800" dirty="0">
                <a:latin typeface="Arial" panose="020B0604020202020204" pitchFamily="34" charset="0"/>
                <a:ea typeface="Calibri" panose="020F0502020204030204" pitchFamily="34" charset="0"/>
                <a:cs typeface="Arial" panose="020B0604020202020204" pitchFamily="34" charset="0"/>
              </a:rPr>
              <a:t>  </a:t>
            </a:r>
            <a:r>
              <a:rPr lang="en-GB" sz="6800" dirty="0">
                <a:latin typeface="Arial" panose="020B0604020202020204" pitchFamily="34" charset="0"/>
                <a:cs typeface="Arial" panose="020B0604020202020204" pitchFamily="34" charset="0"/>
              </a:rPr>
              <a:t> </a:t>
            </a:r>
            <a:endParaRPr lang="en-GB" altLang="en-US" sz="6800" dirty="0">
              <a:latin typeface="Arial" panose="020B060402020202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r>
              <a:rPr lang="en-GB" altLang="en-US" sz="6800" dirty="0">
                <a:latin typeface="Arial" panose="020B0604020202020204" pitchFamily="34" charset="0"/>
                <a:ea typeface="Calibri" panose="020F0502020204030204" pitchFamily="34" charset="0"/>
                <a:cs typeface="Arial" panose="020B0604020202020204" pitchFamily="34" charset="0"/>
              </a:rPr>
              <a:t>Lecturer: </a:t>
            </a:r>
          </a:p>
          <a:p>
            <a:pPr lvl="0" algn="l" eaLnBrk="0" fontAlgn="base" hangingPunct="0">
              <a:lnSpc>
                <a:spcPct val="100000"/>
              </a:lnSpc>
              <a:spcBef>
                <a:spcPct val="0"/>
              </a:spcBef>
              <a:spcAft>
                <a:spcPct val="0"/>
              </a:spcAft>
              <a:tabLst>
                <a:tab pos="1897063" algn="l"/>
              </a:tabLst>
            </a:pPr>
            <a:endParaRPr lang="en-GB" altLang="en-US" sz="5000" dirty="0">
              <a:latin typeface="Arial" panose="020B0604020202020204" pitchFamily="34" charset="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sz="5000" dirty="0">
              <a:latin typeface="Arial" panose="020B0604020202020204" pitchFamily="34" charset="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dirty="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dirty="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dirty="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dirty="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dirty="0">
              <a:ea typeface="Calibri" panose="020F0502020204030204" pitchFamily="34" charset="0"/>
              <a:cs typeface="Arial" panose="020B0604020202020204" pitchFamily="34" charset="0"/>
            </a:endParaRPr>
          </a:p>
          <a:p>
            <a:pPr lvl="0" algn="l" eaLnBrk="0" fontAlgn="base" hangingPunct="0">
              <a:lnSpc>
                <a:spcPct val="100000"/>
              </a:lnSpc>
              <a:spcBef>
                <a:spcPct val="0"/>
              </a:spcBef>
              <a:spcAft>
                <a:spcPct val="0"/>
              </a:spcAft>
              <a:tabLst>
                <a:tab pos="1897063" algn="l"/>
              </a:tabLst>
            </a:pPr>
            <a:endParaRPr lang="en-GB" altLang="en-US" sz="5500" dirty="0">
              <a:latin typeface="Arial" panose="020B0604020202020204" pitchFamily="34" charset="0"/>
              <a:ea typeface="Calibri" panose="020F0502020204030204" pitchFamily="34" charset="0"/>
              <a:cs typeface="Arial" panose="020B0604020202020204" pitchFamily="34" charset="0"/>
            </a:endParaRPr>
          </a:p>
          <a:p>
            <a:pPr lvl="0" eaLnBrk="0" fontAlgn="base" hangingPunct="0">
              <a:lnSpc>
                <a:spcPct val="100000"/>
              </a:lnSpc>
              <a:spcBef>
                <a:spcPct val="0"/>
              </a:spcBef>
              <a:spcAft>
                <a:spcPct val="0"/>
              </a:spcAft>
              <a:tabLst>
                <a:tab pos="1897063" algn="l"/>
              </a:tabLst>
            </a:pPr>
            <a:r>
              <a:rPr kumimoji="0" lang="en-GB" altLang="en-US" sz="5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Submission 13</a:t>
            </a:r>
            <a:r>
              <a:rPr kumimoji="0" lang="en-GB" altLang="en-US" sz="5500" b="0" i="0" u="none" strike="noStrike" cap="none" normalizeH="0" baseline="3000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a:t>
            </a:r>
            <a:r>
              <a:rPr kumimoji="0" lang="en-GB" altLang="en-US" sz="5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November 2025</a:t>
            </a:r>
          </a:p>
          <a:p>
            <a:endParaRPr lang="en-GB" dirty="0"/>
          </a:p>
        </p:txBody>
      </p:sp>
      <p:pic>
        <p:nvPicPr>
          <p:cNvPr id="4" name="Picture 1" descr="University of Wales Trinity Saint David ...">
            <a:extLst>
              <a:ext uri="{FF2B5EF4-FFF2-40B4-BE49-F238E27FC236}">
                <a16:creationId xmlns:a16="http://schemas.microsoft.com/office/drawing/2014/main" id="{E3B405E8-2CED-9D4C-0D9E-44626060AA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615" y="319655"/>
            <a:ext cx="3381355" cy="1509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534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17185C-E5F0-D778-34F6-8ABB4A95B3D5}"/>
              </a:ext>
            </a:extLst>
          </p:cNvPr>
          <p:cNvSpPr>
            <a:spLocks noGrp="1"/>
          </p:cNvSpPr>
          <p:nvPr>
            <p:ph idx="1"/>
          </p:nvPr>
        </p:nvSpPr>
        <p:spPr>
          <a:xfrm>
            <a:off x="838200" y="577970"/>
            <a:ext cx="10515600" cy="5598993"/>
          </a:xfrm>
        </p:spPr>
        <p:txBody>
          <a:bodyPr>
            <a:normAutofit/>
          </a:bodyPr>
          <a:lstStyle/>
          <a:p>
            <a:pPr marL="0" indent="0" algn="ctr">
              <a:buNone/>
            </a:pPr>
            <a:endParaRPr lang="en-GB" sz="3600" dirty="0"/>
          </a:p>
          <a:p>
            <a:pPr marL="0" indent="0" algn="ctr">
              <a:buNone/>
            </a:pPr>
            <a:endParaRPr lang="en-GB" sz="3600" dirty="0"/>
          </a:p>
          <a:p>
            <a:pPr marL="0" indent="0" algn="ctr">
              <a:buNone/>
            </a:pPr>
            <a:r>
              <a:rPr lang="en-GB" sz="3600" dirty="0">
                <a:solidFill>
                  <a:schemeClr val="accent1">
                    <a:lumMod val="75000"/>
                  </a:schemeClr>
                </a:solidFill>
              </a:rPr>
              <a:t>Amira who has recently joined the nursery, is showing signs of anxiety when left by her carers, limited verbal communication, and difficulty engaging in group play.</a:t>
            </a:r>
          </a:p>
        </p:txBody>
      </p:sp>
    </p:spTree>
    <p:extLst>
      <p:ext uri="{BB962C8B-B14F-4D97-AF65-F5344CB8AC3E}">
        <p14:creationId xmlns:p14="http://schemas.microsoft.com/office/powerpoint/2010/main" val="2262573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507F7BF-A33F-D206-F230-E29572BD16C5}"/>
              </a:ext>
            </a:extLst>
          </p:cNvPr>
          <p:cNvSpPr>
            <a:spLocks noGrp="1"/>
          </p:cNvSpPr>
          <p:nvPr>
            <p:ph type="title"/>
          </p:nvPr>
        </p:nvSpPr>
        <p:spPr>
          <a:xfrm>
            <a:off x="838200" y="365125"/>
            <a:ext cx="10515600" cy="678815"/>
          </a:xfrm>
        </p:spPr>
        <p:txBody>
          <a:bodyPr>
            <a:normAutofit/>
          </a:bodyPr>
          <a:lstStyle/>
          <a:p>
            <a:pPr algn="ctr"/>
            <a:r>
              <a:rPr lang="en-GB" sz="2400" dirty="0">
                <a:latin typeface="Arial" panose="020B0604020202020204" pitchFamily="34" charset="0"/>
                <a:cs typeface="Arial" panose="020B0604020202020204" pitchFamily="34" charset="0"/>
              </a:rPr>
              <a:t>Piaget's cognitive development theory</a:t>
            </a:r>
          </a:p>
        </p:txBody>
      </p:sp>
      <p:sp>
        <p:nvSpPr>
          <p:cNvPr id="6" name="Content Placeholder 5">
            <a:extLst>
              <a:ext uri="{FF2B5EF4-FFF2-40B4-BE49-F238E27FC236}">
                <a16:creationId xmlns:a16="http://schemas.microsoft.com/office/drawing/2014/main" id="{7033599F-609B-7643-31E3-9558B6E8924E}"/>
              </a:ext>
            </a:extLst>
          </p:cNvPr>
          <p:cNvSpPr>
            <a:spLocks noGrp="1"/>
          </p:cNvSpPr>
          <p:nvPr>
            <p:ph idx="1"/>
          </p:nvPr>
        </p:nvSpPr>
        <p:spPr>
          <a:xfrm>
            <a:off x="838200" y="1043940"/>
            <a:ext cx="10515600" cy="5133023"/>
          </a:xfrm>
        </p:spPr>
        <p:txBody>
          <a:bodyPr>
            <a:noAutofit/>
          </a:bodyPr>
          <a:lstStyle/>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According to Piaget, he suggests that children go through 4 stages of cognitive development. As their brains mature, children encounter the world through experience's, they progress through four broad stages of thinking: • Sensorimotor • Preoperational • Concrete Operational • Formal Operation stage (Piaget, 2000).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 The preoperational stage roughly ages from 2-7 years, which is most relevant for Amiras case.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During this time children start thinking symbolically, using language to explore their world and begin to imagine things. However, they're thinking is still egocentric and they have difficulty understanding other perspectives or abstract ideas.</a:t>
            </a:r>
          </a:p>
        </p:txBody>
      </p:sp>
    </p:spTree>
    <p:extLst>
      <p:ext uri="{BB962C8B-B14F-4D97-AF65-F5344CB8AC3E}">
        <p14:creationId xmlns:p14="http://schemas.microsoft.com/office/powerpoint/2010/main" val="2132661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042210-D4DD-A62E-1134-1791648DC64A}"/>
              </a:ext>
            </a:extLst>
          </p:cNvPr>
          <p:cNvSpPr>
            <a:spLocks noGrp="1"/>
          </p:cNvSpPr>
          <p:nvPr>
            <p:ph idx="1"/>
          </p:nvPr>
        </p:nvSpPr>
        <p:spPr>
          <a:xfrm>
            <a:off x="838200" y="304800"/>
            <a:ext cx="10515600" cy="6285781"/>
          </a:xfrm>
        </p:spPr>
        <p:txBody>
          <a:bodyPr>
            <a:normAutofit lnSpcReduction="10000"/>
          </a:bodyPr>
          <a:lstStyle/>
          <a:p>
            <a:endParaRPr lang="en-GB" sz="18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Piaget emphasised that children actively build their knowledge by interacting with their environment, which is crucial in early childhood as they learn through play and exploration.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Amiras signs of anxiety, difficulty engaging in group play and communication difficulties align with Piaget theory of the preoperational stage.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“Children of 2-7 years old goes through significant cognitive development process such as imaginative thinking, make-believe play, egocentrism, logical thought, memory, spatial reasoning, conservation” (Bashrin, 2015).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Children at this age are developing language skill but still find it hard to understand social cues and manage their emotions</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611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E6762F-A9D4-199F-4920-E854800E696E}"/>
              </a:ext>
            </a:extLst>
          </p:cNvPr>
          <p:cNvSpPr>
            <a:spLocks noGrp="1"/>
          </p:cNvSpPr>
          <p:nvPr>
            <p:ph idx="1"/>
          </p:nvPr>
        </p:nvSpPr>
        <p:spPr>
          <a:xfrm>
            <a:off x="838200" y="701040"/>
            <a:ext cx="10515600" cy="5475923"/>
          </a:xfrm>
        </p:spPr>
        <p:txBody>
          <a:bodyPr>
            <a:normAutofit/>
          </a:bodyPr>
          <a:lstStyle/>
          <a:p>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While Amiras developing symbolic thinking, abstract ideas like being away from her carers might still be confusing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Her limited communication and engagement suggest that she’s still working through cognitive and emotional growth within this stage.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Understanding her developmental level can help create support to boost her social and emotional abilities.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Her signs of anxiety when left by her carers could be due to her developing but still limited capacity for symbolic thought. She does not understand her caregivers will return, resulting in distress.</a:t>
            </a:r>
          </a:p>
          <a:p>
            <a:endParaRPr lang="en-GB" dirty="0"/>
          </a:p>
        </p:txBody>
      </p:sp>
    </p:spTree>
    <p:extLst>
      <p:ext uri="{BB962C8B-B14F-4D97-AF65-F5344CB8AC3E}">
        <p14:creationId xmlns:p14="http://schemas.microsoft.com/office/powerpoint/2010/main" val="75465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00128-8A62-050C-871D-1021AD56E5DB}"/>
              </a:ext>
            </a:extLst>
          </p:cNvPr>
          <p:cNvSpPr>
            <a:spLocks noGrp="1"/>
          </p:cNvSpPr>
          <p:nvPr>
            <p:ph type="title"/>
          </p:nvPr>
        </p:nvSpPr>
        <p:spPr>
          <a:xfrm>
            <a:off x="838200" y="182245"/>
            <a:ext cx="10515600" cy="564515"/>
          </a:xfrm>
        </p:spPr>
        <p:txBody>
          <a:bodyPr>
            <a:normAutofit/>
          </a:bodyPr>
          <a:lstStyle/>
          <a:p>
            <a:r>
              <a:rPr lang="en-GB" sz="2800" b="1" dirty="0">
                <a:latin typeface="Arial" panose="020B0604020202020204" pitchFamily="34" charset="0"/>
                <a:cs typeface="Arial" panose="020B0604020202020204" pitchFamily="34" charset="0"/>
              </a:rPr>
              <a:t>Practical strategies or interventions </a:t>
            </a:r>
          </a:p>
        </p:txBody>
      </p:sp>
      <p:sp>
        <p:nvSpPr>
          <p:cNvPr id="3" name="Content Placeholder 2">
            <a:extLst>
              <a:ext uri="{FF2B5EF4-FFF2-40B4-BE49-F238E27FC236}">
                <a16:creationId xmlns:a16="http://schemas.microsoft.com/office/drawing/2014/main" id="{DA701AA0-0B7B-E83D-968A-DBF6894A5522}"/>
              </a:ext>
            </a:extLst>
          </p:cNvPr>
          <p:cNvSpPr>
            <a:spLocks noGrp="1"/>
          </p:cNvSpPr>
          <p:nvPr>
            <p:ph idx="1"/>
          </p:nvPr>
        </p:nvSpPr>
        <p:spPr>
          <a:xfrm>
            <a:off x="693420" y="853439"/>
            <a:ext cx="10515600" cy="5822315"/>
          </a:xfrm>
        </p:spPr>
        <p:txBody>
          <a:bodyPr>
            <a:normAutofit lnSpcReduction="10000"/>
          </a:bodyPr>
          <a:lstStyle/>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Provide structured play activities that promote social interaction and perspective-taking such as role playing, imaginary games or group interventions.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According to Chatzipanteli Social skills allow children to communicate, create relationships, be able to interact with others and help in the development of character (Chatzipanteli, 2022).</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Using visual aid and symbolic play to help encourage language development and emotional expression will help Amira share how she feels and address any issues she may have.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Language enhancement, use simple clear language to support her verbal development.</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478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314CF-3359-3C04-3DAA-736FA0F1A2F3}"/>
              </a:ext>
            </a:extLst>
          </p:cNvPr>
          <p:cNvSpPr>
            <a:spLocks noGrp="1"/>
          </p:cNvSpPr>
          <p:nvPr>
            <p:ph type="title"/>
          </p:nvPr>
        </p:nvSpPr>
        <p:spPr>
          <a:xfrm>
            <a:off x="838200" y="365125"/>
            <a:ext cx="10515600" cy="732155"/>
          </a:xfrm>
        </p:spPr>
        <p:txBody>
          <a:bodyPr>
            <a:normAutofit/>
          </a:bodyPr>
          <a:lstStyle/>
          <a:p>
            <a:r>
              <a:rPr lang="en-GB" sz="2800" b="1" dirty="0">
                <a:latin typeface="Arial" panose="020B0604020202020204" pitchFamily="34" charset="0"/>
                <a:cs typeface="Arial" panose="020B0604020202020204" pitchFamily="34" charset="0"/>
              </a:rPr>
              <a:t>Practical strategies or interventions </a:t>
            </a:r>
            <a:endParaRPr lang="en-GB" sz="2800" b="1" dirty="0"/>
          </a:p>
        </p:txBody>
      </p:sp>
      <p:sp>
        <p:nvSpPr>
          <p:cNvPr id="3" name="Content Placeholder 2">
            <a:extLst>
              <a:ext uri="{FF2B5EF4-FFF2-40B4-BE49-F238E27FC236}">
                <a16:creationId xmlns:a16="http://schemas.microsoft.com/office/drawing/2014/main" id="{100575E7-489E-1373-69F3-E41FE84CB432}"/>
              </a:ext>
            </a:extLst>
          </p:cNvPr>
          <p:cNvSpPr>
            <a:spLocks noGrp="1"/>
          </p:cNvSpPr>
          <p:nvPr>
            <p:ph idx="1"/>
          </p:nvPr>
        </p:nvSpPr>
        <p:spPr>
          <a:xfrm>
            <a:off x="838200" y="1290320"/>
            <a:ext cx="10515600" cy="4886643"/>
          </a:xfrm>
        </p:spPr>
        <p:txBody>
          <a:bodyPr/>
          <a:lstStyle/>
          <a:p>
            <a:r>
              <a:rPr lang="en-GB" sz="2400" dirty="0">
                <a:latin typeface="Arial" panose="020B0604020202020204" pitchFamily="34" charset="0"/>
                <a:cs typeface="Arial" panose="020B0604020202020204" pitchFamily="34" charset="0"/>
              </a:rPr>
              <a:t>Set up a daily routine will help ease her anxiety, a regular schedule at nursery will help lower her worries and make her feel safe/secure in that environment.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“Predictable and consistent schedules in preschool classrooms help children feel secure and comfortable” (Ostrosky, 2003).</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Encourage/support her to do group activities to help build relationship with others, understand turn taking, sharing.</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7033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AF6-DA6C-9DB6-0228-0EA63DB70B3D}"/>
              </a:ext>
            </a:extLst>
          </p:cNvPr>
          <p:cNvSpPr>
            <a:spLocks noGrp="1"/>
          </p:cNvSpPr>
          <p:nvPr>
            <p:ph type="title"/>
          </p:nvPr>
        </p:nvSpPr>
        <p:spPr>
          <a:xfrm>
            <a:off x="777815" y="305563"/>
            <a:ext cx="10515600" cy="750947"/>
          </a:xfrm>
        </p:spPr>
        <p:txBody>
          <a:bodyPr>
            <a:normAutofit/>
          </a:bodyPr>
          <a:lstStyle/>
          <a:p>
            <a:r>
              <a:rPr lang="en-GB" sz="2200" dirty="0">
                <a:latin typeface="Arial" panose="020B0604020202020204" pitchFamily="34" charset="0"/>
                <a:cs typeface="Arial" panose="020B0604020202020204" pitchFamily="34" charset="0"/>
              </a:rPr>
              <a:t>Nature is what we are born with (genes), and nurture is how we’re raised (environment). Both shape who we become.</a:t>
            </a:r>
          </a:p>
        </p:txBody>
      </p:sp>
      <p:sp>
        <p:nvSpPr>
          <p:cNvPr id="3" name="Content Placeholder 2">
            <a:extLst>
              <a:ext uri="{FF2B5EF4-FFF2-40B4-BE49-F238E27FC236}">
                <a16:creationId xmlns:a16="http://schemas.microsoft.com/office/drawing/2014/main" id="{29F39896-991D-3651-3D4E-DFFE567EEDE4}"/>
              </a:ext>
            </a:extLst>
          </p:cNvPr>
          <p:cNvSpPr>
            <a:spLocks noGrp="1"/>
          </p:cNvSpPr>
          <p:nvPr>
            <p:ph idx="1"/>
          </p:nvPr>
        </p:nvSpPr>
        <p:spPr>
          <a:xfrm>
            <a:off x="838200" y="1155940"/>
            <a:ext cx="10515600" cy="5021023"/>
          </a:xfrm>
        </p:spPr>
        <p:txBody>
          <a:bodyPr>
            <a:normAutofit fontScale="92500" lnSpcReduction="20000"/>
          </a:bodyPr>
          <a:lstStyle/>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According to Belsky early experience's are very important in how we develop. Understanding how we can change and adapt is key to helping people avoid problems and thrive (Belsky, 2009).</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According to Piaget he believed that cognitive development arises from the interaction between biological factors (nature) and environmental influences (nurture). Nature provides the foundation for cognitive abilities while nurture enhances and shapes these abilities through experiences and interactions.</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Amiras anxiety likely stems from both her personality and her environment. She might be naturally more likely to worry but if she has the right support, positive experiences and supportive environment, she can learn to manage her anxiety and emotions, develop coping strategies and build resilience. </a:t>
            </a:r>
          </a:p>
          <a:p>
            <a:pPr marL="0" indent="0">
              <a:buNone/>
            </a:pPr>
            <a:endParaRPr lang="en-GB" sz="2000" dirty="0"/>
          </a:p>
          <a:p>
            <a:pPr marL="0" indent="0">
              <a:buNone/>
            </a:pPr>
            <a:r>
              <a:rPr lang="en-GB" sz="1800" dirty="0"/>
              <a:t>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6103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0A59D8-703A-D115-A308-715A4EA5D266}"/>
              </a:ext>
            </a:extLst>
          </p:cNvPr>
          <p:cNvSpPr>
            <a:spLocks noGrp="1"/>
          </p:cNvSpPr>
          <p:nvPr>
            <p:ph idx="1"/>
          </p:nvPr>
        </p:nvSpPr>
        <p:spPr>
          <a:xfrm>
            <a:off x="838200" y="215660"/>
            <a:ext cx="10515600" cy="6262778"/>
          </a:xfrm>
        </p:spPr>
        <p:txBody>
          <a:bodyPr>
            <a:normAutofit/>
          </a:bodyPr>
          <a:lstStyle/>
          <a:p>
            <a:endParaRPr lang="en-GB" sz="2000" dirty="0"/>
          </a:p>
          <a:p>
            <a:r>
              <a:rPr lang="en-GB" sz="2200" b="1" dirty="0">
                <a:latin typeface="Arial" panose="020B0604020202020204" pitchFamily="34" charset="0"/>
                <a:cs typeface="Arial" panose="020B0604020202020204" pitchFamily="34" charset="0"/>
              </a:rPr>
              <a:t>Usefulness</a:t>
            </a:r>
            <a:r>
              <a:rPr lang="en-GB" sz="2200" dirty="0">
                <a:latin typeface="Arial" panose="020B0604020202020204" pitchFamily="34" charset="0"/>
                <a:cs typeface="Arial" panose="020B0604020202020204" pitchFamily="34" charset="0"/>
              </a:rPr>
              <a:t>: Piaget's theory provides a framework for understanding children's cognitive development and informs appropriate teaching and care practices. His ideas help us understand how children's brain work and gives parents, carers, teachers a guide for what children can understand and different stages so we can teach them in a way that makes sense to them and help them learn better. “Piaget contributions, particularly in regard to the process of education among children and transferring cognition into psychology, have had a significant effect on the science of child development” (Babakr, 2019).</a:t>
            </a:r>
          </a:p>
          <a:p>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Limitations</a:t>
            </a:r>
            <a:r>
              <a:rPr lang="en-GB" sz="2200" dirty="0">
                <a:latin typeface="Arial" panose="020B0604020202020204" pitchFamily="34" charset="0"/>
                <a:cs typeface="Arial" panose="020B0604020202020204" pitchFamily="34" charset="0"/>
              </a:rPr>
              <a:t>: Piaget's theory has been criticised for underestimating the abilities of young children and not fully accounting for social and cultural influences. Critics argue that Piaget's stages are too rigid and don’t account for individual differences or cultural variations in learning styles. Different cultures prioritise different learning approaches which can influence children's development. “The developmental theory of Jean Piaget has been criticized on the grounds that it is conceptually limited, empirically false, or philosophically and epistemologically untenable” (Lourenço, (1996).</a:t>
            </a:r>
          </a:p>
        </p:txBody>
      </p:sp>
    </p:spTree>
    <p:extLst>
      <p:ext uri="{BB962C8B-B14F-4D97-AF65-F5344CB8AC3E}">
        <p14:creationId xmlns:p14="http://schemas.microsoft.com/office/powerpoint/2010/main" val="3360976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AA53-0545-F0E0-A9BF-9991DF9CE2B4}"/>
              </a:ext>
            </a:extLst>
          </p:cNvPr>
          <p:cNvSpPr>
            <a:spLocks noGrp="1"/>
          </p:cNvSpPr>
          <p:nvPr>
            <p:ph type="title"/>
          </p:nvPr>
        </p:nvSpPr>
        <p:spPr>
          <a:xfrm>
            <a:off x="838200" y="365126"/>
            <a:ext cx="10515600" cy="575154"/>
          </a:xfrm>
        </p:spPr>
        <p:txBody>
          <a:bodyPr>
            <a:normAutofit fontScale="90000"/>
          </a:bodyPr>
          <a:lstStyle/>
          <a:p>
            <a:r>
              <a:rPr lang="en-GB" dirty="0"/>
              <a:t>Conclusion </a:t>
            </a:r>
          </a:p>
        </p:txBody>
      </p:sp>
      <p:sp>
        <p:nvSpPr>
          <p:cNvPr id="3" name="Content Placeholder 2">
            <a:extLst>
              <a:ext uri="{FF2B5EF4-FFF2-40B4-BE49-F238E27FC236}">
                <a16:creationId xmlns:a16="http://schemas.microsoft.com/office/drawing/2014/main" id="{A3201B89-B871-3DE1-2DC0-BF266969F0F4}"/>
              </a:ext>
            </a:extLst>
          </p:cNvPr>
          <p:cNvSpPr>
            <a:spLocks noGrp="1"/>
          </p:cNvSpPr>
          <p:nvPr>
            <p:ph idx="1"/>
          </p:nvPr>
        </p:nvSpPr>
        <p:spPr>
          <a:xfrm>
            <a:off x="838200" y="1215342"/>
            <a:ext cx="10515600" cy="5277532"/>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In summary, Piaget's theory provides valuable insights into Amiras behaviour and development.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As a 3-year-old in the preoperational stage. Her anxiety, limited verbal communication and difficulty with group play can be understood as part of her developing ability to make sense of new social and emotional environment.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By considering both her innate abilities and environmental factors, carers and practitioners can create a supportive and nurturing environment that meets her needs and holistic growth.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Overall, Piaget’s theory guides us in creating a supportive environment that meets Amiras cognitive, social and emotional needs. </a:t>
            </a:r>
          </a:p>
        </p:txBody>
      </p:sp>
    </p:spTree>
    <p:extLst>
      <p:ext uri="{BB962C8B-B14F-4D97-AF65-F5344CB8AC3E}">
        <p14:creationId xmlns:p14="http://schemas.microsoft.com/office/powerpoint/2010/main" val="3639897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75107-055F-C0DF-836F-CBCF83B7C36C}"/>
              </a:ext>
            </a:extLst>
          </p:cNvPr>
          <p:cNvSpPr>
            <a:spLocks noGrp="1"/>
          </p:cNvSpPr>
          <p:nvPr>
            <p:ph type="title"/>
          </p:nvPr>
        </p:nvSpPr>
        <p:spPr>
          <a:xfrm>
            <a:off x="902970" y="471195"/>
            <a:ext cx="10386060" cy="526210"/>
          </a:xfrm>
        </p:spPr>
        <p:txBody>
          <a:bodyPr>
            <a:normAutofit/>
          </a:bodyPr>
          <a:lstStyle/>
          <a:p>
            <a:r>
              <a:rPr lang="en-GB" sz="2800" b="1" dirty="0">
                <a:latin typeface="Arial" panose="020B0604020202020204" pitchFamily="34" charset="0"/>
                <a:cs typeface="Arial" panose="020B0604020202020204" pitchFamily="34" charset="0"/>
              </a:rPr>
              <a:t>References</a:t>
            </a:r>
            <a:r>
              <a:rPr lang="en-GB" sz="2800" b="1" dirty="0"/>
              <a:t> </a:t>
            </a:r>
          </a:p>
        </p:txBody>
      </p:sp>
      <p:sp>
        <p:nvSpPr>
          <p:cNvPr id="3" name="Content Placeholder 2">
            <a:extLst>
              <a:ext uri="{FF2B5EF4-FFF2-40B4-BE49-F238E27FC236}">
                <a16:creationId xmlns:a16="http://schemas.microsoft.com/office/drawing/2014/main" id="{57F62670-A881-96EB-AC28-D6226567FCBC}"/>
              </a:ext>
            </a:extLst>
          </p:cNvPr>
          <p:cNvSpPr>
            <a:spLocks noGrp="1"/>
          </p:cNvSpPr>
          <p:nvPr>
            <p:ph idx="1"/>
          </p:nvPr>
        </p:nvSpPr>
        <p:spPr>
          <a:xfrm>
            <a:off x="731735" y="1510580"/>
            <a:ext cx="10557295" cy="5546785"/>
          </a:xfrm>
        </p:spPr>
        <p:txBody>
          <a:bodyPr>
            <a:normAutofit/>
          </a:bodyPr>
          <a:lstStyle/>
          <a:p>
            <a:pPr marL="0" indent="0">
              <a:buNone/>
            </a:pPr>
            <a:r>
              <a:rPr lang="en-GB" sz="2000" dirty="0">
                <a:latin typeface="Arial" panose="020B0604020202020204" pitchFamily="34" charset="0"/>
                <a:cs typeface="Arial" panose="020B0604020202020204" pitchFamily="34" charset="0"/>
              </a:rPr>
              <a:t>Babakr, Z. H., Mohamedamin, P., &amp; Kakamad, K. (2019). Piaget's Cognitive Developmental Theory: Critical Review. </a:t>
            </a:r>
            <a:r>
              <a:rPr lang="en-GB" sz="2000" i="1" dirty="0">
                <a:latin typeface="Arial" panose="020B0604020202020204" pitchFamily="34" charset="0"/>
                <a:cs typeface="Arial" panose="020B0604020202020204" pitchFamily="34" charset="0"/>
              </a:rPr>
              <a:t>Education Quarterly Reviews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2</a:t>
            </a:r>
            <a:r>
              <a:rPr lang="en-GB" sz="2000" dirty="0">
                <a:latin typeface="Arial" panose="020B0604020202020204" pitchFamily="34" charset="0"/>
                <a:cs typeface="Arial" panose="020B0604020202020204" pitchFamily="34" charset="0"/>
              </a:rPr>
              <a:t>(3), 517-524.</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Bashrin, S. D. (2015). </a:t>
            </a:r>
            <a:r>
              <a:rPr lang="en-GB" sz="2000" i="1" dirty="0">
                <a:latin typeface="Arial" panose="020B0604020202020204" pitchFamily="34" charset="0"/>
                <a:cs typeface="Arial" panose="020B0604020202020204" pitchFamily="34" charset="0"/>
              </a:rPr>
              <a:t>Piaget’s pre-operational stage in children: a comparative study</a:t>
            </a:r>
            <a:r>
              <a:rPr lang="en-GB" sz="2000" dirty="0">
                <a:latin typeface="Arial" panose="020B0604020202020204" pitchFamily="34" charset="0"/>
                <a:cs typeface="Arial" panose="020B0604020202020204" pitchFamily="34" charset="0"/>
              </a:rPr>
              <a:t> (Doctoral dissertation, BRAC University)</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Belsky, J., &amp; Pluess, M. (2009). The nature (and nurture?) of plasticity in early human development. </a:t>
            </a:r>
            <a:r>
              <a:rPr lang="en-GB" sz="2000" i="1" dirty="0">
                <a:latin typeface="Arial" panose="020B0604020202020204" pitchFamily="34" charset="0"/>
                <a:cs typeface="Arial" panose="020B0604020202020204" pitchFamily="34" charset="0"/>
              </a:rPr>
              <a:t>Perspectives on Psychological Science</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4</a:t>
            </a:r>
            <a:r>
              <a:rPr lang="en-GB" sz="2000" dirty="0">
                <a:latin typeface="Arial" panose="020B0604020202020204" pitchFamily="34" charset="0"/>
                <a:cs typeface="Arial" panose="020B0604020202020204" pitchFamily="34" charset="0"/>
              </a:rPr>
              <a:t>(4), 345-351.</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Chatzipanteli, A., &amp; Adamakis, M. (2022). Social interaction through structured play activities and games in early childhood. In </a:t>
            </a:r>
            <a:r>
              <a:rPr lang="en-GB" sz="2000" i="1" dirty="0">
                <a:latin typeface="Arial" panose="020B0604020202020204" pitchFamily="34" charset="0"/>
                <a:cs typeface="Arial" panose="020B0604020202020204" pitchFamily="34" charset="0"/>
              </a:rPr>
              <a:t>Handbook of research on using motor games in teaching and learning strategy</a:t>
            </a:r>
            <a:r>
              <a:rPr lang="en-GB" sz="2000" dirty="0">
                <a:latin typeface="Arial" panose="020B0604020202020204" pitchFamily="34" charset="0"/>
                <a:cs typeface="Arial" panose="020B0604020202020204" pitchFamily="34" charset="0"/>
              </a:rPr>
              <a:t> (pp. 80-99). IGI Global Scientific Publishing.</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6182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AFEF1-A6E0-0671-4C4C-EC85FF38491C}"/>
              </a:ext>
            </a:extLst>
          </p:cNvPr>
          <p:cNvSpPr>
            <a:spLocks noGrp="1"/>
          </p:cNvSpPr>
          <p:nvPr>
            <p:ph type="title"/>
          </p:nvPr>
        </p:nvSpPr>
        <p:spPr>
          <a:xfrm>
            <a:off x="838200" y="436245"/>
            <a:ext cx="10515600" cy="842573"/>
          </a:xfrm>
        </p:spPr>
        <p:txBody>
          <a:bodyPr>
            <a:normAutofit/>
          </a:bodyPr>
          <a:lstStyle/>
          <a:p>
            <a:r>
              <a:rPr lang="en-GB" sz="2800" b="1" dirty="0"/>
              <a:t>References </a:t>
            </a:r>
          </a:p>
        </p:txBody>
      </p:sp>
      <p:sp>
        <p:nvSpPr>
          <p:cNvPr id="3" name="Content Placeholder 2">
            <a:extLst>
              <a:ext uri="{FF2B5EF4-FFF2-40B4-BE49-F238E27FC236}">
                <a16:creationId xmlns:a16="http://schemas.microsoft.com/office/drawing/2014/main" id="{68C101D9-0A81-B9EA-5659-5326E8A31865}"/>
              </a:ext>
            </a:extLst>
          </p:cNvPr>
          <p:cNvSpPr>
            <a:spLocks noGrp="1"/>
          </p:cNvSpPr>
          <p:nvPr>
            <p:ph idx="1"/>
          </p:nvPr>
        </p:nvSpPr>
        <p:spPr>
          <a:xfrm>
            <a:off x="838200" y="1708030"/>
            <a:ext cx="10515600" cy="4468933"/>
          </a:xfrm>
        </p:spPr>
        <p:txBody>
          <a:bodyPr>
            <a:normAutofit/>
          </a:bodyPr>
          <a:lstStyle/>
          <a:p>
            <a:pPr marL="0" indent="0">
              <a:buNone/>
            </a:pPr>
            <a:r>
              <a:rPr lang="en-GB" sz="2200" dirty="0">
                <a:latin typeface="Arial" panose="020B0604020202020204" pitchFamily="34" charset="0"/>
                <a:cs typeface="Arial" panose="020B0604020202020204" pitchFamily="34" charset="0"/>
              </a:rPr>
              <a:t>Lourenço, O., &amp; Machado, A. (1996). In defence of Piaget's theory: A reply to 10 common criticisms. </a:t>
            </a:r>
            <a:r>
              <a:rPr lang="en-GB" sz="2200" i="1" dirty="0">
                <a:latin typeface="Arial" panose="020B0604020202020204" pitchFamily="34" charset="0"/>
                <a:cs typeface="Arial" panose="020B0604020202020204" pitchFamily="34" charset="0"/>
              </a:rPr>
              <a:t>Psychological review</a:t>
            </a:r>
            <a:r>
              <a:rPr lang="en-GB" sz="2200" dirty="0">
                <a:latin typeface="Arial" panose="020B0604020202020204" pitchFamily="34" charset="0"/>
                <a:cs typeface="Arial" panose="020B0604020202020204" pitchFamily="34" charset="0"/>
              </a:rPr>
              <a:t>, </a:t>
            </a:r>
            <a:r>
              <a:rPr lang="en-GB" sz="2200" i="1" dirty="0">
                <a:latin typeface="Arial" panose="020B0604020202020204" pitchFamily="34" charset="0"/>
                <a:cs typeface="Arial" panose="020B0604020202020204" pitchFamily="34" charset="0"/>
              </a:rPr>
              <a:t>103</a:t>
            </a:r>
            <a:r>
              <a:rPr lang="en-GB" sz="2200" dirty="0">
                <a:latin typeface="Arial" panose="020B0604020202020204" pitchFamily="34" charset="0"/>
                <a:cs typeface="Arial" panose="020B0604020202020204" pitchFamily="34" charset="0"/>
              </a:rPr>
              <a:t>(1), 143.</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Ostrosky, M. M., Jung, E. Y., Hemmeter, M. L., &amp; Thomas, D. (2003). Helping Children Understand Routines and Classroom Schedules. What Works Briefs.</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Piaget, J. (2000). Piaget’s theory of cognitive development. </a:t>
            </a:r>
            <a:r>
              <a:rPr lang="en-GB" sz="2200" i="1" dirty="0">
                <a:latin typeface="Arial" panose="020B0604020202020204" pitchFamily="34" charset="0"/>
                <a:cs typeface="Arial" panose="020B0604020202020204" pitchFamily="34" charset="0"/>
              </a:rPr>
              <a:t>Childhood cognitive development: The essential readings</a:t>
            </a:r>
            <a:r>
              <a:rPr lang="en-GB" sz="2200" dirty="0">
                <a:latin typeface="Arial" panose="020B0604020202020204" pitchFamily="34" charset="0"/>
                <a:cs typeface="Arial" panose="020B0604020202020204" pitchFamily="34" charset="0"/>
              </a:rPr>
              <a:t>, </a:t>
            </a:r>
            <a:r>
              <a:rPr lang="en-GB" sz="2200" i="1" dirty="0">
                <a:latin typeface="Arial" panose="020B0604020202020204" pitchFamily="34" charset="0"/>
                <a:cs typeface="Arial" panose="020B0604020202020204" pitchFamily="34" charset="0"/>
              </a:rPr>
              <a:t>2</a:t>
            </a:r>
            <a:r>
              <a:rPr lang="en-GB" sz="2200" dirty="0">
                <a:latin typeface="Arial" panose="020B0604020202020204" pitchFamily="34" charset="0"/>
                <a:cs typeface="Arial" panose="020B0604020202020204" pitchFamily="34" charset="0"/>
              </a:rPr>
              <a:t>(7), 33-47.</a:t>
            </a:r>
          </a:p>
          <a:p>
            <a:endParaRPr lang="en-GB" dirty="0"/>
          </a:p>
        </p:txBody>
      </p:sp>
    </p:spTree>
    <p:extLst>
      <p:ext uri="{BB962C8B-B14F-4D97-AF65-F5344CB8AC3E}">
        <p14:creationId xmlns:p14="http://schemas.microsoft.com/office/powerpoint/2010/main" val="21623529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6" ma:contentTypeDescription="Create a new document." ma:contentTypeScope="" ma:versionID="71dd3d6c818a765a26175b220f8dc030">
  <xsd:schema xmlns:xsd="http://www.w3.org/2001/XMLSchema" xmlns:xs="http://www.w3.org/2001/XMLSchema" xmlns:p="http://schemas.microsoft.com/office/2006/metadata/properties" xmlns:ns3="dd86abe3-ec21-467e-8687-9d211c569818" targetNamespace="http://schemas.microsoft.com/office/2006/metadata/properties" ma:root="true" ma:fieldsID="96d34c782374a0b2eab45cd48f47d7d2"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Props1.xml><?xml version="1.0" encoding="utf-8"?>
<ds:datastoreItem xmlns:ds="http://schemas.openxmlformats.org/officeDocument/2006/customXml" ds:itemID="{D6802695-5385-4C1D-877D-182D4B30B0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1954BC-D5E6-4E60-A93D-5902543DB67B}">
  <ds:schemaRefs>
    <ds:schemaRef ds:uri="http://schemas.microsoft.com/sharepoint/v3/contenttype/forms"/>
  </ds:schemaRefs>
</ds:datastoreItem>
</file>

<file path=customXml/itemProps3.xml><?xml version="1.0" encoding="utf-8"?>
<ds:datastoreItem xmlns:ds="http://schemas.openxmlformats.org/officeDocument/2006/customXml" ds:itemID="{AA685A57-782A-4054-AB54-0D5B959F09D2}">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dcmitype/"/>
    <ds:schemaRef ds:uri="http://purl.org/dc/terms/"/>
    <ds:schemaRef ds:uri="http://schemas.microsoft.com/office/infopath/2007/PartnerControls"/>
    <ds:schemaRef ds:uri="dd86abe3-ec21-467e-8687-9d211c56981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40414</TotalTime>
  <Words>1232</Words>
  <Application>Microsoft Office PowerPoint</Application>
  <PresentationFormat>Widescreen</PresentationFormat>
  <Paragraphs>94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PowerPoint Presentation</vt:lpstr>
      <vt:lpstr>Piaget's cognitive development theory</vt:lpstr>
      <vt:lpstr>PowerPoint Presentation</vt:lpstr>
      <vt:lpstr>PowerPoint Presentation</vt:lpstr>
      <vt:lpstr>Practical strategies or interventions </vt:lpstr>
      <vt:lpstr>Practical strategies or interventions </vt:lpstr>
      <vt:lpstr>Nature is what we are born with (genes), and nurture is how we’re raised (environment). Both shape who we become.</vt:lpstr>
      <vt:lpstr>PowerPoint Presentation</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Husnara Begum (2421339)</dc:creator>
  <cp:lastModifiedBy>Husnara Begum (2421339)</cp:lastModifiedBy>
  <cp:revision>3</cp:revision>
  <dcterms:created xsi:type="dcterms:W3CDTF">2025-10-17T09:38:33Z</dcterms:created>
  <dcterms:modified xsi:type="dcterms:W3CDTF">2025-11-14T11:13:02Z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