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852" r:id="rId2"/>
    <p:sldMasterId id="2147483648" r:id="rId3"/>
    <p:sldMasterId id="2147483864" r:id="rId4"/>
  </p:sldMasterIdLst>
  <p:notesMasterIdLst>
    <p:notesMasterId r:id="rId52"/>
  </p:notesMasterIdLst>
  <p:sldIdLst>
    <p:sldId id="343" r:id="rId5"/>
    <p:sldId id="342" r:id="rId6"/>
    <p:sldId id="353" r:id="rId7"/>
    <p:sldId id="357" r:id="rId8"/>
    <p:sldId id="388" r:id="rId9"/>
    <p:sldId id="387" r:id="rId10"/>
    <p:sldId id="384" r:id="rId11"/>
    <p:sldId id="444" r:id="rId12"/>
    <p:sldId id="441" r:id="rId13"/>
    <p:sldId id="440" r:id="rId14"/>
    <p:sldId id="420" r:id="rId15"/>
    <p:sldId id="383" r:id="rId16"/>
    <p:sldId id="423" r:id="rId17"/>
    <p:sldId id="421" r:id="rId18"/>
    <p:sldId id="452" r:id="rId19"/>
    <p:sldId id="451" r:id="rId20"/>
    <p:sldId id="450" r:id="rId21"/>
    <p:sldId id="449" r:id="rId22"/>
    <p:sldId id="445" r:id="rId23"/>
    <p:sldId id="442" r:id="rId24"/>
    <p:sldId id="381" r:id="rId25"/>
    <p:sldId id="422" r:id="rId26"/>
    <p:sldId id="380" r:id="rId27"/>
    <p:sldId id="448" r:id="rId28"/>
    <p:sldId id="447" r:id="rId29"/>
    <p:sldId id="446" r:id="rId30"/>
    <p:sldId id="439" r:id="rId31"/>
    <p:sldId id="438" r:id="rId32"/>
    <p:sldId id="437" r:id="rId33"/>
    <p:sldId id="428" r:id="rId34"/>
    <p:sldId id="436" r:id="rId35"/>
    <p:sldId id="435" r:id="rId36"/>
    <p:sldId id="434" r:id="rId37"/>
    <p:sldId id="430" r:id="rId38"/>
    <p:sldId id="433" r:id="rId39"/>
    <p:sldId id="391" r:id="rId40"/>
    <p:sldId id="458" r:id="rId41"/>
    <p:sldId id="317" r:id="rId42"/>
    <p:sldId id="459" r:id="rId43"/>
    <p:sldId id="318" r:id="rId44"/>
    <p:sldId id="319" r:id="rId45"/>
    <p:sldId id="334" r:id="rId46"/>
    <p:sldId id="457" r:id="rId47"/>
    <p:sldId id="456" r:id="rId48"/>
    <p:sldId id="425" r:id="rId49"/>
    <p:sldId id="424" r:id="rId50"/>
    <p:sldId id="45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58694-33EE-7C4C-DA16-237EA712B49F}" v="4" dt="2023-09-25T15:53:18.365"/>
    <p1510:client id="{193390C3-068B-1E57-EC49-A38D18CA3ACC}" v="177" dt="2023-09-26T17:37:44.804"/>
    <p1510:client id="{A89E34A3-8AF6-4684-4E4F-0C947960002D}" v="1099" dt="2023-09-29T12:27:08.256"/>
    <p1510:client id="{AD0F99AC-A493-2866-D990-F7598D1ECD07}" v="630" dt="2023-09-26T09:48:37.4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4070"/>
    <p:restoredTop sz="94608"/>
  </p:normalViewPr>
  <p:slideViewPr>
    <p:cSldViewPr snapToGrid="0" snapToObjects="1">
      <p:cViewPr varScale="1">
        <p:scale>
          <a:sx n="112" d="100"/>
          <a:sy n="112" d="100"/>
        </p:scale>
        <p:origin x="1146" y="9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E1379B-2596-44F6-8F3B-0AF8D59B9805}"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E49DDB67-74C5-4244-86F1-F920013B8C2E}">
      <dgm:prSet/>
      <dgm:spPr/>
      <dgm:t>
        <a:bodyPr/>
        <a:lstStyle/>
        <a:p>
          <a:r>
            <a:rPr lang="en-GB" dirty="0"/>
            <a:t>Choose an organisation (some ideas on the next slide) that provides a service for disabled people</a:t>
          </a:r>
          <a:endParaRPr lang="en-US" dirty="0"/>
        </a:p>
      </dgm:t>
    </dgm:pt>
    <dgm:pt modelId="{494D2787-2590-4DF6-A558-D6CAD501EF80}" type="parTrans" cxnId="{3739C528-7324-4710-A98B-C99F48CA342B}">
      <dgm:prSet/>
      <dgm:spPr/>
      <dgm:t>
        <a:bodyPr/>
        <a:lstStyle/>
        <a:p>
          <a:endParaRPr lang="en-US"/>
        </a:p>
      </dgm:t>
    </dgm:pt>
    <dgm:pt modelId="{55761D13-3C32-4957-8094-8B76FEB359C7}" type="sibTrans" cxnId="{3739C528-7324-4710-A98B-C99F48CA342B}">
      <dgm:prSet/>
      <dgm:spPr/>
      <dgm:t>
        <a:bodyPr/>
        <a:lstStyle/>
        <a:p>
          <a:endParaRPr lang="en-US"/>
        </a:p>
      </dgm:t>
    </dgm:pt>
    <dgm:pt modelId="{FA3B553D-F93D-4184-9739-D6A0BC996750}">
      <dgm:prSet/>
      <dgm:spPr/>
      <dgm:t>
        <a:bodyPr/>
        <a:lstStyle/>
        <a:p>
          <a:r>
            <a:rPr lang="en-GB"/>
            <a:t>Identify their policies</a:t>
          </a:r>
          <a:endParaRPr lang="en-US"/>
        </a:p>
      </dgm:t>
    </dgm:pt>
    <dgm:pt modelId="{3A76ECA5-7DE9-4E39-A9A0-B2E15E3CD83F}" type="parTrans" cxnId="{34A58572-C6D3-4C1B-B3F7-74413D5B4507}">
      <dgm:prSet/>
      <dgm:spPr/>
      <dgm:t>
        <a:bodyPr/>
        <a:lstStyle/>
        <a:p>
          <a:endParaRPr lang="en-US"/>
        </a:p>
      </dgm:t>
    </dgm:pt>
    <dgm:pt modelId="{2A7A8B88-7379-4224-9AE5-21059609AAC2}" type="sibTrans" cxnId="{34A58572-C6D3-4C1B-B3F7-74413D5B4507}">
      <dgm:prSet/>
      <dgm:spPr/>
      <dgm:t>
        <a:bodyPr/>
        <a:lstStyle/>
        <a:p>
          <a:endParaRPr lang="en-US"/>
        </a:p>
      </dgm:t>
    </dgm:pt>
    <dgm:pt modelId="{DA6D97C3-65D5-40D8-AAEE-4CC6D73EDF50}">
      <dgm:prSet/>
      <dgm:spPr/>
      <dgm:t>
        <a:bodyPr/>
        <a:lstStyle/>
        <a:p>
          <a:r>
            <a:rPr lang="en-GB"/>
            <a:t>Suggest a recommendation to improve their work with disabled people </a:t>
          </a:r>
          <a:endParaRPr lang="en-US"/>
        </a:p>
      </dgm:t>
    </dgm:pt>
    <dgm:pt modelId="{0E940E35-E834-452B-96AE-4D2A2FCA9307}" type="parTrans" cxnId="{ADF561BF-8E3C-41A4-8062-C4FDA6764D60}">
      <dgm:prSet/>
      <dgm:spPr/>
      <dgm:t>
        <a:bodyPr/>
        <a:lstStyle/>
        <a:p>
          <a:endParaRPr lang="en-US"/>
        </a:p>
      </dgm:t>
    </dgm:pt>
    <dgm:pt modelId="{353A98FB-1B60-482E-9A69-1F7D670BE53B}" type="sibTrans" cxnId="{ADF561BF-8E3C-41A4-8062-C4FDA6764D60}">
      <dgm:prSet/>
      <dgm:spPr/>
      <dgm:t>
        <a:bodyPr/>
        <a:lstStyle/>
        <a:p>
          <a:endParaRPr lang="en-US"/>
        </a:p>
      </dgm:t>
    </dgm:pt>
    <dgm:pt modelId="{03368CF1-2F14-4684-8FD2-E8B9E8CC90AD}" type="pres">
      <dgm:prSet presAssocID="{90E1379B-2596-44F6-8F3B-0AF8D59B9805}" presName="Name0" presStyleCnt="0">
        <dgm:presLayoutVars>
          <dgm:dir/>
          <dgm:resizeHandles val="exact"/>
        </dgm:presLayoutVars>
      </dgm:prSet>
      <dgm:spPr/>
    </dgm:pt>
    <dgm:pt modelId="{F8DE6EC7-228C-4C03-A5DF-C42D5B7804A3}" type="pres">
      <dgm:prSet presAssocID="{E49DDB67-74C5-4244-86F1-F920013B8C2E}" presName="node" presStyleLbl="node1" presStyleIdx="0" presStyleCnt="3">
        <dgm:presLayoutVars>
          <dgm:bulletEnabled val="1"/>
        </dgm:presLayoutVars>
      </dgm:prSet>
      <dgm:spPr/>
    </dgm:pt>
    <dgm:pt modelId="{0377940A-376D-42EF-B433-493287B1E2AF}" type="pres">
      <dgm:prSet presAssocID="{55761D13-3C32-4957-8094-8B76FEB359C7}" presName="sibTrans" presStyleLbl="sibTrans1D1" presStyleIdx="0" presStyleCnt="2"/>
      <dgm:spPr/>
    </dgm:pt>
    <dgm:pt modelId="{5792F182-9BEE-42C1-BA50-F0E26D666347}" type="pres">
      <dgm:prSet presAssocID="{55761D13-3C32-4957-8094-8B76FEB359C7}" presName="connectorText" presStyleLbl="sibTrans1D1" presStyleIdx="0" presStyleCnt="2"/>
      <dgm:spPr/>
    </dgm:pt>
    <dgm:pt modelId="{C9811446-1AC4-4136-AD03-9498BD02177D}" type="pres">
      <dgm:prSet presAssocID="{FA3B553D-F93D-4184-9739-D6A0BC996750}" presName="node" presStyleLbl="node1" presStyleIdx="1" presStyleCnt="3">
        <dgm:presLayoutVars>
          <dgm:bulletEnabled val="1"/>
        </dgm:presLayoutVars>
      </dgm:prSet>
      <dgm:spPr/>
    </dgm:pt>
    <dgm:pt modelId="{BF062E50-FA14-4C28-9871-BA09E5528F56}" type="pres">
      <dgm:prSet presAssocID="{2A7A8B88-7379-4224-9AE5-21059609AAC2}" presName="sibTrans" presStyleLbl="sibTrans1D1" presStyleIdx="1" presStyleCnt="2"/>
      <dgm:spPr/>
    </dgm:pt>
    <dgm:pt modelId="{DA8D6C84-19FC-4905-A0E2-205BFDCDA9FF}" type="pres">
      <dgm:prSet presAssocID="{2A7A8B88-7379-4224-9AE5-21059609AAC2}" presName="connectorText" presStyleLbl="sibTrans1D1" presStyleIdx="1" presStyleCnt="2"/>
      <dgm:spPr/>
    </dgm:pt>
    <dgm:pt modelId="{15EA81CB-EE33-46EE-BE20-DF8035744832}" type="pres">
      <dgm:prSet presAssocID="{DA6D97C3-65D5-40D8-AAEE-4CC6D73EDF50}" presName="node" presStyleLbl="node1" presStyleIdx="2" presStyleCnt="3">
        <dgm:presLayoutVars>
          <dgm:bulletEnabled val="1"/>
        </dgm:presLayoutVars>
      </dgm:prSet>
      <dgm:spPr/>
    </dgm:pt>
  </dgm:ptLst>
  <dgm:cxnLst>
    <dgm:cxn modelId="{E49E0709-538C-4FF5-86F2-E9566351F4BF}" type="presOf" srcId="{55761D13-3C32-4957-8094-8B76FEB359C7}" destId="{5792F182-9BEE-42C1-BA50-F0E26D666347}" srcOrd="1" destOrd="0" presId="urn:microsoft.com/office/officeart/2016/7/layout/RepeatingBendingProcessNew"/>
    <dgm:cxn modelId="{9777811D-2AE6-4620-A58C-003C45A939D8}" type="presOf" srcId="{2A7A8B88-7379-4224-9AE5-21059609AAC2}" destId="{DA8D6C84-19FC-4905-A0E2-205BFDCDA9FF}" srcOrd="1" destOrd="0" presId="urn:microsoft.com/office/officeart/2016/7/layout/RepeatingBendingProcessNew"/>
    <dgm:cxn modelId="{3739C528-7324-4710-A98B-C99F48CA342B}" srcId="{90E1379B-2596-44F6-8F3B-0AF8D59B9805}" destId="{E49DDB67-74C5-4244-86F1-F920013B8C2E}" srcOrd="0" destOrd="0" parTransId="{494D2787-2590-4DF6-A558-D6CAD501EF80}" sibTransId="{55761D13-3C32-4957-8094-8B76FEB359C7}"/>
    <dgm:cxn modelId="{4B419431-4A5A-4E03-B6FC-F544ECF874FB}" type="presOf" srcId="{DA6D97C3-65D5-40D8-AAEE-4CC6D73EDF50}" destId="{15EA81CB-EE33-46EE-BE20-DF8035744832}" srcOrd="0" destOrd="0" presId="urn:microsoft.com/office/officeart/2016/7/layout/RepeatingBendingProcessNew"/>
    <dgm:cxn modelId="{0DFA8B68-9A5A-430E-B4F9-82C89DE29ED8}" type="presOf" srcId="{90E1379B-2596-44F6-8F3B-0AF8D59B9805}" destId="{03368CF1-2F14-4684-8FD2-E8B9E8CC90AD}" srcOrd="0" destOrd="0" presId="urn:microsoft.com/office/officeart/2016/7/layout/RepeatingBendingProcessNew"/>
    <dgm:cxn modelId="{34A58572-C6D3-4C1B-B3F7-74413D5B4507}" srcId="{90E1379B-2596-44F6-8F3B-0AF8D59B9805}" destId="{FA3B553D-F93D-4184-9739-D6A0BC996750}" srcOrd="1" destOrd="0" parTransId="{3A76ECA5-7DE9-4E39-A9A0-B2E15E3CD83F}" sibTransId="{2A7A8B88-7379-4224-9AE5-21059609AAC2}"/>
    <dgm:cxn modelId="{ADF561BF-8E3C-41A4-8062-C4FDA6764D60}" srcId="{90E1379B-2596-44F6-8F3B-0AF8D59B9805}" destId="{DA6D97C3-65D5-40D8-AAEE-4CC6D73EDF50}" srcOrd="2" destOrd="0" parTransId="{0E940E35-E834-452B-96AE-4D2A2FCA9307}" sibTransId="{353A98FB-1B60-482E-9A69-1F7D670BE53B}"/>
    <dgm:cxn modelId="{9A7B39C5-2226-4829-8322-2B786F9BE8DC}" type="presOf" srcId="{55761D13-3C32-4957-8094-8B76FEB359C7}" destId="{0377940A-376D-42EF-B433-493287B1E2AF}" srcOrd="0" destOrd="0" presId="urn:microsoft.com/office/officeart/2016/7/layout/RepeatingBendingProcessNew"/>
    <dgm:cxn modelId="{5FEE44C6-27CB-4BFA-BFCC-639B59AB330E}" type="presOf" srcId="{E49DDB67-74C5-4244-86F1-F920013B8C2E}" destId="{F8DE6EC7-228C-4C03-A5DF-C42D5B7804A3}" srcOrd="0" destOrd="0" presId="urn:microsoft.com/office/officeart/2016/7/layout/RepeatingBendingProcessNew"/>
    <dgm:cxn modelId="{9C1A53D5-2777-444F-941F-5F68D09F2149}" type="presOf" srcId="{FA3B553D-F93D-4184-9739-D6A0BC996750}" destId="{C9811446-1AC4-4136-AD03-9498BD02177D}" srcOrd="0" destOrd="0" presId="urn:microsoft.com/office/officeart/2016/7/layout/RepeatingBendingProcessNew"/>
    <dgm:cxn modelId="{19D7A9FB-A224-4E37-9FEB-A43E37C4FFCA}" type="presOf" srcId="{2A7A8B88-7379-4224-9AE5-21059609AAC2}" destId="{BF062E50-FA14-4C28-9871-BA09E5528F56}" srcOrd="0" destOrd="0" presId="urn:microsoft.com/office/officeart/2016/7/layout/RepeatingBendingProcessNew"/>
    <dgm:cxn modelId="{FEEA6A27-767C-4F12-839F-6B5CBB41E33F}" type="presParOf" srcId="{03368CF1-2F14-4684-8FD2-E8B9E8CC90AD}" destId="{F8DE6EC7-228C-4C03-A5DF-C42D5B7804A3}" srcOrd="0" destOrd="0" presId="urn:microsoft.com/office/officeart/2016/7/layout/RepeatingBendingProcessNew"/>
    <dgm:cxn modelId="{1104692D-9B05-42C2-A101-C4D771C67587}" type="presParOf" srcId="{03368CF1-2F14-4684-8FD2-E8B9E8CC90AD}" destId="{0377940A-376D-42EF-B433-493287B1E2AF}" srcOrd="1" destOrd="0" presId="urn:microsoft.com/office/officeart/2016/7/layout/RepeatingBendingProcessNew"/>
    <dgm:cxn modelId="{EF091726-9FC2-4C5F-BAB4-67CBDFA01685}" type="presParOf" srcId="{0377940A-376D-42EF-B433-493287B1E2AF}" destId="{5792F182-9BEE-42C1-BA50-F0E26D666347}" srcOrd="0" destOrd="0" presId="urn:microsoft.com/office/officeart/2016/7/layout/RepeatingBendingProcessNew"/>
    <dgm:cxn modelId="{7C8DC422-4967-4A84-AA33-95D4183F5AE2}" type="presParOf" srcId="{03368CF1-2F14-4684-8FD2-E8B9E8CC90AD}" destId="{C9811446-1AC4-4136-AD03-9498BD02177D}" srcOrd="2" destOrd="0" presId="urn:microsoft.com/office/officeart/2016/7/layout/RepeatingBendingProcessNew"/>
    <dgm:cxn modelId="{9812851B-E614-4172-AE08-8B6B578268C3}" type="presParOf" srcId="{03368CF1-2F14-4684-8FD2-E8B9E8CC90AD}" destId="{BF062E50-FA14-4C28-9871-BA09E5528F56}" srcOrd="3" destOrd="0" presId="urn:microsoft.com/office/officeart/2016/7/layout/RepeatingBendingProcessNew"/>
    <dgm:cxn modelId="{63C302B4-64D2-485B-9395-8D7FC9CDD89C}" type="presParOf" srcId="{BF062E50-FA14-4C28-9871-BA09E5528F56}" destId="{DA8D6C84-19FC-4905-A0E2-205BFDCDA9FF}" srcOrd="0" destOrd="0" presId="urn:microsoft.com/office/officeart/2016/7/layout/RepeatingBendingProcessNew"/>
    <dgm:cxn modelId="{80FDCC45-0F9B-4040-AC68-3D9FEB5328FD}" type="presParOf" srcId="{03368CF1-2F14-4684-8FD2-E8B9E8CC90AD}" destId="{15EA81CB-EE33-46EE-BE20-DF8035744832}" srcOrd="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7940A-376D-42EF-B433-493287B1E2AF}">
      <dsp:nvSpPr>
        <dsp:cNvPr id="0" name=""/>
        <dsp:cNvSpPr/>
      </dsp:nvSpPr>
      <dsp:spPr>
        <a:xfrm>
          <a:off x="3150675" y="1656418"/>
          <a:ext cx="692548" cy="91440"/>
        </a:xfrm>
        <a:custGeom>
          <a:avLst/>
          <a:gdLst/>
          <a:ahLst/>
          <a:cxnLst/>
          <a:rect l="0" t="0" r="0" b="0"/>
          <a:pathLst>
            <a:path>
              <a:moveTo>
                <a:pt x="0" y="45720"/>
              </a:moveTo>
              <a:lnTo>
                <a:pt x="692548"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78870" y="1698522"/>
        <a:ext cx="36157" cy="7231"/>
      </dsp:txXfrm>
    </dsp:sp>
    <dsp:sp modelId="{F8DE6EC7-228C-4C03-A5DF-C42D5B7804A3}">
      <dsp:nvSpPr>
        <dsp:cNvPr id="0" name=""/>
        <dsp:cNvSpPr/>
      </dsp:nvSpPr>
      <dsp:spPr>
        <a:xfrm>
          <a:off x="8352" y="758901"/>
          <a:ext cx="3144122" cy="188647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4065" tIns="161718" rIns="154065" bIns="161718" numCol="1" spcCol="1270" anchor="ctr" anchorCtr="0">
          <a:noAutofit/>
        </a:bodyPr>
        <a:lstStyle/>
        <a:p>
          <a:pPr marL="0" lvl="0" indent="0" algn="ctr" defTabSz="977900">
            <a:lnSpc>
              <a:spcPct val="90000"/>
            </a:lnSpc>
            <a:spcBef>
              <a:spcPct val="0"/>
            </a:spcBef>
            <a:spcAft>
              <a:spcPct val="35000"/>
            </a:spcAft>
            <a:buNone/>
          </a:pPr>
          <a:r>
            <a:rPr lang="en-GB" sz="2200" kern="1200" dirty="0"/>
            <a:t>Choose an organisation (some ideas on the next slide) that provides a service for disabled people</a:t>
          </a:r>
          <a:endParaRPr lang="en-US" sz="2200" kern="1200" dirty="0"/>
        </a:p>
      </dsp:txBody>
      <dsp:txXfrm>
        <a:off x="8352" y="758901"/>
        <a:ext cx="3144122" cy="1886473"/>
      </dsp:txXfrm>
    </dsp:sp>
    <dsp:sp modelId="{BF062E50-FA14-4C28-9871-BA09E5528F56}">
      <dsp:nvSpPr>
        <dsp:cNvPr id="0" name=""/>
        <dsp:cNvSpPr/>
      </dsp:nvSpPr>
      <dsp:spPr>
        <a:xfrm>
          <a:off x="7017946" y="1656418"/>
          <a:ext cx="692548" cy="91440"/>
        </a:xfrm>
        <a:custGeom>
          <a:avLst/>
          <a:gdLst/>
          <a:ahLst/>
          <a:cxnLst/>
          <a:rect l="0" t="0" r="0" b="0"/>
          <a:pathLst>
            <a:path>
              <a:moveTo>
                <a:pt x="0" y="45720"/>
              </a:moveTo>
              <a:lnTo>
                <a:pt x="692548" y="45720"/>
              </a:lnTo>
            </a:path>
          </a:pathLst>
        </a:custGeom>
        <a:noFill/>
        <a:ln w="12700" cap="flat" cmpd="sng" algn="ctr">
          <a:solidFill>
            <a:schemeClr val="accent2">
              <a:hueOff val="39038"/>
              <a:satOff val="-26876"/>
              <a:lumOff val="-686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46141" y="1698522"/>
        <a:ext cx="36157" cy="7231"/>
      </dsp:txXfrm>
    </dsp:sp>
    <dsp:sp modelId="{C9811446-1AC4-4136-AD03-9498BD02177D}">
      <dsp:nvSpPr>
        <dsp:cNvPr id="0" name=""/>
        <dsp:cNvSpPr/>
      </dsp:nvSpPr>
      <dsp:spPr>
        <a:xfrm>
          <a:off x="3875623" y="758901"/>
          <a:ext cx="3144122" cy="1886473"/>
        </a:xfrm>
        <a:prstGeom prst="rect">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4065" tIns="161718" rIns="154065" bIns="161718" numCol="1" spcCol="1270" anchor="ctr" anchorCtr="0">
          <a:noAutofit/>
        </a:bodyPr>
        <a:lstStyle/>
        <a:p>
          <a:pPr marL="0" lvl="0" indent="0" algn="ctr" defTabSz="977900">
            <a:lnSpc>
              <a:spcPct val="90000"/>
            </a:lnSpc>
            <a:spcBef>
              <a:spcPct val="0"/>
            </a:spcBef>
            <a:spcAft>
              <a:spcPct val="35000"/>
            </a:spcAft>
            <a:buNone/>
          </a:pPr>
          <a:r>
            <a:rPr lang="en-GB" sz="2200" kern="1200"/>
            <a:t>Identify their policies</a:t>
          </a:r>
          <a:endParaRPr lang="en-US" sz="2200" kern="1200"/>
        </a:p>
      </dsp:txBody>
      <dsp:txXfrm>
        <a:off x="3875623" y="758901"/>
        <a:ext cx="3144122" cy="1886473"/>
      </dsp:txXfrm>
    </dsp:sp>
    <dsp:sp modelId="{15EA81CB-EE33-46EE-BE20-DF8035744832}">
      <dsp:nvSpPr>
        <dsp:cNvPr id="0" name=""/>
        <dsp:cNvSpPr/>
      </dsp:nvSpPr>
      <dsp:spPr>
        <a:xfrm>
          <a:off x="7742894" y="758901"/>
          <a:ext cx="3144122" cy="1886473"/>
        </a:xfrm>
        <a:prstGeom prst="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4065" tIns="161718" rIns="154065" bIns="161718" numCol="1" spcCol="1270" anchor="ctr" anchorCtr="0">
          <a:noAutofit/>
        </a:bodyPr>
        <a:lstStyle/>
        <a:p>
          <a:pPr marL="0" lvl="0" indent="0" algn="ctr" defTabSz="977900">
            <a:lnSpc>
              <a:spcPct val="90000"/>
            </a:lnSpc>
            <a:spcBef>
              <a:spcPct val="0"/>
            </a:spcBef>
            <a:spcAft>
              <a:spcPct val="35000"/>
            </a:spcAft>
            <a:buNone/>
          </a:pPr>
          <a:r>
            <a:rPr lang="en-GB" sz="2200" kern="1200"/>
            <a:t>Suggest a recommendation to improve their work with disabled people </a:t>
          </a:r>
          <a:endParaRPr lang="en-US" sz="2200" kern="1200"/>
        </a:p>
      </dsp:txBody>
      <dsp:txXfrm>
        <a:off x="7742894" y="758901"/>
        <a:ext cx="3144122" cy="188647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1B311-E439-9740-ABE7-D59CEC939B8E}" type="datetimeFigureOut">
              <a:rPr lang="en-US" smtClean="0"/>
              <a:t>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A0D97-5B89-5D46-8947-1AF46D8AFCDB}" type="slidenum">
              <a:rPr lang="en-US" smtClean="0"/>
              <a:t>‹#›</a:t>
            </a:fld>
            <a:endParaRPr lang="en-US"/>
          </a:p>
        </p:txBody>
      </p:sp>
    </p:spTree>
    <p:extLst>
      <p:ext uri="{BB962C8B-B14F-4D97-AF65-F5344CB8AC3E}">
        <p14:creationId xmlns:p14="http://schemas.microsoft.com/office/powerpoint/2010/main" val="3346601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Lecturer to Hand out inclusive language chart on </a:t>
            </a:r>
            <a:r>
              <a:rPr lang="en-US" dirty="0" err="1">
                <a:ea typeface="Calibri"/>
                <a:cs typeface="Calibri"/>
              </a:rPr>
              <a:t>moodle</a:t>
            </a:r>
          </a:p>
        </p:txBody>
      </p:sp>
      <p:sp>
        <p:nvSpPr>
          <p:cNvPr id="4" name="Slide Number Placeholder 3"/>
          <p:cNvSpPr>
            <a:spLocks noGrp="1"/>
          </p:cNvSpPr>
          <p:nvPr>
            <p:ph type="sldNum" sz="quarter" idx="5"/>
          </p:nvPr>
        </p:nvSpPr>
        <p:spPr/>
        <p:txBody>
          <a:bodyPr/>
          <a:lstStyle/>
          <a:p>
            <a:fld id="{030A0D97-5B89-5D46-8947-1AF46D8AFCDB}" type="slidenum">
              <a:rPr lang="en-US" smtClean="0"/>
              <a:t>23</a:t>
            </a:fld>
            <a:endParaRPr lang="en-US"/>
          </a:p>
        </p:txBody>
      </p:sp>
    </p:spTree>
    <p:extLst>
      <p:ext uri="{BB962C8B-B14F-4D97-AF65-F5344CB8AC3E}">
        <p14:creationId xmlns:p14="http://schemas.microsoft.com/office/powerpoint/2010/main" val="25943372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0C107-55C8-5345-A22A-7BEEFEBB5623}"/>
              </a:ext>
            </a:extLst>
          </p:cNvPr>
          <p:cNvSpPr>
            <a:spLocks noGrp="1"/>
          </p:cNvSpPr>
          <p:nvPr>
            <p:ph type="dt" sz="half" idx="10"/>
          </p:nvPr>
        </p:nvSpPr>
        <p:spPr>
          <a:xfrm>
            <a:off x="527051" y="6524628"/>
            <a:ext cx="1295400" cy="219075"/>
          </a:xfrm>
        </p:spPr>
        <p:txBody>
          <a:bodyPr/>
          <a:lstStyle>
            <a:lvl1pPr>
              <a:defRPr/>
            </a:lvl1pPr>
          </a:lstStyle>
          <a:p>
            <a:pPr>
              <a:defRPr/>
            </a:pPr>
            <a:fld id="{79E3B073-2BB5-4D43-A2FA-C544E54A0ECB}" type="datetime1">
              <a:rPr lang="en-GB" altLang="en-US"/>
              <a:pPr>
                <a:defRPr/>
              </a:pPr>
              <a:t>06/01/2025</a:t>
            </a:fld>
            <a:endParaRPr lang="en-GB" altLang="en-US" dirty="0"/>
          </a:p>
        </p:txBody>
      </p:sp>
      <p:sp>
        <p:nvSpPr>
          <p:cNvPr id="5" name="Footer Placeholder 4">
            <a:extLst>
              <a:ext uri="{FF2B5EF4-FFF2-40B4-BE49-F238E27FC236}">
                <a16:creationId xmlns:a16="http://schemas.microsoft.com/office/drawing/2014/main" id="{69ED28AD-FFBB-A74D-B626-24C4967D3827}"/>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83C8C6-8562-A444-A2DE-D79BBE88D127}"/>
              </a:ext>
            </a:extLst>
          </p:cNvPr>
          <p:cNvSpPr>
            <a:spLocks noGrp="1"/>
          </p:cNvSpPr>
          <p:nvPr>
            <p:ph type="sldNum" sz="quarter" idx="12"/>
          </p:nvPr>
        </p:nvSpPr>
        <p:spPr/>
        <p:txBody>
          <a:bodyPr/>
          <a:lstStyle>
            <a:lvl1pPr>
              <a:defRPr/>
            </a:lvl1pPr>
          </a:lstStyle>
          <a:p>
            <a:pPr>
              <a:defRPr/>
            </a:pPr>
            <a:fld id="{BBAD5BEF-8399-C44B-B36C-F541144D6644}" type="slidenum">
              <a:rPr lang="en-GB" altLang="en-US"/>
              <a:pPr>
                <a:defRPr/>
              </a:pPr>
              <a:t>‹#›</a:t>
            </a:fld>
            <a:endParaRPr lang="en-GB" altLang="en-US"/>
          </a:p>
        </p:txBody>
      </p:sp>
    </p:spTree>
    <p:extLst>
      <p:ext uri="{BB962C8B-B14F-4D97-AF65-F5344CB8AC3E}">
        <p14:creationId xmlns:p14="http://schemas.microsoft.com/office/powerpoint/2010/main" val="1536523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3B73C-EE01-1D4C-9E28-901EA833B98B}"/>
              </a:ext>
            </a:extLst>
          </p:cNvPr>
          <p:cNvSpPr>
            <a:spLocks noGrp="1"/>
          </p:cNvSpPr>
          <p:nvPr>
            <p:ph type="dt" sz="half" idx="10"/>
          </p:nvPr>
        </p:nvSpPr>
        <p:spPr/>
        <p:txBody>
          <a:bodyPr/>
          <a:lstStyle>
            <a:lvl1pPr>
              <a:defRPr/>
            </a:lvl1pPr>
          </a:lstStyle>
          <a:p>
            <a:pPr>
              <a:defRPr/>
            </a:pPr>
            <a:fld id="{ADEE70DA-8F40-C645-B0B2-ACC5C58BB2BA}" type="datetime1">
              <a:rPr lang="en-GB" altLang="en-US"/>
              <a:pPr>
                <a:defRPr/>
              </a:pPr>
              <a:t>06/01/2025</a:t>
            </a:fld>
            <a:endParaRPr lang="en-GB" altLang="en-US" dirty="0"/>
          </a:p>
        </p:txBody>
      </p:sp>
      <p:sp>
        <p:nvSpPr>
          <p:cNvPr id="5" name="Footer Placeholder 4">
            <a:extLst>
              <a:ext uri="{FF2B5EF4-FFF2-40B4-BE49-F238E27FC236}">
                <a16:creationId xmlns:a16="http://schemas.microsoft.com/office/drawing/2014/main" id="{ECE7C15E-8F8E-8947-95CB-799B57F52F61}"/>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10B2D53-7E07-6E4A-8858-7131A622779E}"/>
              </a:ext>
            </a:extLst>
          </p:cNvPr>
          <p:cNvSpPr>
            <a:spLocks noGrp="1"/>
          </p:cNvSpPr>
          <p:nvPr>
            <p:ph type="sldNum" sz="quarter" idx="12"/>
          </p:nvPr>
        </p:nvSpPr>
        <p:spPr/>
        <p:txBody>
          <a:bodyPr/>
          <a:lstStyle>
            <a:lvl1pPr>
              <a:defRPr/>
            </a:lvl1pPr>
          </a:lstStyle>
          <a:p>
            <a:pPr>
              <a:defRPr/>
            </a:pPr>
            <a:fld id="{B4C3F47E-DD02-FB45-82B3-7F77F7ED4894}" type="slidenum">
              <a:rPr lang="en-GB" altLang="en-US"/>
              <a:pPr>
                <a:defRPr/>
              </a:pPr>
              <a:t>‹#›</a:t>
            </a:fld>
            <a:endParaRPr lang="en-GB" altLang="en-US"/>
          </a:p>
        </p:txBody>
      </p:sp>
    </p:spTree>
    <p:extLst>
      <p:ext uri="{BB962C8B-B14F-4D97-AF65-F5344CB8AC3E}">
        <p14:creationId xmlns:p14="http://schemas.microsoft.com/office/powerpoint/2010/main" val="386853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E6E5A3A-52B3-AE40-A219-D1110046CBA8}"/>
              </a:ext>
            </a:extLst>
          </p:cNvPr>
          <p:cNvSpPr>
            <a:spLocks noGrp="1"/>
          </p:cNvSpPr>
          <p:nvPr>
            <p:ph type="dt" sz="half" idx="10"/>
          </p:nvPr>
        </p:nvSpPr>
        <p:spPr/>
        <p:txBody>
          <a:bodyPr/>
          <a:lstStyle>
            <a:lvl1pPr>
              <a:defRPr/>
            </a:lvl1pPr>
          </a:lstStyle>
          <a:p>
            <a:pPr>
              <a:defRPr/>
            </a:pPr>
            <a:fld id="{9617D196-9FDC-8546-9D45-D2CBCE309ADC}" type="datetime1">
              <a:rPr lang="en-GB" altLang="en-US"/>
              <a:pPr>
                <a:defRPr/>
              </a:pPr>
              <a:t>06/01/2025</a:t>
            </a:fld>
            <a:endParaRPr lang="en-GB" altLang="en-US" dirty="0"/>
          </a:p>
        </p:txBody>
      </p:sp>
      <p:sp>
        <p:nvSpPr>
          <p:cNvPr id="5" name="Slide Number Placeholder 5">
            <a:extLst>
              <a:ext uri="{FF2B5EF4-FFF2-40B4-BE49-F238E27FC236}">
                <a16:creationId xmlns:a16="http://schemas.microsoft.com/office/drawing/2014/main" id="{8C485E88-18CF-DB42-A9C3-F91F58C76809}"/>
              </a:ext>
            </a:extLst>
          </p:cNvPr>
          <p:cNvSpPr>
            <a:spLocks noGrp="1"/>
          </p:cNvSpPr>
          <p:nvPr>
            <p:ph type="sldNum" sz="quarter" idx="11"/>
          </p:nvPr>
        </p:nvSpPr>
        <p:spPr/>
        <p:txBody>
          <a:bodyPr/>
          <a:lstStyle>
            <a:lvl1pPr>
              <a:defRPr/>
            </a:lvl1pPr>
          </a:lstStyle>
          <a:p>
            <a:pPr>
              <a:defRPr/>
            </a:pPr>
            <a:fld id="{D72199F9-58FE-0845-9104-938EF4D8D24D}" type="slidenum">
              <a:rPr lang="en-GB" altLang="en-US"/>
              <a:pPr>
                <a:defRPr/>
              </a:pPr>
              <a:t>‹#›</a:t>
            </a:fld>
            <a:endParaRPr lang="en-GB" altLang="en-US"/>
          </a:p>
        </p:txBody>
      </p:sp>
    </p:spTree>
    <p:extLst>
      <p:ext uri="{BB962C8B-B14F-4D97-AF65-F5344CB8AC3E}">
        <p14:creationId xmlns:p14="http://schemas.microsoft.com/office/powerpoint/2010/main" val="3227861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3A0B5E4-ADB8-BB4E-B31F-6BD86F094550}"/>
              </a:ext>
            </a:extLst>
          </p:cNvPr>
          <p:cNvSpPr>
            <a:spLocks noGrp="1"/>
          </p:cNvSpPr>
          <p:nvPr>
            <p:ph type="dt" sz="half" idx="10"/>
          </p:nvPr>
        </p:nvSpPr>
        <p:spPr/>
        <p:txBody>
          <a:bodyPr/>
          <a:lstStyle>
            <a:lvl1pPr>
              <a:defRPr/>
            </a:lvl1pPr>
          </a:lstStyle>
          <a:p>
            <a:pPr>
              <a:defRPr/>
            </a:pPr>
            <a:fld id="{A868FAEF-C1B5-F145-BB37-6E20186BADBA}" type="datetime1">
              <a:rPr lang="en-GB" altLang="en-US"/>
              <a:pPr>
                <a:defRPr/>
              </a:pPr>
              <a:t>06/01/2025</a:t>
            </a:fld>
            <a:endParaRPr lang="en-GB" altLang="en-US" dirty="0"/>
          </a:p>
        </p:txBody>
      </p:sp>
      <p:sp>
        <p:nvSpPr>
          <p:cNvPr id="6" name="Slide Number Placeholder 5">
            <a:extLst>
              <a:ext uri="{FF2B5EF4-FFF2-40B4-BE49-F238E27FC236}">
                <a16:creationId xmlns:a16="http://schemas.microsoft.com/office/drawing/2014/main" id="{2FE15EF3-2886-0F48-B841-9F033E92C998}"/>
              </a:ext>
            </a:extLst>
          </p:cNvPr>
          <p:cNvSpPr>
            <a:spLocks noGrp="1"/>
          </p:cNvSpPr>
          <p:nvPr>
            <p:ph type="sldNum" sz="quarter" idx="11"/>
          </p:nvPr>
        </p:nvSpPr>
        <p:spPr/>
        <p:txBody>
          <a:bodyPr/>
          <a:lstStyle>
            <a:lvl1pPr>
              <a:defRPr/>
            </a:lvl1pPr>
          </a:lstStyle>
          <a:p>
            <a:pPr>
              <a:defRPr/>
            </a:pPr>
            <a:fld id="{BB189460-142A-6749-9B58-E452E06B6C95}" type="slidenum">
              <a:rPr lang="en-GB" altLang="en-US"/>
              <a:pPr>
                <a:defRPr/>
              </a:pPr>
              <a:t>‹#›</a:t>
            </a:fld>
            <a:endParaRPr lang="en-GB" altLang="en-US"/>
          </a:p>
        </p:txBody>
      </p:sp>
    </p:spTree>
    <p:extLst>
      <p:ext uri="{BB962C8B-B14F-4D97-AF65-F5344CB8AC3E}">
        <p14:creationId xmlns:p14="http://schemas.microsoft.com/office/powerpoint/2010/main" val="301073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3515EF2-0009-7D4D-9354-99FD5C7BB1E3}"/>
              </a:ext>
            </a:extLst>
          </p:cNvPr>
          <p:cNvSpPr>
            <a:spLocks noGrp="1"/>
          </p:cNvSpPr>
          <p:nvPr>
            <p:ph type="dt" sz="half" idx="10"/>
          </p:nvPr>
        </p:nvSpPr>
        <p:spPr/>
        <p:txBody>
          <a:bodyPr/>
          <a:lstStyle>
            <a:lvl1pPr>
              <a:defRPr/>
            </a:lvl1pPr>
          </a:lstStyle>
          <a:p>
            <a:pPr>
              <a:defRPr/>
            </a:pPr>
            <a:fld id="{E3A04C2F-1730-4B45-B4AD-D075B7D67E52}" type="datetime1">
              <a:rPr lang="en-GB" altLang="en-US"/>
              <a:pPr>
                <a:defRPr/>
              </a:pPr>
              <a:t>06/01/2025</a:t>
            </a:fld>
            <a:endParaRPr lang="en-GB" altLang="en-US" dirty="0"/>
          </a:p>
        </p:txBody>
      </p:sp>
      <p:sp>
        <p:nvSpPr>
          <p:cNvPr id="8" name="Slide Number Placeholder 5">
            <a:extLst>
              <a:ext uri="{FF2B5EF4-FFF2-40B4-BE49-F238E27FC236}">
                <a16:creationId xmlns:a16="http://schemas.microsoft.com/office/drawing/2014/main" id="{17D9C596-155F-8F4B-8DED-E04447C8C45F}"/>
              </a:ext>
            </a:extLst>
          </p:cNvPr>
          <p:cNvSpPr>
            <a:spLocks noGrp="1"/>
          </p:cNvSpPr>
          <p:nvPr>
            <p:ph type="sldNum" sz="quarter" idx="11"/>
          </p:nvPr>
        </p:nvSpPr>
        <p:spPr/>
        <p:txBody>
          <a:bodyPr/>
          <a:lstStyle>
            <a:lvl1pPr>
              <a:defRPr/>
            </a:lvl1pPr>
          </a:lstStyle>
          <a:p>
            <a:pPr>
              <a:defRPr/>
            </a:pPr>
            <a:fld id="{7D577EB7-C9FF-984A-92CA-96991E2EC6D4}" type="slidenum">
              <a:rPr lang="en-GB" altLang="en-US"/>
              <a:pPr>
                <a:defRPr/>
              </a:pPr>
              <a:t>‹#›</a:t>
            </a:fld>
            <a:endParaRPr lang="en-GB" altLang="en-US"/>
          </a:p>
        </p:txBody>
      </p:sp>
    </p:spTree>
    <p:extLst>
      <p:ext uri="{BB962C8B-B14F-4D97-AF65-F5344CB8AC3E}">
        <p14:creationId xmlns:p14="http://schemas.microsoft.com/office/powerpoint/2010/main" val="399018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0E9F1C-8F9A-F547-B82A-80FC769CA000}"/>
              </a:ext>
            </a:extLst>
          </p:cNvPr>
          <p:cNvSpPr>
            <a:spLocks noGrp="1"/>
          </p:cNvSpPr>
          <p:nvPr>
            <p:ph type="dt" sz="half" idx="10"/>
          </p:nvPr>
        </p:nvSpPr>
        <p:spPr/>
        <p:txBody>
          <a:bodyPr/>
          <a:lstStyle>
            <a:lvl1pPr>
              <a:defRPr/>
            </a:lvl1pPr>
          </a:lstStyle>
          <a:p>
            <a:pPr>
              <a:defRPr/>
            </a:pPr>
            <a:fld id="{21904D4D-CEAB-8E4B-9211-32CB94094D2C}" type="datetime1">
              <a:rPr lang="en-GB" altLang="en-US"/>
              <a:pPr>
                <a:defRPr/>
              </a:pPr>
              <a:t>06/01/2025</a:t>
            </a:fld>
            <a:endParaRPr lang="en-GB" altLang="en-US" dirty="0"/>
          </a:p>
        </p:txBody>
      </p:sp>
      <p:sp>
        <p:nvSpPr>
          <p:cNvPr id="4" name="Slide Number Placeholder 5">
            <a:extLst>
              <a:ext uri="{FF2B5EF4-FFF2-40B4-BE49-F238E27FC236}">
                <a16:creationId xmlns:a16="http://schemas.microsoft.com/office/drawing/2014/main" id="{9080973D-775F-D842-B174-E6D263619389}"/>
              </a:ext>
            </a:extLst>
          </p:cNvPr>
          <p:cNvSpPr>
            <a:spLocks noGrp="1"/>
          </p:cNvSpPr>
          <p:nvPr>
            <p:ph type="sldNum" sz="quarter" idx="11"/>
          </p:nvPr>
        </p:nvSpPr>
        <p:spPr/>
        <p:txBody>
          <a:bodyPr/>
          <a:lstStyle>
            <a:lvl1pPr>
              <a:defRPr/>
            </a:lvl1pPr>
          </a:lstStyle>
          <a:p>
            <a:pPr>
              <a:defRPr/>
            </a:pPr>
            <a:fld id="{93FD3145-F497-BC47-B693-6003EA0D6EB2}" type="slidenum">
              <a:rPr lang="en-GB" altLang="en-US"/>
              <a:pPr>
                <a:defRPr/>
              </a:pPr>
              <a:t>‹#›</a:t>
            </a:fld>
            <a:endParaRPr lang="en-GB" altLang="en-US"/>
          </a:p>
        </p:txBody>
      </p:sp>
    </p:spTree>
    <p:extLst>
      <p:ext uri="{BB962C8B-B14F-4D97-AF65-F5344CB8AC3E}">
        <p14:creationId xmlns:p14="http://schemas.microsoft.com/office/powerpoint/2010/main" val="1519011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EEF287A-6EBE-304B-85AD-1065D3A0A18E}"/>
              </a:ext>
            </a:extLst>
          </p:cNvPr>
          <p:cNvSpPr>
            <a:spLocks noGrp="1"/>
          </p:cNvSpPr>
          <p:nvPr>
            <p:ph type="dt" sz="half" idx="10"/>
          </p:nvPr>
        </p:nvSpPr>
        <p:spPr/>
        <p:txBody>
          <a:bodyPr/>
          <a:lstStyle>
            <a:lvl1pPr>
              <a:defRPr/>
            </a:lvl1pPr>
          </a:lstStyle>
          <a:p>
            <a:pPr>
              <a:defRPr/>
            </a:pPr>
            <a:fld id="{4B7D11E1-EAC4-9840-A422-DC95D325B15F}" type="datetime1">
              <a:rPr lang="en-GB" altLang="en-US"/>
              <a:pPr>
                <a:defRPr/>
              </a:pPr>
              <a:t>06/01/2025</a:t>
            </a:fld>
            <a:endParaRPr lang="en-GB" altLang="en-US" dirty="0"/>
          </a:p>
        </p:txBody>
      </p:sp>
      <p:sp>
        <p:nvSpPr>
          <p:cNvPr id="3" name="Slide Number Placeholder 5">
            <a:extLst>
              <a:ext uri="{FF2B5EF4-FFF2-40B4-BE49-F238E27FC236}">
                <a16:creationId xmlns:a16="http://schemas.microsoft.com/office/drawing/2014/main" id="{EC3C0CBA-339C-9045-97B7-2E27DCD98CD9}"/>
              </a:ext>
            </a:extLst>
          </p:cNvPr>
          <p:cNvSpPr>
            <a:spLocks noGrp="1"/>
          </p:cNvSpPr>
          <p:nvPr>
            <p:ph type="sldNum" sz="quarter" idx="11"/>
          </p:nvPr>
        </p:nvSpPr>
        <p:spPr/>
        <p:txBody>
          <a:bodyPr/>
          <a:lstStyle>
            <a:lvl1pPr>
              <a:defRPr/>
            </a:lvl1pPr>
          </a:lstStyle>
          <a:p>
            <a:pPr>
              <a:defRPr/>
            </a:pPr>
            <a:fld id="{A7B4CED7-0D68-3441-9AB2-6A4B792F0A52}" type="slidenum">
              <a:rPr lang="en-GB" altLang="en-US"/>
              <a:pPr>
                <a:defRPr/>
              </a:pPr>
              <a:t>‹#›</a:t>
            </a:fld>
            <a:endParaRPr lang="en-GB" altLang="en-US"/>
          </a:p>
        </p:txBody>
      </p:sp>
    </p:spTree>
    <p:extLst>
      <p:ext uri="{BB962C8B-B14F-4D97-AF65-F5344CB8AC3E}">
        <p14:creationId xmlns:p14="http://schemas.microsoft.com/office/powerpoint/2010/main" val="3684254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262F0C6-7FC3-8C45-A2A8-99279268DACF}"/>
              </a:ext>
            </a:extLst>
          </p:cNvPr>
          <p:cNvSpPr>
            <a:spLocks noGrp="1"/>
          </p:cNvSpPr>
          <p:nvPr>
            <p:ph type="dt" sz="half" idx="10"/>
          </p:nvPr>
        </p:nvSpPr>
        <p:spPr/>
        <p:txBody>
          <a:bodyPr/>
          <a:lstStyle>
            <a:lvl1pPr>
              <a:defRPr/>
            </a:lvl1pPr>
          </a:lstStyle>
          <a:p>
            <a:pPr>
              <a:defRPr/>
            </a:pPr>
            <a:fld id="{43885897-2664-6F40-BCD7-87495C978346}" type="datetime1">
              <a:rPr lang="en-GB" altLang="en-US"/>
              <a:pPr>
                <a:defRPr/>
              </a:pPr>
              <a:t>06/01/2025</a:t>
            </a:fld>
            <a:endParaRPr lang="en-GB" altLang="en-US" dirty="0"/>
          </a:p>
        </p:txBody>
      </p:sp>
      <p:sp>
        <p:nvSpPr>
          <p:cNvPr id="6" name="Slide Number Placeholder 5">
            <a:extLst>
              <a:ext uri="{FF2B5EF4-FFF2-40B4-BE49-F238E27FC236}">
                <a16:creationId xmlns:a16="http://schemas.microsoft.com/office/drawing/2014/main" id="{41FF0177-6488-1547-873A-F0ADB82FB629}"/>
              </a:ext>
            </a:extLst>
          </p:cNvPr>
          <p:cNvSpPr>
            <a:spLocks noGrp="1"/>
          </p:cNvSpPr>
          <p:nvPr>
            <p:ph type="sldNum" sz="quarter" idx="11"/>
          </p:nvPr>
        </p:nvSpPr>
        <p:spPr/>
        <p:txBody>
          <a:bodyPr/>
          <a:lstStyle>
            <a:lvl1pPr>
              <a:defRPr/>
            </a:lvl1pPr>
          </a:lstStyle>
          <a:p>
            <a:pPr>
              <a:defRPr/>
            </a:pPr>
            <a:fld id="{D18AC08A-5D46-5148-AF7C-C2DF88BCC238}" type="slidenum">
              <a:rPr lang="en-GB" altLang="en-US"/>
              <a:pPr>
                <a:defRPr/>
              </a:pPr>
              <a:t>‹#›</a:t>
            </a:fld>
            <a:endParaRPr lang="en-GB" altLang="en-US"/>
          </a:p>
        </p:txBody>
      </p:sp>
    </p:spTree>
    <p:extLst>
      <p:ext uri="{BB962C8B-B14F-4D97-AF65-F5344CB8AC3E}">
        <p14:creationId xmlns:p14="http://schemas.microsoft.com/office/powerpoint/2010/main" val="73686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FAE6D7-4214-C045-9F3C-881B8A7AFD4D}"/>
              </a:ext>
            </a:extLst>
          </p:cNvPr>
          <p:cNvSpPr>
            <a:spLocks noGrp="1"/>
          </p:cNvSpPr>
          <p:nvPr>
            <p:ph type="dt" sz="half" idx="10"/>
          </p:nvPr>
        </p:nvSpPr>
        <p:spPr/>
        <p:txBody>
          <a:bodyPr/>
          <a:lstStyle>
            <a:lvl1pPr>
              <a:defRPr/>
            </a:lvl1pPr>
          </a:lstStyle>
          <a:p>
            <a:pPr>
              <a:defRPr/>
            </a:pPr>
            <a:fld id="{1D45A2D1-E976-934A-A965-E6C771D51E01}" type="datetime1">
              <a:rPr lang="en-GB" altLang="en-US"/>
              <a:pPr>
                <a:defRPr/>
              </a:pPr>
              <a:t>06/01/2025</a:t>
            </a:fld>
            <a:endParaRPr lang="en-GB" altLang="en-US" dirty="0"/>
          </a:p>
        </p:txBody>
      </p:sp>
      <p:sp>
        <p:nvSpPr>
          <p:cNvPr id="6" name="Slide Number Placeholder 5">
            <a:extLst>
              <a:ext uri="{FF2B5EF4-FFF2-40B4-BE49-F238E27FC236}">
                <a16:creationId xmlns:a16="http://schemas.microsoft.com/office/drawing/2014/main" id="{CC5608F0-8175-A34F-9489-0542FCEFF681}"/>
              </a:ext>
            </a:extLst>
          </p:cNvPr>
          <p:cNvSpPr>
            <a:spLocks noGrp="1"/>
          </p:cNvSpPr>
          <p:nvPr>
            <p:ph type="sldNum" sz="quarter" idx="11"/>
          </p:nvPr>
        </p:nvSpPr>
        <p:spPr/>
        <p:txBody>
          <a:bodyPr/>
          <a:lstStyle>
            <a:lvl1pPr>
              <a:defRPr/>
            </a:lvl1pPr>
          </a:lstStyle>
          <a:p>
            <a:pPr>
              <a:defRPr/>
            </a:pPr>
            <a:fld id="{FA2FD76C-FD08-8849-928F-5438FE7D804E}" type="slidenum">
              <a:rPr lang="en-GB" altLang="en-US"/>
              <a:pPr>
                <a:defRPr/>
              </a:pPr>
              <a:t>‹#›</a:t>
            </a:fld>
            <a:endParaRPr lang="en-GB" altLang="en-US"/>
          </a:p>
        </p:txBody>
      </p:sp>
    </p:spTree>
    <p:extLst>
      <p:ext uri="{BB962C8B-B14F-4D97-AF65-F5344CB8AC3E}">
        <p14:creationId xmlns:p14="http://schemas.microsoft.com/office/powerpoint/2010/main" val="283305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BCBF7-883A-7440-B544-BBCAE863F977}"/>
              </a:ext>
            </a:extLst>
          </p:cNvPr>
          <p:cNvSpPr>
            <a:spLocks noGrp="1"/>
          </p:cNvSpPr>
          <p:nvPr>
            <p:ph type="dt" sz="half" idx="10"/>
          </p:nvPr>
        </p:nvSpPr>
        <p:spPr/>
        <p:txBody>
          <a:bodyPr/>
          <a:lstStyle>
            <a:lvl1pPr>
              <a:defRPr/>
            </a:lvl1pPr>
          </a:lstStyle>
          <a:p>
            <a:pPr>
              <a:defRPr/>
            </a:pPr>
            <a:fld id="{0579EFA5-BB7A-BB4C-AF49-8244C25528A1}" type="datetime1">
              <a:rPr lang="en-GB" altLang="en-US"/>
              <a:pPr>
                <a:defRPr/>
              </a:pPr>
              <a:t>06/01/2025</a:t>
            </a:fld>
            <a:endParaRPr lang="en-GB" altLang="en-US" dirty="0"/>
          </a:p>
        </p:txBody>
      </p:sp>
      <p:sp>
        <p:nvSpPr>
          <p:cNvPr id="5" name="Slide Number Placeholder 5">
            <a:extLst>
              <a:ext uri="{FF2B5EF4-FFF2-40B4-BE49-F238E27FC236}">
                <a16:creationId xmlns:a16="http://schemas.microsoft.com/office/drawing/2014/main" id="{ABEE81F0-0688-0E45-88C7-2DE08AC6ECE6}"/>
              </a:ext>
            </a:extLst>
          </p:cNvPr>
          <p:cNvSpPr>
            <a:spLocks noGrp="1"/>
          </p:cNvSpPr>
          <p:nvPr>
            <p:ph type="sldNum" sz="quarter" idx="11"/>
          </p:nvPr>
        </p:nvSpPr>
        <p:spPr/>
        <p:txBody>
          <a:bodyPr/>
          <a:lstStyle>
            <a:lvl1pPr>
              <a:defRPr/>
            </a:lvl1pPr>
          </a:lstStyle>
          <a:p>
            <a:pPr>
              <a:defRPr/>
            </a:pPr>
            <a:fld id="{C0CF426B-C0F2-A848-B026-7D9906B4B7A3}" type="slidenum">
              <a:rPr lang="en-GB" altLang="en-US"/>
              <a:pPr>
                <a:defRPr/>
              </a:pPr>
              <a:t>‹#›</a:t>
            </a:fld>
            <a:endParaRPr lang="en-GB" altLang="en-US"/>
          </a:p>
        </p:txBody>
      </p:sp>
    </p:spTree>
    <p:extLst>
      <p:ext uri="{BB962C8B-B14F-4D97-AF65-F5344CB8AC3E}">
        <p14:creationId xmlns:p14="http://schemas.microsoft.com/office/powerpoint/2010/main" val="313605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6A24A-3006-234C-B83E-5BF31705487C}"/>
              </a:ext>
            </a:extLst>
          </p:cNvPr>
          <p:cNvSpPr>
            <a:spLocks noGrp="1"/>
          </p:cNvSpPr>
          <p:nvPr>
            <p:ph type="dt" sz="half" idx="10"/>
          </p:nvPr>
        </p:nvSpPr>
        <p:spPr/>
        <p:txBody>
          <a:bodyPr/>
          <a:lstStyle>
            <a:lvl1pPr>
              <a:defRPr/>
            </a:lvl1pPr>
          </a:lstStyle>
          <a:p>
            <a:pPr>
              <a:defRPr/>
            </a:pPr>
            <a:fld id="{B40C736D-515B-5641-B505-DE5DA4891ED8}" type="datetime1">
              <a:rPr lang="en-GB" altLang="en-US"/>
              <a:pPr>
                <a:defRPr/>
              </a:pPr>
              <a:t>06/01/2025</a:t>
            </a:fld>
            <a:endParaRPr lang="en-GB" altLang="en-US" dirty="0"/>
          </a:p>
        </p:txBody>
      </p:sp>
      <p:sp>
        <p:nvSpPr>
          <p:cNvPr id="5" name="Slide Number Placeholder 5">
            <a:extLst>
              <a:ext uri="{FF2B5EF4-FFF2-40B4-BE49-F238E27FC236}">
                <a16:creationId xmlns:a16="http://schemas.microsoft.com/office/drawing/2014/main" id="{5A85DF85-B4BC-D84B-8F3B-5AD15A1E221C}"/>
              </a:ext>
            </a:extLst>
          </p:cNvPr>
          <p:cNvSpPr>
            <a:spLocks noGrp="1"/>
          </p:cNvSpPr>
          <p:nvPr>
            <p:ph type="sldNum" sz="quarter" idx="11"/>
          </p:nvPr>
        </p:nvSpPr>
        <p:spPr/>
        <p:txBody>
          <a:bodyPr/>
          <a:lstStyle>
            <a:lvl1pPr>
              <a:defRPr/>
            </a:lvl1pPr>
          </a:lstStyle>
          <a:p>
            <a:pPr>
              <a:defRPr/>
            </a:pPr>
            <a:fld id="{4444572B-E8FC-A544-A1CB-362D69ED1833}" type="slidenum">
              <a:rPr lang="en-GB" altLang="en-US"/>
              <a:pPr>
                <a:defRPr/>
              </a:pPr>
              <a:t>‹#›</a:t>
            </a:fld>
            <a:endParaRPr lang="en-GB" altLang="en-US"/>
          </a:p>
        </p:txBody>
      </p:sp>
    </p:spTree>
    <p:extLst>
      <p:ext uri="{BB962C8B-B14F-4D97-AF65-F5344CB8AC3E}">
        <p14:creationId xmlns:p14="http://schemas.microsoft.com/office/powerpoint/2010/main" val="17206218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73D00E37-E89E-4C2A-A4B9-625BA790585F}" type="datetimeFigureOut">
              <a:rPr lang="es-ES" smtClean="0"/>
              <a:t>06/01/2025</a:t>
            </a:fld>
            <a:endParaRPr lang="es-E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s-ES"/>
          </a:p>
        </p:txBody>
      </p:sp>
      <p:sp>
        <p:nvSpPr>
          <p:cNvPr id="6" name="Slide Number Placeholder 5"/>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0864752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06/01/2025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973794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73D00E37-E89E-4C2A-A4B9-625BA790585F}" type="datetimeFigureOut">
              <a:rPr lang="es-ES" smtClean="0"/>
              <a:t>06/01/2025</a:t>
            </a:fld>
            <a:endParaRPr lang="es-E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s-ES"/>
          </a:p>
        </p:txBody>
      </p:sp>
      <p:sp>
        <p:nvSpPr>
          <p:cNvPr id="6" name="Slide Number Placeholder 5"/>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4002811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73D00E37-E89E-4C2A-A4B9-625BA790585F}" type="datetimeFigureOut">
              <a:rPr lang="es-ES" smtClean="0"/>
              <a:t>06/01/2025</a:t>
            </a:fld>
            <a:endParaRPr lang="es-ES"/>
          </a:p>
        </p:txBody>
      </p:sp>
      <p:sp>
        <p:nvSpPr>
          <p:cNvPr id="6" name="Footer Placeholder 5"/>
          <p:cNvSpPr>
            <a:spLocks noGrp="1"/>
          </p:cNvSpPr>
          <p:nvPr>
            <p:ph type="ftr" sz="quarter" idx="11"/>
          </p:nvPr>
        </p:nvSpPr>
        <p:spPr>
          <a:xfrm>
            <a:off x="804672" y="6227064"/>
            <a:ext cx="10588752" cy="320040"/>
          </a:xfrm>
        </p:spPr>
        <p:txBody>
          <a:bodyPr/>
          <a:lstStyle/>
          <a:p>
            <a:endParaRPr lang="es-ES"/>
          </a:p>
        </p:txBody>
      </p:sp>
      <p:sp>
        <p:nvSpPr>
          <p:cNvPr id="7" name="Slide Number Placeholder 6"/>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502131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73D00E37-E89E-4C2A-A4B9-625BA790585F}" type="datetimeFigureOut">
              <a:rPr lang="es-ES" smtClean="0"/>
              <a:t>06/01/2025</a:t>
            </a:fld>
            <a:endParaRPr lang="es-ES"/>
          </a:p>
        </p:txBody>
      </p:sp>
      <p:sp>
        <p:nvSpPr>
          <p:cNvPr id="8" name="Footer Placeholder 7"/>
          <p:cNvSpPr>
            <a:spLocks noGrp="1"/>
          </p:cNvSpPr>
          <p:nvPr>
            <p:ph type="ftr" sz="quarter" idx="11"/>
          </p:nvPr>
        </p:nvSpPr>
        <p:spPr>
          <a:xfrm>
            <a:off x="804672" y="6227064"/>
            <a:ext cx="10588752" cy="320040"/>
          </a:xfrm>
        </p:spPr>
        <p:txBody>
          <a:bodyPr/>
          <a:lstStyle/>
          <a:p>
            <a:endParaRPr lang="es-ES"/>
          </a:p>
        </p:txBody>
      </p:sp>
      <p:sp>
        <p:nvSpPr>
          <p:cNvPr id="9" name="Slide Number Placeholder 8"/>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21721433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00E37-E89E-4C2A-A4B9-625BA790585F}" type="datetimeFigureOut">
              <a:rPr lang="es-ES" smtClean="0"/>
              <a:t>06/01/2025</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8422253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73D00E37-E89E-4C2A-A4B9-625BA790585F}" type="datetimeFigureOut">
              <a:rPr lang="es-ES" smtClean="0"/>
              <a:t>06/01/2025</a:t>
            </a:fld>
            <a:endParaRPr lang="es-ES"/>
          </a:p>
        </p:txBody>
      </p:sp>
      <p:sp>
        <p:nvSpPr>
          <p:cNvPr id="3" name="Footer Placeholder 2"/>
          <p:cNvSpPr>
            <a:spLocks noGrp="1"/>
          </p:cNvSpPr>
          <p:nvPr>
            <p:ph type="ftr" sz="quarter" idx="11"/>
          </p:nvPr>
        </p:nvSpPr>
        <p:spPr>
          <a:xfrm>
            <a:off x="804672" y="6227064"/>
            <a:ext cx="10588752" cy="320040"/>
          </a:xfrm>
        </p:spPr>
        <p:txBody>
          <a:bodyPr/>
          <a:lstStyle/>
          <a:p>
            <a:endParaRPr lang="es-ES"/>
          </a:p>
        </p:txBody>
      </p:sp>
      <p:sp>
        <p:nvSpPr>
          <p:cNvPr id="4" name="Slide Number Placeholder 3"/>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28470089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D00E37-E89E-4C2A-A4B9-625BA790585F}" type="datetimeFigureOut">
              <a:rPr lang="es-ES" smtClean="0"/>
              <a:t>06/01/2025</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42734751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73D00E37-E89E-4C2A-A4B9-625BA790585F}" type="datetimeFigureOut">
              <a:rPr lang="es-ES" smtClean="0"/>
              <a:t>06/01/2025</a:t>
            </a:fld>
            <a:endParaRPr lang="es-ES"/>
          </a:p>
        </p:txBody>
      </p:sp>
      <p:sp>
        <p:nvSpPr>
          <p:cNvPr id="6" name="Footer Placeholder 5"/>
          <p:cNvSpPr>
            <a:spLocks noGrp="1"/>
          </p:cNvSpPr>
          <p:nvPr>
            <p:ph type="ftr" sz="quarter" idx="11"/>
          </p:nvPr>
        </p:nvSpPr>
        <p:spPr>
          <a:xfrm>
            <a:off x="804672" y="6227064"/>
            <a:ext cx="5942203" cy="320040"/>
          </a:xfrm>
        </p:spPr>
        <p:txBody>
          <a:bodyPr/>
          <a:lstStyle/>
          <a:p>
            <a:endParaRPr lang="es-ES"/>
          </a:p>
        </p:txBody>
      </p:sp>
      <p:sp>
        <p:nvSpPr>
          <p:cNvPr id="7" name="Slide Number Placeholder 6"/>
          <p:cNvSpPr>
            <a:spLocks noGrp="1"/>
          </p:cNvSpPr>
          <p:nvPr>
            <p:ph type="sldNum" sz="quarter" idx="12"/>
          </p:nvPr>
        </p:nvSpPr>
        <p:spPr>
          <a:xfrm>
            <a:off x="5828377"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4655168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06/01/2025</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3725734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73D00E37-E89E-4C2A-A4B9-625BA790585F}" type="datetimeFigureOut">
              <a:rPr lang="es-ES" smtClean="0"/>
              <a:t>06/01/2025</a:t>
            </a:fld>
            <a:endParaRPr lang="es-ES"/>
          </a:p>
        </p:txBody>
      </p:sp>
      <p:sp>
        <p:nvSpPr>
          <p:cNvPr id="5" name="Footer Placeholder 4"/>
          <p:cNvSpPr>
            <a:spLocks noGrp="1"/>
          </p:cNvSpPr>
          <p:nvPr>
            <p:ph type="ftr" sz="quarter" idx="11"/>
          </p:nvPr>
        </p:nvSpPr>
        <p:spPr>
          <a:xfrm>
            <a:off x="804672" y="6227064"/>
            <a:ext cx="10588752" cy="320040"/>
          </a:xfrm>
        </p:spPr>
        <p:txBody>
          <a:bodyPr/>
          <a:lstStyle/>
          <a:p>
            <a:endParaRPr lang="es-ES"/>
          </a:p>
        </p:txBody>
      </p:sp>
      <p:sp>
        <p:nvSpPr>
          <p:cNvPr id="6" name="Slide Number Placeholder 5"/>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200910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50822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9124054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118887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1091450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47887032"/>
      </p:ext>
    </p:extLst>
  </p:cSld>
  <p:clrMapOvr>
    <a:masterClrMapping/>
  </p:clrMapOvr>
  <p:hf sldNum="0"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06479973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278504F-A551-4DE0-9316-4DCD1D8CC752}" type="datetimeFigureOut">
              <a:rPr lang="en-US" smtClean="0"/>
              <a:t>1/6/2025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98901227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1BE4249-C0D0-4B06-8692-E8BB871AF643}" type="datetimeFigureOut">
              <a:rPr lang="en-US" smtClean="0"/>
              <a:t>1/6/2025</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27469511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2B0DB6-F5C7-45FB-8CF3-31B45F9C2DAC}" type="datetimeFigureOut">
              <a:rPr lang="en-US" smtClean="0"/>
              <a:t>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66734476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8141714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7069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D459FFD-A88B-7045-AD65-29FF319B033C}"/>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23FB6ED-7B17-144D-B98B-6E10B76477D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75391F-885D-4241-A148-B55876FC48F8}"/>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1BBD59-4C84-7E46-9720-CE5F118089ED}" type="datetime1">
              <a:rPr lang="en-GB" altLang="en-US"/>
              <a:pPr>
                <a:defRPr/>
              </a:pPr>
              <a:t>06/01/2025</a:t>
            </a:fld>
            <a:endParaRPr lang="en-GB" altLang="en-US" dirty="0"/>
          </a:p>
        </p:txBody>
      </p:sp>
      <p:sp>
        <p:nvSpPr>
          <p:cNvPr id="6" name="Slide Number Placeholder 5">
            <a:extLst>
              <a:ext uri="{FF2B5EF4-FFF2-40B4-BE49-F238E27FC236}">
                <a16:creationId xmlns:a16="http://schemas.microsoft.com/office/drawing/2014/main" id="{03F16F8C-08FB-404B-AA87-6684CB901480}"/>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397749F-9D1D-324B-A2C6-6186B5F6A33E}" type="slidenum">
              <a:rPr lang="en-GB" altLang="en-US"/>
              <a:pPr>
                <a:defRPr/>
              </a:pPr>
              <a:t>‹#›</a:t>
            </a:fld>
            <a:endParaRPr lang="en-GB" altLang="en-US"/>
          </a:p>
        </p:txBody>
      </p:sp>
    </p:spTree>
    <p:extLst>
      <p:ext uri="{BB962C8B-B14F-4D97-AF65-F5344CB8AC3E}">
        <p14:creationId xmlns:p14="http://schemas.microsoft.com/office/powerpoint/2010/main" val="20888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73D00E37-E89E-4C2A-A4B9-625BA790585F}" type="datetimeFigureOut">
              <a:rPr lang="es-ES" smtClean="0"/>
              <a:t>06/01/2025</a:t>
            </a:fld>
            <a:endParaRPr lang="es-E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s-E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EF9B4548-F5F0-46B2-978E-1E48153AEA88}" type="slidenum">
              <a:rPr lang="es-ES" smtClean="0"/>
              <a:t>‹#›</a:t>
            </a:fld>
            <a:endParaRPr lang="es-ES"/>
          </a:p>
        </p:txBody>
      </p:sp>
    </p:spTree>
    <p:extLst>
      <p:ext uri="{BB962C8B-B14F-4D97-AF65-F5344CB8AC3E}">
        <p14:creationId xmlns:p14="http://schemas.microsoft.com/office/powerpoint/2010/main" val="1391616366"/>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pPr>
              <a:defRPr/>
            </a:pPr>
            <a:fld id="{EB1BBD59-4C84-7E46-9720-CE5F118089ED}" type="datetime1">
              <a:rPr lang="en-GB" altLang="en-US" smtClean="0"/>
              <a:pPr>
                <a:defRPr/>
              </a:pPr>
              <a:t>06/01/2025</a:t>
            </a:fld>
            <a:endParaRPr lang="en-GB" alt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pPr>
              <a:defRPr/>
            </a:pPr>
            <a:fld id="{E397749F-9D1D-324B-A2C6-6186B5F6A33E}" type="slidenum">
              <a:rPr lang="en-GB" altLang="en-US" smtClean="0"/>
              <a:pPr>
                <a:defRPr/>
              </a:pPr>
              <a:t>‹#›</a:t>
            </a:fld>
            <a:endParaRPr lang="en-GB" alt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0462393"/>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MTqfzvbu1bU" TargetMode="External"/><Relationship Id="rId2" Type="http://schemas.openxmlformats.org/officeDocument/2006/relationships/hyperlink" Target="https://www.youtube.com/watch?v=KG-DUJXrr6U" TargetMode="External"/><Relationship Id="rId1" Type="http://schemas.openxmlformats.org/officeDocument/2006/relationships/slideLayout" Target="../slideLayouts/slideLayout24.xml"/><Relationship Id="rId5" Type="http://schemas.openxmlformats.org/officeDocument/2006/relationships/hyperlink" Target="https://www.youtube.com/watch?v=awx8yGJiZJk" TargetMode="External"/><Relationship Id="rId4" Type="http://schemas.openxmlformats.org/officeDocument/2006/relationships/hyperlink" Target="https://www.youtube.com/watch?v=u4gvcS9_F-Y"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datasets/labourmarketstatusofdisabledpeoplea08" TargetMode="External"/><Relationship Id="rId2" Type="http://schemas.openxmlformats.org/officeDocument/2006/relationships/hyperlink" Target="https://assets.publishing.service.gov.uk/government/uploads/system/uploads/attachment_data/file/874507/family-resources-survey-2018-19.pdf" TargetMode="Externa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datasets/labourmarketstatusofdisabledpeoplea08" TargetMode="External"/><Relationship Id="rId2" Type="http://schemas.openxmlformats.org/officeDocument/2006/relationships/hyperlink" Target="https://assets.publishing.service.gov.uk/government/uploads/system/uploads/attachment_data/file/874507/family-resources-survey-2018-19.pdf" TargetMode="Externa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citizensadvice.org.uk/law-and-courts/discrimination/protected-characteristics/what-counts-as-disability/" TargetMode="Externa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Cw1DBDf-NL0" TargetMode="Externa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s://www.scope.org.uk/campaigns/disability-perception-gap/" TargetMode="External"/><Relationship Id="rId2" Type="http://schemas.openxmlformats.org/officeDocument/2006/relationships/image" Target="../media/image11.png"/><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4.xml"/><Relationship Id="rId4" Type="http://schemas.openxmlformats.org/officeDocument/2006/relationships/hyperlink" Target="https://www.youtube.com/watch?v=5k6AEkJ5xK0"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hyperlink" Target="https://www.scope.org.uk/campaigns/extra-costs/disability-price-tag-2023/" TargetMode="Externa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hyperlink" Target="https://assets.publishing.service.gov.uk/media/60f6c8d2d3bf7f568e1f64dc/2091a_National_Disability_Strategy_Easy_Read__Web-accessible_v3a.pdf" TargetMode="Externa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3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3" Type="http://schemas.openxmlformats.org/officeDocument/2006/relationships/hyperlink" Target="https://www.disabilityrightsuk.org/" TargetMode="External"/><Relationship Id="rId7" Type="http://schemas.openxmlformats.org/officeDocument/2006/relationships/image" Target="../media/image5.png"/><Relationship Id="rId2" Type="http://schemas.openxmlformats.org/officeDocument/2006/relationships/hyperlink" Target="https://www.scope.org.uk/" TargetMode="External"/><Relationship Id="rId1" Type="http://schemas.openxmlformats.org/officeDocument/2006/relationships/slideLayout" Target="../slideLayouts/slideLayout35.xml"/><Relationship Id="rId6" Type="http://schemas.openxmlformats.org/officeDocument/2006/relationships/hyperlink" Target="https://www.disability.co.uk/" TargetMode="External"/><Relationship Id="rId5" Type="http://schemas.openxmlformats.org/officeDocument/2006/relationships/hyperlink" Target="https://www.rnib.org.uk/" TargetMode="External"/><Relationship Id="rId4" Type="http://schemas.openxmlformats.org/officeDocument/2006/relationships/hyperlink" Target="https://www.sense.org.uk/"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scope.org.uk/about-us/social-model-of-disability/" TargetMode="External"/><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3" Type="http://schemas.openxmlformats.org/officeDocument/2006/relationships/hyperlink" Target="https://www.birminghamandsolihullccg.nhs.uk/our-work/our-vision-and-values" TargetMode="External"/><Relationship Id="rId2" Type="http://schemas.openxmlformats.org/officeDocument/2006/relationships/hyperlink" Target="https://www.merriam-webster.com/dictionary/ten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97813-2930-497B-8DE3-6A0ECEB92130}"/>
              </a:ext>
            </a:extLst>
          </p:cNvPr>
          <p:cNvSpPr>
            <a:spLocks noGrp="1"/>
          </p:cNvSpPr>
          <p:nvPr>
            <p:ph type="ctrTitle"/>
          </p:nvPr>
        </p:nvSpPr>
        <p:spPr>
          <a:xfrm>
            <a:off x="732366" y="1378588"/>
            <a:ext cx="10363200" cy="1470025"/>
          </a:xfrm>
        </p:spPr>
        <p:txBody>
          <a:bodyPr/>
          <a:lstStyle/>
          <a:p>
            <a:r>
              <a:rPr lang="en-GB" sz="3600" dirty="0">
                <a:latin typeface="Arial" panose="020B0604020202020204" pitchFamily="34" charset="0"/>
                <a:cs typeface="Arial" panose="020B0604020202020204" pitchFamily="34" charset="0"/>
              </a:rPr>
              <a:t>BMHP5016</a:t>
            </a:r>
          </a:p>
        </p:txBody>
      </p:sp>
      <p:sp>
        <p:nvSpPr>
          <p:cNvPr id="3" name="Subtitle 2">
            <a:extLst>
              <a:ext uri="{FF2B5EF4-FFF2-40B4-BE49-F238E27FC236}">
                <a16:creationId xmlns:a16="http://schemas.microsoft.com/office/drawing/2014/main" id="{51CB15AE-CAC0-48B8-8613-1BC27668B40B}"/>
              </a:ext>
            </a:extLst>
          </p:cNvPr>
          <p:cNvSpPr>
            <a:spLocks noGrp="1"/>
          </p:cNvSpPr>
          <p:nvPr>
            <p:ph type="subTitle" idx="1"/>
          </p:nvPr>
        </p:nvSpPr>
        <p:spPr>
          <a:xfrm>
            <a:off x="1825824" y="3048000"/>
            <a:ext cx="8534400" cy="2449215"/>
          </a:xfrm>
        </p:spPr>
        <p:txBody>
          <a:bodyPr/>
          <a:lstStyle/>
          <a:p>
            <a:r>
              <a:rPr lang="en-GB" sz="5400" b="1" dirty="0">
                <a:solidFill>
                  <a:schemeClr val="bg1"/>
                </a:solidFill>
                <a:latin typeface="Arial"/>
                <a:cs typeface="Arial"/>
              </a:rPr>
              <a:t>Disability</a:t>
            </a:r>
          </a:p>
        </p:txBody>
      </p:sp>
      <p:sp>
        <p:nvSpPr>
          <p:cNvPr id="4" name="Date Placeholder 3">
            <a:extLst>
              <a:ext uri="{FF2B5EF4-FFF2-40B4-BE49-F238E27FC236}">
                <a16:creationId xmlns:a16="http://schemas.microsoft.com/office/drawing/2014/main" id="{694C8029-839F-4FEC-9E2B-848BB149D80B}"/>
              </a:ext>
            </a:extLst>
          </p:cNvPr>
          <p:cNvSpPr>
            <a:spLocks noGrp="1"/>
          </p:cNvSpPr>
          <p:nvPr>
            <p:ph type="dt" sz="half" idx="10"/>
          </p:nvPr>
        </p:nvSpPr>
        <p:spPr/>
        <p:txBody>
          <a:bodyPr/>
          <a:lstStyle/>
          <a:p>
            <a:pPr>
              <a:defRPr/>
            </a:pPr>
            <a:fld id="{79E3B073-2BB5-4D43-A2FA-C544E54A0ECB}" type="datetime1">
              <a:rPr lang="en-GB" altLang="en-US" smtClean="0"/>
              <a:pPr>
                <a:defRPr/>
              </a:pPr>
              <a:t>06/01/2025</a:t>
            </a:fld>
            <a:endParaRPr lang="en-GB" altLang="en-US" dirty="0"/>
          </a:p>
        </p:txBody>
      </p:sp>
      <p:sp>
        <p:nvSpPr>
          <p:cNvPr id="5" name="Slide Number Placeholder 4">
            <a:extLst>
              <a:ext uri="{FF2B5EF4-FFF2-40B4-BE49-F238E27FC236}">
                <a16:creationId xmlns:a16="http://schemas.microsoft.com/office/drawing/2014/main" id="{B10F5221-F160-438E-B297-F2D5B70BA9C7}"/>
              </a:ext>
            </a:extLst>
          </p:cNvPr>
          <p:cNvSpPr>
            <a:spLocks noGrp="1"/>
          </p:cNvSpPr>
          <p:nvPr>
            <p:ph type="sldNum" sz="quarter" idx="12"/>
          </p:nvPr>
        </p:nvSpPr>
        <p:spPr/>
        <p:txBody>
          <a:bodyPr/>
          <a:lstStyle/>
          <a:p>
            <a:pPr>
              <a:defRPr/>
            </a:pPr>
            <a:fld id="{BBAD5BEF-8399-C44B-B36C-F541144D6644}" type="slidenum">
              <a:rPr lang="en-GB" altLang="en-US" smtClean="0"/>
              <a:pPr>
                <a:defRPr/>
              </a:pPr>
              <a:t>1</a:t>
            </a:fld>
            <a:endParaRPr lang="en-GB" altLang="en-US"/>
          </a:p>
        </p:txBody>
      </p:sp>
    </p:spTree>
    <p:extLst>
      <p:ext uri="{BB962C8B-B14F-4D97-AF65-F5344CB8AC3E}">
        <p14:creationId xmlns:p14="http://schemas.microsoft.com/office/powerpoint/2010/main" val="582607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DED1-87E2-425F-9A6F-596FC4E419DD}"/>
              </a:ext>
            </a:extLst>
          </p:cNvPr>
          <p:cNvSpPr>
            <a:spLocks noGrp="1"/>
          </p:cNvSpPr>
          <p:nvPr>
            <p:ph type="title"/>
          </p:nvPr>
        </p:nvSpPr>
        <p:spPr>
          <a:xfrm>
            <a:off x="426720" y="467217"/>
            <a:ext cx="10972800" cy="1143000"/>
          </a:xfrm>
        </p:spPr>
        <p:txBody>
          <a:bodyPr/>
          <a:lstStyle/>
          <a:p>
            <a:r>
              <a:rPr lang="en-GB" b="1" dirty="0">
                <a:latin typeface="Arial"/>
                <a:cs typeface="Arial"/>
              </a:rPr>
              <a:t>Learning Objectives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76A2140-327D-4ACA-9F44-14C28CF82BE1}"/>
              </a:ext>
            </a:extLst>
          </p:cNvPr>
          <p:cNvSpPr>
            <a:spLocks noGrp="1"/>
          </p:cNvSpPr>
          <p:nvPr>
            <p:ph idx="1"/>
          </p:nvPr>
        </p:nvSpPr>
        <p:spPr>
          <a:xfrm>
            <a:off x="609600" y="1733170"/>
            <a:ext cx="10972800" cy="3917032"/>
          </a:xfrm>
        </p:spPr>
        <p:txBody>
          <a:bodyPr/>
          <a:lstStyle/>
          <a:p>
            <a:r>
              <a:rPr lang="en-GB" sz="2400" dirty="0">
                <a:latin typeface="Myriad Pro"/>
                <a:cs typeface="Arial"/>
              </a:rPr>
              <a:t>Understand and define </a:t>
            </a:r>
            <a:r>
              <a:rPr lang="en-GB" sz="2400" b="1" dirty="0">
                <a:latin typeface="Myriad Pro"/>
                <a:cs typeface="Arial"/>
              </a:rPr>
              <a:t>the concept of disability</a:t>
            </a:r>
            <a:r>
              <a:rPr lang="en-GB" sz="2400" dirty="0">
                <a:latin typeface="Myriad Pro"/>
                <a:cs typeface="Arial"/>
              </a:rPr>
              <a:t> in the context of health and social care, recognising that disability encompasses a range of physical, sensory, cognitive, and mental health impairments.</a:t>
            </a:r>
            <a:endParaRPr lang="en-GB" sz="2400" dirty="0"/>
          </a:p>
          <a:p>
            <a:r>
              <a:rPr lang="en-GB" sz="2400" dirty="0">
                <a:latin typeface="Myriad Pro"/>
                <a:cs typeface="Arial"/>
              </a:rPr>
              <a:t> Discuss </a:t>
            </a:r>
            <a:r>
              <a:rPr lang="en-GB" sz="2400" b="1" dirty="0">
                <a:latin typeface="Myriad Pro"/>
                <a:cs typeface="Arial"/>
              </a:rPr>
              <a:t>strategies to promote inclusivity and equality</a:t>
            </a:r>
            <a:r>
              <a:rPr lang="en-GB" sz="2400" dirty="0">
                <a:latin typeface="Myriad Pro"/>
                <a:cs typeface="Arial"/>
              </a:rPr>
              <a:t> for individuals with disabilities within healthcare and social care settings e.g. inclusive language, independent living, personal assistance</a:t>
            </a:r>
          </a:p>
          <a:p>
            <a:r>
              <a:rPr lang="en-GB" sz="2400" dirty="0"/>
              <a:t>Examine </a:t>
            </a:r>
            <a:r>
              <a:rPr lang="en-GB" sz="2400" b="1" dirty="0"/>
              <a:t>organisations</a:t>
            </a:r>
            <a:r>
              <a:rPr lang="en-GB" sz="2400" dirty="0"/>
              <a:t> that advocate for the rights of people with disabilities and assess their </a:t>
            </a:r>
            <a:r>
              <a:rPr lang="en-GB" sz="2400" b="1" dirty="0"/>
              <a:t>policies</a:t>
            </a:r>
            <a:r>
              <a:rPr lang="en-GB" sz="2400" dirty="0"/>
              <a:t>. Based on this review, formulate recommendations for improvement.</a:t>
            </a:r>
          </a:p>
          <a:p>
            <a:pPr marL="0" indent="0">
              <a:buNone/>
            </a:pPr>
            <a:br>
              <a:rPr lang="en-GB"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773C3C5-F2DB-4ADB-91CE-4FEE988CA63B}"/>
              </a:ext>
            </a:extLst>
          </p:cNvPr>
          <p:cNvSpPr>
            <a:spLocks noGrp="1"/>
          </p:cNvSpPr>
          <p:nvPr>
            <p:ph type="dt" sz="half" idx="10"/>
          </p:nvPr>
        </p:nvSpPr>
        <p:spPr/>
        <p:txBody>
          <a:bodyPr/>
          <a:lstStyle/>
          <a:p>
            <a:pPr>
              <a:defRPr/>
            </a:pPr>
            <a:fld id="{ADEE70DA-8F40-C645-B0B2-ACC5C58BB2BA}" type="datetime1">
              <a:rPr lang="en-GB" altLang="en-US" smtClean="0"/>
              <a:pPr>
                <a:defRPr/>
              </a:pPr>
              <a:t>06/01/2025</a:t>
            </a:fld>
            <a:endParaRPr lang="en-GB" altLang="en-US" dirty="0"/>
          </a:p>
        </p:txBody>
      </p:sp>
      <p:sp>
        <p:nvSpPr>
          <p:cNvPr id="5" name="Slide Number Placeholder 4">
            <a:extLst>
              <a:ext uri="{FF2B5EF4-FFF2-40B4-BE49-F238E27FC236}">
                <a16:creationId xmlns:a16="http://schemas.microsoft.com/office/drawing/2014/main" id="{5C4B0B29-B70B-4B47-831E-9FC0ED52C496}"/>
              </a:ext>
            </a:extLst>
          </p:cNvPr>
          <p:cNvSpPr>
            <a:spLocks noGrp="1"/>
          </p:cNvSpPr>
          <p:nvPr>
            <p:ph type="sldNum" sz="quarter" idx="12"/>
          </p:nvPr>
        </p:nvSpPr>
        <p:spPr/>
        <p:txBody>
          <a:bodyPr/>
          <a:lstStyle/>
          <a:p>
            <a:pPr>
              <a:defRPr/>
            </a:pPr>
            <a:fld id="{B4C3F47E-DD02-FB45-82B3-7F77F7ED4894}" type="slidenum">
              <a:rPr lang="en-GB" altLang="en-US" dirty="0" smtClean="0"/>
              <a:pPr>
                <a:defRPr/>
              </a:pPr>
              <a:t>2</a:t>
            </a:fld>
            <a:endParaRPr lang="en-GB" altLang="en-US" dirty="0"/>
          </a:p>
        </p:txBody>
      </p:sp>
      <p:sp>
        <p:nvSpPr>
          <p:cNvPr id="8" name="TextBox 7">
            <a:extLst>
              <a:ext uri="{FF2B5EF4-FFF2-40B4-BE49-F238E27FC236}">
                <a16:creationId xmlns:a16="http://schemas.microsoft.com/office/drawing/2014/main" id="{2C9F666E-F330-42EF-973A-2AC4C1E67A18}"/>
              </a:ext>
            </a:extLst>
          </p:cNvPr>
          <p:cNvSpPr txBox="1"/>
          <p:nvPr/>
        </p:nvSpPr>
        <p:spPr>
          <a:xfrm>
            <a:off x="8666480" y="5257799"/>
            <a:ext cx="3464560" cy="369332"/>
          </a:xfrm>
          <a:prstGeom prst="rect">
            <a:avLst/>
          </a:prstGeom>
          <a:noFill/>
        </p:spPr>
        <p:txBody>
          <a:bodyPr wrap="square" lIns="91440" tIns="45720" rIns="91440" bIns="45720" rtlCol="0" anchor="t">
            <a:spAutoFit/>
          </a:bodyPr>
          <a:lstStyle/>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630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p:txBody>
          <a:bodyPr/>
          <a:lstStyle/>
          <a:p>
            <a:r>
              <a:rPr lang="en-US" b="1" dirty="0">
                <a:latin typeface="Arial"/>
                <a:cs typeface="Arial"/>
              </a:rPr>
              <a:t>Recap of Core Principles of H+SC</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702667" y="1610005"/>
            <a:ext cx="5032724" cy="3917032"/>
          </a:xfrm>
        </p:spPr>
        <p:txBody>
          <a:bodyPr/>
          <a:lstStyle/>
          <a:p>
            <a:r>
              <a:rPr lang="en-GB" sz="3600" b="1" dirty="0">
                <a:solidFill>
                  <a:srgbClr val="202124"/>
                </a:solidFill>
                <a:latin typeface="arial" panose="020B0604020202020204" pitchFamily="34" charset="0"/>
              </a:rPr>
              <a:t>C</a:t>
            </a:r>
            <a:r>
              <a:rPr lang="en-GB" sz="3600" b="1" i="0" dirty="0">
                <a:solidFill>
                  <a:srgbClr val="202124"/>
                </a:solidFill>
                <a:effectLst/>
                <a:latin typeface="arial" panose="020B0604020202020204" pitchFamily="34" charset="0"/>
              </a:rPr>
              <a:t>hoice </a:t>
            </a:r>
          </a:p>
          <a:p>
            <a:r>
              <a:rPr lang="en-GB" sz="3600" b="1" dirty="0">
                <a:solidFill>
                  <a:srgbClr val="202124"/>
                </a:solidFill>
                <a:latin typeface="arial" panose="020B0604020202020204" pitchFamily="34" charset="0"/>
              </a:rPr>
              <a:t>D</a:t>
            </a:r>
            <a:r>
              <a:rPr lang="en-GB" sz="3600" b="1" i="0" dirty="0">
                <a:solidFill>
                  <a:srgbClr val="202124"/>
                </a:solidFill>
                <a:effectLst/>
                <a:latin typeface="arial" panose="020B0604020202020204" pitchFamily="34" charset="0"/>
              </a:rPr>
              <a:t>ignity </a:t>
            </a:r>
          </a:p>
          <a:p>
            <a:r>
              <a:rPr lang="en-GB" sz="3600" b="1" dirty="0">
                <a:solidFill>
                  <a:srgbClr val="202124"/>
                </a:solidFill>
                <a:latin typeface="arial" panose="020B0604020202020204" pitchFamily="34" charset="0"/>
              </a:rPr>
              <a:t>I</a:t>
            </a:r>
            <a:r>
              <a:rPr lang="en-GB" sz="3600" b="1" i="0" dirty="0">
                <a:solidFill>
                  <a:srgbClr val="202124"/>
                </a:solidFill>
                <a:effectLst/>
                <a:latin typeface="arial" panose="020B0604020202020204" pitchFamily="34" charset="0"/>
              </a:rPr>
              <a:t>ndependence</a:t>
            </a:r>
          </a:p>
          <a:p>
            <a:r>
              <a:rPr lang="en-GB" sz="3600" b="1" dirty="0">
                <a:solidFill>
                  <a:srgbClr val="202124"/>
                </a:solidFill>
                <a:latin typeface="arial" panose="020B0604020202020204" pitchFamily="34" charset="0"/>
              </a:rPr>
              <a:t>P</a:t>
            </a:r>
            <a:r>
              <a:rPr lang="en-GB" sz="3600" b="1" i="0" dirty="0">
                <a:solidFill>
                  <a:srgbClr val="202124"/>
                </a:solidFill>
                <a:effectLst/>
                <a:latin typeface="arial" panose="020B0604020202020204" pitchFamily="34" charset="0"/>
              </a:rPr>
              <a:t>artnership</a:t>
            </a:r>
          </a:p>
          <a:p>
            <a:r>
              <a:rPr lang="en-GB" sz="3600" b="1" dirty="0">
                <a:solidFill>
                  <a:srgbClr val="202124"/>
                </a:solidFill>
                <a:latin typeface="arial" panose="020B0604020202020204" pitchFamily="34" charset="0"/>
              </a:rPr>
              <a:t>P</a:t>
            </a:r>
            <a:r>
              <a:rPr lang="en-GB" sz="3600" b="1" i="0" dirty="0">
                <a:solidFill>
                  <a:srgbClr val="202124"/>
                </a:solidFill>
                <a:effectLst/>
                <a:latin typeface="arial" panose="020B0604020202020204" pitchFamily="34" charset="0"/>
              </a:rPr>
              <a:t>rivacy </a:t>
            </a:r>
          </a:p>
          <a:p>
            <a:r>
              <a:rPr lang="en-GB" sz="3600" b="1" dirty="0">
                <a:solidFill>
                  <a:srgbClr val="202124"/>
                </a:solidFill>
                <a:latin typeface="arial" panose="020B0604020202020204" pitchFamily="34" charset="0"/>
              </a:rPr>
              <a:t>R</a:t>
            </a:r>
            <a:r>
              <a:rPr lang="en-GB" sz="3600" b="1" i="0" dirty="0">
                <a:solidFill>
                  <a:srgbClr val="202124"/>
                </a:solidFill>
                <a:effectLst/>
                <a:latin typeface="arial" panose="020B0604020202020204" pitchFamily="34" charset="0"/>
              </a:rPr>
              <a:t>espect</a:t>
            </a: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06/01/2025</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3</a:t>
            </a:fld>
            <a:endParaRPr lang="en-GB" altLang="en-US"/>
          </a:p>
        </p:txBody>
      </p:sp>
      <p:sp>
        <p:nvSpPr>
          <p:cNvPr id="6" name="TextBox 5">
            <a:extLst>
              <a:ext uri="{FF2B5EF4-FFF2-40B4-BE49-F238E27FC236}">
                <a16:creationId xmlns:a16="http://schemas.microsoft.com/office/drawing/2014/main" id="{E113BC53-3ABF-7904-AC43-AD00D3E4A264}"/>
              </a:ext>
            </a:extLst>
          </p:cNvPr>
          <p:cNvSpPr txBox="1"/>
          <p:nvPr/>
        </p:nvSpPr>
        <p:spPr>
          <a:xfrm>
            <a:off x="5647386" y="1504682"/>
            <a:ext cx="4449650" cy="36944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har char="•"/>
            </a:pPr>
            <a:r>
              <a:rPr lang="en-GB" sz="3200" b="1" dirty="0">
                <a:solidFill>
                  <a:srgbClr val="202124"/>
                </a:solidFill>
                <a:latin typeface="arial"/>
                <a:cs typeface="Arial"/>
              </a:rPr>
              <a:t>Rights </a:t>
            </a:r>
            <a:r>
              <a:rPr lang="en-US" sz="3200" dirty="0">
                <a:solidFill>
                  <a:srgbClr val="202124"/>
                </a:solidFill>
                <a:latin typeface="arial"/>
                <a:cs typeface="Arial"/>
              </a:rPr>
              <a:t>​</a:t>
            </a:r>
            <a:endParaRPr lang="en-US" dirty="0"/>
          </a:p>
          <a:p>
            <a:pPr>
              <a:lnSpc>
                <a:spcPct val="150000"/>
              </a:lnSpc>
              <a:buChar char="•"/>
            </a:pPr>
            <a:r>
              <a:rPr lang="en-GB" sz="3200" b="1" dirty="0">
                <a:solidFill>
                  <a:srgbClr val="202124"/>
                </a:solidFill>
                <a:latin typeface="arial"/>
                <a:cs typeface="Arial"/>
              </a:rPr>
              <a:t>Safety</a:t>
            </a:r>
            <a:r>
              <a:rPr lang="en-US" sz="3200" dirty="0">
                <a:solidFill>
                  <a:srgbClr val="202124"/>
                </a:solidFill>
                <a:latin typeface="arial"/>
                <a:cs typeface="Arial"/>
              </a:rPr>
              <a:t>​</a:t>
            </a:r>
          </a:p>
          <a:p>
            <a:pPr>
              <a:lnSpc>
                <a:spcPct val="150000"/>
              </a:lnSpc>
              <a:buChar char="•"/>
            </a:pPr>
            <a:r>
              <a:rPr lang="en-GB" sz="3200" b="1" dirty="0">
                <a:solidFill>
                  <a:srgbClr val="202124"/>
                </a:solidFill>
                <a:latin typeface="arial"/>
                <a:cs typeface="Arial"/>
              </a:rPr>
              <a:t>Equality</a:t>
            </a:r>
            <a:r>
              <a:rPr lang="en-US" sz="3200" dirty="0">
                <a:solidFill>
                  <a:srgbClr val="202124"/>
                </a:solidFill>
                <a:latin typeface="arial"/>
                <a:cs typeface="Arial"/>
              </a:rPr>
              <a:t>​</a:t>
            </a:r>
          </a:p>
          <a:p>
            <a:pPr>
              <a:lnSpc>
                <a:spcPct val="150000"/>
              </a:lnSpc>
              <a:buChar char="•"/>
            </a:pPr>
            <a:r>
              <a:rPr lang="en-GB" sz="3200" b="1" dirty="0">
                <a:solidFill>
                  <a:srgbClr val="202124"/>
                </a:solidFill>
                <a:latin typeface="arial"/>
                <a:cs typeface="Arial"/>
              </a:rPr>
              <a:t>Inclusion,</a:t>
            </a:r>
            <a:r>
              <a:rPr lang="en-US" sz="3200" dirty="0">
                <a:solidFill>
                  <a:srgbClr val="202124"/>
                </a:solidFill>
                <a:latin typeface="arial"/>
                <a:cs typeface="Arial"/>
              </a:rPr>
              <a:t>​</a:t>
            </a:r>
          </a:p>
          <a:p>
            <a:pPr>
              <a:lnSpc>
                <a:spcPct val="150000"/>
              </a:lnSpc>
              <a:buChar char="•"/>
            </a:pPr>
            <a:r>
              <a:rPr lang="en-GB" sz="3200" b="1" dirty="0">
                <a:solidFill>
                  <a:srgbClr val="202124"/>
                </a:solidFill>
                <a:latin typeface="arial"/>
                <a:cs typeface="Arial"/>
              </a:rPr>
              <a:t>Confidentiality</a:t>
            </a:r>
          </a:p>
        </p:txBody>
      </p:sp>
    </p:spTree>
    <p:extLst>
      <p:ext uri="{BB962C8B-B14F-4D97-AF65-F5344CB8AC3E}">
        <p14:creationId xmlns:p14="http://schemas.microsoft.com/office/powerpoint/2010/main" val="3074401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with prosthetic legs and crutches&#10;&#10;Description automatically generated">
            <a:extLst>
              <a:ext uri="{FF2B5EF4-FFF2-40B4-BE49-F238E27FC236}">
                <a16:creationId xmlns:a16="http://schemas.microsoft.com/office/drawing/2014/main" id="{87498495-BA4C-6859-1574-61AFA77D9DAE}"/>
              </a:ext>
            </a:extLst>
          </p:cNvPr>
          <p:cNvPicPr>
            <a:picLocks noChangeAspect="1"/>
          </p:cNvPicPr>
          <p:nvPr/>
        </p:nvPicPr>
        <p:blipFill rotWithShape="1">
          <a:blip r:embed="rId2"/>
          <a:srcRect l="5778"/>
          <a:stretch/>
        </p:blipFill>
        <p:spPr>
          <a:xfrm>
            <a:off x="20" y="10"/>
            <a:ext cx="12191980" cy="6857990"/>
          </a:xfrm>
          <a:prstGeom prst="rect">
            <a:avLst/>
          </a:prstGeom>
          <a:noFill/>
        </p:spPr>
      </p:pic>
      <p:sp>
        <p:nvSpPr>
          <p:cNvPr id="4" name="Date Placeholder 3" hidden="1">
            <a:extLst>
              <a:ext uri="{FF2B5EF4-FFF2-40B4-BE49-F238E27FC236}">
                <a16:creationId xmlns:a16="http://schemas.microsoft.com/office/drawing/2014/main" id="{9AEB284A-8BD4-4CE8-84BE-94D540ECACDE}"/>
              </a:ext>
            </a:extLst>
          </p:cNvPr>
          <p:cNvSpPr>
            <a:spLocks noGrp="1"/>
          </p:cNvSpPr>
          <p:nvPr>
            <p:ph type="dt" sz="half" idx="10"/>
          </p:nvPr>
        </p:nvSpPr>
        <p:spPr/>
        <p:txBody>
          <a:bodyPr/>
          <a:lstStyle/>
          <a:p>
            <a:pPr>
              <a:spcAft>
                <a:spcPts val="600"/>
              </a:spcAft>
              <a:defRPr/>
            </a:pPr>
            <a:fld id="{ADEE70DA-8F40-C645-B0B2-ACC5C58BB2BA}" type="datetime1">
              <a:rPr lang="en-GB" altLang="en-US" smtClean="0"/>
              <a:pPr>
                <a:spcAft>
                  <a:spcPts val="600"/>
                </a:spcAft>
                <a:defRPr/>
              </a:pPr>
              <a:t>06/01/2025</a:t>
            </a:fld>
            <a:endParaRPr lang="en-GB" altLang="en-US"/>
          </a:p>
        </p:txBody>
      </p:sp>
      <p:sp>
        <p:nvSpPr>
          <p:cNvPr id="5" name="Slide Number Placeholder 4" hidden="1">
            <a:extLst>
              <a:ext uri="{FF2B5EF4-FFF2-40B4-BE49-F238E27FC236}">
                <a16:creationId xmlns:a16="http://schemas.microsoft.com/office/drawing/2014/main" id="{43D021D7-4B96-4EA7-8596-1159F67E86DB}"/>
              </a:ext>
            </a:extLst>
          </p:cNvPr>
          <p:cNvSpPr>
            <a:spLocks noGrp="1"/>
          </p:cNvSpPr>
          <p:nvPr>
            <p:ph type="sldNum" sz="quarter" idx="12"/>
          </p:nvPr>
        </p:nvSpPr>
        <p:spPr/>
        <p:txBody>
          <a:bodyPr/>
          <a:lstStyle/>
          <a:p>
            <a:pPr>
              <a:spcAft>
                <a:spcPts val="600"/>
              </a:spcAft>
              <a:defRPr/>
            </a:pPr>
            <a:fld id="{B4C3F47E-DD02-FB45-82B3-7F77F7ED4894}" type="slidenum">
              <a:rPr lang="en-GB" altLang="en-US" dirty="0" smtClean="0"/>
              <a:pPr>
                <a:spcAft>
                  <a:spcPts val="600"/>
                </a:spcAft>
                <a:defRPr/>
              </a:pPr>
              <a:t>4</a:t>
            </a:fld>
            <a:endParaRPr lang="en-GB" altLang="en-US" dirty="0"/>
          </a:p>
        </p:txBody>
      </p:sp>
      <p:sp>
        <p:nvSpPr>
          <p:cNvPr id="9" name="TextBox 8">
            <a:extLst>
              <a:ext uri="{FF2B5EF4-FFF2-40B4-BE49-F238E27FC236}">
                <a16:creationId xmlns:a16="http://schemas.microsoft.com/office/drawing/2014/main" id="{E4ABE28E-6C20-1D49-BA89-F867F9CA7CB5}"/>
              </a:ext>
            </a:extLst>
          </p:cNvPr>
          <p:cNvSpPr txBox="1"/>
          <p:nvPr/>
        </p:nvSpPr>
        <p:spPr>
          <a:xfrm>
            <a:off x="3259964" y="136838"/>
            <a:ext cx="8223697"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800" b="1" dirty="0"/>
              <a:t>Disability</a:t>
            </a:r>
          </a:p>
        </p:txBody>
      </p:sp>
    </p:spTree>
    <p:extLst>
      <p:ext uri="{BB962C8B-B14F-4D97-AF65-F5344CB8AC3E}">
        <p14:creationId xmlns:p14="http://schemas.microsoft.com/office/powerpoint/2010/main" val="3460605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3786A-05C6-47E0-8CCE-865A81A238C4}"/>
              </a:ext>
            </a:extLst>
          </p:cNvPr>
          <p:cNvSpPr>
            <a:spLocks noGrp="1"/>
          </p:cNvSpPr>
          <p:nvPr>
            <p:ph type="title"/>
          </p:nvPr>
        </p:nvSpPr>
        <p:spPr>
          <a:xfrm>
            <a:off x="860056" y="2321350"/>
            <a:ext cx="3498979" cy="2456442"/>
          </a:xfrm>
        </p:spPr>
        <p:txBody>
          <a:bodyPr>
            <a:normAutofit/>
          </a:bodyPr>
          <a:lstStyle/>
          <a:p>
            <a:r>
              <a:rPr lang="en-GB" sz="4800" b="1" dirty="0">
                <a:latin typeface="Arial" panose="020B0604020202020204" pitchFamily="34" charset="0"/>
                <a:cs typeface="Arial" panose="020B0604020202020204" pitchFamily="34" charset="0"/>
              </a:rPr>
              <a:t>Definitions</a:t>
            </a:r>
          </a:p>
        </p:txBody>
      </p:sp>
      <p:sp>
        <p:nvSpPr>
          <p:cNvPr id="3" name="Content Placeholder 2">
            <a:extLst>
              <a:ext uri="{FF2B5EF4-FFF2-40B4-BE49-F238E27FC236}">
                <a16:creationId xmlns:a16="http://schemas.microsoft.com/office/drawing/2014/main" id="{8FC73CC1-E107-4B38-A343-694233DAE659}"/>
              </a:ext>
            </a:extLst>
          </p:cNvPr>
          <p:cNvSpPr>
            <a:spLocks noGrp="1"/>
          </p:cNvSpPr>
          <p:nvPr>
            <p:ph idx="1"/>
          </p:nvPr>
        </p:nvSpPr>
        <p:spPr/>
        <p:txBody>
          <a:bodyPr/>
          <a:lstStyle/>
          <a:p>
            <a:pPr marL="0" indent="0">
              <a:buNone/>
            </a:pPr>
            <a:r>
              <a:rPr lang="en-US" sz="2400" b="1" dirty="0">
                <a:latin typeface="Arial" panose="020B0604020202020204" pitchFamily="34" charset="0"/>
                <a:cs typeface="Arial" panose="020B0604020202020204" pitchFamily="34" charset="0"/>
              </a:rPr>
              <a:t>Impairment</a:t>
            </a:r>
          </a:p>
          <a:p>
            <a:r>
              <a:rPr lang="en-US" sz="2400" dirty="0">
                <a:latin typeface="Arial" panose="020B0604020202020204" pitchFamily="34" charset="0"/>
                <a:cs typeface="Arial" panose="020B0604020202020204" pitchFamily="34" charset="0"/>
              </a:rPr>
              <a:t>Loss of physiological or psychological function due to an injury. Illness or congenital (inborn) condition.</a:t>
            </a:r>
          </a:p>
          <a:p>
            <a:pPr marL="0" indent="0">
              <a:buNone/>
            </a:pPr>
            <a:r>
              <a:rPr lang="en-US" sz="2400" b="1" dirty="0">
                <a:latin typeface="Arial" panose="020B0604020202020204" pitchFamily="34" charset="0"/>
                <a:cs typeface="Arial" panose="020B0604020202020204" pitchFamily="34" charset="0"/>
              </a:rPr>
              <a:t>Disability</a:t>
            </a:r>
          </a:p>
          <a:p>
            <a:r>
              <a:rPr lang="en-US" sz="2400" dirty="0">
                <a:latin typeface="Arial" panose="020B0604020202020204" pitchFamily="34" charset="0"/>
                <a:cs typeface="Arial" panose="020B0604020202020204" pitchFamily="34" charset="0"/>
              </a:rPr>
              <a:t>Loss or limitation of opportunities to take part in society on an equal level due to social and environmental barriers.</a:t>
            </a:r>
          </a:p>
          <a:p>
            <a:endParaRPr lang="en-GB" dirty="0"/>
          </a:p>
        </p:txBody>
      </p:sp>
      <p:pic>
        <p:nvPicPr>
          <p:cNvPr id="4" name="Picture 3" descr="A blue and white text on a blue background&#10;&#10;Description automatically generated">
            <a:extLst>
              <a:ext uri="{FF2B5EF4-FFF2-40B4-BE49-F238E27FC236}">
                <a16:creationId xmlns:a16="http://schemas.microsoft.com/office/drawing/2014/main" id="{16FF9789-60E4-F7E3-2030-6E1AE5894E2B}"/>
              </a:ext>
            </a:extLst>
          </p:cNvPr>
          <p:cNvPicPr>
            <a:picLocks noChangeAspect="1"/>
          </p:cNvPicPr>
          <p:nvPr/>
        </p:nvPicPr>
        <p:blipFill>
          <a:blip r:embed="rId2"/>
          <a:stretch>
            <a:fillRect/>
          </a:stretch>
        </p:blipFill>
        <p:spPr>
          <a:xfrm>
            <a:off x="4624" y="5738419"/>
            <a:ext cx="12182202" cy="1123681"/>
          </a:xfrm>
          <a:prstGeom prst="rect">
            <a:avLst/>
          </a:prstGeom>
        </p:spPr>
      </p:pic>
    </p:spTree>
    <p:extLst>
      <p:ext uri="{BB962C8B-B14F-4D97-AF65-F5344CB8AC3E}">
        <p14:creationId xmlns:p14="http://schemas.microsoft.com/office/powerpoint/2010/main" val="1985927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646A-47D6-9B42-98C6-1C141DB5DCB6}"/>
              </a:ext>
            </a:extLst>
          </p:cNvPr>
          <p:cNvSpPr>
            <a:spLocks noGrp="1"/>
          </p:cNvSpPr>
          <p:nvPr>
            <p:ph type="title"/>
          </p:nvPr>
        </p:nvSpPr>
        <p:spPr/>
        <p:txBody>
          <a:bodyPr>
            <a:normAutofit/>
          </a:bodyPr>
          <a:lstStyle/>
          <a:p>
            <a:r>
              <a:rPr lang="en-US" sz="4400" b="1" dirty="0">
                <a:latin typeface="Arial" panose="020B0604020202020204" pitchFamily="34" charset="0"/>
                <a:cs typeface="Arial" panose="020B0604020202020204" pitchFamily="34" charset="0"/>
              </a:rPr>
              <a:t>What is Disability?</a:t>
            </a:r>
          </a:p>
        </p:txBody>
      </p:sp>
      <p:sp>
        <p:nvSpPr>
          <p:cNvPr id="3" name="Content Placeholder 2">
            <a:extLst>
              <a:ext uri="{FF2B5EF4-FFF2-40B4-BE49-F238E27FC236}">
                <a16:creationId xmlns:a16="http://schemas.microsoft.com/office/drawing/2014/main" id="{5123A9DF-0088-8247-A554-1E37AB87D1A3}"/>
              </a:ext>
            </a:extLst>
          </p:cNvPr>
          <p:cNvSpPr>
            <a:spLocks noGrp="1"/>
          </p:cNvSpPr>
          <p:nvPr>
            <p:ph idx="1"/>
          </p:nvPr>
        </p:nvSpPr>
        <p:spPr>
          <a:xfrm>
            <a:off x="4779265" y="182880"/>
            <a:ext cx="7332886" cy="6388608"/>
          </a:xfrm>
        </p:spPr>
        <p:txBody>
          <a:bodyPr vert="horz" lIns="91440" tIns="45720" rIns="91440" bIns="45720" rtlCol="0" anchor="ctr">
            <a:noAutofit/>
          </a:bodyPr>
          <a:lstStyle/>
          <a:p>
            <a:pPr marL="0" indent="0">
              <a:buNone/>
            </a:pPr>
            <a:r>
              <a:rPr lang="en-GB" dirty="0">
                <a:latin typeface="Arial"/>
                <a:cs typeface="Arial"/>
              </a:rPr>
              <a:t>“A physical or mental impairment that has a substantial and long-term adverse effect on your ability to carry out normal day-to-day activities.”</a:t>
            </a:r>
          </a:p>
          <a:p>
            <a:pPr marL="0" indent="0" algn="r">
              <a:buNone/>
            </a:pPr>
            <a:r>
              <a:rPr lang="en-GB" b="1" dirty="0">
                <a:latin typeface="Arial"/>
                <a:cs typeface="Arial"/>
              </a:rPr>
              <a:t>Equality Act 2010: Section 6</a:t>
            </a:r>
          </a:p>
          <a:p>
            <a:pPr marL="457200" lvl="1" indent="0">
              <a:buNone/>
            </a:pPr>
            <a:endParaRPr lang="en-GB" sz="1800" dirty="0">
              <a:latin typeface="Arial"/>
              <a:cs typeface="Arial"/>
            </a:endParaRPr>
          </a:p>
          <a:p>
            <a:pPr marL="457200" lvl="1" indent="0">
              <a:buNone/>
            </a:pPr>
            <a:r>
              <a:rPr lang="en-GB" sz="1800" dirty="0">
                <a:latin typeface="Arial"/>
                <a:cs typeface="Arial"/>
              </a:rPr>
              <a:t>Including cancer, visual impairment, multiple sclerosis, HIV infection, severe, disfigurement such as facial scarring.</a:t>
            </a:r>
            <a:endParaRPr lang="en-GB" sz="1800">
              <a:latin typeface="Arial" panose="020B0604020202020204" pitchFamily="34" charset="0"/>
              <a:cs typeface="Arial" panose="020B0604020202020204" pitchFamily="34" charset="0"/>
            </a:endParaRPr>
          </a:p>
          <a:p>
            <a:pPr marL="457200" lvl="1" indent="0" algn="r">
              <a:buNone/>
            </a:pPr>
            <a:r>
              <a:rPr lang="en-GB" sz="1800" b="1" dirty="0">
                <a:latin typeface="Arial"/>
                <a:cs typeface="Arial"/>
              </a:rPr>
              <a:t>Equality Act 2010: Schedule 1, Part 1 and Regulation 7</a:t>
            </a:r>
          </a:p>
          <a:p>
            <a:pPr marL="0" indent="0">
              <a:buNone/>
            </a:pPr>
            <a:br>
              <a:rPr lang="en-GB" dirty="0">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pic>
        <p:nvPicPr>
          <p:cNvPr id="5" name="Picture 4" descr="A blue and white text on a blue background&#10;&#10;Description automatically generated">
            <a:extLst>
              <a:ext uri="{FF2B5EF4-FFF2-40B4-BE49-F238E27FC236}">
                <a16:creationId xmlns:a16="http://schemas.microsoft.com/office/drawing/2014/main" id="{1300804E-9B14-C690-D3E6-25F6969789FD}"/>
              </a:ext>
            </a:extLst>
          </p:cNvPr>
          <p:cNvPicPr>
            <a:picLocks noChangeAspect="1"/>
          </p:cNvPicPr>
          <p:nvPr/>
        </p:nvPicPr>
        <p:blipFill>
          <a:blip r:embed="rId2"/>
          <a:stretch>
            <a:fillRect/>
          </a:stretch>
        </p:blipFill>
        <p:spPr>
          <a:xfrm>
            <a:off x="4624" y="5738419"/>
            <a:ext cx="12182202" cy="1123681"/>
          </a:xfrm>
          <a:prstGeom prst="rect">
            <a:avLst/>
          </a:prstGeom>
        </p:spPr>
      </p:pic>
    </p:spTree>
    <p:extLst>
      <p:ext uri="{BB962C8B-B14F-4D97-AF65-F5344CB8AC3E}">
        <p14:creationId xmlns:p14="http://schemas.microsoft.com/office/powerpoint/2010/main" val="224362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CCB45-4344-49A0-9C0B-A042246F4522}"/>
              </a:ext>
            </a:extLst>
          </p:cNvPr>
          <p:cNvSpPr>
            <a:spLocks noGrp="1"/>
          </p:cNvSpPr>
          <p:nvPr>
            <p:ph type="title"/>
          </p:nvPr>
        </p:nvSpPr>
        <p:spPr>
          <a:xfrm>
            <a:off x="888631" y="2349924"/>
            <a:ext cx="3502394" cy="2507825"/>
          </a:xfrm>
        </p:spPr>
        <p:txBody>
          <a:bodyPr>
            <a:normAutofit fontScale="90000"/>
          </a:bodyPr>
          <a:lstStyle/>
          <a:p>
            <a:r>
              <a:rPr lang="en-GB" b="1" dirty="0">
                <a:latin typeface="Arial" panose="020B0604020202020204" pitchFamily="34" charset="0"/>
                <a:cs typeface="Arial" panose="020B0604020202020204" pitchFamily="34" charset="0"/>
              </a:rPr>
              <a:t>A number of key terms to consider within disability</a:t>
            </a:r>
          </a:p>
        </p:txBody>
      </p:sp>
      <p:sp>
        <p:nvSpPr>
          <p:cNvPr id="3" name="Content Placeholder 2">
            <a:extLst>
              <a:ext uri="{FF2B5EF4-FFF2-40B4-BE49-F238E27FC236}">
                <a16:creationId xmlns:a16="http://schemas.microsoft.com/office/drawing/2014/main" id="{42A8C5AE-D85E-4A6C-AD02-C793CD980172}"/>
              </a:ext>
            </a:extLst>
          </p:cNvPr>
          <p:cNvSpPr>
            <a:spLocks noGrp="1"/>
          </p:cNvSpPr>
          <p:nvPr>
            <p:ph idx="1"/>
          </p:nvPr>
        </p:nvSpPr>
        <p:spPr>
          <a:xfrm>
            <a:off x="4882335" y="588538"/>
            <a:ext cx="7312182" cy="5248622"/>
          </a:xfrm>
        </p:spPr>
        <p:txBody>
          <a:bodyPr>
            <a:normAutofit/>
          </a:bodyPr>
          <a:lstStyle/>
          <a:p>
            <a:r>
              <a:rPr lang="en-GB" sz="2400" dirty="0">
                <a:latin typeface="Arial" panose="020B0604020202020204" pitchFamily="34" charset="0"/>
                <a:cs typeface="Arial" panose="020B0604020202020204" pitchFamily="34" charset="0"/>
              </a:rPr>
              <a:t>Learning disability </a:t>
            </a:r>
          </a:p>
          <a:p>
            <a:r>
              <a:rPr lang="en-GB" sz="2400" dirty="0">
                <a:latin typeface="Arial" panose="020B0604020202020204" pitchFamily="34" charset="0"/>
                <a:cs typeface="Arial" panose="020B0604020202020204" pitchFamily="34" charset="0"/>
              </a:rPr>
              <a:t>Profound and multiple learning disabilities (PMLD) </a:t>
            </a:r>
          </a:p>
          <a:p>
            <a:r>
              <a:rPr lang="en-GB" sz="2400" dirty="0">
                <a:latin typeface="Arial" panose="020B0604020202020204" pitchFamily="34" charset="0"/>
                <a:cs typeface="Arial" panose="020B0604020202020204" pitchFamily="34" charset="0"/>
              </a:rPr>
              <a:t>Language disorders</a:t>
            </a:r>
          </a:p>
          <a:p>
            <a:r>
              <a:rPr lang="en-GB" sz="2400" dirty="0">
                <a:latin typeface="Arial" panose="020B0604020202020204" pitchFamily="34" charset="0"/>
                <a:cs typeface="Arial" panose="020B0604020202020204" pitchFamily="34" charset="0"/>
              </a:rPr>
              <a:t> Dyspraxia/developmental coordination disorders (DCD) </a:t>
            </a:r>
          </a:p>
          <a:p>
            <a:r>
              <a:rPr lang="en-GB" sz="2400" dirty="0">
                <a:latin typeface="Arial" panose="020B0604020202020204" pitchFamily="34" charset="0"/>
                <a:cs typeface="Arial" panose="020B0604020202020204" pitchFamily="34" charset="0"/>
              </a:rPr>
              <a:t>Attention deficit hyperactivity disorder (ADHD)</a:t>
            </a:r>
          </a:p>
          <a:p>
            <a:r>
              <a:rPr lang="en-GB" sz="2400" dirty="0">
                <a:latin typeface="Arial" panose="020B0604020202020204" pitchFamily="34" charset="0"/>
                <a:cs typeface="Arial" panose="020B0604020202020204" pitchFamily="34" charset="0"/>
              </a:rPr>
              <a:t> Autism spectrum disorders (ASD) </a:t>
            </a:r>
          </a:p>
          <a:p>
            <a:r>
              <a:rPr lang="en-GB" sz="2400" dirty="0">
                <a:latin typeface="Arial" panose="020B0604020202020204" pitchFamily="34" charset="0"/>
                <a:cs typeface="Arial" panose="020B0604020202020204" pitchFamily="34" charset="0"/>
              </a:rPr>
              <a:t>Physical disability</a:t>
            </a:r>
          </a:p>
        </p:txBody>
      </p:sp>
      <p:pic>
        <p:nvPicPr>
          <p:cNvPr id="5" name="Picture 4" descr="A blue and white text on a blue background&#10;&#10;Description automatically generated">
            <a:extLst>
              <a:ext uri="{FF2B5EF4-FFF2-40B4-BE49-F238E27FC236}">
                <a16:creationId xmlns:a16="http://schemas.microsoft.com/office/drawing/2014/main" id="{D6D11B08-00EA-C2A7-C56F-CD8419393B6C}"/>
              </a:ext>
            </a:extLst>
          </p:cNvPr>
          <p:cNvPicPr>
            <a:picLocks noChangeAspect="1"/>
          </p:cNvPicPr>
          <p:nvPr/>
        </p:nvPicPr>
        <p:blipFill>
          <a:blip r:embed="rId2"/>
          <a:stretch>
            <a:fillRect/>
          </a:stretch>
        </p:blipFill>
        <p:spPr>
          <a:xfrm>
            <a:off x="4624" y="5759883"/>
            <a:ext cx="12182202" cy="1123681"/>
          </a:xfrm>
          <a:prstGeom prst="rect">
            <a:avLst/>
          </a:prstGeom>
        </p:spPr>
      </p:pic>
    </p:spTree>
    <p:extLst>
      <p:ext uri="{BB962C8B-B14F-4D97-AF65-F5344CB8AC3E}">
        <p14:creationId xmlns:p14="http://schemas.microsoft.com/office/powerpoint/2010/main" val="946745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7CA1-D9B2-4407-8845-0117313AE34E}"/>
              </a:ext>
            </a:extLst>
          </p:cNvPr>
          <p:cNvSpPr>
            <a:spLocks noGrp="1"/>
          </p:cNvSpPr>
          <p:nvPr>
            <p:ph type="title"/>
          </p:nvPr>
        </p:nvSpPr>
        <p:spPr>
          <a:xfrm>
            <a:off x="1919536" y="188640"/>
            <a:ext cx="8640960" cy="1842332"/>
          </a:xfrm>
        </p:spPr>
        <p:txBody>
          <a:bodyPr>
            <a:normAutofit/>
          </a:bodyPr>
          <a:lstStyle/>
          <a:p>
            <a:r>
              <a:rPr lang="en-GB" b="1" dirty="0"/>
              <a:t>Let’s Hear from the Source…</a:t>
            </a:r>
            <a:endParaRPr lang="es-ES" b="1" dirty="0"/>
          </a:p>
        </p:txBody>
      </p:sp>
      <p:sp>
        <p:nvSpPr>
          <p:cNvPr id="3" name="Content Placeholder 2">
            <a:extLst>
              <a:ext uri="{FF2B5EF4-FFF2-40B4-BE49-F238E27FC236}">
                <a16:creationId xmlns:a16="http://schemas.microsoft.com/office/drawing/2014/main" id="{1B8C6531-9830-4741-930F-025FFC2E6EA4}"/>
              </a:ext>
            </a:extLst>
          </p:cNvPr>
          <p:cNvSpPr>
            <a:spLocks noGrp="1"/>
          </p:cNvSpPr>
          <p:nvPr>
            <p:ph idx="1"/>
          </p:nvPr>
        </p:nvSpPr>
        <p:spPr>
          <a:xfrm>
            <a:off x="2135560" y="2132857"/>
            <a:ext cx="7573924" cy="3936467"/>
          </a:xfrm>
        </p:spPr>
        <p:txBody>
          <a:bodyPr>
            <a:normAutofit fontScale="77500" lnSpcReduction="20000"/>
          </a:bodyPr>
          <a:lstStyle/>
          <a:p>
            <a:r>
              <a:rPr lang="es-ES" dirty="0">
                <a:hlinkClick r:id="rId2"/>
              </a:rPr>
              <a:t>https://www.youtube.com/watch?v=KG-DUJXrr6U</a:t>
            </a:r>
            <a:endParaRPr lang="es-ES" dirty="0"/>
          </a:p>
          <a:p>
            <a:r>
              <a:rPr lang="es-ES" dirty="0"/>
              <a:t>Living </a:t>
            </a:r>
            <a:r>
              <a:rPr lang="es-ES" dirty="0" err="1"/>
              <a:t>with</a:t>
            </a:r>
            <a:r>
              <a:rPr lang="es-ES" dirty="0"/>
              <a:t> Cerebral </a:t>
            </a:r>
            <a:r>
              <a:rPr lang="es-ES" dirty="0" err="1"/>
              <a:t>Palsy</a:t>
            </a:r>
            <a:r>
              <a:rPr lang="es-ES" dirty="0"/>
              <a:t> </a:t>
            </a:r>
          </a:p>
          <a:p>
            <a:r>
              <a:rPr lang="es-ES" dirty="0">
                <a:hlinkClick r:id="rId3"/>
              </a:rPr>
              <a:t>https://www.youtube.com/watch?v=MTqfzvbu1bU</a:t>
            </a:r>
            <a:r>
              <a:rPr lang="es-ES" dirty="0"/>
              <a:t> </a:t>
            </a:r>
          </a:p>
          <a:p>
            <a:r>
              <a:rPr lang="es-ES" dirty="0"/>
              <a:t>25 </a:t>
            </a:r>
            <a:r>
              <a:rPr lang="es-ES" dirty="0" err="1"/>
              <a:t>mins</a:t>
            </a:r>
            <a:r>
              <a:rPr lang="es-ES" dirty="0"/>
              <a:t> </a:t>
            </a:r>
            <a:r>
              <a:rPr lang="es-ES" dirty="0">
                <a:hlinkClick r:id="rId4"/>
              </a:rPr>
              <a:t>https://www.youtube.com/watch?v=u4gvcS9_F-Y</a:t>
            </a:r>
            <a:r>
              <a:rPr lang="es-ES" dirty="0"/>
              <a:t> </a:t>
            </a:r>
          </a:p>
          <a:p>
            <a:r>
              <a:rPr lang="es-ES" dirty="0"/>
              <a:t>12 </a:t>
            </a:r>
            <a:r>
              <a:rPr lang="es-ES" dirty="0" err="1"/>
              <a:t>mins</a:t>
            </a:r>
            <a:endParaRPr lang="es-ES" dirty="0"/>
          </a:p>
          <a:p>
            <a:r>
              <a:rPr lang="es-ES" dirty="0">
                <a:hlinkClick r:id="rId5"/>
              </a:rPr>
              <a:t>https://www.youtube.com/watch?v=awx8yGJiZJk</a:t>
            </a:r>
            <a:r>
              <a:rPr lang="es-ES" dirty="0"/>
              <a:t> </a:t>
            </a:r>
          </a:p>
        </p:txBody>
      </p:sp>
    </p:spTree>
    <p:extLst>
      <p:ext uri="{BB962C8B-B14F-4D97-AF65-F5344CB8AC3E}">
        <p14:creationId xmlns:p14="http://schemas.microsoft.com/office/powerpoint/2010/main" val="3584571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A5FF-CF3E-BB4F-8697-34C66D43ACF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Disability facts and figures</a:t>
            </a:r>
          </a:p>
        </p:txBody>
      </p:sp>
      <p:sp>
        <p:nvSpPr>
          <p:cNvPr id="3" name="Content Placeholder 2">
            <a:extLst>
              <a:ext uri="{FF2B5EF4-FFF2-40B4-BE49-F238E27FC236}">
                <a16:creationId xmlns:a16="http://schemas.microsoft.com/office/drawing/2014/main" id="{2DB11F55-E4FA-A54F-9F53-0CFD5B7C165C}"/>
              </a:ext>
            </a:extLst>
          </p:cNvPr>
          <p:cNvSpPr>
            <a:spLocks noGrp="1"/>
          </p:cNvSpPr>
          <p:nvPr>
            <p:ph idx="1"/>
          </p:nvPr>
        </p:nvSpPr>
        <p:spPr/>
        <p:txBody>
          <a:bodyPr>
            <a:normAutofit fontScale="85000" lnSpcReduction="20000"/>
          </a:bodyPr>
          <a:lstStyle/>
          <a:p>
            <a:pPr fontAlgn="base"/>
            <a:r>
              <a:rPr lang="en-GB" dirty="0">
                <a:latin typeface="Arial" panose="020B0604020202020204" pitchFamily="34" charset="0"/>
                <a:cs typeface="Arial" panose="020B0604020202020204" pitchFamily="34" charset="0"/>
              </a:rPr>
              <a:t>There are 14.1 million disabled people in the UK.</a:t>
            </a:r>
          </a:p>
          <a:p>
            <a:pPr fontAlgn="base"/>
            <a:r>
              <a:rPr lang="en-GB" dirty="0">
                <a:latin typeface="Arial" panose="020B0604020202020204" pitchFamily="34" charset="0"/>
                <a:cs typeface="Arial" panose="020B0604020202020204" pitchFamily="34" charset="0"/>
              </a:rPr>
              <a:t>8% of children are disabled</a:t>
            </a:r>
          </a:p>
          <a:p>
            <a:pPr fontAlgn="base"/>
            <a:r>
              <a:rPr lang="en-GB" dirty="0">
                <a:latin typeface="Arial" panose="020B0604020202020204" pitchFamily="34" charset="0"/>
                <a:cs typeface="Arial" panose="020B0604020202020204" pitchFamily="34" charset="0"/>
              </a:rPr>
              <a:t>19% of working age adults are disabled</a:t>
            </a:r>
          </a:p>
          <a:p>
            <a:pPr fontAlgn="base"/>
            <a:r>
              <a:rPr lang="en-GB" dirty="0">
                <a:latin typeface="Arial" panose="020B0604020202020204" pitchFamily="34" charset="0"/>
                <a:cs typeface="Arial" panose="020B0604020202020204" pitchFamily="34" charset="0"/>
              </a:rPr>
              <a:t>44% of pension age adults are disabled</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2"/>
              </a:rPr>
              <a:t>Family Resources Survey (2018 to 19)</a:t>
            </a:r>
            <a:endParaRPr lang="en-GB" u="sng" dirty="0">
              <a:latin typeface="Arial" panose="020B0604020202020204" pitchFamily="34" charset="0"/>
              <a:cs typeface="Arial" panose="020B0604020202020204" pitchFamily="34" charset="0"/>
            </a:endParaRPr>
          </a:p>
          <a:p>
            <a:pPr fontAlgn="base"/>
            <a:r>
              <a:rPr lang="en-GB" dirty="0">
                <a:latin typeface="Arial" panose="020B0604020202020204" pitchFamily="34" charset="0"/>
                <a:cs typeface="Arial" panose="020B0604020202020204" pitchFamily="34" charset="0"/>
              </a:rPr>
              <a:t>More than 4.1 million disabled people are in work.</a:t>
            </a:r>
          </a:p>
          <a:p>
            <a:pPr fontAlgn="base"/>
            <a:r>
              <a:rPr lang="en-GB" dirty="0">
                <a:latin typeface="Arial" panose="020B0604020202020204" pitchFamily="34" charset="0"/>
                <a:cs typeface="Arial" panose="020B0604020202020204" pitchFamily="34" charset="0"/>
              </a:rPr>
              <a:t>Disabled people are more than twice as likely to be unemployed as non-disabled people.</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3"/>
              </a:rPr>
              <a:t>Labour Force Survey April to June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2349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A5FF-CF3E-BB4F-8697-34C66D43ACF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Disability facts and figures</a:t>
            </a:r>
          </a:p>
        </p:txBody>
      </p:sp>
      <p:sp>
        <p:nvSpPr>
          <p:cNvPr id="3" name="Content Placeholder 2">
            <a:extLst>
              <a:ext uri="{FF2B5EF4-FFF2-40B4-BE49-F238E27FC236}">
                <a16:creationId xmlns:a16="http://schemas.microsoft.com/office/drawing/2014/main" id="{2DB11F55-E4FA-A54F-9F53-0CFD5B7C165C}"/>
              </a:ext>
            </a:extLst>
          </p:cNvPr>
          <p:cNvSpPr>
            <a:spLocks noGrp="1"/>
          </p:cNvSpPr>
          <p:nvPr>
            <p:ph idx="1"/>
          </p:nvPr>
        </p:nvSpPr>
        <p:spPr/>
        <p:txBody>
          <a:bodyPr>
            <a:normAutofit fontScale="85000" lnSpcReduction="20000"/>
          </a:bodyPr>
          <a:lstStyle/>
          <a:p>
            <a:pPr fontAlgn="base"/>
            <a:r>
              <a:rPr lang="en-GB" dirty="0">
                <a:latin typeface="Arial" panose="020B0604020202020204" pitchFamily="34" charset="0"/>
                <a:cs typeface="Arial" panose="020B0604020202020204" pitchFamily="34" charset="0"/>
              </a:rPr>
              <a:t>There are 14.1 million disabled people in the UK.</a:t>
            </a:r>
          </a:p>
          <a:p>
            <a:pPr fontAlgn="base"/>
            <a:r>
              <a:rPr lang="en-GB" dirty="0">
                <a:latin typeface="Arial" panose="020B0604020202020204" pitchFamily="34" charset="0"/>
                <a:cs typeface="Arial" panose="020B0604020202020204" pitchFamily="34" charset="0"/>
              </a:rPr>
              <a:t>8% of children are disabled</a:t>
            </a:r>
          </a:p>
          <a:p>
            <a:pPr fontAlgn="base"/>
            <a:r>
              <a:rPr lang="en-GB" dirty="0">
                <a:latin typeface="Arial" panose="020B0604020202020204" pitchFamily="34" charset="0"/>
                <a:cs typeface="Arial" panose="020B0604020202020204" pitchFamily="34" charset="0"/>
              </a:rPr>
              <a:t>19% of working age adults are disabled</a:t>
            </a:r>
          </a:p>
          <a:p>
            <a:pPr fontAlgn="base"/>
            <a:r>
              <a:rPr lang="en-GB" dirty="0">
                <a:latin typeface="Arial" panose="020B0604020202020204" pitchFamily="34" charset="0"/>
                <a:cs typeface="Arial" panose="020B0604020202020204" pitchFamily="34" charset="0"/>
              </a:rPr>
              <a:t>44% of pension age adults are disabled</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2"/>
              </a:rPr>
              <a:t>Family Resources Survey (2018 to 19)</a:t>
            </a:r>
            <a:endParaRPr lang="en-GB" u="sng" dirty="0">
              <a:latin typeface="Arial" panose="020B0604020202020204" pitchFamily="34" charset="0"/>
              <a:cs typeface="Arial" panose="020B0604020202020204" pitchFamily="34" charset="0"/>
            </a:endParaRPr>
          </a:p>
          <a:p>
            <a:pPr fontAlgn="base"/>
            <a:r>
              <a:rPr lang="en-GB" dirty="0">
                <a:latin typeface="Arial" panose="020B0604020202020204" pitchFamily="34" charset="0"/>
                <a:cs typeface="Arial" panose="020B0604020202020204" pitchFamily="34" charset="0"/>
              </a:rPr>
              <a:t>More than 4.1 million disabled people are in work.</a:t>
            </a:r>
          </a:p>
          <a:p>
            <a:pPr fontAlgn="base"/>
            <a:r>
              <a:rPr lang="en-GB" dirty="0">
                <a:latin typeface="Arial" panose="020B0604020202020204" pitchFamily="34" charset="0"/>
                <a:cs typeface="Arial" panose="020B0604020202020204" pitchFamily="34" charset="0"/>
              </a:rPr>
              <a:t>Disabled people are more than twice as likely to be unemployed as non-disabled people.</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3"/>
              </a:rPr>
              <a:t>Labour Force Survey April to June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1856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23A9DF-0088-8247-A554-1E37AB87D1A3}"/>
              </a:ext>
            </a:extLst>
          </p:cNvPr>
          <p:cNvSpPr>
            <a:spLocks noGrp="1"/>
          </p:cNvSpPr>
          <p:nvPr>
            <p:ph idx="1"/>
          </p:nvPr>
        </p:nvSpPr>
        <p:spPr>
          <a:xfrm>
            <a:off x="4747068" y="1535161"/>
            <a:ext cx="7332886" cy="3276214"/>
          </a:xfrm>
        </p:spPr>
        <p:txBody>
          <a:bodyPr vert="horz" lIns="91440" tIns="45720" rIns="91440" bIns="45720" rtlCol="0" anchor="ctr">
            <a:noAutofit/>
          </a:bodyPr>
          <a:lstStyle/>
          <a:p>
            <a:pPr marL="0" indent="0">
              <a:buNone/>
            </a:pPr>
            <a:endParaRPr lang="en-GB" sz="1800" dirty="0">
              <a:latin typeface="Arial"/>
              <a:cs typeface="Arial"/>
            </a:endParaRPr>
          </a:p>
          <a:p>
            <a:pPr marL="0" indent="0">
              <a:buNone/>
            </a:pPr>
            <a:br>
              <a:rPr lang="en-GB" dirty="0">
                <a:latin typeface="Arial" panose="020B0604020202020204" pitchFamily="34" charset="0"/>
                <a:cs typeface="Arial" panose="020B0604020202020204" pitchFamily="34" charset="0"/>
              </a:rPr>
            </a:br>
            <a:r>
              <a:rPr lang="en-GB" sz="2800" dirty="0">
                <a:latin typeface="Arial"/>
                <a:cs typeface="Arial"/>
              </a:rPr>
              <a:t>How can a person check whether they are classed as having a disability?</a:t>
            </a:r>
            <a:endParaRPr lang="en-US" sz="2800">
              <a:latin typeface="Arial" panose="020B0604020202020204" pitchFamily="34" charset="0"/>
              <a:cs typeface="Arial" panose="020B0604020202020204" pitchFamily="34" charset="0"/>
            </a:endParaRPr>
          </a:p>
          <a:p>
            <a:pPr marL="0" indent="0">
              <a:buNone/>
            </a:pPr>
            <a:r>
              <a:rPr lang="en-GB" sz="2800" b="1" dirty="0">
                <a:latin typeface="Arial"/>
                <a:cs typeface="Arial"/>
              </a:rPr>
              <a:t>Citizens Advice</a:t>
            </a:r>
            <a:r>
              <a:rPr lang="en-GB" sz="2800" dirty="0">
                <a:latin typeface="Arial"/>
                <a:cs typeface="Arial"/>
              </a:rPr>
              <a:t> </a:t>
            </a:r>
            <a:r>
              <a:rPr lang="en-GB" sz="2800" dirty="0">
                <a:latin typeface="Arial"/>
                <a:cs typeface="Arial"/>
                <a:hlinkClick r:id="rId2"/>
              </a:rPr>
              <a:t>https://www.citizensadvice.org.uk/law-and-courts/discrimination/protected-characteristics/what-counts-as-disability/</a:t>
            </a:r>
            <a:r>
              <a:rPr lang="en-GB" sz="2800" dirty="0">
                <a:latin typeface="Arial"/>
                <a:cs typeface="Arial"/>
              </a:rPr>
              <a:t> </a:t>
            </a:r>
            <a:endParaRPr lang="en-US" sz="2800">
              <a:latin typeface="Arial" panose="020B0604020202020204" pitchFamily="34" charset="0"/>
              <a:cs typeface="Arial" panose="020B0604020202020204" pitchFamily="34" charset="0"/>
            </a:endParaRPr>
          </a:p>
        </p:txBody>
      </p:sp>
      <p:pic>
        <p:nvPicPr>
          <p:cNvPr id="5" name="Picture 4" descr="A blue and white text on a blue background&#10;&#10;Description automatically generated">
            <a:extLst>
              <a:ext uri="{FF2B5EF4-FFF2-40B4-BE49-F238E27FC236}">
                <a16:creationId xmlns:a16="http://schemas.microsoft.com/office/drawing/2014/main" id="{1300804E-9B14-C690-D3E6-25F6969789FD}"/>
              </a:ext>
            </a:extLst>
          </p:cNvPr>
          <p:cNvPicPr>
            <a:picLocks noChangeAspect="1"/>
          </p:cNvPicPr>
          <p:nvPr/>
        </p:nvPicPr>
        <p:blipFill>
          <a:blip r:embed="rId3"/>
          <a:stretch>
            <a:fillRect/>
          </a:stretch>
        </p:blipFill>
        <p:spPr>
          <a:xfrm>
            <a:off x="4624" y="5738419"/>
            <a:ext cx="12182202" cy="1123681"/>
          </a:xfrm>
          <a:prstGeom prst="rect">
            <a:avLst/>
          </a:prstGeom>
        </p:spPr>
      </p:pic>
      <p:pic>
        <p:nvPicPr>
          <p:cNvPr id="7" name="Picture 6" descr="A qr code on a white background&#10;&#10;Description automatically generated">
            <a:extLst>
              <a:ext uri="{FF2B5EF4-FFF2-40B4-BE49-F238E27FC236}">
                <a16:creationId xmlns:a16="http://schemas.microsoft.com/office/drawing/2014/main" id="{087F41D1-4072-4B54-0D16-1D96BBC252E6}"/>
              </a:ext>
            </a:extLst>
          </p:cNvPr>
          <p:cNvPicPr>
            <a:picLocks noChangeAspect="1"/>
          </p:cNvPicPr>
          <p:nvPr/>
        </p:nvPicPr>
        <p:blipFill>
          <a:blip r:embed="rId4"/>
          <a:stretch>
            <a:fillRect/>
          </a:stretch>
        </p:blipFill>
        <p:spPr>
          <a:xfrm>
            <a:off x="1461752" y="2382310"/>
            <a:ext cx="2346102" cy="2350956"/>
          </a:xfrm>
          <a:prstGeom prst="rect">
            <a:avLst/>
          </a:prstGeom>
        </p:spPr>
      </p:pic>
    </p:spTree>
    <p:extLst>
      <p:ext uri="{BB962C8B-B14F-4D97-AF65-F5344CB8AC3E}">
        <p14:creationId xmlns:p14="http://schemas.microsoft.com/office/powerpoint/2010/main" val="27031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0FF9574-4BBE-4B5A-9920-0D96448AB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0D19D840-F28A-4F4B-9E56-A359BFE1E0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8" name="Freeform 5">
              <a:extLst>
                <a:ext uri="{FF2B5EF4-FFF2-40B4-BE49-F238E27FC236}">
                  <a16:creationId xmlns:a16="http://schemas.microsoft.com/office/drawing/2014/main" id="{EE4956D5-1308-4A92-84AB-725AC0CEA9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6">
              <a:extLst>
                <a:ext uri="{FF2B5EF4-FFF2-40B4-BE49-F238E27FC236}">
                  <a16:creationId xmlns:a16="http://schemas.microsoft.com/office/drawing/2014/main" id="{E24ADD62-39A9-4CFD-83FB-1A2A9E6A39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7">
              <a:extLst>
                <a:ext uri="{FF2B5EF4-FFF2-40B4-BE49-F238E27FC236}">
                  <a16:creationId xmlns:a16="http://schemas.microsoft.com/office/drawing/2014/main" id="{8463B8AB-FFD0-4F4E-97A7-71E7B0750E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8">
              <a:extLst>
                <a:ext uri="{FF2B5EF4-FFF2-40B4-BE49-F238E27FC236}">
                  <a16:creationId xmlns:a16="http://schemas.microsoft.com/office/drawing/2014/main" id="{48624222-B223-42C6-AED9-0DDCC0E92D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9">
              <a:extLst>
                <a:ext uri="{FF2B5EF4-FFF2-40B4-BE49-F238E27FC236}">
                  <a16:creationId xmlns:a16="http://schemas.microsoft.com/office/drawing/2014/main" id="{66402327-B972-405E-86E5-37CA916909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3EACDFAD-0B29-4DC7-9558-C7F01D406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1">
              <a:extLst>
                <a:ext uri="{FF2B5EF4-FFF2-40B4-BE49-F238E27FC236}">
                  <a16:creationId xmlns:a16="http://schemas.microsoft.com/office/drawing/2014/main" id="{318E91E3-D875-4FA6-B04D-5FB3B54CFA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2">
              <a:extLst>
                <a:ext uri="{FF2B5EF4-FFF2-40B4-BE49-F238E27FC236}">
                  <a16:creationId xmlns:a16="http://schemas.microsoft.com/office/drawing/2014/main" id="{A3AB8C62-DE30-44AA-81AA-CA515B9D7B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3">
              <a:extLst>
                <a:ext uri="{FF2B5EF4-FFF2-40B4-BE49-F238E27FC236}">
                  <a16:creationId xmlns:a16="http://schemas.microsoft.com/office/drawing/2014/main" id="{6B714CE5-F791-4014-832A-A1A33673E7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4">
              <a:extLst>
                <a:ext uri="{FF2B5EF4-FFF2-40B4-BE49-F238E27FC236}">
                  <a16:creationId xmlns:a16="http://schemas.microsoft.com/office/drawing/2014/main" id="{A0019FA7-A14A-46B0-BA4D-2ECE46F99F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5">
              <a:extLst>
                <a:ext uri="{FF2B5EF4-FFF2-40B4-BE49-F238E27FC236}">
                  <a16:creationId xmlns:a16="http://schemas.microsoft.com/office/drawing/2014/main" id="{59BE6DD9-6F0E-485F-AA13-87368CC193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6">
              <a:extLst>
                <a:ext uri="{FF2B5EF4-FFF2-40B4-BE49-F238E27FC236}">
                  <a16:creationId xmlns:a16="http://schemas.microsoft.com/office/drawing/2014/main" id="{15E16BC9-44D4-48E9-9796-47D551C6F2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7">
              <a:extLst>
                <a:ext uri="{FF2B5EF4-FFF2-40B4-BE49-F238E27FC236}">
                  <a16:creationId xmlns:a16="http://schemas.microsoft.com/office/drawing/2014/main" id="{FC2B231E-335D-4DBC-A3C8-97A3142B62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8">
              <a:extLst>
                <a:ext uri="{FF2B5EF4-FFF2-40B4-BE49-F238E27FC236}">
                  <a16:creationId xmlns:a16="http://schemas.microsoft.com/office/drawing/2014/main" id="{B409A89A-81E0-4970-903A-F1B63A3AEE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19">
              <a:extLst>
                <a:ext uri="{FF2B5EF4-FFF2-40B4-BE49-F238E27FC236}">
                  <a16:creationId xmlns:a16="http://schemas.microsoft.com/office/drawing/2014/main" id="{D51E21BD-01CF-4CD7-B2E8-733CCB689B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0">
              <a:extLst>
                <a:ext uri="{FF2B5EF4-FFF2-40B4-BE49-F238E27FC236}">
                  <a16:creationId xmlns:a16="http://schemas.microsoft.com/office/drawing/2014/main" id="{AF58A38F-B707-4881-9D52-56A2540912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1">
              <a:extLst>
                <a:ext uri="{FF2B5EF4-FFF2-40B4-BE49-F238E27FC236}">
                  <a16:creationId xmlns:a16="http://schemas.microsoft.com/office/drawing/2014/main" id="{EFC13ED3-F231-46F5-A635-55EC57BA6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2">
              <a:extLst>
                <a:ext uri="{FF2B5EF4-FFF2-40B4-BE49-F238E27FC236}">
                  <a16:creationId xmlns:a16="http://schemas.microsoft.com/office/drawing/2014/main" id="{3EA0FBDF-5C64-45F9-8420-0885C9786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EF89000D-D460-4445-902C-1295BE1C0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4">
              <a:extLst>
                <a:ext uri="{FF2B5EF4-FFF2-40B4-BE49-F238E27FC236}">
                  <a16:creationId xmlns:a16="http://schemas.microsoft.com/office/drawing/2014/main" id="{4740DDAD-5A76-4B9C-B759-755C93823B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25">
              <a:extLst>
                <a:ext uri="{FF2B5EF4-FFF2-40B4-BE49-F238E27FC236}">
                  <a16:creationId xmlns:a16="http://schemas.microsoft.com/office/drawing/2014/main" id="{A0A6A5DB-BC5B-418E-82C2-DB209996F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70" name="Group 69">
            <a:extLst>
              <a:ext uri="{FF2B5EF4-FFF2-40B4-BE49-F238E27FC236}">
                <a16:creationId xmlns:a16="http://schemas.microsoft.com/office/drawing/2014/main" id="{8E84DC5A-B3A9-4053-AAF4-0187449EC7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1" name="Rectangle 70">
              <a:extLst>
                <a:ext uri="{FF2B5EF4-FFF2-40B4-BE49-F238E27FC236}">
                  <a16:creationId xmlns:a16="http://schemas.microsoft.com/office/drawing/2014/main" id="{A781795C-C365-4C33-A2C9-61361F76E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Isosceles Triangle 22">
              <a:extLst>
                <a:ext uri="{FF2B5EF4-FFF2-40B4-BE49-F238E27FC236}">
                  <a16:creationId xmlns:a16="http://schemas.microsoft.com/office/drawing/2014/main" id="{68418604-2B82-460D-9DF0-1E190D4360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A1EBE07-F4F4-4B31-813B-1104310C7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0810136-FF00-4B21-905E-97318EB66735}"/>
              </a:ext>
            </a:extLst>
          </p:cNvPr>
          <p:cNvSpPr>
            <a:spLocks noGrp="1"/>
          </p:cNvSpPr>
          <p:nvPr>
            <p:ph type="title"/>
          </p:nvPr>
        </p:nvSpPr>
        <p:spPr>
          <a:xfrm>
            <a:off x="888631" y="2358391"/>
            <a:ext cx="3498979" cy="2453676"/>
          </a:xfrm>
        </p:spPr>
        <p:txBody>
          <a:bodyPr>
            <a:normAutofit/>
          </a:bodyPr>
          <a:lstStyle/>
          <a:p>
            <a:r>
              <a:rPr lang="en-GB" sz="3700" b="1">
                <a:latin typeface="Arial" panose="020B0604020202020204" pitchFamily="34" charset="0"/>
                <a:cs typeface="Arial" panose="020B0604020202020204" pitchFamily="34" charset="0"/>
              </a:rPr>
              <a:t>How many people have a disability in the UK?</a:t>
            </a:r>
            <a:endParaRPr lang="es-ES" sz="3700" b="1">
              <a:latin typeface="Arial" panose="020B0604020202020204" pitchFamily="34" charset="0"/>
              <a:cs typeface="Arial" panose="020B0604020202020204" pitchFamily="34" charset="0"/>
            </a:endParaRPr>
          </a:p>
        </p:txBody>
      </p:sp>
      <p:sp>
        <p:nvSpPr>
          <p:cNvPr id="75" name="Rectangle 74">
            <a:extLst>
              <a:ext uri="{FF2B5EF4-FFF2-40B4-BE49-F238E27FC236}">
                <a16:creationId xmlns:a16="http://schemas.microsoft.com/office/drawing/2014/main" id="{44CA19CC-FE96-4CE9-9916-F4E2F70D3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8578" y="4265969"/>
            <a:ext cx="6275702" cy="1783994"/>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white text on a blue background&#10;&#10;Description automatically generated">
            <a:extLst>
              <a:ext uri="{FF2B5EF4-FFF2-40B4-BE49-F238E27FC236}">
                <a16:creationId xmlns:a16="http://schemas.microsoft.com/office/drawing/2014/main" id="{723A4B0E-B8F4-DC14-F12F-F1F12CEFF7AC}"/>
              </a:ext>
            </a:extLst>
          </p:cNvPr>
          <p:cNvPicPr>
            <a:picLocks noChangeAspect="1"/>
          </p:cNvPicPr>
          <p:nvPr/>
        </p:nvPicPr>
        <p:blipFill>
          <a:blip r:embed="rId2"/>
          <a:stretch>
            <a:fillRect/>
          </a:stretch>
        </p:blipFill>
        <p:spPr>
          <a:xfrm>
            <a:off x="-3395" y="5703438"/>
            <a:ext cx="12088424" cy="1155483"/>
          </a:xfrm>
          <a:prstGeom prst="rect">
            <a:avLst/>
          </a:prstGeom>
          <a:ln w="9525">
            <a:noFill/>
          </a:ln>
        </p:spPr>
      </p:pic>
      <p:sp>
        <p:nvSpPr>
          <p:cNvPr id="3" name="Content Placeholder 2">
            <a:extLst>
              <a:ext uri="{FF2B5EF4-FFF2-40B4-BE49-F238E27FC236}">
                <a16:creationId xmlns:a16="http://schemas.microsoft.com/office/drawing/2014/main" id="{AFF5B9F6-A4C2-41C9-96F9-077D1A28707D}"/>
              </a:ext>
            </a:extLst>
          </p:cNvPr>
          <p:cNvSpPr>
            <a:spLocks noGrp="1"/>
          </p:cNvSpPr>
          <p:nvPr>
            <p:ph idx="1"/>
          </p:nvPr>
        </p:nvSpPr>
        <p:spPr>
          <a:xfrm>
            <a:off x="4318603" y="588560"/>
            <a:ext cx="8149508" cy="4670174"/>
          </a:xfrm>
        </p:spPr>
        <p:txBody>
          <a:bodyPr vert="horz" lIns="91440" tIns="45720" rIns="91440" bIns="45720" rtlCol="0" anchor="ctr">
            <a:noAutofit/>
          </a:bodyPr>
          <a:lstStyle/>
          <a:p>
            <a:pPr>
              <a:lnSpc>
                <a:spcPct val="110000"/>
              </a:lnSpc>
            </a:pPr>
            <a:r>
              <a:rPr lang="en-GB" sz="1600" dirty="0">
                <a:latin typeface="Myriad Pro"/>
                <a:cs typeface="Arial"/>
              </a:rPr>
              <a:t>In </a:t>
            </a:r>
            <a:r>
              <a:rPr lang="en-GB" sz="1600" b="1" dirty="0">
                <a:latin typeface="Myriad Pro"/>
                <a:cs typeface="Arial"/>
              </a:rPr>
              <a:t>1969,</a:t>
            </a:r>
            <a:r>
              <a:rPr lang="en-GB" sz="1600" dirty="0">
                <a:latin typeface="Myriad Pro"/>
                <a:cs typeface="Arial"/>
              </a:rPr>
              <a:t> the UK Office of Population, Census and Surveys (OPCS) conducted a survey which produced the estimate that there were </a:t>
            </a:r>
            <a:endParaRPr lang="en-GB" sz="1600">
              <a:latin typeface="Myriad Pro"/>
              <a:cs typeface="Arial" panose="020B0604020202020204" pitchFamily="34" charset="0"/>
            </a:endParaRPr>
          </a:p>
          <a:p>
            <a:pPr lvl="1">
              <a:lnSpc>
                <a:spcPct val="110000"/>
              </a:lnSpc>
            </a:pPr>
            <a:r>
              <a:rPr lang="en-GB" dirty="0">
                <a:latin typeface="Myriad Pro"/>
                <a:cs typeface="Arial"/>
              </a:rPr>
              <a:t>1,130,000 who were handicapped, and </a:t>
            </a:r>
            <a:endParaRPr lang="en-GB">
              <a:latin typeface="Myriad Pro"/>
              <a:cs typeface="Arial" panose="020B0604020202020204" pitchFamily="34" charset="0"/>
            </a:endParaRPr>
          </a:p>
          <a:p>
            <a:pPr lvl="1">
              <a:lnSpc>
                <a:spcPct val="110000"/>
              </a:lnSpc>
            </a:pPr>
            <a:r>
              <a:rPr lang="en-GB" dirty="0">
                <a:latin typeface="Myriad Pro"/>
                <a:cs typeface="Arial"/>
              </a:rPr>
              <a:t>1,942,000 who were impaired but not handicapped, </a:t>
            </a:r>
            <a:endParaRPr lang="en-GB">
              <a:latin typeface="Myriad Pro"/>
              <a:cs typeface="Arial" panose="020B0604020202020204" pitchFamily="34" charset="0"/>
            </a:endParaRPr>
          </a:p>
          <a:p>
            <a:pPr lvl="1">
              <a:lnSpc>
                <a:spcPct val="110000"/>
              </a:lnSpc>
            </a:pPr>
            <a:r>
              <a:rPr lang="en-GB" dirty="0">
                <a:latin typeface="Myriad Pro"/>
                <a:cs typeface="Arial"/>
              </a:rPr>
              <a:t>a total of 3,071,000. </a:t>
            </a:r>
            <a:endParaRPr lang="en-GB">
              <a:latin typeface="Myriad Pro"/>
              <a:cs typeface="Arial" panose="020B0604020202020204" pitchFamily="34" charset="0"/>
            </a:endParaRPr>
          </a:p>
          <a:p>
            <a:pPr>
              <a:lnSpc>
                <a:spcPct val="110000"/>
              </a:lnSpc>
            </a:pPr>
            <a:r>
              <a:rPr lang="en-GB" sz="1600" dirty="0">
                <a:latin typeface="Myriad Pro"/>
                <a:cs typeface="Arial"/>
              </a:rPr>
              <a:t>In </a:t>
            </a:r>
            <a:r>
              <a:rPr lang="en-GB" sz="1600" b="1" dirty="0">
                <a:latin typeface="Myriad Pro"/>
                <a:cs typeface="Arial"/>
              </a:rPr>
              <a:t>1988, t</a:t>
            </a:r>
            <a:r>
              <a:rPr lang="en-GB" sz="1600" dirty="0">
                <a:latin typeface="Myriad Pro"/>
                <a:cs typeface="Arial"/>
              </a:rPr>
              <a:t>he number was </a:t>
            </a:r>
            <a:endParaRPr lang="en-GB" sz="1600">
              <a:latin typeface="Myriad Pro"/>
              <a:cs typeface="Arial" panose="020B0604020202020204" pitchFamily="34" charset="0"/>
            </a:endParaRPr>
          </a:p>
          <a:p>
            <a:pPr lvl="1">
              <a:lnSpc>
                <a:spcPct val="110000"/>
              </a:lnSpc>
            </a:pPr>
            <a:r>
              <a:rPr lang="en-GB" dirty="0">
                <a:latin typeface="Myriad Pro"/>
                <a:cs typeface="Arial"/>
              </a:rPr>
              <a:t>5,780,000 adults with one or more disabilities.  </a:t>
            </a:r>
            <a:endParaRPr lang="en-GB">
              <a:latin typeface="Myriad Pro"/>
              <a:cs typeface="Arial" panose="020B0604020202020204" pitchFamily="34" charset="0"/>
            </a:endParaRPr>
          </a:p>
          <a:p>
            <a:pPr>
              <a:lnSpc>
                <a:spcPct val="110000"/>
              </a:lnSpc>
            </a:pPr>
            <a:r>
              <a:rPr lang="en-GB" sz="1600" dirty="0">
                <a:latin typeface="Myriad Pro"/>
                <a:cs typeface="Arial"/>
              </a:rPr>
              <a:t>In </a:t>
            </a:r>
            <a:r>
              <a:rPr lang="en-GB" sz="1600" b="1" dirty="0">
                <a:latin typeface="Myriad Pro"/>
                <a:cs typeface="Arial"/>
              </a:rPr>
              <a:t>2014,</a:t>
            </a:r>
            <a:r>
              <a:rPr lang="en-GB" sz="1600" dirty="0">
                <a:latin typeface="Myriad Pro"/>
                <a:cs typeface="Arial"/>
              </a:rPr>
              <a:t> the Family Resources Survey</a:t>
            </a:r>
          </a:p>
          <a:p>
            <a:pPr lvl="1">
              <a:lnSpc>
                <a:spcPct val="110000"/>
              </a:lnSpc>
            </a:pPr>
            <a:r>
              <a:rPr lang="en-GB" dirty="0">
                <a:latin typeface="Myriad Pro"/>
                <a:cs typeface="Arial"/>
              </a:rPr>
              <a:t>11 million adults with limiting long term illness, impairment or disability.</a:t>
            </a:r>
          </a:p>
          <a:p>
            <a:pPr fontAlgn="base">
              <a:lnSpc>
                <a:spcPct val="110000"/>
              </a:lnSpc>
            </a:pPr>
            <a:r>
              <a:rPr lang="en-GB" sz="1600" dirty="0">
                <a:latin typeface="Myriad Pro"/>
                <a:cs typeface="Arial"/>
              </a:rPr>
              <a:t>In</a:t>
            </a:r>
            <a:r>
              <a:rPr lang="en-GB" sz="1600" b="1" dirty="0">
                <a:latin typeface="Myriad Pro"/>
                <a:cs typeface="Arial"/>
              </a:rPr>
              <a:t> 2020</a:t>
            </a:r>
            <a:r>
              <a:rPr lang="en-GB" sz="1600" dirty="0">
                <a:latin typeface="Myriad Pro"/>
                <a:cs typeface="Arial"/>
              </a:rPr>
              <a:t> The Family Resources Survey </a:t>
            </a:r>
            <a:endParaRPr lang="en-GB" sz="1600">
              <a:latin typeface="Myriad Pro"/>
              <a:cs typeface="Arial" panose="020B0604020202020204" pitchFamily="34" charset="0"/>
            </a:endParaRPr>
          </a:p>
          <a:p>
            <a:pPr fontAlgn="base">
              <a:lnSpc>
                <a:spcPct val="110000"/>
              </a:lnSpc>
            </a:pPr>
            <a:r>
              <a:rPr lang="en-GB" sz="1600" dirty="0">
                <a:latin typeface="Myriad Pro"/>
              </a:rPr>
              <a:t> </a:t>
            </a:r>
            <a:r>
              <a:rPr lang="en-GB" sz="1600" b="0" i="0" dirty="0">
                <a:effectLst/>
                <a:latin typeface="Myriad Pro"/>
              </a:rPr>
              <a:t>14.1 million disabled people in the UK. </a:t>
            </a:r>
            <a:endParaRPr lang="en-GB" sz="1600" b="0" i="0">
              <a:effectLst/>
              <a:latin typeface="Myriad Pro"/>
            </a:endParaRPr>
          </a:p>
          <a:p>
            <a:pPr fontAlgn="base">
              <a:lnSpc>
                <a:spcPct val="110000"/>
              </a:lnSpc>
              <a:buFont typeface="Arial" panose="020B0604020202020204" pitchFamily="34" charset="0"/>
              <a:buChar char="•"/>
            </a:pPr>
            <a:r>
              <a:rPr lang="en-GB" sz="1600" dirty="0">
                <a:latin typeface="Myriad Pro"/>
                <a:ea typeface="+mn-lt"/>
                <a:cs typeface="+mn-lt"/>
              </a:rPr>
              <a:t>In </a:t>
            </a:r>
            <a:r>
              <a:rPr lang="en-GB" sz="1600" b="1" dirty="0">
                <a:latin typeface="Myriad Pro"/>
                <a:ea typeface="+mn-lt"/>
                <a:cs typeface="+mn-lt"/>
              </a:rPr>
              <a:t>2021/22 </a:t>
            </a:r>
            <a:r>
              <a:rPr lang="en-GB" sz="1600" dirty="0">
                <a:latin typeface="Myriad Pro"/>
                <a:ea typeface="+mn-lt"/>
                <a:cs typeface="+mn-lt"/>
              </a:rPr>
              <a:t> 16.0 million people in the UK had a disability This represents 24% of </a:t>
            </a:r>
            <a:endParaRPr lang="en-GB" sz="1400">
              <a:latin typeface="Myriad Pro"/>
              <a:ea typeface="+mn-lt"/>
              <a:cs typeface="Arial" panose="020B0604020202020204" pitchFamily="34" charset="0"/>
            </a:endParaRPr>
          </a:p>
          <a:p>
            <a:pPr>
              <a:lnSpc>
                <a:spcPct val="110000"/>
              </a:lnSpc>
              <a:buFont typeface="Arial" panose="020B0604020202020204" pitchFamily="34" charset="0"/>
              <a:buChar char="•"/>
            </a:pPr>
            <a:r>
              <a:rPr lang="en-GB" sz="1600" dirty="0">
                <a:latin typeface="Myriad Pro"/>
                <a:ea typeface="+mn-lt"/>
                <a:cs typeface="+mn-lt"/>
              </a:rPr>
              <a:t>the total population (Kirk-Wade, 2023)</a:t>
            </a:r>
            <a:br>
              <a:rPr lang="en-GB" sz="1400" b="0" i="0" dirty="0">
                <a:effectLst/>
                <a:latin typeface="Myriad Pro"/>
              </a:rPr>
            </a:br>
            <a:endParaRPr lang="en-GB" sz="1400">
              <a:latin typeface="Myriad Pro"/>
              <a:cs typeface="Arial" panose="020B0604020202020204" pitchFamily="34" charset="0"/>
            </a:endParaRPr>
          </a:p>
          <a:p>
            <a:pPr>
              <a:lnSpc>
                <a:spcPct val="110000"/>
              </a:lnSpc>
            </a:pPr>
            <a:r>
              <a:rPr lang="en-GB" sz="2400" b="1" dirty="0">
                <a:latin typeface="Myriad Pro"/>
                <a:cs typeface="Arial"/>
              </a:rPr>
              <a:t>Why are these numbers growing? </a:t>
            </a:r>
            <a:endParaRPr lang="es-ES" sz="2400" b="1" dirty="0">
              <a:latin typeface="Myriad Pro"/>
              <a:cs typeface="Arial" panose="020B0604020202020204" pitchFamily="34" charset="0"/>
            </a:endParaRPr>
          </a:p>
        </p:txBody>
      </p:sp>
    </p:spTree>
    <p:extLst>
      <p:ext uri="{BB962C8B-B14F-4D97-AF65-F5344CB8AC3E}">
        <p14:creationId xmlns:p14="http://schemas.microsoft.com/office/powerpoint/2010/main" val="3028091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0FF9574-4BBE-4B5A-9920-0D96448AB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0D19D840-F28A-4F4B-9E56-A359BFE1E0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8" name="Freeform 5">
              <a:extLst>
                <a:ext uri="{FF2B5EF4-FFF2-40B4-BE49-F238E27FC236}">
                  <a16:creationId xmlns:a16="http://schemas.microsoft.com/office/drawing/2014/main" id="{EE4956D5-1308-4A92-84AB-725AC0CEA9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6">
              <a:extLst>
                <a:ext uri="{FF2B5EF4-FFF2-40B4-BE49-F238E27FC236}">
                  <a16:creationId xmlns:a16="http://schemas.microsoft.com/office/drawing/2014/main" id="{E24ADD62-39A9-4CFD-83FB-1A2A9E6A39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7">
              <a:extLst>
                <a:ext uri="{FF2B5EF4-FFF2-40B4-BE49-F238E27FC236}">
                  <a16:creationId xmlns:a16="http://schemas.microsoft.com/office/drawing/2014/main" id="{8463B8AB-FFD0-4F4E-97A7-71E7B0750E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8">
              <a:extLst>
                <a:ext uri="{FF2B5EF4-FFF2-40B4-BE49-F238E27FC236}">
                  <a16:creationId xmlns:a16="http://schemas.microsoft.com/office/drawing/2014/main" id="{48624222-B223-42C6-AED9-0DDCC0E92D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9">
              <a:extLst>
                <a:ext uri="{FF2B5EF4-FFF2-40B4-BE49-F238E27FC236}">
                  <a16:creationId xmlns:a16="http://schemas.microsoft.com/office/drawing/2014/main" id="{66402327-B972-405E-86E5-37CA916909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3EACDFAD-0B29-4DC7-9558-C7F01D406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1">
              <a:extLst>
                <a:ext uri="{FF2B5EF4-FFF2-40B4-BE49-F238E27FC236}">
                  <a16:creationId xmlns:a16="http://schemas.microsoft.com/office/drawing/2014/main" id="{318E91E3-D875-4FA6-B04D-5FB3B54CFA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2">
              <a:extLst>
                <a:ext uri="{FF2B5EF4-FFF2-40B4-BE49-F238E27FC236}">
                  <a16:creationId xmlns:a16="http://schemas.microsoft.com/office/drawing/2014/main" id="{A3AB8C62-DE30-44AA-81AA-CA515B9D7B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3">
              <a:extLst>
                <a:ext uri="{FF2B5EF4-FFF2-40B4-BE49-F238E27FC236}">
                  <a16:creationId xmlns:a16="http://schemas.microsoft.com/office/drawing/2014/main" id="{6B714CE5-F791-4014-832A-A1A33673E7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4">
              <a:extLst>
                <a:ext uri="{FF2B5EF4-FFF2-40B4-BE49-F238E27FC236}">
                  <a16:creationId xmlns:a16="http://schemas.microsoft.com/office/drawing/2014/main" id="{A0019FA7-A14A-46B0-BA4D-2ECE46F99F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5">
              <a:extLst>
                <a:ext uri="{FF2B5EF4-FFF2-40B4-BE49-F238E27FC236}">
                  <a16:creationId xmlns:a16="http://schemas.microsoft.com/office/drawing/2014/main" id="{59BE6DD9-6F0E-485F-AA13-87368CC193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6">
              <a:extLst>
                <a:ext uri="{FF2B5EF4-FFF2-40B4-BE49-F238E27FC236}">
                  <a16:creationId xmlns:a16="http://schemas.microsoft.com/office/drawing/2014/main" id="{15E16BC9-44D4-48E9-9796-47D551C6F2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7">
              <a:extLst>
                <a:ext uri="{FF2B5EF4-FFF2-40B4-BE49-F238E27FC236}">
                  <a16:creationId xmlns:a16="http://schemas.microsoft.com/office/drawing/2014/main" id="{FC2B231E-335D-4DBC-A3C8-97A3142B62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8">
              <a:extLst>
                <a:ext uri="{FF2B5EF4-FFF2-40B4-BE49-F238E27FC236}">
                  <a16:creationId xmlns:a16="http://schemas.microsoft.com/office/drawing/2014/main" id="{B409A89A-81E0-4970-903A-F1B63A3AEE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19">
              <a:extLst>
                <a:ext uri="{FF2B5EF4-FFF2-40B4-BE49-F238E27FC236}">
                  <a16:creationId xmlns:a16="http://schemas.microsoft.com/office/drawing/2014/main" id="{D51E21BD-01CF-4CD7-B2E8-733CCB689B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0">
              <a:extLst>
                <a:ext uri="{FF2B5EF4-FFF2-40B4-BE49-F238E27FC236}">
                  <a16:creationId xmlns:a16="http://schemas.microsoft.com/office/drawing/2014/main" id="{AF58A38F-B707-4881-9D52-56A2540912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1">
              <a:extLst>
                <a:ext uri="{FF2B5EF4-FFF2-40B4-BE49-F238E27FC236}">
                  <a16:creationId xmlns:a16="http://schemas.microsoft.com/office/drawing/2014/main" id="{EFC13ED3-F231-46F5-A635-55EC57BA6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2">
              <a:extLst>
                <a:ext uri="{FF2B5EF4-FFF2-40B4-BE49-F238E27FC236}">
                  <a16:creationId xmlns:a16="http://schemas.microsoft.com/office/drawing/2014/main" id="{3EA0FBDF-5C64-45F9-8420-0885C9786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EF89000D-D460-4445-902C-1295BE1C0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4">
              <a:extLst>
                <a:ext uri="{FF2B5EF4-FFF2-40B4-BE49-F238E27FC236}">
                  <a16:creationId xmlns:a16="http://schemas.microsoft.com/office/drawing/2014/main" id="{4740DDAD-5A76-4B9C-B759-755C93823B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25">
              <a:extLst>
                <a:ext uri="{FF2B5EF4-FFF2-40B4-BE49-F238E27FC236}">
                  <a16:creationId xmlns:a16="http://schemas.microsoft.com/office/drawing/2014/main" id="{A0A6A5DB-BC5B-418E-82C2-DB209996F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70" name="Group 69">
            <a:extLst>
              <a:ext uri="{FF2B5EF4-FFF2-40B4-BE49-F238E27FC236}">
                <a16:creationId xmlns:a16="http://schemas.microsoft.com/office/drawing/2014/main" id="{8E84DC5A-B3A9-4053-AAF4-0187449EC7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1" name="Rectangle 70">
              <a:extLst>
                <a:ext uri="{FF2B5EF4-FFF2-40B4-BE49-F238E27FC236}">
                  <a16:creationId xmlns:a16="http://schemas.microsoft.com/office/drawing/2014/main" id="{A781795C-C365-4C33-A2C9-61361F76E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Isosceles Triangle 22">
              <a:extLst>
                <a:ext uri="{FF2B5EF4-FFF2-40B4-BE49-F238E27FC236}">
                  <a16:creationId xmlns:a16="http://schemas.microsoft.com/office/drawing/2014/main" id="{68418604-2B82-460D-9DF0-1E190D4360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A1EBE07-F4F4-4B31-813B-1104310C7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0810136-FF00-4B21-905E-97318EB66735}"/>
              </a:ext>
            </a:extLst>
          </p:cNvPr>
          <p:cNvSpPr>
            <a:spLocks noGrp="1"/>
          </p:cNvSpPr>
          <p:nvPr>
            <p:ph type="title"/>
          </p:nvPr>
        </p:nvSpPr>
        <p:spPr>
          <a:xfrm>
            <a:off x="888631" y="2358391"/>
            <a:ext cx="3498979" cy="2453676"/>
          </a:xfrm>
        </p:spPr>
        <p:txBody>
          <a:bodyPr>
            <a:normAutofit/>
          </a:bodyPr>
          <a:lstStyle/>
          <a:p>
            <a:endParaRPr lang="en-GB" sz="3700" b="1" dirty="0">
              <a:latin typeface="Arial" panose="020B0604020202020204" pitchFamily="34" charset="0"/>
              <a:cs typeface="Arial" panose="020B0604020202020204" pitchFamily="34" charset="0"/>
            </a:endParaRPr>
          </a:p>
        </p:txBody>
      </p:sp>
      <p:sp>
        <p:nvSpPr>
          <p:cNvPr id="75" name="Rectangle 74">
            <a:extLst>
              <a:ext uri="{FF2B5EF4-FFF2-40B4-BE49-F238E27FC236}">
                <a16:creationId xmlns:a16="http://schemas.microsoft.com/office/drawing/2014/main" id="{44CA19CC-FE96-4CE9-9916-F4E2F70D3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8578" y="4265969"/>
            <a:ext cx="6275702" cy="1783994"/>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white text on a blue background&#10;&#10;Description automatically generated">
            <a:extLst>
              <a:ext uri="{FF2B5EF4-FFF2-40B4-BE49-F238E27FC236}">
                <a16:creationId xmlns:a16="http://schemas.microsoft.com/office/drawing/2014/main" id="{723A4B0E-B8F4-DC14-F12F-F1F12CEFF7AC}"/>
              </a:ext>
            </a:extLst>
          </p:cNvPr>
          <p:cNvPicPr>
            <a:picLocks noChangeAspect="1"/>
          </p:cNvPicPr>
          <p:nvPr/>
        </p:nvPicPr>
        <p:blipFill>
          <a:blip r:embed="rId2"/>
          <a:stretch>
            <a:fillRect/>
          </a:stretch>
        </p:blipFill>
        <p:spPr>
          <a:xfrm>
            <a:off x="-3395" y="5703438"/>
            <a:ext cx="12088424" cy="1155483"/>
          </a:xfrm>
          <a:prstGeom prst="rect">
            <a:avLst/>
          </a:prstGeom>
          <a:ln w="9525">
            <a:noFill/>
          </a:ln>
        </p:spPr>
      </p:pic>
      <p:pic>
        <p:nvPicPr>
          <p:cNvPr id="6" name="Content Placeholder 5" descr="A qr code on a white background&#10;&#10;Description automatically generated">
            <a:extLst>
              <a:ext uri="{FF2B5EF4-FFF2-40B4-BE49-F238E27FC236}">
                <a16:creationId xmlns:a16="http://schemas.microsoft.com/office/drawing/2014/main" id="{7EC9153F-6C8F-0192-CC97-8B3D9D2CD82B}"/>
              </a:ext>
            </a:extLst>
          </p:cNvPr>
          <p:cNvPicPr>
            <a:picLocks noGrp="1" noChangeAspect="1"/>
          </p:cNvPicPr>
          <p:nvPr>
            <p:ph idx="1"/>
          </p:nvPr>
        </p:nvPicPr>
        <p:blipFill>
          <a:blip r:embed="rId3"/>
          <a:stretch>
            <a:fillRect/>
          </a:stretch>
        </p:blipFill>
        <p:spPr>
          <a:xfrm>
            <a:off x="920005" y="1569756"/>
            <a:ext cx="3448050" cy="3457575"/>
          </a:xfrm>
        </p:spPr>
      </p:pic>
      <p:sp>
        <p:nvSpPr>
          <p:cNvPr id="8" name="TextBox 7">
            <a:extLst>
              <a:ext uri="{FF2B5EF4-FFF2-40B4-BE49-F238E27FC236}">
                <a16:creationId xmlns:a16="http://schemas.microsoft.com/office/drawing/2014/main" id="{E858F086-35E7-6C2F-23EF-25420FFC198A}"/>
              </a:ext>
            </a:extLst>
          </p:cNvPr>
          <p:cNvSpPr txBox="1"/>
          <p:nvPr/>
        </p:nvSpPr>
        <p:spPr>
          <a:xfrm>
            <a:off x="5222629" y="2133599"/>
            <a:ext cx="712176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dirty="0">
                <a:latin typeface="Myriad Pro"/>
              </a:rPr>
              <a:t>Access the </a:t>
            </a:r>
            <a:r>
              <a:rPr lang="en-US" sz="2400" dirty="0">
                <a:latin typeface="Myriad Pro"/>
                <a:ea typeface="+mn-lt"/>
                <a:cs typeface="+mn-lt"/>
              </a:rPr>
              <a:t>UK disability statistics: Prevalence and life experiences produced by The House of Commons</a:t>
            </a:r>
            <a:endParaRPr lang="en-US" sz="2400"/>
          </a:p>
          <a:p>
            <a:pPr marL="285750" indent="-285750">
              <a:buFont typeface="Arial"/>
              <a:buChar char="•"/>
            </a:pPr>
            <a:r>
              <a:rPr lang="en-US" sz="2400" dirty="0">
                <a:latin typeface="Myriad Pro"/>
              </a:rPr>
              <a:t>There are 7 sections to the report</a:t>
            </a:r>
          </a:p>
          <a:p>
            <a:pPr marL="285750" indent="-285750">
              <a:buFont typeface="Arial"/>
              <a:buChar char="•"/>
            </a:pPr>
            <a:r>
              <a:rPr lang="en-US" sz="2400" dirty="0">
                <a:latin typeface="Myriad Pro"/>
              </a:rPr>
              <a:t>Split in to 7 groups and produce a summary of the section, highlighting areas which may be relevant to your assignment</a:t>
            </a:r>
          </a:p>
        </p:txBody>
      </p:sp>
      <p:sp>
        <p:nvSpPr>
          <p:cNvPr id="9" name="TextBox 8">
            <a:extLst>
              <a:ext uri="{FF2B5EF4-FFF2-40B4-BE49-F238E27FC236}">
                <a16:creationId xmlns:a16="http://schemas.microsoft.com/office/drawing/2014/main" id="{BB682E3F-84EB-9183-7B27-8973FAED44A2}"/>
              </a:ext>
            </a:extLst>
          </p:cNvPr>
          <p:cNvSpPr txBox="1"/>
          <p:nvPr/>
        </p:nvSpPr>
        <p:spPr>
          <a:xfrm>
            <a:off x="914400" y="433754"/>
            <a:ext cx="1077350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Myriad Pro"/>
                <a:cs typeface="Times New Roman"/>
              </a:rPr>
              <a:t>Kirk-Wade, E. (2023). </a:t>
            </a:r>
            <a:r>
              <a:rPr lang="en-US" sz="1600" b="1" i="1" dirty="0">
                <a:latin typeface="Myriad Pro"/>
                <a:cs typeface="Times New Roman"/>
              </a:rPr>
              <a:t>UK disability statistics: Prevalence and life experiences</a:t>
            </a:r>
            <a:r>
              <a:rPr lang="en-US" sz="1600" b="1" dirty="0">
                <a:latin typeface="Myriad Pro"/>
                <a:cs typeface="Times New Roman"/>
              </a:rPr>
              <a:t>. [online] </a:t>
            </a:r>
            <a:r>
              <a:rPr lang="en-US" sz="1600" b="1" i="1" dirty="0">
                <a:latin typeface="Myriad Pro"/>
                <a:cs typeface="Times New Roman"/>
              </a:rPr>
              <a:t>House of Commons Library</a:t>
            </a:r>
            <a:r>
              <a:rPr lang="en-US" sz="1600" b="1" dirty="0">
                <a:latin typeface="Myriad Pro"/>
                <a:cs typeface="Times New Roman"/>
              </a:rPr>
              <a:t>. Available at: https://researchbriefings.files.parliament.uk/documents/CBP-9602/CBP-9602.pdf (Accessed: 29 Sep. 2023).</a:t>
            </a:r>
          </a:p>
        </p:txBody>
      </p:sp>
    </p:spTree>
    <p:extLst>
      <p:ext uri="{BB962C8B-B14F-4D97-AF65-F5344CB8AC3E}">
        <p14:creationId xmlns:p14="http://schemas.microsoft.com/office/powerpoint/2010/main" val="3519504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0FF9574-4BBE-4B5A-9920-0D96448AB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0D19D840-F28A-4F4B-9E56-A359BFE1E0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8" name="Freeform 5">
              <a:extLst>
                <a:ext uri="{FF2B5EF4-FFF2-40B4-BE49-F238E27FC236}">
                  <a16:creationId xmlns:a16="http://schemas.microsoft.com/office/drawing/2014/main" id="{EE4956D5-1308-4A92-84AB-725AC0CEA9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6">
              <a:extLst>
                <a:ext uri="{FF2B5EF4-FFF2-40B4-BE49-F238E27FC236}">
                  <a16:creationId xmlns:a16="http://schemas.microsoft.com/office/drawing/2014/main" id="{E24ADD62-39A9-4CFD-83FB-1A2A9E6A39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7">
              <a:extLst>
                <a:ext uri="{FF2B5EF4-FFF2-40B4-BE49-F238E27FC236}">
                  <a16:creationId xmlns:a16="http://schemas.microsoft.com/office/drawing/2014/main" id="{8463B8AB-FFD0-4F4E-97A7-71E7B0750E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8">
              <a:extLst>
                <a:ext uri="{FF2B5EF4-FFF2-40B4-BE49-F238E27FC236}">
                  <a16:creationId xmlns:a16="http://schemas.microsoft.com/office/drawing/2014/main" id="{48624222-B223-42C6-AED9-0DDCC0E92D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9">
              <a:extLst>
                <a:ext uri="{FF2B5EF4-FFF2-40B4-BE49-F238E27FC236}">
                  <a16:creationId xmlns:a16="http://schemas.microsoft.com/office/drawing/2014/main" id="{66402327-B972-405E-86E5-37CA916909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3EACDFAD-0B29-4DC7-9558-C7F01D406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1">
              <a:extLst>
                <a:ext uri="{FF2B5EF4-FFF2-40B4-BE49-F238E27FC236}">
                  <a16:creationId xmlns:a16="http://schemas.microsoft.com/office/drawing/2014/main" id="{318E91E3-D875-4FA6-B04D-5FB3B54CFA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2">
              <a:extLst>
                <a:ext uri="{FF2B5EF4-FFF2-40B4-BE49-F238E27FC236}">
                  <a16:creationId xmlns:a16="http://schemas.microsoft.com/office/drawing/2014/main" id="{A3AB8C62-DE30-44AA-81AA-CA515B9D7B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3">
              <a:extLst>
                <a:ext uri="{FF2B5EF4-FFF2-40B4-BE49-F238E27FC236}">
                  <a16:creationId xmlns:a16="http://schemas.microsoft.com/office/drawing/2014/main" id="{6B714CE5-F791-4014-832A-A1A33673E7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4">
              <a:extLst>
                <a:ext uri="{FF2B5EF4-FFF2-40B4-BE49-F238E27FC236}">
                  <a16:creationId xmlns:a16="http://schemas.microsoft.com/office/drawing/2014/main" id="{A0019FA7-A14A-46B0-BA4D-2ECE46F99F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5">
              <a:extLst>
                <a:ext uri="{FF2B5EF4-FFF2-40B4-BE49-F238E27FC236}">
                  <a16:creationId xmlns:a16="http://schemas.microsoft.com/office/drawing/2014/main" id="{59BE6DD9-6F0E-485F-AA13-87368CC193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6">
              <a:extLst>
                <a:ext uri="{FF2B5EF4-FFF2-40B4-BE49-F238E27FC236}">
                  <a16:creationId xmlns:a16="http://schemas.microsoft.com/office/drawing/2014/main" id="{15E16BC9-44D4-48E9-9796-47D551C6F2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7">
              <a:extLst>
                <a:ext uri="{FF2B5EF4-FFF2-40B4-BE49-F238E27FC236}">
                  <a16:creationId xmlns:a16="http://schemas.microsoft.com/office/drawing/2014/main" id="{FC2B231E-335D-4DBC-A3C8-97A3142B62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8">
              <a:extLst>
                <a:ext uri="{FF2B5EF4-FFF2-40B4-BE49-F238E27FC236}">
                  <a16:creationId xmlns:a16="http://schemas.microsoft.com/office/drawing/2014/main" id="{B409A89A-81E0-4970-903A-F1B63A3AEE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19">
              <a:extLst>
                <a:ext uri="{FF2B5EF4-FFF2-40B4-BE49-F238E27FC236}">
                  <a16:creationId xmlns:a16="http://schemas.microsoft.com/office/drawing/2014/main" id="{D51E21BD-01CF-4CD7-B2E8-733CCB689B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0">
              <a:extLst>
                <a:ext uri="{FF2B5EF4-FFF2-40B4-BE49-F238E27FC236}">
                  <a16:creationId xmlns:a16="http://schemas.microsoft.com/office/drawing/2014/main" id="{AF58A38F-B707-4881-9D52-56A2540912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1">
              <a:extLst>
                <a:ext uri="{FF2B5EF4-FFF2-40B4-BE49-F238E27FC236}">
                  <a16:creationId xmlns:a16="http://schemas.microsoft.com/office/drawing/2014/main" id="{EFC13ED3-F231-46F5-A635-55EC57BA6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2">
              <a:extLst>
                <a:ext uri="{FF2B5EF4-FFF2-40B4-BE49-F238E27FC236}">
                  <a16:creationId xmlns:a16="http://schemas.microsoft.com/office/drawing/2014/main" id="{3EA0FBDF-5C64-45F9-8420-0885C9786D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EF89000D-D460-4445-902C-1295BE1C0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4">
              <a:extLst>
                <a:ext uri="{FF2B5EF4-FFF2-40B4-BE49-F238E27FC236}">
                  <a16:creationId xmlns:a16="http://schemas.microsoft.com/office/drawing/2014/main" id="{4740DDAD-5A76-4B9C-B759-755C93823B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25">
              <a:extLst>
                <a:ext uri="{FF2B5EF4-FFF2-40B4-BE49-F238E27FC236}">
                  <a16:creationId xmlns:a16="http://schemas.microsoft.com/office/drawing/2014/main" id="{A0A6A5DB-BC5B-418E-82C2-DB209996F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70" name="Group 69">
            <a:extLst>
              <a:ext uri="{FF2B5EF4-FFF2-40B4-BE49-F238E27FC236}">
                <a16:creationId xmlns:a16="http://schemas.microsoft.com/office/drawing/2014/main" id="{8E84DC5A-B3A9-4053-AAF4-0187449EC7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1" name="Rectangle 70">
              <a:extLst>
                <a:ext uri="{FF2B5EF4-FFF2-40B4-BE49-F238E27FC236}">
                  <a16:creationId xmlns:a16="http://schemas.microsoft.com/office/drawing/2014/main" id="{A781795C-C365-4C33-A2C9-61361F76E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Isosceles Triangle 22">
              <a:extLst>
                <a:ext uri="{FF2B5EF4-FFF2-40B4-BE49-F238E27FC236}">
                  <a16:creationId xmlns:a16="http://schemas.microsoft.com/office/drawing/2014/main" id="{68418604-2B82-460D-9DF0-1E190D4360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A1EBE07-F4F4-4B31-813B-1104310C7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0810136-FF00-4B21-905E-97318EB66735}"/>
              </a:ext>
            </a:extLst>
          </p:cNvPr>
          <p:cNvSpPr>
            <a:spLocks noGrp="1"/>
          </p:cNvSpPr>
          <p:nvPr>
            <p:ph type="title"/>
          </p:nvPr>
        </p:nvSpPr>
        <p:spPr>
          <a:xfrm>
            <a:off x="888631" y="2358391"/>
            <a:ext cx="3498979" cy="2453676"/>
          </a:xfrm>
        </p:spPr>
        <p:txBody>
          <a:bodyPr>
            <a:normAutofit/>
          </a:bodyPr>
          <a:lstStyle/>
          <a:p>
            <a:endParaRPr lang="en-GB" sz="3700" b="1" dirty="0">
              <a:latin typeface="Arial" panose="020B0604020202020204" pitchFamily="34" charset="0"/>
              <a:cs typeface="Arial" panose="020B0604020202020204" pitchFamily="34" charset="0"/>
            </a:endParaRPr>
          </a:p>
        </p:txBody>
      </p:sp>
      <p:sp>
        <p:nvSpPr>
          <p:cNvPr id="75" name="Rectangle 74">
            <a:extLst>
              <a:ext uri="{FF2B5EF4-FFF2-40B4-BE49-F238E27FC236}">
                <a16:creationId xmlns:a16="http://schemas.microsoft.com/office/drawing/2014/main" id="{44CA19CC-FE96-4CE9-9916-F4E2F70D3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8578" y="4265969"/>
            <a:ext cx="6275702" cy="1783994"/>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white text on a blue background&#10;&#10;Description automatically generated">
            <a:extLst>
              <a:ext uri="{FF2B5EF4-FFF2-40B4-BE49-F238E27FC236}">
                <a16:creationId xmlns:a16="http://schemas.microsoft.com/office/drawing/2014/main" id="{723A4B0E-B8F4-DC14-F12F-F1F12CEFF7AC}"/>
              </a:ext>
            </a:extLst>
          </p:cNvPr>
          <p:cNvPicPr>
            <a:picLocks noChangeAspect="1"/>
          </p:cNvPicPr>
          <p:nvPr/>
        </p:nvPicPr>
        <p:blipFill>
          <a:blip r:embed="rId2"/>
          <a:stretch>
            <a:fillRect/>
          </a:stretch>
        </p:blipFill>
        <p:spPr>
          <a:xfrm>
            <a:off x="-3395" y="5703438"/>
            <a:ext cx="12088424" cy="1155483"/>
          </a:xfrm>
          <a:prstGeom prst="rect">
            <a:avLst/>
          </a:prstGeom>
          <a:ln w="9525">
            <a:noFill/>
          </a:ln>
        </p:spPr>
      </p:pic>
      <p:pic>
        <p:nvPicPr>
          <p:cNvPr id="7" name="Content Placeholder 6">
            <a:extLst>
              <a:ext uri="{FF2B5EF4-FFF2-40B4-BE49-F238E27FC236}">
                <a16:creationId xmlns:a16="http://schemas.microsoft.com/office/drawing/2014/main" id="{52B3F423-99D6-BDB0-B780-5B1DA01906B9}"/>
              </a:ext>
            </a:extLst>
          </p:cNvPr>
          <p:cNvPicPr>
            <a:picLocks noGrp="1" noChangeAspect="1"/>
          </p:cNvPicPr>
          <p:nvPr>
            <p:ph idx="1"/>
          </p:nvPr>
        </p:nvPicPr>
        <p:blipFill>
          <a:blip r:embed="rId3"/>
          <a:stretch>
            <a:fillRect/>
          </a:stretch>
        </p:blipFill>
        <p:spPr>
          <a:xfrm>
            <a:off x="797144" y="-24307"/>
            <a:ext cx="9739493" cy="5737767"/>
          </a:xfrm>
        </p:spPr>
      </p:pic>
    </p:spTree>
    <p:extLst>
      <p:ext uri="{BB962C8B-B14F-4D97-AF65-F5344CB8AC3E}">
        <p14:creationId xmlns:p14="http://schemas.microsoft.com/office/powerpoint/2010/main" val="3510777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86A2-0813-8809-DCB1-17D78DFFB2EA}"/>
              </a:ext>
            </a:extLst>
          </p:cNvPr>
          <p:cNvSpPr>
            <a:spLocks noGrp="1"/>
          </p:cNvSpPr>
          <p:nvPr>
            <p:ph type="title"/>
          </p:nvPr>
        </p:nvSpPr>
        <p:spPr/>
        <p:txBody>
          <a:bodyPr>
            <a:normAutofit/>
          </a:bodyPr>
          <a:lstStyle/>
          <a:p>
            <a:r>
              <a:rPr lang="en-GB" b="1" dirty="0">
                <a:latin typeface="+mn-lt"/>
                <a:cs typeface="Arial" panose="020B0604020202020204" pitchFamily="34" charset="0"/>
              </a:rPr>
              <a:t>Society’s Perception - Beginnings </a:t>
            </a:r>
            <a:endParaRPr lang="en-GB" dirty="0">
              <a:latin typeface="+mn-lt"/>
            </a:endParaRPr>
          </a:p>
        </p:txBody>
      </p:sp>
      <p:sp>
        <p:nvSpPr>
          <p:cNvPr id="3" name="Content Placeholder 2">
            <a:extLst>
              <a:ext uri="{FF2B5EF4-FFF2-40B4-BE49-F238E27FC236}">
                <a16:creationId xmlns:a16="http://schemas.microsoft.com/office/drawing/2014/main" id="{713337D0-9F57-01FA-6C51-617D8940FEBF}"/>
              </a:ext>
            </a:extLst>
          </p:cNvPr>
          <p:cNvSpPr>
            <a:spLocks noGrp="1"/>
          </p:cNvSpPr>
          <p:nvPr>
            <p:ph idx="1"/>
          </p:nvPr>
        </p:nvSpPr>
        <p:spPr>
          <a:xfrm>
            <a:off x="1775520" y="1484784"/>
            <a:ext cx="8892480" cy="4248472"/>
          </a:xfrm>
        </p:spPr>
        <p:txBody>
          <a:bodyPr>
            <a:normAutofit fontScale="55000" lnSpcReduction="20000"/>
          </a:bodyPr>
          <a:lstStyle/>
          <a:p>
            <a:pPr marL="0" indent="0">
              <a:buNone/>
            </a:pPr>
            <a:r>
              <a:rPr lang="en-US" dirty="0">
                <a:hlinkClick r:id="rId2"/>
              </a:rPr>
              <a:t>Let's Talk About Disability (youtube.com)</a:t>
            </a:r>
            <a:endParaRPr lang="en-US" dirty="0"/>
          </a:p>
          <a:p>
            <a:pPr marL="0" indent="0">
              <a:buNone/>
            </a:pPr>
            <a:endParaRPr lang="en-US" b="1" dirty="0">
              <a:cs typeface="Arial" panose="020B0604020202020204" pitchFamily="34" charset="0"/>
            </a:endParaRPr>
          </a:p>
          <a:p>
            <a:pPr marL="0" indent="0">
              <a:buNone/>
            </a:pPr>
            <a:r>
              <a:rPr lang="en-GB" b="1" dirty="0">
                <a:cs typeface="Arial" panose="020B0604020202020204" pitchFamily="34" charset="0"/>
              </a:rPr>
              <a:t>Historically people with disabilities were hidden away</a:t>
            </a:r>
          </a:p>
          <a:p>
            <a:r>
              <a:rPr lang="en-GB" dirty="0">
                <a:cs typeface="Arial" panose="020B0604020202020204" pitchFamily="34" charset="0"/>
              </a:rPr>
              <a:t>In the 1960s, people with disabilities often lived in residential institutions, attended segregated schools and did not work.</a:t>
            </a:r>
          </a:p>
          <a:p>
            <a:endParaRPr lang="en-GB" dirty="0">
              <a:cs typeface="Arial" panose="020B0604020202020204" pitchFamily="34" charset="0"/>
            </a:endParaRPr>
          </a:p>
          <a:p>
            <a:r>
              <a:rPr lang="en-GB" dirty="0">
                <a:cs typeface="Arial" panose="020B0604020202020204" pitchFamily="34" charset="0"/>
              </a:rPr>
              <a:t>Most public transport and buildings were inaccessible to them.</a:t>
            </a:r>
          </a:p>
          <a:p>
            <a:endParaRPr lang="en-GB" dirty="0">
              <a:cs typeface="Arial" panose="020B0604020202020204" pitchFamily="34" charset="0"/>
            </a:endParaRPr>
          </a:p>
          <a:p>
            <a:r>
              <a:rPr lang="en-GB" dirty="0">
                <a:cs typeface="Arial" panose="020B0604020202020204" pitchFamily="34" charset="0"/>
              </a:rPr>
              <a:t>Society has shifted away from a very medicalised understanding of disability, where disabled people were considered people with unfortunate problems, and the duty of non-disabled.</a:t>
            </a:r>
          </a:p>
          <a:p>
            <a:endParaRPr lang="en-GB" dirty="0">
              <a:cs typeface="Arial" panose="020B0604020202020204" pitchFamily="34" charset="0"/>
            </a:endParaRPr>
          </a:p>
          <a:p>
            <a:r>
              <a:rPr lang="en-GB" dirty="0">
                <a:cs typeface="Arial" panose="020B0604020202020204" pitchFamily="34" charset="0"/>
              </a:rPr>
              <a:t> …towards an understanding of disability as an equal opportunities issue, where people with disabilities have human rights and can make demands of society, as well as making contributions to it. </a:t>
            </a:r>
            <a:endParaRPr lang="es-ES" dirty="0">
              <a:cs typeface="Arial" panose="020B0604020202020204" pitchFamily="34" charset="0"/>
            </a:endParaRPr>
          </a:p>
          <a:p>
            <a:endParaRPr lang="en-GB" dirty="0">
              <a:cs typeface="Arial" panose="020B0604020202020204" pitchFamily="34" charset="0"/>
            </a:endParaRPr>
          </a:p>
          <a:p>
            <a:endParaRPr lang="en-GB" dirty="0">
              <a:cs typeface="Arial" panose="020B0604020202020204" pitchFamily="34" charset="0"/>
            </a:endParaRPr>
          </a:p>
          <a:p>
            <a:endParaRPr lang="en-GB" dirty="0"/>
          </a:p>
        </p:txBody>
      </p:sp>
    </p:spTree>
    <p:extLst>
      <p:ext uri="{BB962C8B-B14F-4D97-AF65-F5344CB8AC3E}">
        <p14:creationId xmlns:p14="http://schemas.microsoft.com/office/powerpoint/2010/main" val="293508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F67F8-416E-1C97-AD0F-80412C595AB2}"/>
              </a:ext>
            </a:extLst>
          </p:cNvPr>
          <p:cNvSpPr>
            <a:spLocks noGrp="1"/>
          </p:cNvSpPr>
          <p:nvPr>
            <p:ph type="title"/>
          </p:nvPr>
        </p:nvSpPr>
        <p:spPr/>
        <p:txBody>
          <a:bodyPr/>
          <a:lstStyle/>
          <a:p>
            <a:r>
              <a:rPr lang="en-GB" b="1" dirty="0">
                <a:latin typeface="+mn-lt"/>
                <a:cs typeface="Arial"/>
              </a:rPr>
              <a:t>Quick History </a:t>
            </a:r>
            <a:endParaRPr lang="en-GB" dirty="0">
              <a:latin typeface="+mn-lt"/>
              <a:cs typeface="Arial"/>
            </a:endParaRPr>
          </a:p>
        </p:txBody>
      </p:sp>
      <p:sp>
        <p:nvSpPr>
          <p:cNvPr id="3" name="Content Placeholder 2">
            <a:extLst>
              <a:ext uri="{FF2B5EF4-FFF2-40B4-BE49-F238E27FC236}">
                <a16:creationId xmlns:a16="http://schemas.microsoft.com/office/drawing/2014/main" id="{0E8CB37C-C7DD-962A-066D-995DF0B671A7}"/>
              </a:ext>
            </a:extLst>
          </p:cNvPr>
          <p:cNvSpPr>
            <a:spLocks noGrp="1"/>
          </p:cNvSpPr>
          <p:nvPr>
            <p:ph idx="1"/>
          </p:nvPr>
        </p:nvSpPr>
        <p:spPr>
          <a:xfrm>
            <a:off x="1631504" y="1600201"/>
            <a:ext cx="8579296" cy="4205063"/>
          </a:xfrm>
        </p:spPr>
        <p:txBody>
          <a:bodyPr>
            <a:normAutofit fontScale="77500" lnSpcReduction="20000"/>
          </a:bodyPr>
          <a:lstStyle/>
          <a:p>
            <a:pPr marL="0" indent="0">
              <a:buNone/>
            </a:pPr>
            <a:r>
              <a:rPr lang="en-GB" b="1" dirty="0">
                <a:cs typeface="Arial" panose="020B0604020202020204" pitchFamily="34" charset="0"/>
              </a:rPr>
              <a:t>When did we begin rethinking our basic assumptions about disability?</a:t>
            </a:r>
          </a:p>
          <a:p>
            <a:r>
              <a:rPr lang="en-GB" dirty="0">
                <a:cs typeface="Arial" panose="020B0604020202020204" pitchFamily="34" charset="0"/>
              </a:rPr>
              <a:t>Although there had been mass demonstrations as early as the 1930s, the first stirrings of the contemporary disabled people’s movement began in the 1960s</a:t>
            </a:r>
          </a:p>
          <a:p>
            <a:r>
              <a:rPr lang="en-GB" dirty="0">
                <a:cs typeface="Arial" panose="020B0604020202020204" pitchFamily="34" charset="0"/>
              </a:rPr>
              <a:t>Flaws in the post-war welfare state were becoming evident to a population which was becoming more educated.</a:t>
            </a:r>
          </a:p>
          <a:p>
            <a:r>
              <a:rPr lang="en-GB" dirty="0">
                <a:cs typeface="Arial" panose="020B0604020202020204" pitchFamily="34" charset="0"/>
              </a:rPr>
              <a:t>People were seeing the problems in their own lives, realising that these were social issues, not private woes, meeting in groups to discuss them, and becoming activists to protest against them</a:t>
            </a:r>
            <a:r>
              <a:rPr lang="en-GB" b="1" dirty="0">
                <a:cs typeface="Arial" panose="020B0604020202020204" pitchFamily="34" charset="0"/>
              </a:rPr>
              <a:t> </a:t>
            </a:r>
          </a:p>
          <a:p>
            <a:endParaRPr lang="en-GB" dirty="0">
              <a:cs typeface="Arial" panose="020B0604020202020204" pitchFamily="34" charset="0"/>
            </a:endParaRPr>
          </a:p>
          <a:p>
            <a:endParaRPr lang="en-GB" dirty="0"/>
          </a:p>
        </p:txBody>
      </p:sp>
    </p:spTree>
    <p:extLst>
      <p:ext uri="{BB962C8B-B14F-4D97-AF65-F5344CB8AC3E}">
        <p14:creationId xmlns:p14="http://schemas.microsoft.com/office/powerpoint/2010/main" val="304315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EABEA-A5DA-4D13-85A7-BB35444E5FEC}"/>
              </a:ext>
            </a:extLst>
          </p:cNvPr>
          <p:cNvSpPr>
            <a:spLocks noGrp="1"/>
          </p:cNvSpPr>
          <p:nvPr>
            <p:ph type="title"/>
          </p:nvPr>
        </p:nvSpPr>
        <p:spPr>
          <a:xfrm>
            <a:off x="3667064" y="1548006"/>
            <a:ext cx="4673143" cy="922928"/>
          </a:xfrm>
        </p:spPr>
        <p:txBody>
          <a:bodyPr anchor="t">
            <a:normAutofit/>
          </a:bodyPr>
          <a:lstStyle/>
          <a:p>
            <a:pPr algn="l"/>
            <a:br>
              <a:rPr lang="en-GB" sz="1050" dirty="0">
                <a:solidFill>
                  <a:schemeClr val="accent1"/>
                </a:solidFill>
              </a:rPr>
            </a:br>
            <a:endParaRPr lang="es-ES" sz="1050" dirty="0">
              <a:solidFill>
                <a:schemeClr val="accent1"/>
              </a:solidFill>
            </a:endParaRPr>
          </a:p>
        </p:txBody>
      </p:sp>
      <p:sp>
        <p:nvSpPr>
          <p:cNvPr id="3" name="Content Placeholder 2">
            <a:extLst>
              <a:ext uri="{FF2B5EF4-FFF2-40B4-BE49-F238E27FC236}">
                <a16:creationId xmlns:a16="http://schemas.microsoft.com/office/drawing/2014/main" id="{F6311BF6-760D-4290-A81B-CF32FE5C8C1F}"/>
              </a:ext>
            </a:extLst>
          </p:cNvPr>
          <p:cNvSpPr>
            <a:spLocks noGrp="1"/>
          </p:cNvSpPr>
          <p:nvPr>
            <p:ph idx="1"/>
          </p:nvPr>
        </p:nvSpPr>
        <p:spPr>
          <a:xfrm>
            <a:off x="1614204" y="1326550"/>
            <a:ext cx="9145016" cy="4114994"/>
          </a:xfrm>
        </p:spPr>
        <p:txBody>
          <a:bodyPr anchor="t">
            <a:noAutofit/>
          </a:bodyPr>
          <a:lstStyle/>
          <a:p>
            <a:r>
              <a:rPr lang="en-GB" dirty="0">
                <a:cs typeface="Arial" panose="020B0604020202020204" pitchFamily="34" charset="0"/>
              </a:rPr>
              <a:t>In Britain, the fledgling disabled people’s movement coalesced around the British Council of Organisations of Disabled People, founded in 1981.</a:t>
            </a:r>
          </a:p>
          <a:p>
            <a:r>
              <a:rPr lang="en-GB" dirty="0">
                <a:cs typeface="Arial" panose="020B0604020202020204" pitchFamily="34" charset="0"/>
              </a:rPr>
              <a:t>The British social model has been called ‘the big idea’ of the disability movement, and it has been globally influential.  This big idea has had two major impacts. </a:t>
            </a:r>
          </a:p>
        </p:txBody>
      </p:sp>
      <p:pic>
        <p:nvPicPr>
          <p:cNvPr id="5" name="Picture 4">
            <a:extLst>
              <a:ext uri="{FF2B5EF4-FFF2-40B4-BE49-F238E27FC236}">
                <a16:creationId xmlns:a16="http://schemas.microsoft.com/office/drawing/2014/main" id="{638C4822-CC13-1A93-5B8C-E79C48A56EF1}"/>
              </a:ext>
            </a:extLst>
          </p:cNvPr>
          <p:cNvPicPr>
            <a:picLocks noChangeAspect="1"/>
          </p:cNvPicPr>
          <p:nvPr/>
        </p:nvPicPr>
        <p:blipFill>
          <a:blip r:embed="rId2"/>
          <a:stretch>
            <a:fillRect/>
          </a:stretch>
        </p:blipFill>
        <p:spPr>
          <a:xfrm>
            <a:off x="3863753" y="260648"/>
            <a:ext cx="4279763" cy="1176630"/>
          </a:xfrm>
          <a:prstGeom prst="rect">
            <a:avLst/>
          </a:prstGeom>
        </p:spPr>
      </p:pic>
    </p:spTree>
    <p:extLst>
      <p:ext uri="{BB962C8B-B14F-4D97-AF65-F5344CB8AC3E}">
        <p14:creationId xmlns:p14="http://schemas.microsoft.com/office/powerpoint/2010/main" val="186023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1D72E-48E4-6575-7A27-93338CA7627A}"/>
              </a:ext>
            </a:extLst>
          </p:cNvPr>
          <p:cNvSpPr>
            <a:spLocks noGrp="1"/>
          </p:cNvSpPr>
          <p:nvPr>
            <p:ph type="title"/>
          </p:nvPr>
        </p:nvSpPr>
        <p:spPr/>
        <p:txBody>
          <a:bodyPr/>
          <a:lstStyle/>
          <a:p>
            <a:r>
              <a:rPr lang="en-GB" b="1" dirty="0"/>
              <a:t>Quick History</a:t>
            </a:r>
          </a:p>
        </p:txBody>
      </p:sp>
      <p:sp>
        <p:nvSpPr>
          <p:cNvPr id="3" name="Content Placeholder 2">
            <a:extLst>
              <a:ext uri="{FF2B5EF4-FFF2-40B4-BE49-F238E27FC236}">
                <a16:creationId xmlns:a16="http://schemas.microsoft.com/office/drawing/2014/main" id="{4B60238A-71F4-E209-0EDD-74587937D13A}"/>
              </a:ext>
            </a:extLst>
          </p:cNvPr>
          <p:cNvSpPr>
            <a:spLocks noGrp="1"/>
          </p:cNvSpPr>
          <p:nvPr>
            <p:ph idx="1"/>
          </p:nvPr>
        </p:nvSpPr>
        <p:spPr>
          <a:xfrm>
            <a:off x="1524000" y="1600201"/>
            <a:ext cx="9036496" cy="3917032"/>
          </a:xfrm>
        </p:spPr>
        <p:txBody>
          <a:bodyPr>
            <a:normAutofit fontScale="85000" lnSpcReduction="20000"/>
          </a:bodyPr>
          <a:lstStyle/>
          <a:p>
            <a:r>
              <a:rPr lang="en-GB" dirty="0"/>
              <a:t>First, it identified a political strategy: barrier removal. If people with impairments are disabled by society, then the priority is to dismantle these disabling barriers, in order to promote the inclusion of people with impairments.</a:t>
            </a:r>
          </a:p>
          <a:p>
            <a:endParaRPr lang="en-GB" dirty="0"/>
          </a:p>
          <a:p>
            <a:r>
              <a:rPr lang="en-GB" dirty="0"/>
              <a:t>The second impact of the social model was on disabled people themselves. Replacing a traditional ‘deficit’ approach with a ‘social oppression understanding’ was, and remains, very liberating for disabled individuals. </a:t>
            </a:r>
          </a:p>
          <a:p>
            <a:endParaRPr lang="en-GB" dirty="0"/>
          </a:p>
        </p:txBody>
      </p:sp>
    </p:spTree>
    <p:extLst>
      <p:ext uri="{BB962C8B-B14F-4D97-AF65-F5344CB8AC3E}">
        <p14:creationId xmlns:p14="http://schemas.microsoft.com/office/powerpoint/2010/main" val="3088345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D437-5FFD-4D41-8AB8-8CE4934EAF08}"/>
              </a:ext>
            </a:extLst>
          </p:cNvPr>
          <p:cNvSpPr>
            <a:spLocks noGrp="1"/>
          </p:cNvSpPr>
          <p:nvPr>
            <p:ph type="title"/>
          </p:nvPr>
        </p:nvSpPr>
        <p:spPr>
          <a:xfrm>
            <a:off x="3287688" y="-27382"/>
            <a:ext cx="5256584" cy="1842332"/>
          </a:xfrm>
        </p:spPr>
        <p:txBody>
          <a:bodyPr>
            <a:normAutofit/>
          </a:bodyPr>
          <a:lstStyle/>
          <a:p>
            <a:r>
              <a:rPr lang="en-GB" b="1" dirty="0">
                <a:latin typeface="+mn-lt"/>
                <a:cs typeface="Arial" panose="020B0604020202020204" pitchFamily="34" charset="0"/>
              </a:rPr>
              <a:t>Social Stigma</a:t>
            </a:r>
            <a:endParaRPr lang="es-ES" b="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2DA9086D-E476-4439-88D1-CAB3D875807D}"/>
              </a:ext>
            </a:extLst>
          </p:cNvPr>
          <p:cNvSpPr>
            <a:spLocks noGrp="1"/>
          </p:cNvSpPr>
          <p:nvPr>
            <p:ph idx="1"/>
          </p:nvPr>
        </p:nvSpPr>
        <p:spPr>
          <a:xfrm>
            <a:off x="2279576" y="1628801"/>
            <a:ext cx="7812338" cy="3936467"/>
          </a:xfrm>
        </p:spPr>
        <p:txBody>
          <a:bodyPr>
            <a:normAutofit fontScale="85000" lnSpcReduction="20000"/>
          </a:bodyPr>
          <a:lstStyle/>
          <a:p>
            <a:pPr algn="just"/>
            <a:r>
              <a:rPr lang="en-GB" dirty="0">
                <a:cs typeface="Arial" panose="020B0604020202020204" pitchFamily="34" charset="0"/>
              </a:rPr>
              <a:t>A government research project in 2003 found that more than half of those who could be defined as disabled, do not think of themselves as disabled. </a:t>
            </a:r>
          </a:p>
          <a:p>
            <a:pPr algn="just"/>
            <a:r>
              <a:rPr lang="en-GB" dirty="0">
                <a:cs typeface="Arial" panose="020B0604020202020204" pitchFamily="34" charset="0"/>
              </a:rPr>
              <a:t>Apart from the diversity of experiences, the main reason people do not want to be labelled as disabled, is because disability remains a stigmatised identity.</a:t>
            </a:r>
          </a:p>
          <a:p>
            <a:pPr algn="just"/>
            <a:r>
              <a:rPr lang="en-GB" dirty="0">
                <a:cs typeface="Arial" panose="020B0604020202020204" pitchFamily="34" charset="0"/>
              </a:rPr>
              <a:t>Nobody wants to be categorised in a way which seems limiting or negative.  They want to stress their similarity to others, not their differences;</a:t>
            </a:r>
            <a:endParaRPr lang="es-ES" dirty="0">
              <a:cs typeface="Arial" panose="020B0604020202020204" pitchFamily="34" charset="0"/>
            </a:endParaRPr>
          </a:p>
        </p:txBody>
      </p:sp>
    </p:spTree>
    <p:extLst>
      <p:ext uri="{BB962C8B-B14F-4D97-AF65-F5344CB8AC3E}">
        <p14:creationId xmlns:p14="http://schemas.microsoft.com/office/powerpoint/2010/main" val="327119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9C2E63-694E-404A-97D7-378397574E9B}"/>
              </a:ext>
            </a:extLst>
          </p:cNvPr>
          <p:cNvSpPr>
            <a:spLocks noGrp="1"/>
          </p:cNvSpPr>
          <p:nvPr>
            <p:ph idx="1"/>
          </p:nvPr>
        </p:nvSpPr>
        <p:spPr>
          <a:xfrm>
            <a:off x="2198707" y="1124744"/>
            <a:ext cx="7639754" cy="4392488"/>
          </a:xfrm>
        </p:spPr>
        <p:txBody>
          <a:bodyPr anchor="t">
            <a:normAutofit/>
          </a:bodyPr>
          <a:lstStyle/>
          <a:p>
            <a:pPr marL="0" indent="0">
              <a:buNone/>
            </a:pPr>
            <a:endParaRPr lang="en-GB" sz="2400" dirty="0">
              <a:cs typeface="Arial" panose="020B0604020202020204" pitchFamily="34" charset="0"/>
            </a:endParaRPr>
          </a:p>
          <a:p>
            <a:r>
              <a:rPr lang="en-GB" sz="2400" dirty="0">
                <a:cs typeface="Arial" panose="020B0604020202020204" pitchFamily="34" charset="0"/>
              </a:rPr>
              <a:t>Is a person who is short-sighted disabled? Probably not, because almost everyone who has refractive error has spectacles that correct vision.</a:t>
            </a:r>
          </a:p>
          <a:p>
            <a:pPr marL="0" indent="0">
              <a:buNone/>
            </a:pPr>
            <a:endParaRPr lang="en-GB" sz="2400" dirty="0">
              <a:cs typeface="Arial" panose="020B0604020202020204" pitchFamily="34" charset="0"/>
            </a:endParaRPr>
          </a:p>
          <a:p>
            <a:r>
              <a:rPr lang="en-GB" sz="2400" dirty="0">
                <a:cs typeface="Arial" panose="020B0604020202020204" pitchFamily="34" charset="0"/>
              </a:rPr>
              <a:t>But think of having a sight or hearing impairment in a country where you could not get glasses or a hearing aid, or batteries for a hearing aid.  You would find it very hard to learn at school, and you would be disadvantaged in the job market</a:t>
            </a:r>
            <a:endParaRPr lang="es-ES" sz="2400" dirty="0">
              <a:cs typeface="Arial" panose="020B0604020202020204" pitchFamily="34" charset="0"/>
            </a:endParaRPr>
          </a:p>
        </p:txBody>
      </p:sp>
      <p:pic>
        <p:nvPicPr>
          <p:cNvPr id="4" name="Picture 3">
            <a:extLst>
              <a:ext uri="{FF2B5EF4-FFF2-40B4-BE49-F238E27FC236}">
                <a16:creationId xmlns:a16="http://schemas.microsoft.com/office/drawing/2014/main" id="{038370EC-51EB-8C70-1773-CF67C2D7A489}"/>
              </a:ext>
            </a:extLst>
          </p:cNvPr>
          <p:cNvPicPr>
            <a:picLocks noChangeAspect="1"/>
          </p:cNvPicPr>
          <p:nvPr/>
        </p:nvPicPr>
        <p:blipFill>
          <a:blip r:embed="rId2"/>
          <a:stretch>
            <a:fillRect/>
          </a:stretch>
        </p:blipFill>
        <p:spPr>
          <a:xfrm>
            <a:off x="2488694" y="188640"/>
            <a:ext cx="7059780" cy="1176630"/>
          </a:xfrm>
          <a:prstGeom prst="rect">
            <a:avLst/>
          </a:prstGeom>
        </p:spPr>
      </p:pic>
    </p:spTree>
    <p:extLst>
      <p:ext uri="{BB962C8B-B14F-4D97-AF65-F5344CB8AC3E}">
        <p14:creationId xmlns:p14="http://schemas.microsoft.com/office/powerpoint/2010/main" val="271446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8320-F6D6-4A4F-9AF8-94A08075A524}"/>
              </a:ext>
            </a:extLst>
          </p:cNvPr>
          <p:cNvSpPr>
            <a:spLocks noGrp="1"/>
          </p:cNvSpPr>
          <p:nvPr>
            <p:ph type="title"/>
          </p:nvPr>
        </p:nvSpPr>
        <p:spPr/>
        <p:txBody>
          <a:bodyPr>
            <a:normAutofit/>
          </a:bodyPr>
          <a:lstStyle/>
          <a:p>
            <a:r>
              <a:rPr lang="en-US" sz="4400" b="1" dirty="0">
                <a:latin typeface="Arial"/>
                <a:cs typeface="Arial"/>
              </a:rPr>
              <a:t>Public Perception of Disability</a:t>
            </a:r>
          </a:p>
        </p:txBody>
      </p:sp>
      <p:pic>
        <p:nvPicPr>
          <p:cNvPr id="16" name="Content Placeholder 15" descr="A cover of a book&#10;&#10;Description automatically generated">
            <a:extLst>
              <a:ext uri="{FF2B5EF4-FFF2-40B4-BE49-F238E27FC236}">
                <a16:creationId xmlns:a16="http://schemas.microsoft.com/office/drawing/2014/main" id="{6780A880-3F37-4EFA-F210-563E7A773178}"/>
              </a:ext>
            </a:extLst>
          </p:cNvPr>
          <p:cNvPicPr>
            <a:picLocks noGrp="1" noChangeAspect="1"/>
          </p:cNvPicPr>
          <p:nvPr>
            <p:ph sz="half" idx="1"/>
          </p:nvPr>
        </p:nvPicPr>
        <p:blipFill>
          <a:blip r:embed="rId2"/>
          <a:stretch>
            <a:fillRect/>
          </a:stretch>
        </p:blipFill>
        <p:spPr>
          <a:xfrm>
            <a:off x="736811" y="181863"/>
            <a:ext cx="3783570" cy="5430652"/>
          </a:xfrm>
        </p:spPr>
      </p:pic>
      <p:sp>
        <p:nvSpPr>
          <p:cNvPr id="19" name="Content Placeholder 18">
            <a:extLst>
              <a:ext uri="{FF2B5EF4-FFF2-40B4-BE49-F238E27FC236}">
                <a16:creationId xmlns:a16="http://schemas.microsoft.com/office/drawing/2014/main" id="{63450E5A-78B4-9F40-CDA6-EC8D16346504}"/>
              </a:ext>
            </a:extLst>
          </p:cNvPr>
          <p:cNvSpPr>
            <a:spLocks noGrp="1"/>
          </p:cNvSpPr>
          <p:nvPr>
            <p:ph sz="half" idx="2"/>
          </p:nvPr>
        </p:nvSpPr>
        <p:spPr>
          <a:xfrm>
            <a:off x="5177062" y="1222039"/>
            <a:ext cx="6272022" cy="3227647"/>
          </a:xfrm>
        </p:spPr>
        <p:txBody>
          <a:bodyPr vert="horz" lIns="91440" tIns="45720" rIns="91440" bIns="45720" rtlCol="0" anchor="t">
            <a:noAutofit/>
          </a:bodyPr>
          <a:lstStyle/>
          <a:p>
            <a:r>
              <a:rPr lang="en-US" sz="2800" dirty="0">
                <a:latin typeface="Myriad Pro"/>
                <a:ea typeface="+mn-lt"/>
                <a:cs typeface="+mn-lt"/>
                <a:hlinkClick r:id="rId3">
                  <a:extLst>
                    <a:ext uri="{A12FA001-AC4F-418D-AE19-62706E023703}">
                      <ahyp:hlinkClr xmlns:ahyp="http://schemas.microsoft.com/office/drawing/2018/hyperlinkcolor" val="tx"/>
                    </a:ext>
                  </a:extLst>
                </a:hlinkClick>
              </a:rPr>
              <a:t>https://www.scope.org.uk/campaigns/disability-perception-gap/</a:t>
            </a:r>
            <a:endParaRPr lang="en-US" sz="2800">
              <a:latin typeface="Myriad Pro"/>
              <a:ea typeface="+mn-lt"/>
              <a:cs typeface="+mn-lt"/>
            </a:endParaRPr>
          </a:p>
          <a:p>
            <a:r>
              <a:rPr lang="en-US" sz="2800" dirty="0">
                <a:latin typeface="Myriad Pro"/>
                <a:ea typeface="+mn-lt"/>
                <a:cs typeface="+mn-lt"/>
              </a:rPr>
              <a:t>Lets take a look at the above report produced by SCOPE</a:t>
            </a:r>
          </a:p>
          <a:p>
            <a:r>
              <a:rPr lang="en-US" sz="2800" dirty="0">
                <a:latin typeface="Myriad Pro"/>
                <a:ea typeface="+mn-lt"/>
                <a:cs typeface="+mn-lt"/>
              </a:rPr>
              <a:t>What are the  British public’s attitudes to disabled people?</a:t>
            </a:r>
            <a:endParaRPr lang="en-US" sz="2800" dirty="0">
              <a:latin typeface="Rockwell" panose="02060603020205020403"/>
              <a:ea typeface="+mn-lt"/>
              <a:cs typeface="+mn-lt"/>
            </a:endParaRPr>
          </a:p>
        </p:txBody>
      </p:sp>
      <p:pic>
        <p:nvPicPr>
          <p:cNvPr id="21" name="Picture 20" descr="A blue and white text on a blue background&#10;&#10;Description automatically generated">
            <a:extLst>
              <a:ext uri="{FF2B5EF4-FFF2-40B4-BE49-F238E27FC236}">
                <a16:creationId xmlns:a16="http://schemas.microsoft.com/office/drawing/2014/main" id="{9628CADC-BD6E-06DF-271B-6647B9705DC8}"/>
              </a:ext>
            </a:extLst>
          </p:cNvPr>
          <p:cNvPicPr>
            <a:picLocks noChangeAspect="1"/>
          </p:cNvPicPr>
          <p:nvPr/>
        </p:nvPicPr>
        <p:blipFill>
          <a:blip r:embed="rId4"/>
          <a:stretch>
            <a:fillRect/>
          </a:stretch>
        </p:blipFill>
        <p:spPr>
          <a:xfrm>
            <a:off x="-3395" y="5703438"/>
            <a:ext cx="12088424" cy="1155483"/>
          </a:xfrm>
          <a:prstGeom prst="rect">
            <a:avLst/>
          </a:prstGeom>
          <a:ln w="9525">
            <a:noFill/>
          </a:ln>
        </p:spPr>
      </p:pic>
    </p:spTree>
    <p:extLst>
      <p:ext uri="{BB962C8B-B14F-4D97-AF65-F5344CB8AC3E}">
        <p14:creationId xmlns:p14="http://schemas.microsoft.com/office/powerpoint/2010/main" val="720499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2668E-F096-432D-A48B-733FB2C44822}"/>
              </a:ext>
            </a:extLst>
          </p:cNvPr>
          <p:cNvSpPr>
            <a:spLocks noGrp="1"/>
          </p:cNvSpPr>
          <p:nvPr>
            <p:ph type="title"/>
          </p:nvPr>
        </p:nvSpPr>
        <p:spPr>
          <a:xfrm>
            <a:off x="888631" y="2340400"/>
            <a:ext cx="3498979" cy="2456442"/>
          </a:xfrm>
        </p:spPr>
        <p:txBody>
          <a:bodyPr>
            <a:normAutofit/>
          </a:bodyPr>
          <a:lstStyle/>
          <a:p>
            <a:r>
              <a:rPr lang="en-GB" sz="4400" b="1" dirty="0">
                <a:latin typeface="Arial"/>
                <a:cs typeface="Arial"/>
              </a:rPr>
              <a:t>Disabilities and Ethnic Minorities</a:t>
            </a:r>
            <a:endParaRPr lang="en-GB"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8517DBA-DE5A-40B1-A844-DCBB4AD557DC}"/>
              </a:ext>
            </a:extLst>
          </p:cNvPr>
          <p:cNvSpPr>
            <a:spLocks noGrp="1"/>
          </p:cNvSpPr>
          <p:nvPr>
            <p:ph idx="1"/>
          </p:nvPr>
        </p:nvSpPr>
        <p:spPr>
          <a:xfrm>
            <a:off x="4712230" y="4303494"/>
            <a:ext cx="7327537" cy="2197189"/>
          </a:xfrm>
        </p:spPr>
        <p:txBody>
          <a:bodyPr vert="horz" lIns="91440" tIns="45720" rIns="91440" bIns="45720" rtlCol="0" anchor="ctr">
            <a:noAutofit/>
          </a:bodyPr>
          <a:lstStyle/>
          <a:p>
            <a:r>
              <a:rPr lang="en-GB" sz="2400" dirty="0">
                <a:latin typeface="Arial"/>
                <a:cs typeface="Arial"/>
              </a:rPr>
              <a:t>Using the University Library can you spend source a journal article relating to disability and ethnic minorities</a:t>
            </a:r>
            <a:endParaRPr lang="en-GB" sz="2400">
              <a:latin typeface="Arial" panose="020B0604020202020204" pitchFamily="34" charset="0"/>
              <a:cs typeface="Arial" panose="020B0604020202020204" pitchFamily="34" charset="0"/>
            </a:endParaRPr>
          </a:p>
          <a:p>
            <a:r>
              <a:rPr lang="en-GB" sz="2400" dirty="0">
                <a:latin typeface="Arial"/>
                <a:cs typeface="Arial"/>
              </a:rPr>
              <a:t>What was mentioned about health inequalities and access to care?</a:t>
            </a:r>
            <a:endParaRPr lang="en-GB" sz="2400" dirty="0">
              <a:latin typeface="Arial" panose="020B0604020202020204" pitchFamily="34" charset="0"/>
              <a:cs typeface="Arial" panose="020B0604020202020204" pitchFamily="34" charset="0"/>
            </a:endParaRPr>
          </a:p>
          <a:p>
            <a:pPr>
              <a:lnSpc>
                <a:spcPct val="110000"/>
              </a:lnSpc>
            </a:pPr>
            <a:endParaRPr lang="en-GB" dirty="0">
              <a:latin typeface="Arial" panose="020B0604020202020204" pitchFamily="34" charset="0"/>
              <a:cs typeface="Arial" panose="020B0604020202020204" pitchFamily="34" charset="0"/>
            </a:endParaRPr>
          </a:p>
          <a:p>
            <a:pPr>
              <a:lnSpc>
                <a:spcPct val="110000"/>
              </a:lnSpc>
            </a:pPr>
            <a:endParaRPr lang="en-GB" dirty="0">
              <a:latin typeface="Arial" panose="020B0604020202020204" pitchFamily="34" charset="0"/>
              <a:cs typeface="Arial" panose="020B0604020202020204" pitchFamily="34" charset="0"/>
            </a:endParaRPr>
          </a:p>
          <a:p>
            <a:pPr>
              <a:lnSpc>
                <a:spcPct val="110000"/>
              </a:lnSpc>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Rockwell" panose="02060603020205020403"/>
              <a:cs typeface="Arial" panose="020B0604020202020204" pitchFamily="34" charset="0"/>
            </a:endParaRPr>
          </a:p>
        </p:txBody>
      </p:sp>
      <p:pic>
        <p:nvPicPr>
          <p:cNvPr id="5" name="Picture 4" descr="A blue and white text on a blue background&#10;&#10;Description automatically generated">
            <a:extLst>
              <a:ext uri="{FF2B5EF4-FFF2-40B4-BE49-F238E27FC236}">
                <a16:creationId xmlns:a16="http://schemas.microsoft.com/office/drawing/2014/main" id="{99B0AF75-C17F-1F26-447A-DEA025F84194}"/>
              </a:ext>
            </a:extLst>
          </p:cNvPr>
          <p:cNvPicPr>
            <a:picLocks noChangeAspect="1"/>
          </p:cNvPicPr>
          <p:nvPr/>
        </p:nvPicPr>
        <p:blipFill>
          <a:blip r:embed="rId2"/>
          <a:stretch>
            <a:fillRect/>
          </a:stretch>
        </p:blipFill>
        <p:spPr>
          <a:xfrm>
            <a:off x="4624" y="5749151"/>
            <a:ext cx="12182202" cy="1123681"/>
          </a:xfrm>
          <a:prstGeom prst="rect">
            <a:avLst/>
          </a:prstGeom>
        </p:spPr>
      </p:pic>
    </p:spTree>
    <p:extLst>
      <p:ext uri="{BB962C8B-B14F-4D97-AF65-F5344CB8AC3E}">
        <p14:creationId xmlns:p14="http://schemas.microsoft.com/office/powerpoint/2010/main" val="3346631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2" name="Rectangle 171">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4" name="Group 173">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75"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B8208DB-CDDC-4667-8CDD-D5E2AE68F9AA}"/>
              </a:ext>
            </a:extLst>
          </p:cNvPr>
          <p:cNvSpPr>
            <a:spLocks noGrp="1"/>
          </p:cNvSpPr>
          <p:nvPr>
            <p:ph type="title"/>
          </p:nvPr>
        </p:nvSpPr>
        <p:spPr>
          <a:xfrm>
            <a:off x="940046" y="45250"/>
            <a:ext cx="10488547" cy="1190912"/>
          </a:xfrm>
        </p:spPr>
        <p:txBody>
          <a:bodyPr>
            <a:normAutofit/>
          </a:bodyPr>
          <a:lstStyle/>
          <a:p>
            <a:r>
              <a:rPr lang="en-GB" b="1">
                <a:solidFill>
                  <a:schemeClr val="tx2"/>
                </a:solidFill>
                <a:latin typeface="Arial" panose="020B0604020202020204" pitchFamily="34" charset="0"/>
                <a:cs typeface="Arial" panose="020B0604020202020204" pitchFamily="34" charset="0"/>
              </a:rPr>
              <a:t>Inclusive language</a:t>
            </a:r>
            <a:endParaRPr lang="es-ES" b="1">
              <a:solidFill>
                <a:schemeClr val="tx2"/>
              </a:solidFill>
              <a:latin typeface="Arial" panose="020B0604020202020204" pitchFamily="34" charset="0"/>
              <a:cs typeface="Arial" panose="020B0604020202020204" pitchFamily="34" charset="0"/>
            </a:endParaRPr>
          </a:p>
        </p:txBody>
      </p:sp>
      <p:sp>
        <p:nvSpPr>
          <p:cNvPr id="197" name="Rectangle 19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white text on a blue background&#10;&#10;Description automatically generated">
            <a:extLst>
              <a:ext uri="{FF2B5EF4-FFF2-40B4-BE49-F238E27FC236}">
                <a16:creationId xmlns:a16="http://schemas.microsoft.com/office/drawing/2014/main" id="{68EF0F98-A189-7EFE-4B19-CCFB762A2584}"/>
              </a:ext>
            </a:extLst>
          </p:cNvPr>
          <p:cNvPicPr>
            <a:picLocks noChangeAspect="1"/>
          </p:cNvPicPr>
          <p:nvPr/>
        </p:nvPicPr>
        <p:blipFill>
          <a:blip r:embed="rId3"/>
          <a:stretch>
            <a:fillRect/>
          </a:stretch>
        </p:blipFill>
        <p:spPr>
          <a:xfrm>
            <a:off x="1288" y="5674977"/>
            <a:ext cx="12188248" cy="1178105"/>
          </a:xfrm>
          <a:prstGeom prst="rect">
            <a:avLst/>
          </a:prstGeom>
          <a:ln w="12700">
            <a:noFill/>
          </a:ln>
        </p:spPr>
      </p:pic>
      <p:sp>
        <p:nvSpPr>
          <p:cNvPr id="3" name="Content Placeholder 2">
            <a:extLst>
              <a:ext uri="{FF2B5EF4-FFF2-40B4-BE49-F238E27FC236}">
                <a16:creationId xmlns:a16="http://schemas.microsoft.com/office/drawing/2014/main" id="{C9B50BB8-0452-429A-B687-1D0DDD359AEC}"/>
              </a:ext>
            </a:extLst>
          </p:cNvPr>
          <p:cNvSpPr>
            <a:spLocks noGrp="1"/>
          </p:cNvSpPr>
          <p:nvPr>
            <p:ph idx="1"/>
          </p:nvPr>
        </p:nvSpPr>
        <p:spPr>
          <a:xfrm>
            <a:off x="671565" y="1314450"/>
            <a:ext cx="10656003" cy="4344437"/>
          </a:xfrm>
          <a:solidFill>
            <a:schemeClr val="bg1"/>
          </a:solidFill>
        </p:spPr>
        <p:txBody>
          <a:bodyPr>
            <a:normAutofit/>
          </a:bodyPr>
          <a:lstStyle/>
          <a:p>
            <a:pPr>
              <a:lnSpc>
                <a:spcPct val="110000"/>
              </a:lnSpc>
            </a:pPr>
            <a:r>
              <a:rPr lang="en-GB" sz="2400" dirty="0">
                <a:latin typeface="Arial"/>
                <a:cs typeface="Arial"/>
              </a:rPr>
              <a:t>People worry about what words to use, as they don’t want to cause offence. There is an implied fear that people with disabilities are very sensitive.</a:t>
            </a:r>
          </a:p>
          <a:p>
            <a:pPr>
              <a:lnSpc>
                <a:spcPct val="110000"/>
              </a:lnSpc>
            </a:pPr>
            <a:r>
              <a:rPr lang="en-GB" sz="2400" dirty="0">
                <a:latin typeface="Arial"/>
                <a:cs typeface="Arial"/>
              </a:rPr>
              <a:t>Terminology - see people as individuals first, rather than focusing on their medical conditions. </a:t>
            </a:r>
            <a:endParaRPr lang="en-GB" sz="2400" dirty="0">
              <a:latin typeface="Arial" panose="020B0604020202020204" pitchFamily="34" charset="0"/>
              <a:cs typeface="Arial" panose="020B0604020202020204" pitchFamily="34" charset="0"/>
            </a:endParaRPr>
          </a:p>
          <a:p>
            <a:pPr>
              <a:lnSpc>
                <a:spcPct val="110000"/>
              </a:lnSpc>
            </a:pPr>
            <a:r>
              <a:rPr lang="en-GB" sz="2400" dirty="0">
                <a:latin typeface="Arial"/>
                <a:cs typeface="Arial"/>
              </a:rPr>
              <a:t>E.g.  You might say ‘people with epilepsy’ rather than  ‘epileptics’ </a:t>
            </a:r>
            <a:endParaRPr lang="en-GB" sz="2400" dirty="0">
              <a:latin typeface="Arial" panose="020B0604020202020204" pitchFamily="34" charset="0"/>
              <a:cs typeface="Arial" panose="020B0604020202020204" pitchFamily="34" charset="0"/>
            </a:endParaRPr>
          </a:p>
          <a:p>
            <a:pPr marL="0" indent="0">
              <a:lnSpc>
                <a:spcPct val="110000"/>
              </a:lnSpc>
              <a:buNone/>
            </a:pPr>
            <a:r>
              <a:rPr lang="en-GB" sz="2400" dirty="0">
                <a:latin typeface="Arial"/>
                <a:cs typeface="Arial"/>
              </a:rPr>
              <a:t>So you see someone sitting in a wheelchair, what do you call them?</a:t>
            </a:r>
          </a:p>
          <a:p>
            <a:pPr marL="0" indent="0">
              <a:lnSpc>
                <a:spcPct val="110000"/>
              </a:lnSpc>
              <a:buNone/>
            </a:pPr>
            <a:r>
              <a:rPr lang="en-GB" sz="2400" dirty="0">
                <a:highlight>
                  <a:srgbClr val="FFFF00"/>
                </a:highlight>
                <a:latin typeface="Arial"/>
                <a:cs typeface="Arial"/>
              </a:rPr>
              <a:t>Complete the inclusive language quiz on Moodle</a:t>
            </a:r>
          </a:p>
        </p:txBody>
      </p:sp>
    </p:spTree>
    <p:extLst>
      <p:ext uri="{BB962C8B-B14F-4D97-AF65-F5344CB8AC3E}">
        <p14:creationId xmlns:p14="http://schemas.microsoft.com/office/powerpoint/2010/main" val="4176134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2F61F-F44D-4859-ACE8-49ECA5449643}"/>
              </a:ext>
            </a:extLst>
          </p:cNvPr>
          <p:cNvSpPr>
            <a:spLocks noGrp="1"/>
          </p:cNvSpPr>
          <p:nvPr>
            <p:ph type="title"/>
          </p:nvPr>
        </p:nvSpPr>
        <p:spPr>
          <a:xfrm>
            <a:off x="609600" y="274638"/>
            <a:ext cx="10972800" cy="1143000"/>
          </a:xfrm>
        </p:spPr>
        <p:txBody>
          <a:bodyPr anchor="ctr">
            <a:normAutofit/>
          </a:bodyPr>
          <a:lstStyle/>
          <a:p>
            <a:r>
              <a:rPr lang="en-GB" b="1"/>
              <a:t>INDEPENDENT LIVING</a:t>
            </a:r>
            <a:endParaRPr lang="es-ES" b="1"/>
          </a:p>
        </p:txBody>
      </p:sp>
      <p:sp>
        <p:nvSpPr>
          <p:cNvPr id="3" name="Content Placeholder 2">
            <a:extLst>
              <a:ext uri="{FF2B5EF4-FFF2-40B4-BE49-F238E27FC236}">
                <a16:creationId xmlns:a16="http://schemas.microsoft.com/office/drawing/2014/main" id="{4313D65A-F238-4B05-8AD1-59CF06324AA2}"/>
              </a:ext>
            </a:extLst>
          </p:cNvPr>
          <p:cNvSpPr>
            <a:spLocks noGrp="1"/>
          </p:cNvSpPr>
          <p:nvPr>
            <p:ph sz="half" idx="2"/>
          </p:nvPr>
        </p:nvSpPr>
        <p:spPr>
          <a:xfrm>
            <a:off x="701002" y="2017731"/>
            <a:ext cx="7269622" cy="3414365"/>
          </a:xfrm>
        </p:spPr>
        <p:txBody>
          <a:bodyPr>
            <a:normAutofit/>
          </a:bodyPr>
          <a:lstStyle/>
          <a:p>
            <a:pPr>
              <a:lnSpc>
                <a:spcPct val="90000"/>
              </a:lnSpc>
            </a:pPr>
            <a:r>
              <a:rPr lang="en-GB" sz="2200" dirty="0"/>
              <a:t>With community care reforms in the 1980s, many more disabled people left residential institutions to live in the community. </a:t>
            </a:r>
          </a:p>
          <a:p>
            <a:pPr marL="0" indent="0">
              <a:lnSpc>
                <a:spcPct val="90000"/>
              </a:lnSpc>
              <a:buNone/>
            </a:pPr>
            <a:endParaRPr lang="en-GB" sz="2200" dirty="0"/>
          </a:p>
          <a:p>
            <a:pPr>
              <a:lnSpc>
                <a:spcPct val="90000"/>
              </a:lnSpc>
            </a:pPr>
            <a:r>
              <a:rPr lang="en-GB" sz="2200" dirty="0"/>
              <a:t>Disabled people’s organisations which had been founded to campaign for inclusion now increasingly took on roles as providers of advice and support services.</a:t>
            </a:r>
            <a:endParaRPr lang="es-ES" sz="2200" dirty="0"/>
          </a:p>
        </p:txBody>
      </p:sp>
      <p:pic>
        <p:nvPicPr>
          <p:cNvPr id="1026" name="Picture 2" descr="Supported Living - Community Integrated Care">
            <a:extLst>
              <a:ext uri="{FF2B5EF4-FFF2-40B4-BE49-F238E27FC236}">
                <a16:creationId xmlns:a16="http://schemas.microsoft.com/office/drawing/2014/main" id="{1B918488-330A-FEB8-0225-3FC583B84C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320" r="3" b="3"/>
          <a:stretch/>
        </p:blipFill>
        <p:spPr bwMode="auto">
          <a:xfrm>
            <a:off x="8062026" y="3539293"/>
            <a:ext cx="3235516" cy="2049947"/>
          </a:xfrm>
          <a:prstGeom prst="rect">
            <a:avLst/>
          </a:prstGeom>
          <a:solidFill>
            <a:srgbClr val="FFFFFF"/>
          </a:solidFill>
        </p:spPr>
      </p:pic>
      <p:pic>
        <p:nvPicPr>
          <p:cNvPr id="1030" name="Picture 6" descr="Supported Living For People With Disabilities | Achieve Together">
            <a:extLst>
              <a:ext uri="{FF2B5EF4-FFF2-40B4-BE49-F238E27FC236}">
                <a16:creationId xmlns:a16="http://schemas.microsoft.com/office/drawing/2014/main" id="{A7839A70-D48A-F6F6-1839-B9B6FCAD4B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2025" y="1220876"/>
            <a:ext cx="3235516" cy="2208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2263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Onboarding">
            <a:extLst>
              <a:ext uri="{FF2B5EF4-FFF2-40B4-BE49-F238E27FC236}">
                <a16:creationId xmlns:a16="http://schemas.microsoft.com/office/drawing/2014/main" id="{2D3EE900-E817-4014-B174-119EDC1BF3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07568" y="1628800"/>
            <a:ext cx="2510028" cy="2510028"/>
          </a:xfrm>
          <a:prstGeom prst="rect">
            <a:avLst/>
          </a:prstGeom>
          <a:ln w="12700">
            <a:noFill/>
          </a:ln>
        </p:spPr>
      </p:pic>
      <p:sp>
        <p:nvSpPr>
          <p:cNvPr id="3" name="Content Placeholder 2">
            <a:extLst>
              <a:ext uri="{FF2B5EF4-FFF2-40B4-BE49-F238E27FC236}">
                <a16:creationId xmlns:a16="http://schemas.microsoft.com/office/drawing/2014/main" id="{09AFFE74-E036-4C1B-AF17-471659F42AD7}"/>
              </a:ext>
            </a:extLst>
          </p:cNvPr>
          <p:cNvSpPr>
            <a:spLocks noGrp="1"/>
          </p:cNvSpPr>
          <p:nvPr>
            <p:ph idx="1"/>
          </p:nvPr>
        </p:nvSpPr>
        <p:spPr>
          <a:xfrm>
            <a:off x="5303912" y="1086464"/>
            <a:ext cx="5040560" cy="2774752"/>
          </a:xfrm>
        </p:spPr>
        <p:txBody>
          <a:bodyPr>
            <a:noAutofit/>
          </a:bodyPr>
          <a:lstStyle/>
          <a:p>
            <a:pPr algn="just"/>
            <a:r>
              <a:rPr lang="en-GB" sz="1800" dirty="0">
                <a:cs typeface="Arial" panose="020B0604020202020204" pitchFamily="34" charset="0"/>
              </a:rPr>
              <a:t>Personal assistance is a model of support which was pioneered by the disability rights community in the 1970s.</a:t>
            </a:r>
          </a:p>
          <a:p>
            <a:pPr algn="just"/>
            <a:endParaRPr lang="en-GB" sz="1800" dirty="0">
              <a:cs typeface="Arial" panose="020B0604020202020204" pitchFamily="34" charset="0"/>
            </a:endParaRPr>
          </a:p>
          <a:p>
            <a:pPr algn="just"/>
            <a:r>
              <a:rPr lang="en-GB" sz="1800" dirty="0">
                <a:cs typeface="Arial" panose="020B0604020202020204" pitchFamily="34" charset="0"/>
              </a:rPr>
              <a:t> Rather than depending on institutional support, or family support, or waiting at home for local authority carers to come on their rounds, personal assistance means that the individual receives </a:t>
            </a:r>
            <a:r>
              <a:rPr lang="en-GB" sz="1800" b="1" dirty="0">
                <a:highlight>
                  <a:srgbClr val="FFFF00"/>
                </a:highlight>
                <a:cs typeface="Arial" panose="020B0604020202020204" pitchFamily="34" charset="0"/>
              </a:rPr>
              <a:t>direct payments </a:t>
            </a:r>
            <a:r>
              <a:rPr lang="en-GB" sz="1800" dirty="0">
                <a:cs typeface="Arial" panose="020B0604020202020204" pitchFamily="34" charset="0"/>
              </a:rPr>
              <a:t>to employ their own support workers.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s-ES" sz="1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1AD4ED-58DA-49A6-20E7-0664F4D58844}"/>
              </a:ext>
            </a:extLst>
          </p:cNvPr>
          <p:cNvSpPr txBox="1"/>
          <p:nvPr/>
        </p:nvSpPr>
        <p:spPr>
          <a:xfrm>
            <a:off x="1876287" y="4241302"/>
            <a:ext cx="8468185" cy="1384995"/>
          </a:xfrm>
          <a:prstGeom prst="rect">
            <a:avLst/>
          </a:prstGeom>
          <a:noFill/>
        </p:spPr>
        <p:txBody>
          <a:bodyPr wrap="square" rtlCol="0">
            <a:spAutoFit/>
          </a:bodyPr>
          <a:lstStyle/>
          <a:p>
            <a:r>
              <a:rPr lang="en-GB" sz="2800" dirty="0">
                <a:cs typeface="Arial" panose="020B0604020202020204" pitchFamily="34" charset="0"/>
              </a:rPr>
              <a:t>-</a:t>
            </a:r>
            <a:r>
              <a:rPr lang="en-GB" sz="2800" b="1" dirty="0">
                <a:cs typeface="Arial" panose="020B0604020202020204" pitchFamily="34" charset="0"/>
              </a:rPr>
              <a:t>In what ways is this a “life-Changer”?</a:t>
            </a:r>
          </a:p>
          <a:p>
            <a:r>
              <a:rPr lang="en-US" sz="2800" dirty="0">
                <a:hlinkClick r:id="rId4"/>
              </a:rPr>
              <a:t>Direct Payments (short [summary] version) (youtube.com)</a:t>
            </a:r>
            <a:endParaRPr lang="en-GB" sz="2800" dirty="0"/>
          </a:p>
        </p:txBody>
      </p:sp>
      <p:sp>
        <p:nvSpPr>
          <p:cNvPr id="5" name="TextBox 4">
            <a:extLst>
              <a:ext uri="{FF2B5EF4-FFF2-40B4-BE49-F238E27FC236}">
                <a16:creationId xmlns:a16="http://schemas.microsoft.com/office/drawing/2014/main" id="{93B3B029-DE00-6C28-C4AF-F6C703C5E929}"/>
              </a:ext>
            </a:extLst>
          </p:cNvPr>
          <p:cNvSpPr txBox="1"/>
          <p:nvPr/>
        </p:nvSpPr>
        <p:spPr>
          <a:xfrm>
            <a:off x="3071664" y="260649"/>
            <a:ext cx="5904656" cy="769441"/>
          </a:xfrm>
          <a:prstGeom prst="rect">
            <a:avLst/>
          </a:prstGeom>
          <a:noFill/>
        </p:spPr>
        <p:txBody>
          <a:bodyPr wrap="square" rtlCol="0">
            <a:spAutoFit/>
          </a:bodyPr>
          <a:lstStyle/>
          <a:p>
            <a:r>
              <a:rPr lang="en-GB" sz="4400" b="1" dirty="0"/>
              <a:t>Personal Assistance</a:t>
            </a:r>
          </a:p>
        </p:txBody>
      </p:sp>
    </p:spTree>
    <p:extLst>
      <p:ext uri="{BB962C8B-B14F-4D97-AF65-F5344CB8AC3E}">
        <p14:creationId xmlns:p14="http://schemas.microsoft.com/office/powerpoint/2010/main" val="173185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A63EC-143E-2056-CFC8-43D852291FCB}"/>
              </a:ext>
            </a:extLst>
          </p:cNvPr>
          <p:cNvSpPr>
            <a:spLocks noGrp="1"/>
          </p:cNvSpPr>
          <p:nvPr>
            <p:ph type="title"/>
          </p:nvPr>
        </p:nvSpPr>
        <p:spPr>
          <a:xfrm>
            <a:off x="1981200" y="620688"/>
            <a:ext cx="8229600" cy="1143000"/>
          </a:xfrm>
        </p:spPr>
        <p:txBody>
          <a:bodyPr>
            <a:noAutofit/>
          </a:bodyPr>
          <a:lstStyle/>
          <a:p>
            <a:r>
              <a:rPr lang="en-GB" b="1" dirty="0"/>
              <a:t>Personal Assistance</a:t>
            </a:r>
            <a:br>
              <a:rPr lang="en-GB" b="1" dirty="0"/>
            </a:br>
            <a:endParaRPr lang="en-GB" dirty="0"/>
          </a:p>
        </p:txBody>
      </p:sp>
      <p:sp>
        <p:nvSpPr>
          <p:cNvPr id="3" name="Content Placeholder 2">
            <a:extLst>
              <a:ext uri="{FF2B5EF4-FFF2-40B4-BE49-F238E27FC236}">
                <a16:creationId xmlns:a16="http://schemas.microsoft.com/office/drawing/2014/main" id="{675137DA-94FB-4F6B-7DF3-68267861EDC5}"/>
              </a:ext>
            </a:extLst>
          </p:cNvPr>
          <p:cNvSpPr>
            <a:spLocks noGrp="1"/>
          </p:cNvSpPr>
          <p:nvPr>
            <p:ph idx="1"/>
          </p:nvPr>
        </p:nvSpPr>
        <p:spPr/>
        <p:txBody>
          <a:bodyPr>
            <a:normAutofit/>
          </a:bodyPr>
          <a:lstStyle/>
          <a:p>
            <a:pPr marL="0" indent="0">
              <a:buNone/>
            </a:pPr>
            <a:r>
              <a:rPr lang="en-GB" dirty="0"/>
              <a:t>. . . The link between physical dependency and social dependency is broken.</a:t>
            </a:r>
          </a:p>
          <a:p>
            <a:r>
              <a:rPr lang="en-GB" dirty="0"/>
              <a:t>The disabled person no longer has to feel grateful, or to be at the whim of their care provider</a:t>
            </a:r>
          </a:p>
          <a:p>
            <a:r>
              <a:rPr lang="en-GB" dirty="0"/>
              <a:t>Because they are now the employer, they are in control.  </a:t>
            </a:r>
          </a:p>
          <a:p>
            <a:r>
              <a:rPr lang="en-GB" dirty="0"/>
              <a:t>They can receive assistance how they want, when they want, from whom they want.</a:t>
            </a:r>
          </a:p>
          <a:p>
            <a:endParaRPr lang="en-GB" dirty="0"/>
          </a:p>
        </p:txBody>
      </p:sp>
    </p:spTree>
    <p:extLst>
      <p:ext uri="{BB962C8B-B14F-4D97-AF65-F5344CB8AC3E}">
        <p14:creationId xmlns:p14="http://schemas.microsoft.com/office/powerpoint/2010/main" val="2908280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1A27-C56E-2958-EE83-EB76E9009BE9}"/>
              </a:ext>
            </a:extLst>
          </p:cNvPr>
          <p:cNvSpPr>
            <a:spLocks noGrp="1"/>
          </p:cNvSpPr>
          <p:nvPr>
            <p:ph type="title"/>
          </p:nvPr>
        </p:nvSpPr>
        <p:spPr/>
        <p:txBody>
          <a:bodyPr>
            <a:normAutofit fontScale="90000"/>
          </a:bodyPr>
          <a:lstStyle/>
          <a:p>
            <a:r>
              <a:rPr lang="en-GB" b="1" dirty="0"/>
              <a:t>Disability Price Tag 2023: the Extra Cost of Disability</a:t>
            </a:r>
          </a:p>
        </p:txBody>
      </p:sp>
      <p:sp>
        <p:nvSpPr>
          <p:cNvPr id="3" name="Content Placeholder 2">
            <a:extLst>
              <a:ext uri="{FF2B5EF4-FFF2-40B4-BE49-F238E27FC236}">
                <a16:creationId xmlns:a16="http://schemas.microsoft.com/office/drawing/2014/main" id="{E69C5621-3554-A795-12C4-108EBAD81FFF}"/>
              </a:ext>
            </a:extLst>
          </p:cNvPr>
          <p:cNvSpPr>
            <a:spLocks noGrp="1"/>
          </p:cNvSpPr>
          <p:nvPr>
            <p:ph idx="1"/>
          </p:nvPr>
        </p:nvSpPr>
        <p:spPr/>
        <p:txBody>
          <a:bodyPr>
            <a:normAutofit/>
          </a:bodyPr>
          <a:lstStyle/>
          <a:p>
            <a:r>
              <a:rPr lang="en-GB" sz="2800" dirty="0"/>
              <a:t>In 2023 disabled people continue to face unfair extra costs. </a:t>
            </a:r>
          </a:p>
          <a:p>
            <a:pPr marL="0" indent="0">
              <a:buNone/>
            </a:pPr>
            <a:endParaRPr lang="en-GB" sz="2800" dirty="0"/>
          </a:p>
          <a:p>
            <a:r>
              <a:rPr lang="en-GB" sz="2800" dirty="0"/>
              <a:t>The higher cost of specialist equipment, higher usage of everyday essentials and energy, and an inadequate welfare system, are all making it harder for disabled households to meet the extra cost of disability.</a:t>
            </a:r>
          </a:p>
        </p:txBody>
      </p:sp>
    </p:spTree>
    <p:extLst>
      <p:ext uri="{BB962C8B-B14F-4D97-AF65-F5344CB8AC3E}">
        <p14:creationId xmlns:p14="http://schemas.microsoft.com/office/powerpoint/2010/main" val="2760718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1A27-C56E-2958-EE83-EB76E9009BE9}"/>
              </a:ext>
            </a:extLst>
          </p:cNvPr>
          <p:cNvSpPr>
            <a:spLocks noGrp="1"/>
          </p:cNvSpPr>
          <p:nvPr>
            <p:ph type="title"/>
          </p:nvPr>
        </p:nvSpPr>
        <p:spPr/>
        <p:txBody>
          <a:bodyPr>
            <a:normAutofit fontScale="90000"/>
          </a:bodyPr>
          <a:lstStyle/>
          <a:p>
            <a:r>
              <a:rPr lang="en-GB" b="1" dirty="0"/>
              <a:t>Disability Price Tag 2023: the Extra Cost of Disability</a:t>
            </a:r>
          </a:p>
        </p:txBody>
      </p:sp>
      <p:sp>
        <p:nvSpPr>
          <p:cNvPr id="3" name="Content Placeholder 2">
            <a:extLst>
              <a:ext uri="{FF2B5EF4-FFF2-40B4-BE49-F238E27FC236}">
                <a16:creationId xmlns:a16="http://schemas.microsoft.com/office/drawing/2014/main" id="{E69C5621-3554-A795-12C4-108EBAD81FFF}"/>
              </a:ext>
            </a:extLst>
          </p:cNvPr>
          <p:cNvSpPr>
            <a:spLocks noGrp="1"/>
          </p:cNvSpPr>
          <p:nvPr>
            <p:ph idx="1"/>
          </p:nvPr>
        </p:nvSpPr>
        <p:spPr>
          <a:xfrm>
            <a:off x="804174" y="1710715"/>
            <a:ext cx="10925907" cy="4608512"/>
          </a:xfrm>
        </p:spPr>
        <p:txBody>
          <a:bodyPr>
            <a:normAutofit/>
          </a:bodyPr>
          <a:lstStyle/>
          <a:p>
            <a:r>
              <a:rPr lang="en-GB" sz="2400" dirty="0"/>
              <a:t>The pandemic has had an impact on the cost of living for disabled people and there has not yet been actin to tackle this</a:t>
            </a:r>
          </a:p>
          <a:p>
            <a:r>
              <a:rPr lang="en-GB" sz="2400" dirty="0"/>
              <a:t>On average, in 2021, disabled households (with at least one disabled adult or child) need an additional </a:t>
            </a:r>
            <a:r>
              <a:rPr lang="en-GB" sz="2400" dirty="0">
                <a:solidFill>
                  <a:srgbClr val="FF0000"/>
                </a:solidFill>
              </a:rPr>
              <a:t>£975 </a:t>
            </a:r>
            <a:r>
              <a:rPr lang="en-GB" sz="2400" dirty="0"/>
              <a:t>a month to have the same standard of living as non-disabled households.</a:t>
            </a:r>
          </a:p>
          <a:p>
            <a:r>
              <a:rPr lang="en-GB" sz="2400" dirty="0">
                <a:solidFill>
                  <a:srgbClr val="444444"/>
                </a:solidFill>
                <a:latin typeface="Hargreaves"/>
              </a:rPr>
              <a:t>If this figure is updated to account for inflation over the current period 2022/2023, these extra costs rise to £1,122 per month.</a:t>
            </a:r>
          </a:p>
          <a:p>
            <a:r>
              <a:rPr lang="en-GB" sz="2600" dirty="0">
                <a:hlinkClick r:id="rId2"/>
              </a:rPr>
              <a:t>https://www.scope.org.uk/campaigns/extra-costs/disability-price-tag-2023/</a:t>
            </a:r>
            <a:r>
              <a:rPr lang="en-GB" sz="2600" dirty="0"/>
              <a:t> </a:t>
            </a:r>
          </a:p>
        </p:txBody>
      </p:sp>
    </p:spTree>
    <p:extLst>
      <p:ext uri="{BB962C8B-B14F-4D97-AF65-F5344CB8AC3E}">
        <p14:creationId xmlns:p14="http://schemas.microsoft.com/office/powerpoint/2010/main" val="492162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6D76A-1437-4136-A828-A56CA229CB35}"/>
              </a:ext>
            </a:extLst>
          </p:cNvPr>
          <p:cNvSpPr>
            <a:spLocks noGrp="1"/>
          </p:cNvSpPr>
          <p:nvPr>
            <p:ph type="title"/>
          </p:nvPr>
        </p:nvSpPr>
        <p:spPr/>
        <p:txBody>
          <a:bodyPr/>
          <a:lstStyle/>
          <a:p>
            <a:r>
              <a:rPr lang="en-GB" b="1" dirty="0"/>
              <a:t>Disabling Barriers:</a:t>
            </a:r>
            <a:endParaRPr lang="es-ES" b="1" dirty="0"/>
          </a:p>
        </p:txBody>
      </p:sp>
      <p:sp>
        <p:nvSpPr>
          <p:cNvPr id="3" name="Content Placeholder 2">
            <a:extLst>
              <a:ext uri="{FF2B5EF4-FFF2-40B4-BE49-F238E27FC236}">
                <a16:creationId xmlns:a16="http://schemas.microsoft.com/office/drawing/2014/main" id="{B35E1381-7D2E-486C-BB30-00EF25BDE9A2}"/>
              </a:ext>
            </a:extLst>
          </p:cNvPr>
          <p:cNvSpPr>
            <a:spLocks noGrp="1"/>
          </p:cNvSpPr>
          <p:nvPr>
            <p:ph idx="1"/>
          </p:nvPr>
        </p:nvSpPr>
        <p:spPr/>
        <p:txBody>
          <a:bodyPr>
            <a:normAutofit/>
          </a:bodyPr>
          <a:lstStyle/>
          <a:p>
            <a:r>
              <a:rPr lang="en-GB" b="1" i="0" dirty="0">
                <a:solidFill>
                  <a:srgbClr val="222222"/>
                </a:solidFill>
                <a:effectLst/>
                <a:latin typeface="arial" panose="020B0604020202020204" pitchFamily="34" charset="0"/>
              </a:rPr>
              <a:t>Disabling barriers</a:t>
            </a:r>
            <a:r>
              <a:rPr lang="en-GB" b="0" i="0" dirty="0">
                <a:solidFill>
                  <a:srgbClr val="222222"/>
                </a:solidFill>
                <a:effectLst/>
                <a:latin typeface="arial" panose="020B0604020202020204" pitchFamily="34" charset="0"/>
              </a:rPr>
              <a:t> are circumstances and conditions that prevent </a:t>
            </a:r>
            <a:r>
              <a:rPr lang="en-GB" b="1" i="0" dirty="0">
                <a:solidFill>
                  <a:srgbClr val="222222"/>
                </a:solidFill>
                <a:effectLst/>
                <a:latin typeface="arial" panose="020B0604020202020204" pitchFamily="34" charset="0"/>
              </a:rPr>
              <a:t>disabled</a:t>
            </a:r>
            <a:r>
              <a:rPr lang="en-GB" b="0" i="0" dirty="0">
                <a:solidFill>
                  <a:srgbClr val="222222"/>
                </a:solidFill>
                <a:effectLst/>
                <a:latin typeface="arial" panose="020B0604020202020204" pitchFamily="34" charset="0"/>
              </a:rPr>
              <a:t> people from fully participating in their society.</a:t>
            </a:r>
          </a:p>
          <a:p>
            <a:r>
              <a:rPr lang="en-GB" b="1" dirty="0">
                <a:solidFill>
                  <a:srgbClr val="222222"/>
                </a:solidFill>
                <a:latin typeface="arial" panose="020B0604020202020204" pitchFamily="34" charset="0"/>
              </a:rPr>
              <a:t>Dimensions:</a:t>
            </a:r>
          </a:p>
          <a:p>
            <a:pPr lvl="1"/>
            <a:r>
              <a:rPr lang="en-GB" sz="2400" dirty="0"/>
              <a:t>the physical and information environment;</a:t>
            </a:r>
          </a:p>
          <a:p>
            <a:pPr lvl="1"/>
            <a:r>
              <a:rPr lang="en-GB" sz="2400" dirty="0"/>
              <a:t>the role of negative attitudes; </a:t>
            </a:r>
          </a:p>
          <a:p>
            <a:pPr lvl="1"/>
            <a:r>
              <a:rPr lang="en-GB" sz="2400" dirty="0"/>
              <a:t>the possibilities of equal opportunities in employment</a:t>
            </a:r>
            <a:endParaRPr lang="es-ES" sz="2400" dirty="0"/>
          </a:p>
        </p:txBody>
      </p:sp>
    </p:spTree>
    <p:extLst>
      <p:ext uri="{BB962C8B-B14F-4D97-AF65-F5344CB8AC3E}">
        <p14:creationId xmlns:p14="http://schemas.microsoft.com/office/powerpoint/2010/main" val="180652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B6AE-50CE-4C4A-9E83-48C588A153B0}"/>
              </a:ext>
            </a:extLst>
          </p:cNvPr>
          <p:cNvSpPr>
            <a:spLocks noGrp="1"/>
          </p:cNvSpPr>
          <p:nvPr>
            <p:ph type="title"/>
          </p:nvPr>
        </p:nvSpPr>
        <p:spPr>
          <a:xfrm>
            <a:off x="2207568" y="-171400"/>
            <a:ext cx="8352928" cy="1842332"/>
          </a:xfrm>
        </p:spPr>
        <p:txBody>
          <a:bodyPr>
            <a:noAutofit/>
          </a:bodyPr>
          <a:lstStyle/>
          <a:p>
            <a:r>
              <a:rPr lang="en-GB" sz="3600" b="1" dirty="0">
                <a:latin typeface="+mn-lt"/>
                <a:cs typeface="Arial" panose="020B0604020202020204" pitchFamily="34" charset="0"/>
              </a:rPr>
              <a:t>Why do Disabled People seem to be Disproportionately Targeted?</a:t>
            </a:r>
            <a:endParaRPr lang="es-ES" sz="3600" b="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0ACE0BE5-057C-45DC-B355-1200AF0F5D40}"/>
              </a:ext>
            </a:extLst>
          </p:cNvPr>
          <p:cNvSpPr>
            <a:spLocks noGrp="1"/>
          </p:cNvSpPr>
          <p:nvPr>
            <p:ph idx="1"/>
          </p:nvPr>
        </p:nvSpPr>
        <p:spPr>
          <a:xfrm>
            <a:off x="2149371" y="1670932"/>
            <a:ext cx="8229600" cy="3917032"/>
          </a:xfrm>
        </p:spPr>
        <p:txBody>
          <a:bodyPr>
            <a:noAutofit/>
          </a:bodyPr>
          <a:lstStyle/>
          <a:p>
            <a:r>
              <a:rPr lang="en-GB" sz="2400" dirty="0">
                <a:cs typeface="Arial" panose="020B0604020202020204" pitchFamily="34" charset="0"/>
              </a:rPr>
              <a:t>Disabled people may have vulnerabilities arising from impairment.  </a:t>
            </a:r>
          </a:p>
          <a:p>
            <a:r>
              <a:rPr lang="en-GB" sz="2400" dirty="0">
                <a:cs typeface="Arial" panose="020B0604020202020204" pitchFamily="34" charset="0"/>
              </a:rPr>
              <a:t>The person with mobility impairment cannot run away; </a:t>
            </a:r>
          </a:p>
          <a:p>
            <a:r>
              <a:rPr lang="en-GB" sz="2400" dirty="0">
                <a:cs typeface="Arial" panose="020B0604020202020204" pitchFamily="34" charset="0"/>
              </a:rPr>
              <a:t>the blind or deaf person can less easily perceive danger; </a:t>
            </a:r>
          </a:p>
          <a:p>
            <a:r>
              <a:rPr lang="en-GB" sz="2400" dirty="0">
                <a:cs typeface="Arial" panose="020B0604020202020204" pitchFamily="34" charset="0"/>
              </a:rPr>
              <a:t>someone with a speech or language impairment cannot communicate what has happened to them; </a:t>
            </a:r>
          </a:p>
          <a:p>
            <a:r>
              <a:rPr lang="en-GB" sz="2400" dirty="0">
                <a:cs typeface="Arial" panose="020B0604020202020204" pitchFamily="34" charset="0"/>
              </a:rPr>
              <a:t>the physically frail person cannot defend themselves; a person with learning difficulties may be naïve and trusting or too open with information. </a:t>
            </a:r>
            <a:br>
              <a:rPr lang="en-GB" sz="2400" dirty="0"/>
            </a:br>
            <a:endParaRPr lang="es-ES" sz="2400" dirty="0"/>
          </a:p>
        </p:txBody>
      </p:sp>
    </p:spTree>
    <p:extLst>
      <p:ext uri="{BB962C8B-B14F-4D97-AF65-F5344CB8AC3E}">
        <p14:creationId xmlns:p14="http://schemas.microsoft.com/office/powerpoint/2010/main" val="3019774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0E15E-CA69-48F3-9BDB-2A09CC739CA8}"/>
              </a:ext>
            </a:extLst>
          </p:cNvPr>
          <p:cNvSpPr>
            <a:spLocks noGrp="1"/>
          </p:cNvSpPr>
          <p:nvPr>
            <p:ph type="title"/>
          </p:nvPr>
        </p:nvSpPr>
        <p:spPr/>
        <p:txBody>
          <a:bodyPr>
            <a:noAutofit/>
          </a:bodyPr>
          <a:lstStyle/>
          <a:p>
            <a:r>
              <a:rPr lang="en-GB" b="1" dirty="0"/>
              <a:t>A Life Worth Living With Disability</a:t>
            </a:r>
            <a:endParaRPr lang="es-ES" b="1" dirty="0"/>
          </a:p>
        </p:txBody>
      </p:sp>
      <p:sp>
        <p:nvSpPr>
          <p:cNvPr id="3" name="Content Placeholder 2">
            <a:extLst>
              <a:ext uri="{FF2B5EF4-FFF2-40B4-BE49-F238E27FC236}">
                <a16:creationId xmlns:a16="http://schemas.microsoft.com/office/drawing/2014/main" id="{31A40681-0522-4C42-8018-24EF67AC4ECB}"/>
              </a:ext>
            </a:extLst>
          </p:cNvPr>
          <p:cNvSpPr>
            <a:spLocks noGrp="1"/>
          </p:cNvSpPr>
          <p:nvPr>
            <p:ph idx="1"/>
          </p:nvPr>
        </p:nvSpPr>
        <p:spPr/>
        <p:txBody>
          <a:bodyPr>
            <a:normAutofit/>
          </a:bodyPr>
          <a:lstStyle/>
          <a:p>
            <a:r>
              <a:rPr lang="en-GB" dirty="0"/>
              <a:t>Depending on the age that disability affects the individual, it is experienced very differently.</a:t>
            </a:r>
            <a:br>
              <a:rPr lang="en-GB" dirty="0"/>
            </a:br>
            <a:br>
              <a:rPr lang="en-GB" dirty="0"/>
            </a:br>
            <a:r>
              <a:rPr lang="en-GB" sz="2800" b="1" dirty="0"/>
              <a:t>‘I’d rather be better be dead than disabled’. </a:t>
            </a:r>
            <a:r>
              <a:rPr lang="en-GB" sz="2800" dirty="0"/>
              <a:t>Disability, in everyday thought, is associated with failure, with dependency and with not being able to do things. We feel sorry for disabled people, because we imagine it must be so miserable to be disabled.</a:t>
            </a:r>
            <a:endParaRPr lang="es-ES" sz="2800" dirty="0"/>
          </a:p>
        </p:txBody>
      </p:sp>
    </p:spTree>
    <p:extLst>
      <p:ext uri="{BB962C8B-B14F-4D97-AF65-F5344CB8AC3E}">
        <p14:creationId xmlns:p14="http://schemas.microsoft.com/office/powerpoint/2010/main" val="605764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E02E45-56DE-4596-8DDA-A31EF9BF9D79}"/>
              </a:ext>
            </a:extLst>
          </p:cNvPr>
          <p:cNvSpPr>
            <a:spLocks noGrp="1"/>
          </p:cNvSpPr>
          <p:nvPr>
            <p:ph idx="1"/>
          </p:nvPr>
        </p:nvSpPr>
        <p:spPr>
          <a:xfrm>
            <a:off x="1667509" y="1268760"/>
            <a:ext cx="8856983" cy="5256584"/>
          </a:xfrm>
        </p:spPr>
        <p:txBody>
          <a:bodyPr anchor="t">
            <a:normAutofit/>
          </a:bodyPr>
          <a:lstStyle/>
          <a:p>
            <a:r>
              <a:rPr lang="en-GB" sz="2000" dirty="0"/>
              <a:t>Both empirical evidence and anecdotal testimony reveals that for many people with disabilities, life is surprisingly good.  </a:t>
            </a:r>
          </a:p>
          <a:p>
            <a:r>
              <a:rPr lang="en-GB" sz="2000" dirty="0"/>
              <a:t>The so-called ‘disability paradox’ refers to the data that reveal how people with disabilities consistently report a quality of life as good as, or sometimes even better than, that of non-disabled people.</a:t>
            </a:r>
            <a:br>
              <a:rPr lang="en-GB" sz="1500" dirty="0"/>
            </a:br>
            <a:br>
              <a:rPr lang="en-GB" sz="1500" dirty="0"/>
            </a:br>
            <a:r>
              <a:rPr lang="en-GB" sz="1500" dirty="0"/>
              <a:t>-</a:t>
            </a:r>
            <a:r>
              <a:rPr lang="en-GB" sz="2000" b="1" dirty="0"/>
              <a:t>Why might this be?</a:t>
            </a:r>
          </a:p>
          <a:p>
            <a:r>
              <a:rPr lang="en-GB" sz="2000" dirty="0"/>
              <a:t>People born with an impairment have nothing with which they can compare their current existence</a:t>
            </a:r>
          </a:p>
          <a:p>
            <a:r>
              <a:rPr lang="en-GB" sz="2000" dirty="0"/>
              <a:t> It appears that human beings are capable of adapting to almost any situation, finding satisfaction in the smaller things they can achieve, and deriving happiness from their relationships with family and friends, even in the absence of other triumphs. </a:t>
            </a:r>
            <a:endParaRPr lang="es-ES" sz="2000" dirty="0"/>
          </a:p>
          <a:p>
            <a:endParaRPr lang="es-ES" sz="1200" dirty="0"/>
          </a:p>
        </p:txBody>
      </p:sp>
      <p:sp>
        <p:nvSpPr>
          <p:cNvPr id="2" name="TextBox 1">
            <a:extLst>
              <a:ext uri="{FF2B5EF4-FFF2-40B4-BE49-F238E27FC236}">
                <a16:creationId xmlns:a16="http://schemas.microsoft.com/office/drawing/2014/main" id="{FF3D8BDA-C1C2-4905-164F-728054FA9760}"/>
              </a:ext>
            </a:extLst>
          </p:cNvPr>
          <p:cNvSpPr txBox="1"/>
          <p:nvPr/>
        </p:nvSpPr>
        <p:spPr>
          <a:xfrm>
            <a:off x="1991543" y="342759"/>
            <a:ext cx="8208912" cy="646331"/>
          </a:xfrm>
          <a:prstGeom prst="rect">
            <a:avLst/>
          </a:prstGeom>
          <a:noFill/>
        </p:spPr>
        <p:txBody>
          <a:bodyPr wrap="square" rtlCol="0">
            <a:spAutoFit/>
          </a:bodyPr>
          <a:lstStyle/>
          <a:p>
            <a:r>
              <a:rPr lang="en-GB" sz="3600" b="1" dirty="0"/>
              <a:t>A Life Worth Living With Disability?</a:t>
            </a:r>
            <a:endParaRPr lang="en-GB" sz="3600" dirty="0"/>
          </a:p>
        </p:txBody>
      </p:sp>
    </p:spTree>
    <p:extLst>
      <p:ext uri="{BB962C8B-B14F-4D97-AF65-F5344CB8AC3E}">
        <p14:creationId xmlns:p14="http://schemas.microsoft.com/office/powerpoint/2010/main" val="4008620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51CB-556F-4C4F-B1EC-E47742C331F1}"/>
              </a:ext>
            </a:extLst>
          </p:cNvPr>
          <p:cNvSpPr>
            <a:spLocks noGrp="1"/>
          </p:cNvSpPr>
          <p:nvPr>
            <p:ph type="title"/>
          </p:nvPr>
        </p:nvSpPr>
        <p:spPr/>
        <p:txBody>
          <a:bodyPr/>
          <a:lstStyle/>
          <a:p>
            <a:r>
              <a:rPr lang="en-GB" b="1" dirty="0"/>
              <a:t>Key Evidence and Policy</a:t>
            </a:r>
            <a:endParaRPr lang="es-ES" b="1" dirty="0"/>
          </a:p>
        </p:txBody>
      </p:sp>
      <p:sp>
        <p:nvSpPr>
          <p:cNvPr id="3" name="Content Placeholder 2">
            <a:extLst>
              <a:ext uri="{FF2B5EF4-FFF2-40B4-BE49-F238E27FC236}">
                <a16:creationId xmlns:a16="http://schemas.microsoft.com/office/drawing/2014/main" id="{7B3ABBFD-C677-449A-BB9C-2A09BBECA1E3}"/>
              </a:ext>
            </a:extLst>
          </p:cNvPr>
          <p:cNvSpPr>
            <a:spLocks noGrp="1"/>
          </p:cNvSpPr>
          <p:nvPr>
            <p:ph idx="1"/>
          </p:nvPr>
        </p:nvSpPr>
        <p:spPr>
          <a:xfrm>
            <a:off x="1975278" y="1484785"/>
            <a:ext cx="8229600" cy="4536505"/>
          </a:xfrm>
        </p:spPr>
        <p:txBody>
          <a:bodyPr>
            <a:normAutofit fontScale="62500" lnSpcReduction="20000"/>
          </a:bodyPr>
          <a:lstStyle/>
          <a:p>
            <a:r>
              <a:rPr lang="en-GB" dirty="0"/>
              <a:t> The Care Act (2014)</a:t>
            </a:r>
          </a:p>
          <a:p>
            <a:r>
              <a:rPr lang="en-GB" dirty="0"/>
              <a:t> The Disability Discrimination Act (2005)</a:t>
            </a:r>
          </a:p>
          <a:p>
            <a:r>
              <a:rPr lang="en-GB" dirty="0"/>
              <a:t>The Children Act (2004)</a:t>
            </a:r>
          </a:p>
          <a:p>
            <a:r>
              <a:rPr lang="en-GB" dirty="0"/>
              <a:t>SEND code of practice: 0 to 25 years (2014)</a:t>
            </a:r>
          </a:p>
          <a:p>
            <a:r>
              <a:rPr lang="en-GB" dirty="0"/>
              <a:t> Equality Act (2010)</a:t>
            </a:r>
          </a:p>
          <a:p>
            <a:r>
              <a:rPr lang="en-GB" dirty="0"/>
              <a:t> The Children and Young Persons Act: the new short breaks duty (2008)</a:t>
            </a:r>
          </a:p>
          <a:p>
            <a:r>
              <a:rPr lang="en-GB" dirty="0"/>
              <a:t>SEN green paper; Support and aspiration: A new approach to special educational needs and disability (2011)</a:t>
            </a:r>
          </a:p>
          <a:p>
            <a:r>
              <a:rPr lang="en-GB" dirty="0"/>
              <a:t>‘Building the Right Support: A national plan to develop community services and close inpatient facilities for people with a learning disability and / or autism who display behaviour that challenges, including those with a mental health need.’ NHS England 2015</a:t>
            </a:r>
          </a:p>
          <a:p>
            <a:r>
              <a:rPr lang="en-GB" dirty="0"/>
              <a:t>Disability Confidence Scheme (2021)</a:t>
            </a:r>
          </a:p>
        </p:txBody>
      </p:sp>
    </p:spTree>
    <p:extLst>
      <p:ext uri="{BB962C8B-B14F-4D97-AF65-F5344CB8AC3E}">
        <p14:creationId xmlns:p14="http://schemas.microsoft.com/office/powerpoint/2010/main" val="311471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B98F5-2D6B-4221-89BF-71723B3B4B8B}"/>
              </a:ext>
            </a:extLst>
          </p:cNvPr>
          <p:cNvSpPr>
            <a:spLocks noGrp="1"/>
          </p:cNvSpPr>
          <p:nvPr>
            <p:ph type="title"/>
          </p:nvPr>
        </p:nvSpPr>
        <p:spPr/>
        <p:txBody>
          <a:bodyPr>
            <a:normAutofit/>
          </a:bodyPr>
          <a:lstStyle/>
          <a:p>
            <a:r>
              <a:rPr lang="en-GB" b="1" dirty="0">
                <a:latin typeface="+mn-lt"/>
                <a:cs typeface="Arial" panose="020B0604020202020204" pitchFamily="34" charset="0"/>
              </a:rPr>
              <a:t>Equality Act 2010</a:t>
            </a:r>
          </a:p>
        </p:txBody>
      </p:sp>
      <p:sp>
        <p:nvSpPr>
          <p:cNvPr id="3" name="Content Placeholder 2">
            <a:extLst>
              <a:ext uri="{FF2B5EF4-FFF2-40B4-BE49-F238E27FC236}">
                <a16:creationId xmlns:a16="http://schemas.microsoft.com/office/drawing/2014/main" id="{F0488A69-88DA-4CCB-9DD1-4763836F4DAA}"/>
              </a:ext>
            </a:extLst>
          </p:cNvPr>
          <p:cNvSpPr>
            <a:spLocks noGrp="1"/>
          </p:cNvSpPr>
          <p:nvPr>
            <p:ph idx="1"/>
          </p:nvPr>
        </p:nvSpPr>
        <p:spPr/>
        <p:txBody>
          <a:bodyPr>
            <a:normAutofit/>
          </a:bodyPr>
          <a:lstStyle/>
          <a:p>
            <a:r>
              <a:rPr lang="en-GB" sz="2400" dirty="0">
                <a:solidFill>
                  <a:srgbClr val="0B0C0C"/>
                </a:solidFill>
                <a:cs typeface="Arial" panose="020B0604020202020204" pitchFamily="34" charset="0"/>
              </a:rPr>
              <a:t>The Equality Act 2010 legally protects people from discrimination in the workplace and in wider society.</a:t>
            </a:r>
          </a:p>
          <a:p>
            <a:endParaRPr lang="en-GB" sz="2400" dirty="0">
              <a:solidFill>
                <a:srgbClr val="0B0C0C"/>
              </a:solidFill>
              <a:cs typeface="Arial" panose="020B0604020202020204" pitchFamily="34" charset="0"/>
            </a:endParaRPr>
          </a:p>
          <a:p>
            <a:r>
              <a:rPr lang="en-GB" sz="2400" dirty="0">
                <a:solidFill>
                  <a:srgbClr val="000000"/>
                </a:solidFill>
                <a:cs typeface="Arial" panose="020B0604020202020204" pitchFamily="34" charset="0"/>
              </a:rPr>
              <a:t>Under the Act, disabled people should be treated equally and protection from discrimination applies in many situations such as education, employment, exercise of public functions, goods, services, facilities and transport.</a:t>
            </a:r>
            <a:endParaRPr lang="en-GB" sz="2400" dirty="0">
              <a:cs typeface="Arial" panose="020B0604020202020204" pitchFamily="34" charset="0"/>
            </a:endParaRPr>
          </a:p>
        </p:txBody>
      </p:sp>
    </p:spTree>
    <p:extLst>
      <p:ext uri="{BB962C8B-B14F-4D97-AF65-F5344CB8AC3E}">
        <p14:creationId xmlns:p14="http://schemas.microsoft.com/office/powerpoint/2010/main" val="163321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26561-6C25-4900-99CC-A08D4E489F32}"/>
              </a:ext>
            </a:extLst>
          </p:cNvPr>
          <p:cNvSpPr>
            <a:spLocks noGrp="1"/>
          </p:cNvSpPr>
          <p:nvPr>
            <p:ph type="title"/>
          </p:nvPr>
        </p:nvSpPr>
        <p:spPr/>
        <p:txBody>
          <a:bodyPr/>
          <a:lstStyle/>
          <a:p>
            <a:r>
              <a:rPr lang="en-GB" b="1" dirty="0">
                <a:latin typeface="+mn-lt"/>
                <a:cs typeface="Arial" panose="020B0604020202020204" pitchFamily="34" charset="0"/>
              </a:rPr>
              <a:t>National Disability Strategy</a:t>
            </a:r>
          </a:p>
        </p:txBody>
      </p:sp>
      <p:sp>
        <p:nvSpPr>
          <p:cNvPr id="3" name="Content Placeholder 2">
            <a:extLst>
              <a:ext uri="{FF2B5EF4-FFF2-40B4-BE49-F238E27FC236}">
                <a16:creationId xmlns:a16="http://schemas.microsoft.com/office/drawing/2014/main" id="{910CA821-C714-4651-8E6D-FC24EFC1680C}"/>
              </a:ext>
            </a:extLst>
          </p:cNvPr>
          <p:cNvSpPr>
            <a:spLocks noGrp="1"/>
          </p:cNvSpPr>
          <p:nvPr>
            <p:ph idx="1"/>
          </p:nvPr>
        </p:nvSpPr>
        <p:spPr/>
        <p:txBody>
          <a:bodyPr/>
          <a:lstStyle/>
          <a:p>
            <a:r>
              <a:rPr lang="es-ES" dirty="0">
                <a:cs typeface="Arial" panose="020B0604020202020204" pitchFamily="34" charset="0"/>
              </a:rPr>
              <a:t>Guide </a:t>
            </a:r>
            <a:r>
              <a:rPr lang="es-ES" dirty="0" err="1">
                <a:cs typeface="Arial" panose="020B0604020202020204" pitchFamily="34" charset="0"/>
              </a:rPr>
              <a:t>to</a:t>
            </a:r>
            <a:r>
              <a:rPr lang="es-ES" dirty="0">
                <a:cs typeface="Arial" panose="020B0604020202020204" pitchFamily="34" charset="0"/>
              </a:rPr>
              <a:t> </a:t>
            </a:r>
            <a:r>
              <a:rPr lang="es-ES" dirty="0" err="1">
                <a:cs typeface="Arial" panose="020B0604020202020204" pitchFamily="34" charset="0"/>
              </a:rPr>
              <a:t>National</a:t>
            </a:r>
            <a:r>
              <a:rPr lang="es-ES" dirty="0">
                <a:cs typeface="Arial" panose="020B0604020202020204" pitchFamily="34" charset="0"/>
              </a:rPr>
              <a:t> </a:t>
            </a:r>
            <a:r>
              <a:rPr lang="es-ES" dirty="0" err="1">
                <a:cs typeface="Arial" panose="020B0604020202020204" pitchFamily="34" charset="0"/>
              </a:rPr>
              <a:t>Disability</a:t>
            </a:r>
            <a:r>
              <a:rPr lang="es-ES" dirty="0">
                <a:cs typeface="Arial" panose="020B0604020202020204" pitchFamily="34" charset="0"/>
              </a:rPr>
              <a:t> </a:t>
            </a:r>
            <a:r>
              <a:rPr lang="es-ES" dirty="0" err="1">
                <a:cs typeface="Arial" panose="020B0604020202020204" pitchFamily="34" charset="0"/>
              </a:rPr>
              <a:t>Strategy</a:t>
            </a:r>
            <a:endParaRPr lang="es-ES" dirty="0">
              <a:cs typeface="Arial" panose="020B0604020202020204" pitchFamily="34" charset="0"/>
            </a:endParaRPr>
          </a:p>
          <a:p>
            <a:pPr marL="0" indent="0">
              <a:buNone/>
            </a:pPr>
            <a:endParaRPr lang="es-ES" dirty="0">
              <a:cs typeface="Arial" panose="020B0604020202020204" pitchFamily="34" charset="0"/>
            </a:endParaRPr>
          </a:p>
          <a:p>
            <a:r>
              <a:rPr lang="en-GB" dirty="0">
                <a:hlinkClick r:id="rId2"/>
              </a:rPr>
              <a:t>HM Government National Disability Strategy (publishing.service.gov.uk)</a:t>
            </a:r>
            <a:endParaRPr lang="en-GB" dirty="0"/>
          </a:p>
          <a:p>
            <a:endParaRPr lang="es-ES" dirty="0">
              <a:cs typeface="Arial" panose="020B0604020202020204" pitchFamily="34" charset="0"/>
            </a:endParaRPr>
          </a:p>
          <a:p>
            <a:r>
              <a:rPr lang="es-ES" dirty="0" err="1">
                <a:cs typeface="Arial" panose="020B0604020202020204" pitchFamily="34" charset="0"/>
              </a:rPr>
              <a:t>What</a:t>
            </a:r>
            <a:r>
              <a:rPr lang="es-ES" dirty="0">
                <a:cs typeface="Arial" panose="020B0604020202020204" pitchFamily="34" charset="0"/>
              </a:rPr>
              <a:t> </a:t>
            </a:r>
            <a:r>
              <a:rPr lang="es-ES" dirty="0" err="1">
                <a:cs typeface="Arial" panose="020B0604020202020204" pitchFamily="34" charset="0"/>
              </a:rPr>
              <a:t>difficulties</a:t>
            </a:r>
            <a:r>
              <a:rPr lang="es-ES" dirty="0">
                <a:cs typeface="Arial" panose="020B0604020202020204" pitchFamily="34" charset="0"/>
              </a:rPr>
              <a:t> </a:t>
            </a:r>
            <a:r>
              <a:rPr lang="es-ES" dirty="0" err="1">
                <a:cs typeface="Arial" panose="020B0604020202020204" pitchFamily="34" charset="0"/>
              </a:rPr>
              <a:t>to</a:t>
            </a:r>
            <a:r>
              <a:rPr lang="es-ES" dirty="0">
                <a:cs typeface="Arial" panose="020B0604020202020204" pitchFamily="34" charset="0"/>
              </a:rPr>
              <a:t> </a:t>
            </a:r>
            <a:r>
              <a:rPr lang="es-ES" dirty="0" err="1">
                <a:cs typeface="Arial" panose="020B0604020202020204" pitchFamily="34" charset="0"/>
              </a:rPr>
              <a:t>disabled</a:t>
            </a:r>
            <a:r>
              <a:rPr lang="es-ES" dirty="0">
                <a:cs typeface="Arial" panose="020B0604020202020204" pitchFamily="34" charset="0"/>
              </a:rPr>
              <a:t> </a:t>
            </a:r>
            <a:r>
              <a:rPr lang="es-ES" dirty="0" err="1">
                <a:cs typeface="Arial" panose="020B0604020202020204" pitchFamily="34" charset="0"/>
              </a:rPr>
              <a:t>people</a:t>
            </a:r>
            <a:r>
              <a:rPr lang="es-ES" dirty="0">
                <a:cs typeface="Arial" panose="020B0604020202020204" pitchFamily="34" charset="0"/>
              </a:rPr>
              <a:t> </a:t>
            </a:r>
            <a:r>
              <a:rPr lang="es-ES" dirty="0" err="1">
                <a:cs typeface="Arial" panose="020B0604020202020204" pitchFamily="34" charset="0"/>
              </a:rPr>
              <a:t>still</a:t>
            </a:r>
            <a:r>
              <a:rPr lang="es-ES" dirty="0">
                <a:cs typeface="Arial" panose="020B0604020202020204" pitchFamily="34" charset="0"/>
              </a:rPr>
              <a:t> </a:t>
            </a:r>
            <a:r>
              <a:rPr lang="es-ES" dirty="0" err="1">
                <a:cs typeface="Arial" panose="020B0604020202020204" pitchFamily="34" charset="0"/>
              </a:rPr>
              <a:t>face</a:t>
            </a:r>
            <a:r>
              <a:rPr lang="es-ES" dirty="0">
                <a:cs typeface="Arial" panose="020B0604020202020204" pitchFamily="34" charset="0"/>
              </a:rPr>
              <a:t>?</a:t>
            </a:r>
          </a:p>
          <a:p>
            <a:endParaRPr lang="en-GB" dirty="0"/>
          </a:p>
        </p:txBody>
      </p:sp>
    </p:spTree>
    <p:extLst>
      <p:ext uri="{BB962C8B-B14F-4D97-AF65-F5344CB8AC3E}">
        <p14:creationId xmlns:p14="http://schemas.microsoft.com/office/powerpoint/2010/main" val="5465423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DCCB4-6727-4980-BBE4-7D20C808FAB9}"/>
              </a:ext>
            </a:extLst>
          </p:cNvPr>
          <p:cNvSpPr>
            <a:spLocks noGrp="1"/>
          </p:cNvSpPr>
          <p:nvPr>
            <p:ph type="title"/>
          </p:nvPr>
        </p:nvSpPr>
        <p:spPr>
          <a:xfrm>
            <a:off x="648930" y="629267"/>
            <a:ext cx="9252154" cy="1016654"/>
          </a:xfrm>
        </p:spPr>
        <p:txBody>
          <a:bodyPr>
            <a:normAutofit/>
          </a:bodyPr>
          <a:lstStyle/>
          <a:p>
            <a:r>
              <a:rPr lang="en-GB" b="1">
                <a:solidFill>
                  <a:srgbClr val="EBEBEB"/>
                </a:solidFill>
              </a:rPr>
              <a:t>Activity</a:t>
            </a:r>
            <a:r>
              <a:rPr lang="en-GB">
                <a:solidFill>
                  <a:srgbClr val="EBEBEB"/>
                </a:solidFill>
              </a:rPr>
              <a:t> – 20 minutes</a:t>
            </a:r>
          </a:p>
        </p:txBody>
      </p:sp>
      <p:graphicFrame>
        <p:nvGraphicFramePr>
          <p:cNvPr id="5" name="Content Placeholder 2">
            <a:extLst>
              <a:ext uri="{FF2B5EF4-FFF2-40B4-BE49-F238E27FC236}">
                <a16:creationId xmlns:a16="http://schemas.microsoft.com/office/drawing/2014/main" id="{32A4215C-BF31-63D6-8151-D6DC4EC88746}"/>
              </a:ext>
            </a:extLst>
          </p:cNvPr>
          <p:cNvGraphicFramePr>
            <a:graphicFrameLocks noGrp="1"/>
          </p:cNvGraphicFramePr>
          <p:nvPr>
            <p:ph idx="1"/>
            <p:extLst>
              <p:ext uri="{D42A27DB-BD31-4B8C-83A1-F6EECF244321}">
                <p14:modId xmlns:p14="http://schemas.microsoft.com/office/powerpoint/2010/main" val="935309035"/>
              </p:ext>
            </p:extLst>
          </p:nvPr>
        </p:nvGraphicFramePr>
        <p:xfrm>
          <a:off x="597444" y="2285094"/>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6" name="Picture 15" descr="A blue and white text on a blue background&#10;&#10;Description automatically generated">
            <a:extLst>
              <a:ext uri="{FF2B5EF4-FFF2-40B4-BE49-F238E27FC236}">
                <a16:creationId xmlns:a16="http://schemas.microsoft.com/office/drawing/2014/main" id="{65B9C4B8-0BB8-F9EC-8BEF-0FC967974C51}"/>
              </a:ext>
            </a:extLst>
          </p:cNvPr>
          <p:cNvPicPr>
            <a:picLocks noChangeAspect="1"/>
          </p:cNvPicPr>
          <p:nvPr/>
        </p:nvPicPr>
        <p:blipFill>
          <a:blip r:embed="rId7"/>
          <a:stretch>
            <a:fillRect/>
          </a:stretch>
        </p:blipFill>
        <p:spPr>
          <a:xfrm>
            <a:off x="4624" y="5738419"/>
            <a:ext cx="12182202" cy="1123681"/>
          </a:xfrm>
          <a:prstGeom prst="rect">
            <a:avLst/>
          </a:prstGeom>
        </p:spPr>
      </p:pic>
    </p:spTree>
    <p:extLst>
      <p:ext uri="{BB962C8B-B14F-4D97-AF65-F5344CB8AC3E}">
        <p14:creationId xmlns:p14="http://schemas.microsoft.com/office/powerpoint/2010/main" val="40908368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87C21D87-E839-8799-2980-4D8EBD7E73C9}"/>
              </a:ext>
            </a:extLst>
          </p:cNvPr>
          <p:cNvSpPr>
            <a:spLocks noGrp="1" noChangeArrowheads="1"/>
          </p:cNvSpPr>
          <p:nvPr>
            <p:ph idx="1"/>
          </p:nvPr>
        </p:nvSpPr>
        <p:spPr bwMode="auto">
          <a:xfrm>
            <a:off x="743484" y="376995"/>
            <a:ext cx="10407599"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a:ln>
                  <a:noFill/>
                </a:ln>
                <a:solidFill>
                  <a:schemeClr val="tx1"/>
                </a:solidFill>
                <a:effectLst/>
                <a:latin typeface="Arial" panose="020B0604020202020204" pitchFamily="34" charset="0"/>
              </a:rPr>
              <a:t>Scope</a:t>
            </a:r>
            <a:r>
              <a:rPr kumimoji="0" lang="en-US" altLang="en-US" sz="1400" b="0" i="0" u="none" strike="noStrike" cap="none" normalizeH="0" baseline="0" dirty="0">
                <a:ln>
                  <a:noFill/>
                </a:ln>
                <a:solidFill>
                  <a:schemeClr val="tx1"/>
                </a:solidFill>
                <a:effectLst/>
                <a:latin typeface="Arial" panose="020B0604020202020204" pitchFamily="34" charset="0"/>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Services</a:t>
            </a:r>
            <a:r>
              <a:rPr kumimoji="0" lang="en-US" altLang="en-US" sz="1400" b="0" i="0" u="none" strike="noStrike" cap="none" normalizeH="0" baseline="0" dirty="0">
                <a:ln>
                  <a:noFill/>
                </a:ln>
                <a:solidFill>
                  <a:schemeClr val="tx1"/>
                </a:solidFill>
                <a:effectLst/>
                <a:latin typeface="Arial" panose="020B0604020202020204" pitchFamily="34" charset="0"/>
              </a:rPr>
              <a:t>: Offers a range of services including employment support, information, and advice.</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Advocacy</a:t>
            </a:r>
            <a:r>
              <a:rPr kumimoji="0" lang="en-US" altLang="en-US" sz="1400" b="0" i="0" u="none" strike="noStrike" cap="none" normalizeH="0" baseline="0" dirty="0">
                <a:ln>
                  <a:noFill/>
                </a:ln>
                <a:solidFill>
                  <a:schemeClr val="tx1"/>
                </a:solidFill>
                <a:effectLst/>
                <a:latin typeface="Arial" panose="020B0604020202020204" pitchFamily="34" charset="0"/>
              </a:rPr>
              <a:t>: Campaigns for equality and the removal of barriers that prevent disabled people from participating fully in society.</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Website</a:t>
            </a:r>
            <a:r>
              <a:rPr kumimoji="0" lang="en-US" altLang="en-US" sz="14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2"/>
              </a:rPr>
              <a:t>Scope</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400" b="1" i="0" u="none" strike="noStrike" cap="none" normalizeH="0" baseline="0" dirty="0">
                <a:ln>
                  <a:noFill/>
                </a:ln>
                <a:solidFill>
                  <a:schemeClr val="tx1"/>
                </a:solidFill>
                <a:effectLst/>
                <a:latin typeface="Arial" panose="020B0604020202020204" pitchFamily="34" charset="0"/>
              </a:rPr>
              <a:t>Disability Rights UK</a:t>
            </a:r>
            <a:r>
              <a:rPr kumimoji="0" lang="en-US" altLang="en-US" sz="1400" b="0" i="0" u="none" strike="noStrike" cap="none" normalizeH="0" baseline="0" dirty="0">
                <a:ln>
                  <a:noFill/>
                </a:ln>
                <a:solidFill>
                  <a:schemeClr val="tx1"/>
                </a:solidFill>
                <a:effectLst/>
                <a:latin typeface="Arial" panose="020B0604020202020204" pitchFamily="34" charset="0"/>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Services</a:t>
            </a:r>
            <a:r>
              <a:rPr kumimoji="0" lang="en-US" altLang="en-US" sz="1400" b="0" i="0" u="none" strike="noStrike" cap="none" normalizeH="0" baseline="0" dirty="0">
                <a:ln>
                  <a:noFill/>
                </a:ln>
                <a:solidFill>
                  <a:schemeClr val="tx1"/>
                </a:solidFill>
                <a:effectLst/>
                <a:latin typeface="Arial" panose="020B0604020202020204" pitchFamily="34" charset="0"/>
              </a:rPr>
              <a:t>: Provides information, advice, and support on independent living, education, and employment.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Advocacy</a:t>
            </a:r>
            <a:r>
              <a:rPr kumimoji="0" lang="en-US" altLang="en-US" sz="1400" b="0" i="0" u="none" strike="noStrike" cap="none" normalizeH="0" baseline="0" dirty="0">
                <a:ln>
                  <a:noFill/>
                </a:ln>
                <a:solidFill>
                  <a:schemeClr val="tx1"/>
                </a:solidFill>
                <a:effectLst/>
                <a:latin typeface="Arial" panose="020B0604020202020204" pitchFamily="34" charset="0"/>
              </a:rPr>
              <a:t>: Works to influence public policy and improve legislation for disabled people.</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Website</a:t>
            </a:r>
            <a:r>
              <a:rPr kumimoji="0" lang="en-US" altLang="en-US" sz="14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3"/>
              </a:rPr>
              <a:t>Disability Rights UK</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400" b="1" i="0" u="none" strike="noStrike" cap="none" normalizeH="0" baseline="0" dirty="0">
                <a:ln>
                  <a:noFill/>
                </a:ln>
                <a:solidFill>
                  <a:schemeClr val="tx1"/>
                </a:solidFill>
                <a:effectLst/>
                <a:latin typeface="Arial" panose="020B0604020202020204" pitchFamily="34" charset="0"/>
              </a:rPr>
              <a:t>Sense</a:t>
            </a:r>
            <a:r>
              <a:rPr kumimoji="0" lang="en-US" altLang="en-US" sz="1400" b="0" i="0" u="none" strike="noStrike" cap="none" normalizeH="0" baseline="0" dirty="0">
                <a:ln>
                  <a:noFill/>
                </a:ln>
                <a:solidFill>
                  <a:schemeClr val="tx1"/>
                </a:solidFill>
                <a:effectLst/>
                <a:latin typeface="Arial" panose="020B0604020202020204" pitchFamily="34" charset="0"/>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Services</a:t>
            </a:r>
            <a:r>
              <a:rPr kumimoji="0" lang="en-US" altLang="en-US" sz="1400" b="0" i="0" u="none" strike="noStrike" cap="none" normalizeH="0" baseline="0" dirty="0">
                <a:ln>
                  <a:noFill/>
                </a:ln>
                <a:solidFill>
                  <a:schemeClr val="tx1"/>
                </a:solidFill>
                <a:effectLst/>
                <a:latin typeface="Arial" panose="020B0604020202020204" pitchFamily="34" charset="0"/>
              </a:rPr>
              <a:t>: Offers support for people with complex disabilities, including those who are deafblind.</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Advocacy</a:t>
            </a:r>
            <a:r>
              <a:rPr kumimoji="0" lang="en-US" altLang="en-US" sz="1400" b="0" i="0" u="none" strike="noStrike" cap="none" normalizeH="0" baseline="0" dirty="0">
                <a:ln>
                  <a:noFill/>
                </a:ln>
                <a:solidFill>
                  <a:schemeClr val="tx1"/>
                </a:solidFill>
                <a:effectLst/>
                <a:latin typeface="Arial" panose="020B0604020202020204" pitchFamily="34" charset="0"/>
              </a:rPr>
              <a:t>: Works to influence policy and improve services for people with sensory impairments and complex disabilities.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Website</a:t>
            </a:r>
            <a:r>
              <a:rPr kumimoji="0" lang="en-US" altLang="en-US" sz="14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4"/>
              </a:rPr>
              <a:t>Sense</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400" b="1" i="0" u="none" strike="noStrike" cap="none" normalizeH="0" baseline="0" dirty="0">
                <a:ln>
                  <a:noFill/>
                </a:ln>
                <a:solidFill>
                  <a:schemeClr val="tx1"/>
                </a:solidFill>
                <a:effectLst/>
                <a:latin typeface="Arial" panose="020B0604020202020204" pitchFamily="34" charset="0"/>
              </a:rPr>
              <a:t>Royal National Institute of Blind People (RNIB)</a:t>
            </a:r>
            <a:r>
              <a:rPr kumimoji="0" lang="en-US" altLang="en-US" sz="1400" b="0" i="0" u="none" strike="noStrike" cap="none" normalizeH="0" baseline="0" dirty="0">
                <a:ln>
                  <a:noFill/>
                </a:ln>
                <a:solidFill>
                  <a:schemeClr val="tx1"/>
                </a:solidFill>
                <a:effectLst/>
                <a:latin typeface="Arial" panose="020B0604020202020204" pitchFamily="34" charset="0"/>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Services</a:t>
            </a:r>
            <a:r>
              <a:rPr kumimoji="0" lang="en-US" altLang="en-US" sz="1400" b="0" i="0" u="none" strike="noStrike" cap="none" normalizeH="0" baseline="0" dirty="0">
                <a:ln>
                  <a:noFill/>
                </a:ln>
                <a:solidFill>
                  <a:schemeClr val="tx1"/>
                </a:solidFill>
                <a:effectLst/>
                <a:latin typeface="Arial" panose="020B0604020202020204" pitchFamily="34" charset="0"/>
              </a:rPr>
              <a:t>: Provides support, advice, and information for people with sight loss.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Advocacy</a:t>
            </a:r>
            <a:r>
              <a:rPr kumimoji="0" lang="en-US" altLang="en-US" sz="1400" b="0" i="0" u="none" strike="noStrike" cap="none" normalizeH="0" baseline="0" dirty="0">
                <a:ln>
                  <a:noFill/>
                </a:ln>
                <a:solidFill>
                  <a:schemeClr val="tx1"/>
                </a:solidFill>
                <a:effectLst/>
                <a:latin typeface="Arial" panose="020B0604020202020204" pitchFamily="34" charset="0"/>
              </a:rPr>
              <a:t>: Campaigns for equal access and opportunities for blind and partially sighted people.</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Website</a:t>
            </a:r>
            <a:r>
              <a:rPr kumimoji="0" lang="en-US" altLang="en-US" sz="14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5"/>
              </a:rPr>
              <a:t>RNIB</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400" b="1" i="0" u="none" strike="noStrike" cap="none" normalizeH="0" baseline="0" dirty="0">
                <a:ln>
                  <a:noFill/>
                </a:ln>
                <a:solidFill>
                  <a:schemeClr val="tx1"/>
                </a:solidFill>
                <a:effectLst/>
                <a:latin typeface="Arial" panose="020B0604020202020204" pitchFamily="34" charset="0"/>
              </a:rPr>
              <a:t>Birmingham Disability Resource Centre (DRC)</a:t>
            </a:r>
            <a:r>
              <a:rPr kumimoji="0" lang="en-US" altLang="en-US" sz="1400" b="0" i="0" u="none" strike="noStrike" cap="none" normalizeH="0" baseline="0" dirty="0">
                <a:ln>
                  <a:noFill/>
                </a:ln>
                <a:solidFill>
                  <a:schemeClr val="tx1"/>
                </a:solidFill>
                <a:effectLst/>
                <a:latin typeface="Arial" panose="020B0604020202020204" pitchFamily="34" charset="0"/>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Services</a:t>
            </a:r>
            <a:r>
              <a:rPr kumimoji="0" lang="en-US" altLang="en-US" sz="1400" b="0" i="0" u="none" strike="noStrike" cap="none" normalizeH="0" baseline="0" dirty="0">
                <a:ln>
                  <a:noFill/>
                </a:ln>
                <a:solidFill>
                  <a:schemeClr val="tx1"/>
                </a:solidFill>
                <a:effectLst/>
                <a:latin typeface="Arial" panose="020B0604020202020204" pitchFamily="34" charset="0"/>
              </a:rPr>
              <a:t>: Offers a range of services including training, employment support, advocacy, and information for disabled people in Birmingham.</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Advocacy</a:t>
            </a:r>
            <a:r>
              <a:rPr kumimoji="0" lang="en-US" altLang="en-US" sz="1400" b="0" i="0" u="none" strike="noStrike" cap="none" normalizeH="0" baseline="0" dirty="0">
                <a:ln>
                  <a:noFill/>
                </a:ln>
                <a:solidFill>
                  <a:schemeClr val="tx1"/>
                </a:solidFill>
                <a:effectLst/>
                <a:latin typeface="Arial" panose="020B0604020202020204" pitchFamily="34" charset="0"/>
              </a:rPr>
              <a:t>: Works to empower disabled people and improve their opportunities and quality of life.</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Website</a:t>
            </a:r>
            <a:r>
              <a:rPr kumimoji="0" lang="en-US" altLang="en-US" sz="14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6"/>
              </a:rPr>
              <a:t>Birmingham Disability Resource Centre</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16" name="Picture 15" descr="A blue and white text on a blue background&#10;&#10;Description automatically generated">
            <a:extLst>
              <a:ext uri="{FF2B5EF4-FFF2-40B4-BE49-F238E27FC236}">
                <a16:creationId xmlns:a16="http://schemas.microsoft.com/office/drawing/2014/main" id="{65B9C4B8-0BB8-F9EC-8BEF-0FC967974C51}"/>
              </a:ext>
            </a:extLst>
          </p:cNvPr>
          <p:cNvPicPr>
            <a:picLocks noChangeAspect="1"/>
          </p:cNvPicPr>
          <p:nvPr/>
        </p:nvPicPr>
        <p:blipFill>
          <a:blip r:embed="rId7"/>
          <a:stretch>
            <a:fillRect/>
          </a:stretch>
        </p:blipFill>
        <p:spPr>
          <a:xfrm>
            <a:off x="4624" y="5738419"/>
            <a:ext cx="12182202" cy="1123681"/>
          </a:xfrm>
          <a:prstGeom prst="rect">
            <a:avLst/>
          </a:prstGeom>
        </p:spPr>
      </p:pic>
    </p:spTree>
    <p:extLst>
      <p:ext uri="{BB962C8B-B14F-4D97-AF65-F5344CB8AC3E}">
        <p14:creationId xmlns:p14="http://schemas.microsoft.com/office/powerpoint/2010/main" val="12123777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432EE776-8495-F4F4-42FD-2301263D3A29}"/>
              </a:ext>
            </a:extLst>
          </p:cNvPr>
          <p:cNvSpPr>
            <a:spLocks noGrp="1"/>
          </p:cNvSpPr>
          <p:nvPr>
            <p:ph type="title"/>
          </p:nvPr>
        </p:nvSpPr>
        <p:spPr>
          <a:xfrm>
            <a:off x="1981200" y="136525"/>
            <a:ext cx="8229600" cy="700088"/>
          </a:xfrm>
        </p:spPr>
        <p:txBody>
          <a:bodyPr/>
          <a:lstStyle/>
          <a:p>
            <a:r>
              <a:rPr lang="en-US" altLang="en-US" sz="2400" b="1" dirty="0">
                <a:solidFill>
                  <a:schemeClr val="tx1"/>
                </a:solidFill>
                <a:cs typeface="Arial" panose="020B0604020202020204" pitchFamily="34" charset="0"/>
              </a:rPr>
              <a:t>Models of Health: Medical, Social and Ecological</a:t>
            </a:r>
            <a:endParaRPr lang="en-GB" altLang="en-US" sz="2400" b="1" dirty="0">
              <a:solidFill>
                <a:schemeClr val="tx1"/>
              </a:solidFill>
            </a:endParaRPr>
          </a:p>
        </p:txBody>
      </p:sp>
      <p:sp>
        <p:nvSpPr>
          <p:cNvPr id="61442" name="Content Placeholder 2">
            <a:extLst>
              <a:ext uri="{FF2B5EF4-FFF2-40B4-BE49-F238E27FC236}">
                <a16:creationId xmlns:a16="http://schemas.microsoft.com/office/drawing/2014/main" id="{857329C4-BFF6-9F53-54A6-64EA4156DF4B}"/>
              </a:ext>
            </a:extLst>
          </p:cNvPr>
          <p:cNvSpPr>
            <a:spLocks noGrp="1"/>
          </p:cNvSpPr>
          <p:nvPr>
            <p:ph idx="1"/>
          </p:nvPr>
        </p:nvSpPr>
        <p:spPr>
          <a:xfrm>
            <a:off x="1774825" y="1125539"/>
            <a:ext cx="8642350" cy="4391025"/>
          </a:xfrm>
        </p:spPr>
        <p:txBody>
          <a:bodyPr>
            <a:normAutofit fontScale="92500" lnSpcReduction="10000"/>
          </a:bodyPr>
          <a:lstStyle/>
          <a:p>
            <a:pPr marL="0" indent="0">
              <a:buFont typeface="Arial" panose="020B0604020202020204" pitchFamily="34" charset="0"/>
              <a:buNone/>
            </a:pPr>
            <a:r>
              <a:rPr lang="en-US" altLang="en-US" sz="2000" b="1" dirty="0">
                <a:solidFill>
                  <a:schemeClr val="tx1"/>
                </a:solidFill>
              </a:rPr>
              <a:t>There are three main models of health. </a:t>
            </a:r>
          </a:p>
          <a:p>
            <a:pPr marL="0" indent="0">
              <a:buFont typeface="Arial" panose="020B0604020202020204" pitchFamily="34" charset="0"/>
              <a:buNone/>
            </a:pPr>
            <a:endParaRPr lang="en-US" altLang="en-US" sz="2000" b="1" dirty="0">
              <a:solidFill>
                <a:schemeClr val="tx1"/>
              </a:solidFill>
            </a:endParaRPr>
          </a:p>
          <a:p>
            <a:pPr marL="0" indent="0">
              <a:buFont typeface="Arial" panose="020B0604020202020204" pitchFamily="34" charset="0"/>
              <a:buNone/>
            </a:pPr>
            <a:r>
              <a:rPr lang="en-US" altLang="en-US" sz="2000" b="1" dirty="0">
                <a:solidFill>
                  <a:schemeClr val="tx1"/>
                </a:solidFill>
              </a:rPr>
              <a:t>The Medical model of health: -This model focused on health education and the reduction of risk </a:t>
            </a:r>
            <a:r>
              <a:rPr lang="en-US" altLang="en-US" sz="2000" b="1" dirty="0" err="1">
                <a:solidFill>
                  <a:schemeClr val="tx1"/>
                </a:solidFill>
              </a:rPr>
              <a:t>behaviours</a:t>
            </a:r>
            <a:r>
              <a:rPr lang="en-US" altLang="en-US" sz="2000" b="1" dirty="0">
                <a:solidFill>
                  <a:schemeClr val="tx1"/>
                </a:solidFill>
              </a:rPr>
              <a:t>. Treated patients without addressing the influence their environment may have on health. </a:t>
            </a:r>
          </a:p>
          <a:p>
            <a:pPr marL="0" indent="0">
              <a:buFont typeface="Arial" panose="020B0604020202020204" pitchFamily="34" charset="0"/>
              <a:buNone/>
            </a:pPr>
            <a:endParaRPr lang="en-US" altLang="en-US" sz="2000" b="1" dirty="0">
              <a:solidFill>
                <a:schemeClr val="tx1"/>
              </a:solidFill>
            </a:endParaRPr>
          </a:p>
          <a:p>
            <a:pPr marL="0" indent="0">
              <a:buFont typeface="Arial" panose="020B0604020202020204" pitchFamily="34" charset="0"/>
              <a:buNone/>
            </a:pPr>
            <a:r>
              <a:rPr lang="en-US" altLang="en-US" sz="2000" b="1" dirty="0">
                <a:solidFill>
                  <a:schemeClr val="tx1"/>
                </a:solidFill>
              </a:rPr>
              <a:t>The Social model: Aims to address these issues to reduce social disparities in health care access. </a:t>
            </a:r>
          </a:p>
          <a:p>
            <a:pPr marL="0" indent="0">
              <a:buFont typeface="Arial" panose="020B0604020202020204" pitchFamily="34" charset="0"/>
              <a:buNone/>
            </a:pPr>
            <a:endParaRPr lang="en-US" altLang="en-US" sz="2000" b="1" dirty="0">
              <a:solidFill>
                <a:schemeClr val="tx1"/>
              </a:solidFill>
            </a:endParaRPr>
          </a:p>
          <a:p>
            <a:pPr marL="0" indent="0">
              <a:buFont typeface="Arial" panose="020B0604020202020204" pitchFamily="34" charset="0"/>
              <a:buNone/>
            </a:pPr>
            <a:r>
              <a:rPr lang="en-US" altLang="en-US" sz="2000" b="1" dirty="0">
                <a:solidFill>
                  <a:schemeClr val="tx1"/>
                </a:solidFill>
              </a:rPr>
              <a:t>The Social Ecological model: Recognized that a person's health </a:t>
            </a:r>
            <a:r>
              <a:rPr lang="en-US" altLang="en-US" sz="2000" b="1" dirty="0" err="1">
                <a:solidFill>
                  <a:schemeClr val="tx1"/>
                </a:solidFill>
              </a:rPr>
              <a:t>behaviour</a:t>
            </a:r>
            <a:r>
              <a:rPr lang="en-US" altLang="en-US" sz="2000" b="1" dirty="0">
                <a:solidFill>
                  <a:schemeClr val="tx1"/>
                </a:solidFill>
              </a:rPr>
              <a:t> does not happen in a vacuum (Bronfenbrenner’s)</a:t>
            </a:r>
          </a:p>
          <a:p>
            <a:pPr marL="0" indent="0">
              <a:buFont typeface="Arial" panose="020B0604020202020204" pitchFamily="34" charset="0"/>
              <a:buNone/>
            </a:pPr>
            <a:r>
              <a:rPr lang="en-GB" altLang="en-US" sz="2000" b="1" dirty="0">
                <a:solidFill>
                  <a:schemeClr val="tx1"/>
                </a:solidFill>
              </a:rPr>
              <a:t>					(Scope, 2020)</a:t>
            </a:r>
          </a:p>
        </p:txBody>
      </p:sp>
      <p:sp>
        <p:nvSpPr>
          <p:cNvPr id="4" name="Date Placeholder 3">
            <a:extLst>
              <a:ext uri="{FF2B5EF4-FFF2-40B4-BE49-F238E27FC236}">
                <a16:creationId xmlns:a16="http://schemas.microsoft.com/office/drawing/2014/main" id="{468A8DBD-B3B2-F81C-D68F-E3AD19ADDD72}"/>
              </a:ext>
            </a:extLst>
          </p:cNvPr>
          <p:cNvSpPr>
            <a:spLocks noGrp="1"/>
          </p:cNvSpPr>
          <p:nvPr>
            <p:ph type="dt" sz="half" idx="10"/>
          </p:nvPr>
        </p:nvSpPr>
        <p:spPr/>
        <p:txBody>
          <a:bodyPr/>
          <a:lstStyle/>
          <a:p>
            <a:pPr>
              <a:defRPr/>
            </a:pPr>
            <a:fld id="{8731FB55-FF44-4C55-AC29-8BD1A5510C6D}" type="datetime1">
              <a:rPr lang="en-GB" altLang="en-US" smtClean="0"/>
              <a:pPr>
                <a:defRPr/>
              </a:pPr>
              <a:t>06/01/2025</a:t>
            </a:fld>
            <a:endParaRPr lang="en-GB" altLang="en-US"/>
          </a:p>
        </p:txBody>
      </p:sp>
      <p:sp>
        <p:nvSpPr>
          <p:cNvPr id="61444" name="Slide Number Placeholder 4">
            <a:extLst>
              <a:ext uri="{FF2B5EF4-FFF2-40B4-BE49-F238E27FC236}">
                <a16:creationId xmlns:a16="http://schemas.microsoft.com/office/drawing/2014/main" id="{74FCA9FE-2DAB-7493-4B6B-6F73F251481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0F19B31-B181-4FCA-82A3-E5DC7934FB6F}" type="slidenum">
              <a:rPr lang="en-GB" altLang="en-US" sz="1200" smtClean="0">
                <a:solidFill>
                  <a:srgbClr val="898989"/>
                </a:solidFill>
              </a:rPr>
              <a:pPr>
                <a:spcBef>
                  <a:spcPct val="0"/>
                </a:spcBef>
                <a:buFontTx/>
                <a:buNone/>
              </a:pPr>
              <a:t>38</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A01126CF-94ED-4767-0C9B-94CC70E99630}"/>
              </a:ext>
            </a:extLst>
          </p:cNvPr>
          <p:cNvPicPr>
            <a:picLocks noChangeAspect="1"/>
          </p:cNvPicPr>
          <p:nvPr/>
        </p:nvPicPr>
        <p:blipFill>
          <a:blip r:embed="rId2"/>
          <a:stretch>
            <a:fillRect/>
          </a:stretch>
        </p:blipFill>
        <p:spPr>
          <a:xfrm>
            <a:off x="-1674" y="5697237"/>
            <a:ext cx="12195346" cy="1157931"/>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Content Placeholder 2">
            <a:extLst>
              <a:ext uri="{FF2B5EF4-FFF2-40B4-BE49-F238E27FC236}">
                <a16:creationId xmlns:a16="http://schemas.microsoft.com/office/drawing/2014/main" id="{857329C4-BFF6-9F53-54A6-64EA4156DF4B}"/>
              </a:ext>
            </a:extLst>
          </p:cNvPr>
          <p:cNvSpPr>
            <a:spLocks noGrp="1"/>
          </p:cNvSpPr>
          <p:nvPr>
            <p:ph idx="1"/>
          </p:nvPr>
        </p:nvSpPr>
        <p:spPr>
          <a:xfrm>
            <a:off x="1774825" y="1125539"/>
            <a:ext cx="8642350" cy="4391025"/>
          </a:xfrm>
        </p:spPr>
        <p:txBody>
          <a:bodyPr>
            <a:normAutofit/>
          </a:bodyPr>
          <a:lstStyle/>
          <a:p>
            <a:pPr marL="0" indent="0">
              <a:buFont typeface="Arial" panose="020B0604020202020204" pitchFamily="34" charset="0"/>
              <a:buNone/>
            </a:pPr>
            <a:endParaRPr lang="en-GB" altLang="en-US" sz="2000" b="1" dirty="0"/>
          </a:p>
        </p:txBody>
      </p:sp>
      <p:sp>
        <p:nvSpPr>
          <p:cNvPr id="4" name="Date Placeholder 3">
            <a:extLst>
              <a:ext uri="{FF2B5EF4-FFF2-40B4-BE49-F238E27FC236}">
                <a16:creationId xmlns:a16="http://schemas.microsoft.com/office/drawing/2014/main" id="{468A8DBD-B3B2-F81C-D68F-E3AD19ADDD72}"/>
              </a:ext>
            </a:extLst>
          </p:cNvPr>
          <p:cNvSpPr>
            <a:spLocks noGrp="1"/>
          </p:cNvSpPr>
          <p:nvPr>
            <p:ph type="dt" sz="half" idx="10"/>
          </p:nvPr>
        </p:nvSpPr>
        <p:spPr/>
        <p:txBody>
          <a:bodyPr/>
          <a:lstStyle/>
          <a:p>
            <a:pPr>
              <a:defRPr/>
            </a:pPr>
            <a:fld id="{8731FB55-FF44-4C55-AC29-8BD1A5510C6D}" type="datetime1">
              <a:rPr lang="en-GB" altLang="en-US" smtClean="0"/>
              <a:pPr>
                <a:defRPr/>
              </a:pPr>
              <a:t>06/01/2025</a:t>
            </a:fld>
            <a:endParaRPr lang="en-GB" altLang="en-US"/>
          </a:p>
        </p:txBody>
      </p:sp>
      <p:sp>
        <p:nvSpPr>
          <p:cNvPr id="61444" name="Slide Number Placeholder 4">
            <a:extLst>
              <a:ext uri="{FF2B5EF4-FFF2-40B4-BE49-F238E27FC236}">
                <a16:creationId xmlns:a16="http://schemas.microsoft.com/office/drawing/2014/main" id="{74FCA9FE-2DAB-7493-4B6B-6F73F251481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0F19B31-B181-4FCA-82A3-E5DC7934FB6F}" type="slidenum">
              <a:rPr lang="en-GB" altLang="en-US" sz="1200" smtClean="0">
                <a:solidFill>
                  <a:srgbClr val="898989"/>
                </a:solidFill>
              </a:rPr>
              <a:pPr>
                <a:spcBef>
                  <a:spcPct val="0"/>
                </a:spcBef>
                <a:buFontTx/>
                <a:buNone/>
              </a:pPr>
              <a:t>39</a:t>
            </a:fld>
            <a:endParaRPr lang="en-GB" altLang="en-US" sz="1200">
              <a:solidFill>
                <a:srgbClr val="898989"/>
              </a:solidFill>
            </a:endParaRPr>
          </a:p>
        </p:txBody>
      </p:sp>
      <p:pic>
        <p:nvPicPr>
          <p:cNvPr id="3" name="Picture 2" descr="A blue and white text on a blue background&#10;&#10;Description automatically generated">
            <a:extLst>
              <a:ext uri="{FF2B5EF4-FFF2-40B4-BE49-F238E27FC236}">
                <a16:creationId xmlns:a16="http://schemas.microsoft.com/office/drawing/2014/main" id="{A01126CF-94ED-4767-0C9B-94CC70E99630}"/>
              </a:ext>
            </a:extLst>
          </p:cNvPr>
          <p:cNvPicPr>
            <a:picLocks noChangeAspect="1"/>
          </p:cNvPicPr>
          <p:nvPr/>
        </p:nvPicPr>
        <p:blipFill>
          <a:blip r:embed="rId2"/>
          <a:stretch>
            <a:fillRect/>
          </a:stretch>
        </p:blipFill>
        <p:spPr>
          <a:xfrm>
            <a:off x="-1674" y="5697237"/>
            <a:ext cx="12195346" cy="1157931"/>
          </a:xfrm>
          <a:prstGeom prst="rect">
            <a:avLst/>
          </a:prstGeom>
        </p:spPr>
      </p:pic>
      <p:sp>
        <p:nvSpPr>
          <p:cNvPr id="5" name="Title 4">
            <a:extLst>
              <a:ext uri="{FF2B5EF4-FFF2-40B4-BE49-F238E27FC236}">
                <a16:creationId xmlns:a16="http://schemas.microsoft.com/office/drawing/2014/main" id="{15308AE7-35D6-5563-2C55-CF233B096EBD}"/>
              </a:ext>
            </a:extLst>
          </p:cNvPr>
          <p:cNvSpPr>
            <a:spLocks noGrp="1"/>
          </p:cNvSpPr>
          <p:nvPr>
            <p:ph type="title"/>
          </p:nvPr>
        </p:nvSpPr>
        <p:spPr/>
        <p:txBody>
          <a:bodyPr/>
          <a:lstStyle/>
          <a:p>
            <a:endParaRPr lang="en-GB"/>
          </a:p>
        </p:txBody>
      </p:sp>
      <p:pic>
        <p:nvPicPr>
          <p:cNvPr id="3074" name="Picture 2">
            <a:extLst>
              <a:ext uri="{FF2B5EF4-FFF2-40B4-BE49-F238E27FC236}">
                <a16:creationId xmlns:a16="http://schemas.microsoft.com/office/drawing/2014/main" id="{9A82F141-4581-6C26-169A-34E5AA2599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4936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a:extLst>
              <a:ext uri="{FF2B5EF4-FFF2-40B4-BE49-F238E27FC236}">
                <a16:creationId xmlns:a16="http://schemas.microsoft.com/office/drawing/2014/main" id="{C442577F-8975-B457-3673-B2F8C87D207C}"/>
              </a:ext>
            </a:extLst>
          </p:cNvPr>
          <p:cNvSpPr>
            <a:spLocks noGrp="1"/>
          </p:cNvSpPr>
          <p:nvPr>
            <p:ph type="title"/>
          </p:nvPr>
        </p:nvSpPr>
        <p:spPr>
          <a:xfrm>
            <a:off x="1981200" y="136525"/>
            <a:ext cx="8229600" cy="700088"/>
          </a:xfrm>
        </p:spPr>
        <p:txBody>
          <a:bodyPr/>
          <a:lstStyle/>
          <a:p>
            <a:r>
              <a:rPr lang="en-US" altLang="en-US" sz="2400" b="1" dirty="0">
                <a:solidFill>
                  <a:schemeClr val="tx1"/>
                </a:solidFill>
                <a:cs typeface="Arial" panose="020B0604020202020204" pitchFamily="34" charset="0"/>
              </a:rPr>
              <a:t>Medical Model of Disability</a:t>
            </a:r>
            <a:endParaRPr lang="en-GB" altLang="en-US" sz="2400" b="1" dirty="0">
              <a:solidFill>
                <a:schemeClr val="tx1"/>
              </a:solidFill>
            </a:endParaRPr>
          </a:p>
        </p:txBody>
      </p:sp>
      <p:sp>
        <p:nvSpPr>
          <p:cNvPr id="3" name="Content Placeholder 2">
            <a:extLst>
              <a:ext uri="{FF2B5EF4-FFF2-40B4-BE49-F238E27FC236}">
                <a16:creationId xmlns:a16="http://schemas.microsoft.com/office/drawing/2014/main" id="{09869295-3C2F-10BC-34A4-381B8AE57F1E}"/>
              </a:ext>
            </a:extLst>
          </p:cNvPr>
          <p:cNvSpPr>
            <a:spLocks noGrp="1"/>
          </p:cNvSpPr>
          <p:nvPr>
            <p:ph idx="1"/>
          </p:nvPr>
        </p:nvSpPr>
        <p:spPr>
          <a:xfrm>
            <a:off x="1774825" y="1125539"/>
            <a:ext cx="8642350" cy="4391025"/>
          </a:xfrm>
        </p:spPr>
        <p:txBody>
          <a:bodyPr/>
          <a:lstStyle/>
          <a:p>
            <a:pPr algn="just">
              <a:spcBef>
                <a:spcPts val="0"/>
              </a:spcBef>
              <a:buSzPct val="93333"/>
              <a:buFont typeface="Arial" panose="020B0604020202020204" pitchFamily="34" charset="0"/>
              <a:buNone/>
              <a:defRPr/>
            </a:pPr>
            <a:r>
              <a:rPr lang="en-US" sz="2000" dirty="0">
                <a:solidFill>
                  <a:schemeClr val="tx1"/>
                </a:solidFill>
              </a:rPr>
              <a:t>The medical model assumes that disability is an individual problem caused by impairment, lacking part or all of a limb, or having a defective limb, organism or mechanism of the body.</a:t>
            </a:r>
          </a:p>
          <a:p>
            <a:pPr algn="just">
              <a:spcBef>
                <a:spcPts val="0"/>
              </a:spcBef>
              <a:buSzPct val="93333"/>
              <a:buFont typeface="Arial" panose="020B0604020202020204" pitchFamily="34" charset="0"/>
              <a:buNone/>
              <a:defRPr/>
            </a:pPr>
            <a:endParaRPr lang="en-US" sz="2000" dirty="0">
              <a:solidFill>
                <a:schemeClr val="tx1"/>
              </a:solidFill>
            </a:endParaRPr>
          </a:p>
          <a:p>
            <a:pPr algn="just">
              <a:spcBef>
                <a:spcPts val="0"/>
              </a:spcBef>
              <a:buSzPct val="93333"/>
              <a:buFont typeface="Arial" panose="020B0604020202020204" pitchFamily="34" charset="0"/>
              <a:buNone/>
              <a:defRPr/>
            </a:pPr>
            <a:r>
              <a:rPr lang="en-US" sz="2000" dirty="0">
                <a:solidFill>
                  <a:schemeClr val="tx1"/>
                </a:solidFill>
              </a:rPr>
              <a:t>The focus is on treating the impairment with the aim of improving or restoring the function that is lost or missing.</a:t>
            </a:r>
          </a:p>
          <a:p>
            <a:pPr algn="just">
              <a:spcBef>
                <a:spcPts val="0"/>
              </a:spcBef>
              <a:buSzPct val="93333"/>
              <a:buFont typeface="Arial" panose="020B0604020202020204" pitchFamily="34" charset="0"/>
              <a:buNone/>
              <a:defRPr/>
            </a:pPr>
            <a:endParaRPr lang="en-US" sz="2000" dirty="0">
              <a:solidFill>
                <a:schemeClr val="tx1"/>
              </a:solidFill>
            </a:endParaRPr>
          </a:p>
          <a:p>
            <a:pPr algn="just">
              <a:spcBef>
                <a:spcPts val="0"/>
              </a:spcBef>
              <a:buSzPct val="93333"/>
              <a:buFont typeface="Arial" panose="020B0604020202020204" pitchFamily="34" charset="0"/>
              <a:buNone/>
              <a:defRPr/>
            </a:pPr>
            <a:r>
              <a:rPr lang="en-US" sz="2000" dirty="0">
                <a:solidFill>
                  <a:schemeClr val="tx1"/>
                </a:solidFill>
              </a:rPr>
              <a:t>The focus is therefore on investing in health care and related resources to research, identify, diagnose, cure, manage, alter and control illness. It does not account for social and environmental influences which contribute to an individual's level of 'disability’.</a:t>
            </a:r>
          </a:p>
          <a:p>
            <a:pPr algn="just">
              <a:spcBef>
                <a:spcPts val="0"/>
              </a:spcBef>
              <a:buSzPct val="93333"/>
              <a:buFont typeface="Arial" panose="020B0604020202020204" pitchFamily="34" charset="0"/>
              <a:buNone/>
              <a:defRPr/>
            </a:pPr>
            <a:endParaRPr lang="en-US" sz="2000" dirty="0">
              <a:solidFill>
                <a:schemeClr val="tx1"/>
              </a:solidFill>
            </a:endParaRPr>
          </a:p>
          <a:p>
            <a:pPr algn="just">
              <a:spcBef>
                <a:spcPts val="0"/>
              </a:spcBef>
              <a:buSzPct val="93333"/>
              <a:buFont typeface="Arial" panose="020B0604020202020204" pitchFamily="34" charset="0"/>
              <a:buNone/>
              <a:defRPr/>
            </a:pPr>
            <a:r>
              <a:rPr lang="en-US" sz="2000" dirty="0">
                <a:solidFill>
                  <a:schemeClr val="tx1"/>
                </a:solidFill>
              </a:rPr>
              <a:t>							(Scope, 2020)</a:t>
            </a:r>
          </a:p>
          <a:p>
            <a:pPr marL="0" indent="0">
              <a:buFont typeface="Arial" panose="020B0604020202020204" pitchFamily="34" charset="0"/>
              <a:buNone/>
              <a:defRPr/>
            </a:pPr>
            <a:endParaRPr lang="en-GB" sz="2000" dirty="0"/>
          </a:p>
        </p:txBody>
      </p:sp>
      <p:sp>
        <p:nvSpPr>
          <p:cNvPr id="4" name="Date Placeholder 3">
            <a:extLst>
              <a:ext uri="{FF2B5EF4-FFF2-40B4-BE49-F238E27FC236}">
                <a16:creationId xmlns:a16="http://schemas.microsoft.com/office/drawing/2014/main" id="{8DEF7894-74D0-1152-C200-350CB6296A90}"/>
              </a:ext>
            </a:extLst>
          </p:cNvPr>
          <p:cNvSpPr>
            <a:spLocks noGrp="1"/>
          </p:cNvSpPr>
          <p:nvPr>
            <p:ph type="dt" sz="half" idx="10"/>
          </p:nvPr>
        </p:nvSpPr>
        <p:spPr/>
        <p:txBody>
          <a:bodyPr/>
          <a:lstStyle/>
          <a:p>
            <a:pPr>
              <a:defRPr/>
            </a:pPr>
            <a:fld id="{8731FB55-FF44-4C55-AC29-8BD1A5510C6D}" type="datetime1">
              <a:rPr lang="en-GB" altLang="en-US" smtClean="0"/>
              <a:pPr>
                <a:defRPr/>
              </a:pPr>
              <a:t>06/01/2025</a:t>
            </a:fld>
            <a:endParaRPr lang="en-GB" altLang="en-US"/>
          </a:p>
        </p:txBody>
      </p:sp>
      <p:sp>
        <p:nvSpPr>
          <p:cNvPr id="62468" name="Slide Number Placeholder 4">
            <a:extLst>
              <a:ext uri="{FF2B5EF4-FFF2-40B4-BE49-F238E27FC236}">
                <a16:creationId xmlns:a16="http://schemas.microsoft.com/office/drawing/2014/main" id="{B192607F-F240-970C-AEFB-39A833D077B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C51D3B7-FD73-4D9D-869E-EFA517F31B41}" type="slidenum">
              <a:rPr lang="en-GB" altLang="en-US" sz="1200" smtClean="0">
                <a:solidFill>
                  <a:srgbClr val="898989"/>
                </a:solidFill>
              </a:rPr>
              <a:pPr>
                <a:spcBef>
                  <a:spcPct val="0"/>
                </a:spcBef>
                <a:buFontTx/>
                <a:buNone/>
              </a:pPr>
              <a:t>40</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B43511DC-279F-E70D-829A-B5C3F7339116}"/>
              </a:ext>
            </a:extLst>
          </p:cNvPr>
          <p:cNvPicPr>
            <a:picLocks noChangeAspect="1"/>
          </p:cNvPicPr>
          <p:nvPr/>
        </p:nvPicPr>
        <p:blipFill>
          <a:blip r:embed="rId2"/>
          <a:stretch>
            <a:fillRect/>
          </a:stretch>
        </p:blipFill>
        <p:spPr>
          <a:xfrm>
            <a:off x="-1674" y="5697237"/>
            <a:ext cx="12195346" cy="1157931"/>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a:extLst>
              <a:ext uri="{FF2B5EF4-FFF2-40B4-BE49-F238E27FC236}">
                <a16:creationId xmlns:a16="http://schemas.microsoft.com/office/drawing/2014/main" id="{1C5E386C-72CD-5AE0-FC52-9FA8CEEC4189}"/>
              </a:ext>
            </a:extLst>
          </p:cNvPr>
          <p:cNvSpPr>
            <a:spLocks noGrp="1"/>
          </p:cNvSpPr>
          <p:nvPr>
            <p:ph type="title"/>
          </p:nvPr>
        </p:nvSpPr>
        <p:spPr>
          <a:xfrm>
            <a:off x="1981200" y="136525"/>
            <a:ext cx="8229600" cy="700088"/>
          </a:xfrm>
        </p:spPr>
        <p:txBody>
          <a:bodyPr/>
          <a:lstStyle/>
          <a:p>
            <a:r>
              <a:rPr lang="en-US" altLang="en-US" sz="2400" b="1" dirty="0">
                <a:solidFill>
                  <a:schemeClr val="tx1"/>
                </a:solidFill>
                <a:cs typeface="Arial" panose="020B0604020202020204" pitchFamily="34" charset="0"/>
              </a:rPr>
              <a:t>Social Model of Disability</a:t>
            </a:r>
            <a:endParaRPr lang="en-GB" altLang="en-US" sz="2400" b="1" dirty="0">
              <a:solidFill>
                <a:schemeClr val="tx1"/>
              </a:solidFill>
            </a:endParaRPr>
          </a:p>
        </p:txBody>
      </p:sp>
      <p:sp>
        <p:nvSpPr>
          <p:cNvPr id="3" name="Content Placeholder 2">
            <a:extLst>
              <a:ext uri="{FF2B5EF4-FFF2-40B4-BE49-F238E27FC236}">
                <a16:creationId xmlns:a16="http://schemas.microsoft.com/office/drawing/2014/main" id="{68506F66-7D7B-4C93-AEE7-6C9255A07F68}"/>
              </a:ext>
            </a:extLst>
          </p:cNvPr>
          <p:cNvSpPr>
            <a:spLocks noGrp="1"/>
          </p:cNvSpPr>
          <p:nvPr>
            <p:ph idx="1"/>
          </p:nvPr>
        </p:nvSpPr>
        <p:spPr>
          <a:xfrm>
            <a:off x="1774825" y="1125539"/>
            <a:ext cx="9650462" cy="4571698"/>
          </a:xfrm>
        </p:spPr>
        <p:txBody>
          <a:bodyPr>
            <a:normAutofit/>
          </a:bodyPr>
          <a:lstStyle/>
          <a:p>
            <a:pPr algn="l" fontAlgn="base"/>
            <a:r>
              <a:rPr lang="en-GB" sz="2400" b="0" i="0" dirty="0">
                <a:solidFill>
                  <a:schemeClr val="tx1"/>
                </a:solidFill>
                <a:effectLst/>
                <a:highlight>
                  <a:srgbClr val="FFFFFF"/>
                </a:highlight>
                <a:latin typeface="Hargreaves"/>
              </a:rPr>
              <a:t>The model says that people are disabled by barriers in society, not by their impairment or difference. Barriers can be physical, like buildings not having accessible toilets. Or they can be caused by people's attitudes to difference, like assuming disabled people can't do certain things.</a:t>
            </a:r>
          </a:p>
          <a:p>
            <a:pPr algn="l" fontAlgn="base"/>
            <a:r>
              <a:rPr lang="en-GB" sz="2400" b="0" i="0" dirty="0">
                <a:solidFill>
                  <a:schemeClr val="tx1"/>
                </a:solidFill>
                <a:effectLst/>
                <a:highlight>
                  <a:srgbClr val="FFFFFF"/>
                </a:highlight>
                <a:latin typeface="Hargreaves"/>
              </a:rPr>
              <a:t>The social model helps us recognise barriers that make life harder for disabled people. Removing these barriers creates equality and offers disabled people more independence, choice and control.</a:t>
            </a:r>
          </a:p>
          <a:p>
            <a:pPr algn="l" fontAlgn="base"/>
            <a:r>
              <a:rPr lang="en-GB" sz="2400" b="0" i="0" dirty="0">
                <a:solidFill>
                  <a:schemeClr val="tx1"/>
                </a:solidFill>
                <a:effectLst/>
                <a:highlight>
                  <a:srgbClr val="FFFFFF"/>
                </a:highlight>
                <a:latin typeface="Hargreaves"/>
              </a:rPr>
              <a:t>Not everyone uses the social model and that’s ok. How anyone chooses to talk about their impairment is up to them. </a:t>
            </a:r>
          </a:p>
          <a:p>
            <a:pPr marL="0" indent="0">
              <a:buFont typeface="Arial" panose="020B0604020202020204" pitchFamily="34" charset="0"/>
              <a:buNone/>
              <a:defRPr/>
            </a:pPr>
            <a:r>
              <a:rPr lang="en-GB" sz="3600" dirty="0"/>
              <a:t>	</a:t>
            </a:r>
            <a:r>
              <a:rPr lang="en-GB" sz="2000" dirty="0"/>
              <a:t>					         (Scope,2020)</a:t>
            </a:r>
          </a:p>
          <a:p>
            <a:pPr marL="0" indent="0">
              <a:buFont typeface="Arial" panose="020B0604020202020204" pitchFamily="34" charset="0"/>
              <a:buNone/>
              <a:defRPr/>
            </a:pPr>
            <a:r>
              <a:rPr lang="en-GB" altLang="en-US" sz="2000" dirty="0">
                <a:hlinkClick r:id="rId2"/>
              </a:rPr>
              <a:t>https://www.scope.org.uk/about-us/social-model-of-disability/</a:t>
            </a:r>
            <a:endParaRPr lang="en-GB" altLang="en-US" sz="2000" dirty="0"/>
          </a:p>
          <a:p>
            <a:pPr marL="0" indent="0">
              <a:buFont typeface="Arial" panose="020B0604020202020204" pitchFamily="34" charset="0"/>
              <a:buNone/>
              <a:defRPr/>
            </a:pPr>
            <a:endParaRPr lang="en-GB" sz="2000" dirty="0"/>
          </a:p>
        </p:txBody>
      </p:sp>
      <p:sp>
        <p:nvSpPr>
          <p:cNvPr id="4" name="Date Placeholder 3">
            <a:extLst>
              <a:ext uri="{FF2B5EF4-FFF2-40B4-BE49-F238E27FC236}">
                <a16:creationId xmlns:a16="http://schemas.microsoft.com/office/drawing/2014/main" id="{021F8808-1830-3AA8-8AF6-044BF772B515}"/>
              </a:ext>
            </a:extLst>
          </p:cNvPr>
          <p:cNvSpPr>
            <a:spLocks noGrp="1"/>
          </p:cNvSpPr>
          <p:nvPr>
            <p:ph type="dt" sz="half" idx="10"/>
          </p:nvPr>
        </p:nvSpPr>
        <p:spPr/>
        <p:txBody>
          <a:bodyPr/>
          <a:lstStyle/>
          <a:p>
            <a:pPr>
              <a:defRPr/>
            </a:pPr>
            <a:fld id="{8731FB55-FF44-4C55-AC29-8BD1A5510C6D}" type="datetime1">
              <a:rPr lang="en-GB" altLang="en-US" smtClean="0"/>
              <a:pPr>
                <a:defRPr/>
              </a:pPr>
              <a:t>06/01/2025</a:t>
            </a:fld>
            <a:endParaRPr lang="en-GB" altLang="en-US"/>
          </a:p>
        </p:txBody>
      </p:sp>
      <p:sp>
        <p:nvSpPr>
          <p:cNvPr id="63492" name="Slide Number Placeholder 4">
            <a:extLst>
              <a:ext uri="{FF2B5EF4-FFF2-40B4-BE49-F238E27FC236}">
                <a16:creationId xmlns:a16="http://schemas.microsoft.com/office/drawing/2014/main" id="{6A5D2A60-2578-8311-8130-92D2C0446B3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7ED1E35-1D51-44BC-9477-F47D70565AC4}" type="slidenum">
              <a:rPr lang="en-GB" altLang="en-US" sz="1200" smtClean="0">
                <a:solidFill>
                  <a:srgbClr val="898989"/>
                </a:solidFill>
              </a:rPr>
              <a:pPr>
                <a:spcBef>
                  <a:spcPct val="0"/>
                </a:spcBef>
                <a:buFontTx/>
                <a:buNone/>
              </a:pPr>
              <a:t>41</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ABE745EE-E31C-545D-81DB-FCD2DAE01FCA}"/>
              </a:ext>
            </a:extLst>
          </p:cNvPr>
          <p:cNvPicPr>
            <a:picLocks noChangeAspect="1"/>
          </p:cNvPicPr>
          <p:nvPr/>
        </p:nvPicPr>
        <p:blipFill>
          <a:blip r:embed="rId3"/>
          <a:stretch>
            <a:fillRect/>
          </a:stretch>
        </p:blipFill>
        <p:spPr>
          <a:xfrm>
            <a:off x="-1674" y="5697237"/>
            <a:ext cx="12195346" cy="1157931"/>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96A3-D5ED-2F49-BA62-4D46A6A18D62}"/>
              </a:ext>
            </a:extLst>
          </p:cNvPr>
          <p:cNvSpPr>
            <a:spLocks noGrp="1"/>
          </p:cNvSpPr>
          <p:nvPr>
            <p:ph type="title"/>
          </p:nvPr>
        </p:nvSpPr>
        <p:spPr/>
        <p:txBody>
          <a:bodyPr/>
          <a:lstStyle/>
          <a:p>
            <a:r>
              <a:rPr lang="en-US" b="1" dirty="0">
                <a:latin typeface="Arial"/>
                <a:cs typeface="Arial"/>
              </a:rPr>
              <a:t>Recap Quiz</a:t>
            </a:r>
            <a:endParaRPr lang="en-US"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0082756-163B-5E44-935E-D95ADFA487F4}"/>
              </a:ext>
            </a:extLst>
          </p:cNvPr>
          <p:cNvSpPr>
            <a:spLocks noGrp="1"/>
          </p:cNvSpPr>
          <p:nvPr>
            <p:ph type="dt" sz="half" idx="10"/>
          </p:nvPr>
        </p:nvSpPr>
        <p:spPr/>
        <p:txBody>
          <a:bodyPr/>
          <a:lstStyle/>
          <a:p>
            <a:pPr>
              <a:defRPr/>
            </a:pPr>
            <a:fld id="{ADEE70DA-8F40-C645-B0B2-ACC5C58BB2BA}" type="datetime1">
              <a:rPr lang="en-GB" altLang="en-US" smtClean="0"/>
              <a:pPr>
                <a:defRPr/>
              </a:pPr>
              <a:t>06/01/2025</a:t>
            </a:fld>
            <a:endParaRPr lang="en-GB" altLang="en-US" dirty="0"/>
          </a:p>
        </p:txBody>
      </p:sp>
      <p:sp>
        <p:nvSpPr>
          <p:cNvPr id="5" name="Slide Number Placeholder 4">
            <a:extLst>
              <a:ext uri="{FF2B5EF4-FFF2-40B4-BE49-F238E27FC236}">
                <a16:creationId xmlns:a16="http://schemas.microsoft.com/office/drawing/2014/main" id="{A6C46A25-C0DE-F44B-A834-0F6F371FFFC0}"/>
              </a:ext>
            </a:extLst>
          </p:cNvPr>
          <p:cNvSpPr>
            <a:spLocks noGrp="1"/>
          </p:cNvSpPr>
          <p:nvPr>
            <p:ph type="sldNum" sz="quarter" idx="12"/>
          </p:nvPr>
        </p:nvSpPr>
        <p:spPr/>
        <p:txBody>
          <a:bodyPr/>
          <a:lstStyle/>
          <a:p>
            <a:pPr>
              <a:defRPr/>
            </a:pPr>
            <a:fld id="{B4C3F47E-DD02-FB45-82B3-7F77F7ED4894}" type="slidenum">
              <a:rPr lang="en-GB" altLang="en-US" smtClean="0"/>
              <a:pPr>
                <a:defRPr/>
              </a:pPr>
              <a:t>42</a:t>
            </a:fld>
            <a:endParaRPr lang="en-GB" altLang="en-US"/>
          </a:p>
        </p:txBody>
      </p:sp>
      <p:sp>
        <p:nvSpPr>
          <p:cNvPr id="6" name="TextBox 5">
            <a:extLst>
              <a:ext uri="{FF2B5EF4-FFF2-40B4-BE49-F238E27FC236}">
                <a16:creationId xmlns:a16="http://schemas.microsoft.com/office/drawing/2014/main" id="{2D061A72-3A0E-236D-A542-BD0A42FA36FA}"/>
              </a:ext>
            </a:extLst>
          </p:cNvPr>
          <p:cNvSpPr txBox="1"/>
          <p:nvPr/>
        </p:nvSpPr>
        <p:spPr>
          <a:xfrm>
            <a:off x="885422" y="1757429"/>
            <a:ext cx="10584823" cy="3501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9B25C43-F958-CC89-3585-59B0011EC466}"/>
              </a:ext>
            </a:extLst>
          </p:cNvPr>
          <p:cNvSpPr txBox="1"/>
          <p:nvPr/>
        </p:nvSpPr>
        <p:spPr>
          <a:xfrm>
            <a:off x="785612" y="1762260"/>
            <a:ext cx="1140424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Myriad Pro"/>
              </a:rPr>
              <a:t>What is the social model of disability?</a:t>
            </a:r>
            <a:r>
              <a:rPr lang="en-US" sz="2400" dirty="0">
                <a:latin typeface="Myriad Pro"/>
              </a:rPr>
              <a:t> </a:t>
            </a:r>
            <a:endParaRPr lang="en-US" dirty="0"/>
          </a:p>
          <a:p>
            <a:r>
              <a:rPr lang="en-US" sz="2400" dirty="0">
                <a:latin typeface="Myriad Pro"/>
              </a:rPr>
              <a:t>a) A medical approach to diagnosing disabilities.</a:t>
            </a:r>
            <a:endParaRPr lang="en-US" dirty="0">
              <a:latin typeface="Myriad Pro"/>
            </a:endParaRPr>
          </a:p>
          <a:p>
            <a:r>
              <a:rPr lang="en-US" sz="2400" dirty="0">
                <a:latin typeface="Myriad Pro"/>
              </a:rPr>
              <a:t>b) An approach that focuses on the individual's impairments. </a:t>
            </a:r>
            <a:endParaRPr lang="en-US" dirty="0">
              <a:latin typeface="Myriad Pro"/>
            </a:endParaRPr>
          </a:p>
          <a:p>
            <a:r>
              <a:rPr lang="en-US" sz="2400" dirty="0">
                <a:latin typeface="Myriad Pro"/>
              </a:rPr>
              <a:t>c) An approach that emphasizes the role of social and environmental factors in disability.</a:t>
            </a:r>
            <a:endParaRPr lang="en-US" dirty="0"/>
          </a:p>
          <a:p>
            <a:endParaRPr lang="en-US" sz="2400" dirty="0">
              <a:latin typeface="Myriad Pro"/>
            </a:endParaRPr>
          </a:p>
          <a:p>
            <a:r>
              <a:rPr lang="en-US" sz="2400" b="1" dirty="0">
                <a:latin typeface="Myriad Pro"/>
              </a:rPr>
              <a:t>Which of the following is a core principle of health and social care?</a:t>
            </a:r>
            <a:r>
              <a:rPr lang="en-US" sz="2400" dirty="0">
                <a:latin typeface="Myriad Pro"/>
              </a:rPr>
              <a:t> </a:t>
            </a:r>
          </a:p>
          <a:p>
            <a:r>
              <a:rPr lang="en-US" sz="2400" dirty="0">
                <a:latin typeface="Myriad Pro"/>
              </a:rPr>
              <a:t>a) Compliance with medical models. </a:t>
            </a:r>
          </a:p>
          <a:p>
            <a:r>
              <a:rPr lang="en-US" sz="2400" dirty="0">
                <a:latin typeface="Myriad Pro"/>
              </a:rPr>
              <a:t>b) Person-centered care. </a:t>
            </a:r>
            <a:endParaRPr lang="en-US" dirty="0">
              <a:latin typeface="Myriad Pro"/>
            </a:endParaRPr>
          </a:p>
          <a:p>
            <a:r>
              <a:rPr lang="en-US" sz="2400" dirty="0">
                <a:latin typeface="Myriad Pro"/>
              </a:rPr>
              <a:t>c) Rigid protocols for care delivery.</a:t>
            </a:r>
            <a:endParaRPr lang="en-US" dirty="0">
              <a:latin typeface="Myriad Pro"/>
            </a:endParaRPr>
          </a:p>
        </p:txBody>
      </p:sp>
    </p:spTree>
    <p:extLst>
      <p:ext uri="{BB962C8B-B14F-4D97-AF65-F5344CB8AC3E}">
        <p14:creationId xmlns:p14="http://schemas.microsoft.com/office/powerpoint/2010/main" val="2577393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96A3-D5ED-2F49-BA62-4D46A6A18D62}"/>
              </a:ext>
            </a:extLst>
          </p:cNvPr>
          <p:cNvSpPr>
            <a:spLocks noGrp="1"/>
          </p:cNvSpPr>
          <p:nvPr>
            <p:ph type="title"/>
          </p:nvPr>
        </p:nvSpPr>
        <p:spPr/>
        <p:txBody>
          <a:bodyPr/>
          <a:lstStyle/>
          <a:p>
            <a:r>
              <a:rPr lang="en-US" b="1" dirty="0">
                <a:latin typeface="Arial"/>
                <a:cs typeface="Arial"/>
              </a:rPr>
              <a:t>Recap Quiz</a:t>
            </a:r>
            <a:endParaRPr lang="en-US"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0082756-163B-5E44-935E-D95ADFA487F4}"/>
              </a:ext>
            </a:extLst>
          </p:cNvPr>
          <p:cNvSpPr>
            <a:spLocks noGrp="1"/>
          </p:cNvSpPr>
          <p:nvPr>
            <p:ph type="dt" sz="half" idx="10"/>
          </p:nvPr>
        </p:nvSpPr>
        <p:spPr/>
        <p:txBody>
          <a:bodyPr/>
          <a:lstStyle/>
          <a:p>
            <a:pPr>
              <a:defRPr/>
            </a:pPr>
            <a:fld id="{ADEE70DA-8F40-C645-B0B2-ACC5C58BB2BA}" type="datetime1">
              <a:rPr lang="en-GB" altLang="en-US" smtClean="0"/>
              <a:pPr>
                <a:defRPr/>
              </a:pPr>
              <a:t>06/01/2025</a:t>
            </a:fld>
            <a:endParaRPr lang="en-GB" altLang="en-US" dirty="0"/>
          </a:p>
        </p:txBody>
      </p:sp>
      <p:sp>
        <p:nvSpPr>
          <p:cNvPr id="5" name="Slide Number Placeholder 4">
            <a:extLst>
              <a:ext uri="{FF2B5EF4-FFF2-40B4-BE49-F238E27FC236}">
                <a16:creationId xmlns:a16="http://schemas.microsoft.com/office/drawing/2014/main" id="{A6C46A25-C0DE-F44B-A834-0F6F371FFFC0}"/>
              </a:ext>
            </a:extLst>
          </p:cNvPr>
          <p:cNvSpPr>
            <a:spLocks noGrp="1"/>
          </p:cNvSpPr>
          <p:nvPr>
            <p:ph type="sldNum" sz="quarter" idx="12"/>
          </p:nvPr>
        </p:nvSpPr>
        <p:spPr/>
        <p:txBody>
          <a:bodyPr/>
          <a:lstStyle/>
          <a:p>
            <a:pPr>
              <a:defRPr/>
            </a:pPr>
            <a:fld id="{B4C3F47E-DD02-FB45-82B3-7F77F7ED4894}" type="slidenum">
              <a:rPr lang="en-GB" altLang="en-US" smtClean="0"/>
              <a:pPr>
                <a:defRPr/>
              </a:pPr>
              <a:t>43</a:t>
            </a:fld>
            <a:endParaRPr lang="en-GB" altLang="en-US"/>
          </a:p>
        </p:txBody>
      </p:sp>
      <p:sp>
        <p:nvSpPr>
          <p:cNvPr id="6" name="TextBox 5">
            <a:extLst>
              <a:ext uri="{FF2B5EF4-FFF2-40B4-BE49-F238E27FC236}">
                <a16:creationId xmlns:a16="http://schemas.microsoft.com/office/drawing/2014/main" id="{2D061A72-3A0E-236D-A542-BD0A42FA36FA}"/>
              </a:ext>
            </a:extLst>
          </p:cNvPr>
          <p:cNvSpPr txBox="1"/>
          <p:nvPr/>
        </p:nvSpPr>
        <p:spPr>
          <a:xfrm>
            <a:off x="885422" y="1757429"/>
            <a:ext cx="1058482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b="1" dirty="0">
                <a:ea typeface="+mn-lt"/>
                <a:cs typeface="+mn-lt"/>
              </a:rPr>
              <a:t>Name three core principles in health and social care and explain why they are essential in disability care.</a:t>
            </a:r>
            <a:endParaRPr lang="en-US" sz="3600" dirty="0"/>
          </a:p>
          <a:p>
            <a:pPr marL="342900" indent="-342900">
              <a:buFont typeface="Arial"/>
              <a:buChar char="•"/>
            </a:pPr>
            <a:endParaRPr lang="en-US" sz="2400" b="1" dirty="0">
              <a:ea typeface="+mn-lt"/>
              <a:cs typeface="+mn-lt"/>
            </a:endParaRPr>
          </a:p>
          <a:p>
            <a:pPr marL="342900" indent="-342900">
              <a:buFont typeface="Arial"/>
              <a:buChar char="•"/>
            </a:pPr>
            <a:r>
              <a:rPr lang="en-US" sz="2400" b="1" dirty="0">
                <a:ea typeface="+mn-lt"/>
                <a:cs typeface="+mn-lt"/>
              </a:rPr>
              <a:t>Why is it important for healthcare professionals to be aware of and adhere to codes of practice in their field?</a:t>
            </a:r>
            <a:endParaRPr lang="en-US" sz="3600" dirty="0"/>
          </a:p>
          <a:p>
            <a:pPr marL="342900" indent="-342900">
              <a:buFont typeface="Arial"/>
              <a:buChar char="•"/>
            </a:pPr>
            <a:endParaRPr lang="en-US" sz="2400" b="1" dirty="0">
              <a:ea typeface="+mn-lt"/>
              <a:cs typeface="+mn-lt"/>
            </a:endParaRPr>
          </a:p>
          <a:p>
            <a:pPr marL="342900" indent="-342900">
              <a:buFont typeface="Arial"/>
              <a:buChar char="•"/>
            </a:pPr>
            <a:r>
              <a:rPr lang="en-US" sz="2400" b="1" dirty="0">
                <a:ea typeface="+mn-lt"/>
                <a:cs typeface="+mn-lt"/>
              </a:rPr>
              <a:t>Provide an example of a strategy to promote inclusivity and equality for individuals with disabilities in healthcare settings.</a:t>
            </a:r>
            <a:endParaRPr lang="en-US" sz="2000" dirty="0"/>
          </a:p>
          <a:p>
            <a:endParaRPr lang="en-US" sz="2400" dirty="0">
              <a:solidFill>
                <a:srgbClr val="374151"/>
              </a:solidFill>
              <a:ea typeface="+mn-lt"/>
              <a:cs typeface="+mn-lt"/>
            </a:endParaRPr>
          </a:p>
        </p:txBody>
      </p:sp>
    </p:spTree>
    <p:extLst>
      <p:ext uri="{BB962C8B-B14F-4D97-AF65-F5344CB8AC3E}">
        <p14:creationId xmlns:p14="http://schemas.microsoft.com/office/powerpoint/2010/main" val="39313991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96A3-D5ED-2F49-BA62-4D46A6A18D62}"/>
              </a:ext>
            </a:extLst>
          </p:cNvPr>
          <p:cNvSpPr>
            <a:spLocks noGrp="1"/>
          </p:cNvSpPr>
          <p:nvPr>
            <p:ph type="title"/>
          </p:nvPr>
        </p:nvSpPr>
        <p:spPr/>
        <p:txBody>
          <a:bodyPr/>
          <a:lstStyle/>
          <a:p>
            <a:r>
              <a:rPr lang="en-US" b="1" dirty="0">
                <a:latin typeface="Arial"/>
                <a:cs typeface="Arial"/>
              </a:rPr>
              <a:t>Recap Quiz</a:t>
            </a:r>
            <a:endParaRPr lang="en-US"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0082756-163B-5E44-935E-D95ADFA487F4}"/>
              </a:ext>
            </a:extLst>
          </p:cNvPr>
          <p:cNvSpPr>
            <a:spLocks noGrp="1"/>
          </p:cNvSpPr>
          <p:nvPr>
            <p:ph type="dt" sz="half" idx="10"/>
          </p:nvPr>
        </p:nvSpPr>
        <p:spPr/>
        <p:txBody>
          <a:bodyPr/>
          <a:lstStyle/>
          <a:p>
            <a:pPr>
              <a:defRPr/>
            </a:pPr>
            <a:fld id="{ADEE70DA-8F40-C645-B0B2-ACC5C58BB2BA}" type="datetime1">
              <a:rPr lang="en-GB" altLang="en-US" smtClean="0"/>
              <a:pPr>
                <a:defRPr/>
              </a:pPr>
              <a:t>06/01/2025</a:t>
            </a:fld>
            <a:endParaRPr lang="en-GB" altLang="en-US" dirty="0"/>
          </a:p>
        </p:txBody>
      </p:sp>
      <p:sp>
        <p:nvSpPr>
          <p:cNvPr id="5" name="Slide Number Placeholder 4">
            <a:extLst>
              <a:ext uri="{FF2B5EF4-FFF2-40B4-BE49-F238E27FC236}">
                <a16:creationId xmlns:a16="http://schemas.microsoft.com/office/drawing/2014/main" id="{A6C46A25-C0DE-F44B-A834-0F6F371FFFC0}"/>
              </a:ext>
            </a:extLst>
          </p:cNvPr>
          <p:cNvSpPr>
            <a:spLocks noGrp="1"/>
          </p:cNvSpPr>
          <p:nvPr>
            <p:ph type="sldNum" sz="quarter" idx="12"/>
          </p:nvPr>
        </p:nvSpPr>
        <p:spPr/>
        <p:txBody>
          <a:bodyPr/>
          <a:lstStyle/>
          <a:p>
            <a:pPr>
              <a:defRPr/>
            </a:pPr>
            <a:fld id="{B4C3F47E-DD02-FB45-82B3-7F77F7ED4894}" type="slidenum">
              <a:rPr lang="en-GB" altLang="en-US" smtClean="0"/>
              <a:pPr>
                <a:defRPr/>
              </a:pPr>
              <a:t>44</a:t>
            </a:fld>
            <a:endParaRPr lang="en-GB" altLang="en-US"/>
          </a:p>
        </p:txBody>
      </p:sp>
      <p:sp>
        <p:nvSpPr>
          <p:cNvPr id="6" name="TextBox 5">
            <a:extLst>
              <a:ext uri="{FF2B5EF4-FFF2-40B4-BE49-F238E27FC236}">
                <a16:creationId xmlns:a16="http://schemas.microsoft.com/office/drawing/2014/main" id="{2D061A72-3A0E-236D-A542-BD0A42FA36FA}"/>
              </a:ext>
            </a:extLst>
          </p:cNvPr>
          <p:cNvSpPr txBox="1"/>
          <p:nvPr/>
        </p:nvSpPr>
        <p:spPr>
          <a:xfrm>
            <a:off x="730963" y="1458807"/>
            <a:ext cx="1058482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Myriad Pro"/>
              </a:rPr>
              <a:t>What is the significance of codes of practice in healthcare?</a:t>
            </a:r>
            <a:r>
              <a:rPr lang="en-US" sz="2400" dirty="0">
                <a:latin typeface="Myriad Pro"/>
              </a:rPr>
              <a:t> </a:t>
            </a:r>
          </a:p>
          <a:p>
            <a:r>
              <a:rPr lang="en-US" sz="2400" dirty="0">
                <a:latin typeface="Myriad Pro"/>
              </a:rPr>
              <a:t>a) They set mandatory medical treatment guidelines. </a:t>
            </a:r>
          </a:p>
          <a:p>
            <a:r>
              <a:rPr lang="en-US" sz="2400" dirty="0">
                <a:latin typeface="Myriad Pro"/>
              </a:rPr>
              <a:t>b) They establish ethical standards and guidelines for healthcare professionals. </a:t>
            </a:r>
          </a:p>
          <a:p>
            <a:pPr algn="l"/>
            <a:r>
              <a:rPr lang="en-US" sz="2400" dirty="0">
                <a:latin typeface="Myriad Pro"/>
              </a:rPr>
              <a:t>c) They provide legal advice to patients.</a:t>
            </a:r>
            <a:r>
              <a:rPr lang="en-US" sz="2400" dirty="0">
                <a:latin typeface="Myriad Pro"/>
                <a:ea typeface="Myriad Pro"/>
                <a:cs typeface="Myriad Pro"/>
              </a:rPr>
              <a:t>​</a:t>
            </a:r>
          </a:p>
          <a:p>
            <a:endParaRPr lang="en-US" sz="2400" dirty="0">
              <a:ea typeface="+mn-lt"/>
              <a:cs typeface="+mn-lt"/>
            </a:endParaRPr>
          </a:p>
          <a:p>
            <a:r>
              <a:rPr lang="en-US" sz="2400" b="1" dirty="0">
                <a:ea typeface="+mn-lt"/>
                <a:cs typeface="+mn-lt"/>
              </a:rPr>
              <a:t>In the context of disability care, what does "inclusivity" refer to?</a:t>
            </a:r>
            <a:r>
              <a:rPr lang="en-US" sz="2400" dirty="0">
                <a:ea typeface="+mn-lt"/>
                <a:cs typeface="+mn-lt"/>
              </a:rPr>
              <a:t> </a:t>
            </a:r>
          </a:p>
          <a:p>
            <a:r>
              <a:rPr lang="en-US" sz="2400" dirty="0">
                <a:ea typeface="+mn-lt"/>
                <a:cs typeface="+mn-lt"/>
              </a:rPr>
              <a:t>a) Providing care only to individuals with disabilities. </a:t>
            </a:r>
          </a:p>
          <a:p>
            <a:r>
              <a:rPr lang="en-US" sz="2400" dirty="0">
                <a:ea typeface="+mn-lt"/>
                <a:cs typeface="+mn-lt"/>
              </a:rPr>
              <a:t>b) Ensuring that individuals with disabilities are fully integrated into society and healthcare.</a:t>
            </a:r>
          </a:p>
          <a:p>
            <a:r>
              <a:rPr lang="en-US" sz="2400" dirty="0">
                <a:ea typeface="+mn-lt"/>
                <a:cs typeface="+mn-lt"/>
              </a:rPr>
              <a:t> c) Excluding individuals with disabilities from healthcare settings.</a:t>
            </a:r>
          </a:p>
        </p:txBody>
      </p:sp>
    </p:spTree>
    <p:extLst>
      <p:ext uri="{BB962C8B-B14F-4D97-AF65-F5344CB8AC3E}">
        <p14:creationId xmlns:p14="http://schemas.microsoft.com/office/powerpoint/2010/main" val="11819654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B41D6-51F7-4DD9-A38B-FE2A6B04E74B}"/>
              </a:ext>
            </a:extLst>
          </p:cNvPr>
          <p:cNvSpPr>
            <a:spLocks noGrp="1"/>
          </p:cNvSpPr>
          <p:nvPr>
            <p:ph type="title"/>
          </p:nvPr>
        </p:nvSpPr>
        <p:spPr>
          <a:xfrm>
            <a:off x="2423593" y="404664"/>
            <a:ext cx="4673143" cy="922928"/>
          </a:xfrm>
        </p:spPr>
        <p:txBody>
          <a:bodyPr anchor="t">
            <a:normAutofit/>
          </a:bodyPr>
          <a:lstStyle/>
          <a:p>
            <a:pPr algn="l"/>
            <a:r>
              <a:rPr lang="en-GB" sz="2700" dirty="0">
                <a:solidFill>
                  <a:schemeClr val="accent1"/>
                </a:solidFill>
              </a:rPr>
              <a:t>Further Reading</a:t>
            </a:r>
            <a:endParaRPr lang="es-ES" sz="2700" dirty="0">
              <a:solidFill>
                <a:schemeClr val="accent1"/>
              </a:solidFill>
            </a:endParaRPr>
          </a:p>
        </p:txBody>
      </p:sp>
      <p:sp>
        <p:nvSpPr>
          <p:cNvPr id="3" name="Content Placeholder 2">
            <a:extLst>
              <a:ext uri="{FF2B5EF4-FFF2-40B4-BE49-F238E27FC236}">
                <a16:creationId xmlns:a16="http://schemas.microsoft.com/office/drawing/2014/main" id="{49A46889-008E-4B79-B4CF-1FF6A72D5F79}"/>
              </a:ext>
            </a:extLst>
          </p:cNvPr>
          <p:cNvSpPr>
            <a:spLocks noGrp="1"/>
          </p:cNvSpPr>
          <p:nvPr>
            <p:ph idx="1"/>
          </p:nvPr>
        </p:nvSpPr>
        <p:spPr>
          <a:xfrm>
            <a:off x="2495600" y="1052736"/>
            <a:ext cx="7128792" cy="4343370"/>
          </a:xfrm>
        </p:spPr>
        <p:txBody>
          <a:bodyPr anchor="t">
            <a:normAutofit fontScale="70000" lnSpcReduction="20000"/>
          </a:bodyPr>
          <a:lstStyle/>
          <a:p>
            <a:pPr>
              <a:lnSpc>
                <a:spcPct val="110000"/>
              </a:lnSpc>
            </a:pPr>
            <a:r>
              <a:rPr lang="en-GB" sz="2000" dirty="0"/>
              <a:t>-Jane Campbell and Michael Oliver. 1996. Disability Politics: understanding our past, changing our future. London: Routledge. </a:t>
            </a:r>
            <a:br>
              <a:rPr lang="en-GB" sz="2000" dirty="0"/>
            </a:br>
            <a:r>
              <a:rPr lang="en-GB" sz="2000" dirty="0"/>
              <a:t>-James Charlton. 1998. Nothing About Us, Without Us: disability oppression and empowerment. Berkeley, CA: University of California Press. </a:t>
            </a:r>
            <a:br>
              <a:rPr lang="en-GB" sz="2000" dirty="0"/>
            </a:br>
            <a:r>
              <a:rPr lang="en-GB" sz="2000" dirty="0"/>
              <a:t>-Roddy </a:t>
            </a:r>
            <a:r>
              <a:rPr lang="en-GB" sz="2000" dirty="0" err="1"/>
              <a:t>Slorach</a:t>
            </a:r>
            <a:r>
              <a:rPr lang="en-GB" sz="2000" dirty="0"/>
              <a:t>. 2016. A Very Capitalist Condition: a history and politics of disability. London: Bookmarks Publications. </a:t>
            </a:r>
            <a:br>
              <a:rPr lang="en-GB" sz="2000" dirty="0"/>
            </a:br>
            <a:r>
              <a:rPr lang="en-GB" sz="2000" dirty="0"/>
              <a:t>-World Health Organization and World Bank. 2011. World Report on Disability. Geneva:  World Health Organization.</a:t>
            </a:r>
            <a:br>
              <a:rPr lang="en-GB" sz="2000" dirty="0"/>
            </a:br>
            <a:r>
              <a:rPr lang="en-GB" sz="2000" dirty="0"/>
              <a:t>-Robert Bogdan. 2007. Freak Show: presenting human oddities for amusement and profit. Chicago, IL: University of Chicago Press. </a:t>
            </a:r>
            <a:br>
              <a:rPr lang="en-GB" sz="2000" dirty="0"/>
            </a:br>
            <a:r>
              <a:rPr lang="en-GB" sz="2000" dirty="0"/>
              <a:t>-Anne </a:t>
            </a:r>
            <a:r>
              <a:rPr lang="en-GB" sz="2000" dirty="0" err="1"/>
              <a:t>Borsay</a:t>
            </a:r>
            <a:r>
              <a:rPr lang="en-GB" sz="2000" dirty="0"/>
              <a:t>. 2005. Disability and Social Policy in Britain since 1750. Basingstoke: Palgrave Macmillan. </a:t>
            </a:r>
            <a:br>
              <a:rPr lang="en-GB" sz="2000" dirty="0"/>
            </a:br>
            <a:r>
              <a:rPr lang="en-GB" sz="2000" dirty="0"/>
              <a:t>-Susan Burch and Michael </a:t>
            </a:r>
            <a:r>
              <a:rPr lang="en-GB" sz="2000" dirty="0" err="1"/>
              <a:t>Rembis</a:t>
            </a:r>
            <a:r>
              <a:rPr lang="en-GB" sz="2000" dirty="0"/>
              <a:t>, editors. 2014. Disability Histories. Urbana, IL: University of Illinois Press. </a:t>
            </a:r>
            <a:br>
              <a:rPr lang="en-GB" sz="2000" dirty="0"/>
            </a:br>
            <a:r>
              <a:rPr lang="en-GB" sz="2000" dirty="0"/>
              <a:t>-Lennard Davis. 1995. Enforcing Normalcy: disability, deafness and the body. London: Verso. </a:t>
            </a:r>
            <a:br>
              <a:rPr lang="en-GB" sz="2000" dirty="0"/>
            </a:br>
            <a:r>
              <a:rPr lang="en-GB" sz="2000" dirty="0"/>
              <a:t>-Anne Kerr and Tom Shakespeare. 2002. Genetic Politics: from eugenics to genome. Cheltenham: New Clarion Press. </a:t>
            </a:r>
            <a:br>
              <a:rPr lang="en-GB" sz="2000" dirty="0"/>
            </a:br>
            <a:r>
              <a:rPr lang="en-GB" sz="2000" dirty="0"/>
              <a:t>-Paul Longmore and Lauri </a:t>
            </a:r>
            <a:r>
              <a:rPr lang="en-GB" sz="2000" dirty="0" err="1"/>
              <a:t>Umansky</a:t>
            </a:r>
            <a:r>
              <a:rPr lang="en-GB" sz="2000" dirty="0"/>
              <a:t>, editors. 2001. The New Disability History: American perspectives. New York: New York University Press.</a:t>
            </a:r>
          </a:p>
          <a:p>
            <a:pPr>
              <a:lnSpc>
                <a:spcPct val="110000"/>
              </a:lnSpc>
            </a:pPr>
            <a:endParaRPr lang="en-GB" sz="825" dirty="0"/>
          </a:p>
          <a:p>
            <a:pPr>
              <a:lnSpc>
                <a:spcPct val="110000"/>
              </a:lnSpc>
            </a:pPr>
            <a:endParaRPr lang="es-ES" sz="825" dirty="0"/>
          </a:p>
        </p:txBody>
      </p:sp>
    </p:spTree>
    <p:extLst>
      <p:ext uri="{BB962C8B-B14F-4D97-AF65-F5344CB8AC3E}">
        <p14:creationId xmlns:p14="http://schemas.microsoft.com/office/powerpoint/2010/main" val="29961113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9DD9-4CA2-48E1-887C-791C8A73D145}"/>
              </a:ext>
            </a:extLst>
          </p:cNvPr>
          <p:cNvSpPr>
            <a:spLocks noGrp="1"/>
          </p:cNvSpPr>
          <p:nvPr>
            <p:ph type="title"/>
          </p:nvPr>
        </p:nvSpPr>
        <p:spPr>
          <a:xfrm>
            <a:off x="2065367" y="116633"/>
            <a:ext cx="5008165" cy="1014983"/>
          </a:xfrm>
        </p:spPr>
        <p:txBody>
          <a:bodyPr anchor="b">
            <a:normAutofit/>
          </a:bodyPr>
          <a:lstStyle/>
          <a:p>
            <a:pPr algn="l"/>
            <a:r>
              <a:rPr lang="en-GB" sz="2700" b="1" dirty="0"/>
              <a:t>Cont’d. . . .</a:t>
            </a:r>
            <a:endParaRPr lang="es-ES" sz="2700" b="1" dirty="0"/>
          </a:p>
        </p:txBody>
      </p:sp>
      <p:sp>
        <p:nvSpPr>
          <p:cNvPr id="3" name="Content Placeholder 2">
            <a:extLst>
              <a:ext uri="{FF2B5EF4-FFF2-40B4-BE49-F238E27FC236}">
                <a16:creationId xmlns:a16="http://schemas.microsoft.com/office/drawing/2014/main" id="{4E04CBAB-9BE7-4283-8094-F49536986F53}"/>
              </a:ext>
            </a:extLst>
          </p:cNvPr>
          <p:cNvSpPr>
            <a:spLocks noGrp="1"/>
          </p:cNvSpPr>
          <p:nvPr>
            <p:ph idx="1"/>
          </p:nvPr>
        </p:nvSpPr>
        <p:spPr>
          <a:xfrm>
            <a:off x="2065367" y="1131616"/>
            <a:ext cx="8567138" cy="4264491"/>
          </a:xfrm>
        </p:spPr>
        <p:txBody>
          <a:bodyPr anchor="ctr">
            <a:normAutofit/>
          </a:bodyPr>
          <a:lstStyle/>
          <a:p>
            <a:r>
              <a:rPr lang="en-GB" sz="1800" dirty="0"/>
              <a:t>-Jody </a:t>
            </a:r>
            <a:r>
              <a:rPr lang="en-GB" sz="1800" dirty="0" err="1"/>
              <a:t>Heymann</a:t>
            </a:r>
            <a:r>
              <a:rPr lang="en-GB" sz="1800" dirty="0"/>
              <a:t>, Michael Ashley Stein and Gonzalo Moreno, editors. 2014. Disability and Equity at Work. Oxford: Oxford University Press. </a:t>
            </a:r>
            <a:br>
              <a:rPr lang="en-GB" sz="1800" dirty="0"/>
            </a:br>
            <a:r>
              <a:rPr lang="en-GB" sz="1800" dirty="0"/>
              <a:t>-Higher Education Funding Council for England. 2015. Differences in Employment Outcomes: equality and diversity characteristics. Bristol: Higher Education Funding Council for England. </a:t>
            </a:r>
            <a:br>
              <a:rPr lang="en-GB" sz="1800" dirty="0"/>
            </a:br>
            <a:r>
              <a:rPr lang="en-GB" sz="1800" dirty="0"/>
              <a:t>-Alan </a:t>
            </a:r>
            <a:r>
              <a:rPr lang="en-GB" sz="1800" dirty="0" err="1"/>
              <a:t>Roulstone</a:t>
            </a:r>
            <a:r>
              <a:rPr lang="en-GB" sz="1800" dirty="0"/>
              <a:t> and Colin Barnes, editors. 2005. Working Futures? Disabled people, policy and social inclusion. Bristol: Policy Press. </a:t>
            </a:r>
            <a:br>
              <a:rPr lang="en-GB" sz="1800" dirty="0"/>
            </a:br>
            <a:r>
              <a:rPr lang="en-GB" sz="1800" dirty="0"/>
              <a:t>-World Health Organization and World Bank. 2011. World Report on Disability. Geneva:  World Health Organization.</a:t>
            </a:r>
          </a:p>
          <a:p>
            <a:endParaRPr lang="es-ES" sz="1200" dirty="0"/>
          </a:p>
        </p:txBody>
      </p:sp>
    </p:spTree>
    <p:extLst>
      <p:ext uri="{BB962C8B-B14F-4D97-AF65-F5344CB8AC3E}">
        <p14:creationId xmlns:p14="http://schemas.microsoft.com/office/powerpoint/2010/main" val="30793769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96A3-D5ED-2F49-BA62-4D46A6A18D62}"/>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18B15536-43AE-B946-B1B4-9800E1822D3E}"/>
              </a:ext>
            </a:extLst>
          </p:cNvPr>
          <p:cNvSpPr>
            <a:spLocks noGrp="1"/>
          </p:cNvSpPr>
          <p:nvPr>
            <p:ph idx="1"/>
          </p:nvPr>
        </p:nvSpPr>
        <p:spPr>
          <a:xfrm>
            <a:off x="609600" y="1600201"/>
            <a:ext cx="11480800" cy="3917032"/>
          </a:xfrm>
        </p:spPr>
        <p:txBody>
          <a:bodyPr/>
          <a:lstStyle/>
          <a:p>
            <a:r>
              <a:rPr lang="en-US" dirty="0"/>
              <a:t>Merriam Webster (2021) </a:t>
            </a:r>
            <a:r>
              <a:rPr lang="en-US" i="1" dirty="0"/>
              <a:t>Essential Meaning of Tenet </a:t>
            </a:r>
            <a:r>
              <a:rPr lang="en-US" dirty="0"/>
              <a:t>Available at: </a:t>
            </a:r>
            <a:r>
              <a:rPr lang="en-US" dirty="0">
                <a:hlinkClick r:id="rId2"/>
              </a:rPr>
              <a:t>https://www.merriam-webster.com/dictionary/tenet</a:t>
            </a:r>
            <a:r>
              <a:rPr lang="en-US" dirty="0"/>
              <a:t> (Accessed: 12 October 2021).</a:t>
            </a:r>
          </a:p>
          <a:p>
            <a:r>
              <a:rPr lang="en-US" dirty="0"/>
              <a:t>Birmingham and Solihull NHS. (2021) </a:t>
            </a:r>
            <a:r>
              <a:rPr lang="en-US" i="1" dirty="0"/>
              <a:t>Our Vision and Values </a:t>
            </a:r>
            <a:r>
              <a:rPr lang="en-US" dirty="0"/>
              <a:t>Available at: </a:t>
            </a:r>
            <a:r>
              <a:rPr lang="en-US" dirty="0">
                <a:hlinkClick r:id="rId3"/>
              </a:rPr>
              <a:t>https://www.birminghamandsolihullccg.nhs.uk/our-work/our-vision-and-values</a:t>
            </a:r>
            <a:r>
              <a:rPr lang="en-US" dirty="0"/>
              <a:t> (Accessed: 12 October 2021).</a:t>
            </a:r>
          </a:p>
        </p:txBody>
      </p:sp>
      <p:sp>
        <p:nvSpPr>
          <p:cNvPr id="4" name="Date Placeholder 3">
            <a:extLst>
              <a:ext uri="{FF2B5EF4-FFF2-40B4-BE49-F238E27FC236}">
                <a16:creationId xmlns:a16="http://schemas.microsoft.com/office/drawing/2014/main" id="{00082756-163B-5E44-935E-D95ADFA487F4}"/>
              </a:ext>
            </a:extLst>
          </p:cNvPr>
          <p:cNvSpPr>
            <a:spLocks noGrp="1"/>
          </p:cNvSpPr>
          <p:nvPr>
            <p:ph type="dt" sz="half" idx="10"/>
          </p:nvPr>
        </p:nvSpPr>
        <p:spPr/>
        <p:txBody>
          <a:bodyPr/>
          <a:lstStyle/>
          <a:p>
            <a:pPr>
              <a:defRPr/>
            </a:pPr>
            <a:fld id="{ADEE70DA-8F40-C645-B0B2-ACC5C58BB2BA}" type="datetime1">
              <a:rPr lang="en-GB" altLang="en-US" smtClean="0"/>
              <a:pPr>
                <a:defRPr/>
              </a:pPr>
              <a:t>06/01/2025</a:t>
            </a:fld>
            <a:endParaRPr lang="en-GB" altLang="en-US" dirty="0"/>
          </a:p>
        </p:txBody>
      </p:sp>
      <p:sp>
        <p:nvSpPr>
          <p:cNvPr id="5" name="Slide Number Placeholder 4">
            <a:extLst>
              <a:ext uri="{FF2B5EF4-FFF2-40B4-BE49-F238E27FC236}">
                <a16:creationId xmlns:a16="http://schemas.microsoft.com/office/drawing/2014/main" id="{A6C46A25-C0DE-F44B-A834-0F6F371FFFC0}"/>
              </a:ext>
            </a:extLst>
          </p:cNvPr>
          <p:cNvSpPr>
            <a:spLocks noGrp="1"/>
          </p:cNvSpPr>
          <p:nvPr>
            <p:ph type="sldNum" sz="quarter" idx="12"/>
          </p:nvPr>
        </p:nvSpPr>
        <p:spPr/>
        <p:txBody>
          <a:bodyPr/>
          <a:lstStyle/>
          <a:p>
            <a:pPr>
              <a:defRPr/>
            </a:pPr>
            <a:fld id="{B4C3F47E-DD02-FB45-82B3-7F77F7ED4894}" type="slidenum">
              <a:rPr lang="en-GB" altLang="en-US" smtClean="0"/>
              <a:pPr>
                <a:defRPr/>
              </a:pPr>
              <a:t>47</a:t>
            </a:fld>
            <a:endParaRPr lang="en-GB" altLang="en-US"/>
          </a:p>
        </p:txBody>
      </p:sp>
    </p:spTree>
    <p:extLst>
      <p:ext uri="{BB962C8B-B14F-4D97-AF65-F5344CB8AC3E}">
        <p14:creationId xmlns:p14="http://schemas.microsoft.com/office/powerpoint/2010/main" val="15817520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Atlas">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1009</TotalTime>
  <Words>3636</Words>
  <Application>Microsoft Office PowerPoint</Application>
  <PresentationFormat>Widescreen</PresentationFormat>
  <Paragraphs>306</Paragraphs>
  <Slides>47</Slides>
  <Notes>1</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47</vt:i4>
      </vt:variant>
    </vt:vector>
  </HeadingPairs>
  <TitlesOfParts>
    <vt:vector size="59" baseType="lpstr">
      <vt:lpstr>Hargreaves</vt:lpstr>
      <vt:lpstr>Myriad Pro</vt:lpstr>
      <vt:lpstr>Arial</vt:lpstr>
      <vt:lpstr>Arial</vt:lpstr>
      <vt:lpstr>Calibri</vt:lpstr>
      <vt:lpstr>Calibri Light</vt:lpstr>
      <vt:lpstr>Rockwell</vt:lpstr>
      <vt:lpstr>Wingdings</vt:lpstr>
      <vt:lpstr>20140311PresentationUWTSDTemplate</vt:lpstr>
      <vt:lpstr>Atlas</vt:lpstr>
      <vt:lpstr>20140311PresentationUWTSDTemplate</vt:lpstr>
      <vt:lpstr>Retrospect</vt:lpstr>
      <vt:lpstr>BMHP5016</vt:lpstr>
      <vt:lpstr>Learning Objectives</vt:lpstr>
      <vt:lpstr>Recap of Core Principles of H+SC</vt:lpstr>
      <vt:lpstr>PowerPoint Presentation</vt:lpstr>
      <vt:lpstr>Definitions</vt:lpstr>
      <vt:lpstr>What is Disability?</vt:lpstr>
      <vt:lpstr>A number of key terms to consider within disability</vt:lpstr>
      <vt:lpstr>Let’s Hear from the Source…</vt:lpstr>
      <vt:lpstr>Disability facts and figures</vt:lpstr>
      <vt:lpstr>Disability facts and figures</vt:lpstr>
      <vt:lpstr>PowerPoint Presentation</vt:lpstr>
      <vt:lpstr>How many people have a disability in the UK?</vt:lpstr>
      <vt:lpstr>PowerPoint Presentation</vt:lpstr>
      <vt:lpstr>PowerPoint Presentation</vt:lpstr>
      <vt:lpstr>Society’s Perception - Beginnings </vt:lpstr>
      <vt:lpstr>Quick History </vt:lpstr>
      <vt:lpstr> </vt:lpstr>
      <vt:lpstr>Quick History</vt:lpstr>
      <vt:lpstr>Social Stigma</vt:lpstr>
      <vt:lpstr>PowerPoint Presentation</vt:lpstr>
      <vt:lpstr>Public Perception of Disability</vt:lpstr>
      <vt:lpstr>Disabilities and Ethnic Minorities</vt:lpstr>
      <vt:lpstr>Inclusive language</vt:lpstr>
      <vt:lpstr>INDEPENDENT LIVING</vt:lpstr>
      <vt:lpstr>PowerPoint Presentation</vt:lpstr>
      <vt:lpstr>Personal Assistance </vt:lpstr>
      <vt:lpstr>Disability Price Tag 2023: the Extra Cost of Disability</vt:lpstr>
      <vt:lpstr>Disability Price Tag 2023: the Extra Cost of Disability</vt:lpstr>
      <vt:lpstr>Disabling Barriers:</vt:lpstr>
      <vt:lpstr>Why do Disabled People seem to be Disproportionately Targeted?</vt:lpstr>
      <vt:lpstr>A Life Worth Living With Disability</vt:lpstr>
      <vt:lpstr>PowerPoint Presentation</vt:lpstr>
      <vt:lpstr>Key Evidence and Policy</vt:lpstr>
      <vt:lpstr>Equality Act 2010</vt:lpstr>
      <vt:lpstr>National Disability Strategy</vt:lpstr>
      <vt:lpstr>Activity – 20 minutes</vt:lpstr>
      <vt:lpstr>PowerPoint Presentation</vt:lpstr>
      <vt:lpstr>Models of Health: Medical, Social and Ecological</vt:lpstr>
      <vt:lpstr>PowerPoint Presentation</vt:lpstr>
      <vt:lpstr>Medical Model of Disability</vt:lpstr>
      <vt:lpstr>Social Model of Disability</vt:lpstr>
      <vt:lpstr>Recap Quiz</vt:lpstr>
      <vt:lpstr>Recap Quiz</vt:lpstr>
      <vt:lpstr>Recap Quiz</vt:lpstr>
      <vt:lpstr>Further Reading</vt:lpstr>
      <vt:lpstr>Cont’d. . .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workshop 4</dc:title>
  <dc:creator>Clare Stradling</dc:creator>
  <cp:lastModifiedBy>Parese Ahmed</cp:lastModifiedBy>
  <cp:revision>573</cp:revision>
  <dcterms:created xsi:type="dcterms:W3CDTF">2020-10-07T11:02:52Z</dcterms:created>
  <dcterms:modified xsi:type="dcterms:W3CDTF">2025-01-06T12:37:16Z</dcterms:modified>
</cp:coreProperties>
</file>