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8C680-D84C-45CA-8B5C-09F5B0783745}" type="datetimeFigureOut">
              <a:rPr lang="en-US" smtClean="0"/>
              <a:pPr/>
              <a:t>4/16/2010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F6319-FDCA-4B65-8913-417EEDC67C5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8C680-D84C-45CA-8B5C-09F5B0783745}" type="datetimeFigureOut">
              <a:rPr lang="en-US" smtClean="0"/>
              <a:pPr/>
              <a:t>4/16/2010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F6319-FDCA-4B65-8913-417EEDC67C5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8C680-D84C-45CA-8B5C-09F5B0783745}" type="datetimeFigureOut">
              <a:rPr lang="en-US" smtClean="0"/>
              <a:pPr/>
              <a:t>4/16/2010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F6319-FDCA-4B65-8913-417EEDC67C5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8C680-D84C-45CA-8B5C-09F5B0783745}" type="datetimeFigureOut">
              <a:rPr lang="en-US" smtClean="0"/>
              <a:pPr/>
              <a:t>4/16/2010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F6319-FDCA-4B65-8913-417EEDC67C5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8C680-D84C-45CA-8B5C-09F5B0783745}" type="datetimeFigureOut">
              <a:rPr lang="en-US" smtClean="0"/>
              <a:pPr/>
              <a:t>4/16/2010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F6319-FDCA-4B65-8913-417EEDC67C5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8C680-D84C-45CA-8B5C-09F5B0783745}" type="datetimeFigureOut">
              <a:rPr lang="en-US" smtClean="0"/>
              <a:pPr/>
              <a:t>4/16/2010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F6319-FDCA-4B65-8913-417EEDC67C5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8C680-D84C-45CA-8B5C-09F5B0783745}" type="datetimeFigureOut">
              <a:rPr lang="en-US" smtClean="0"/>
              <a:pPr/>
              <a:t>4/16/2010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F6319-FDCA-4B65-8913-417EEDC67C5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8C680-D84C-45CA-8B5C-09F5B0783745}" type="datetimeFigureOut">
              <a:rPr lang="en-US" smtClean="0"/>
              <a:pPr/>
              <a:t>4/16/2010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F6319-FDCA-4B65-8913-417EEDC67C5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8C680-D84C-45CA-8B5C-09F5B0783745}" type="datetimeFigureOut">
              <a:rPr lang="en-US" smtClean="0"/>
              <a:pPr/>
              <a:t>4/16/2010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F6319-FDCA-4B65-8913-417EEDC67C5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8C680-D84C-45CA-8B5C-09F5B0783745}" type="datetimeFigureOut">
              <a:rPr lang="en-US" smtClean="0"/>
              <a:pPr/>
              <a:t>4/16/2010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F6319-FDCA-4B65-8913-417EEDC67C5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B8C680-D84C-45CA-8B5C-09F5B0783745}" type="datetimeFigureOut">
              <a:rPr lang="en-US" smtClean="0"/>
              <a:pPr/>
              <a:t>4/16/2010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F6319-FDCA-4B65-8913-417EEDC67C5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B8C680-D84C-45CA-8B5C-09F5B0783745}" type="datetimeFigureOut">
              <a:rPr lang="en-US" smtClean="0"/>
              <a:pPr/>
              <a:t>4/16/2010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0F6319-FDCA-4B65-8913-417EEDC67C5B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wmf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7200" b="1" dirty="0" smtClean="0"/>
              <a:t>Price</a:t>
            </a:r>
            <a:endParaRPr lang="en-GB" sz="7200" b="1" dirty="0"/>
          </a:p>
        </p:txBody>
      </p:sp>
      <p:pic>
        <p:nvPicPr>
          <p:cNvPr id="2051" name="Picture 3" descr="C:\Users\Click me\AppData\Local\Microsoft\Windows\Temporary Internet Files\Content.IE5\NVOH04XM\MPj0444047000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4214818"/>
            <a:ext cx="2857488" cy="2143116"/>
          </a:xfrm>
          <a:prstGeom prst="rect">
            <a:avLst/>
          </a:prstGeom>
          <a:noFill/>
        </p:spPr>
      </p:pic>
      <p:pic>
        <p:nvPicPr>
          <p:cNvPr id="2052" name="Picture 4" descr="C:\Users\Click me\AppData\Local\Microsoft\Windows\Temporary Internet Files\Content.IE5\NVOH04XM\MPj0442458000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72132" y="4143380"/>
            <a:ext cx="2879802" cy="2411882"/>
          </a:xfrm>
          <a:prstGeom prst="rect">
            <a:avLst/>
          </a:prstGeom>
          <a:noFill/>
        </p:spPr>
      </p:pic>
      <p:pic>
        <p:nvPicPr>
          <p:cNvPr id="2053" name="Picture 5" descr="C:\Users\Click me\AppData\Local\Microsoft\Windows\Temporary Internet Files\Content.IE5\QH4OZWX8\MPj0442175000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15008" y="357166"/>
            <a:ext cx="2941700" cy="2234952"/>
          </a:xfrm>
          <a:prstGeom prst="rect">
            <a:avLst/>
          </a:prstGeom>
          <a:noFill/>
        </p:spPr>
      </p:pic>
      <p:pic>
        <p:nvPicPr>
          <p:cNvPr id="2055" name="Picture 7" descr="C:\Users\Click me\AppData\Local\Microsoft\Windows\Temporary Internet Files\Content.IE5\0I31209Q\MCj0322605000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57224" y="571480"/>
            <a:ext cx="1475439" cy="17859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Price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u="sng" dirty="0" smtClean="0"/>
              <a:t>Price can be defined as:</a:t>
            </a:r>
          </a:p>
          <a:p>
            <a:pPr>
              <a:buNone/>
            </a:pPr>
            <a:endParaRPr lang="en-GB" dirty="0" smtClean="0"/>
          </a:p>
          <a:p>
            <a:pPr algn="ctr">
              <a:buNone/>
            </a:pPr>
            <a:r>
              <a:rPr lang="en-GB" dirty="0"/>
              <a:t>	</a:t>
            </a:r>
            <a:r>
              <a:rPr lang="en-GB" i="1" dirty="0" smtClean="0"/>
              <a:t>a measure of the value exchanged by the buyer for the value offered by the seller</a:t>
            </a:r>
          </a:p>
          <a:p>
            <a:pPr algn="ctr">
              <a:buNone/>
            </a:pPr>
            <a:endParaRPr lang="en-GB" dirty="0"/>
          </a:p>
          <a:p>
            <a:pPr algn="ctr">
              <a:buNone/>
            </a:pPr>
            <a:r>
              <a:rPr lang="en-GB" dirty="0" smtClean="0"/>
              <a:t>But </a:t>
            </a:r>
            <a:r>
              <a:rPr lang="en-GB" smtClean="0"/>
              <a:t>the </a:t>
            </a:r>
            <a:r>
              <a:rPr lang="en-GB" smtClean="0"/>
              <a:t>buyer needs </a:t>
            </a:r>
            <a:r>
              <a:rPr lang="en-GB" dirty="0" smtClean="0"/>
              <a:t>to have both the willingness to buy </a:t>
            </a:r>
            <a:r>
              <a:rPr lang="en-GB" u="sng" dirty="0" smtClean="0"/>
              <a:t>and</a:t>
            </a:r>
            <a:r>
              <a:rPr lang="en-GB" dirty="0" smtClean="0"/>
              <a:t> the economic ability to buy.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Click me\AppData\Local\Microsoft\Windows\Temporary Internet Files\Content.IE5\QH4OZWX8\MCBD09497_0000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71736" y="2275178"/>
            <a:ext cx="4286280" cy="3402865"/>
          </a:xfrm>
          <a:prstGeom prst="rect">
            <a:avLst/>
          </a:prstGeom>
          <a:noFill/>
        </p:spPr>
      </p:pic>
      <p:sp>
        <p:nvSpPr>
          <p:cNvPr id="7" name="Cloud Callout 6"/>
          <p:cNvSpPr/>
          <p:nvPr/>
        </p:nvSpPr>
        <p:spPr>
          <a:xfrm>
            <a:off x="5786446" y="785794"/>
            <a:ext cx="3071834" cy="1643074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6215074" y="1000108"/>
            <a:ext cx="22860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/>
              <a:t>Am I making a profit on this sale?</a:t>
            </a:r>
            <a:endParaRPr lang="en-GB" sz="2400" dirty="0"/>
          </a:p>
        </p:txBody>
      </p:sp>
      <p:sp>
        <p:nvSpPr>
          <p:cNvPr id="9" name="Cloud Callout 8"/>
          <p:cNvSpPr/>
          <p:nvPr/>
        </p:nvSpPr>
        <p:spPr>
          <a:xfrm>
            <a:off x="500034" y="357166"/>
            <a:ext cx="3714776" cy="221457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714348" y="714356"/>
            <a:ext cx="342902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/>
              <a:t>Do I value the benefits offered by this product enough to pay what he’s asking for it?</a:t>
            </a:r>
            <a:endParaRPr lang="en-GB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External influences on price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57364"/>
            <a:ext cx="8229600" cy="4268799"/>
          </a:xfrm>
        </p:spPr>
        <p:txBody>
          <a:bodyPr/>
          <a:lstStyle/>
          <a:p>
            <a:r>
              <a:rPr lang="en-GB" dirty="0" smtClean="0"/>
              <a:t>Customers</a:t>
            </a:r>
          </a:p>
          <a:p>
            <a:r>
              <a:rPr lang="en-GB" dirty="0" smtClean="0"/>
              <a:t>The relationship between price and demand</a:t>
            </a:r>
          </a:p>
          <a:p>
            <a:r>
              <a:rPr lang="en-GB" dirty="0" smtClean="0"/>
              <a:t>Channels of distribution</a:t>
            </a:r>
          </a:p>
          <a:p>
            <a:r>
              <a:rPr lang="en-GB" dirty="0" smtClean="0"/>
              <a:t>Competitors</a:t>
            </a:r>
          </a:p>
          <a:p>
            <a:r>
              <a:rPr lang="en-GB" dirty="0" smtClean="0"/>
              <a:t>The legal and regulatory framework</a:t>
            </a: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b="1" dirty="0" smtClean="0"/>
              <a:t>1.  Customers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Different segments react differently to price levels and changes</a:t>
            </a:r>
          </a:p>
          <a:p>
            <a:r>
              <a:rPr lang="en-GB" dirty="0" smtClean="0"/>
              <a:t>Depends on:</a:t>
            </a:r>
          </a:p>
          <a:p>
            <a:pPr lvl="1"/>
            <a:r>
              <a:rPr lang="en-GB" dirty="0" smtClean="0"/>
              <a:t>Feelings and sensitivities of the end buyer</a:t>
            </a:r>
          </a:p>
          <a:p>
            <a:pPr lvl="1"/>
            <a:r>
              <a:rPr lang="en-GB" dirty="0" smtClean="0"/>
              <a:t>Nature of product</a:t>
            </a:r>
          </a:p>
          <a:p>
            <a:pPr lvl="1"/>
            <a:r>
              <a:rPr lang="en-GB" dirty="0" smtClean="0"/>
              <a:t>Desirability of product</a:t>
            </a:r>
          </a:p>
          <a:p>
            <a:pPr lvl="1"/>
            <a:r>
              <a:rPr lang="en-GB" dirty="0" smtClean="0"/>
              <a:t>Level of loyalty.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5720" y="274638"/>
            <a:ext cx="8643998" cy="1143000"/>
          </a:xfrm>
        </p:spPr>
        <p:txBody>
          <a:bodyPr>
            <a:normAutofit fontScale="90000"/>
          </a:bodyPr>
          <a:lstStyle/>
          <a:p>
            <a:r>
              <a:rPr lang="en-GB" sz="3800" b="1" dirty="0" smtClean="0"/>
              <a:t>2.  Relationship between price and demand</a:t>
            </a:r>
            <a:endParaRPr lang="en-GB" sz="38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4282" y="1600200"/>
            <a:ext cx="8715436" cy="4900634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For most products, quantity demanded increases as price decreases</a:t>
            </a:r>
          </a:p>
          <a:p>
            <a:r>
              <a:rPr lang="en-GB" dirty="0" smtClean="0"/>
              <a:t>However, other factors influence, such as:</a:t>
            </a:r>
          </a:p>
          <a:p>
            <a:pPr lvl="1"/>
            <a:r>
              <a:rPr lang="en-GB" sz="3000" dirty="0" smtClean="0"/>
              <a:t>Consumer tastes and needs</a:t>
            </a:r>
          </a:p>
          <a:p>
            <a:pPr lvl="1"/>
            <a:r>
              <a:rPr lang="en-GB" sz="3000" dirty="0" smtClean="0"/>
              <a:t>Income levels e.g. Recession</a:t>
            </a:r>
          </a:p>
          <a:p>
            <a:pPr lvl="1"/>
            <a:r>
              <a:rPr lang="en-GB" sz="3000" dirty="0" smtClean="0"/>
              <a:t>Availability and price of substitutes</a:t>
            </a:r>
            <a:endParaRPr lang="en-GB" sz="3000" dirty="0"/>
          </a:p>
          <a:p>
            <a:pPr lvl="1">
              <a:buNone/>
            </a:pPr>
            <a:endParaRPr lang="en-GB" sz="3000" dirty="0" smtClean="0"/>
          </a:p>
          <a:p>
            <a:pPr lvl="1" algn="ctr">
              <a:buNone/>
            </a:pPr>
            <a:r>
              <a:rPr lang="en-GB" sz="3000" dirty="0" smtClean="0"/>
              <a:t>	It is worth noting however, that for certain prestige products an increase in price can actually increase demand.</a:t>
            </a:r>
          </a:p>
          <a:p>
            <a:pPr lvl="1">
              <a:buNone/>
            </a:pPr>
            <a:endParaRPr lang="en-GB" dirty="0" smtClean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4282" y="274638"/>
            <a:ext cx="8643998" cy="1143000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>Some</a:t>
            </a:r>
            <a:r>
              <a:rPr lang="en-GB" dirty="0" smtClean="0"/>
              <a:t> </a:t>
            </a:r>
            <a:r>
              <a:rPr lang="en-GB" b="1" dirty="0" smtClean="0"/>
              <a:t>factors affecting price sensitivity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The </a:t>
            </a:r>
            <a:r>
              <a:rPr lang="en-GB" b="1" i="1" dirty="0" smtClean="0"/>
              <a:t>unique value </a:t>
            </a:r>
            <a:r>
              <a:rPr lang="en-GB" dirty="0" smtClean="0"/>
              <a:t>effect</a:t>
            </a:r>
          </a:p>
          <a:p>
            <a:r>
              <a:rPr lang="en-GB" dirty="0" smtClean="0"/>
              <a:t>The </a:t>
            </a:r>
            <a:r>
              <a:rPr lang="en-GB" b="1" i="1" dirty="0" smtClean="0"/>
              <a:t>substitute awareness </a:t>
            </a:r>
            <a:r>
              <a:rPr lang="en-GB" dirty="0" smtClean="0"/>
              <a:t>effect</a:t>
            </a:r>
          </a:p>
          <a:p>
            <a:r>
              <a:rPr lang="en-GB" dirty="0" smtClean="0"/>
              <a:t>The </a:t>
            </a:r>
            <a:r>
              <a:rPr lang="en-GB" b="1" i="1" dirty="0" smtClean="0"/>
              <a:t>difficult comparison </a:t>
            </a:r>
            <a:r>
              <a:rPr lang="en-GB" dirty="0" smtClean="0"/>
              <a:t>effect</a:t>
            </a:r>
          </a:p>
          <a:p>
            <a:r>
              <a:rPr lang="en-GB" dirty="0" smtClean="0"/>
              <a:t>The </a:t>
            </a:r>
            <a:r>
              <a:rPr lang="en-GB" b="1" i="1" dirty="0" smtClean="0"/>
              <a:t>total expenditure </a:t>
            </a:r>
            <a:r>
              <a:rPr lang="en-GB" dirty="0" smtClean="0"/>
              <a:t>effect</a:t>
            </a:r>
          </a:p>
          <a:p>
            <a:r>
              <a:rPr lang="en-GB" dirty="0" smtClean="0"/>
              <a:t>The </a:t>
            </a:r>
            <a:r>
              <a:rPr lang="en-GB" b="1" i="1" dirty="0" smtClean="0"/>
              <a:t>end benefit </a:t>
            </a:r>
            <a:r>
              <a:rPr lang="en-GB" dirty="0" smtClean="0"/>
              <a:t>effect</a:t>
            </a:r>
          </a:p>
          <a:p>
            <a:r>
              <a:rPr lang="en-GB" dirty="0" smtClean="0"/>
              <a:t>The </a:t>
            </a:r>
            <a:r>
              <a:rPr lang="en-GB" b="1" i="1" dirty="0" smtClean="0"/>
              <a:t>price-quality</a:t>
            </a:r>
            <a:r>
              <a:rPr lang="en-GB" dirty="0" smtClean="0"/>
              <a:t> effect</a:t>
            </a:r>
          </a:p>
          <a:p>
            <a:r>
              <a:rPr lang="en-GB" dirty="0" smtClean="0"/>
              <a:t>The </a:t>
            </a:r>
            <a:r>
              <a:rPr lang="en-GB" b="1" i="1" dirty="0" smtClean="0"/>
              <a:t>shared cost </a:t>
            </a:r>
            <a:r>
              <a:rPr lang="en-GB" dirty="0" smtClean="0"/>
              <a:t>effect</a:t>
            </a:r>
          </a:p>
          <a:p>
            <a:r>
              <a:rPr lang="en-GB" dirty="0" smtClean="0"/>
              <a:t>The </a:t>
            </a:r>
            <a:r>
              <a:rPr lang="en-GB" b="1" i="1" dirty="0" smtClean="0"/>
              <a:t>inventory</a:t>
            </a:r>
            <a:r>
              <a:rPr lang="en-GB" dirty="0" smtClean="0"/>
              <a:t> effect.</a:t>
            </a:r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28604"/>
            <a:ext cx="8401080" cy="6143668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en-GB" b="1" dirty="0" smtClean="0"/>
              <a:t>3.  Channels of Distribution</a:t>
            </a:r>
          </a:p>
          <a:p>
            <a:r>
              <a:rPr lang="en-GB" dirty="0" smtClean="0"/>
              <a:t>Long channels tend to increase costs = higher price</a:t>
            </a:r>
          </a:p>
          <a:p>
            <a:pPr>
              <a:buNone/>
            </a:pPr>
            <a:endParaRPr lang="en-GB" dirty="0" smtClean="0"/>
          </a:p>
          <a:p>
            <a:pPr marL="514350" indent="-514350">
              <a:buAutoNum type="arabicPeriod" startAt="4"/>
            </a:pPr>
            <a:r>
              <a:rPr lang="en-GB" b="1" dirty="0" smtClean="0"/>
              <a:t>Competitors</a:t>
            </a:r>
          </a:p>
          <a:p>
            <a:pPr marL="514350" indent="-514350"/>
            <a:r>
              <a:rPr lang="en-GB" dirty="0" smtClean="0"/>
              <a:t>Level and intensity of competition</a:t>
            </a:r>
          </a:p>
          <a:p>
            <a:pPr marL="514350" indent="-514350"/>
            <a:r>
              <a:rPr lang="en-GB" dirty="0" smtClean="0"/>
              <a:t>Price V Non-price competition</a:t>
            </a:r>
          </a:p>
          <a:p>
            <a:pPr marL="514350" indent="-514350">
              <a:buNone/>
            </a:pPr>
            <a:endParaRPr lang="en-GB" dirty="0" smtClean="0"/>
          </a:p>
          <a:p>
            <a:pPr marL="514350" indent="-514350">
              <a:buAutoNum type="arabicPeriod" startAt="5"/>
            </a:pPr>
            <a:r>
              <a:rPr lang="en-GB" b="1" dirty="0" smtClean="0"/>
              <a:t>Legal and Regulatory Framework</a:t>
            </a:r>
          </a:p>
          <a:p>
            <a:pPr marL="514350" indent="-514350"/>
            <a:r>
              <a:rPr lang="en-GB" dirty="0" smtClean="0"/>
              <a:t>Watchdogs – e.g. Public utilities</a:t>
            </a:r>
          </a:p>
          <a:p>
            <a:pPr marL="514350" indent="-514350"/>
            <a:r>
              <a:rPr lang="en-GB" dirty="0" smtClean="0"/>
              <a:t>Alcohol</a:t>
            </a:r>
          </a:p>
          <a:p>
            <a:pPr marL="514350" indent="-514350"/>
            <a:r>
              <a:rPr lang="en-GB" dirty="0" smtClean="0"/>
              <a:t>Tobacco.</a:t>
            </a:r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Internal Influences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00634"/>
          </a:xfrm>
        </p:spPr>
        <p:txBody>
          <a:bodyPr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en-GB" b="1" dirty="0" smtClean="0"/>
              <a:t>Organisational objectives</a:t>
            </a:r>
          </a:p>
          <a:p>
            <a:pPr marL="514350" indent="-514350"/>
            <a:r>
              <a:rPr lang="en-GB" dirty="0" smtClean="0"/>
              <a:t>Lowering price to increase demand</a:t>
            </a:r>
          </a:p>
          <a:p>
            <a:pPr marL="514350" indent="-514350">
              <a:buNone/>
            </a:pPr>
            <a:endParaRPr lang="en-GB" dirty="0" smtClean="0"/>
          </a:p>
          <a:p>
            <a:pPr marL="514350" indent="-514350">
              <a:buAutoNum type="arabicPeriod" startAt="2"/>
            </a:pPr>
            <a:r>
              <a:rPr lang="en-GB" b="1" dirty="0" smtClean="0"/>
              <a:t>Marketing objectives</a:t>
            </a:r>
          </a:p>
          <a:p>
            <a:pPr marL="514350" indent="-514350"/>
            <a:r>
              <a:rPr lang="en-GB" dirty="0" smtClean="0"/>
              <a:t>Using price to achieve marketing objectives</a:t>
            </a:r>
          </a:p>
          <a:p>
            <a:pPr marL="914400" lvl="1" indent="-514350"/>
            <a:r>
              <a:rPr lang="en-GB" dirty="0" smtClean="0"/>
              <a:t>E.g. Different prices for different segments</a:t>
            </a:r>
          </a:p>
          <a:p>
            <a:pPr marL="914400" lvl="1" indent="-514350">
              <a:buNone/>
            </a:pPr>
            <a:endParaRPr lang="en-GB" dirty="0" smtClean="0"/>
          </a:p>
          <a:p>
            <a:pPr marL="514350" indent="-514350">
              <a:buAutoNum type="arabicPeriod" startAt="3"/>
            </a:pPr>
            <a:r>
              <a:rPr lang="en-GB" b="1" dirty="0" smtClean="0"/>
              <a:t>Costs</a:t>
            </a:r>
          </a:p>
          <a:p>
            <a:pPr marL="514350" indent="-514350"/>
            <a:r>
              <a:rPr lang="en-GB" dirty="0" smtClean="0"/>
              <a:t>Must be recouped</a:t>
            </a:r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4282" y="142852"/>
            <a:ext cx="8715436" cy="1000132"/>
          </a:xfrm>
        </p:spPr>
        <p:txBody>
          <a:bodyPr/>
          <a:lstStyle/>
          <a:p>
            <a:r>
              <a:rPr lang="en-GB" b="1" dirty="0" smtClean="0"/>
              <a:t>Pricing Strategies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5720" y="1142984"/>
            <a:ext cx="8643998" cy="5572164"/>
          </a:xfrm>
        </p:spPr>
        <p:txBody>
          <a:bodyPr/>
          <a:lstStyle/>
          <a:p>
            <a:pPr>
              <a:buNone/>
            </a:pPr>
            <a:r>
              <a:rPr lang="en-GB" b="1" dirty="0" smtClean="0"/>
              <a:t>1.  New product pricing strategies</a:t>
            </a:r>
          </a:p>
          <a:p>
            <a:pPr>
              <a:buNone/>
            </a:pP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428596" y="1857363"/>
          <a:ext cx="8286808" cy="435771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65904"/>
                <a:gridCol w="691418"/>
                <a:gridCol w="3429024"/>
                <a:gridCol w="3500462"/>
              </a:tblGrid>
              <a:tr h="622667">
                <a:tc>
                  <a:txBody>
                    <a:bodyPr/>
                    <a:lstStyle/>
                    <a:p>
                      <a:pPr algn="ctr"/>
                      <a:endParaRPr lang="en-GB" sz="3600" b="1" dirty="0">
                        <a:solidFill>
                          <a:schemeClr val="tx1"/>
                        </a:solidFill>
                      </a:endParaRPr>
                    </a:p>
                  </a:txBody>
                  <a:tcPr vert="vert270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3600" dirty="0">
                        <a:solidFill>
                          <a:schemeClr val="tx1"/>
                        </a:solidFill>
                      </a:endParaRPr>
                    </a:p>
                  </a:txBody>
                  <a:tcPr vert="vert270">
                    <a:noFill/>
                  </a:tcPr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GB" sz="3600" b="1" dirty="0" smtClean="0">
                          <a:solidFill>
                            <a:schemeClr val="tx2"/>
                          </a:solidFill>
                        </a:rPr>
                        <a:t>PROMOTION</a:t>
                      </a:r>
                      <a:endParaRPr lang="en-GB" sz="3600" b="1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691850">
                <a:tc>
                  <a:txBody>
                    <a:bodyPr/>
                    <a:lstStyle/>
                    <a:p>
                      <a:pPr algn="ctr"/>
                      <a:endParaRPr lang="en-GB" sz="3600" b="1" dirty="0">
                        <a:solidFill>
                          <a:schemeClr val="tx1"/>
                        </a:solidFill>
                      </a:endParaRPr>
                    </a:p>
                  </a:txBody>
                  <a:tcPr vert="vert270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3600" dirty="0">
                        <a:solidFill>
                          <a:schemeClr val="tx1"/>
                        </a:solidFill>
                      </a:endParaRPr>
                    </a:p>
                  </a:txBody>
                  <a:tcPr vert="vert270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b="1" dirty="0" smtClean="0">
                          <a:solidFill>
                            <a:schemeClr val="tx1"/>
                          </a:solidFill>
                        </a:rPr>
                        <a:t>HIGH</a:t>
                      </a:r>
                      <a:endParaRPr lang="en-GB" sz="36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b="1" dirty="0" smtClean="0">
                          <a:solidFill>
                            <a:schemeClr val="tx1"/>
                          </a:solidFill>
                        </a:rPr>
                        <a:t>LOW</a:t>
                      </a:r>
                      <a:endParaRPr lang="en-GB" sz="36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25591">
                <a:tc rowSpan="2">
                  <a:txBody>
                    <a:bodyPr/>
                    <a:lstStyle/>
                    <a:p>
                      <a:pPr algn="ctr"/>
                      <a:r>
                        <a:rPr lang="en-GB" sz="3600" b="1" dirty="0" smtClean="0">
                          <a:solidFill>
                            <a:schemeClr val="tx2"/>
                          </a:solidFill>
                        </a:rPr>
                        <a:t>PRICE</a:t>
                      </a:r>
                      <a:endParaRPr lang="en-GB" sz="3600" b="1" dirty="0">
                        <a:solidFill>
                          <a:schemeClr val="tx2"/>
                        </a:solidFill>
                      </a:endParaRPr>
                    </a:p>
                  </a:txBody>
                  <a:tcPr vert="vert270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b="1" dirty="0" smtClean="0">
                          <a:solidFill>
                            <a:schemeClr val="tx1"/>
                          </a:solidFill>
                        </a:rPr>
                        <a:t>HIGH</a:t>
                      </a:r>
                      <a:endParaRPr lang="en-GB" sz="3600" b="1" dirty="0">
                        <a:solidFill>
                          <a:schemeClr val="tx1"/>
                        </a:solidFill>
                      </a:endParaRPr>
                    </a:p>
                  </a:txBody>
                  <a:tcPr vert="vert270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b="1" dirty="0" smtClean="0"/>
                        <a:t>RAPID SKIMMING</a:t>
                      </a:r>
                      <a:endParaRPr lang="en-GB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b="1" dirty="0" smtClean="0"/>
                        <a:t>SLOW SKIMMING</a:t>
                      </a:r>
                      <a:endParaRPr lang="en-GB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500198"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b="1" dirty="0" smtClean="0">
                          <a:solidFill>
                            <a:schemeClr val="tx1"/>
                          </a:solidFill>
                        </a:rPr>
                        <a:t>LOW</a:t>
                      </a:r>
                      <a:endParaRPr lang="en-GB" sz="3600" b="1" dirty="0">
                        <a:solidFill>
                          <a:schemeClr val="tx1"/>
                        </a:solidFill>
                      </a:endParaRPr>
                    </a:p>
                  </a:txBody>
                  <a:tcPr vert="vert270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b="1" dirty="0" smtClean="0"/>
                        <a:t>RAPID PENETRATION</a:t>
                      </a:r>
                      <a:endParaRPr lang="en-GB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600" b="1" dirty="0" smtClean="0"/>
                        <a:t>SLOW PENETRATION</a:t>
                      </a:r>
                      <a:endParaRPr lang="en-GB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5720" y="274638"/>
            <a:ext cx="8572560" cy="1143000"/>
          </a:xfrm>
        </p:spPr>
        <p:txBody>
          <a:bodyPr>
            <a:normAutofit/>
          </a:bodyPr>
          <a:lstStyle/>
          <a:p>
            <a:r>
              <a:rPr lang="en-GB" sz="3600" b="1" dirty="0" smtClean="0"/>
              <a:t>Conditions needed to charge a high price</a:t>
            </a:r>
            <a:endParaRPr lang="en-GB" sz="36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5720" y="1600200"/>
            <a:ext cx="8572560" cy="4900634"/>
          </a:xfrm>
        </p:spPr>
        <p:txBody>
          <a:bodyPr/>
          <a:lstStyle/>
          <a:p>
            <a:r>
              <a:rPr lang="en-GB" dirty="0" smtClean="0"/>
              <a:t>Buyers relatively insensitive to price changes</a:t>
            </a:r>
          </a:p>
          <a:p>
            <a:r>
              <a:rPr lang="en-GB" dirty="0" smtClean="0"/>
              <a:t>Product provides high differential value</a:t>
            </a:r>
          </a:p>
          <a:p>
            <a:r>
              <a:rPr lang="en-GB" dirty="0" smtClean="0"/>
              <a:t>Customers have high ability to pay</a:t>
            </a:r>
          </a:p>
          <a:p>
            <a:r>
              <a:rPr lang="en-GB" dirty="0" smtClean="0"/>
              <a:t>Consumer and customer different people</a:t>
            </a:r>
          </a:p>
          <a:p>
            <a:r>
              <a:rPr lang="en-GB" dirty="0" smtClean="0"/>
              <a:t>Lack of competition</a:t>
            </a:r>
          </a:p>
          <a:p>
            <a:r>
              <a:rPr lang="en-GB" dirty="0" smtClean="0"/>
              <a:t>High pressure to buy.</a:t>
            </a:r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5720" y="274638"/>
            <a:ext cx="8572560" cy="1143000"/>
          </a:xfrm>
        </p:spPr>
        <p:txBody>
          <a:bodyPr>
            <a:normAutofit/>
          </a:bodyPr>
          <a:lstStyle/>
          <a:p>
            <a:r>
              <a:rPr lang="en-GB" sz="4000" b="1" dirty="0" smtClean="0"/>
              <a:t>Typical reasons for charging low pr</a:t>
            </a:r>
            <a:r>
              <a:rPr lang="en-GB" b="1" dirty="0" smtClean="0"/>
              <a:t>ice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5720" y="1600200"/>
            <a:ext cx="8572560" cy="4525963"/>
          </a:xfrm>
        </p:spPr>
        <p:txBody>
          <a:bodyPr/>
          <a:lstStyle/>
          <a:p>
            <a:r>
              <a:rPr lang="en-GB" dirty="0" smtClean="0"/>
              <a:t>Only feasible alternative</a:t>
            </a:r>
          </a:p>
          <a:p>
            <a:r>
              <a:rPr lang="en-GB" dirty="0" smtClean="0"/>
              <a:t>To gain market presence, increase market share</a:t>
            </a:r>
          </a:p>
          <a:p>
            <a:r>
              <a:rPr lang="en-GB" dirty="0" smtClean="0"/>
              <a:t>To discourage new entrants to the market</a:t>
            </a:r>
          </a:p>
          <a:p>
            <a:r>
              <a:rPr lang="en-GB" dirty="0" smtClean="0"/>
              <a:t>To gain economies of scale</a:t>
            </a:r>
          </a:p>
          <a:p>
            <a:r>
              <a:rPr lang="en-GB" dirty="0" smtClean="0"/>
              <a:t>Make money later.</a:t>
            </a:r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58" y="285728"/>
            <a:ext cx="8501122" cy="6357982"/>
          </a:xfrm>
        </p:spPr>
        <p:txBody>
          <a:bodyPr>
            <a:normAutofit fontScale="85000" lnSpcReduction="20000"/>
          </a:bodyPr>
          <a:lstStyle/>
          <a:p>
            <a:pPr marL="514350" indent="-514350">
              <a:buAutoNum type="arabicPeriod" startAt="2"/>
            </a:pPr>
            <a:r>
              <a:rPr lang="en-GB" b="1" dirty="0" smtClean="0"/>
              <a:t>Product mix pricing strategies</a:t>
            </a:r>
          </a:p>
          <a:p>
            <a:pPr marL="914400" lvl="1" indent="-514350"/>
            <a:r>
              <a:rPr lang="en-GB" dirty="0" smtClean="0"/>
              <a:t>Pricing linked to product range</a:t>
            </a:r>
          </a:p>
          <a:p>
            <a:pPr marL="514350" indent="-514350">
              <a:buNone/>
            </a:pPr>
            <a:endParaRPr lang="en-GB" dirty="0" smtClean="0"/>
          </a:p>
          <a:p>
            <a:pPr marL="514350" indent="-514350">
              <a:buFont typeface="+mj-lt"/>
              <a:buAutoNum type="arabicPeriod" startAt="3"/>
            </a:pPr>
            <a:r>
              <a:rPr lang="en-GB" b="1" dirty="0" smtClean="0"/>
              <a:t>Demand-based pricing strategies</a:t>
            </a:r>
          </a:p>
          <a:p>
            <a:pPr marL="914400" lvl="1" indent="-514350"/>
            <a:r>
              <a:rPr lang="en-GB" dirty="0" smtClean="0"/>
              <a:t>Prestige</a:t>
            </a:r>
          </a:p>
          <a:p>
            <a:pPr marL="914400" lvl="1" indent="-514350"/>
            <a:r>
              <a:rPr lang="en-GB" dirty="0" smtClean="0"/>
              <a:t>Odd-even</a:t>
            </a:r>
          </a:p>
          <a:p>
            <a:pPr marL="914400" lvl="1" indent="-514350"/>
            <a:r>
              <a:rPr lang="en-GB" dirty="0" smtClean="0"/>
              <a:t>Bundle</a:t>
            </a:r>
          </a:p>
          <a:p>
            <a:pPr marL="914400" lvl="1" indent="-514350"/>
            <a:r>
              <a:rPr lang="en-GB" dirty="0" smtClean="0"/>
              <a:t>Promotional</a:t>
            </a:r>
          </a:p>
          <a:p>
            <a:pPr marL="914400" lvl="1" indent="-514350"/>
            <a:r>
              <a:rPr lang="en-GB" dirty="0" smtClean="0"/>
              <a:t>Differentiation</a:t>
            </a:r>
          </a:p>
          <a:p>
            <a:pPr marL="914400" lvl="1" indent="-514350"/>
            <a:endParaRPr lang="en-GB" dirty="0" smtClean="0"/>
          </a:p>
          <a:p>
            <a:pPr marL="514350" indent="-514350">
              <a:buAutoNum type="arabicPeriod" startAt="4"/>
            </a:pPr>
            <a:r>
              <a:rPr lang="en-GB" b="1" dirty="0" smtClean="0"/>
              <a:t>Competition-based pricing</a:t>
            </a:r>
          </a:p>
          <a:p>
            <a:pPr marL="514350" indent="-514350"/>
            <a:r>
              <a:rPr lang="en-GB" dirty="0" smtClean="0"/>
              <a:t>Pricing related to competitors’ prices</a:t>
            </a:r>
          </a:p>
          <a:p>
            <a:pPr marL="514350" indent="-514350"/>
            <a:r>
              <a:rPr lang="en-GB" dirty="0" smtClean="0"/>
              <a:t>Price-leader V Price-follower</a:t>
            </a:r>
          </a:p>
          <a:p>
            <a:pPr marL="514350" indent="-514350">
              <a:buNone/>
            </a:pPr>
            <a:endParaRPr lang="en-GB" dirty="0"/>
          </a:p>
          <a:p>
            <a:pPr marL="514350" indent="-514350">
              <a:buNone/>
            </a:pPr>
            <a:r>
              <a:rPr lang="en-GB" b="1" dirty="0" smtClean="0"/>
              <a:t>5.  Cost-based pricing strategies</a:t>
            </a:r>
          </a:p>
          <a:p>
            <a:pPr marL="514350" indent="-514350"/>
            <a:r>
              <a:rPr lang="en-GB" dirty="0" smtClean="0"/>
              <a:t>Cost plus desired profit level.</a:t>
            </a:r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131</TotalTime>
  <Words>359</Words>
  <Application>Microsoft Office PowerPoint</Application>
  <PresentationFormat>On-screen Show (4:3)</PresentationFormat>
  <Paragraphs>101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Price</vt:lpstr>
      <vt:lpstr>Price</vt:lpstr>
      <vt:lpstr>Slide 3</vt:lpstr>
      <vt:lpstr>External influences on price</vt:lpstr>
      <vt:lpstr>1.  Customers</vt:lpstr>
      <vt:lpstr>2.  Relationship between price and demand</vt:lpstr>
      <vt:lpstr>Some factors affecting price sensitivity</vt:lpstr>
      <vt:lpstr>Slide 8</vt:lpstr>
      <vt:lpstr>Internal Influences</vt:lpstr>
      <vt:lpstr>Pricing Strategies</vt:lpstr>
      <vt:lpstr>Conditions needed to charge a high price</vt:lpstr>
      <vt:lpstr>Typical reasons for charging low price</vt:lpstr>
      <vt:lpstr>Slide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Click me</dc:creator>
  <cp:lastModifiedBy>edu-cu</cp:lastModifiedBy>
  <cp:revision>20</cp:revision>
  <dcterms:created xsi:type="dcterms:W3CDTF">2010-04-15T19:57:37Z</dcterms:created>
  <dcterms:modified xsi:type="dcterms:W3CDTF">2010-04-16T12:01:45Z</dcterms:modified>
</cp:coreProperties>
</file>